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46" d="100"/>
          <a:sy n="46" d="100"/>
        </p:scale>
        <p:origin x="-30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colorful1#1" csCatId="colorful" phldr="1"/>
      <dgm:spPr/>
      <dgm:t>
        <a:bodyPr/>
        <a:lstStyle/>
        <a:p>
          <a:pPr rtl="1"/>
          <a:endParaRPr lang="ar-SA"/>
        </a:p>
      </dgm:t>
    </dgm:pt>
    <dgm:pt modelId="{7D156077-FC48-4E00-9279-C0DCC50C887C}">
      <dgm:prSet custT="1"/>
      <dgm:spPr/>
      <dgm:t>
        <a:bodyPr/>
        <a:lstStyle/>
        <a:p>
          <a:pPr rtl="1"/>
          <a:r>
            <a:rPr lang="ar-EG" altLang="zh-CN" sz="2000" b="1" dirty="0" smtClean="0">
              <a:solidFill>
                <a:schemeClr val="bg1"/>
              </a:solidFill>
              <a:ea typeface="Microsoft YaHei" pitchFamily="34" charset="-122"/>
            </a:rPr>
            <a:t>تعريف التخطيط </a:t>
          </a:r>
          <a:endParaRPr lang="ar-SA" sz="2000" b="1" u="none" dirty="0"/>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dgm:spPr>
      <dgm:t>
        <a:bodyPr/>
        <a:lstStyle/>
        <a:p>
          <a:pPr rtl="1"/>
          <a:r>
            <a:rPr lang="ar-EG" altLang="zh-CN" sz="2000" b="1" dirty="0" smtClean="0">
              <a:solidFill>
                <a:schemeClr val="bg1"/>
              </a:solidFill>
            </a:rPr>
            <a:t>الخطوات العملية للتخطيط </a:t>
          </a:r>
          <a:endParaRPr lang="ar-SA" sz="2000" b="1" dirty="0"/>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dgm:spPr>
      <dgm:t>
        <a:bodyPr/>
        <a:lstStyle/>
        <a:p>
          <a:pPr rtl="1"/>
          <a:r>
            <a:rPr lang="ar-EG" sz="2000" b="1" dirty="0" smtClean="0">
              <a:solidFill>
                <a:schemeClr val="accent2"/>
              </a:solidFill>
            </a:rPr>
            <a:t>نظم المعلومات الإدارية </a:t>
          </a:r>
          <a:endParaRPr lang="ar-SA" sz="2000" b="1" dirty="0"/>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dgm:spPr>
      <dgm:t>
        <a:bodyPr/>
        <a:lstStyle/>
        <a:p>
          <a:pPr rtl="1"/>
          <a:r>
            <a:rPr lang="ar-EG" sz="2000" b="1" dirty="0" smtClean="0">
              <a:latin typeface="Times New Roman" pitchFamily="18" charset="0"/>
              <a:cs typeface="Arial"/>
            </a:rPr>
            <a:t>مشاكل فى التخطيط</a:t>
          </a:r>
          <a:endParaRPr lang="ar-SA" sz="2000" b="1" dirty="0"/>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B4C1FC7B-1030-4A4A-A843-A232DEE4482A}">
      <dgm:prSet custT="1"/>
      <dgm:spPr/>
      <dgm:t>
        <a:bodyPr/>
        <a:lstStyle/>
        <a:p>
          <a:pPr rtl="1"/>
          <a:r>
            <a:rPr lang="ar-EG" altLang="zh-CN" sz="2000" b="1" dirty="0" smtClean="0">
              <a:solidFill>
                <a:schemeClr val="bg1"/>
              </a:solidFill>
            </a:rPr>
            <a:t>التخطيط الإستراتيجي </a:t>
          </a:r>
          <a:endParaRPr lang="ar-EG" sz="2000" b="1" dirty="0" smtClean="0">
            <a:latin typeface="Times New Roman" pitchFamily="18" charset="0"/>
            <a:cs typeface="Arial"/>
          </a:endParaRPr>
        </a:p>
      </dgm:t>
    </dgm:pt>
    <dgm:pt modelId="{6CF6D5BD-EF02-438C-B8A0-0298FB86347A}" type="parTrans" cxnId="{03EC4261-887A-4C3F-A902-7663E8391082}">
      <dgm:prSet/>
      <dgm:spPr/>
      <dgm:t>
        <a:bodyPr/>
        <a:lstStyle/>
        <a:p>
          <a:pPr rtl="1"/>
          <a:endParaRPr lang="ar-EG"/>
        </a:p>
      </dgm:t>
    </dgm:pt>
    <dgm:pt modelId="{C1F68B70-CA4D-4E0F-AB84-A56CE3161B6D}" type="sibTrans" cxnId="{03EC4261-887A-4C3F-A902-7663E8391082}">
      <dgm:prSet/>
      <dgm:spPr/>
      <dgm:t>
        <a:bodyPr/>
        <a:lstStyle/>
        <a:p>
          <a:pPr rtl="1"/>
          <a:endParaRPr lang="ar-EG"/>
        </a:p>
      </dgm:t>
    </dgm:pt>
    <dgm:pt modelId="{E64C316E-ECD4-4CD6-AE16-F3A2BB678232}">
      <dgm:prSet custT="1"/>
      <dgm:spPr/>
      <dgm:t>
        <a:bodyPr/>
        <a:lstStyle/>
        <a:p>
          <a:pPr rtl="1"/>
          <a:r>
            <a:rPr lang="ar-EG" altLang="zh-CN" sz="2000" b="1" dirty="0" smtClean="0">
              <a:solidFill>
                <a:schemeClr val="bg1"/>
              </a:solidFill>
            </a:rPr>
            <a:t>التخطيط الناجح</a:t>
          </a:r>
          <a:endParaRPr lang="ar-EG" sz="2000" b="1" dirty="0" smtClean="0">
            <a:latin typeface="Times New Roman" pitchFamily="18" charset="0"/>
            <a:cs typeface="Arial"/>
          </a:endParaRPr>
        </a:p>
      </dgm:t>
    </dgm:pt>
    <dgm:pt modelId="{8ABAC325-9DBA-42EF-9303-3151D5D9FCEE}" type="parTrans" cxnId="{FC58899B-8008-4625-B129-84805FF18275}">
      <dgm:prSet/>
      <dgm:spPr/>
      <dgm:t>
        <a:bodyPr/>
        <a:lstStyle/>
        <a:p>
          <a:pPr rtl="1"/>
          <a:endParaRPr lang="ar-EG"/>
        </a:p>
      </dgm:t>
    </dgm:pt>
    <dgm:pt modelId="{D21FFC28-35D9-4063-A7E4-AEA6585C883B}" type="sibTrans" cxnId="{FC58899B-8008-4625-B129-84805FF18275}">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6">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6"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6">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6">
        <dgm:presLayoutVars>
          <dgm:bulletEnabled val="1"/>
        </dgm:presLayoutVars>
      </dgm:prSet>
      <dgm:spPr/>
      <dgm:t>
        <a:bodyPr/>
        <a:lstStyle/>
        <a:p>
          <a:pPr rtl="1"/>
          <a:endParaRPr lang="ar-SA"/>
        </a:p>
      </dgm:t>
    </dgm:pt>
    <dgm:pt modelId="{964DEFAC-4396-46E5-B4A7-AD2513FF3685}" type="pres">
      <dgm:prSet presAssocID="{B4C1FC7B-1030-4A4A-A843-A232DEE4482A}" presName="nodeFollowingNodes" presStyleLbl="node1" presStyleIdx="4" presStyleCnt="6">
        <dgm:presLayoutVars>
          <dgm:bulletEnabled val="1"/>
        </dgm:presLayoutVars>
      </dgm:prSet>
      <dgm:spPr/>
      <dgm:t>
        <a:bodyPr/>
        <a:lstStyle/>
        <a:p>
          <a:pPr rtl="1"/>
          <a:endParaRPr lang="ar-EG"/>
        </a:p>
      </dgm:t>
    </dgm:pt>
    <dgm:pt modelId="{1E27959E-0D30-4261-8654-ED72416B72EA}" type="pres">
      <dgm:prSet presAssocID="{E64C316E-ECD4-4CD6-AE16-F3A2BB678232}" presName="nodeFollowingNodes" presStyleLbl="node1" presStyleIdx="5" presStyleCnt="6">
        <dgm:presLayoutVars>
          <dgm:bulletEnabled val="1"/>
        </dgm:presLayoutVars>
      </dgm:prSet>
      <dgm:spPr/>
      <dgm:t>
        <a:bodyPr/>
        <a:lstStyle/>
        <a:p>
          <a:pPr rtl="1"/>
          <a:endParaRPr lang="ar-EG"/>
        </a:p>
      </dgm:t>
    </dgm:pt>
  </dgm:ptLst>
  <dgm:cxnLst>
    <dgm:cxn modelId="{6905999D-F79E-45FB-9253-F75674281729}" srcId="{683FD8ED-3092-40E8-BB3C-F36A310A3877}" destId="{D29E24FC-05D5-4E97-98C7-54323AD0F0B5}" srcOrd="3" destOrd="0" parTransId="{7D0F9F06-850F-4690-AA3C-60913BB36118}" sibTransId="{75A502E1-7EE8-4F8E-9976-255DDCA81AE7}"/>
    <dgm:cxn modelId="{58DC314C-C0D1-4E50-8110-D267C056193C}" type="presOf" srcId="{D29E24FC-05D5-4E97-98C7-54323AD0F0B5}" destId="{EF6DE290-021F-4F3C-B173-582D126FA912}" srcOrd="0" destOrd="0" presId="urn:microsoft.com/office/officeart/2005/8/layout/cycle3"/>
    <dgm:cxn modelId="{D01D982A-615D-4ACD-ADA4-026702438CB9}" type="presOf" srcId="{E64C316E-ECD4-4CD6-AE16-F3A2BB678232}" destId="{1E27959E-0D30-4261-8654-ED72416B72EA}" srcOrd="0" destOrd="0" presId="urn:microsoft.com/office/officeart/2005/8/layout/cycle3"/>
    <dgm:cxn modelId="{534AF052-EC70-4970-8D47-07ED9D86F690}" srcId="{683FD8ED-3092-40E8-BB3C-F36A310A3877}" destId="{F611D78A-9E2D-4971-9E73-7AC2581DFC51}" srcOrd="2" destOrd="0" parTransId="{C7D607EF-6D87-4887-895C-DB14450938E9}" sibTransId="{00E21551-6CE4-4CC5-81C6-7AE7E6B63CF9}"/>
    <dgm:cxn modelId="{402191C2-E456-496B-AE55-055AC3E20C21}" srcId="{683FD8ED-3092-40E8-BB3C-F36A310A3877}" destId="{7D156077-FC48-4E00-9279-C0DCC50C887C}" srcOrd="0" destOrd="0" parTransId="{AB191B58-97BE-4E0F-8C9F-3EE229426A50}" sibTransId="{E2F200B1-BFB1-4055-BB5F-BAE852DBF4F3}"/>
    <dgm:cxn modelId="{A531D00C-BAC7-4E30-889F-64EB2CE1C87B}" type="presOf" srcId="{E2F200B1-BFB1-4055-BB5F-BAE852DBF4F3}" destId="{823B69D6-EABD-44B8-B557-A4445BE9D858}" srcOrd="0" destOrd="0" presId="urn:microsoft.com/office/officeart/2005/8/layout/cycle3"/>
    <dgm:cxn modelId="{A0A26505-D37C-4951-9939-3801B24963FA}" type="presOf" srcId="{4299C8C0-9EFE-4B56-B3A8-6441731A43E1}" destId="{E4FC657D-04EC-4527-ACE7-2542C82D4137}" srcOrd="0" destOrd="0" presId="urn:microsoft.com/office/officeart/2005/8/layout/cycle3"/>
    <dgm:cxn modelId="{03EC4261-887A-4C3F-A902-7663E8391082}" srcId="{683FD8ED-3092-40E8-BB3C-F36A310A3877}" destId="{B4C1FC7B-1030-4A4A-A843-A232DEE4482A}" srcOrd="4" destOrd="0" parTransId="{6CF6D5BD-EF02-438C-B8A0-0298FB86347A}" sibTransId="{C1F68B70-CA4D-4E0F-AB84-A56CE3161B6D}"/>
    <dgm:cxn modelId="{F9740D7A-DA36-454A-A125-1C3D21039402}" type="presOf" srcId="{F611D78A-9E2D-4971-9E73-7AC2581DFC51}" destId="{626E7E74-A943-41F9-92A5-6B86187D0915}" srcOrd="0" destOrd="0" presId="urn:microsoft.com/office/officeart/2005/8/layout/cycle3"/>
    <dgm:cxn modelId="{73239622-025F-43ED-8EDE-065A8B6A2852}" srcId="{683FD8ED-3092-40E8-BB3C-F36A310A3877}" destId="{4299C8C0-9EFE-4B56-B3A8-6441731A43E1}" srcOrd="1" destOrd="0" parTransId="{129111F7-8952-43A1-9F45-8BD51B0F9F58}" sibTransId="{0FBAECD9-1187-40F4-BF67-7069C9A20415}"/>
    <dgm:cxn modelId="{50386906-96DF-4F93-9C89-CC64638BA63A}" type="presOf" srcId="{7D156077-FC48-4E00-9279-C0DCC50C887C}" destId="{E23CECA5-6803-41F7-B47F-C091F357DDED}" srcOrd="0" destOrd="0" presId="urn:microsoft.com/office/officeart/2005/8/layout/cycle3"/>
    <dgm:cxn modelId="{FC58899B-8008-4625-B129-84805FF18275}" srcId="{683FD8ED-3092-40E8-BB3C-F36A310A3877}" destId="{E64C316E-ECD4-4CD6-AE16-F3A2BB678232}" srcOrd="5" destOrd="0" parTransId="{8ABAC325-9DBA-42EF-9303-3151D5D9FCEE}" sibTransId="{D21FFC28-35D9-4063-A7E4-AEA6585C883B}"/>
    <dgm:cxn modelId="{3C71C0D3-B237-46E8-857B-F9BF933ED78B}" type="presOf" srcId="{683FD8ED-3092-40E8-BB3C-F36A310A3877}" destId="{63FC5469-9CCB-4523-AE5E-3D72808BB6D2}" srcOrd="0" destOrd="0" presId="urn:microsoft.com/office/officeart/2005/8/layout/cycle3"/>
    <dgm:cxn modelId="{BFE75772-C349-40D9-BDD3-A3F2F04B56A6}" type="presOf" srcId="{B4C1FC7B-1030-4A4A-A843-A232DEE4482A}" destId="{964DEFAC-4396-46E5-B4A7-AD2513FF3685}" srcOrd="0" destOrd="0" presId="urn:microsoft.com/office/officeart/2005/8/layout/cycle3"/>
    <dgm:cxn modelId="{93ED6AF6-3EFC-40F0-9A63-B1171EAF1F83}" type="presParOf" srcId="{63FC5469-9CCB-4523-AE5E-3D72808BB6D2}" destId="{14351B7A-7FA0-4103-8B91-E9F1416A4BDE}" srcOrd="0" destOrd="0" presId="urn:microsoft.com/office/officeart/2005/8/layout/cycle3"/>
    <dgm:cxn modelId="{4E9C2224-7A6A-4FB0-BDF8-525FCE665C1D}" type="presParOf" srcId="{14351B7A-7FA0-4103-8B91-E9F1416A4BDE}" destId="{E23CECA5-6803-41F7-B47F-C091F357DDED}" srcOrd="0" destOrd="0" presId="urn:microsoft.com/office/officeart/2005/8/layout/cycle3"/>
    <dgm:cxn modelId="{8379D4EA-BAFD-4261-846D-DDB882DB7C4A}" type="presParOf" srcId="{14351B7A-7FA0-4103-8B91-E9F1416A4BDE}" destId="{823B69D6-EABD-44B8-B557-A4445BE9D858}" srcOrd="1" destOrd="0" presId="urn:microsoft.com/office/officeart/2005/8/layout/cycle3"/>
    <dgm:cxn modelId="{3466BC7F-B4BD-493E-A0F3-D50D40C53120}" type="presParOf" srcId="{14351B7A-7FA0-4103-8B91-E9F1416A4BDE}" destId="{E4FC657D-04EC-4527-ACE7-2542C82D4137}" srcOrd="2" destOrd="0" presId="urn:microsoft.com/office/officeart/2005/8/layout/cycle3"/>
    <dgm:cxn modelId="{D062FBD3-CEE6-41C1-B781-6EFA20F79B26}" type="presParOf" srcId="{14351B7A-7FA0-4103-8B91-E9F1416A4BDE}" destId="{626E7E74-A943-41F9-92A5-6B86187D0915}" srcOrd="3" destOrd="0" presId="urn:microsoft.com/office/officeart/2005/8/layout/cycle3"/>
    <dgm:cxn modelId="{E0ECF792-9397-435E-93DC-27B6574AEB77}" type="presParOf" srcId="{14351B7A-7FA0-4103-8B91-E9F1416A4BDE}" destId="{EF6DE290-021F-4F3C-B173-582D126FA912}" srcOrd="4" destOrd="0" presId="urn:microsoft.com/office/officeart/2005/8/layout/cycle3"/>
    <dgm:cxn modelId="{E1245290-C2BE-42E1-AE99-6D4AE0F313EF}" type="presParOf" srcId="{14351B7A-7FA0-4103-8B91-E9F1416A4BDE}" destId="{964DEFAC-4396-46E5-B4A7-AD2513FF3685}" srcOrd="5" destOrd="0" presId="urn:microsoft.com/office/officeart/2005/8/layout/cycle3"/>
    <dgm:cxn modelId="{AEE66B11-39D1-442A-8E39-E26E29DF300E}" type="presParOf" srcId="{14351B7A-7FA0-4103-8B91-E9F1416A4BDE}" destId="{1E27959E-0D30-4261-8654-ED72416B72EA}" srcOrd="6" destOrd="0" presId="urn:microsoft.com/office/officeart/2005/8/layout/cycle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3B69D6-EABD-44B8-B557-A4445BE9D858}">
      <dsp:nvSpPr>
        <dsp:cNvPr id="0" name=""/>
        <dsp:cNvSpPr/>
      </dsp:nvSpPr>
      <dsp:spPr>
        <a:xfrm>
          <a:off x="614702" y="-4092"/>
          <a:ext cx="6238195" cy="6238195"/>
        </a:xfrm>
        <a:prstGeom prst="circularArrow">
          <a:avLst>
            <a:gd name="adj1" fmla="val 5274"/>
            <a:gd name="adj2" fmla="val 312630"/>
            <a:gd name="adj3" fmla="val 14237478"/>
            <a:gd name="adj4" fmla="val 17121551"/>
            <a:gd name="adj5" fmla="val 5477"/>
          </a:avLst>
        </a:prstGeom>
        <a:solidFill>
          <a:schemeClr val="accent2">
            <a:tint val="40000"/>
            <a:hueOff val="0"/>
            <a:satOff val="0"/>
            <a:lumOff val="0"/>
            <a:alphaOff val="0"/>
          </a:schemeClr>
        </a:solidFill>
        <a:ln>
          <a:noFill/>
        </a:ln>
        <a:effectLst/>
        <a:sp3d z="-152400" prstMaterial="plastic">
          <a:bevelT w="25400" h="25400"/>
          <a:bevelB w="25400" h="25400"/>
        </a:sp3d>
      </dsp:spPr>
      <dsp:style>
        <a:lnRef idx="0">
          <a:scrgbClr r="0" g="0" b="0"/>
        </a:lnRef>
        <a:fillRef idx="1">
          <a:scrgbClr r="0" g="0" b="0"/>
        </a:fillRef>
        <a:effectRef idx="0">
          <a:scrgbClr r="0" g="0" b="0"/>
        </a:effectRef>
        <a:fontRef idx="minor"/>
      </dsp:style>
    </dsp:sp>
    <dsp:sp modelId="{E23CECA5-6803-41F7-B47F-C091F357DDED}">
      <dsp:nvSpPr>
        <dsp:cNvPr id="0" name=""/>
        <dsp:cNvSpPr/>
      </dsp:nvSpPr>
      <dsp:spPr>
        <a:xfrm>
          <a:off x="2554225" y="3704"/>
          <a:ext cx="2359149" cy="1179574"/>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bg1"/>
              </a:solidFill>
              <a:ea typeface="Microsoft YaHei" pitchFamily="34" charset="-122"/>
            </a:rPr>
            <a:t>تعريف التخطيط </a:t>
          </a:r>
          <a:endParaRPr lang="ar-SA" sz="2000" b="1" u="none" kern="1200" dirty="0"/>
        </a:p>
      </dsp:txBody>
      <dsp:txXfrm>
        <a:off x="2554225" y="3704"/>
        <a:ext cx="2359149" cy="1179574"/>
      </dsp:txXfrm>
    </dsp:sp>
    <dsp:sp modelId="{E4FC657D-04EC-4527-ACE7-2542C82D4137}">
      <dsp:nvSpPr>
        <dsp:cNvPr id="0" name=""/>
        <dsp:cNvSpPr/>
      </dsp:nvSpPr>
      <dsp:spPr>
        <a:xfrm>
          <a:off x="4827281" y="1711118"/>
          <a:ext cx="2359149" cy="1179574"/>
        </a:xfrm>
        <a:prstGeom prst="roundRect">
          <a:avLst/>
        </a:prstGeom>
        <a:blipFill rotWithShape="0">
          <a:blip xmlns:r="http://schemas.openxmlformats.org/officeDocument/2006/relationships" r:embed="rId1">
            <a:duotone>
              <a:schemeClr val="accent3">
                <a:hueOff val="0"/>
                <a:satOff val="0"/>
                <a:lumOff val="0"/>
                <a:alphaOff val="0"/>
                <a:shade val="20000"/>
                <a:satMod val="200000"/>
              </a:schemeClr>
              <a:schemeClr val="accent3">
                <a:hueOff val="0"/>
                <a:satOff val="0"/>
                <a:lumOff val="0"/>
                <a:alphaOff val="0"/>
                <a:tint val="12000"/>
                <a:satMod val="190000"/>
              </a:schemeClr>
            </a:duotone>
          </a:blip>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bg1"/>
              </a:solidFill>
            </a:rPr>
            <a:t>الخطوات العملية للتخطيط </a:t>
          </a:r>
          <a:endParaRPr lang="ar-SA" sz="2000" b="1" kern="1200" dirty="0"/>
        </a:p>
      </dsp:txBody>
      <dsp:txXfrm>
        <a:off x="4827281" y="1711118"/>
        <a:ext cx="2359149" cy="1179574"/>
      </dsp:txXfrm>
    </dsp:sp>
    <dsp:sp modelId="{626E7E74-A943-41F9-92A5-6B86187D0915}">
      <dsp:nvSpPr>
        <dsp:cNvPr id="0" name=""/>
        <dsp:cNvSpPr/>
      </dsp:nvSpPr>
      <dsp:spPr>
        <a:xfrm>
          <a:off x="4745882" y="3799766"/>
          <a:ext cx="2359149" cy="1179574"/>
        </a:xfrm>
        <a:prstGeom prst="roundRect">
          <a:avLst/>
        </a:prstGeom>
        <a:blipFill rotWithShape="0">
          <a:blip xmlns:r="http://schemas.openxmlformats.org/officeDocument/2006/relationships" r:embed="rId2">
            <a:duotone>
              <a:schemeClr val="accent4">
                <a:hueOff val="0"/>
                <a:satOff val="0"/>
                <a:lumOff val="0"/>
                <a:alphaOff val="0"/>
                <a:shade val="20000"/>
                <a:satMod val="200000"/>
              </a:schemeClr>
              <a:schemeClr val="accent4">
                <a:hueOff val="0"/>
                <a:satOff val="0"/>
                <a:lumOff val="0"/>
                <a:alphaOff val="0"/>
                <a:tint val="12000"/>
                <a:satMod val="190000"/>
              </a:schemeClr>
            </a:duotone>
          </a:blip>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solidFill>
                <a:schemeClr val="accent2"/>
              </a:solidFill>
            </a:rPr>
            <a:t>نظم المعلومات الإدارية </a:t>
          </a:r>
          <a:endParaRPr lang="ar-SA" sz="2000" b="1" kern="1200" dirty="0"/>
        </a:p>
      </dsp:txBody>
      <dsp:txXfrm>
        <a:off x="4745882" y="3799766"/>
        <a:ext cx="2359149" cy="1179574"/>
      </dsp:txXfrm>
    </dsp:sp>
    <dsp:sp modelId="{EF6DE290-021F-4F3C-B173-582D126FA912}">
      <dsp:nvSpPr>
        <dsp:cNvPr id="0" name=""/>
        <dsp:cNvSpPr/>
      </dsp:nvSpPr>
      <dsp:spPr>
        <a:xfrm>
          <a:off x="2554225" y="5065120"/>
          <a:ext cx="2359149" cy="1179574"/>
        </a:xfrm>
        <a:prstGeom prst="roundRect">
          <a:avLst/>
        </a:prstGeom>
        <a:blipFill rotWithShape="0">
          <a:blip xmlns:r="http://schemas.openxmlformats.org/officeDocument/2006/relationships" r:embed="rId3">
            <a:duotone>
              <a:schemeClr val="accent5">
                <a:hueOff val="0"/>
                <a:satOff val="0"/>
                <a:lumOff val="0"/>
                <a:alphaOff val="0"/>
                <a:shade val="20000"/>
                <a:satMod val="200000"/>
              </a:schemeClr>
              <a:schemeClr val="accent5">
                <a:hueOff val="0"/>
                <a:satOff val="0"/>
                <a:lumOff val="0"/>
                <a:alphaOff val="0"/>
                <a:tint val="12000"/>
                <a:satMod val="190000"/>
              </a:schemeClr>
            </a:duotone>
          </a:blip>
          <a:stretch>
            <a:fillRect/>
          </a:stretch>
        </a:blip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sz="2000" b="1" kern="1200" dirty="0" smtClean="0">
              <a:latin typeface="Times New Roman" pitchFamily="18" charset="0"/>
              <a:cs typeface="Arial"/>
            </a:rPr>
            <a:t>مشاكل فى التخطيط</a:t>
          </a:r>
          <a:endParaRPr lang="ar-SA" sz="2000" b="1" kern="1200" dirty="0"/>
        </a:p>
      </dsp:txBody>
      <dsp:txXfrm>
        <a:off x="2554225" y="5065120"/>
        <a:ext cx="2359149" cy="1179574"/>
      </dsp:txXfrm>
    </dsp:sp>
    <dsp:sp modelId="{964DEFAC-4396-46E5-B4A7-AD2513FF3685}">
      <dsp:nvSpPr>
        <dsp:cNvPr id="0" name=""/>
        <dsp:cNvSpPr/>
      </dsp:nvSpPr>
      <dsp:spPr>
        <a:xfrm>
          <a:off x="362567" y="3799766"/>
          <a:ext cx="2359149" cy="1179574"/>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bg1"/>
              </a:solidFill>
            </a:rPr>
            <a:t>التخطيط الإستراتيجي </a:t>
          </a:r>
          <a:endParaRPr lang="ar-EG" sz="2000" b="1" kern="1200" dirty="0" smtClean="0">
            <a:latin typeface="Times New Roman" pitchFamily="18" charset="0"/>
            <a:cs typeface="Arial"/>
          </a:endParaRPr>
        </a:p>
      </dsp:txBody>
      <dsp:txXfrm>
        <a:off x="362567" y="3799766"/>
        <a:ext cx="2359149" cy="1179574"/>
      </dsp:txXfrm>
    </dsp:sp>
    <dsp:sp modelId="{1E27959E-0D30-4261-8654-ED72416B72EA}">
      <dsp:nvSpPr>
        <dsp:cNvPr id="0" name=""/>
        <dsp:cNvSpPr/>
      </dsp:nvSpPr>
      <dsp:spPr>
        <a:xfrm>
          <a:off x="362567" y="1269058"/>
          <a:ext cx="2359149" cy="1179574"/>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EG" altLang="zh-CN" sz="2000" b="1" kern="1200" dirty="0" smtClean="0">
              <a:solidFill>
                <a:schemeClr val="bg1"/>
              </a:solidFill>
            </a:rPr>
            <a:t>التخطيط الناجح</a:t>
          </a:r>
          <a:endParaRPr lang="ar-EG" sz="2000" b="1" kern="1200" dirty="0" smtClean="0">
            <a:latin typeface="Times New Roman" pitchFamily="18" charset="0"/>
            <a:cs typeface="Arial"/>
          </a:endParaRPr>
        </a:p>
      </dsp:txBody>
      <dsp:txXfrm>
        <a:off x="362567" y="1269058"/>
        <a:ext cx="2359149" cy="117957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9C56FD5F-80A9-441E-AA22-C68B6D435347}" type="datetimeFigureOut">
              <a:rPr lang="ar-SA" smtClean="0"/>
              <a:t>21/05/1440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C56FD5F-80A9-441E-AA22-C68B6D435347}" type="datetimeFigureOut">
              <a:rPr lang="ar-SA" smtClean="0"/>
              <a:t>21/05/1440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C56FD5F-80A9-441E-AA22-C68B6D435347}" type="datetimeFigureOut">
              <a:rPr lang="ar-SA" smtClean="0"/>
              <a:t>21/05/1440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9C56FD5F-80A9-441E-AA22-C68B6D435347}" type="datetimeFigureOut">
              <a:rPr lang="ar-SA" smtClean="0"/>
              <a:t>21/05/1440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C56FD5F-80A9-441E-AA22-C68B6D435347}" type="datetimeFigureOut">
              <a:rPr lang="ar-SA" smtClean="0"/>
              <a:t>21/05/1440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9C56FD5F-80A9-441E-AA22-C68B6D435347}" type="datetimeFigureOut">
              <a:rPr lang="ar-SA" smtClean="0"/>
              <a:t>21/05/1440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9C56FD5F-80A9-441E-AA22-C68B6D435347}" type="datetimeFigureOut">
              <a:rPr lang="ar-SA" smtClean="0"/>
              <a:t>21/05/1440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9C56FD5F-80A9-441E-AA22-C68B6D435347}" type="datetimeFigureOut">
              <a:rPr lang="ar-SA" smtClean="0"/>
              <a:t>21/05/1440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C56FD5F-80A9-441E-AA22-C68B6D435347}" type="datetimeFigureOut">
              <a:rPr lang="ar-SA" smtClean="0"/>
              <a:t>21/05/1440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C56FD5F-80A9-441E-AA22-C68B6D435347}" type="datetimeFigureOut">
              <a:rPr lang="ar-SA" smtClean="0"/>
              <a:t>21/05/1440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C56FD5F-80A9-441E-AA22-C68B6D435347}" type="datetimeFigureOut">
              <a:rPr lang="ar-SA" smtClean="0"/>
              <a:t>21/05/1440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B1620E7B-B07A-4F4E-BE14-44B60147D567}"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C56FD5F-80A9-441E-AA22-C68B6D435347}" type="datetimeFigureOut">
              <a:rPr lang="ar-SA" smtClean="0"/>
              <a:t>21/05/1440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1620E7B-B07A-4F4E-BE14-44B60147D567}"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Text Box 24"/>
          <p:cNvSpPr txBox="1">
            <a:spLocks noChangeArrowheads="1"/>
          </p:cNvSpPr>
          <p:nvPr/>
        </p:nvSpPr>
        <p:spPr bwMode="auto">
          <a:xfrm>
            <a:off x="3348038" y="6237288"/>
            <a:ext cx="24574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fr-FR">
                <a:hlinkClick r:id="rId2"/>
              </a:rPr>
              <a:t>Powerpoint Templates</a:t>
            </a:r>
            <a:endParaRPr lang="fr-FR"/>
          </a:p>
        </p:txBody>
      </p:sp>
      <p:pic>
        <p:nvPicPr>
          <p:cNvPr id="2071" name="Picture 23" descr="gf dg yuj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054" name="Text Box 6"/>
          <p:cNvSpPr txBox="1">
            <a:spLocks noChangeArrowheads="1"/>
          </p:cNvSpPr>
          <p:nvPr/>
        </p:nvSpPr>
        <p:spPr bwMode="auto">
          <a:xfrm>
            <a:off x="395288" y="476250"/>
            <a:ext cx="6877050" cy="979069"/>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180000" tIns="180000" rIns="180000" bIns="180000">
            <a:spAutoFit/>
          </a:bodyPr>
          <a:lstStyle/>
          <a:p>
            <a:r>
              <a:rPr lang="ar-EG" sz="4000" b="1" dirty="0" smtClean="0">
                <a:solidFill>
                  <a:schemeClr val="bg1"/>
                </a:solidFill>
                <a:latin typeface="Verdana" pitchFamily="34" charset="0"/>
              </a:rPr>
              <a:t>فن التخطيط الادارى وتحديد الاهداف</a:t>
            </a:r>
            <a:endParaRPr lang="fr-FR" sz="4000" b="1" dirty="0">
              <a:solidFill>
                <a:schemeClr val="bg1"/>
              </a:solidFill>
              <a:latin typeface="Verdana"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547664" y="188913"/>
            <a:ext cx="7572907"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وبناء على ذلك فإن التخطيط الحقيقي لابد أن يشتمل </a:t>
            </a:r>
            <a:r>
              <a:rPr lang="ar-EG" sz="3200" b="1" dirty="0" smtClean="0">
                <a:solidFill>
                  <a:schemeClr val="bg1"/>
                </a:solidFill>
                <a:latin typeface="Verdana" pitchFamily="34" charset="0"/>
              </a:rPr>
              <a:t>على</a:t>
            </a:r>
            <a:endParaRPr lang="fr-FR" sz="3200" dirty="0">
              <a:solidFill>
                <a:schemeClr val="bg1"/>
              </a:solidFill>
            </a:endParaRPr>
          </a:p>
        </p:txBody>
      </p:sp>
      <p:grpSp>
        <p:nvGrpSpPr>
          <p:cNvPr id="2" name="Group 2"/>
          <p:cNvGrpSpPr>
            <a:grpSpLocks/>
          </p:cNvGrpSpPr>
          <p:nvPr/>
        </p:nvGrpSpPr>
        <p:grpSpPr bwMode="auto">
          <a:xfrm>
            <a:off x="467548" y="1866106"/>
            <a:ext cx="8208908" cy="656133"/>
            <a:chOff x="0" y="0"/>
            <a:chExt cx="6561756" cy="546060"/>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38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تعبئة و استخدام الموارد الطبيعية و البشرية و الفنية إلى أقصى حد ممكن</a:t>
              </a:r>
              <a:endParaRPr lang="zh-CN" altLang="en-US" sz="2400" b="1" dirty="0">
                <a:solidFill>
                  <a:schemeClr val="bg1"/>
                </a:solidFill>
              </a:endParaRPr>
            </a:p>
          </p:txBody>
        </p:sp>
      </p:grpSp>
      <p:grpSp>
        <p:nvGrpSpPr>
          <p:cNvPr id="3" name="Group 6"/>
          <p:cNvGrpSpPr>
            <a:grpSpLocks/>
          </p:cNvGrpSpPr>
          <p:nvPr/>
        </p:nvGrpSpPr>
        <p:grpSpPr bwMode="auto">
          <a:xfrm>
            <a:off x="467548" y="2913856"/>
            <a:ext cx="8208908" cy="656133"/>
            <a:chOff x="0" y="0"/>
            <a:chExt cx="6561756" cy="546060"/>
          </a:xfrm>
        </p:grpSpPr>
        <p:grpSp>
          <p:nvGrpSpPr>
            <p:cNvPr id="4"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38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الاتسام بالواقعية و الشمول و التنسيق و المرونة و الاستمرارية</a:t>
              </a:r>
              <a:endParaRPr lang="zh-CN" altLang="en-US" sz="2400" b="1" dirty="0">
                <a:solidFill>
                  <a:schemeClr val="bg1"/>
                </a:solidFill>
              </a:endParaRPr>
            </a:p>
          </p:txBody>
        </p:sp>
      </p:grpSp>
      <p:grpSp>
        <p:nvGrpSpPr>
          <p:cNvPr id="8" name="Group 2"/>
          <p:cNvGrpSpPr>
            <a:grpSpLocks/>
          </p:cNvGrpSpPr>
          <p:nvPr/>
        </p:nvGrpSpPr>
        <p:grpSpPr bwMode="auto">
          <a:xfrm>
            <a:off x="436541" y="4007629"/>
            <a:ext cx="8208908" cy="656133"/>
            <a:chOff x="0" y="0"/>
            <a:chExt cx="6561756" cy="546060"/>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38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وجود خطة وضع التخطيط في صورة برنامج محدد المعالم و الآجال</a:t>
              </a:r>
              <a:endParaRPr lang="zh-CN" altLang="en-US" sz="2400" b="1" dirty="0">
                <a:solidFill>
                  <a:schemeClr val="bg1"/>
                </a:solidFill>
              </a:endParaRPr>
            </a:p>
          </p:txBody>
        </p:sp>
      </p:grpSp>
    </p:spTree>
    <p:extLst>
      <p:ext uri="{BB962C8B-B14F-4D97-AF65-F5344CB8AC3E}">
        <p14:creationId xmlns="" xmlns:p14="http://schemas.microsoft.com/office/powerpoint/2010/main" val="178581436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53691" y="404664"/>
            <a:ext cx="5554614" cy="1009449"/>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9" cy="349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3600" b="1" dirty="0">
                  <a:solidFill>
                    <a:schemeClr val="bg1"/>
                  </a:solidFill>
                </a:rPr>
                <a:t>تعريف التخطيط الادارى</a:t>
              </a:r>
              <a:endParaRPr lang="zh-CN" altLang="en-US" sz="3600" b="1" dirty="0">
                <a:solidFill>
                  <a:schemeClr val="bg1"/>
                </a:solidFill>
              </a:endParaRPr>
            </a:p>
          </p:txBody>
        </p:sp>
      </p:grpSp>
      <p:sp>
        <p:nvSpPr>
          <p:cNvPr id="7" name="Rectangle 6"/>
          <p:cNvSpPr/>
          <p:nvPr/>
        </p:nvSpPr>
        <p:spPr bwMode="auto">
          <a:xfrm>
            <a:off x="462545" y="3356992"/>
            <a:ext cx="8136904" cy="2808312"/>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justLow" rtl="1"/>
            <a:r>
              <a:rPr lang="ar-EG" sz="2800" b="1" dirty="0">
                <a:solidFill>
                  <a:schemeClr val="accent2"/>
                </a:solidFill>
              </a:rPr>
              <a:t>التخطيط الإداري هو الوظيفة الأولى للمديرين ضمن منظومة الوظائف الأساسية للإدارة، </a:t>
            </a:r>
            <a:r>
              <a:rPr lang="ar-EG" sz="2800" b="1" dirty="0" smtClean="0">
                <a:solidFill>
                  <a:schemeClr val="accent2"/>
                </a:solidFill>
              </a:rPr>
              <a:t>وهو </a:t>
            </a:r>
            <a:r>
              <a:rPr lang="ar-EG" sz="2800" b="1" dirty="0">
                <a:solidFill>
                  <a:schemeClr val="accent2"/>
                </a:solidFill>
              </a:rPr>
              <a:t>التفكير المنظم اللازم لتنفيذ أي عمل مستقبلي والذي ينتهي دائماً باتخاذ القرارات المتعلقة بما يُرغب تحقيقه </a:t>
            </a:r>
            <a:r>
              <a:rPr lang="ar-EG" sz="2800" b="1" dirty="0" smtClean="0">
                <a:solidFill>
                  <a:schemeClr val="accent2"/>
                </a:solidFill>
              </a:rPr>
              <a:t>      (</a:t>
            </a:r>
            <a:r>
              <a:rPr lang="ar-EG" sz="2800" b="1" dirty="0">
                <a:solidFill>
                  <a:schemeClr val="accent2"/>
                </a:solidFill>
              </a:rPr>
              <a:t>أي : الأهداف) وكيف تتحقق ؟ (أي : نوعية الإجراءات أو الطريقة الإجرائية أو أساليب التنفيذ)، وبواسطة من ؟ (أي : المنفذون) ومتى ؟ (أي : تاريخ التنفيذ </a:t>
            </a:r>
            <a:r>
              <a:rPr lang="ar-EG" sz="2800" b="1" dirty="0" smtClean="0">
                <a:solidFill>
                  <a:schemeClr val="accent2"/>
                </a:solidFill>
              </a:rPr>
              <a:t>أو </a:t>
            </a:r>
            <a:r>
              <a:rPr lang="ar-EG" sz="2800" b="1" dirty="0">
                <a:solidFill>
                  <a:schemeClr val="accent2"/>
                </a:solidFill>
              </a:rPr>
              <a:t>الزمن المخصص) وفق الموارد المتاحة</a:t>
            </a:r>
          </a:p>
        </p:txBody>
      </p:sp>
    </p:spTree>
    <p:extLst>
      <p:ext uri="{BB962C8B-B14F-4D97-AF65-F5344CB8AC3E}">
        <p14:creationId xmlns="" xmlns:p14="http://schemas.microsoft.com/office/powerpoint/2010/main" val="4199508531"/>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9144000" cy="6858000"/>
          </a:xfrm>
          <a:prstGeom prst="rect">
            <a:avLst/>
          </a:prstGeom>
          <a:ln>
            <a:headEnd type="none" w="med" len="med"/>
            <a:tailEnd type="none" w="med" len="med"/>
          </a:ln>
          <a:extLst/>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512" y="-45720"/>
            <a:ext cx="2476500" cy="6949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4" name="Group 6"/>
          <p:cNvGrpSpPr>
            <a:grpSpLocks/>
          </p:cNvGrpSpPr>
          <p:nvPr/>
        </p:nvGrpSpPr>
        <p:grpSpPr bwMode="auto">
          <a:xfrm>
            <a:off x="3409874" y="187303"/>
            <a:ext cx="5554614" cy="1009449"/>
            <a:chOff x="0" y="0"/>
            <a:chExt cx="6561756" cy="546060"/>
          </a:xfrm>
        </p:grpSpPr>
        <p:grpSp>
          <p:nvGrpSpPr>
            <p:cNvPr id="5" name="Group 7"/>
            <p:cNvGrpSpPr>
              <a:grpSpLocks/>
            </p:cNvGrpSpPr>
            <p:nvPr/>
          </p:nvGrpSpPr>
          <p:grpSpPr bwMode="auto">
            <a:xfrm>
              <a:off x="0" y="0"/>
              <a:ext cx="6561756" cy="546060"/>
              <a:chOff x="0" y="0"/>
              <a:chExt cx="6561756" cy="546060"/>
            </a:xfrm>
          </p:grpSpPr>
          <p:sp>
            <p:nvSpPr>
              <p:cNvPr id="7"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8"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6" name="Rectangle 13"/>
            <p:cNvSpPr>
              <a:spLocks noChangeArrowheads="1"/>
            </p:cNvSpPr>
            <p:nvPr/>
          </p:nvSpPr>
          <p:spPr bwMode="auto">
            <a:xfrm>
              <a:off x="65079" y="85339"/>
              <a:ext cx="6431599" cy="349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3600" b="1" dirty="0">
                  <a:solidFill>
                    <a:schemeClr val="bg1"/>
                  </a:solidFill>
                </a:rPr>
                <a:t>الخطوات العملية للتخطيط </a:t>
              </a:r>
              <a:endParaRPr lang="zh-CN" altLang="en-US" sz="3600" b="1" dirty="0">
                <a:solidFill>
                  <a:schemeClr val="bg1"/>
                </a:solidFill>
              </a:endParaRPr>
            </a:p>
          </p:txBody>
        </p:sp>
      </p:grpSp>
      <p:sp>
        <p:nvSpPr>
          <p:cNvPr id="3" name="Rectangle 2"/>
          <p:cNvSpPr/>
          <p:nvPr/>
        </p:nvSpPr>
        <p:spPr>
          <a:xfrm>
            <a:off x="2267744" y="1704320"/>
            <a:ext cx="6853768" cy="3970318"/>
          </a:xfrm>
          <a:prstGeom prst="rect">
            <a:avLst/>
          </a:prstGeom>
        </p:spPr>
        <p:txBody>
          <a:bodyPr wrap="square">
            <a:spAutoFit/>
          </a:bodyPr>
          <a:lstStyle/>
          <a:p>
            <a:pPr algn="r" rtl="1"/>
            <a:r>
              <a:rPr lang="ar-EG" sz="2800" b="1" dirty="0" smtClean="0">
                <a:solidFill>
                  <a:schemeClr val="accent2"/>
                </a:solidFill>
              </a:rPr>
              <a:t>1-التعرف </a:t>
            </a:r>
            <a:r>
              <a:rPr lang="ar-EG" sz="2800" b="1" dirty="0">
                <a:solidFill>
                  <a:schemeClr val="accent2"/>
                </a:solidFill>
              </a:rPr>
              <a:t>على المشكلة .</a:t>
            </a:r>
          </a:p>
          <a:p>
            <a:pPr algn="r" rtl="1"/>
            <a:r>
              <a:rPr lang="ar-EG" sz="2800" b="1" dirty="0" smtClean="0">
                <a:solidFill>
                  <a:schemeClr val="accent2"/>
                </a:solidFill>
              </a:rPr>
              <a:t>2-وضع </a:t>
            </a:r>
            <a:r>
              <a:rPr lang="ar-EG" sz="2800" b="1" dirty="0">
                <a:solidFill>
                  <a:schemeClr val="accent2"/>
                </a:solidFill>
              </a:rPr>
              <a:t>الأهداف .</a:t>
            </a:r>
          </a:p>
          <a:p>
            <a:pPr algn="r" rtl="1"/>
            <a:r>
              <a:rPr lang="ar-EG" sz="2800" b="1" dirty="0" smtClean="0">
                <a:solidFill>
                  <a:schemeClr val="accent2"/>
                </a:solidFill>
              </a:rPr>
              <a:t>3-تحليل </a:t>
            </a:r>
            <a:r>
              <a:rPr lang="ar-EG" sz="2800" b="1" dirty="0">
                <a:solidFill>
                  <a:schemeClr val="accent2"/>
                </a:solidFill>
              </a:rPr>
              <a:t>المشكلة .</a:t>
            </a:r>
          </a:p>
          <a:p>
            <a:pPr algn="r" rtl="1"/>
            <a:r>
              <a:rPr lang="ar-EG" sz="2800" b="1" dirty="0" smtClean="0">
                <a:solidFill>
                  <a:schemeClr val="accent2"/>
                </a:solidFill>
              </a:rPr>
              <a:t>4-تقرير </a:t>
            </a:r>
            <a:r>
              <a:rPr lang="ar-EG" sz="2800" b="1" dirty="0">
                <a:solidFill>
                  <a:schemeClr val="accent2"/>
                </a:solidFill>
              </a:rPr>
              <a:t>أفضل الحلول .</a:t>
            </a:r>
          </a:p>
          <a:p>
            <a:pPr algn="r" rtl="1"/>
            <a:r>
              <a:rPr lang="ar-EG" sz="2800" b="1" dirty="0" smtClean="0">
                <a:solidFill>
                  <a:schemeClr val="accent2"/>
                </a:solidFill>
              </a:rPr>
              <a:t>5-وضع </a:t>
            </a:r>
            <a:r>
              <a:rPr lang="ar-EG" sz="2800" b="1" dirty="0">
                <a:solidFill>
                  <a:schemeClr val="accent2"/>
                </a:solidFill>
              </a:rPr>
              <a:t>برنامج للتحرك وبرامج بديلة مع تحديد الموعد .</a:t>
            </a:r>
          </a:p>
          <a:p>
            <a:pPr algn="r" rtl="1"/>
            <a:r>
              <a:rPr lang="ar-EG" sz="2800" b="1" dirty="0" smtClean="0">
                <a:solidFill>
                  <a:schemeClr val="accent2"/>
                </a:solidFill>
              </a:rPr>
              <a:t>6-تقرير </a:t>
            </a:r>
            <a:r>
              <a:rPr lang="ar-EG" sz="2800" b="1" dirty="0">
                <a:solidFill>
                  <a:schemeClr val="accent2"/>
                </a:solidFill>
              </a:rPr>
              <a:t>التوضيحات والتوقعات .</a:t>
            </a:r>
          </a:p>
          <a:p>
            <a:pPr algn="r" rtl="1"/>
            <a:r>
              <a:rPr lang="ar-EG" sz="2800" b="1" dirty="0" smtClean="0">
                <a:solidFill>
                  <a:schemeClr val="accent2"/>
                </a:solidFill>
              </a:rPr>
              <a:t>7-الحصول </a:t>
            </a:r>
            <a:r>
              <a:rPr lang="ar-EG" sz="2800" b="1" dirty="0">
                <a:solidFill>
                  <a:schemeClr val="accent2"/>
                </a:solidFill>
              </a:rPr>
              <a:t>على موافقة الرئيس إن كان ذلك ضرورياً .</a:t>
            </a:r>
          </a:p>
          <a:p>
            <a:pPr algn="r" rtl="1"/>
            <a:r>
              <a:rPr lang="ar-EG" sz="2800" b="1" dirty="0" smtClean="0">
                <a:solidFill>
                  <a:schemeClr val="accent2"/>
                </a:solidFill>
              </a:rPr>
              <a:t>8-وضع </a:t>
            </a:r>
            <a:r>
              <a:rPr lang="ar-EG" sz="2800" b="1" dirty="0">
                <a:solidFill>
                  <a:schemeClr val="accent2"/>
                </a:solidFill>
              </a:rPr>
              <a:t>الخطة موضع التنفيذ .</a:t>
            </a:r>
          </a:p>
          <a:p>
            <a:pPr algn="r" rtl="1"/>
            <a:r>
              <a:rPr lang="ar-EG" sz="2800" b="1" dirty="0" smtClean="0">
                <a:solidFill>
                  <a:schemeClr val="accent2"/>
                </a:solidFill>
              </a:rPr>
              <a:t>9-المتابعة </a:t>
            </a:r>
            <a:r>
              <a:rPr lang="ar-EG" sz="2800" b="1" dirty="0">
                <a:solidFill>
                  <a:schemeClr val="accent2"/>
                </a:solidFill>
              </a:rPr>
              <a:t>.</a:t>
            </a:r>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12" y="-45720"/>
            <a:ext cx="2480300" cy="6949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21744329"/>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arn(inVertical)">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barn(inVertical)">
                                      <p:cBhvr>
                                        <p:cTn id="42" dur="500"/>
                                        <p:tgtEl>
                                          <p:spTgt spid="3">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barn(inVertical)">
                                      <p:cBhvr>
                                        <p:cTn id="47" dur="500"/>
                                        <p:tgtEl>
                                          <p:spTgt spid="3">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Effect transition="in" filter="barn(inVertical)">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arn(inVertical)">
                                      <p:cBhvr>
                                        <p:cTn id="5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الخطوة الأولى </a:t>
            </a:r>
            <a:endParaRPr lang="ar-EG" altLang="zh-CN" sz="5000" b="1" dirty="0" smtClean="0">
              <a:solidFill>
                <a:schemeClr val="bg1"/>
              </a:solidFill>
              <a:ea typeface="Microsoft YaHei" pitchFamily="34" charset="-122"/>
            </a:endParaRPr>
          </a:p>
          <a:p>
            <a:pPr algn="ctr" rtl="1" eaLnBrk="0" hangingPunct="0"/>
            <a:r>
              <a:rPr lang="ar-EG" altLang="zh-CN" sz="5000" b="1" dirty="0" smtClean="0">
                <a:solidFill>
                  <a:schemeClr val="bg1"/>
                </a:solidFill>
                <a:ea typeface="Microsoft YaHei" pitchFamily="34" charset="-122"/>
              </a:rPr>
              <a:t>التعرف </a:t>
            </a:r>
            <a:r>
              <a:rPr lang="ar-EG" altLang="zh-CN" sz="5000" b="1" dirty="0">
                <a:solidFill>
                  <a:schemeClr val="bg1"/>
                </a:solidFill>
                <a:ea typeface="Microsoft YaHei" pitchFamily="34" charset="-122"/>
              </a:rPr>
              <a:t>على المشكلة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 xmlns:p14="http://schemas.microsoft.com/office/powerpoint/2010/main" val="255485512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5368" y="901164"/>
            <a:ext cx="4572000" cy="4832092"/>
          </a:xfrm>
          <a:prstGeom prst="rect">
            <a:avLst/>
          </a:prstGeom>
          <a:solidFill>
            <a:schemeClr val="accent5">
              <a:lumMod val="75000"/>
            </a:schemeClr>
          </a:solidFill>
        </p:spPr>
        <p:txBody>
          <a:bodyPr>
            <a:spAutoFit/>
          </a:bodyPr>
          <a:lstStyle/>
          <a:p>
            <a:pPr algn="justLow" rtl="1"/>
            <a:r>
              <a:rPr lang="ar-EG" sz="2800" b="1" dirty="0">
                <a:solidFill>
                  <a:schemeClr val="accent6">
                    <a:lumMod val="50000"/>
                  </a:schemeClr>
                </a:solidFill>
              </a:rPr>
              <a:t>حصر مكان المشكلة ومنبعها وليس التعرف عليها بعد فيجب الحذر من إستخدام اللفظ فكل ما يدركه المدير في هذه المرحلة أنه يعرف أن هناك نوعياً من المشكلات في ناحية من النواحي في العمل ، فهو في هذه المرحلة </a:t>
            </a:r>
            <a:r>
              <a:rPr lang="ar-EG" sz="2800" b="1" dirty="0" smtClean="0">
                <a:solidFill>
                  <a:schemeClr val="accent6">
                    <a:lumMod val="50000"/>
                  </a:schemeClr>
                </a:solidFill>
              </a:rPr>
              <a:t/>
            </a:r>
            <a:br>
              <a:rPr lang="ar-EG" sz="2800" b="1" dirty="0" smtClean="0">
                <a:solidFill>
                  <a:schemeClr val="accent6">
                    <a:lumMod val="50000"/>
                  </a:schemeClr>
                </a:solidFill>
              </a:rPr>
            </a:br>
            <a:r>
              <a:rPr lang="ar-EG" sz="2800" b="1" dirty="0" smtClean="0">
                <a:solidFill>
                  <a:schemeClr val="accent6">
                    <a:lumMod val="50000"/>
                  </a:schemeClr>
                </a:solidFill>
              </a:rPr>
              <a:t>لا </a:t>
            </a:r>
            <a:r>
              <a:rPr lang="ar-EG" sz="2800" b="1" dirty="0">
                <a:solidFill>
                  <a:schemeClr val="accent6">
                    <a:lumMod val="50000"/>
                  </a:schemeClr>
                </a:solidFill>
              </a:rPr>
              <a:t>يعرف الأسباب التي يمكن أن تكون العوامل الحقيقة التي تسبب الظرف غير المرغوب فيه،فإذا أمكن على ذلك فإن ذلك يدل على المشكلة التي تستوجب الحل </a:t>
            </a:r>
          </a:p>
        </p:txBody>
      </p:sp>
      <p:pic>
        <p:nvPicPr>
          <p:cNvPr id="102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539552" y="1124744"/>
            <a:ext cx="3664208" cy="46085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1365648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286000" y="228600"/>
            <a:ext cx="4572000" cy="722334"/>
          </a:xfrm>
          <a:prstGeom prst="roundRect">
            <a:avLst/>
          </a:prstGeom>
          <a:solidFill>
            <a:srgbClr val="00B0F0"/>
          </a:solidFill>
          <a:ln>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43" name="AutoShape 7"/>
          <p:cNvSpPr>
            <a:spLocks noChangeArrowheads="1"/>
          </p:cNvSpPr>
          <p:nvPr/>
        </p:nvSpPr>
        <p:spPr bwMode="auto">
          <a:xfrm>
            <a:off x="66218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الابتسامة طوال الوقت </a:t>
            </a:r>
            <a:endParaRPr lang="ar-SA" sz="2400" b="1" dirty="0">
              <a:latin typeface="Verdana" panose="020B0604030504040204" pitchFamily="34" charset="0"/>
              <a:ea typeface="HY헤드라인M" pitchFamily="2" charset="-127"/>
            </a:endParaRPr>
          </a:p>
        </p:txBody>
      </p:sp>
      <p:sp>
        <p:nvSpPr>
          <p:cNvPr id="44" name="AutoShape 7"/>
          <p:cNvSpPr>
            <a:spLocks noChangeArrowheads="1"/>
          </p:cNvSpPr>
          <p:nvPr/>
        </p:nvSpPr>
        <p:spPr bwMode="auto">
          <a:xfrm>
            <a:off x="1973610" y="1247657"/>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الحضور </a:t>
            </a:r>
            <a:r>
              <a:rPr lang="ar-EG" sz="2400" b="1" dirty="0" smtClean="0">
                <a:latin typeface="Verdana" panose="020B0604030504040204" pitchFamily="34" charset="0"/>
                <a:ea typeface="HY헤드라인M" pitchFamily="2" charset="-127"/>
              </a:rPr>
              <a:t>والانصراف</a:t>
            </a:r>
          </a:p>
          <a:p>
            <a:pPr algn="ctr"/>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في الوقت المحدد</a:t>
            </a:r>
            <a:endParaRPr lang="ar-SA" sz="2400" b="1" dirty="0">
              <a:latin typeface="Verdana" panose="020B0604030504040204" pitchFamily="34" charset="0"/>
              <a:ea typeface="HY헤드라인M" pitchFamily="2" charset="-127"/>
            </a:endParaRPr>
          </a:p>
        </p:txBody>
      </p:sp>
      <p:sp>
        <p:nvSpPr>
          <p:cNvPr id="45" name="AutoShape 7"/>
          <p:cNvSpPr>
            <a:spLocks noChangeArrowheads="1"/>
          </p:cNvSpPr>
          <p:nvPr/>
        </p:nvSpPr>
        <p:spPr bwMode="auto">
          <a:xfrm>
            <a:off x="66114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rtl="1"/>
            <a:r>
              <a:rPr lang="ar-EG" sz="2400" b="1" dirty="0" smtClean="0">
                <a:latin typeface="Verdana" panose="020B0604030504040204" pitchFamily="34" charset="0"/>
                <a:ea typeface="HY헤드라인M" pitchFamily="2" charset="-127"/>
              </a:rPr>
              <a:t>تقبل جميع </a:t>
            </a:r>
          </a:p>
          <a:p>
            <a:pPr algn="ctr" rtl="1"/>
            <a:r>
              <a:rPr lang="ar-EG" sz="2400" b="1" dirty="0" smtClean="0">
                <a:latin typeface="Verdana" panose="020B0604030504040204" pitchFamily="34" charset="0"/>
                <a:ea typeface="HY헤드라인M" pitchFamily="2" charset="-127"/>
              </a:rPr>
              <a:t>الآراء </a:t>
            </a:r>
            <a:r>
              <a:rPr lang="ar-EG" sz="2400" b="1" dirty="0">
                <a:latin typeface="Verdana" panose="020B0604030504040204" pitchFamily="34" charset="0"/>
                <a:ea typeface="HY헤드라인M" pitchFamily="2" charset="-127"/>
              </a:rPr>
              <a:t>بصدر رحب</a:t>
            </a:r>
            <a:endParaRPr lang="ar-SA" sz="2400" b="1" dirty="0">
              <a:latin typeface="Verdana" panose="020B0604030504040204" pitchFamily="34" charset="0"/>
              <a:ea typeface="HY헤드라인M" pitchFamily="2" charset="-127"/>
            </a:endParaRPr>
          </a:p>
        </p:txBody>
      </p:sp>
      <p:sp>
        <p:nvSpPr>
          <p:cNvPr id="46" name="AutoShape 7"/>
          <p:cNvSpPr>
            <a:spLocks noChangeArrowheads="1"/>
          </p:cNvSpPr>
          <p:nvPr/>
        </p:nvSpPr>
        <p:spPr bwMode="auto">
          <a:xfrm>
            <a:off x="1963280" y="2361374"/>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التفاعل مع المجموعة</a:t>
            </a:r>
            <a:endParaRPr lang="ar-SA" sz="2400" b="1" dirty="0">
              <a:latin typeface="Verdana" panose="020B0604030504040204" pitchFamily="34" charset="0"/>
              <a:ea typeface="HY헤드라인M" pitchFamily="2" charset="-127"/>
            </a:endParaRPr>
          </a:p>
        </p:txBody>
      </p:sp>
      <p:sp>
        <p:nvSpPr>
          <p:cNvPr id="47" name="AutoShape 7"/>
          <p:cNvSpPr>
            <a:spLocks noChangeArrowheads="1"/>
          </p:cNvSpPr>
          <p:nvPr/>
        </p:nvSpPr>
        <p:spPr bwMode="auto">
          <a:xfrm>
            <a:off x="66011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المحمول مغلق </a:t>
            </a:r>
            <a:endParaRPr lang="ar-SA" sz="2400" b="1" dirty="0">
              <a:latin typeface="Verdana" panose="020B0604030504040204" pitchFamily="34" charset="0"/>
              <a:ea typeface="HY헤드라인M" pitchFamily="2" charset="-127"/>
            </a:endParaRPr>
          </a:p>
        </p:txBody>
      </p:sp>
      <p:sp>
        <p:nvSpPr>
          <p:cNvPr id="48" name="AutoShape 7"/>
          <p:cNvSpPr>
            <a:spLocks noChangeArrowheads="1"/>
          </p:cNvSpPr>
          <p:nvPr/>
        </p:nvSpPr>
        <p:spPr bwMode="auto">
          <a:xfrm>
            <a:off x="1952950" y="3475091"/>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تنفيذ جميع التمارين</a:t>
            </a:r>
            <a:endParaRPr lang="ar-SA" sz="2400" b="1" dirty="0">
              <a:latin typeface="Verdana" panose="020B0604030504040204" pitchFamily="34" charset="0"/>
              <a:ea typeface="HY헤드라인M" pitchFamily="2" charset="-127"/>
            </a:endParaRPr>
          </a:p>
        </p:txBody>
      </p:sp>
      <p:sp>
        <p:nvSpPr>
          <p:cNvPr id="49" name="AutoShape 7"/>
          <p:cNvSpPr>
            <a:spLocks noChangeArrowheads="1"/>
          </p:cNvSpPr>
          <p:nvPr/>
        </p:nvSpPr>
        <p:spPr bwMode="auto">
          <a:xfrm>
            <a:off x="65908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المحافظة على الانظباط </a:t>
            </a:r>
            <a:endParaRPr lang="ar-SA" sz="2400" b="1" dirty="0">
              <a:latin typeface="Verdana" panose="020B0604030504040204" pitchFamily="34" charset="0"/>
              <a:ea typeface="HY헤드라인M" pitchFamily="2" charset="-127"/>
            </a:endParaRPr>
          </a:p>
        </p:txBody>
      </p:sp>
      <p:sp>
        <p:nvSpPr>
          <p:cNvPr id="50" name="AutoShape 7"/>
          <p:cNvSpPr>
            <a:spLocks noChangeArrowheads="1"/>
          </p:cNvSpPr>
          <p:nvPr/>
        </p:nvSpPr>
        <p:spPr bwMode="auto">
          <a:xfrm>
            <a:off x="1942620" y="4588808"/>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تقبل قرارات المدرب </a:t>
            </a:r>
            <a:endParaRPr lang="ar-SA" sz="2400" b="1" dirty="0">
              <a:latin typeface="Verdana" panose="020B0604030504040204" pitchFamily="34" charset="0"/>
              <a:ea typeface="HY헤드라인M" pitchFamily="2" charset="-127"/>
            </a:endParaRPr>
          </a:p>
        </p:txBody>
      </p:sp>
      <p:sp>
        <p:nvSpPr>
          <p:cNvPr id="51" name="AutoShape 7"/>
          <p:cNvSpPr>
            <a:spLocks noChangeArrowheads="1"/>
          </p:cNvSpPr>
          <p:nvPr/>
        </p:nvSpPr>
        <p:spPr bwMode="auto">
          <a:xfrm>
            <a:off x="65804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a:latin typeface="Verdana" panose="020B0604030504040204" pitchFamily="34" charset="0"/>
                <a:ea typeface="HY헤드라인M" pitchFamily="2" charset="-127"/>
              </a:rPr>
              <a:t>حسن الظن </a:t>
            </a:r>
            <a:endParaRPr lang="ar-EG" sz="2400" b="1" dirty="0" smtClean="0">
              <a:latin typeface="Verdana" panose="020B0604030504040204" pitchFamily="34" charset="0"/>
              <a:ea typeface="HY헤드라인M" pitchFamily="2" charset="-127"/>
            </a:endParaRPr>
          </a:p>
          <a:p>
            <a:pPr algn="ctr"/>
            <a:r>
              <a:rPr lang="ar-EG" sz="2400" b="1" dirty="0" smtClean="0">
                <a:latin typeface="Verdana" panose="020B0604030504040204" pitchFamily="34" charset="0"/>
                <a:ea typeface="HY헤드라인M" pitchFamily="2" charset="-127"/>
              </a:rPr>
              <a:t>والثقة </a:t>
            </a:r>
            <a:r>
              <a:rPr lang="ar-EG" sz="2400" b="1" dirty="0">
                <a:latin typeface="Verdana" panose="020B0604030504040204" pitchFamily="34" charset="0"/>
                <a:ea typeface="HY헤드라인M" pitchFamily="2" charset="-127"/>
              </a:rPr>
              <a:t>المتبادلة</a:t>
            </a:r>
            <a:endParaRPr lang="ar-SA" sz="2400" b="1" dirty="0">
              <a:latin typeface="Verdana" panose="020B0604030504040204" pitchFamily="34" charset="0"/>
              <a:ea typeface="HY헤드라인M" pitchFamily="2" charset="-127"/>
            </a:endParaRPr>
          </a:p>
        </p:txBody>
      </p:sp>
      <p:sp>
        <p:nvSpPr>
          <p:cNvPr id="52" name="AutoShape 7"/>
          <p:cNvSpPr>
            <a:spLocks noChangeArrowheads="1"/>
          </p:cNvSpPr>
          <p:nvPr/>
        </p:nvSpPr>
        <p:spPr bwMode="auto">
          <a:xfrm>
            <a:off x="1932290" y="5702525"/>
            <a:ext cx="2369790" cy="668992"/>
          </a:xfrm>
          <a:prstGeom prst="roundRect">
            <a:avLst>
              <a:gd name="adj" fmla="val 50000"/>
            </a:avLst>
          </a:prstGeom>
          <a:gradFill>
            <a:gsLst>
              <a:gs pos="0">
                <a:schemeClr val="accent2">
                  <a:lumMod val="60000"/>
                  <a:lumOff val="40000"/>
                </a:schemeClr>
              </a:gs>
              <a:gs pos="50000">
                <a:srgbClr val="00CCFF"/>
              </a:gs>
              <a:gs pos="100000">
                <a:srgbClr val="3399FF"/>
              </a:gs>
            </a:gsLst>
            <a:lin ang="5400000" scaled="0"/>
          </a:gradFill>
          <a:ln>
            <a:noFill/>
          </a:ln>
          <a:effectLst/>
          <a:extLst/>
        </p:spPr>
        <p:txBody>
          <a:bodyPr wrap="none" anchor="ctr"/>
          <a:lstStyle/>
          <a:p>
            <a:pPr algn="ctr"/>
            <a:r>
              <a:rPr lang="ar-EG" sz="2400" b="1" dirty="0" smtClean="0">
                <a:latin typeface="Verdana" panose="020B0604030504040204" pitchFamily="34" charset="0"/>
                <a:ea typeface="HY헤드라인M" pitchFamily="2" charset="-127"/>
              </a:rPr>
              <a:t>الحب بين المجموعات</a:t>
            </a:r>
            <a:endParaRPr lang="ar-SA" sz="2400" b="1" dirty="0">
              <a:latin typeface="Verdana" panose="020B0604030504040204" pitchFamily="34" charset="0"/>
              <a:ea typeface="HY헤드라인M" pitchFamily="2" charset="-127"/>
            </a:endParaRPr>
          </a:p>
        </p:txBody>
      </p:sp>
      <p:pic>
        <p:nvPicPr>
          <p:cNvPr id="53" name="Picture 2" descr="F:\دينى\work\صور\kid-smai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75240" y="9144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4" name="Picture 3" descr="F:\دينى\work\صور\إدارة الوقت.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4306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5" name="Picture 4" descr="F:\دينى\work\صور\ثقافة-الحوار-من-أجل-سورية-افضل-297x300.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75240" y="2057400"/>
            <a:ext cx="122905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6" name="Picture 5" descr="F:\دينى\work\صور\اختلاف مشارب.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6240" y="1981200"/>
            <a:ext cx="110716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7" name="Picture 6" descr="F:\دينى\work\صور\15460_IPhone_Lock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334000" y="32004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8" name="Picture 7" descr="F:\دينى\work\صور\large.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9600" y="3124200"/>
            <a:ext cx="12954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59" name="Picture 8" descr="F:\دينى\work\صور\imagتes.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5370080" y="43053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60" name="Picture 9" descr="F:\دينى\work\صور\848484.jp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16240" y="42672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61" name="Picture 10" descr="F:\دينى\work\صور\zan 2.jp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5414940" y="5391702"/>
            <a:ext cx="1143000" cy="116149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pic>
        <p:nvPicPr>
          <p:cNvPr id="62" name="Picture 11" descr="F:\دينى\work\صور\Love-Is-Love_6.jp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85094" y="5391702"/>
            <a:ext cx="1045652" cy="11657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99616380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1000" fill="hold"/>
                                        <p:tgtEl>
                                          <p:spTgt spid="43"/>
                                        </p:tgtEl>
                                        <p:attrNameLst>
                                          <p:attrName>ppt_w</p:attrName>
                                        </p:attrNameLst>
                                      </p:cBhvr>
                                      <p:tavLst>
                                        <p:tav tm="0">
                                          <p:val>
                                            <p:fltVal val="0"/>
                                          </p:val>
                                        </p:tav>
                                        <p:tav tm="100000">
                                          <p:val>
                                            <p:strVal val="#ppt_w"/>
                                          </p:val>
                                        </p:tav>
                                      </p:tavLst>
                                    </p:anim>
                                    <p:anim calcmode="lin" valueType="num">
                                      <p:cBhvr>
                                        <p:cTn id="8" dur="1000" fill="hold"/>
                                        <p:tgtEl>
                                          <p:spTgt spid="43"/>
                                        </p:tgtEl>
                                        <p:attrNameLst>
                                          <p:attrName>ppt_h</p:attrName>
                                        </p:attrNameLst>
                                      </p:cBhvr>
                                      <p:tavLst>
                                        <p:tav tm="0">
                                          <p:val>
                                            <p:fltVal val="0"/>
                                          </p:val>
                                        </p:tav>
                                        <p:tav tm="100000">
                                          <p:val>
                                            <p:strVal val="#ppt_h"/>
                                          </p:val>
                                        </p:tav>
                                      </p:tavLst>
                                    </p:anim>
                                    <p:anim calcmode="lin" valueType="num">
                                      <p:cBhvr>
                                        <p:cTn id="9" dur="1000" fill="hold"/>
                                        <p:tgtEl>
                                          <p:spTgt spid="43"/>
                                        </p:tgtEl>
                                        <p:attrNameLst>
                                          <p:attrName>style.rotation</p:attrName>
                                        </p:attrNameLst>
                                      </p:cBhvr>
                                      <p:tavLst>
                                        <p:tav tm="0">
                                          <p:val>
                                            <p:fltVal val="90"/>
                                          </p:val>
                                        </p:tav>
                                        <p:tav tm="100000">
                                          <p:val>
                                            <p:fltVal val="0"/>
                                          </p:val>
                                        </p:tav>
                                      </p:tavLst>
                                    </p:anim>
                                    <p:animEffect transition="in" filter="fade">
                                      <p:cBhvr>
                                        <p:cTn id="10" dur="1000"/>
                                        <p:tgtEl>
                                          <p:spTgt spid="43"/>
                                        </p:tgtEl>
                                      </p:cBhvr>
                                    </p:animEffect>
                                  </p:childTnLst>
                                </p:cTn>
                              </p:par>
                              <p:par>
                                <p:cTn id="11" presetID="31"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p:cTn id="13" dur="1000" fill="hold"/>
                                        <p:tgtEl>
                                          <p:spTgt spid="53"/>
                                        </p:tgtEl>
                                        <p:attrNameLst>
                                          <p:attrName>ppt_w</p:attrName>
                                        </p:attrNameLst>
                                      </p:cBhvr>
                                      <p:tavLst>
                                        <p:tav tm="0">
                                          <p:val>
                                            <p:fltVal val="0"/>
                                          </p:val>
                                        </p:tav>
                                        <p:tav tm="100000">
                                          <p:val>
                                            <p:strVal val="#ppt_w"/>
                                          </p:val>
                                        </p:tav>
                                      </p:tavLst>
                                    </p:anim>
                                    <p:anim calcmode="lin" valueType="num">
                                      <p:cBhvr>
                                        <p:cTn id="14" dur="1000" fill="hold"/>
                                        <p:tgtEl>
                                          <p:spTgt spid="53"/>
                                        </p:tgtEl>
                                        <p:attrNameLst>
                                          <p:attrName>ppt_h</p:attrName>
                                        </p:attrNameLst>
                                      </p:cBhvr>
                                      <p:tavLst>
                                        <p:tav tm="0">
                                          <p:val>
                                            <p:fltVal val="0"/>
                                          </p:val>
                                        </p:tav>
                                        <p:tav tm="100000">
                                          <p:val>
                                            <p:strVal val="#ppt_h"/>
                                          </p:val>
                                        </p:tav>
                                      </p:tavLst>
                                    </p:anim>
                                    <p:anim calcmode="lin" valueType="num">
                                      <p:cBhvr>
                                        <p:cTn id="15" dur="1000" fill="hold"/>
                                        <p:tgtEl>
                                          <p:spTgt spid="53"/>
                                        </p:tgtEl>
                                        <p:attrNameLst>
                                          <p:attrName>style.rotation</p:attrName>
                                        </p:attrNameLst>
                                      </p:cBhvr>
                                      <p:tavLst>
                                        <p:tav tm="0">
                                          <p:val>
                                            <p:fltVal val="90"/>
                                          </p:val>
                                        </p:tav>
                                        <p:tav tm="100000">
                                          <p:val>
                                            <p:fltVal val="0"/>
                                          </p:val>
                                        </p:tav>
                                      </p:tavLst>
                                    </p:anim>
                                    <p:animEffect transition="in" filter="fade">
                                      <p:cBhvr>
                                        <p:cTn id="16" dur="1000"/>
                                        <p:tgtEl>
                                          <p:spTgt spid="5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1000" fill="hold"/>
                                        <p:tgtEl>
                                          <p:spTgt spid="44"/>
                                        </p:tgtEl>
                                        <p:attrNameLst>
                                          <p:attrName>ppt_w</p:attrName>
                                        </p:attrNameLst>
                                      </p:cBhvr>
                                      <p:tavLst>
                                        <p:tav tm="0">
                                          <p:val>
                                            <p:fltVal val="0"/>
                                          </p:val>
                                        </p:tav>
                                        <p:tav tm="100000">
                                          <p:val>
                                            <p:strVal val="#ppt_w"/>
                                          </p:val>
                                        </p:tav>
                                      </p:tavLst>
                                    </p:anim>
                                    <p:anim calcmode="lin" valueType="num">
                                      <p:cBhvr>
                                        <p:cTn id="22" dur="1000" fill="hold"/>
                                        <p:tgtEl>
                                          <p:spTgt spid="44"/>
                                        </p:tgtEl>
                                        <p:attrNameLst>
                                          <p:attrName>ppt_h</p:attrName>
                                        </p:attrNameLst>
                                      </p:cBhvr>
                                      <p:tavLst>
                                        <p:tav tm="0">
                                          <p:val>
                                            <p:fltVal val="0"/>
                                          </p:val>
                                        </p:tav>
                                        <p:tav tm="100000">
                                          <p:val>
                                            <p:strVal val="#ppt_h"/>
                                          </p:val>
                                        </p:tav>
                                      </p:tavLst>
                                    </p:anim>
                                    <p:anim calcmode="lin" valueType="num">
                                      <p:cBhvr>
                                        <p:cTn id="23" dur="1000" fill="hold"/>
                                        <p:tgtEl>
                                          <p:spTgt spid="44"/>
                                        </p:tgtEl>
                                        <p:attrNameLst>
                                          <p:attrName>style.rotation</p:attrName>
                                        </p:attrNameLst>
                                      </p:cBhvr>
                                      <p:tavLst>
                                        <p:tav tm="0">
                                          <p:val>
                                            <p:fltVal val="90"/>
                                          </p:val>
                                        </p:tav>
                                        <p:tav tm="100000">
                                          <p:val>
                                            <p:fltVal val="0"/>
                                          </p:val>
                                        </p:tav>
                                      </p:tavLst>
                                    </p:anim>
                                    <p:animEffect transition="in" filter="fade">
                                      <p:cBhvr>
                                        <p:cTn id="24" dur="1000"/>
                                        <p:tgtEl>
                                          <p:spTgt spid="44"/>
                                        </p:tgtEl>
                                      </p:cBhvr>
                                    </p:animEffect>
                                  </p:childTnLst>
                                </p:cTn>
                              </p:par>
                              <p:par>
                                <p:cTn id="25" presetID="3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p:cTn id="27" dur="1000" fill="hold"/>
                                        <p:tgtEl>
                                          <p:spTgt spid="54"/>
                                        </p:tgtEl>
                                        <p:attrNameLst>
                                          <p:attrName>ppt_w</p:attrName>
                                        </p:attrNameLst>
                                      </p:cBhvr>
                                      <p:tavLst>
                                        <p:tav tm="0">
                                          <p:val>
                                            <p:fltVal val="0"/>
                                          </p:val>
                                        </p:tav>
                                        <p:tav tm="100000">
                                          <p:val>
                                            <p:strVal val="#ppt_w"/>
                                          </p:val>
                                        </p:tav>
                                      </p:tavLst>
                                    </p:anim>
                                    <p:anim calcmode="lin" valueType="num">
                                      <p:cBhvr>
                                        <p:cTn id="28" dur="1000" fill="hold"/>
                                        <p:tgtEl>
                                          <p:spTgt spid="54"/>
                                        </p:tgtEl>
                                        <p:attrNameLst>
                                          <p:attrName>ppt_h</p:attrName>
                                        </p:attrNameLst>
                                      </p:cBhvr>
                                      <p:tavLst>
                                        <p:tav tm="0">
                                          <p:val>
                                            <p:fltVal val="0"/>
                                          </p:val>
                                        </p:tav>
                                        <p:tav tm="100000">
                                          <p:val>
                                            <p:strVal val="#ppt_h"/>
                                          </p:val>
                                        </p:tav>
                                      </p:tavLst>
                                    </p:anim>
                                    <p:anim calcmode="lin" valueType="num">
                                      <p:cBhvr>
                                        <p:cTn id="29" dur="1000" fill="hold"/>
                                        <p:tgtEl>
                                          <p:spTgt spid="54"/>
                                        </p:tgtEl>
                                        <p:attrNameLst>
                                          <p:attrName>style.rotation</p:attrName>
                                        </p:attrNameLst>
                                      </p:cBhvr>
                                      <p:tavLst>
                                        <p:tav tm="0">
                                          <p:val>
                                            <p:fltVal val="90"/>
                                          </p:val>
                                        </p:tav>
                                        <p:tav tm="100000">
                                          <p:val>
                                            <p:fltVal val="0"/>
                                          </p:val>
                                        </p:tav>
                                      </p:tavLst>
                                    </p:anim>
                                    <p:animEffect transition="in" filter="fade">
                                      <p:cBhvr>
                                        <p:cTn id="30" dur="10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1000" fill="hold"/>
                                        <p:tgtEl>
                                          <p:spTgt spid="45"/>
                                        </p:tgtEl>
                                        <p:attrNameLst>
                                          <p:attrName>ppt_w</p:attrName>
                                        </p:attrNameLst>
                                      </p:cBhvr>
                                      <p:tavLst>
                                        <p:tav tm="0">
                                          <p:val>
                                            <p:fltVal val="0"/>
                                          </p:val>
                                        </p:tav>
                                        <p:tav tm="100000">
                                          <p:val>
                                            <p:strVal val="#ppt_w"/>
                                          </p:val>
                                        </p:tav>
                                      </p:tavLst>
                                    </p:anim>
                                    <p:anim calcmode="lin" valueType="num">
                                      <p:cBhvr>
                                        <p:cTn id="36" dur="1000" fill="hold"/>
                                        <p:tgtEl>
                                          <p:spTgt spid="45"/>
                                        </p:tgtEl>
                                        <p:attrNameLst>
                                          <p:attrName>ppt_h</p:attrName>
                                        </p:attrNameLst>
                                      </p:cBhvr>
                                      <p:tavLst>
                                        <p:tav tm="0">
                                          <p:val>
                                            <p:fltVal val="0"/>
                                          </p:val>
                                        </p:tav>
                                        <p:tav tm="100000">
                                          <p:val>
                                            <p:strVal val="#ppt_h"/>
                                          </p:val>
                                        </p:tav>
                                      </p:tavLst>
                                    </p:anim>
                                    <p:anim calcmode="lin" valueType="num">
                                      <p:cBhvr>
                                        <p:cTn id="37" dur="1000" fill="hold"/>
                                        <p:tgtEl>
                                          <p:spTgt spid="45"/>
                                        </p:tgtEl>
                                        <p:attrNameLst>
                                          <p:attrName>style.rotation</p:attrName>
                                        </p:attrNameLst>
                                      </p:cBhvr>
                                      <p:tavLst>
                                        <p:tav tm="0">
                                          <p:val>
                                            <p:fltVal val="90"/>
                                          </p:val>
                                        </p:tav>
                                        <p:tav tm="100000">
                                          <p:val>
                                            <p:fltVal val="0"/>
                                          </p:val>
                                        </p:tav>
                                      </p:tavLst>
                                    </p:anim>
                                    <p:animEffect transition="in" filter="fade">
                                      <p:cBhvr>
                                        <p:cTn id="38" dur="1000"/>
                                        <p:tgtEl>
                                          <p:spTgt spid="45"/>
                                        </p:tgtEl>
                                      </p:cBhvr>
                                    </p:animEffect>
                                  </p:childTnLst>
                                </p:cTn>
                              </p:par>
                              <p:par>
                                <p:cTn id="39" presetID="31" presetClass="entr" presetSubtype="0" fill="hold"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 calcmode="lin" valueType="num">
                                      <p:cBhvr>
                                        <p:cTn id="43" dur="1000" fill="hold"/>
                                        <p:tgtEl>
                                          <p:spTgt spid="55"/>
                                        </p:tgtEl>
                                        <p:attrNameLst>
                                          <p:attrName>style.rotation</p:attrName>
                                        </p:attrNameLst>
                                      </p:cBhvr>
                                      <p:tavLst>
                                        <p:tav tm="0">
                                          <p:val>
                                            <p:fltVal val="90"/>
                                          </p:val>
                                        </p:tav>
                                        <p:tav tm="100000">
                                          <p:val>
                                            <p:fltVal val="0"/>
                                          </p:val>
                                        </p:tav>
                                      </p:tavLst>
                                    </p:anim>
                                    <p:animEffect transition="in" filter="fade">
                                      <p:cBhvr>
                                        <p:cTn id="44" dur="1000"/>
                                        <p:tgtEl>
                                          <p:spTgt spid="5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par>
                                <p:cTn id="53" presetID="31"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 calcmode="lin" valueType="num">
                                      <p:cBhvr>
                                        <p:cTn id="55" dur="1000" fill="hold"/>
                                        <p:tgtEl>
                                          <p:spTgt spid="56"/>
                                        </p:tgtEl>
                                        <p:attrNameLst>
                                          <p:attrName>ppt_w</p:attrName>
                                        </p:attrNameLst>
                                      </p:cBhvr>
                                      <p:tavLst>
                                        <p:tav tm="0">
                                          <p:val>
                                            <p:fltVal val="0"/>
                                          </p:val>
                                        </p:tav>
                                        <p:tav tm="100000">
                                          <p:val>
                                            <p:strVal val="#ppt_w"/>
                                          </p:val>
                                        </p:tav>
                                      </p:tavLst>
                                    </p:anim>
                                    <p:anim calcmode="lin" valueType="num">
                                      <p:cBhvr>
                                        <p:cTn id="56" dur="1000" fill="hold"/>
                                        <p:tgtEl>
                                          <p:spTgt spid="56"/>
                                        </p:tgtEl>
                                        <p:attrNameLst>
                                          <p:attrName>ppt_h</p:attrName>
                                        </p:attrNameLst>
                                      </p:cBhvr>
                                      <p:tavLst>
                                        <p:tav tm="0">
                                          <p:val>
                                            <p:fltVal val="0"/>
                                          </p:val>
                                        </p:tav>
                                        <p:tav tm="100000">
                                          <p:val>
                                            <p:strVal val="#ppt_h"/>
                                          </p:val>
                                        </p:tav>
                                      </p:tavLst>
                                    </p:anim>
                                    <p:anim calcmode="lin" valueType="num">
                                      <p:cBhvr>
                                        <p:cTn id="57" dur="1000" fill="hold"/>
                                        <p:tgtEl>
                                          <p:spTgt spid="56"/>
                                        </p:tgtEl>
                                        <p:attrNameLst>
                                          <p:attrName>style.rotation</p:attrName>
                                        </p:attrNameLst>
                                      </p:cBhvr>
                                      <p:tavLst>
                                        <p:tav tm="0">
                                          <p:val>
                                            <p:fltVal val="90"/>
                                          </p:val>
                                        </p:tav>
                                        <p:tav tm="100000">
                                          <p:val>
                                            <p:fltVal val="0"/>
                                          </p:val>
                                        </p:tav>
                                      </p:tavLst>
                                    </p:anim>
                                    <p:animEffect transition="in" filter="fade">
                                      <p:cBhvr>
                                        <p:cTn id="58" dur="1000"/>
                                        <p:tgtEl>
                                          <p:spTgt spid="56"/>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1000" fill="hold"/>
                                        <p:tgtEl>
                                          <p:spTgt spid="47"/>
                                        </p:tgtEl>
                                        <p:attrNameLst>
                                          <p:attrName>ppt_w</p:attrName>
                                        </p:attrNameLst>
                                      </p:cBhvr>
                                      <p:tavLst>
                                        <p:tav tm="0">
                                          <p:val>
                                            <p:fltVal val="0"/>
                                          </p:val>
                                        </p:tav>
                                        <p:tav tm="100000">
                                          <p:val>
                                            <p:strVal val="#ppt_w"/>
                                          </p:val>
                                        </p:tav>
                                      </p:tavLst>
                                    </p:anim>
                                    <p:anim calcmode="lin" valueType="num">
                                      <p:cBhvr>
                                        <p:cTn id="64" dur="1000" fill="hold"/>
                                        <p:tgtEl>
                                          <p:spTgt spid="47"/>
                                        </p:tgtEl>
                                        <p:attrNameLst>
                                          <p:attrName>ppt_h</p:attrName>
                                        </p:attrNameLst>
                                      </p:cBhvr>
                                      <p:tavLst>
                                        <p:tav tm="0">
                                          <p:val>
                                            <p:fltVal val="0"/>
                                          </p:val>
                                        </p:tav>
                                        <p:tav tm="100000">
                                          <p:val>
                                            <p:strVal val="#ppt_h"/>
                                          </p:val>
                                        </p:tav>
                                      </p:tavLst>
                                    </p:anim>
                                    <p:anim calcmode="lin" valueType="num">
                                      <p:cBhvr>
                                        <p:cTn id="65" dur="1000" fill="hold"/>
                                        <p:tgtEl>
                                          <p:spTgt spid="47"/>
                                        </p:tgtEl>
                                        <p:attrNameLst>
                                          <p:attrName>style.rotation</p:attrName>
                                        </p:attrNameLst>
                                      </p:cBhvr>
                                      <p:tavLst>
                                        <p:tav tm="0">
                                          <p:val>
                                            <p:fltVal val="90"/>
                                          </p:val>
                                        </p:tav>
                                        <p:tav tm="100000">
                                          <p:val>
                                            <p:fltVal val="0"/>
                                          </p:val>
                                        </p:tav>
                                      </p:tavLst>
                                    </p:anim>
                                    <p:animEffect transition="in" filter="fade">
                                      <p:cBhvr>
                                        <p:cTn id="66" dur="1000"/>
                                        <p:tgtEl>
                                          <p:spTgt spid="47"/>
                                        </p:tgtEl>
                                      </p:cBhvr>
                                    </p:animEffect>
                                  </p:childTnLst>
                                </p:cTn>
                              </p:par>
                              <p:par>
                                <p:cTn id="67" presetID="3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anim calcmode="lin" valueType="num">
                                      <p:cBhvr>
                                        <p:cTn id="69" dur="1000" fill="hold"/>
                                        <p:tgtEl>
                                          <p:spTgt spid="57"/>
                                        </p:tgtEl>
                                        <p:attrNameLst>
                                          <p:attrName>ppt_w</p:attrName>
                                        </p:attrNameLst>
                                      </p:cBhvr>
                                      <p:tavLst>
                                        <p:tav tm="0">
                                          <p:val>
                                            <p:fltVal val="0"/>
                                          </p:val>
                                        </p:tav>
                                        <p:tav tm="100000">
                                          <p:val>
                                            <p:strVal val="#ppt_w"/>
                                          </p:val>
                                        </p:tav>
                                      </p:tavLst>
                                    </p:anim>
                                    <p:anim calcmode="lin" valueType="num">
                                      <p:cBhvr>
                                        <p:cTn id="70" dur="1000" fill="hold"/>
                                        <p:tgtEl>
                                          <p:spTgt spid="57"/>
                                        </p:tgtEl>
                                        <p:attrNameLst>
                                          <p:attrName>ppt_h</p:attrName>
                                        </p:attrNameLst>
                                      </p:cBhvr>
                                      <p:tavLst>
                                        <p:tav tm="0">
                                          <p:val>
                                            <p:fltVal val="0"/>
                                          </p:val>
                                        </p:tav>
                                        <p:tav tm="100000">
                                          <p:val>
                                            <p:strVal val="#ppt_h"/>
                                          </p:val>
                                        </p:tav>
                                      </p:tavLst>
                                    </p:anim>
                                    <p:anim calcmode="lin" valueType="num">
                                      <p:cBhvr>
                                        <p:cTn id="71" dur="1000" fill="hold"/>
                                        <p:tgtEl>
                                          <p:spTgt spid="57"/>
                                        </p:tgtEl>
                                        <p:attrNameLst>
                                          <p:attrName>style.rotation</p:attrName>
                                        </p:attrNameLst>
                                      </p:cBhvr>
                                      <p:tavLst>
                                        <p:tav tm="0">
                                          <p:val>
                                            <p:fltVal val="90"/>
                                          </p:val>
                                        </p:tav>
                                        <p:tav tm="100000">
                                          <p:val>
                                            <p:fltVal val="0"/>
                                          </p:val>
                                        </p:tav>
                                      </p:tavLst>
                                    </p:anim>
                                    <p:animEffect transition="in" filter="fade">
                                      <p:cBhvr>
                                        <p:cTn id="72" dur="1000"/>
                                        <p:tgtEl>
                                          <p:spTgt spid="57"/>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p:cTn id="77" dur="1000" fill="hold"/>
                                        <p:tgtEl>
                                          <p:spTgt spid="48"/>
                                        </p:tgtEl>
                                        <p:attrNameLst>
                                          <p:attrName>ppt_w</p:attrName>
                                        </p:attrNameLst>
                                      </p:cBhvr>
                                      <p:tavLst>
                                        <p:tav tm="0">
                                          <p:val>
                                            <p:fltVal val="0"/>
                                          </p:val>
                                        </p:tav>
                                        <p:tav tm="100000">
                                          <p:val>
                                            <p:strVal val="#ppt_w"/>
                                          </p:val>
                                        </p:tav>
                                      </p:tavLst>
                                    </p:anim>
                                    <p:anim calcmode="lin" valueType="num">
                                      <p:cBhvr>
                                        <p:cTn id="78" dur="1000" fill="hold"/>
                                        <p:tgtEl>
                                          <p:spTgt spid="48"/>
                                        </p:tgtEl>
                                        <p:attrNameLst>
                                          <p:attrName>ppt_h</p:attrName>
                                        </p:attrNameLst>
                                      </p:cBhvr>
                                      <p:tavLst>
                                        <p:tav tm="0">
                                          <p:val>
                                            <p:fltVal val="0"/>
                                          </p:val>
                                        </p:tav>
                                        <p:tav tm="100000">
                                          <p:val>
                                            <p:strVal val="#ppt_h"/>
                                          </p:val>
                                        </p:tav>
                                      </p:tavLst>
                                    </p:anim>
                                    <p:anim calcmode="lin" valueType="num">
                                      <p:cBhvr>
                                        <p:cTn id="79" dur="1000" fill="hold"/>
                                        <p:tgtEl>
                                          <p:spTgt spid="48"/>
                                        </p:tgtEl>
                                        <p:attrNameLst>
                                          <p:attrName>style.rotation</p:attrName>
                                        </p:attrNameLst>
                                      </p:cBhvr>
                                      <p:tavLst>
                                        <p:tav tm="0">
                                          <p:val>
                                            <p:fltVal val="90"/>
                                          </p:val>
                                        </p:tav>
                                        <p:tav tm="100000">
                                          <p:val>
                                            <p:fltVal val="0"/>
                                          </p:val>
                                        </p:tav>
                                      </p:tavLst>
                                    </p:anim>
                                    <p:animEffect transition="in" filter="fade">
                                      <p:cBhvr>
                                        <p:cTn id="80" dur="1000"/>
                                        <p:tgtEl>
                                          <p:spTgt spid="48"/>
                                        </p:tgtEl>
                                      </p:cBhvr>
                                    </p:animEffect>
                                  </p:childTnLst>
                                </p:cTn>
                              </p:par>
                              <p:par>
                                <p:cTn id="81" presetID="31"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 calcmode="lin" valueType="num">
                                      <p:cBhvr>
                                        <p:cTn id="83" dur="1000" fill="hold"/>
                                        <p:tgtEl>
                                          <p:spTgt spid="58"/>
                                        </p:tgtEl>
                                        <p:attrNameLst>
                                          <p:attrName>ppt_w</p:attrName>
                                        </p:attrNameLst>
                                      </p:cBhvr>
                                      <p:tavLst>
                                        <p:tav tm="0">
                                          <p:val>
                                            <p:fltVal val="0"/>
                                          </p:val>
                                        </p:tav>
                                        <p:tav tm="100000">
                                          <p:val>
                                            <p:strVal val="#ppt_w"/>
                                          </p:val>
                                        </p:tav>
                                      </p:tavLst>
                                    </p:anim>
                                    <p:anim calcmode="lin" valueType="num">
                                      <p:cBhvr>
                                        <p:cTn id="84" dur="1000" fill="hold"/>
                                        <p:tgtEl>
                                          <p:spTgt spid="58"/>
                                        </p:tgtEl>
                                        <p:attrNameLst>
                                          <p:attrName>ppt_h</p:attrName>
                                        </p:attrNameLst>
                                      </p:cBhvr>
                                      <p:tavLst>
                                        <p:tav tm="0">
                                          <p:val>
                                            <p:fltVal val="0"/>
                                          </p:val>
                                        </p:tav>
                                        <p:tav tm="100000">
                                          <p:val>
                                            <p:strVal val="#ppt_h"/>
                                          </p:val>
                                        </p:tav>
                                      </p:tavLst>
                                    </p:anim>
                                    <p:anim calcmode="lin" valueType="num">
                                      <p:cBhvr>
                                        <p:cTn id="85" dur="1000" fill="hold"/>
                                        <p:tgtEl>
                                          <p:spTgt spid="58"/>
                                        </p:tgtEl>
                                        <p:attrNameLst>
                                          <p:attrName>style.rotation</p:attrName>
                                        </p:attrNameLst>
                                      </p:cBhvr>
                                      <p:tavLst>
                                        <p:tav tm="0">
                                          <p:val>
                                            <p:fltVal val="90"/>
                                          </p:val>
                                        </p:tav>
                                        <p:tav tm="100000">
                                          <p:val>
                                            <p:fltVal val="0"/>
                                          </p:val>
                                        </p:tav>
                                      </p:tavLst>
                                    </p:anim>
                                    <p:animEffect transition="in" filter="fade">
                                      <p:cBhvr>
                                        <p:cTn id="86" dur="1000"/>
                                        <p:tgtEl>
                                          <p:spTgt spid="58"/>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1000" fill="hold"/>
                                        <p:tgtEl>
                                          <p:spTgt spid="49"/>
                                        </p:tgtEl>
                                        <p:attrNameLst>
                                          <p:attrName>ppt_w</p:attrName>
                                        </p:attrNameLst>
                                      </p:cBhvr>
                                      <p:tavLst>
                                        <p:tav tm="0">
                                          <p:val>
                                            <p:fltVal val="0"/>
                                          </p:val>
                                        </p:tav>
                                        <p:tav tm="100000">
                                          <p:val>
                                            <p:strVal val="#ppt_w"/>
                                          </p:val>
                                        </p:tav>
                                      </p:tavLst>
                                    </p:anim>
                                    <p:anim calcmode="lin" valueType="num">
                                      <p:cBhvr>
                                        <p:cTn id="92" dur="1000" fill="hold"/>
                                        <p:tgtEl>
                                          <p:spTgt spid="49"/>
                                        </p:tgtEl>
                                        <p:attrNameLst>
                                          <p:attrName>ppt_h</p:attrName>
                                        </p:attrNameLst>
                                      </p:cBhvr>
                                      <p:tavLst>
                                        <p:tav tm="0">
                                          <p:val>
                                            <p:fltVal val="0"/>
                                          </p:val>
                                        </p:tav>
                                        <p:tav tm="100000">
                                          <p:val>
                                            <p:strVal val="#ppt_h"/>
                                          </p:val>
                                        </p:tav>
                                      </p:tavLst>
                                    </p:anim>
                                    <p:anim calcmode="lin" valueType="num">
                                      <p:cBhvr>
                                        <p:cTn id="93" dur="1000" fill="hold"/>
                                        <p:tgtEl>
                                          <p:spTgt spid="49"/>
                                        </p:tgtEl>
                                        <p:attrNameLst>
                                          <p:attrName>style.rotation</p:attrName>
                                        </p:attrNameLst>
                                      </p:cBhvr>
                                      <p:tavLst>
                                        <p:tav tm="0">
                                          <p:val>
                                            <p:fltVal val="90"/>
                                          </p:val>
                                        </p:tav>
                                        <p:tav tm="100000">
                                          <p:val>
                                            <p:fltVal val="0"/>
                                          </p:val>
                                        </p:tav>
                                      </p:tavLst>
                                    </p:anim>
                                    <p:animEffect transition="in" filter="fade">
                                      <p:cBhvr>
                                        <p:cTn id="94" dur="1000"/>
                                        <p:tgtEl>
                                          <p:spTgt spid="49"/>
                                        </p:tgtEl>
                                      </p:cBhvr>
                                    </p:animEffect>
                                  </p:childTnLst>
                                </p:cTn>
                              </p:par>
                              <p:par>
                                <p:cTn id="95" presetID="31" presetClass="entr" presetSubtype="0" fill="hold" nodeType="withEffect">
                                  <p:stCondLst>
                                    <p:cond delay="0"/>
                                  </p:stCondLst>
                                  <p:childTnLst>
                                    <p:set>
                                      <p:cBhvr>
                                        <p:cTn id="96" dur="1" fill="hold">
                                          <p:stCondLst>
                                            <p:cond delay="0"/>
                                          </p:stCondLst>
                                        </p:cTn>
                                        <p:tgtEl>
                                          <p:spTgt spid="59"/>
                                        </p:tgtEl>
                                        <p:attrNameLst>
                                          <p:attrName>style.visibility</p:attrName>
                                        </p:attrNameLst>
                                      </p:cBhvr>
                                      <p:to>
                                        <p:strVal val="visible"/>
                                      </p:to>
                                    </p:set>
                                    <p:anim calcmode="lin" valueType="num">
                                      <p:cBhvr>
                                        <p:cTn id="97" dur="1000" fill="hold"/>
                                        <p:tgtEl>
                                          <p:spTgt spid="59"/>
                                        </p:tgtEl>
                                        <p:attrNameLst>
                                          <p:attrName>ppt_w</p:attrName>
                                        </p:attrNameLst>
                                      </p:cBhvr>
                                      <p:tavLst>
                                        <p:tav tm="0">
                                          <p:val>
                                            <p:fltVal val="0"/>
                                          </p:val>
                                        </p:tav>
                                        <p:tav tm="100000">
                                          <p:val>
                                            <p:strVal val="#ppt_w"/>
                                          </p:val>
                                        </p:tav>
                                      </p:tavLst>
                                    </p:anim>
                                    <p:anim calcmode="lin" valueType="num">
                                      <p:cBhvr>
                                        <p:cTn id="98" dur="1000" fill="hold"/>
                                        <p:tgtEl>
                                          <p:spTgt spid="59"/>
                                        </p:tgtEl>
                                        <p:attrNameLst>
                                          <p:attrName>ppt_h</p:attrName>
                                        </p:attrNameLst>
                                      </p:cBhvr>
                                      <p:tavLst>
                                        <p:tav tm="0">
                                          <p:val>
                                            <p:fltVal val="0"/>
                                          </p:val>
                                        </p:tav>
                                        <p:tav tm="100000">
                                          <p:val>
                                            <p:strVal val="#ppt_h"/>
                                          </p:val>
                                        </p:tav>
                                      </p:tavLst>
                                    </p:anim>
                                    <p:anim calcmode="lin" valueType="num">
                                      <p:cBhvr>
                                        <p:cTn id="99" dur="1000" fill="hold"/>
                                        <p:tgtEl>
                                          <p:spTgt spid="59"/>
                                        </p:tgtEl>
                                        <p:attrNameLst>
                                          <p:attrName>style.rotation</p:attrName>
                                        </p:attrNameLst>
                                      </p:cBhvr>
                                      <p:tavLst>
                                        <p:tav tm="0">
                                          <p:val>
                                            <p:fltVal val="90"/>
                                          </p:val>
                                        </p:tav>
                                        <p:tav tm="100000">
                                          <p:val>
                                            <p:fltVal val="0"/>
                                          </p:val>
                                        </p:tav>
                                      </p:tavLst>
                                    </p:anim>
                                    <p:animEffect transition="in" filter="fade">
                                      <p:cBhvr>
                                        <p:cTn id="100" dur="1000"/>
                                        <p:tgtEl>
                                          <p:spTgt spid="59"/>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1000" fill="hold"/>
                                        <p:tgtEl>
                                          <p:spTgt spid="50"/>
                                        </p:tgtEl>
                                        <p:attrNameLst>
                                          <p:attrName>ppt_w</p:attrName>
                                        </p:attrNameLst>
                                      </p:cBhvr>
                                      <p:tavLst>
                                        <p:tav tm="0">
                                          <p:val>
                                            <p:fltVal val="0"/>
                                          </p:val>
                                        </p:tav>
                                        <p:tav tm="100000">
                                          <p:val>
                                            <p:strVal val="#ppt_w"/>
                                          </p:val>
                                        </p:tav>
                                      </p:tavLst>
                                    </p:anim>
                                    <p:anim calcmode="lin" valueType="num">
                                      <p:cBhvr>
                                        <p:cTn id="106" dur="1000" fill="hold"/>
                                        <p:tgtEl>
                                          <p:spTgt spid="50"/>
                                        </p:tgtEl>
                                        <p:attrNameLst>
                                          <p:attrName>ppt_h</p:attrName>
                                        </p:attrNameLst>
                                      </p:cBhvr>
                                      <p:tavLst>
                                        <p:tav tm="0">
                                          <p:val>
                                            <p:fltVal val="0"/>
                                          </p:val>
                                        </p:tav>
                                        <p:tav tm="100000">
                                          <p:val>
                                            <p:strVal val="#ppt_h"/>
                                          </p:val>
                                        </p:tav>
                                      </p:tavLst>
                                    </p:anim>
                                    <p:anim calcmode="lin" valueType="num">
                                      <p:cBhvr>
                                        <p:cTn id="107" dur="1000" fill="hold"/>
                                        <p:tgtEl>
                                          <p:spTgt spid="50"/>
                                        </p:tgtEl>
                                        <p:attrNameLst>
                                          <p:attrName>style.rotation</p:attrName>
                                        </p:attrNameLst>
                                      </p:cBhvr>
                                      <p:tavLst>
                                        <p:tav tm="0">
                                          <p:val>
                                            <p:fltVal val="90"/>
                                          </p:val>
                                        </p:tav>
                                        <p:tav tm="100000">
                                          <p:val>
                                            <p:fltVal val="0"/>
                                          </p:val>
                                        </p:tav>
                                      </p:tavLst>
                                    </p:anim>
                                    <p:animEffect transition="in" filter="fade">
                                      <p:cBhvr>
                                        <p:cTn id="108" dur="1000"/>
                                        <p:tgtEl>
                                          <p:spTgt spid="50"/>
                                        </p:tgtEl>
                                      </p:cBhvr>
                                    </p:animEffect>
                                  </p:childTnLst>
                                </p:cTn>
                              </p:par>
                              <p:par>
                                <p:cTn id="109" presetID="31" presetClass="entr" presetSubtype="0"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p:cTn id="111" dur="1000" fill="hold"/>
                                        <p:tgtEl>
                                          <p:spTgt spid="60"/>
                                        </p:tgtEl>
                                        <p:attrNameLst>
                                          <p:attrName>ppt_w</p:attrName>
                                        </p:attrNameLst>
                                      </p:cBhvr>
                                      <p:tavLst>
                                        <p:tav tm="0">
                                          <p:val>
                                            <p:fltVal val="0"/>
                                          </p:val>
                                        </p:tav>
                                        <p:tav tm="100000">
                                          <p:val>
                                            <p:strVal val="#ppt_w"/>
                                          </p:val>
                                        </p:tav>
                                      </p:tavLst>
                                    </p:anim>
                                    <p:anim calcmode="lin" valueType="num">
                                      <p:cBhvr>
                                        <p:cTn id="112" dur="1000" fill="hold"/>
                                        <p:tgtEl>
                                          <p:spTgt spid="60"/>
                                        </p:tgtEl>
                                        <p:attrNameLst>
                                          <p:attrName>ppt_h</p:attrName>
                                        </p:attrNameLst>
                                      </p:cBhvr>
                                      <p:tavLst>
                                        <p:tav tm="0">
                                          <p:val>
                                            <p:fltVal val="0"/>
                                          </p:val>
                                        </p:tav>
                                        <p:tav tm="100000">
                                          <p:val>
                                            <p:strVal val="#ppt_h"/>
                                          </p:val>
                                        </p:tav>
                                      </p:tavLst>
                                    </p:anim>
                                    <p:anim calcmode="lin" valueType="num">
                                      <p:cBhvr>
                                        <p:cTn id="113" dur="1000" fill="hold"/>
                                        <p:tgtEl>
                                          <p:spTgt spid="60"/>
                                        </p:tgtEl>
                                        <p:attrNameLst>
                                          <p:attrName>style.rotation</p:attrName>
                                        </p:attrNameLst>
                                      </p:cBhvr>
                                      <p:tavLst>
                                        <p:tav tm="0">
                                          <p:val>
                                            <p:fltVal val="90"/>
                                          </p:val>
                                        </p:tav>
                                        <p:tav tm="100000">
                                          <p:val>
                                            <p:fltVal val="0"/>
                                          </p:val>
                                        </p:tav>
                                      </p:tavLst>
                                    </p:anim>
                                    <p:animEffect transition="in" filter="fade">
                                      <p:cBhvr>
                                        <p:cTn id="114" dur="1000"/>
                                        <p:tgtEl>
                                          <p:spTgt spid="60"/>
                                        </p:tgtEl>
                                      </p:cBhvr>
                                    </p:animEffect>
                                  </p:childTnLst>
                                </p:cTn>
                              </p:par>
                            </p:childTnLst>
                          </p:cTn>
                        </p:par>
                      </p:childTnLst>
                    </p:cTn>
                  </p:par>
                  <p:par>
                    <p:cTn id="115" fill="hold">
                      <p:stCondLst>
                        <p:cond delay="indefinite"/>
                      </p:stCondLst>
                      <p:childTnLst>
                        <p:par>
                          <p:cTn id="116" fill="hold">
                            <p:stCondLst>
                              <p:cond delay="0"/>
                            </p:stCondLst>
                            <p:childTnLst>
                              <p:par>
                                <p:cTn id="117" presetID="31" presetClass="entr" presetSubtype="0" fill="hold" grpId="0" nodeType="click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p:cTn id="119" dur="1000" fill="hold"/>
                                        <p:tgtEl>
                                          <p:spTgt spid="51"/>
                                        </p:tgtEl>
                                        <p:attrNameLst>
                                          <p:attrName>ppt_w</p:attrName>
                                        </p:attrNameLst>
                                      </p:cBhvr>
                                      <p:tavLst>
                                        <p:tav tm="0">
                                          <p:val>
                                            <p:fltVal val="0"/>
                                          </p:val>
                                        </p:tav>
                                        <p:tav tm="100000">
                                          <p:val>
                                            <p:strVal val="#ppt_w"/>
                                          </p:val>
                                        </p:tav>
                                      </p:tavLst>
                                    </p:anim>
                                    <p:anim calcmode="lin" valueType="num">
                                      <p:cBhvr>
                                        <p:cTn id="120" dur="1000" fill="hold"/>
                                        <p:tgtEl>
                                          <p:spTgt spid="51"/>
                                        </p:tgtEl>
                                        <p:attrNameLst>
                                          <p:attrName>ppt_h</p:attrName>
                                        </p:attrNameLst>
                                      </p:cBhvr>
                                      <p:tavLst>
                                        <p:tav tm="0">
                                          <p:val>
                                            <p:fltVal val="0"/>
                                          </p:val>
                                        </p:tav>
                                        <p:tav tm="100000">
                                          <p:val>
                                            <p:strVal val="#ppt_h"/>
                                          </p:val>
                                        </p:tav>
                                      </p:tavLst>
                                    </p:anim>
                                    <p:anim calcmode="lin" valueType="num">
                                      <p:cBhvr>
                                        <p:cTn id="121" dur="1000" fill="hold"/>
                                        <p:tgtEl>
                                          <p:spTgt spid="51"/>
                                        </p:tgtEl>
                                        <p:attrNameLst>
                                          <p:attrName>style.rotation</p:attrName>
                                        </p:attrNameLst>
                                      </p:cBhvr>
                                      <p:tavLst>
                                        <p:tav tm="0">
                                          <p:val>
                                            <p:fltVal val="90"/>
                                          </p:val>
                                        </p:tav>
                                        <p:tav tm="100000">
                                          <p:val>
                                            <p:fltVal val="0"/>
                                          </p:val>
                                        </p:tav>
                                      </p:tavLst>
                                    </p:anim>
                                    <p:animEffect transition="in" filter="fade">
                                      <p:cBhvr>
                                        <p:cTn id="122" dur="1000"/>
                                        <p:tgtEl>
                                          <p:spTgt spid="51"/>
                                        </p:tgtEl>
                                      </p:cBhvr>
                                    </p:animEffect>
                                  </p:childTnLst>
                                </p:cTn>
                              </p:par>
                              <p:par>
                                <p:cTn id="123" presetID="31" presetClass="entr" presetSubtype="0" fill="hold" nodeType="withEffect">
                                  <p:stCondLst>
                                    <p:cond delay="0"/>
                                  </p:stCondLst>
                                  <p:childTnLst>
                                    <p:set>
                                      <p:cBhvr>
                                        <p:cTn id="124" dur="1" fill="hold">
                                          <p:stCondLst>
                                            <p:cond delay="0"/>
                                          </p:stCondLst>
                                        </p:cTn>
                                        <p:tgtEl>
                                          <p:spTgt spid="61"/>
                                        </p:tgtEl>
                                        <p:attrNameLst>
                                          <p:attrName>style.visibility</p:attrName>
                                        </p:attrNameLst>
                                      </p:cBhvr>
                                      <p:to>
                                        <p:strVal val="visible"/>
                                      </p:to>
                                    </p:set>
                                    <p:anim calcmode="lin" valueType="num">
                                      <p:cBhvr>
                                        <p:cTn id="125" dur="1000" fill="hold"/>
                                        <p:tgtEl>
                                          <p:spTgt spid="61"/>
                                        </p:tgtEl>
                                        <p:attrNameLst>
                                          <p:attrName>ppt_w</p:attrName>
                                        </p:attrNameLst>
                                      </p:cBhvr>
                                      <p:tavLst>
                                        <p:tav tm="0">
                                          <p:val>
                                            <p:fltVal val="0"/>
                                          </p:val>
                                        </p:tav>
                                        <p:tav tm="100000">
                                          <p:val>
                                            <p:strVal val="#ppt_w"/>
                                          </p:val>
                                        </p:tav>
                                      </p:tavLst>
                                    </p:anim>
                                    <p:anim calcmode="lin" valueType="num">
                                      <p:cBhvr>
                                        <p:cTn id="126" dur="1000" fill="hold"/>
                                        <p:tgtEl>
                                          <p:spTgt spid="61"/>
                                        </p:tgtEl>
                                        <p:attrNameLst>
                                          <p:attrName>ppt_h</p:attrName>
                                        </p:attrNameLst>
                                      </p:cBhvr>
                                      <p:tavLst>
                                        <p:tav tm="0">
                                          <p:val>
                                            <p:fltVal val="0"/>
                                          </p:val>
                                        </p:tav>
                                        <p:tav tm="100000">
                                          <p:val>
                                            <p:strVal val="#ppt_h"/>
                                          </p:val>
                                        </p:tav>
                                      </p:tavLst>
                                    </p:anim>
                                    <p:anim calcmode="lin" valueType="num">
                                      <p:cBhvr>
                                        <p:cTn id="127" dur="1000" fill="hold"/>
                                        <p:tgtEl>
                                          <p:spTgt spid="61"/>
                                        </p:tgtEl>
                                        <p:attrNameLst>
                                          <p:attrName>style.rotation</p:attrName>
                                        </p:attrNameLst>
                                      </p:cBhvr>
                                      <p:tavLst>
                                        <p:tav tm="0">
                                          <p:val>
                                            <p:fltVal val="90"/>
                                          </p:val>
                                        </p:tav>
                                        <p:tav tm="100000">
                                          <p:val>
                                            <p:fltVal val="0"/>
                                          </p:val>
                                        </p:tav>
                                      </p:tavLst>
                                    </p:anim>
                                    <p:animEffect transition="in" filter="fade">
                                      <p:cBhvr>
                                        <p:cTn id="128" dur="1000"/>
                                        <p:tgtEl>
                                          <p:spTgt spid="61"/>
                                        </p:tgtEl>
                                      </p:cBhvr>
                                    </p:animEffect>
                                  </p:childTnLst>
                                </p:cTn>
                              </p:par>
                            </p:childTnLst>
                          </p:cTn>
                        </p:par>
                      </p:childTnLst>
                    </p:cTn>
                  </p:par>
                  <p:par>
                    <p:cTn id="129" fill="hold">
                      <p:stCondLst>
                        <p:cond delay="indefinite"/>
                      </p:stCondLst>
                      <p:childTnLst>
                        <p:par>
                          <p:cTn id="130" fill="hold">
                            <p:stCondLst>
                              <p:cond delay="0"/>
                            </p:stCondLst>
                            <p:childTnLst>
                              <p:par>
                                <p:cTn id="131" presetID="31" presetClass="entr" presetSubtype="0" fill="hold" grpId="0" nodeType="clickEffect">
                                  <p:stCondLst>
                                    <p:cond delay="0"/>
                                  </p:stCondLst>
                                  <p:childTnLst>
                                    <p:set>
                                      <p:cBhvr>
                                        <p:cTn id="132" dur="1" fill="hold">
                                          <p:stCondLst>
                                            <p:cond delay="0"/>
                                          </p:stCondLst>
                                        </p:cTn>
                                        <p:tgtEl>
                                          <p:spTgt spid="52"/>
                                        </p:tgtEl>
                                        <p:attrNameLst>
                                          <p:attrName>style.visibility</p:attrName>
                                        </p:attrNameLst>
                                      </p:cBhvr>
                                      <p:to>
                                        <p:strVal val="visible"/>
                                      </p:to>
                                    </p:set>
                                    <p:anim calcmode="lin" valueType="num">
                                      <p:cBhvr>
                                        <p:cTn id="133" dur="1000" fill="hold"/>
                                        <p:tgtEl>
                                          <p:spTgt spid="52"/>
                                        </p:tgtEl>
                                        <p:attrNameLst>
                                          <p:attrName>ppt_w</p:attrName>
                                        </p:attrNameLst>
                                      </p:cBhvr>
                                      <p:tavLst>
                                        <p:tav tm="0">
                                          <p:val>
                                            <p:fltVal val="0"/>
                                          </p:val>
                                        </p:tav>
                                        <p:tav tm="100000">
                                          <p:val>
                                            <p:strVal val="#ppt_w"/>
                                          </p:val>
                                        </p:tav>
                                      </p:tavLst>
                                    </p:anim>
                                    <p:anim calcmode="lin" valueType="num">
                                      <p:cBhvr>
                                        <p:cTn id="134" dur="1000" fill="hold"/>
                                        <p:tgtEl>
                                          <p:spTgt spid="52"/>
                                        </p:tgtEl>
                                        <p:attrNameLst>
                                          <p:attrName>ppt_h</p:attrName>
                                        </p:attrNameLst>
                                      </p:cBhvr>
                                      <p:tavLst>
                                        <p:tav tm="0">
                                          <p:val>
                                            <p:fltVal val="0"/>
                                          </p:val>
                                        </p:tav>
                                        <p:tav tm="100000">
                                          <p:val>
                                            <p:strVal val="#ppt_h"/>
                                          </p:val>
                                        </p:tav>
                                      </p:tavLst>
                                    </p:anim>
                                    <p:anim calcmode="lin" valueType="num">
                                      <p:cBhvr>
                                        <p:cTn id="135" dur="1000" fill="hold"/>
                                        <p:tgtEl>
                                          <p:spTgt spid="52"/>
                                        </p:tgtEl>
                                        <p:attrNameLst>
                                          <p:attrName>style.rotation</p:attrName>
                                        </p:attrNameLst>
                                      </p:cBhvr>
                                      <p:tavLst>
                                        <p:tav tm="0">
                                          <p:val>
                                            <p:fltVal val="90"/>
                                          </p:val>
                                        </p:tav>
                                        <p:tav tm="100000">
                                          <p:val>
                                            <p:fltVal val="0"/>
                                          </p:val>
                                        </p:tav>
                                      </p:tavLst>
                                    </p:anim>
                                    <p:animEffect transition="in" filter="fade">
                                      <p:cBhvr>
                                        <p:cTn id="136" dur="1000"/>
                                        <p:tgtEl>
                                          <p:spTgt spid="52"/>
                                        </p:tgtEl>
                                      </p:cBhvr>
                                    </p:animEffect>
                                  </p:childTnLst>
                                </p:cTn>
                              </p:par>
                              <p:par>
                                <p:cTn id="137" presetID="31" presetClass="entr" presetSubtype="0" fill="hold" nodeType="with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1000" fill="hold"/>
                                        <p:tgtEl>
                                          <p:spTgt spid="62"/>
                                        </p:tgtEl>
                                        <p:attrNameLst>
                                          <p:attrName>ppt_w</p:attrName>
                                        </p:attrNameLst>
                                      </p:cBhvr>
                                      <p:tavLst>
                                        <p:tav tm="0">
                                          <p:val>
                                            <p:fltVal val="0"/>
                                          </p:val>
                                        </p:tav>
                                        <p:tav tm="100000">
                                          <p:val>
                                            <p:strVal val="#ppt_w"/>
                                          </p:val>
                                        </p:tav>
                                      </p:tavLst>
                                    </p:anim>
                                    <p:anim calcmode="lin" valueType="num">
                                      <p:cBhvr>
                                        <p:cTn id="140" dur="1000" fill="hold"/>
                                        <p:tgtEl>
                                          <p:spTgt spid="62"/>
                                        </p:tgtEl>
                                        <p:attrNameLst>
                                          <p:attrName>ppt_h</p:attrName>
                                        </p:attrNameLst>
                                      </p:cBhvr>
                                      <p:tavLst>
                                        <p:tav tm="0">
                                          <p:val>
                                            <p:fltVal val="0"/>
                                          </p:val>
                                        </p:tav>
                                        <p:tav tm="100000">
                                          <p:val>
                                            <p:strVal val="#ppt_h"/>
                                          </p:val>
                                        </p:tav>
                                      </p:tavLst>
                                    </p:anim>
                                    <p:anim calcmode="lin" valueType="num">
                                      <p:cBhvr>
                                        <p:cTn id="141" dur="1000" fill="hold"/>
                                        <p:tgtEl>
                                          <p:spTgt spid="62"/>
                                        </p:tgtEl>
                                        <p:attrNameLst>
                                          <p:attrName>style.rotation</p:attrName>
                                        </p:attrNameLst>
                                      </p:cBhvr>
                                      <p:tavLst>
                                        <p:tav tm="0">
                                          <p:val>
                                            <p:fltVal val="90"/>
                                          </p:val>
                                        </p:tav>
                                        <p:tav tm="100000">
                                          <p:val>
                                            <p:fltVal val="0"/>
                                          </p:val>
                                        </p:tav>
                                      </p:tavLst>
                                    </p:anim>
                                    <p:animEffect transition="in" filter="fade">
                                      <p:cBhvr>
                                        <p:cTn id="142"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457200"/>
            <a:ext cx="7010400" cy="2308324"/>
          </a:xfrm>
          <a:prstGeom prst="rect">
            <a:avLst/>
          </a:prstGeom>
          <a:noFill/>
        </p:spPr>
        <p:txBody>
          <a:bodyPr wrap="square" rtlCol="1">
            <a:spAutoFit/>
          </a:bodyPr>
          <a:lstStyle/>
          <a:p>
            <a:pPr algn="ctr" rtl="1"/>
            <a:r>
              <a:rPr lang="ar-EG" sz="7200" dirty="0" smtClean="0">
                <a:solidFill>
                  <a:schemeClr val="bg1"/>
                </a:solidFill>
              </a:rPr>
              <a:t>لماذا</a:t>
            </a:r>
          </a:p>
          <a:p>
            <a:pPr algn="ctr" rtl="1"/>
            <a:r>
              <a:rPr lang="ar-EG" sz="7200" dirty="0" smtClean="0">
                <a:solidFill>
                  <a:schemeClr val="bg1"/>
                </a:solidFill>
              </a:rPr>
              <a:t>نحتاج الى التخطيط</a:t>
            </a:r>
          </a:p>
        </p:txBody>
      </p:sp>
    </p:spTree>
    <p:extLst>
      <p:ext uri="{BB962C8B-B14F-4D97-AF65-F5344CB8AC3E}">
        <p14:creationId xmlns="" xmlns:p14="http://schemas.microsoft.com/office/powerpoint/2010/main" val="350619282"/>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296988" y="188640"/>
            <a:ext cx="6659562" cy="533400"/>
          </a:xfrm>
        </p:spPr>
        <p:txBody>
          <a:bodyPr>
            <a:normAutofit fontScale="90000"/>
          </a:bodyPr>
          <a:lstStyle/>
          <a:p>
            <a:pPr algn="ctr" rtl="1"/>
            <a:r>
              <a:rPr lang="ar-EG" altLang="zh-CN" sz="4000" dirty="0">
                <a:ea typeface="SimSun" pitchFamily="2" charset="-122"/>
              </a:rPr>
              <a:t>صورة وتعليق</a:t>
            </a:r>
            <a:endParaRPr lang="ar-EG" altLang="en-US" sz="4000" dirty="0">
              <a:ea typeface="SimSun" pitchFamily="2" charset="-122"/>
            </a:endParaRPr>
          </a:p>
        </p:txBody>
      </p:sp>
      <p:pic>
        <p:nvPicPr>
          <p:cNvPr id="5" name="Picture 2" descr="http://www.touchesvelvet.com/wp-content/uploads/2011/09/175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60032" y="1391097"/>
            <a:ext cx="3574554" cy="3409951"/>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1560" y="1391096"/>
            <a:ext cx="3600400" cy="34099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a:xfrm>
            <a:off x="2461097" y="5037138"/>
            <a:ext cx="4055120" cy="818455"/>
          </a:xfrm>
          <a:prstGeom prst="rect">
            <a:avLst/>
          </a:prstGeom>
        </p:spPr>
        <p:txBody>
          <a:bodyPr/>
          <a:lstStyle>
            <a:lvl1pPr marL="342900" indent="-342900" algn="l" rtl="0" fontAlgn="base">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fontAlgn="base">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fontAlgn="base">
              <a:spcBef>
                <a:spcPct val="20000"/>
              </a:spcBef>
              <a:spcAft>
                <a:spcPct val="0"/>
              </a:spcAft>
              <a:buClr>
                <a:schemeClr val="tx1"/>
              </a:buClr>
              <a:buChar char="•"/>
              <a:defRPr sz="2400">
                <a:solidFill>
                  <a:schemeClr val="tx1"/>
                </a:solidFill>
                <a:latin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gn="ctr">
              <a:lnSpc>
                <a:spcPct val="90000"/>
              </a:lnSpc>
              <a:buFont typeface="Wingdings 2" pitchFamily="18" charset="2"/>
              <a:buNone/>
            </a:pPr>
            <a:r>
              <a:rPr lang="ar-SA" sz="500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قارن وحلل</a:t>
            </a:r>
            <a:endParaRPr lang="en-US" sz="500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 xmlns:p14="http://schemas.microsoft.com/office/powerpoint/2010/main" val="59245816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 xmlns:p14="http://schemas.microsoft.com/office/powerpoint/2010/main" val="3403342034"/>
              </p:ext>
            </p:extLst>
          </p:nvPr>
        </p:nvGraphicFramePr>
        <p:xfrm>
          <a:off x="762000" y="304800"/>
          <a:ext cx="74676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spTree>
    <p:extLst>
      <p:ext uri="{BB962C8B-B14F-4D97-AF65-F5344CB8AC3E}">
        <p14:creationId xmlns="" xmlns:p14="http://schemas.microsoft.com/office/powerpoint/2010/main" val="213503524"/>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descr="07CD1E3675BD4affA6CA63955D31575C# #AutoShape 3"/>
          <p:cNvSpPr>
            <a:spLocks noChangeArrowheads="1"/>
          </p:cNvSpPr>
          <p:nvPr/>
        </p:nvSpPr>
        <p:spPr bwMode="auto">
          <a:xfrm>
            <a:off x="809625" y="1885950"/>
            <a:ext cx="7524750" cy="2817496"/>
          </a:xfrm>
          <a:prstGeom prst="rect">
            <a:avLst/>
          </a:prstGeom>
          <a:solidFill>
            <a:schemeClr val="accent5">
              <a:lumMod val="75000"/>
              <a:alpha val="78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148" name="AutoShape 3" descr="D8FCD644EF414d608FD23FABDBB2453F# #AutoShape 3"/>
          <p:cNvSpPr>
            <a:spLocks noChangeArrowheads="1"/>
          </p:cNvSpPr>
          <p:nvPr/>
        </p:nvSpPr>
        <p:spPr bwMode="auto">
          <a:xfrm>
            <a:off x="914400" y="1714501"/>
            <a:ext cx="7315200" cy="2853690"/>
          </a:xfrm>
          <a:prstGeom prst="rect">
            <a:avLst/>
          </a:prstGeom>
          <a:solidFill>
            <a:srgbClr val="1F7EE7">
              <a:alpha val="80000"/>
            </a:srgbClr>
          </a:solidFill>
          <a:ln w="12700">
            <a:solidFill>
              <a:schemeClr val="bg1"/>
            </a:solidFill>
            <a:miter lim="800000"/>
            <a:headEnd/>
            <a:tailEnd/>
          </a:ln>
        </p:spPr>
        <p:txBody>
          <a:bodyPr wrap="none" anchor="ctr"/>
          <a:lstStyle/>
          <a:p>
            <a:pPr algn="ctr" rtl="1" eaLnBrk="0" hangingPunct="0"/>
            <a:r>
              <a:rPr lang="ar-EG" altLang="zh-CN" sz="5000" b="1" dirty="0">
                <a:solidFill>
                  <a:schemeClr val="bg1"/>
                </a:solidFill>
                <a:ea typeface="Microsoft YaHei" pitchFamily="34" charset="-122"/>
              </a:rPr>
              <a:t>تعريف التخطيط </a:t>
            </a:r>
          </a:p>
        </p:txBody>
      </p:sp>
      <p:sp>
        <p:nvSpPr>
          <p:cNvPr id="6149" name="Rectangle 13" descr="FD1DDF730CE4456e89755B07FE1653D0# #Rectangle 13"/>
          <p:cNvSpPr>
            <a:spLocks noChangeArrowheads="1"/>
          </p:cNvSpPr>
          <p:nvPr/>
        </p:nvSpPr>
        <p:spPr bwMode="auto">
          <a:xfrm>
            <a:off x="1081089" y="2145030"/>
            <a:ext cx="69818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rtl="0"/>
            <a:endParaRPr lang="zh-CN" altLang="en-US" sz="1600">
              <a:solidFill>
                <a:schemeClr val="bg1"/>
              </a:solidFill>
              <a:latin typeface="Microsoft YaHei" pitchFamily="34" charset="-122"/>
              <a:ea typeface="Microsoft YaHei" pitchFamily="34" charset="-122"/>
            </a:endParaRPr>
          </a:p>
        </p:txBody>
      </p:sp>
    </p:spTree>
    <p:extLst>
      <p:ext uri="{BB962C8B-B14F-4D97-AF65-F5344CB8AC3E}">
        <p14:creationId xmlns="" xmlns:p14="http://schemas.microsoft.com/office/powerpoint/2010/main" val="3211326180"/>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slide(fromTop)">
                                      <p:cBhvr>
                                        <p:cTn id="7" dur="500"/>
                                        <p:tgtEl>
                                          <p:spTgt spid="614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6147"/>
                                        </p:tgtEl>
                                        <p:attrNameLst>
                                          <p:attrName>style.visibility</p:attrName>
                                        </p:attrNameLst>
                                      </p:cBhvr>
                                      <p:to>
                                        <p:strVal val="visible"/>
                                      </p:to>
                                    </p:set>
                                    <p:animEffect transition="in" filter="slide(fromBottom)">
                                      <p:cBhvr>
                                        <p:cTn id="10" dur="500"/>
                                        <p:tgtEl>
                                          <p:spTgt spid="6147"/>
                                        </p:tgtEl>
                                      </p:cBhvr>
                                    </p:animEffect>
                                  </p:childTnLst>
                                </p:cTn>
                              </p:par>
                            </p:childTnLst>
                          </p:cTn>
                        </p:par>
                        <p:par>
                          <p:cTn id="11" fill="hold" nodeType="afterGroup">
                            <p:stCondLst>
                              <p:cond delay="500"/>
                            </p:stCondLst>
                            <p:childTnLst>
                              <p:par>
                                <p:cTn id="12" presetID="12" presetClass="entr" presetSubtype="4" fill="hold" grpId="0" nodeType="afterEffect">
                                  <p:stCondLst>
                                    <p:cond delay="0"/>
                                  </p:stCondLst>
                                  <p:childTnLst>
                                    <p:set>
                                      <p:cBhvr>
                                        <p:cTn id="13" dur="1" fill="hold">
                                          <p:stCondLst>
                                            <p:cond delay="0"/>
                                          </p:stCondLst>
                                        </p:cTn>
                                        <p:tgtEl>
                                          <p:spTgt spid="6149"/>
                                        </p:tgtEl>
                                        <p:attrNameLst>
                                          <p:attrName>style.visibility</p:attrName>
                                        </p:attrNameLst>
                                      </p:cBhvr>
                                      <p:to>
                                        <p:strVal val="visible"/>
                                      </p:to>
                                    </p:set>
                                    <p:animEffect transition="in" filter="slide(fromBottom)">
                                      <p:cBhvr>
                                        <p:cTn id="14"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autoUpdateAnimBg="0"/>
      <p:bldP spid="6148" grpId="0" animBg="1" autoUpdateAnimBg="0"/>
      <p:bldP spid="614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249635" y="404664"/>
            <a:ext cx="6562725" cy="656133"/>
            <a:chOff x="0" y="0"/>
            <a:chExt cx="6561756" cy="546060"/>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smtClean="0">
                  <a:solidFill>
                    <a:schemeClr val="bg1"/>
                  </a:solidFill>
                </a:rPr>
                <a:t>مفهومه التخطيط </a:t>
              </a:r>
              <a:r>
                <a:rPr lang="ar-EG" altLang="zh-CN" sz="2400" b="1" dirty="0">
                  <a:solidFill>
                    <a:schemeClr val="bg1"/>
                  </a:solidFill>
                </a:rPr>
                <a:t>اللغوي</a:t>
              </a:r>
              <a:endParaRPr lang="zh-CN" altLang="en-US" sz="2400" b="1" dirty="0">
                <a:solidFill>
                  <a:schemeClr val="bg1"/>
                </a:solidFill>
              </a:endParaRPr>
            </a:p>
          </p:txBody>
        </p:sp>
      </p:grpSp>
      <p:sp>
        <p:nvSpPr>
          <p:cNvPr id="7" name="Rectangle 6"/>
          <p:cNvSpPr/>
          <p:nvPr/>
        </p:nvSpPr>
        <p:spPr bwMode="auto">
          <a:xfrm>
            <a:off x="462545" y="3861048"/>
            <a:ext cx="8136904" cy="1728192"/>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t>التخطيط هو إثبات لفكرة ما بالرسم أو الكتابة و جعلها تدل دلالة تامة على ما يقصد بالصورة أو بالرسم و مفهومه الاصطلاحي هو مفهوم متعدد يأخذه من الفلسفة المعتمدة عند مستعميله أو الموضوع الذي يجري فيه العمل بالتخطيط</a:t>
            </a:r>
            <a:endParaRPr kumimoji="0" lang="ar-EG" sz="2800" b="1" i="0" u="none" strike="noStrike" cap="none" normalizeH="0" baseline="0" dirty="0" smtClean="0">
              <a:ln>
                <a:noFill/>
              </a:ln>
              <a:solidFill>
                <a:schemeClr val="tx1"/>
              </a:solidFill>
              <a:effectLst/>
            </a:endParaRPr>
          </a:p>
        </p:txBody>
      </p:sp>
    </p:spTree>
    <p:extLst>
      <p:ext uri="{BB962C8B-B14F-4D97-AF65-F5344CB8AC3E}">
        <p14:creationId xmlns="" xmlns:p14="http://schemas.microsoft.com/office/powerpoint/2010/main" val="1400433987"/>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a:grpSpLocks/>
          </p:cNvGrpSpPr>
          <p:nvPr/>
        </p:nvGrpSpPr>
        <p:grpSpPr bwMode="auto">
          <a:xfrm>
            <a:off x="1753691" y="404664"/>
            <a:ext cx="5554614" cy="1152128"/>
            <a:chOff x="0" y="0"/>
            <a:chExt cx="6561756" cy="623242"/>
          </a:xfrm>
        </p:grpSpPr>
        <p:grpSp>
          <p:nvGrpSpPr>
            <p:cNvPr id="3" name="Group 7"/>
            <p:cNvGrpSpPr>
              <a:grpSpLocks/>
            </p:cNvGrpSpPr>
            <p:nvPr/>
          </p:nvGrpSpPr>
          <p:grpSpPr bwMode="auto">
            <a:xfrm>
              <a:off x="0" y="0"/>
              <a:ext cx="6561756" cy="546060"/>
              <a:chOff x="0" y="0"/>
              <a:chExt cx="6561756" cy="546060"/>
            </a:xfrm>
          </p:grpSpPr>
          <p:sp>
            <p:nvSpPr>
              <p:cNvPr id="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4" name="Rectangle 13"/>
            <p:cNvSpPr>
              <a:spLocks noChangeArrowheads="1"/>
            </p:cNvSpPr>
            <p:nvPr/>
          </p:nvSpPr>
          <p:spPr bwMode="auto">
            <a:xfrm>
              <a:off x="65079" y="85339"/>
              <a:ext cx="6431598" cy="5379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3600" b="1" dirty="0" smtClean="0">
                  <a:solidFill>
                    <a:schemeClr val="bg1"/>
                  </a:solidFill>
                </a:rPr>
                <a:t>تعريف التخطيط</a:t>
              </a:r>
              <a:endParaRPr lang="zh-CN" altLang="en-US" sz="3600" b="1" dirty="0">
                <a:solidFill>
                  <a:schemeClr val="bg1"/>
                </a:solidFill>
              </a:endParaRPr>
            </a:p>
          </p:txBody>
        </p:sp>
      </p:grpSp>
      <p:sp>
        <p:nvSpPr>
          <p:cNvPr id="7" name="Rectangle 6"/>
          <p:cNvSpPr/>
          <p:nvPr/>
        </p:nvSpPr>
        <p:spPr bwMode="auto">
          <a:xfrm>
            <a:off x="462545" y="3501008"/>
            <a:ext cx="8136904" cy="2232248"/>
          </a:xfrm>
          <a:prstGeom prst="rect">
            <a:avLst/>
          </a:prstGeom>
          <a:solidFill>
            <a:srgbClr val="00B0F0">
              <a:alpha val="80000"/>
            </a:srgbClr>
          </a:solidFill>
          <a:ln w="9525" cap="flat" cmpd="sng" algn="ctr">
            <a:solidFill>
              <a:schemeClr val="accent5">
                <a:lumMod val="50000"/>
              </a:schemeClr>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rtl="1"/>
            <a:r>
              <a:rPr lang="ar-EG" sz="2800" b="1" dirty="0"/>
              <a:t>التخطيط هو مجموعة التدابير المعتمدة </a:t>
            </a:r>
            <a:r>
              <a:rPr lang="ar-EG" sz="2800" b="1" dirty="0" smtClean="0"/>
              <a:t>والموجهة </a:t>
            </a:r>
            <a:r>
              <a:rPr lang="ar-EG" sz="2800" b="1" dirty="0"/>
              <a:t>بالقرارات </a:t>
            </a:r>
            <a:endParaRPr lang="ar-EG" sz="2800" b="1" dirty="0" smtClean="0"/>
          </a:p>
          <a:p>
            <a:pPr algn="ctr" rtl="1"/>
            <a:r>
              <a:rPr lang="ar-EG" sz="2800" b="1" dirty="0" smtClean="0"/>
              <a:t>والإجراءات </a:t>
            </a:r>
            <a:r>
              <a:rPr lang="ar-EG" sz="2800" b="1" dirty="0"/>
              <a:t>العلمية لاستشراق المستقبل، </a:t>
            </a:r>
            <a:r>
              <a:rPr lang="ar-EG" sz="2800" b="1" dirty="0" smtClean="0"/>
              <a:t>وتحقيق </a:t>
            </a:r>
            <a:r>
              <a:rPr lang="ar-EG" sz="2800" b="1" dirty="0"/>
              <a:t>أهدافه من خلال اختيار بين البدائل </a:t>
            </a:r>
            <a:r>
              <a:rPr lang="ar-EG" sz="2800" b="1" dirty="0" smtClean="0"/>
              <a:t>والنماذج </a:t>
            </a:r>
            <a:r>
              <a:rPr lang="ar-EG" sz="2800" b="1" dirty="0"/>
              <a:t>الاقتصادية </a:t>
            </a:r>
            <a:r>
              <a:rPr lang="ar-EG" sz="2800" b="1" dirty="0" smtClean="0"/>
              <a:t>والاجتماعية </a:t>
            </a:r>
            <a:r>
              <a:rPr lang="ar-EG" sz="2800" b="1" dirty="0"/>
              <a:t>لاستغلال الموارد البشرية </a:t>
            </a:r>
            <a:r>
              <a:rPr lang="ar-EG" sz="2800" b="1" dirty="0" smtClean="0"/>
              <a:t>والطبيعية والفنية </a:t>
            </a:r>
            <a:r>
              <a:rPr lang="ar-EG" sz="2800" b="1" dirty="0"/>
              <a:t>المتاحة إلى أقصى حد ممكن لإحداث </a:t>
            </a:r>
            <a:r>
              <a:rPr lang="ar-EG" sz="2800" b="1" dirty="0" smtClean="0"/>
              <a:t>التغيير المنشود</a:t>
            </a:r>
            <a:endParaRPr lang="ar-EG" sz="2800" b="1" dirty="0"/>
          </a:p>
        </p:txBody>
      </p:sp>
    </p:spTree>
    <p:extLst>
      <p:ext uri="{BB962C8B-B14F-4D97-AF65-F5344CB8AC3E}">
        <p14:creationId xmlns="" xmlns:p14="http://schemas.microsoft.com/office/powerpoint/2010/main" val="2067077533"/>
      </p:ext>
    </p:extLst>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1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7"/>
          <p:cNvSpPr txBox="1">
            <a:spLocks noChangeArrowheads="1"/>
          </p:cNvSpPr>
          <p:nvPr/>
        </p:nvSpPr>
        <p:spPr bwMode="auto">
          <a:xfrm>
            <a:off x="1547664" y="188913"/>
            <a:ext cx="7572907"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algn="r" rtl="1"/>
            <a:r>
              <a:rPr lang="ar-EG" sz="3200" b="1" dirty="0">
                <a:solidFill>
                  <a:schemeClr val="bg1"/>
                </a:solidFill>
                <a:latin typeface="Verdana" pitchFamily="34" charset="0"/>
              </a:rPr>
              <a:t>وبناء على ذلك فإن التخطيط الحقيقي لابد أن يشتمل </a:t>
            </a:r>
            <a:r>
              <a:rPr lang="ar-EG" sz="3200" b="1" dirty="0" smtClean="0">
                <a:solidFill>
                  <a:schemeClr val="bg1"/>
                </a:solidFill>
                <a:latin typeface="Verdana" pitchFamily="34" charset="0"/>
              </a:rPr>
              <a:t>على</a:t>
            </a:r>
            <a:endParaRPr lang="fr-FR" sz="3200" dirty="0">
              <a:solidFill>
                <a:schemeClr val="bg1"/>
              </a:solidFill>
            </a:endParaRPr>
          </a:p>
        </p:txBody>
      </p:sp>
      <p:grpSp>
        <p:nvGrpSpPr>
          <p:cNvPr id="2" name="Group 2"/>
          <p:cNvGrpSpPr>
            <a:grpSpLocks/>
          </p:cNvGrpSpPr>
          <p:nvPr/>
        </p:nvGrpSpPr>
        <p:grpSpPr bwMode="auto">
          <a:xfrm>
            <a:off x="467548" y="1866106"/>
            <a:ext cx="8208908" cy="933539"/>
            <a:chOff x="0" y="0"/>
            <a:chExt cx="6561756" cy="776928"/>
          </a:xfrm>
        </p:grpSpPr>
        <p:sp>
          <p:nvSpPr>
            <p:cNvPr id="5"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6"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7" name="Rectangle 13"/>
            <p:cNvSpPr>
              <a:spLocks noChangeArrowheads="1"/>
            </p:cNvSpPr>
            <p:nvPr/>
          </p:nvSpPr>
          <p:spPr bwMode="auto">
            <a:xfrm>
              <a:off x="64331" y="85339"/>
              <a:ext cx="6433094" cy="69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استشراف المستقبل والتنبؤ باتجاهاته باستعمال معطيات الحاضر والماضي</a:t>
              </a:r>
              <a:endParaRPr lang="zh-CN" altLang="en-US" sz="2400" b="1" dirty="0">
                <a:solidFill>
                  <a:schemeClr val="bg1"/>
                </a:solidFill>
              </a:endParaRPr>
            </a:p>
          </p:txBody>
        </p:sp>
      </p:grpSp>
      <p:grpSp>
        <p:nvGrpSpPr>
          <p:cNvPr id="3" name="Group 6"/>
          <p:cNvGrpSpPr>
            <a:grpSpLocks/>
          </p:cNvGrpSpPr>
          <p:nvPr/>
        </p:nvGrpSpPr>
        <p:grpSpPr bwMode="auto">
          <a:xfrm>
            <a:off x="467548" y="2913856"/>
            <a:ext cx="8208908" cy="933539"/>
            <a:chOff x="0" y="0"/>
            <a:chExt cx="6561756" cy="776928"/>
          </a:xfrm>
        </p:grpSpPr>
        <p:grpSp>
          <p:nvGrpSpPr>
            <p:cNvPr id="4" name="Group 7"/>
            <p:cNvGrpSpPr>
              <a:grpSpLocks/>
            </p:cNvGrpSpPr>
            <p:nvPr/>
          </p:nvGrpSpPr>
          <p:grpSpPr bwMode="auto">
            <a:xfrm>
              <a:off x="0" y="0"/>
              <a:ext cx="6561756" cy="546060"/>
              <a:chOff x="0" y="0"/>
              <a:chExt cx="6561756" cy="546060"/>
            </a:xfrm>
          </p:grpSpPr>
          <p:sp>
            <p:nvSpPr>
              <p:cNvPr id="11"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2"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10" name="Rectangle 13"/>
            <p:cNvSpPr>
              <a:spLocks noChangeArrowheads="1"/>
            </p:cNvSpPr>
            <p:nvPr/>
          </p:nvSpPr>
          <p:spPr bwMode="auto">
            <a:xfrm>
              <a:off x="65079" y="85339"/>
              <a:ext cx="6431598" cy="69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الأسلوب العلمي الذي يستخدم وسائل ونماذج اقتصادية و إحصائية </a:t>
              </a:r>
              <a:endParaRPr lang="zh-CN" altLang="en-US" sz="2400" b="1" dirty="0">
                <a:solidFill>
                  <a:schemeClr val="bg1"/>
                </a:solidFill>
              </a:endParaRPr>
            </a:p>
          </p:txBody>
        </p:sp>
      </p:grpSp>
      <p:grpSp>
        <p:nvGrpSpPr>
          <p:cNvPr id="8" name="Group 2"/>
          <p:cNvGrpSpPr>
            <a:grpSpLocks/>
          </p:cNvGrpSpPr>
          <p:nvPr/>
        </p:nvGrpSpPr>
        <p:grpSpPr bwMode="auto">
          <a:xfrm>
            <a:off x="436541" y="4007629"/>
            <a:ext cx="8208908" cy="933539"/>
            <a:chOff x="0" y="0"/>
            <a:chExt cx="6561756" cy="776928"/>
          </a:xfrm>
        </p:grpSpPr>
        <p:sp>
          <p:nvSpPr>
            <p:cNvPr id="14" name="AutoShape 3"/>
            <p:cNvSpPr>
              <a:spLocks noChangeArrowheads="1"/>
            </p:cNvSpPr>
            <p:nvPr/>
          </p:nvSpPr>
          <p:spPr bwMode="auto">
            <a:xfrm>
              <a:off x="0" y="192074"/>
              <a:ext cx="6561756" cy="353986"/>
            </a:xfrm>
            <a:prstGeom prst="rect">
              <a:avLst/>
            </a:prstGeom>
            <a:solidFill>
              <a:srgbClr val="595959"/>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15" name="AutoShape 3"/>
            <p:cNvSpPr>
              <a:spLocks noChangeArrowheads="1"/>
            </p:cNvSpPr>
            <p:nvPr/>
          </p:nvSpPr>
          <p:spPr bwMode="auto">
            <a:xfrm>
              <a:off x="64331" y="0"/>
              <a:ext cx="6433094" cy="482482"/>
            </a:xfrm>
            <a:prstGeom prst="rect">
              <a:avLst/>
            </a:prstGeom>
            <a:solidFill>
              <a:srgbClr val="0C7CD2">
                <a:alpha val="80000"/>
              </a:srgb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ea typeface="Microsoft YaHei" pitchFamily="34" charset="-122"/>
              </a:endParaRPr>
            </a:p>
          </p:txBody>
        </p:sp>
        <p:sp>
          <p:nvSpPr>
            <p:cNvPr id="16" name="Rectangle 13"/>
            <p:cNvSpPr>
              <a:spLocks noChangeArrowheads="1"/>
            </p:cNvSpPr>
            <p:nvPr/>
          </p:nvSpPr>
          <p:spPr bwMode="auto">
            <a:xfrm>
              <a:off x="65079" y="85339"/>
              <a:ext cx="6431598" cy="69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rtl="1"/>
              <a:r>
                <a:rPr lang="ar-EG" altLang="zh-CN" sz="2400" b="1" dirty="0">
                  <a:solidFill>
                    <a:schemeClr val="bg1"/>
                  </a:solidFill>
                </a:rPr>
                <a:t>الأسلوب العلمي الذي يستخدم وسائل ونماذج </a:t>
              </a:r>
              <a:r>
                <a:rPr lang="ar-EG" altLang="zh-CN" sz="2400" b="1" dirty="0" smtClean="0">
                  <a:solidFill>
                    <a:schemeClr val="bg1"/>
                  </a:solidFill>
                </a:rPr>
                <a:t>اقتصادية و إحصائية </a:t>
              </a:r>
              <a:endParaRPr lang="zh-CN" altLang="en-US" sz="2400" b="1" dirty="0">
                <a:solidFill>
                  <a:schemeClr val="bg1"/>
                </a:solidFill>
              </a:endParaRPr>
            </a:p>
          </p:txBody>
        </p:sp>
      </p:grpSp>
      <p:grpSp>
        <p:nvGrpSpPr>
          <p:cNvPr id="9" name="Group 6"/>
          <p:cNvGrpSpPr>
            <a:grpSpLocks/>
          </p:cNvGrpSpPr>
          <p:nvPr/>
        </p:nvGrpSpPr>
        <p:grpSpPr bwMode="auto">
          <a:xfrm>
            <a:off x="467544" y="5159757"/>
            <a:ext cx="8208908" cy="656133"/>
            <a:chOff x="0" y="0"/>
            <a:chExt cx="6561756" cy="546060"/>
          </a:xfrm>
        </p:grpSpPr>
        <p:grpSp>
          <p:nvGrpSpPr>
            <p:cNvPr id="13" name="Group 7"/>
            <p:cNvGrpSpPr>
              <a:grpSpLocks/>
            </p:cNvGrpSpPr>
            <p:nvPr/>
          </p:nvGrpSpPr>
          <p:grpSpPr bwMode="auto">
            <a:xfrm>
              <a:off x="0" y="0"/>
              <a:ext cx="6561756" cy="546060"/>
              <a:chOff x="0" y="0"/>
              <a:chExt cx="6561756" cy="546060"/>
            </a:xfrm>
          </p:grpSpPr>
          <p:sp>
            <p:nvSpPr>
              <p:cNvPr id="25" name="AutoShape 3"/>
              <p:cNvSpPr>
                <a:spLocks noChangeArrowheads="1"/>
              </p:cNvSpPr>
              <p:nvPr/>
            </p:nvSpPr>
            <p:spPr bwMode="auto">
              <a:xfrm>
                <a:off x="0" y="192074"/>
                <a:ext cx="6561756" cy="353986"/>
              </a:xfrm>
              <a:prstGeom prst="rect">
                <a:avLst/>
              </a:prstGeom>
              <a:solidFill>
                <a:schemeClr val="accent5">
                  <a:lumMod val="75000"/>
                </a:schemeClr>
              </a:solidFill>
              <a:ln w="12700">
                <a:solidFill>
                  <a:schemeClr val="bg1"/>
                </a:solidFill>
                <a:miter lim="800000"/>
                <a:headEnd/>
                <a:tailEnd/>
              </a:ln>
            </p:spPr>
            <p:txBody>
              <a:bodyPr anchor="ctr"/>
              <a:lstStyle/>
              <a:p>
                <a:pPr algn="l" rtl="0"/>
                <a:endParaRPr lang="zh-CN" altLang="en-US">
                  <a:latin typeface="Calibri" pitchFamily="34" charset="0"/>
                </a:endParaRPr>
              </a:p>
            </p:txBody>
          </p:sp>
          <p:sp>
            <p:nvSpPr>
              <p:cNvPr id="26" name="AutoShape 3"/>
              <p:cNvSpPr>
                <a:spLocks noChangeArrowheads="1"/>
              </p:cNvSpPr>
              <p:nvPr/>
            </p:nvSpPr>
            <p:spPr bwMode="auto">
              <a:xfrm>
                <a:off x="65077" y="0"/>
                <a:ext cx="6431600" cy="482565"/>
              </a:xfrm>
              <a:prstGeom prst="rect">
                <a:avLst/>
              </a:prstGeom>
              <a:solidFill>
                <a:schemeClr val="accent6">
                  <a:alpha val="88000"/>
                </a:schemeClr>
              </a:solidFill>
              <a:ln w="12700">
                <a:solidFill>
                  <a:schemeClr val="bg1"/>
                </a:solidFill>
                <a:miter lim="800000"/>
                <a:headEnd/>
                <a:tailEnd/>
              </a:ln>
            </p:spPr>
            <p:txBody>
              <a:bodyPr wrap="none" anchor="ctr"/>
              <a:lstStyle/>
              <a:p>
                <a:pPr algn="ctr" rtl="0" eaLnBrk="0" hangingPunct="0"/>
                <a:endParaRPr lang="zh-CN" altLang="en-US" sz="2000">
                  <a:solidFill>
                    <a:schemeClr val="tx2"/>
                  </a:solidFill>
                  <a:latin typeface="Calibri" pitchFamily="34" charset="0"/>
                  <a:ea typeface="Microsoft YaHei" pitchFamily="34" charset="-122"/>
                </a:endParaRPr>
              </a:p>
            </p:txBody>
          </p:sp>
        </p:grpSp>
        <p:sp>
          <p:nvSpPr>
            <p:cNvPr id="24" name="Rectangle 13"/>
            <p:cNvSpPr>
              <a:spLocks noChangeArrowheads="1"/>
            </p:cNvSpPr>
            <p:nvPr/>
          </p:nvSpPr>
          <p:spPr bwMode="auto">
            <a:xfrm>
              <a:off x="65079" y="85339"/>
              <a:ext cx="6431598" cy="384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rtl="1"/>
              <a:r>
                <a:rPr lang="ar-EG" altLang="zh-CN" sz="2400" b="1" dirty="0">
                  <a:solidFill>
                    <a:schemeClr val="bg1"/>
                  </a:solidFill>
                </a:rPr>
                <a:t>الاختيار بين البدائل بما يسمح بتحاشي التناقص بين الأهداف و الوسائل</a:t>
              </a:r>
              <a:endParaRPr lang="zh-CN" altLang="en-US" sz="2400" b="1" dirty="0">
                <a:solidFill>
                  <a:schemeClr val="bg1"/>
                </a:solidFill>
              </a:endParaRPr>
            </a:p>
          </p:txBody>
        </p:sp>
      </p:grpSp>
    </p:spTree>
  </p:cSld>
  <p:clrMapOvr>
    <a:masterClrMapping/>
  </p:clrMapOvr>
  <mc:AlternateContent xmlns:mc="http://schemas.openxmlformats.org/markup-compatibility/2006">
    <mc:Choice xmlns=""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par>
                                <p:cTn id="19" presetID="2" presetClass="entr" presetSubtype="4" fill="hold" nodeType="withEffect">
                                  <p:stCondLst>
                                    <p:cond delay="10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000" fill="hold"/>
                                        <p:tgtEl>
                                          <p:spTgt spid="3"/>
                                        </p:tgtEl>
                                        <p:attrNameLst>
                                          <p:attrName>ppt_x</p:attrName>
                                        </p:attrNameLst>
                                      </p:cBhvr>
                                      <p:tavLst>
                                        <p:tav tm="0">
                                          <p:val>
                                            <p:strVal val="#ppt_x"/>
                                          </p:val>
                                        </p:tav>
                                        <p:tav tm="100000">
                                          <p:val>
                                            <p:strVal val="#ppt_x"/>
                                          </p:val>
                                        </p:tav>
                                      </p:tavLst>
                                    </p:anim>
                                    <p:anim calcmode="lin" valueType="num">
                                      <p:cBhvr additive="base">
                                        <p:cTn id="22"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childTnLst>
                                </p:cTn>
                              </p:par>
                              <p:par>
                                <p:cTn id="29" presetID="2" presetClass="entr" presetSubtype="4" fill="hold" nodeType="withEffect">
                                  <p:stCondLst>
                                    <p:cond delay="10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ppt_x"/>
                                          </p:val>
                                        </p:tav>
                                        <p:tav tm="100000">
                                          <p:val>
                                            <p:strVal val="#ppt_x"/>
                                          </p:val>
                                        </p:tav>
                                      </p:tavLst>
                                    </p:anim>
                                    <p:anim calcmode="lin" valueType="num">
                                      <p:cBhvr additive="base">
                                        <p:cTn id="32"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2" presetClass="entr" presetSubtype="4" fill="hold" nodeType="withEffect">
                                  <p:stCondLst>
                                    <p:cond delay="1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عرض على الشاشة (3:4)‏</PresentationFormat>
  <Paragraphs>57</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سمة Office</vt:lpstr>
      <vt:lpstr>الشريحة 1</vt:lpstr>
      <vt:lpstr>الشريحة 2</vt:lpstr>
      <vt:lpstr>الشريحة 3</vt:lpstr>
      <vt:lpstr>صورة وتعليق</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mr</dc:creator>
  <cp:lastModifiedBy>mr</cp:lastModifiedBy>
  <cp:revision>1</cp:revision>
  <dcterms:created xsi:type="dcterms:W3CDTF">2019-01-27T16:27:22Z</dcterms:created>
  <dcterms:modified xsi:type="dcterms:W3CDTF">2019-01-27T16:28:00Z</dcterms:modified>
</cp:coreProperties>
</file>