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6" d="100"/>
          <a:sy n="46" d="100"/>
        </p:scale>
        <p:origin x="-3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FD8ED-3092-40E8-BB3C-F36A310A3877}" type="doc">
      <dgm:prSet loTypeId="urn:microsoft.com/office/officeart/2005/8/layout/cycle3" loCatId="cycle" qsTypeId="urn:microsoft.com/office/officeart/2005/8/quickstyle/3d6" qsCatId="3D" csTypeId="urn:microsoft.com/office/officeart/2005/8/colors/accent1_4" csCatId="accent1" phldr="1"/>
      <dgm:spPr/>
      <dgm:t>
        <a:bodyPr/>
        <a:lstStyle/>
        <a:p>
          <a:pPr rtl="1"/>
          <a:endParaRPr lang="ar-SA"/>
        </a:p>
      </dgm:t>
    </dgm:pt>
    <dgm:pt modelId="{7D156077-FC48-4E00-9279-C0DCC50C887C}">
      <dgm:prSet custT="1"/>
      <dgm:spPr/>
      <dgm:t>
        <a:bodyPr/>
        <a:lstStyle/>
        <a:p>
          <a:pPr rtl="1"/>
          <a:r>
            <a:rPr lang="ar-EG" sz="2800" b="1" dirty="0" smtClean="0">
              <a:solidFill>
                <a:schemeClr val="bg1"/>
              </a:solidFill>
              <a:latin typeface="Times New Roman" pitchFamily="18" charset="0"/>
              <a:cs typeface="Arial"/>
            </a:rPr>
            <a:t>تعريف الأسرة</a:t>
          </a:r>
          <a:endParaRPr lang="ar-SA" sz="2800" b="1" dirty="0">
            <a:solidFill>
              <a:schemeClr val="bg1"/>
            </a:solidFill>
          </a:endParaRPr>
        </a:p>
      </dgm:t>
    </dgm:pt>
    <dgm:pt modelId="{AB191B58-97BE-4E0F-8C9F-3EE229426A50}" type="parTrans" cxnId="{402191C2-E456-496B-AE55-055AC3E20C21}">
      <dgm:prSet/>
      <dgm:spPr/>
      <dgm:t>
        <a:bodyPr/>
        <a:lstStyle/>
        <a:p>
          <a:pPr rtl="1"/>
          <a:endParaRPr lang="ar-SA"/>
        </a:p>
      </dgm:t>
    </dgm:pt>
    <dgm:pt modelId="{E2F200B1-BFB1-4055-BB5F-BAE852DBF4F3}" type="sibTrans" cxnId="{402191C2-E456-496B-AE55-055AC3E20C21}">
      <dgm:prSet/>
      <dgm:spPr/>
      <dgm:t>
        <a:bodyPr/>
        <a:lstStyle/>
        <a:p>
          <a:pPr rtl="1"/>
          <a:endParaRPr lang="ar-SA"/>
        </a:p>
      </dgm:t>
    </dgm:pt>
    <dgm:pt modelId="{4299C8C0-9EFE-4B56-B3A8-6441731A43E1}">
      <dgm:prSet custT="1"/>
      <dgm:spPr>
        <a:blipFill rotWithShape="0">
          <a:blip xmlns:r="http://schemas.openxmlformats.org/officeDocument/2006/relationships" r:embed="rId1"/>
          <a:stretch>
            <a:fillRect/>
          </a:stretch>
        </a:blipFill>
      </dgm:spPr>
      <dgm:t>
        <a:bodyPr/>
        <a:lstStyle/>
        <a:p>
          <a:pPr rtl="1"/>
          <a:r>
            <a:rPr lang="ar-EG" sz="2000" b="1" dirty="0" smtClean="0">
              <a:solidFill>
                <a:srgbClr val="000000"/>
              </a:solidFill>
              <a:latin typeface="Times New Roman" pitchFamily="18" charset="0"/>
              <a:cs typeface="Arial"/>
            </a:rPr>
            <a:t>التماسك الأسري</a:t>
          </a:r>
          <a:endParaRPr lang="ar-SA" sz="2000" b="1" dirty="0">
            <a:solidFill>
              <a:schemeClr val="tx1"/>
            </a:solidFill>
          </a:endParaRPr>
        </a:p>
      </dgm:t>
    </dgm:pt>
    <dgm:pt modelId="{129111F7-8952-43A1-9F45-8BD51B0F9F58}" type="parTrans" cxnId="{73239622-025F-43ED-8EDE-065A8B6A2852}">
      <dgm:prSet/>
      <dgm:spPr/>
      <dgm:t>
        <a:bodyPr/>
        <a:lstStyle/>
        <a:p>
          <a:pPr rtl="1"/>
          <a:endParaRPr lang="ar-SA"/>
        </a:p>
      </dgm:t>
    </dgm:pt>
    <dgm:pt modelId="{0FBAECD9-1187-40F4-BF67-7069C9A20415}" type="sibTrans" cxnId="{73239622-025F-43ED-8EDE-065A8B6A2852}">
      <dgm:prSet/>
      <dgm:spPr/>
      <dgm:t>
        <a:bodyPr/>
        <a:lstStyle/>
        <a:p>
          <a:pPr rtl="1"/>
          <a:endParaRPr lang="ar-SA"/>
        </a:p>
      </dgm:t>
    </dgm:pt>
    <dgm:pt modelId="{F611D78A-9E2D-4971-9E73-7AC2581DFC51}">
      <dgm:prSet custT="1"/>
      <dgm:spPr>
        <a:blipFill rotWithShape="0">
          <a:blip xmlns:r="http://schemas.openxmlformats.org/officeDocument/2006/relationships" r:embed="rId2"/>
          <a:stretch>
            <a:fillRect/>
          </a:stretch>
        </a:blipFill>
      </dgm:spPr>
      <dgm:t>
        <a:bodyPr/>
        <a:lstStyle/>
        <a:p>
          <a:pPr rtl="1"/>
          <a:r>
            <a:rPr lang="ar-EG" sz="2400" b="1" dirty="0" smtClean="0">
              <a:solidFill>
                <a:srgbClr val="000000"/>
              </a:solidFill>
              <a:latin typeface="Times New Roman" pitchFamily="18" charset="0"/>
              <a:cs typeface="Arial"/>
            </a:rPr>
            <a:t>المشكلات الأسرية</a:t>
          </a:r>
          <a:endParaRPr lang="ar-SA" sz="2400" b="1" dirty="0">
            <a:solidFill>
              <a:schemeClr val="tx1"/>
            </a:solidFill>
          </a:endParaRPr>
        </a:p>
      </dgm:t>
    </dgm:pt>
    <dgm:pt modelId="{C7D607EF-6D87-4887-895C-DB14450938E9}" type="parTrans" cxnId="{534AF052-EC70-4970-8D47-07ED9D86F690}">
      <dgm:prSet/>
      <dgm:spPr/>
      <dgm:t>
        <a:bodyPr/>
        <a:lstStyle/>
        <a:p>
          <a:pPr rtl="1"/>
          <a:endParaRPr lang="ar-SA"/>
        </a:p>
      </dgm:t>
    </dgm:pt>
    <dgm:pt modelId="{00E21551-6CE4-4CC5-81C6-7AE7E6B63CF9}" type="sibTrans" cxnId="{534AF052-EC70-4970-8D47-07ED9D86F690}">
      <dgm:prSet/>
      <dgm:spPr/>
      <dgm:t>
        <a:bodyPr/>
        <a:lstStyle/>
        <a:p>
          <a:pPr rtl="1"/>
          <a:endParaRPr lang="ar-SA"/>
        </a:p>
      </dgm:t>
    </dgm:pt>
    <dgm:pt modelId="{D29E24FC-05D5-4E97-98C7-54323AD0F0B5}">
      <dgm:prSet custT="1"/>
      <dgm:spPr>
        <a:blipFill rotWithShape="0">
          <a:blip xmlns:r="http://schemas.openxmlformats.org/officeDocument/2006/relationships" r:embed="rId3"/>
          <a:stretch>
            <a:fillRect/>
          </a:stretch>
        </a:blipFill>
      </dgm:spPr>
      <dgm:t>
        <a:bodyPr/>
        <a:lstStyle/>
        <a:p>
          <a:pPr rtl="1"/>
          <a:r>
            <a:rPr lang="ar-EG" sz="2000" b="1" dirty="0" smtClean="0">
              <a:solidFill>
                <a:srgbClr val="000000"/>
              </a:solidFill>
              <a:latin typeface="Times New Roman" pitchFamily="18" charset="0"/>
              <a:cs typeface="Arial"/>
            </a:rPr>
            <a:t>أسباب المشكلات الأسرية</a:t>
          </a:r>
          <a:endParaRPr lang="ar-SA" sz="2000" b="1" dirty="0">
            <a:solidFill>
              <a:schemeClr val="tx1"/>
            </a:solidFill>
          </a:endParaRPr>
        </a:p>
      </dgm:t>
    </dgm:pt>
    <dgm:pt modelId="{7D0F9F06-850F-4690-AA3C-60913BB36118}" type="parTrans" cxnId="{6905999D-F79E-45FB-9253-F75674281729}">
      <dgm:prSet/>
      <dgm:spPr/>
      <dgm:t>
        <a:bodyPr/>
        <a:lstStyle/>
        <a:p>
          <a:pPr rtl="1"/>
          <a:endParaRPr lang="ar-SA"/>
        </a:p>
      </dgm:t>
    </dgm:pt>
    <dgm:pt modelId="{75A502E1-7EE8-4F8E-9976-255DDCA81AE7}" type="sibTrans" cxnId="{6905999D-F79E-45FB-9253-F75674281729}">
      <dgm:prSet/>
      <dgm:spPr/>
      <dgm:t>
        <a:bodyPr/>
        <a:lstStyle/>
        <a:p>
          <a:pPr rtl="1"/>
          <a:endParaRPr lang="ar-SA"/>
        </a:p>
      </dgm:t>
    </dgm:pt>
    <dgm:pt modelId="{DFA6151B-E3BE-45AD-8DE6-A54B258ADD9D}">
      <dgm:prSet custT="1"/>
      <dgm:spPr>
        <a:blipFill rotWithShape="0">
          <a:blip xmlns:r="http://schemas.openxmlformats.org/officeDocument/2006/relationships" r:embed="rId4"/>
          <a:stretch>
            <a:fillRect/>
          </a:stretch>
        </a:blipFill>
      </dgm:spPr>
      <dgm:t>
        <a:bodyPr/>
        <a:lstStyle/>
        <a:p>
          <a:pPr rtl="1"/>
          <a:r>
            <a:rPr lang="ar-EG" sz="2000" b="1" dirty="0" smtClean="0">
              <a:solidFill>
                <a:srgbClr val="000000"/>
              </a:solidFill>
              <a:latin typeface="Times New Roman" pitchFamily="18" charset="0"/>
              <a:cs typeface="Arial"/>
            </a:rPr>
            <a:t>علاج المشكلات الأسرية</a:t>
          </a:r>
          <a:endParaRPr lang="ar-SA" sz="2000" b="1" dirty="0">
            <a:solidFill>
              <a:schemeClr val="tx1"/>
            </a:solidFill>
          </a:endParaRPr>
        </a:p>
      </dgm:t>
    </dgm:pt>
    <dgm:pt modelId="{1BBC5562-1E6F-45B6-9F9D-3FF24B412B49}" type="parTrans" cxnId="{1D437F20-55B2-4D72-B051-F19422A6D380}">
      <dgm:prSet/>
      <dgm:spPr/>
      <dgm:t>
        <a:bodyPr/>
        <a:lstStyle/>
        <a:p>
          <a:pPr rtl="1"/>
          <a:endParaRPr lang="ar-EG"/>
        </a:p>
      </dgm:t>
    </dgm:pt>
    <dgm:pt modelId="{8DB13E6E-4402-44D6-90BC-BE9723FDA249}" type="sibTrans" cxnId="{1D437F20-55B2-4D72-B051-F19422A6D380}">
      <dgm:prSet/>
      <dgm:spPr/>
      <dgm:t>
        <a:bodyPr/>
        <a:lstStyle/>
        <a:p>
          <a:pPr rtl="1"/>
          <a:endParaRPr lang="ar-EG"/>
        </a:p>
      </dgm:t>
    </dgm:pt>
    <dgm:pt modelId="{A35EFABB-B9D2-4919-85F1-53BA01469B13}">
      <dgm:prSet custT="1"/>
      <dgm:spPr>
        <a:blipFill rotWithShape="0">
          <a:blip xmlns:r="http://schemas.openxmlformats.org/officeDocument/2006/relationships" r:embed="rId1"/>
          <a:stretch>
            <a:fillRect/>
          </a:stretch>
        </a:blipFill>
      </dgm:spPr>
      <dgm:t>
        <a:bodyPr/>
        <a:lstStyle/>
        <a:p>
          <a:pPr rtl="1"/>
          <a:r>
            <a:rPr lang="ar-EG" sz="2400" b="1" dirty="0" smtClean="0">
              <a:solidFill>
                <a:srgbClr val="000000"/>
              </a:solidFill>
              <a:latin typeface="Times New Roman" pitchFamily="18" charset="0"/>
              <a:cs typeface="Arial"/>
            </a:rPr>
            <a:t>إدارة موارد الاسرة</a:t>
          </a:r>
          <a:endParaRPr lang="ar-SA" sz="2400" b="1" dirty="0">
            <a:solidFill>
              <a:schemeClr val="tx1"/>
            </a:solidFill>
          </a:endParaRPr>
        </a:p>
      </dgm:t>
    </dgm:pt>
    <dgm:pt modelId="{A606C441-B048-4EAC-8100-894542E162F4}" type="parTrans" cxnId="{68640301-82ED-4A71-B407-68C7EB60BC9A}">
      <dgm:prSet/>
      <dgm:spPr/>
      <dgm:t>
        <a:bodyPr/>
        <a:lstStyle/>
        <a:p>
          <a:pPr rtl="1"/>
          <a:endParaRPr lang="ar-EG"/>
        </a:p>
      </dgm:t>
    </dgm:pt>
    <dgm:pt modelId="{670B1E4D-2153-4AE7-8099-3509FB0685D8}" type="sibTrans" cxnId="{68640301-82ED-4A71-B407-68C7EB60BC9A}">
      <dgm:prSet/>
      <dgm:spPr/>
      <dgm:t>
        <a:bodyPr/>
        <a:lstStyle/>
        <a:p>
          <a:pPr rtl="1"/>
          <a:endParaRPr lang="ar-EG"/>
        </a:p>
      </dgm:t>
    </dgm:pt>
    <dgm:pt modelId="{63FC5469-9CCB-4523-AE5E-3D72808BB6D2}" type="pres">
      <dgm:prSet presAssocID="{683FD8ED-3092-40E8-BB3C-F36A310A3877}" presName="Name0" presStyleCnt="0">
        <dgm:presLayoutVars>
          <dgm:dir/>
          <dgm:resizeHandles val="exact"/>
        </dgm:presLayoutVars>
      </dgm:prSet>
      <dgm:spPr/>
      <dgm:t>
        <a:bodyPr/>
        <a:lstStyle/>
        <a:p>
          <a:pPr rtl="1"/>
          <a:endParaRPr lang="ar-SA"/>
        </a:p>
      </dgm:t>
    </dgm:pt>
    <dgm:pt modelId="{14351B7A-7FA0-4103-8B91-E9F1416A4BDE}" type="pres">
      <dgm:prSet presAssocID="{683FD8ED-3092-40E8-BB3C-F36A310A3877}" presName="cycle" presStyleCnt="0"/>
      <dgm:spPr/>
      <dgm:t>
        <a:bodyPr/>
        <a:lstStyle/>
        <a:p>
          <a:pPr rtl="1"/>
          <a:endParaRPr lang="ar-SA"/>
        </a:p>
      </dgm:t>
    </dgm:pt>
    <dgm:pt modelId="{E23CECA5-6803-41F7-B47F-C091F357DDED}" type="pres">
      <dgm:prSet presAssocID="{7D156077-FC48-4E00-9279-C0DCC50C887C}" presName="nodeFirstNode" presStyleLbl="node1" presStyleIdx="0" presStyleCnt="6">
        <dgm:presLayoutVars>
          <dgm:bulletEnabled val="1"/>
        </dgm:presLayoutVars>
      </dgm:prSet>
      <dgm:spPr/>
      <dgm:t>
        <a:bodyPr/>
        <a:lstStyle/>
        <a:p>
          <a:pPr rtl="1"/>
          <a:endParaRPr lang="ar-SA"/>
        </a:p>
      </dgm:t>
    </dgm:pt>
    <dgm:pt modelId="{823B69D6-EABD-44B8-B557-A4445BE9D858}" type="pres">
      <dgm:prSet presAssocID="{E2F200B1-BFB1-4055-BB5F-BAE852DBF4F3}" presName="sibTransFirstNode" presStyleLbl="bgShp" presStyleIdx="0" presStyleCnt="1"/>
      <dgm:spPr/>
      <dgm:t>
        <a:bodyPr/>
        <a:lstStyle/>
        <a:p>
          <a:pPr rtl="1"/>
          <a:endParaRPr lang="ar-SA"/>
        </a:p>
      </dgm:t>
    </dgm:pt>
    <dgm:pt modelId="{E4FC657D-04EC-4527-ACE7-2542C82D4137}" type="pres">
      <dgm:prSet presAssocID="{4299C8C0-9EFE-4B56-B3A8-6441731A43E1}" presName="nodeFollowingNodes" presStyleLbl="node1" presStyleIdx="1" presStyleCnt="6" custRadScaleRad="95529" custRadScaleInc="19619">
        <dgm:presLayoutVars>
          <dgm:bulletEnabled val="1"/>
        </dgm:presLayoutVars>
      </dgm:prSet>
      <dgm:spPr/>
      <dgm:t>
        <a:bodyPr/>
        <a:lstStyle/>
        <a:p>
          <a:pPr rtl="1"/>
          <a:endParaRPr lang="ar-SA"/>
        </a:p>
      </dgm:t>
    </dgm:pt>
    <dgm:pt modelId="{626E7E74-A943-41F9-92A5-6B86187D0915}" type="pres">
      <dgm:prSet presAssocID="{F611D78A-9E2D-4971-9E73-7AC2581DFC51}" presName="nodeFollowingNodes" presStyleLbl="node1" presStyleIdx="2" presStyleCnt="6">
        <dgm:presLayoutVars>
          <dgm:bulletEnabled val="1"/>
        </dgm:presLayoutVars>
      </dgm:prSet>
      <dgm:spPr/>
      <dgm:t>
        <a:bodyPr/>
        <a:lstStyle/>
        <a:p>
          <a:pPr rtl="1"/>
          <a:endParaRPr lang="ar-SA"/>
        </a:p>
      </dgm:t>
    </dgm:pt>
    <dgm:pt modelId="{EF6DE290-021F-4F3C-B173-582D126FA912}" type="pres">
      <dgm:prSet presAssocID="{D29E24FC-05D5-4E97-98C7-54323AD0F0B5}" presName="nodeFollowingNodes" presStyleLbl="node1" presStyleIdx="3" presStyleCnt="6">
        <dgm:presLayoutVars>
          <dgm:bulletEnabled val="1"/>
        </dgm:presLayoutVars>
      </dgm:prSet>
      <dgm:spPr/>
      <dgm:t>
        <a:bodyPr/>
        <a:lstStyle/>
        <a:p>
          <a:pPr rtl="1"/>
          <a:endParaRPr lang="ar-SA"/>
        </a:p>
      </dgm:t>
    </dgm:pt>
    <dgm:pt modelId="{18C3530A-74CE-43FB-BD83-8132FA5B36BB}" type="pres">
      <dgm:prSet presAssocID="{DFA6151B-E3BE-45AD-8DE6-A54B258ADD9D}" presName="nodeFollowingNodes" presStyleLbl="node1" presStyleIdx="4" presStyleCnt="6">
        <dgm:presLayoutVars>
          <dgm:bulletEnabled val="1"/>
        </dgm:presLayoutVars>
      </dgm:prSet>
      <dgm:spPr/>
      <dgm:t>
        <a:bodyPr/>
        <a:lstStyle/>
        <a:p>
          <a:pPr rtl="1"/>
          <a:endParaRPr lang="ar-EG"/>
        </a:p>
      </dgm:t>
    </dgm:pt>
    <dgm:pt modelId="{96FEDD57-9110-45D1-99D7-D20EFCFD28B4}" type="pres">
      <dgm:prSet presAssocID="{A35EFABB-B9D2-4919-85F1-53BA01469B13}" presName="nodeFollowingNodes" presStyleLbl="node1" presStyleIdx="5" presStyleCnt="6">
        <dgm:presLayoutVars>
          <dgm:bulletEnabled val="1"/>
        </dgm:presLayoutVars>
      </dgm:prSet>
      <dgm:spPr/>
      <dgm:t>
        <a:bodyPr/>
        <a:lstStyle/>
        <a:p>
          <a:pPr rtl="1"/>
          <a:endParaRPr lang="ar-EG"/>
        </a:p>
      </dgm:t>
    </dgm:pt>
  </dgm:ptLst>
  <dgm:cxnLst>
    <dgm:cxn modelId="{6905999D-F79E-45FB-9253-F75674281729}" srcId="{683FD8ED-3092-40E8-BB3C-F36A310A3877}" destId="{D29E24FC-05D5-4E97-98C7-54323AD0F0B5}" srcOrd="3" destOrd="0" parTransId="{7D0F9F06-850F-4690-AA3C-60913BB36118}" sibTransId="{75A502E1-7EE8-4F8E-9976-255DDCA81AE7}"/>
    <dgm:cxn modelId="{3979F640-4F07-484F-A6BB-3064F81460A4}" type="presOf" srcId="{4299C8C0-9EFE-4B56-B3A8-6441731A43E1}" destId="{E4FC657D-04EC-4527-ACE7-2542C82D4137}" srcOrd="0" destOrd="0" presId="urn:microsoft.com/office/officeart/2005/8/layout/cycle3"/>
    <dgm:cxn modelId="{1D437F20-55B2-4D72-B051-F19422A6D380}" srcId="{683FD8ED-3092-40E8-BB3C-F36A310A3877}" destId="{DFA6151B-E3BE-45AD-8DE6-A54B258ADD9D}" srcOrd="4" destOrd="0" parTransId="{1BBC5562-1E6F-45B6-9F9D-3FF24B412B49}" sibTransId="{8DB13E6E-4402-44D6-90BC-BE9723FDA249}"/>
    <dgm:cxn modelId="{534AF052-EC70-4970-8D47-07ED9D86F690}" srcId="{683FD8ED-3092-40E8-BB3C-F36A310A3877}" destId="{F611D78A-9E2D-4971-9E73-7AC2581DFC51}" srcOrd="2" destOrd="0" parTransId="{C7D607EF-6D87-4887-895C-DB14450938E9}" sibTransId="{00E21551-6CE4-4CC5-81C6-7AE7E6B63CF9}"/>
    <dgm:cxn modelId="{402191C2-E456-496B-AE55-055AC3E20C21}" srcId="{683FD8ED-3092-40E8-BB3C-F36A310A3877}" destId="{7D156077-FC48-4E00-9279-C0DCC50C887C}" srcOrd="0" destOrd="0" parTransId="{AB191B58-97BE-4E0F-8C9F-3EE229426A50}" sibTransId="{E2F200B1-BFB1-4055-BB5F-BAE852DBF4F3}"/>
    <dgm:cxn modelId="{A33C6074-9669-442F-9C21-4C02674BEC26}" type="presOf" srcId="{DFA6151B-E3BE-45AD-8DE6-A54B258ADD9D}" destId="{18C3530A-74CE-43FB-BD83-8132FA5B36BB}" srcOrd="0" destOrd="0" presId="urn:microsoft.com/office/officeart/2005/8/layout/cycle3"/>
    <dgm:cxn modelId="{0C125128-3D3F-4924-94F2-54488BB6DE58}" type="presOf" srcId="{683FD8ED-3092-40E8-BB3C-F36A310A3877}" destId="{63FC5469-9CCB-4523-AE5E-3D72808BB6D2}" srcOrd="0" destOrd="0" presId="urn:microsoft.com/office/officeart/2005/8/layout/cycle3"/>
    <dgm:cxn modelId="{6BE86F3C-A61A-428D-9A99-64C7BCD0D504}" type="presOf" srcId="{7D156077-FC48-4E00-9279-C0DCC50C887C}" destId="{E23CECA5-6803-41F7-B47F-C091F357DDED}" srcOrd="0" destOrd="0" presId="urn:microsoft.com/office/officeart/2005/8/layout/cycle3"/>
    <dgm:cxn modelId="{CDA520D1-E885-4F48-AF90-2F09D1CBFAAC}" type="presOf" srcId="{F611D78A-9E2D-4971-9E73-7AC2581DFC51}" destId="{626E7E74-A943-41F9-92A5-6B86187D0915}" srcOrd="0" destOrd="0" presId="urn:microsoft.com/office/officeart/2005/8/layout/cycle3"/>
    <dgm:cxn modelId="{81F9463B-A334-4883-960A-5E75E03BB13B}" type="presOf" srcId="{E2F200B1-BFB1-4055-BB5F-BAE852DBF4F3}" destId="{823B69D6-EABD-44B8-B557-A4445BE9D858}" srcOrd="0" destOrd="0" presId="urn:microsoft.com/office/officeart/2005/8/layout/cycle3"/>
    <dgm:cxn modelId="{68640301-82ED-4A71-B407-68C7EB60BC9A}" srcId="{683FD8ED-3092-40E8-BB3C-F36A310A3877}" destId="{A35EFABB-B9D2-4919-85F1-53BA01469B13}" srcOrd="5" destOrd="0" parTransId="{A606C441-B048-4EAC-8100-894542E162F4}" sibTransId="{670B1E4D-2153-4AE7-8099-3509FB0685D8}"/>
    <dgm:cxn modelId="{73239622-025F-43ED-8EDE-065A8B6A2852}" srcId="{683FD8ED-3092-40E8-BB3C-F36A310A3877}" destId="{4299C8C0-9EFE-4B56-B3A8-6441731A43E1}" srcOrd="1" destOrd="0" parTransId="{129111F7-8952-43A1-9F45-8BD51B0F9F58}" sibTransId="{0FBAECD9-1187-40F4-BF67-7069C9A20415}"/>
    <dgm:cxn modelId="{D019A7A3-29D9-4E01-B6E2-C023012D3B52}" type="presOf" srcId="{A35EFABB-B9D2-4919-85F1-53BA01469B13}" destId="{96FEDD57-9110-45D1-99D7-D20EFCFD28B4}" srcOrd="0" destOrd="0" presId="urn:microsoft.com/office/officeart/2005/8/layout/cycle3"/>
    <dgm:cxn modelId="{E3776036-9ABC-432A-B16B-E37AA475218B}" type="presOf" srcId="{D29E24FC-05D5-4E97-98C7-54323AD0F0B5}" destId="{EF6DE290-021F-4F3C-B173-582D126FA912}" srcOrd="0" destOrd="0" presId="urn:microsoft.com/office/officeart/2005/8/layout/cycle3"/>
    <dgm:cxn modelId="{87B508F0-0DD3-49F6-9B06-42A79E7D3D5A}" type="presParOf" srcId="{63FC5469-9CCB-4523-AE5E-3D72808BB6D2}" destId="{14351B7A-7FA0-4103-8B91-E9F1416A4BDE}" srcOrd="0" destOrd="0" presId="urn:microsoft.com/office/officeart/2005/8/layout/cycle3"/>
    <dgm:cxn modelId="{E2613D19-5F19-44AD-98E7-79A6CD66E7FE}" type="presParOf" srcId="{14351B7A-7FA0-4103-8B91-E9F1416A4BDE}" destId="{E23CECA5-6803-41F7-B47F-C091F357DDED}" srcOrd="0" destOrd="0" presId="urn:microsoft.com/office/officeart/2005/8/layout/cycle3"/>
    <dgm:cxn modelId="{B454CA1B-6D7E-4E1B-B26E-33F52FDEC751}" type="presParOf" srcId="{14351B7A-7FA0-4103-8B91-E9F1416A4BDE}" destId="{823B69D6-EABD-44B8-B557-A4445BE9D858}" srcOrd="1" destOrd="0" presId="urn:microsoft.com/office/officeart/2005/8/layout/cycle3"/>
    <dgm:cxn modelId="{359FCE1B-0D5E-4643-B3BA-0F17346FFE43}" type="presParOf" srcId="{14351B7A-7FA0-4103-8B91-E9F1416A4BDE}" destId="{E4FC657D-04EC-4527-ACE7-2542C82D4137}" srcOrd="2" destOrd="0" presId="urn:microsoft.com/office/officeart/2005/8/layout/cycle3"/>
    <dgm:cxn modelId="{EF6BF70B-78F0-4A8B-8FCB-E89FA996552B}" type="presParOf" srcId="{14351B7A-7FA0-4103-8B91-E9F1416A4BDE}" destId="{626E7E74-A943-41F9-92A5-6B86187D0915}" srcOrd="3" destOrd="0" presId="urn:microsoft.com/office/officeart/2005/8/layout/cycle3"/>
    <dgm:cxn modelId="{980B89B6-8065-492A-B0EA-82BA4BAE23D1}" type="presParOf" srcId="{14351B7A-7FA0-4103-8B91-E9F1416A4BDE}" destId="{EF6DE290-021F-4F3C-B173-582D126FA912}" srcOrd="4" destOrd="0" presId="urn:microsoft.com/office/officeart/2005/8/layout/cycle3"/>
    <dgm:cxn modelId="{98DB94E1-32D7-4467-BB24-A6F87DB1C5E2}" type="presParOf" srcId="{14351B7A-7FA0-4103-8B91-E9F1416A4BDE}" destId="{18C3530A-74CE-43FB-BD83-8132FA5B36BB}" srcOrd="5" destOrd="0" presId="urn:microsoft.com/office/officeart/2005/8/layout/cycle3"/>
    <dgm:cxn modelId="{ED1F9A9E-C96B-4630-BECC-D4010AD7FB90}" type="presParOf" srcId="{14351B7A-7FA0-4103-8B91-E9F1416A4BDE}" destId="{96FEDD57-9110-45D1-99D7-D20EFCFD28B4}" srcOrd="6"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B69D6-EABD-44B8-B557-A4445BE9D858}">
      <dsp:nvSpPr>
        <dsp:cNvPr id="0" name=""/>
        <dsp:cNvSpPr/>
      </dsp:nvSpPr>
      <dsp:spPr>
        <a:xfrm>
          <a:off x="614702" y="-4092"/>
          <a:ext cx="6238195" cy="6238195"/>
        </a:xfrm>
        <a:prstGeom prst="circularArrow">
          <a:avLst>
            <a:gd name="adj1" fmla="val 5274"/>
            <a:gd name="adj2" fmla="val 312630"/>
            <a:gd name="adj3" fmla="val 14237478"/>
            <a:gd name="adj4" fmla="val 17121551"/>
            <a:gd name="adj5" fmla="val 5477"/>
          </a:avLst>
        </a:prstGeom>
        <a:solidFill>
          <a:schemeClr val="accent1">
            <a:tint val="55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E23CECA5-6803-41F7-B47F-C091F357DDED}">
      <dsp:nvSpPr>
        <dsp:cNvPr id="0" name=""/>
        <dsp:cNvSpPr/>
      </dsp:nvSpPr>
      <dsp:spPr>
        <a:xfrm>
          <a:off x="2554225" y="3704"/>
          <a:ext cx="2359149" cy="1179574"/>
        </a:xfrm>
        <a:prstGeom prst="roundRect">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solidFill>
                <a:schemeClr val="bg1"/>
              </a:solidFill>
              <a:latin typeface="Times New Roman" pitchFamily="18" charset="0"/>
              <a:cs typeface="Arial"/>
            </a:rPr>
            <a:t>تعريف الأسرة</a:t>
          </a:r>
          <a:endParaRPr lang="ar-SA" sz="2800" b="1" kern="1200" dirty="0">
            <a:solidFill>
              <a:schemeClr val="bg1"/>
            </a:solidFill>
          </a:endParaRPr>
        </a:p>
      </dsp:txBody>
      <dsp:txXfrm>
        <a:off x="2554225" y="3704"/>
        <a:ext cx="2359149" cy="1179574"/>
      </dsp:txXfrm>
    </dsp:sp>
    <dsp:sp modelId="{E4FC657D-04EC-4527-ACE7-2542C82D4137}">
      <dsp:nvSpPr>
        <dsp:cNvPr id="0" name=""/>
        <dsp:cNvSpPr/>
      </dsp:nvSpPr>
      <dsp:spPr>
        <a:xfrm>
          <a:off x="4827281" y="1711118"/>
          <a:ext cx="2359149" cy="1179574"/>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rgbClr val="000000"/>
              </a:solidFill>
              <a:latin typeface="Times New Roman" pitchFamily="18" charset="0"/>
              <a:cs typeface="Arial"/>
            </a:rPr>
            <a:t>التماسك الأسري</a:t>
          </a:r>
          <a:endParaRPr lang="ar-SA" sz="2000" b="1" kern="1200" dirty="0">
            <a:solidFill>
              <a:schemeClr val="tx1"/>
            </a:solidFill>
          </a:endParaRPr>
        </a:p>
      </dsp:txBody>
      <dsp:txXfrm>
        <a:off x="4827281" y="1711118"/>
        <a:ext cx="2359149" cy="1179574"/>
      </dsp:txXfrm>
    </dsp:sp>
    <dsp:sp modelId="{626E7E74-A943-41F9-92A5-6B86187D0915}">
      <dsp:nvSpPr>
        <dsp:cNvPr id="0" name=""/>
        <dsp:cNvSpPr/>
      </dsp:nvSpPr>
      <dsp:spPr>
        <a:xfrm>
          <a:off x="4745882" y="3799766"/>
          <a:ext cx="2359149" cy="1179574"/>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EG" sz="2400" b="1" kern="1200" dirty="0" smtClean="0">
              <a:solidFill>
                <a:srgbClr val="000000"/>
              </a:solidFill>
              <a:latin typeface="Times New Roman" pitchFamily="18" charset="0"/>
              <a:cs typeface="Arial"/>
            </a:rPr>
            <a:t>المشكلات الأسرية</a:t>
          </a:r>
          <a:endParaRPr lang="ar-SA" sz="2400" b="1" kern="1200" dirty="0">
            <a:solidFill>
              <a:schemeClr val="tx1"/>
            </a:solidFill>
          </a:endParaRPr>
        </a:p>
      </dsp:txBody>
      <dsp:txXfrm>
        <a:off x="4745882" y="3799766"/>
        <a:ext cx="2359149" cy="1179574"/>
      </dsp:txXfrm>
    </dsp:sp>
    <dsp:sp modelId="{EF6DE290-021F-4F3C-B173-582D126FA912}">
      <dsp:nvSpPr>
        <dsp:cNvPr id="0" name=""/>
        <dsp:cNvSpPr/>
      </dsp:nvSpPr>
      <dsp:spPr>
        <a:xfrm>
          <a:off x="2554225" y="5065120"/>
          <a:ext cx="2359149" cy="1179574"/>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rgbClr val="000000"/>
              </a:solidFill>
              <a:latin typeface="Times New Roman" pitchFamily="18" charset="0"/>
              <a:cs typeface="Arial"/>
            </a:rPr>
            <a:t>أسباب المشكلات الأسرية</a:t>
          </a:r>
          <a:endParaRPr lang="ar-SA" sz="2000" b="1" kern="1200" dirty="0">
            <a:solidFill>
              <a:schemeClr val="tx1"/>
            </a:solidFill>
          </a:endParaRPr>
        </a:p>
      </dsp:txBody>
      <dsp:txXfrm>
        <a:off x="2554225" y="5065120"/>
        <a:ext cx="2359149" cy="1179574"/>
      </dsp:txXfrm>
    </dsp:sp>
    <dsp:sp modelId="{18C3530A-74CE-43FB-BD83-8132FA5B36BB}">
      <dsp:nvSpPr>
        <dsp:cNvPr id="0" name=""/>
        <dsp:cNvSpPr/>
      </dsp:nvSpPr>
      <dsp:spPr>
        <a:xfrm>
          <a:off x="362567" y="3799766"/>
          <a:ext cx="2359149" cy="1179574"/>
        </a:xfrm>
        <a:prstGeom prst="round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rgbClr val="000000"/>
              </a:solidFill>
              <a:latin typeface="Times New Roman" pitchFamily="18" charset="0"/>
              <a:cs typeface="Arial"/>
            </a:rPr>
            <a:t>علاج المشكلات الأسرية</a:t>
          </a:r>
          <a:endParaRPr lang="ar-SA" sz="2000" b="1" kern="1200" dirty="0">
            <a:solidFill>
              <a:schemeClr val="tx1"/>
            </a:solidFill>
          </a:endParaRPr>
        </a:p>
      </dsp:txBody>
      <dsp:txXfrm>
        <a:off x="362567" y="3799766"/>
        <a:ext cx="2359149" cy="1179574"/>
      </dsp:txXfrm>
    </dsp:sp>
    <dsp:sp modelId="{96FEDD57-9110-45D1-99D7-D20EFCFD28B4}">
      <dsp:nvSpPr>
        <dsp:cNvPr id="0" name=""/>
        <dsp:cNvSpPr/>
      </dsp:nvSpPr>
      <dsp:spPr>
        <a:xfrm>
          <a:off x="362567" y="1269058"/>
          <a:ext cx="2359149" cy="1179574"/>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EG" sz="2400" b="1" kern="1200" dirty="0" smtClean="0">
              <a:solidFill>
                <a:srgbClr val="000000"/>
              </a:solidFill>
              <a:latin typeface="Times New Roman" pitchFamily="18" charset="0"/>
              <a:cs typeface="Arial"/>
            </a:rPr>
            <a:t>إدارة موارد الاسرة</a:t>
          </a:r>
          <a:endParaRPr lang="ar-SA" sz="2400" b="1" kern="1200" dirty="0">
            <a:solidFill>
              <a:schemeClr val="tx1"/>
            </a:solidFill>
          </a:endParaRPr>
        </a:p>
      </dsp:txBody>
      <dsp:txXfrm>
        <a:off x="362567" y="1269058"/>
        <a:ext cx="2359149" cy="117957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A42755D-964D-4043-82C1-7AB5432AFC97}" type="datetimeFigureOut">
              <a:rPr lang="ar-SA" smtClean="0"/>
              <a:t>21/04/1440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A984233-3F40-45A8-B090-1697311A26CF}"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fld id="{96A0FD3A-02ED-4B16-95D4-D6F74000236D}" type="slidenum">
              <a:rPr lang="en-US"/>
              <a:pPr eaLnBrk="1" hangingPunct="1"/>
              <a:t>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smtClean="0">
              <a:latin typeface="Arial" pitchFamily="34" charset="0"/>
            </a:endParaRPr>
          </a:p>
        </p:txBody>
      </p:sp>
    </p:spTree>
    <p:extLst>
      <p:ext uri="{BB962C8B-B14F-4D97-AF65-F5344CB8AC3E}">
        <p14:creationId xmlns="" xmlns:p14="http://schemas.microsoft.com/office/powerpoint/2010/main" val="34010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52D0FFE-F0E6-475C-B8B3-D8A85A352352}"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8A046D6-1123-4630-A9C1-2D46642BF444}"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52D0FFE-F0E6-475C-B8B3-D8A85A352352}"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8A046D6-1123-4630-A9C1-2D46642BF444}"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52D0FFE-F0E6-475C-B8B3-D8A85A352352}"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8A046D6-1123-4630-A9C1-2D46642BF444}"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52D0FFE-F0E6-475C-B8B3-D8A85A352352}"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8A046D6-1123-4630-A9C1-2D46642BF444}"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52D0FFE-F0E6-475C-B8B3-D8A85A352352}"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8A046D6-1123-4630-A9C1-2D46642BF444}"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F52D0FFE-F0E6-475C-B8B3-D8A85A352352}"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8A046D6-1123-4630-A9C1-2D46642BF444}"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F52D0FFE-F0E6-475C-B8B3-D8A85A352352}" type="datetimeFigureOut">
              <a:rPr lang="ar-SA" smtClean="0"/>
              <a:t>21/04/1440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8A046D6-1123-4630-A9C1-2D46642BF444}"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F52D0FFE-F0E6-475C-B8B3-D8A85A352352}" type="datetimeFigureOut">
              <a:rPr lang="ar-SA" smtClean="0"/>
              <a:t>21/04/1440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8A046D6-1123-4630-A9C1-2D46642BF444}"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52D0FFE-F0E6-475C-B8B3-D8A85A352352}" type="datetimeFigureOut">
              <a:rPr lang="ar-SA" smtClean="0"/>
              <a:t>21/04/1440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8A046D6-1123-4630-A9C1-2D46642BF444}"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52D0FFE-F0E6-475C-B8B3-D8A85A352352}"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8A046D6-1123-4630-A9C1-2D46642BF444}"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52D0FFE-F0E6-475C-B8B3-D8A85A352352}"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8A046D6-1123-4630-A9C1-2D46642BF444}"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52D0FFE-F0E6-475C-B8B3-D8A85A352352}" type="datetimeFigureOut">
              <a:rPr lang="ar-SA" smtClean="0"/>
              <a:t>21/04/1440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8A046D6-1123-4630-A9C1-2D46642BF444}"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 xmlns:a14="http://schemas.microsoft.com/office/drawing/2010/main" val="0"/>
              </a:ext>
            </a:extLst>
          </a:blip>
          <a:srcRect l="3462" t="3205" r="3205" b="3462"/>
          <a:stretch/>
        </p:blipFill>
        <p:spPr>
          <a:xfrm>
            <a:off x="0" y="0"/>
            <a:ext cx="9143999" cy="6858000"/>
          </a:xfrm>
          <a:prstGeom prst="rect">
            <a:avLst/>
          </a:prstGeom>
        </p:spPr>
      </p:pic>
      <p:pic>
        <p:nvPicPr>
          <p:cNvPr id="13" name="Picture 12"/>
          <p:cNvPicPr>
            <a:picLocks noChangeAspect="1"/>
          </p:cNvPicPr>
          <p:nvPr/>
        </p:nvPicPr>
        <p:blipFill>
          <a:blip r:embed="rId4" cstate="print">
            <a:clrChange>
              <a:clrFrom>
                <a:srgbClr val="FDFDFD"/>
              </a:clrFrom>
              <a:clrTo>
                <a:srgbClr val="FDFDFD">
                  <a:alpha val="0"/>
                </a:srgbClr>
              </a:clrTo>
            </a:clrChange>
          </a:blip>
          <a:stretch>
            <a:fillRect/>
          </a:stretch>
        </p:blipFill>
        <p:spPr>
          <a:xfrm>
            <a:off x="1475656" y="1484784"/>
            <a:ext cx="6059949" cy="3920068"/>
          </a:xfrm>
          <a:prstGeom prst="rect">
            <a:avLst/>
          </a:prstGeom>
        </p:spPr>
      </p:pic>
    </p:spTree>
    <p:extLst>
      <p:ext uri="{BB962C8B-B14F-4D97-AF65-F5344CB8AC3E}">
        <p14:creationId xmlns="" xmlns:p14="http://schemas.microsoft.com/office/powerpoint/2010/main" val="3058662017"/>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bg1">
                  <a:alpha val="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 xmlns:a14="http://schemas.microsoft.com/office/drawing/2010/main" val="0"/>
              </a:ext>
            </a:extLst>
          </a:blip>
          <a:srcRect l="3462" t="3205" r="3205" b="3462"/>
          <a:stretch/>
        </p:blipFill>
        <p:spPr>
          <a:xfrm>
            <a:off x="0" y="0"/>
            <a:ext cx="9143999" cy="6858000"/>
          </a:xfrm>
          <a:prstGeom prst="rect">
            <a:avLst/>
          </a:prstGeom>
        </p:spPr>
      </p:pic>
      <p:sp>
        <p:nvSpPr>
          <p:cNvPr id="5" name="AutoShape 3" descr="07CD1E3675BD4affA6CA63955D31575C# #AutoShape 3"/>
          <p:cNvSpPr>
            <a:spLocks noChangeArrowheads="1"/>
          </p:cNvSpPr>
          <p:nvPr/>
        </p:nvSpPr>
        <p:spPr bwMode="auto">
          <a:xfrm>
            <a:off x="467544" y="1945183"/>
            <a:ext cx="7524750" cy="2347913"/>
          </a:xfrm>
          <a:prstGeom prst="rect">
            <a:avLst/>
          </a:prstGeom>
          <a:solidFill>
            <a:srgbClr val="FF3399">
              <a:alpha val="77647"/>
            </a:srgbClr>
          </a:solidFill>
          <a:ln w="12700">
            <a:solidFill>
              <a:schemeClr val="bg1"/>
            </a:solidFill>
            <a:miter lim="800000"/>
            <a:headEnd/>
            <a:tailEnd/>
          </a:ln>
        </p:spPr>
        <p:txBody>
          <a:bodyPr anchor="ctr"/>
          <a:lstStyle/>
          <a:p>
            <a:pPr fontAlgn="base">
              <a:spcBef>
                <a:spcPct val="0"/>
              </a:spcBef>
              <a:spcAft>
                <a:spcPct val="0"/>
              </a:spcAft>
            </a:pPr>
            <a:endParaRPr lang="zh-CN" altLang="en-US" sz="2400">
              <a:solidFill>
                <a:srgbClr val="808080"/>
              </a:solidFill>
              <a:latin typeface="Calibri" pitchFamily="34" charset="0"/>
            </a:endParaRPr>
          </a:p>
        </p:txBody>
      </p:sp>
      <p:sp>
        <p:nvSpPr>
          <p:cNvPr id="6" name="AutoShape 3" descr="D8FCD644EF414d608FD23FABDBB2453F# #AutoShape 3"/>
          <p:cNvSpPr>
            <a:spLocks noChangeArrowheads="1"/>
          </p:cNvSpPr>
          <p:nvPr/>
        </p:nvSpPr>
        <p:spPr bwMode="auto">
          <a:xfrm>
            <a:off x="572319" y="1802308"/>
            <a:ext cx="7315200" cy="2378075"/>
          </a:xfrm>
          <a:prstGeom prst="rect">
            <a:avLst/>
          </a:prstGeom>
          <a:solidFill>
            <a:srgbClr val="FF3399">
              <a:alpha val="80000"/>
            </a:srgbClr>
          </a:solidFill>
          <a:ln w="12700">
            <a:solidFill>
              <a:schemeClr val="bg1"/>
            </a:solidFill>
            <a:miter lim="800000"/>
            <a:headEnd/>
            <a:tailEnd/>
          </a:ln>
        </p:spPr>
        <p:txBody>
          <a:bodyPr wrap="none" anchor="ctr"/>
          <a:lstStyle/>
          <a:p>
            <a:pPr algn="ctr" rtl="1" eaLnBrk="0" fontAlgn="base" hangingPunct="0">
              <a:spcBef>
                <a:spcPct val="0"/>
              </a:spcBef>
              <a:spcAft>
                <a:spcPct val="0"/>
              </a:spcAft>
            </a:pPr>
            <a:r>
              <a:rPr lang="ar-EG" altLang="zh-CN" sz="5000" b="1" dirty="0" smtClean="0">
                <a:solidFill>
                  <a:srgbClr val="FFFFFF"/>
                </a:solidFill>
                <a:latin typeface="Arial" pitchFamily="34" charset="0"/>
                <a:ea typeface="Microsoft YaHei" pitchFamily="34" charset="-122"/>
              </a:rPr>
              <a:t>اشكال الأسرة</a:t>
            </a:r>
            <a:endParaRPr lang="zh-CN" altLang="en-US" sz="5000" b="1" dirty="0">
              <a:solidFill>
                <a:srgbClr val="FFFFFF"/>
              </a:solidFill>
              <a:latin typeface="Arial" pitchFamily="34" charset="0"/>
              <a:ea typeface="Microsoft YaHei" pitchFamily="34" charset="-122"/>
            </a:endParaRPr>
          </a:p>
        </p:txBody>
      </p:sp>
      <p:sp>
        <p:nvSpPr>
          <p:cNvPr id="7" name="Rectangle 13" descr="FD1DDF730CE4456e89755B07FE1653D0# #Rectangle 13"/>
          <p:cNvSpPr>
            <a:spLocks noChangeArrowheads="1"/>
          </p:cNvSpPr>
          <p:nvPr/>
        </p:nvSpPr>
        <p:spPr bwMode="auto">
          <a:xfrm>
            <a:off x="739007" y="2161083"/>
            <a:ext cx="6981825" cy="33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 xmlns:p14="http://schemas.microsoft.com/office/powerpoint/2010/main" val="331025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 xmlns:a14="http://schemas.microsoft.com/office/drawing/2010/main" val="0"/>
              </a:ext>
            </a:extLst>
          </a:blip>
          <a:srcRect l="3462" t="3205" r="3205" b="3462"/>
          <a:stretch/>
        </p:blipFill>
        <p:spPr>
          <a:xfrm>
            <a:off x="0" y="0"/>
            <a:ext cx="9143999" cy="6858000"/>
          </a:xfrm>
          <a:prstGeom prst="rect">
            <a:avLst/>
          </a:prstGeom>
        </p:spPr>
      </p:pic>
      <p:sp>
        <p:nvSpPr>
          <p:cNvPr id="2" name="TextBox 1"/>
          <p:cNvSpPr txBox="1"/>
          <p:nvPr/>
        </p:nvSpPr>
        <p:spPr>
          <a:xfrm>
            <a:off x="221904" y="368660"/>
            <a:ext cx="8598568" cy="1200329"/>
          </a:xfrm>
          <a:prstGeom prst="rect">
            <a:avLst/>
          </a:prstGeom>
          <a:solidFill>
            <a:schemeClr val="accent6">
              <a:alpha val="79000"/>
            </a:schemeClr>
          </a:solidFill>
        </p:spPr>
        <p:style>
          <a:lnRef idx="3">
            <a:schemeClr val="lt1"/>
          </a:lnRef>
          <a:fillRef idx="1">
            <a:schemeClr val="accent5"/>
          </a:fillRef>
          <a:effectRef idx="1">
            <a:schemeClr val="accent5"/>
          </a:effectRef>
          <a:fontRef idx="minor">
            <a:schemeClr val="lt1"/>
          </a:fontRef>
        </p:style>
        <p:txBody>
          <a:bodyPr wrap="square" rtlCol="1">
            <a:spAutoFit/>
          </a:bodyPr>
          <a:lstStyle/>
          <a:p>
            <a:pPr algn="ctr" rtl="1"/>
            <a:r>
              <a:rPr lang="ar-EG" sz="7200" b="1" dirty="0" smtClean="0">
                <a:solidFill>
                  <a:srgbClr val="002060"/>
                </a:solidFill>
                <a:cs typeface="DecoType Thuluth" panose="02010000000000000000" pitchFamily="2" charset="-78"/>
              </a:rPr>
              <a:t>فن ادارة المشاكل الاسرية</a:t>
            </a:r>
            <a:endParaRPr lang="ar-EG" sz="7200" b="1" dirty="0">
              <a:solidFill>
                <a:srgbClr val="002060"/>
              </a:solidFill>
              <a:cs typeface="DecoType Thuluth" panose="02010000000000000000" pitchFamily="2" charset="-78"/>
            </a:endParaRPr>
          </a:p>
        </p:txBody>
      </p:sp>
      <p:pic>
        <p:nvPicPr>
          <p:cNvPr id="3" name="Picture 2"/>
          <p:cNvPicPr>
            <a:picLocks noChangeAspect="1"/>
          </p:cNvPicPr>
          <p:nvPr/>
        </p:nvPicPr>
        <p:blipFill>
          <a:blip r:embed="rId3" cstate="print">
            <a:clrChange>
              <a:clrFrom>
                <a:srgbClr val="FDFDFD"/>
              </a:clrFrom>
              <a:clrTo>
                <a:srgbClr val="FDFDFD">
                  <a:alpha val="0"/>
                </a:srgbClr>
              </a:clrTo>
            </a:clrChange>
          </a:blip>
          <a:stretch>
            <a:fillRect/>
          </a:stretch>
        </p:blipFill>
        <p:spPr>
          <a:xfrm>
            <a:off x="2569232" y="1865820"/>
            <a:ext cx="3903912" cy="2927934"/>
          </a:xfrm>
          <a:prstGeom prst="rect">
            <a:avLst/>
          </a:prstGeom>
          <a:ln>
            <a:noFill/>
          </a:ln>
          <a:effectLst>
            <a:softEdge rad="112500"/>
          </a:effectLst>
        </p:spPr>
      </p:pic>
    </p:spTree>
    <p:extLst>
      <p:ext uri="{BB962C8B-B14F-4D97-AF65-F5344CB8AC3E}">
        <p14:creationId xmlns="" xmlns:p14="http://schemas.microsoft.com/office/powerpoint/2010/main" val="11571387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 xmlns:a14="http://schemas.microsoft.com/office/drawing/2010/main" val="0"/>
              </a:ext>
            </a:extLst>
          </a:blip>
          <a:srcRect l="3462" t="3205" r="3205" b="3462"/>
          <a:stretch/>
        </p:blipFill>
        <p:spPr>
          <a:xfrm>
            <a:off x="0" y="0"/>
            <a:ext cx="9143999" cy="6858000"/>
          </a:xfrm>
          <a:prstGeom prst="rect">
            <a:avLst/>
          </a:prstGeom>
        </p:spPr>
      </p:pic>
      <p:sp>
        <p:nvSpPr>
          <p:cNvPr id="8" name="Rounded Rectangle 7"/>
          <p:cNvSpPr/>
          <p:nvPr/>
        </p:nvSpPr>
        <p:spPr>
          <a:xfrm>
            <a:off x="2590800" y="44624"/>
            <a:ext cx="4572000" cy="614292"/>
          </a:xfrm>
          <a:prstGeom prst="round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rtl="1"/>
            <a:r>
              <a:rPr lang="ar-EG" sz="5000" dirty="0">
                <a:solidFill>
                  <a:srgbClr val="002060"/>
                </a:solidFill>
              </a:rPr>
              <a:t>الاتفاقيات </a:t>
            </a:r>
          </a:p>
        </p:txBody>
      </p:sp>
      <p:sp>
        <p:nvSpPr>
          <p:cNvPr id="10" name="AutoShape 7"/>
          <p:cNvSpPr>
            <a:spLocks noChangeArrowheads="1"/>
          </p:cNvSpPr>
          <p:nvPr/>
        </p:nvSpPr>
        <p:spPr bwMode="auto">
          <a:xfrm>
            <a:off x="3370610" y="1030145"/>
            <a:ext cx="4630390" cy="668992"/>
          </a:xfrm>
          <a:prstGeom prst="roundRect">
            <a:avLst>
              <a:gd name="adj" fmla="val 50000"/>
            </a:avLst>
          </a:prstGeom>
          <a:solidFill>
            <a:srgbClr val="FF66FF"/>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الإلتزام بوقت البرنامج وفترات </a:t>
            </a:r>
            <a:r>
              <a:rPr lang="ar-EG" sz="2400" b="1" dirty="0" smtClean="0">
                <a:solidFill>
                  <a:srgbClr val="002060"/>
                </a:solidFill>
                <a:latin typeface="Verdana" panose="020B0604030504040204" pitchFamily="34" charset="0"/>
                <a:ea typeface="HY헤드라인M" pitchFamily="2" charset="-127"/>
              </a:rPr>
              <a:t>الاستراحة</a:t>
            </a:r>
          </a:p>
          <a:p>
            <a:pPr algn="ctr" rtl="1"/>
            <a:r>
              <a:rPr lang="ar-EG" sz="2400" b="1" dirty="0" smtClean="0">
                <a:solidFill>
                  <a:srgbClr val="002060"/>
                </a:solidFill>
                <a:latin typeface="Verdana" panose="020B0604030504040204" pitchFamily="34" charset="0"/>
                <a:ea typeface="HY헤드라인M" pitchFamily="2" charset="-127"/>
              </a:rPr>
              <a:t> </a:t>
            </a:r>
            <a:r>
              <a:rPr lang="ar-EG" sz="2400" b="1" dirty="0">
                <a:solidFill>
                  <a:srgbClr val="002060"/>
                </a:solidFill>
                <a:latin typeface="Verdana" panose="020B0604030504040204" pitchFamily="34" charset="0"/>
                <a:ea typeface="HY헤드라인M" pitchFamily="2" charset="-127"/>
              </a:rPr>
              <a:t>دليل وعيك</a:t>
            </a:r>
            <a:endParaRPr lang="en-GB" sz="2400" b="1" dirty="0" smtClean="0">
              <a:solidFill>
                <a:srgbClr val="002060"/>
              </a:solidFill>
              <a:latin typeface="Verdana" panose="020B0604030504040204" pitchFamily="34" charset="0"/>
              <a:ea typeface="HY헤드라인M" pitchFamily="2" charset="-127"/>
            </a:endParaRPr>
          </a:p>
        </p:txBody>
      </p:sp>
      <p:sp>
        <p:nvSpPr>
          <p:cNvPr id="11" name="AutoShape 7"/>
          <p:cNvSpPr>
            <a:spLocks noChangeArrowheads="1"/>
          </p:cNvSpPr>
          <p:nvPr/>
        </p:nvSpPr>
        <p:spPr bwMode="auto">
          <a:xfrm>
            <a:off x="3360280" y="2143862"/>
            <a:ext cx="4630390" cy="668992"/>
          </a:xfrm>
          <a:prstGeom prst="roundRect">
            <a:avLst>
              <a:gd name="adj" fmla="val 50000"/>
            </a:avLst>
          </a:prstGeom>
          <a:solidFill>
            <a:srgbClr val="FF66FF"/>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لاتدع </a:t>
            </a:r>
            <a:r>
              <a:rPr lang="ar-EG" sz="2400" b="1" dirty="0" smtClean="0">
                <a:solidFill>
                  <a:srgbClr val="002060"/>
                </a:solidFill>
                <a:latin typeface="Verdana" panose="020B0604030504040204" pitchFamily="34" charset="0"/>
                <a:ea typeface="HY헤드라인M" pitchFamily="2" charset="-127"/>
              </a:rPr>
              <a:t>هاتفك </a:t>
            </a:r>
            <a:r>
              <a:rPr lang="ar-EG" sz="2400" b="1" dirty="0">
                <a:solidFill>
                  <a:srgbClr val="002060"/>
                </a:solidFill>
                <a:latin typeface="Verdana" panose="020B0604030504040204" pitchFamily="34" charset="0"/>
                <a:ea typeface="HY헤드라인M" pitchFamily="2" charset="-127"/>
              </a:rPr>
              <a:t>المتنقل يشوش أفكار من حولك</a:t>
            </a:r>
            <a:endParaRPr lang="ar-SA" sz="2400" b="1" dirty="0">
              <a:solidFill>
                <a:srgbClr val="002060"/>
              </a:solidFill>
              <a:latin typeface="Verdana" panose="020B0604030504040204" pitchFamily="34" charset="0"/>
              <a:ea typeface="HY헤드라인M" pitchFamily="2" charset="-127"/>
            </a:endParaRPr>
          </a:p>
        </p:txBody>
      </p:sp>
      <p:sp>
        <p:nvSpPr>
          <p:cNvPr id="12" name="AutoShape 7"/>
          <p:cNvSpPr>
            <a:spLocks noChangeArrowheads="1"/>
          </p:cNvSpPr>
          <p:nvPr/>
        </p:nvSpPr>
        <p:spPr bwMode="auto">
          <a:xfrm>
            <a:off x="3349950" y="3257579"/>
            <a:ext cx="4630390" cy="668992"/>
          </a:xfrm>
          <a:prstGeom prst="roundRect">
            <a:avLst>
              <a:gd name="adj" fmla="val 50000"/>
            </a:avLst>
          </a:prstGeom>
          <a:solidFill>
            <a:srgbClr val="FF66FF"/>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الأسئلة والنقاش متاحة في محتوى البرنامج</a:t>
            </a:r>
            <a:endParaRPr lang="ar-SA" sz="2400" b="1" dirty="0">
              <a:solidFill>
                <a:srgbClr val="002060"/>
              </a:solidFill>
              <a:latin typeface="Verdana" panose="020B0604030504040204" pitchFamily="34" charset="0"/>
              <a:ea typeface="HY헤드라인M" pitchFamily="2" charset="-127"/>
            </a:endParaRPr>
          </a:p>
        </p:txBody>
      </p:sp>
      <p:sp>
        <p:nvSpPr>
          <p:cNvPr id="13" name="AutoShape 7"/>
          <p:cNvSpPr>
            <a:spLocks noChangeArrowheads="1"/>
          </p:cNvSpPr>
          <p:nvPr/>
        </p:nvSpPr>
        <p:spPr bwMode="auto">
          <a:xfrm>
            <a:off x="3339620" y="4371296"/>
            <a:ext cx="4630390" cy="668992"/>
          </a:xfrm>
          <a:prstGeom prst="roundRect">
            <a:avLst>
              <a:gd name="adj" fmla="val 50000"/>
            </a:avLst>
          </a:prstGeom>
          <a:solidFill>
            <a:srgbClr val="FF66FF"/>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إبتسامتك و تعاونك دليل حب العمل الجماعي</a:t>
            </a:r>
            <a:endParaRPr lang="ar-SA" sz="2400" b="1" dirty="0">
              <a:solidFill>
                <a:srgbClr val="002060"/>
              </a:solidFill>
              <a:latin typeface="Verdana" panose="020B0604030504040204" pitchFamily="34" charset="0"/>
              <a:ea typeface="HY헤드라인M" pitchFamily="2" charset="-127"/>
            </a:endParaRPr>
          </a:p>
        </p:txBody>
      </p:sp>
      <p:sp>
        <p:nvSpPr>
          <p:cNvPr id="14" name="AutoShape 7"/>
          <p:cNvSpPr>
            <a:spLocks noChangeArrowheads="1"/>
          </p:cNvSpPr>
          <p:nvPr/>
        </p:nvSpPr>
        <p:spPr bwMode="auto">
          <a:xfrm>
            <a:off x="3329290" y="5485013"/>
            <a:ext cx="4630390" cy="668992"/>
          </a:xfrm>
          <a:prstGeom prst="roundRect">
            <a:avLst>
              <a:gd name="adj" fmla="val 50000"/>
            </a:avLst>
          </a:prstGeom>
          <a:solidFill>
            <a:srgbClr val="FF66FF"/>
          </a:solidFill>
          <a:ln>
            <a:noFill/>
          </a:ln>
          <a:effectLst/>
          <a:extLst/>
        </p:spPr>
        <p:txBody>
          <a:bodyPr wrap="none" anchor="ctr"/>
          <a:lstStyle/>
          <a:p>
            <a:pPr algn="ctr" rtl="1"/>
            <a:r>
              <a:rPr lang="ar-EG" sz="2400" b="1" dirty="0">
                <a:solidFill>
                  <a:srgbClr val="002060"/>
                </a:solidFill>
                <a:latin typeface="Verdana" panose="020B0604030504040204" pitchFamily="34" charset="0"/>
                <a:ea typeface="HY헤드라인M" pitchFamily="2" charset="-127"/>
              </a:rPr>
              <a:t>تأقلمك مع المدرب و تنفيذ التمارين </a:t>
            </a:r>
            <a:r>
              <a:rPr lang="ar-EG" sz="2400" b="1" dirty="0" smtClean="0">
                <a:solidFill>
                  <a:srgbClr val="002060"/>
                </a:solidFill>
                <a:latin typeface="Verdana" panose="020B0604030504040204" pitchFamily="34" charset="0"/>
                <a:ea typeface="HY헤드라인M" pitchFamily="2" charset="-127"/>
              </a:rPr>
              <a:t>يسهل</a:t>
            </a:r>
          </a:p>
          <a:p>
            <a:pPr algn="ctr" rtl="1"/>
            <a:r>
              <a:rPr lang="ar-EG" sz="2400" b="1" dirty="0" smtClean="0">
                <a:solidFill>
                  <a:srgbClr val="002060"/>
                </a:solidFill>
                <a:latin typeface="Verdana" panose="020B0604030504040204" pitchFamily="34" charset="0"/>
                <a:ea typeface="HY헤드라인M" pitchFamily="2" charset="-127"/>
              </a:rPr>
              <a:t> </a:t>
            </a:r>
            <a:r>
              <a:rPr lang="ar-EG" sz="2400" b="1" dirty="0">
                <a:solidFill>
                  <a:srgbClr val="002060"/>
                </a:solidFill>
                <a:latin typeface="Verdana" panose="020B0604030504040204" pitchFamily="34" charset="0"/>
                <a:ea typeface="HY헤드라인M" pitchFamily="2" charset="-127"/>
              </a:rPr>
              <a:t>استيعاب المادة العلمية</a:t>
            </a:r>
            <a:endParaRPr lang="ar-SA" sz="2400" b="1" dirty="0">
              <a:solidFill>
                <a:srgbClr val="002060"/>
              </a:solidFill>
              <a:latin typeface="Verdana" panose="020B0604030504040204" pitchFamily="34" charset="0"/>
              <a:ea typeface="HY헤드라인M" pitchFamily="2" charset="-127"/>
            </a:endParaRPr>
          </a:p>
        </p:txBody>
      </p:sp>
      <p:pic>
        <p:nvPicPr>
          <p:cNvPr id="17" name="Picture 6" descr="F:\دينى\work\صور\15460_IPhone_Locked.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19300" y="1763688"/>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18" name="Picture 8" descr="F:\دينى\work\صور\imagتes.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57400" y="2906688"/>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20" name="Picture 3" descr="F:\دينى\work\صور\إدارة الوقت.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09800" y="620688"/>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21" name="Picture 9" descr="F:\دينى\work\صور\848484.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037220" y="5116488"/>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22" name="Picture 2" descr="F:\دينى\work\صور\kid-smail.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905000" y="4049688"/>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086812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par>
                                <p:cTn id="25" presetID="3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par>
                                <p:cTn id="39" presetID="3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3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ppt_w</p:attrName>
                                        </p:attrNameLst>
                                      </p:cBhvr>
                                      <p:tavLst>
                                        <p:tav tm="0">
                                          <p:val>
                                            <p:fltVal val="0"/>
                                          </p:val>
                                        </p:tav>
                                        <p:tav tm="100000">
                                          <p:val>
                                            <p:strVal val="#ppt_w"/>
                                          </p:val>
                                        </p:tav>
                                      </p:tavLst>
                                    </p:anim>
                                    <p:anim calcmode="lin" valueType="num">
                                      <p:cBhvr>
                                        <p:cTn id="56" dur="1000" fill="hold"/>
                                        <p:tgtEl>
                                          <p:spTgt spid="22"/>
                                        </p:tgtEl>
                                        <p:attrNameLst>
                                          <p:attrName>ppt_h</p:attrName>
                                        </p:attrNameLst>
                                      </p:cBhvr>
                                      <p:tavLst>
                                        <p:tav tm="0">
                                          <p:val>
                                            <p:fltVal val="0"/>
                                          </p:val>
                                        </p:tav>
                                        <p:tav tm="100000">
                                          <p:val>
                                            <p:strVal val="#ppt_h"/>
                                          </p:val>
                                        </p:tav>
                                      </p:tavLst>
                                    </p:anim>
                                    <p:anim calcmode="lin" valueType="num">
                                      <p:cBhvr>
                                        <p:cTn id="57" dur="1000" fill="hold"/>
                                        <p:tgtEl>
                                          <p:spTgt spid="22"/>
                                        </p:tgtEl>
                                        <p:attrNameLst>
                                          <p:attrName>style.rotation</p:attrName>
                                        </p:attrNameLst>
                                      </p:cBhvr>
                                      <p:tavLst>
                                        <p:tav tm="0">
                                          <p:val>
                                            <p:fltVal val="90"/>
                                          </p:val>
                                        </p:tav>
                                        <p:tav tm="100000">
                                          <p:val>
                                            <p:fltVal val="0"/>
                                          </p:val>
                                        </p:tav>
                                      </p:tavLst>
                                    </p:anim>
                                    <p:animEffect transition="in" filter="fade">
                                      <p:cBhvr>
                                        <p:cTn id="58" dur="1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style.rotation</p:attrName>
                                        </p:attrNameLst>
                                      </p:cBhvr>
                                      <p:tavLst>
                                        <p:tav tm="0">
                                          <p:val>
                                            <p:fltVal val="90"/>
                                          </p:val>
                                        </p:tav>
                                        <p:tav tm="100000">
                                          <p:val>
                                            <p:fltVal val="0"/>
                                          </p:val>
                                        </p:tav>
                                      </p:tavLst>
                                    </p:anim>
                                    <p:animEffect transition="in" filter="fade">
                                      <p:cBhvr>
                                        <p:cTn id="66" dur="1000"/>
                                        <p:tgtEl>
                                          <p:spTgt spid="14"/>
                                        </p:tgtEl>
                                      </p:cBhvr>
                                    </p:animEffect>
                                  </p:childTnLst>
                                </p:cTn>
                              </p:par>
                              <p:par>
                                <p:cTn id="67" presetID="31"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1000" fill="hold"/>
                                        <p:tgtEl>
                                          <p:spTgt spid="21"/>
                                        </p:tgtEl>
                                        <p:attrNameLst>
                                          <p:attrName>ppt_w</p:attrName>
                                        </p:attrNameLst>
                                      </p:cBhvr>
                                      <p:tavLst>
                                        <p:tav tm="0">
                                          <p:val>
                                            <p:fltVal val="0"/>
                                          </p:val>
                                        </p:tav>
                                        <p:tav tm="100000">
                                          <p:val>
                                            <p:strVal val="#ppt_w"/>
                                          </p:val>
                                        </p:tav>
                                      </p:tavLst>
                                    </p:anim>
                                    <p:anim calcmode="lin" valueType="num">
                                      <p:cBhvr>
                                        <p:cTn id="70" dur="1000" fill="hold"/>
                                        <p:tgtEl>
                                          <p:spTgt spid="21"/>
                                        </p:tgtEl>
                                        <p:attrNameLst>
                                          <p:attrName>ppt_h</p:attrName>
                                        </p:attrNameLst>
                                      </p:cBhvr>
                                      <p:tavLst>
                                        <p:tav tm="0">
                                          <p:val>
                                            <p:fltVal val="0"/>
                                          </p:val>
                                        </p:tav>
                                        <p:tav tm="100000">
                                          <p:val>
                                            <p:strVal val="#ppt_h"/>
                                          </p:val>
                                        </p:tav>
                                      </p:tavLst>
                                    </p:anim>
                                    <p:anim calcmode="lin" valueType="num">
                                      <p:cBhvr>
                                        <p:cTn id="71" dur="1000" fill="hold"/>
                                        <p:tgtEl>
                                          <p:spTgt spid="21"/>
                                        </p:tgtEl>
                                        <p:attrNameLst>
                                          <p:attrName>style.rotation</p:attrName>
                                        </p:attrNameLst>
                                      </p:cBhvr>
                                      <p:tavLst>
                                        <p:tav tm="0">
                                          <p:val>
                                            <p:fltVal val="90"/>
                                          </p:val>
                                        </p:tav>
                                        <p:tav tm="100000">
                                          <p:val>
                                            <p:fltVal val="0"/>
                                          </p:val>
                                        </p:tav>
                                      </p:tavLst>
                                    </p:anim>
                                    <p:animEffect transition="in" filter="fade">
                                      <p:cBhvr>
                                        <p:cTn id="7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 xmlns:a14="http://schemas.microsoft.com/office/drawing/2010/main" val="0"/>
              </a:ext>
            </a:extLst>
          </a:blip>
          <a:srcRect l="3462" t="3205" r="3205" b="3462"/>
          <a:stretch/>
        </p:blipFill>
        <p:spPr>
          <a:xfrm>
            <a:off x="0" y="0"/>
            <a:ext cx="9143999" cy="6858000"/>
          </a:xfrm>
          <a:prstGeom prst="rect">
            <a:avLst/>
          </a:prstGeom>
        </p:spPr>
      </p:pic>
      <p:pic>
        <p:nvPicPr>
          <p:cNvPr id="2" name="Picture 1"/>
          <p:cNvPicPr>
            <a:picLocks noChangeAspect="1"/>
          </p:cNvPicPr>
          <p:nvPr/>
        </p:nvPicPr>
        <p:blipFill>
          <a:blip r:embed="rId3" cstate="print">
            <a:clrChange>
              <a:clrFrom>
                <a:srgbClr val="FFFFFF"/>
              </a:clrFrom>
              <a:clrTo>
                <a:srgbClr val="FFFFFF">
                  <a:alpha val="0"/>
                </a:srgbClr>
              </a:clrTo>
            </a:clrChange>
          </a:blip>
          <a:stretch>
            <a:fillRect/>
          </a:stretch>
        </p:blipFill>
        <p:spPr>
          <a:xfrm>
            <a:off x="1007604" y="2008429"/>
            <a:ext cx="4377051" cy="4788897"/>
          </a:xfrm>
          <a:prstGeom prst="rect">
            <a:avLst/>
          </a:prstGeom>
          <a:ln>
            <a:noFill/>
          </a:ln>
          <a:effectLst>
            <a:softEdge rad="112500"/>
          </a:effectLst>
        </p:spPr>
      </p:pic>
      <p:sp>
        <p:nvSpPr>
          <p:cNvPr id="4" name="Cloud Callout 3"/>
          <p:cNvSpPr/>
          <p:nvPr/>
        </p:nvSpPr>
        <p:spPr>
          <a:xfrm>
            <a:off x="3923928" y="222460"/>
            <a:ext cx="4946355" cy="2198428"/>
          </a:xfrm>
          <a:prstGeom prst="cloudCallout">
            <a:avLst>
              <a:gd name="adj1" fmla="val -49126"/>
              <a:gd name="adj2" fmla="val 99672"/>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endParaRPr lang="ar-EG" sz="2400" dirty="0">
              <a:solidFill>
                <a:srgbClr val="002060"/>
              </a:solidFill>
            </a:endParaRPr>
          </a:p>
        </p:txBody>
      </p:sp>
      <p:sp>
        <p:nvSpPr>
          <p:cNvPr id="5" name="Rectangle 4"/>
          <p:cNvSpPr/>
          <p:nvPr/>
        </p:nvSpPr>
        <p:spPr>
          <a:xfrm>
            <a:off x="4427984" y="908720"/>
            <a:ext cx="3858647" cy="830997"/>
          </a:xfrm>
          <a:prstGeom prst="rect">
            <a:avLst/>
          </a:prstGeom>
        </p:spPr>
        <p:txBody>
          <a:bodyPr wrap="square">
            <a:spAutoFit/>
          </a:bodyPr>
          <a:lstStyle/>
          <a:p>
            <a:pPr algn="ctr" rtl="1"/>
            <a:r>
              <a:rPr lang="ar-EG" sz="2400" b="1" dirty="0" smtClean="0">
                <a:solidFill>
                  <a:srgbClr val="002060"/>
                </a:solidFill>
              </a:rPr>
              <a:t>هل يمكن ان تنجح اسرة والمشكلات ملئية داخل حياتها ؟</a:t>
            </a:r>
            <a:endParaRPr lang="ar-EG" sz="2400" b="1" dirty="0">
              <a:solidFill>
                <a:srgbClr val="002060"/>
              </a:solidFill>
            </a:endParaRPr>
          </a:p>
        </p:txBody>
      </p:sp>
    </p:spTree>
    <p:extLst>
      <p:ext uri="{BB962C8B-B14F-4D97-AF65-F5344CB8AC3E}">
        <p14:creationId xmlns="" xmlns:p14="http://schemas.microsoft.com/office/powerpoint/2010/main" val="238544643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 xmlns:a14="http://schemas.microsoft.com/office/drawing/2010/main" val="0"/>
              </a:ext>
            </a:extLst>
          </a:blip>
          <a:srcRect l="3462" t="3205" r="3205" b="3462"/>
          <a:stretch/>
        </p:blipFill>
        <p:spPr>
          <a:xfrm>
            <a:off x="0" y="0"/>
            <a:ext cx="9143999" cy="6858000"/>
          </a:xfrm>
          <a:prstGeom prst="rect">
            <a:avLst/>
          </a:prstGeom>
        </p:spPr>
      </p:pic>
      <p:sp>
        <p:nvSpPr>
          <p:cNvPr id="6" name="مستطيل مستدير الزوايا 5"/>
          <p:cNvSpPr/>
          <p:nvPr/>
        </p:nvSpPr>
        <p:spPr bwMode="auto">
          <a:xfrm>
            <a:off x="6229350" y="260350"/>
            <a:ext cx="2303463" cy="720725"/>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fontAlgn="base">
              <a:spcBef>
                <a:spcPct val="0"/>
              </a:spcBef>
              <a:spcAft>
                <a:spcPct val="0"/>
              </a:spcAft>
              <a:defRPr/>
            </a:pPr>
            <a:r>
              <a:rPr lang="ar-EG" sz="3200" b="1" dirty="0" smtClean="0">
                <a:solidFill>
                  <a:srgbClr val="CC00CC"/>
                </a:solidFill>
              </a:rPr>
              <a:t>محاور الدورة</a:t>
            </a:r>
            <a:endParaRPr lang="ar-EG" sz="3200" b="1" dirty="0">
              <a:solidFill>
                <a:srgbClr val="CC00CC"/>
              </a:solidFill>
            </a:endParaRPr>
          </a:p>
        </p:txBody>
      </p:sp>
      <p:graphicFrame>
        <p:nvGraphicFramePr>
          <p:cNvPr id="9" name="Diagram 8"/>
          <p:cNvGraphicFramePr/>
          <p:nvPr>
            <p:extLst/>
          </p:nvPr>
        </p:nvGraphicFramePr>
        <p:xfrm>
          <a:off x="755576" y="304800"/>
          <a:ext cx="7467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4" descr="customer_service.jpg"/>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388616" y="2534942"/>
            <a:ext cx="2125320" cy="2334218"/>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0085634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print">
            <a:extLst>
              <a:ext uri="{28A0092B-C50C-407E-A947-70E740481C1C}">
                <a14:useLocalDpi xmlns="" xmlns:a14="http://schemas.microsoft.com/office/drawing/2010/main" val="0"/>
              </a:ext>
            </a:extLst>
          </a:blip>
          <a:srcRect l="3462" t="3205" r="3205" b="3462"/>
          <a:stretch/>
        </p:blipFill>
        <p:spPr>
          <a:xfrm>
            <a:off x="0" y="0"/>
            <a:ext cx="9143999" cy="6858000"/>
          </a:xfrm>
          <a:prstGeom prst="rect">
            <a:avLst/>
          </a:prstGeom>
        </p:spPr>
      </p:pic>
      <p:sp>
        <p:nvSpPr>
          <p:cNvPr id="9" name="Rounded Rectangle 8"/>
          <p:cNvSpPr/>
          <p:nvPr/>
        </p:nvSpPr>
        <p:spPr>
          <a:xfrm>
            <a:off x="2286000" y="152400"/>
            <a:ext cx="4572000" cy="722334"/>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1"/>
            <a:r>
              <a:rPr lang="ar-EG" sz="5000" dirty="0">
                <a:solidFill>
                  <a:srgbClr val="002060"/>
                </a:solidFill>
              </a:rPr>
              <a:t>اهداف الدورة</a:t>
            </a:r>
          </a:p>
        </p:txBody>
      </p:sp>
      <p:sp>
        <p:nvSpPr>
          <p:cNvPr id="25" name="圆角矩形 4"/>
          <p:cNvSpPr>
            <a:spLocks noChangeArrowheads="1"/>
          </p:cNvSpPr>
          <p:nvPr/>
        </p:nvSpPr>
        <p:spPr bwMode="auto">
          <a:xfrm>
            <a:off x="2362316" y="1230265"/>
            <a:ext cx="6286500" cy="642937"/>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rtl="1"/>
            <a:r>
              <a:rPr lang="ar-EG" sz="2400" b="1" dirty="0" smtClean="0">
                <a:solidFill>
                  <a:srgbClr val="000000"/>
                </a:solidFill>
              </a:rPr>
              <a:t>التعرف على المفهوم الصحيح للأسرة</a:t>
            </a:r>
            <a:endParaRPr lang="zh-CN" altLang="en-US" sz="2400" b="1" dirty="0" smtClean="0">
              <a:solidFill>
                <a:srgbClr val="FFFFFF"/>
              </a:solidFill>
              <a:latin typeface="Arial Unicode MS" pitchFamily="34" charset="-128"/>
              <a:ea typeface="Arial Unicode MS" pitchFamily="34" charset="-128"/>
              <a:cs typeface="Arial Unicode MS" pitchFamily="34" charset="-128"/>
            </a:endParaRPr>
          </a:p>
        </p:txBody>
      </p:sp>
      <p:pic>
        <p:nvPicPr>
          <p:cNvPr id="26" name="Picture 2" descr="C:\Documents and Settings\鱼不愚\桌面\3dicon1_zcool.com.cn [转换].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 xmlns:a14="http://schemas.microsoft.com/office/drawing/2010/main" val="0"/>
              </a:ext>
            </a:extLst>
          </a:blip>
          <a:srcRect l="38753" r="35728" b="62553"/>
          <a:stretch>
            <a:fillRect/>
          </a:stretch>
        </p:blipFill>
        <p:spPr bwMode="auto">
          <a:xfrm>
            <a:off x="8077200" y="685800"/>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TextBox 12"/>
          <p:cNvSpPr txBox="1">
            <a:spLocks noChangeArrowheads="1"/>
          </p:cNvSpPr>
          <p:nvPr/>
        </p:nvSpPr>
        <p:spPr bwMode="auto">
          <a:xfrm>
            <a:off x="8267816" y="1223915"/>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smtClean="0">
                <a:solidFill>
                  <a:srgbClr val="000000"/>
                </a:solidFill>
              </a:rPr>
              <a:t>1</a:t>
            </a:r>
          </a:p>
        </p:txBody>
      </p:sp>
      <p:sp>
        <p:nvSpPr>
          <p:cNvPr id="28" name="圆角矩形 4"/>
          <p:cNvSpPr>
            <a:spLocks noChangeArrowheads="1"/>
          </p:cNvSpPr>
          <p:nvPr/>
        </p:nvSpPr>
        <p:spPr bwMode="auto">
          <a:xfrm>
            <a:off x="2209916" y="2408316"/>
            <a:ext cx="6286500" cy="642937"/>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rtl="1"/>
            <a:r>
              <a:rPr lang="ar-EG" sz="2400" b="1" dirty="0" smtClean="0">
                <a:solidFill>
                  <a:srgbClr val="000000"/>
                </a:solidFill>
              </a:rPr>
              <a:t>الوقوف على أسباب المشكلات الاسرية</a:t>
            </a:r>
            <a:endParaRPr lang="zh-CN" altLang="en-US" sz="2400" b="1" dirty="0" smtClean="0">
              <a:solidFill>
                <a:srgbClr val="FFFFFF"/>
              </a:solidFill>
              <a:latin typeface="Arial Unicode MS" pitchFamily="34" charset="-128"/>
              <a:ea typeface="Arial Unicode MS" pitchFamily="34" charset="-128"/>
              <a:cs typeface="Arial Unicode MS" pitchFamily="34" charset="-128"/>
            </a:endParaRPr>
          </a:p>
        </p:txBody>
      </p:sp>
      <p:pic>
        <p:nvPicPr>
          <p:cNvPr id="29" name="Picture 2" descr="C:\Documents and Settings\鱼不愚\桌面\3dicon1_zcool.com.cn [转换].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 xmlns:a14="http://schemas.microsoft.com/office/drawing/2010/main" val="0"/>
              </a:ext>
            </a:extLst>
          </a:blip>
          <a:srcRect l="38753" r="35728" b="62553"/>
          <a:stretch>
            <a:fillRect/>
          </a:stretch>
        </p:blipFill>
        <p:spPr bwMode="auto">
          <a:xfrm>
            <a:off x="7924800" y="2092451"/>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TextBox 12"/>
          <p:cNvSpPr txBox="1">
            <a:spLocks noChangeArrowheads="1"/>
          </p:cNvSpPr>
          <p:nvPr/>
        </p:nvSpPr>
        <p:spPr bwMode="auto">
          <a:xfrm>
            <a:off x="8115416" y="2600908"/>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2</a:t>
            </a:r>
          </a:p>
        </p:txBody>
      </p:sp>
      <p:sp>
        <p:nvSpPr>
          <p:cNvPr id="34" name="圆角矩形 4"/>
          <p:cNvSpPr>
            <a:spLocks noChangeArrowheads="1"/>
          </p:cNvSpPr>
          <p:nvPr/>
        </p:nvSpPr>
        <p:spPr bwMode="auto">
          <a:xfrm>
            <a:off x="2057516" y="3690865"/>
            <a:ext cx="6286500" cy="642937"/>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rtl="1"/>
            <a:r>
              <a:rPr lang="ar-EG" sz="2400" b="1" dirty="0" smtClean="0">
                <a:solidFill>
                  <a:srgbClr val="000000"/>
                </a:solidFill>
              </a:rPr>
              <a:t>التعرف على طرق حل المشكلات الاسرية</a:t>
            </a:r>
            <a:endParaRPr lang="zh-CN" altLang="en-US" sz="2400" b="1" dirty="0" smtClean="0">
              <a:solidFill>
                <a:srgbClr val="FFFFFF"/>
              </a:solidFill>
              <a:latin typeface="Arial Unicode MS" pitchFamily="34" charset="-128"/>
              <a:ea typeface="Arial Unicode MS" pitchFamily="34" charset="-128"/>
              <a:cs typeface="Arial Unicode MS" pitchFamily="34" charset="-128"/>
            </a:endParaRPr>
          </a:p>
        </p:txBody>
      </p:sp>
      <p:pic>
        <p:nvPicPr>
          <p:cNvPr id="35" name="Picture 2" descr="C:\Documents and Settings\鱼不愚\桌面\3dicon1_zcool.com.cn [转换].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 xmlns:a14="http://schemas.microsoft.com/office/drawing/2010/main" val="0"/>
              </a:ext>
            </a:extLst>
          </a:blip>
          <a:srcRect l="38753" r="35728" b="62553"/>
          <a:stretch>
            <a:fillRect/>
          </a:stretch>
        </p:blipFill>
        <p:spPr bwMode="auto">
          <a:xfrm>
            <a:off x="7772400" y="3278115"/>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TextBox 12"/>
          <p:cNvSpPr txBox="1">
            <a:spLocks noChangeArrowheads="1"/>
          </p:cNvSpPr>
          <p:nvPr/>
        </p:nvSpPr>
        <p:spPr bwMode="auto">
          <a:xfrm>
            <a:off x="7963016" y="3805225"/>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3</a:t>
            </a:r>
          </a:p>
        </p:txBody>
      </p:sp>
      <p:sp>
        <p:nvSpPr>
          <p:cNvPr id="37" name="圆角矩形 4"/>
          <p:cNvSpPr>
            <a:spLocks noChangeArrowheads="1"/>
          </p:cNvSpPr>
          <p:nvPr/>
        </p:nvSpPr>
        <p:spPr bwMode="auto">
          <a:xfrm>
            <a:off x="1905116" y="4936236"/>
            <a:ext cx="6286500" cy="642937"/>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rtl="1"/>
            <a:r>
              <a:rPr lang="ar-EG" sz="2400" b="1" dirty="0" smtClean="0">
                <a:solidFill>
                  <a:srgbClr val="000000"/>
                </a:solidFill>
              </a:rPr>
              <a:t>كيفية تدبير ميزانية البيت</a:t>
            </a:r>
            <a:endParaRPr lang="zh-CN" altLang="en-US" sz="2400" b="1" dirty="0" smtClean="0">
              <a:solidFill>
                <a:srgbClr val="FFFFFF"/>
              </a:solidFill>
              <a:latin typeface="Arial Unicode MS" pitchFamily="34" charset="-128"/>
              <a:ea typeface="Arial Unicode MS" pitchFamily="34" charset="-128"/>
              <a:cs typeface="Arial Unicode MS" pitchFamily="34" charset="-128"/>
            </a:endParaRPr>
          </a:p>
        </p:txBody>
      </p:sp>
      <p:pic>
        <p:nvPicPr>
          <p:cNvPr id="38" name="Picture 2" descr="C:\Documents and Settings\鱼不愚\桌面\3dicon1_zcool.com.cn [转换].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 xmlns:a14="http://schemas.microsoft.com/office/drawing/2010/main" val="0"/>
              </a:ext>
            </a:extLst>
          </a:blip>
          <a:srcRect l="38753" r="35728" b="62553"/>
          <a:stretch>
            <a:fillRect/>
          </a:stretch>
        </p:blipFill>
        <p:spPr bwMode="auto">
          <a:xfrm>
            <a:off x="7620000" y="4488656"/>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TextBox 12"/>
          <p:cNvSpPr txBox="1">
            <a:spLocks noChangeArrowheads="1"/>
          </p:cNvSpPr>
          <p:nvPr/>
        </p:nvSpPr>
        <p:spPr bwMode="auto">
          <a:xfrm>
            <a:off x="7810616" y="5065365"/>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4</a:t>
            </a:r>
          </a:p>
        </p:txBody>
      </p:sp>
    </p:spTree>
    <p:extLst>
      <p:ext uri="{BB962C8B-B14F-4D97-AF65-F5344CB8AC3E}">
        <p14:creationId xmlns="" xmlns:p14="http://schemas.microsoft.com/office/powerpoint/2010/main" val="427273817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Effect transition="in" filter="fade">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animBg="1"/>
      <p:bldP spid="30" grpId="0"/>
      <p:bldP spid="34" grpId="0" animBg="1"/>
      <p:bldP spid="36" grpId="0"/>
      <p:bldP spid="37" grpId="0" animBg="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 xmlns:a14="http://schemas.microsoft.com/office/drawing/2010/main" val="0"/>
              </a:ext>
            </a:extLst>
          </a:blip>
          <a:srcRect l="3462" t="3205" r="3205" b="3462"/>
          <a:stretch/>
        </p:blipFill>
        <p:spPr>
          <a:xfrm>
            <a:off x="0" y="0"/>
            <a:ext cx="9143999" cy="6858000"/>
          </a:xfrm>
          <a:prstGeom prst="rect">
            <a:avLst/>
          </a:prstGeom>
        </p:spPr>
      </p:pic>
      <p:sp>
        <p:nvSpPr>
          <p:cNvPr id="3" name="Rectangle 4"/>
          <p:cNvSpPr/>
          <p:nvPr/>
        </p:nvSpPr>
        <p:spPr>
          <a:xfrm>
            <a:off x="1981200" y="476672"/>
            <a:ext cx="4876800" cy="1380530"/>
          </a:xfrm>
          <a:prstGeom prst="rect">
            <a:avLst/>
          </a:prstGeom>
          <a:noFill/>
        </p:spPr>
        <p:txBody>
          <a:bodyPr wrap="none">
            <a:prstTxWarp prst="textWave1">
              <a:avLst>
                <a:gd name="adj1" fmla="val 6386"/>
                <a:gd name="adj2" fmla="val 0"/>
              </a:avLst>
            </a:prstTxWarp>
            <a:spAutoFit/>
          </a:bodyPr>
          <a:lstStyle/>
          <a:p>
            <a:pPr algn="ctr" fontAlgn="auto">
              <a:spcBef>
                <a:spcPts val="0"/>
              </a:spcBef>
              <a:spcAft>
                <a:spcPts val="0"/>
              </a:spcAft>
              <a:defRPr/>
            </a:pPr>
            <a:r>
              <a:rPr lang="ar-EG" sz="4800" b="1" dirty="0">
                <a:solidFill>
                  <a:srgbClr val="FF0000"/>
                </a:solidFill>
                <a:latin typeface="+mj-lt"/>
                <a:ea typeface="+mj-ea"/>
                <a:cs typeface="+mj-cs"/>
              </a:rPr>
              <a:t>لنبدأ البرنامج</a:t>
            </a:r>
            <a:endParaRPr lang="en-US" sz="4800" b="1" dirty="0">
              <a:solidFill>
                <a:srgbClr val="FF0000"/>
              </a:solidFill>
              <a:latin typeface="+mj-lt"/>
              <a:ea typeface="+mj-ea"/>
              <a:cs typeface="+mj-cs"/>
            </a:endParaRPr>
          </a:p>
        </p:txBody>
      </p:sp>
      <p:grpSp>
        <p:nvGrpSpPr>
          <p:cNvPr id="2" name="مجموعة 7"/>
          <p:cNvGrpSpPr>
            <a:grpSpLocks/>
          </p:cNvGrpSpPr>
          <p:nvPr/>
        </p:nvGrpSpPr>
        <p:grpSpPr bwMode="auto">
          <a:xfrm>
            <a:off x="1727200" y="1916113"/>
            <a:ext cx="5689600" cy="4465637"/>
            <a:chOff x="1726959" y="1916832"/>
            <a:chExt cx="5690081" cy="4464496"/>
          </a:xfrm>
        </p:grpSpPr>
        <p:pic>
          <p:nvPicPr>
            <p:cNvPr id="41989" name="Picture 2" descr="F:\work\Sonia Sayari\lets_go_showeps.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726959" y="1916832"/>
              <a:ext cx="5690081" cy="4464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9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771800" y="4149080"/>
              <a:ext cx="1368152" cy="576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3751086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 xmlns:a14="http://schemas.microsoft.com/office/drawing/2010/main" val="0"/>
              </a:ext>
            </a:extLst>
          </a:blip>
          <a:srcRect l="3462" t="3205" r="3205" b="3462"/>
          <a:stretch/>
        </p:blipFill>
        <p:spPr>
          <a:xfrm>
            <a:off x="0" y="0"/>
            <a:ext cx="9143999" cy="6858000"/>
          </a:xfrm>
          <a:prstGeom prst="rect">
            <a:avLst/>
          </a:prstGeom>
        </p:spPr>
      </p:pic>
      <p:sp>
        <p:nvSpPr>
          <p:cNvPr id="2" name="Folded Corner 1"/>
          <p:cNvSpPr/>
          <p:nvPr/>
        </p:nvSpPr>
        <p:spPr>
          <a:xfrm>
            <a:off x="179512" y="1412776"/>
            <a:ext cx="8352928" cy="3816424"/>
          </a:xfrm>
          <a:prstGeom prst="foldedCorner">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endParaRPr lang="ar-EG" sz="2800" b="1" dirty="0" smtClean="0"/>
          </a:p>
          <a:p>
            <a:pPr algn="justLow" rtl="1"/>
            <a:r>
              <a:rPr lang="ar-EG" sz="2800" b="1" dirty="0" smtClean="0"/>
              <a:t>الأسرة </a:t>
            </a:r>
            <a:r>
              <a:rPr lang="ar-EG" sz="2800" b="1" dirty="0"/>
              <a:t>هي المحضن الأول للتربية، والنبع الخالص للعاطفة، وهي أولى الجماعات ذات التأثير المباشر في العلاقات الاجتماعية فمن خلالها يكتسب الفرد أنماط التفكير والسلوك المختلفة عبر ما يمارسه ويلاحظه من سلوكيات، وما يطلق عليه العلاقات الأسرية فالأسرة تتكون من مجموعة متشابكة ومتفاعلة من العلاقات وتداخل هذه العلاقات يؤدي إلى زيادة التفاعل، وتشابك الأدوار، والاعتمادية المتبادلة؛ فينتج عن ذلك أن تصبح كثير من المواقف والأفعال_الإيجابية أو السلبية_ التي تصدر من </a:t>
            </a:r>
            <a:r>
              <a:rPr lang="ar-EG" sz="2800" b="1" dirty="0" smtClean="0"/>
              <a:t> </a:t>
            </a:r>
            <a:br>
              <a:rPr lang="ar-EG" sz="2800" b="1" dirty="0" smtClean="0"/>
            </a:br>
            <a:r>
              <a:rPr lang="ar-EG" sz="2800" b="1" dirty="0" smtClean="0"/>
              <a:t> 	   أحد </a:t>
            </a:r>
            <a:r>
              <a:rPr lang="ar-EG" sz="2800" b="1" dirty="0"/>
              <a:t>الأطراف ذات أثر عميق على الأطراف الآخرين</a:t>
            </a:r>
          </a:p>
        </p:txBody>
      </p:sp>
    </p:spTree>
    <p:extLst>
      <p:ext uri="{BB962C8B-B14F-4D97-AF65-F5344CB8AC3E}">
        <p14:creationId xmlns="" xmlns:p14="http://schemas.microsoft.com/office/powerpoint/2010/main" val="182649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 xmlns:a14="http://schemas.microsoft.com/office/drawing/2010/main" val="0"/>
              </a:ext>
            </a:extLst>
          </a:blip>
          <a:srcRect l="3462" t="3205" r="3205" b="3462"/>
          <a:stretch/>
        </p:blipFill>
        <p:spPr>
          <a:xfrm>
            <a:off x="0" y="0"/>
            <a:ext cx="9143999" cy="6858000"/>
          </a:xfrm>
          <a:prstGeom prst="rect">
            <a:avLst/>
          </a:prstGeom>
        </p:spPr>
      </p:pic>
      <p:sp>
        <p:nvSpPr>
          <p:cNvPr id="10" name="Round Diagonal Corner Rectangle 9"/>
          <p:cNvSpPr/>
          <p:nvPr/>
        </p:nvSpPr>
        <p:spPr bwMode="auto">
          <a:xfrm>
            <a:off x="5148064" y="260648"/>
            <a:ext cx="3576736" cy="720080"/>
          </a:xfrm>
          <a:prstGeom prst="round2DiagRect">
            <a:avLst/>
          </a:prstGeom>
          <a:ln/>
          <a:extLst/>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1" anchor="ctr" anchorCtr="0" compatLnSpc="1">
            <a:prstTxWarp prst="textNoShape">
              <a:avLst/>
            </a:prstTxWarp>
          </a:bodyPr>
          <a:lstStyle/>
          <a:p>
            <a:pPr algn="ctr" rtl="1" fontAlgn="base">
              <a:spcBef>
                <a:spcPct val="0"/>
              </a:spcBef>
              <a:spcAft>
                <a:spcPct val="0"/>
              </a:spcAft>
            </a:pPr>
            <a:r>
              <a:rPr lang="ar-EG" sz="2400" b="1" dirty="0" smtClean="0">
                <a:solidFill>
                  <a:srgbClr val="0120BD">
                    <a:lumMod val="75000"/>
                  </a:srgbClr>
                </a:solidFill>
                <a:latin typeface="Arial" charset="0"/>
              </a:rPr>
              <a:t>تعريف الاسرة فى علم </a:t>
            </a:r>
            <a:r>
              <a:rPr lang="ar-EG" sz="2400" b="1" dirty="0">
                <a:solidFill>
                  <a:srgbClr val="0120BD">
                    <a:lumMod val="75000"/>
                  </a:srgbClr>
                </a:solidFill>
                <a:latin typeface="Arial" charset="0"/>
              </a:rPr>
              <a:t>الاجتماع</a:t>
            </a:r>
            <a:endParaRPr lang="ar-EG" sz="2400" b="1" dirty="0" smtClean="0">
              <a:solidFill>
                <a:srgbClr val="0120BD">
                  <a:lumMod val="75000"/>
                </a:srgbClr>
              </a:solidFill>
              <a:latin typeface="Arial" charset="0"/>
            </a:endParaRPr>
          </a:p>
        </p:txBody>
      </p:sp>
      <p:sp>
        <p:nvSpPr>
          <p:cNvPr id="12" name="TextBox 11"/>
          <p:cNvSpPr txBox="1"/>
          <p:nvPr/>
        </p:nvSpPr>
        <p:spPr>
          <a:xfrm>
            <a:off x="611560" y="3573016"/>
            <a:ext cx="7632848" cy="1200329"/>
          </a:xfrm>
          <a:prstGeom prst="rect">
            <a:avLst/>
          </a:prstGeom>
          <a:solidFill>
            <a:srgbClr val="FF3399"/>
          </a:solidFill>
          <a:effectLst>
            <a:glow rad="228600">
              <a:schemeClr val="accent2">
                <a:satMod val="175000"/>
                <a:alpha val="40000"/>
              </a:schemeClr>
            </a:glow>
          </a:effectLst>
        </p:spPr>
        <p:txBody>
          <a:bodyPr wrap="square" rtlCol="1">
            <a:spAutoFit/>
          </a:bodyPr>
          <a:lstStyle/>
          <a:p>
            <a:pPr algn="justLow" rtl="1" fontAlgn="base">
              <a:spcBef>
                <a:spcPct val="0"/>
              </a:spcBef>
              <a:spcAft>
                <a:spcPct val="0"/>
              </a:spcAft>
            </a:pPr>
            <a:r>
              <a:rPr lang="ar-SA" sz="2400" b="1" dirty="0">
                <a:solidFill>
                  <a:srgbClr val="FFFFFF"/>
                </a:solidFill>
                <a:latin typeface="Arial" pitchFamily="34" charset="0"/>
              </a:rPr>
              <a:t>الأسرة هي الخلية الأساسية في المجتمع وأهم جماعاته الأولية، تتكون الأسرة من أفراد تربط بينهم صلة القرابة والرحم، وتساهم الأسرة في النشاط الاجتماعي في كل جوانبه المادية والروحية والعقائدية والاقتصادية</a:t>
            </a:r>
            <a:endParaRPr lang="ar-EG" sz="2400" b="1" dirty="0">
              <a:solidFill>
                <a:srgbClr val="FFFFFF"/>
              </a:solidFill>
              <a:latin typeface="Arial" pitchFamily="34" charset="0"/>
            </a:endParaRPr>
          </a:p>
        </p:txBody>
      </p:sp>
    </p:spTree>
    <p:extLst>
      <p:ext uri="{BB962C8B-B14F-4D97-AF65-F5344CB8AC3E}">
        <p14:creationId xmlns="" xmlns:p14="http://schemas.microsoft.com/office/powerpoint/2010/main" val="3034677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Words>
  <Application>Microsoft Office PowerPoint</Application>
  <PresentationFormat>عرض على الشاشة (3:4)‏</PresentationFormat>
  <Paragraphs>33</Paragraphs>
  <Slides>10</Slides>
  <Notes>1</Notes>
  <HiddenSlides>0</HiddenSlides>
  <MMClips>0</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mr</dc:creator>
  <cp:lastModifiedBy>mr</cp:lastModifiedBy>
  <cp:revision>1</cp:revision>
  <dcterms:created xsi:type="dcterms:W3CDTF">2018-12-29T17:46:41Z</dcterms:created>
  <dcterms:modified xsi:type="dcterms:W3CDTF">2018-12-29T17:47:15Z</dcterms:modified>
</cp:coreProperties>
</file>