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docProps/custom.xml" ContentType="application/vnd.openxmlformats-officedocument.custom-properties+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colors12.xml" ContentType="application/vnd.openxmlformats-officedocument.drawingml.diagramColors+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layout11.xml" ContentType="application/vnd.openxmlformats-officedocument.drawingml.diagramLayout+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diagrams/data9.xml" ContentType="application/vnd.openxmlformats-officedocument.drawingml.diagramData+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5" r:id="rId2"/>
  </p:sldMasterIdLst>
  <p:notesMasterIdLst>
    <p:notesMasterId r:id="rId89"/>
  </p:notesMasterIdLst>
  <p:sldIdLst>
    <p:sldId id="659" r:id="rId3"/>
    <p:sldId id="575" r:id="rId4"/>
    <p:sldId id="576" r:id="rId5"/>
    <p:sldId id="577" r:id="rId6"/>
    <p:sldId id="578" r:id="rId7"/>
    <p:sldId id="579" r:id="rId8"/>
    <p:sldId id="580" r:id="rId9"/>
    <p:sldId id="581" r:id="rId10"/>
    <p:sldId id="582" r:id="rId11"/>
    <p:sldId id="583" r:id="rId12"/>
    <p:sldId id="584" r:id="rId13"/>
    <p:sldId id="585" r:id="rId14"/>
    <p:sldId id="586" r:id="rId15"/>
    <p:sldId id="587" r:id="rId16"/>
    <p:sldId id="588" r:id="rId17"/>
    <p:sldId id="589" r:id="rId18"/>
    <p:sldId id="590" r:id="rId19"/>
    <p:sldId id="591" r:id="rId20"/>
    <p:sldId id="592" r:id="rId21"/>
    <p:sldId id="593" r:id="rId22"/>
    <p:sldId id="594" r:id="rId23"/>
    <p:sldId id="595" r:id="rId24"/>
    <p:sldId id="596" r:id="rId25"/>
    <p:sldId id="597" r:id="rId26"/>
    <p:sldId id="598" r:id="rId27"/>
    <p:sldId id="599" r:id="rId28"/>
    <p:sldId id="600" r:id="rId29"/>
    <p:sldId id="601" r:id="rId30"/>
    <p:sldId id="602" r:id="rId31"/>
    <p:sldId id="603" r:id="rId32"/>
    <p:sldId id="604" r:id="rId33"/>
    <p:sldId id="605" r:id="rId34"/>
    <p:sldId id="606" r:id="rId35"/>
    <p:sldId id="607" r:id="rId36"/>
    <p:sldId id="608" r:id="rId37"/>
    <p:sldId id="609" r:id="rId38"/>
    <p:sldId id="610" r:id="rId39"/>
    <p:sldId id="611" r:id="rId40"/>
    <p:sldId id="612" r:id="rId41"/>
    <p:sldId id="613" r:id="rId42"/>
    <p:sldId id="614" r:id="rId43"/>
    <p:sldId id="615" r:id="rId44"/>
    <p:sldId id="616" r:id="rId45"/>
    <p:sldId id="617" r:id="rId46"/>
    <p:sldId id="618" r:id="rId47"/>
    <p:sldId id="619" r:id="rId48"/>
    <p:sldId id="620" r:id="rId49"/>
    <p:sldId id="621" r:id="rId50"/>
    <p:sldId id="622" r:id="rId51"/>
    <p:sldId id="623" r:id="rId52"/>
    <p:sldId id="624" r:id="rId53"/>
    <p:sldId id="625" r:id="rId54"/>
    <p:sldId id="626" r:id="rId55"/>
    <p:sldId id="627" r:id="rId56"/>
    <p:sldId id="628" r:id="rId57"/>
    <p:sldId id="629" r:id="rId58"/>
    <p:sldId id="630" r:id="rId59"/>
    <p:sldId id="631" r:id="rId60"/>
    <p:sldId id="632" r:id="rId61"/>
    <p:sldId id="633" r:id="rId62"/>
    <p:sldId id="634" r:id="rId63"/>
    <p:sldId id="635" r:id="rId64"/>
    <p:sldId id="636" r:id="rId65"/>
    <p:sldId id="637" r:id="rId66"/>
    <p:sldId id="638" r:id="rId67"/>
    <p:sldId id="639" r:id="rId68"/>
    <p:sldId id="640" r:id="rId69"/>
    <p:sldId id="641" r:id="rId70"/>
    <p:sldId id="642" r:id="rId71"/>
    <p:sldId id="643" r:id="rId72"/>
    <p:sldId id="644" r:id="rId73"/>
    <p:sldId id="645" r:id="rId74"/>
    <p:sldId id="646" r:id="rId75"/>
    <p:sldId id="647" r:id="rId76"/>
    <p:sldId id="648" r:id="rId77"/>
    <p:sldId id="649" r:id="rId78"/>
    <p:sldId id="650" r:id="rId79"/>
    <p:sldId id="651" r:id="rId80"/>
    <p:sldId id="652" r:id="rId81"/>
    <p:sldId id="653" r:id="rId82"/>
    <p:sldId id="654" r:id="rId83"/>
    <p:sldId id="655" r:id="rId84"/>
    <p:sldId id="656" r:id="rId85"/>
    <p:sldId id="657" r:id="rId86"/>
    <p:sldId id="658" r:id="rId87"/>
    <p:sldId id="660" r:id="rId88"/>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SimSun" panose="02010600030101010101" pitchFamily="2" charset="-122"/>
        <a:cs typeface="+mn-cs"/>
      </a:defRPr>
    </a:lvl5pPr>
    <a:lvl6pPr marL="2286000" algn="r" defTabSz="914400" rtl="1" eaLnBrk="1" latinLnBrk="0" hangingPunct="1">
      <a:defRPr kern="1200">
        <a:solidFill>
          <a:schemeClr val="tx1"/>
        </a:solidFill>
        <a:latin typeface="Arial" panose="020B0604020202020204" pitchFamily="34" charset="0"/>
        <a:ea typeface="SimSun" panose="02010600030101010101" pitchFamily="2" charset="-122"/>
        <a:cs typeface="+mn-cs"/>
      </a:defRPr>
    </a:lvl6pPr>
    <a:lvl7pPr marL="2743200" algn="r" defTabSz="914400" rtl="1" eaLnBrk="1" latinLnBrk="0" hangingPunct="1">
      <a:defRPr kern="1200">
        <a:solidFill>
          <a:schemeClr val="tx1"/>
        </a:solidFill>
        <a:latin typeface="Arial" panose="020B0604020202020204" pitchFamily="34" charset="0"/>
        <a:ea typeface="SimSun" panose="02010600030101010101" pitchFamily="2" charset="-122"/>
        <a:cs typeface="+mn-cs"/>
      </a:defRPr>
    </a:lvl7pPr>
    <a:lvl8pPr marL="3200400" algn="r" defTabSz="914400" rtl="1" eaLnBrk="1" latinLnBrk="0" hangingPunct="1">
      <a:defRPr kern="1200">
        <a:solidFill>
          <a:schemeClr val="tx1"/>
        </a:solidFill>
        <a:latin typeface="Arial" panose="020B0604020202020204" pitchFamily="34" charset="0"/>
        <a:ea typeface="SimSun" panose="02010600030101010101" pitchFamily="2" charset="-122"/>
        <a:cs typeface="+mn-cs"/>
      </a:defRPr>
    </a:lvl8pPr>
    <a:lvl9pPr marL="3657600" algn="r" defTabSz="914400" rtl="1" eaLnBrk="1" latinLnBrk="0" hangingPunct="1">
      <a:defRPr kern="1200">
        <a:solidFill>
          <a:schemeClr val="tx1"/>
        </a:solidFill>
        <a:latin typeface="Arial" panose="020B0604020202020204" pitchFamily="34" charset="0"/>
        <a:ea typeface="SimSun" panose="02010600030101010101" pitchFamily="2" charset="-122"/>
        <a:cs typeface="+mn-cs"/>
      </a:defRPr>
    </a:lvl9pPr>
  </p:defaultTextStyle>
  <p:extLst>
    <p:ext uri="{EFAFB233-063F-42B5-8137-9DF3F51BA10A}">
      <p15:sldGuideLst xmlns="" xmlns:p15="http://schemas.microsoft.com/office/powerpoint/2012/main">
        <p15:guide id="1" orient="horz" pos="2115">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7C1E7C"/>
    <a:srgbClr val="CC66FF"/>
    <a:srgbClr val="C453CD"/>
    <a:srgbClr val="9933FF"/>
    <a:srgbClr val="3E003E"/>
    <a:srgbClr val="FFCCCC"/>
    <a:srgbClr val="66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70" d="100"/>
          <a:sy n="70" d="100"/>
        </p:scale>
        <p:origin x="-1164" y="-102"/>
      </p:cViewPr>
      <p:guideLst>
        <p:guide orient="horz" pos="2115"/>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iagrams/_rels/data10.xml.rels><?xml version="1.0" encoding="UTF-8" standalone="yes"?>
<Relationships xmlns="http://schemas.openxmlformats.org/package/2006/relationships"><Relationship Id="rId1" Type="http://schemas.openxmlformats.org/officeDocument/2006/relationships/image" Target="../media/image44.png"/></Relationships>
</file>

<file path=ppt/diagrams/_rels/data11.xml.rels><?xml version="1.0" encoding="UTF-8" standalone="yes"?>
<Relationships xmlns="http://schemas.openxmlformats.org/package/2006/relationships"><Relationship Id="rId1" Type="http://schemas.openxmlformats.org/officeDocument/2006/relationships/image" Target="../media/image51.png"/></Relationships>
</file>

<file path=ppt/diagrams/_rels/data12.xml.rels><?xml version="1.0" encoding="UTF-8" standalone="yes"?>
<Relationships xmlns="http://schemas.openxmlformats.org/package/2006/relationships"><Relationship Id="rId1" Type="http://schemas.openxmlformats.org/officeDocument/2006/relationships/image" Target="../media/image52.png"/></Relationships>
</file>

<file path=ppt/diagrams/_rels/data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1" Type="http://schemas.openxmlformats.org/officeDocument/2006/relationships/image" Target="../media/image17.png"/></Relationships>
</file>

<file path=ppt/diagrams/_rels/data4.xml.rels><?xml version="1.0" encoding="UTF-8" standalone="yes"?>
<Relationships xmlns="http://schemas.openxmlformats.org/package/2006/relationships"><Relationship Id="rId1" Type="http://schemas.openxmlformats.org/officeDocument/2006/relationships/image" Target="../media/image26.png"/></Relationships>
</file>

<file path=ppt/diagrams/_rels/data5.xml.rels><?xml version="1.0" encoding="UTF-8" standalone="yes"?>
<Relationships xmlns="http://schemas.openxmlformats.org/package/2006/relationships"><Relationship Id="rId1" Type="http://schemas.openxmlformats.org/officeDocument/2006/relationships/image" Target="../media/image27.png"/></Relationships>
</file>

<file path=ppt/diagrams/_rels/data6.xml.rels><?xml version="1.0" encoding="UTF-8" standalone="yes"?>
<Relationships xmlns="http://schemas.openxmlformats.org/package/2006/relationships"><Relationship Id="rId1" Type="http://schemas.openxmlformats.org/officeDocument/2006/relationships/image" Target="../media/image33.png"/></Relationships>
</file>

<file path=ppt/diagrams/_rels/data7.xml.rels><?xml version="1.0" encoding="UTF-8" standalone="yes"?>
<Relationships xmlns="http://schemas.openxmlformats.org/package/2006/relationships"><Relationship Id="rId1" Type="http://schemas.openxmlformats.org/officeDocument/2006/relationships/image" Target="../media/image42.png"/></Relationships>
</file>

<file path=ppt/diagrams/_rels/data8.xml.rels><?xml version="1.0" encoding="UTF-8" standalone="yes"?>
<Relationships xmlns="http://schemas.openxmlformats.org/package/2006/relationships"><Relationship Id="rId1" Type="http://schemas.openxmlformats.org/officeDocument/2006/relationships/image" Target="../media/image43.png"/></Relationships>
</file>

<file path=ppt/diagrams/_rels/data9.xml.rels><?xml version="1.0" encoding="UTF-8" standalone="yes"?>
<Relationships xmlns="http://schemas.openxmlformats.org/package/2006/relationships"><Relationship Id="rId1"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1" csCatId="colorful" phldr="1"/>
      <dgm:spPr/>
      <dgm:t>
        <a:bodyPr/>
        <a:lstStyle/>
        <a:p>
          <a:pPr rtl="1"/>
          <a:endParaRPr lang="ar-SA"/>
        </a:p>
      </dgm:t>
    </dgm:pt>
    <dgm:pt modelId="{7D156077-FC48-4E00-9279-C0DCC50C887C}">
      <dgm:prSet custT="1"/>
      <dgm:spPr/>
      <dgm:t>
        <a:bodyPr/>
        <a:lstStyle/>
        <a:p>
          <a:pPr rtl="1"/>
          <a:r>
            <a:rPr lang="ar-EG" sz="2400" b="1" dirty="0" smtClean="0"/>
            <a:t>هدف معرفه الفروق بين الرجل والمرأة</a:t>
          </a:r>
          <a:endParaRPr lang="ar-SA" sz="24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400" b="1" dirty="0" smtClean="0"/>
            <a:t>الفروق بين دماغى الرجل والمرأة</a:t>
          </a:r>
          <a:endParaRPr lang="ar-SA" sz="24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400" b="1" dirty="0" smtClean="0"/>
            <a:t>الفروق الأساسية بين طبيعتي الرجل والمرأة</a:t>
          </a:r>
          <a:endParaRPr lang="ar-SA" sz="24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138D2D05-E84C-4EF9-82C1-0648A6C2AE6E}">
      <dgm:prSet/>
      <dgm:spPr/>
      <dgm:t>
        <a:bodyPr/>
        <a:lstStyle/>
        <a:p>
          <a:pPr rtl="1"/>
          <a:r>
            <a:rPr lang="ar-EG" b="1" dirty="0" smtClean="0"/>
            <a:t>الفروق بين شخصيتي الرجل والمرأة</a:t>
          </a:r>
          <a:endParaRPr lang="en-US" dirty="0"/>
        </a:p>
      </dgm:t>
    </dgm:pt>
    <dgm:pt modelId="{087DEF5E-8917-4B04-9E87-EC10C174DB99}" type="parTrans" cxnId="{7BB6DE76-D635-45FB-9C14-2AA86EA23D4B}">
      <dgm:prSet/>
      <dgm:spPr/>
      <dgm:t>
        <a:bodyPr/>
        <a:lstStyle/>
        <a:p>
          <a:pPr rtl="1"/>
          <a:endParaRPr lang="ar-EG"/>
        </a:p>
      </dgm:t>
    </dgm:pt>
    <dgm:pt modelId="{063C4987-B6F1-4B16-BD30-C9A478D0A6B2}" type="sibTrans" cxnId="{7BB6DE76-D635-45FB-9C14-2AA86EA23D4B}">
      <dgm:prSet/>
      <dgm:spPr/>
      <dgm:t>
        <a:bodyPr/>
        <a:lstStyle/>
        <a:p>
          <a:pPr rtl="1"/>
          <a:endParaRPr lang="ar-EG"/>
        </a:p>
      </dgm:t>
    </dgm:pt>
    <dgm:pt modelId="{0B4ED949-FD5D-4FE8-AA39-38F95BB24DE5}">
      <dgm:prSet/>
      <dgm:spPr/>
      <dgm:t>
        <a:bodyPr/>
        <a:lstStyle/>
        <a:p>
          <a:pPr rtl="1"/>
          <a:r>
            <a:rPr lang="ar-EG" b="1" dirty="0" smtClean="0"/>
            <a:t>سيكولوجية المرأة في التعامل مع المرأة </a:t>
          </a:r>
          <a:endParaRPr lang="en-US" dirty="0"/>
        </a:p>
      </dgm:t>
    </dgm:pt>
    <dgm:pt modelId="{65EF6743-7A1D-4A58-B218-D120C8EA7C02}" type="parTrans" cxnId="{55882343-56E0-4F35-B648-071055E9E97B}">
      <dgm:prSet/>
      <dgm:spPr/>
      <dgm:t>
        <a:bodyPr/>
        <a:lstStyle/>
        <a:p>
          <a:pPr rtl="1"/>
          <a:endParaRPr lang="ar-EG"/>
        </a:p>
      </dgm:t>
    </dgm:pt>
    <dgm:pt modelId="{3AEA219D-D9E7-4690-B2D4-8898E9415CAB}" type="sibTrans" cxnId="{55882343-56E0-4F35-B648-071055E9E97B}">
      <dgm:prSet/>
      <dgm:spPr/>
      <dgm:t>
        <a:bodyPr/>
        <a:lstStyle/>
        <a:p>
          <a:pPr rtl="1"/>
          <a:endParaRPr lang="ar-EG"/>
        </a:p>
      </dgm:t>
    </dgm:pt>
    <dgm:pt modelId="{6304ED78-B354-48CF-A718-37E3C154A7CF}">
      <dgm:prSet/>
      <dgm:spPr/>
      <dgm:t>
        <a:bodyPr/>
        <a:lstStyle/>
        <a:p>
          <a:pPr rtl="1"/>
          <a:r>
            <a:rPr lang="ar-EG" b="1" dirty="0" smtClean="0"/>
            <a:t>الفروق بين الرجل والمرأة في طريقة التفكير والمعرفة</a:t>
          </a:r>
          <a:endParaRPr lang="en-US" dirty="0"/>
        </a:p>
      </dgm:t>
    </dgm:pt>
    <dgm:pt modelId="{72ADF7D2-47B9-4A88-935B-C74D579D7060}" type="parTrans" cxnId="{D1C86803-EE0E-47F4-B59C-1F95BA453489}">
      <dgm:prSet/>
      <dgm:spPr/>
      <dgm:t>
        <a:bodyPr/>
        <a:lstStyle/>
        <a:p>
          <a:pPr rtl="1"/>
          <a:endParaRPr lang="ar-EG"/>
        </a:p>
      </dgm:t>
    </dgm:pt>
    <dgm:pt modelId="{A167CFA4-EF4C-41AE-9402-D7E1B8B70C44}" type="sibTrans" cxnId="{D1C86803-EE0E-47F4-B59C-1F95BA453489}">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6">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custLinFactNeighborY="1209"/>
      <dgm:spPr/>
      <dgm:t>
        <a:bodyPr/>
        <a:lstStyle/>
        <a:p>
          <a:pPr rtl="1"/>
          <a:endParaRPr lang="ar-SA"/>
        </a:p>
      </dgm:t>
    </dgm:pt>
    <dgm:pt modelId="{E4FC657D-04EC-4527-ACE7-2542C82D4137}" type="pres">
      <dgm:prSet presAssocID="{4299C8C0-9EFE-4B56-B3A8-6441731A43E1}" presName="nodeFollowingNodes" presStyleLbl="node1" presStyleIdx="1" presStyleCnt="6"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6">
        <dgm:presLayoutVars>
          <dgm:bulletEnabled val="1"/>
        </dgm:presLayoutVars>
      </dgm:prSet>
      <dgm:spPr/>
      <dgm:t>
        <a:bodyPr/>
        <a:lstStyle/>
        <a:p>
          <a:pPr rtl="1"/>
          <a:endParaRPr lang="ar-SA"/>
        </a:p>
      </dgm:t>
    </dgm:pt>
    <dgm:pt modelId="{C69FCC87-EF7B-4E1E-A85F-99979D30D646}" type="pres">
      <dgm:prSet presAssocID="{138D2D05-E84C-4EF9-82C1-0648A6C2AE6E}" presName="nodeFollowingNodes" presStyleLbl="node1" presStyleIdx="3" presStyleCnt="6">
        <dgm:presLayoutVars>
          <dgm:bulletEnabled val="1"/>
        </dgm:presLayoutVars>
      </dgm:prSet>
      <dgm:spPr/>
      <dgm:t>
        <a:bodyPr/>
        <a:lstStyle/>
        <a:p>
          <a:pPr rtl="1"/>
          <a:endParaRPr lang="ar-EG"/>
        </a:p>
      </dgm:t>
    </dgm:pt>
    <dgm:pt modelId="{FF71F8EB-3132-406E-BE15-022D1A1F50EC}" type="pres">
      <dgm:prSet presAssocID="{0B4ED949-FD5D-4FE8-AA39-38F95BB24DE5}" presName="nodeFollowingNodes" presStyleLbl="node1" presStyleIdx="4" presStyleCnt="6">
        <dgm:presLayoutVars>
          <dgm:bulletEnabled val="1"/>
        </dgm:presLayoutVars>
      </dgm:prSet>
      <dgm:spPr/>
      <dgm:t>
        <a:bodyPr/>
        <a:lstStyle/>
        <a:p>
          <a:pPr rtl="1"/>
          <a:endParaRPr lang="ar-EG"/>
        </a:p>
      </dgm:t>
    </dgm:pt>
    <dgm:pt modelId="{A45DA632-350D-4AE6-9303-BCD353927903}" type="pres">
      <dgm:prSet presAssocID="{6304ED78-B354-48CF-A718-37E3C154A7CF}" presName="nodeFollowingNodes" presStyleLbl="node1" presStyleIdx="5" presStyleCnt="6">
        <dgm:presLayoutVars>
          <dgm:bulletEnabled val="1"/>
        </dgm:presLayoutVars>
      </dgm:prSet>
      <dgm:spPr/>
      <dgm:t>
        <a:bodyPr/>
        <a:lstStyle/>
        <a:p>
          <a:pPr rtl="1"/>
          <a:endParaRPr lang="ar-EG"/>
        </a:p>
      </dgm:t>
    </dgm:pt>
  </dgm:ptLst>
  <dgm:cxnLst>
    <dgm:cxn modelId="{D85E1DE5-39F6-4256-9A3A-AA75E1D388B4}" type="presOf" srcId="{E2F200B1-BFB1-4055-BB5F-BAE852DBF4F3}" destId="{823B69D6-EABD-44B8-B557-A4445BE9D858}" srcOrd="0" destOrd="0" presId="urn:microsoft.com/office/officeart/2005/8/layout/cycle3"/>
    <dgm:cxn modelId="{7BDA4847-CE1A-4A09-98C0-C94441790512}" type="presOf" srcId="{683FD8ED-3092-40E8-BB3C-F36A310A3877}" destId="{63FC5469-9CCB-4523-AE5E-3D72808BB6D2}" srcOrd="0" destOrd="0" presId="urn:microsoft.com/office/officeart/2005/8/layout/cycle3"/>
    <dgm:cxn modelId="{286A4808-6AD4-4677-A043-B3CF00D6AECC}" type="presOf" srcId="{0B4ED949-FD5D-4FE8-AA39-38F95BB24DE5}" destId="{FF71F8EB-3132-406E-BE15-022D1A1F50EC}" srcOrd="0" destOrd="0" presId="urn:microsoft.com/office/officeart/2005/8/layout/cycle3"/>
    <dgm:cxn modelId="{534AF052-EC70-4970-8D47-07ED9D86F690}" srcId="{683FD8ED-3092-40E8-BB3C-F36A310A3877}" destId="{F611D78A-9E2D-4971-9E73-7AC2581DFC51}" srcOrd="2" destOrd="0" parTransId="{C7D607EF-6D87-4887-895C-DB14450938E9}" sibTransId="{00E21551-6CE4-4CC5-81C6-7AE7E6B63CF9}"/>
    <dgm:cxn modelId="{7E8A0203-6D98-4297-A3B0-F03508457028}" type="presOf" srcId="{7D156077-FC48-4E00-9279-C0DCC50C887C}" destId="{E23CECA5-6803-41F7-B47F-C091F357DDED}" srcOrd="0" destOrd="0" presId="urn:microsoft.com/office/officeart/2005/8/layout/cycle3"/>
    <dgm:cxn modelId="{D1C86803-EE0E-47F4-B59C-1F95BA453489}" srcId="{683FD8ED-3092-40E8-BB3C-F36A310A3877}" destId="{6304ED78-B354-48CF-A718-37E3C154A7CF}" srcOrd="5" destOrd="0" parTransId="{72ADF7D2-47B9-4A88-935B-C74D579D7060}" sibTransId="{A167CFA4-EF4C-41AE-9402-D7E1B8B70C44}"/>
    <dgm:cxn modelId="{402191C2-E456-496B-AE55-055AC3E20C21}" srcId="{683FD8ED-3092-40E8-BB3C-F36A310A3877}" destId="{7D156077-FC48-4E00-9279-C0DCC50C887C}" srcOrd="0" destOrd="0" parTransId="{AB191B58-97BE-4E0F-8C9F-3EE229426A50}" sibTransId="{E2F200B1-BFB1-4055-BB5F-BAE852DBF4F3}"/>
    <dgm:cxn modelId="{28A0BE31-1ADF-4188-860F-437AE66A6C02}" type="presOf" srcId="{138D2D05-E84C-4EF9-82C1-0648A6C2AE6E}" destId="{C69FCC87-EF7B-4E1E-A85F-99979D30D646}" srcOrd="0" destOrd="0" presId="urn:microsoft.com/office/officeart/2005/8/layout/cycle3"/>
    <dgm:cxn modelId="{55882343-56E0-4F35-B648-071055E9E97B}" srcId="{683FD8ED-3092-40E8-BB3C-F36A310A3877}" destId="{0B4ED949-FD5D-4FE8-AA39-38F95BB24DE5}" srcOrd="4" destOrd="0" parTransId="{65EF6743-7A1D-4A58-B218-D120C8EA7C02}" sibTransId="{3AEA219D-D9E7-4690-B2D4-8898E9415CAB}"/>
    <dgm:cxn modelId="{E6123D6A-279A-4E79-A264-BAB664E6BD9D}" type="presOf" srcId="{6304ED78-B354-48CF-A718-37E3C154A7CF}" destId="{A45DA632-350D-4AE6-9303-BCD353927903}" srcOrd="0" destOrd="0" presId="urn:microsoft.com/office/officeart/2005/8/layout/cycle3"/>
    <dgm:cxn modelId="{756B8F28-BA32-4288-BEE3-FEE701A1AEFB}" type="presOf" srcId="{F611D78A-9E2D-4971-9E73-7AC2581DFC51}" destId="{626E7E74-A943-41F9-92A5-6B86187D0915}" srcOrd="0" destOrd="0" presId="urn:microsoft.com/office/officeart/2005/8/layout/cycle3"/>
    <dgm:cxn modelId="{7BB6DE76-D635-45FB-9C14-2AA86EA23D4B}" srcId="{683FD8ED-3092-40E8-BB3C-F36A310A3877}" destId="{138D2D05-E84C-4EF9-82C1-0648A6C2AE6E}" srcOrd="3" destOrd="0" parTransId="{087DEF5E-8917-4B04-9E87-EC10C174DB99}" sibTransId="{063C4987-B6F1-4B16-BD30-C9A478D0A6B2}"/>
    <dgm:cxn modelId="{EC8C642B-57F1-47F9-9F09-797F1610AFE9}" type="presOf" srcId="{4299C8C0-9EFE-4B56-B3A8-6441731A43E1}" destId="{E4FC657D-04EC-4527-ACE7-2542C82D4137}" srcOrd="0" destOrd="0" presId="urn:microsoft.com/office/officeart/2005/8/layout/cycle3"/>
    <dgm:cxn modelId="{73239622-025F-43ED-8EDE-065A8B6A2852}" srcId="{683FD8ED-3092-40E8-BB3C-F36A310A3877}" destId="{4299C8C0-9EFE-4B56-B3A8-6441731A43E1}" srcOrd="1" destOrd="0" parTransId="{129111F7-8952-43A1-9F45-8BD51B0F9F58}" sibTransId="{0FBAECD9-1187-40F4-BF67-7069C9A20415}"/>
    <dgm:cxn modelId="{E2A1D82E-8E2D-465F-BE59-1FC7B4B8CE7A}" type="presParOf" srcId="{63FC5469-9CCB-4523-AE5E-3D72808BB6D2}" destId="{14351B7A-7FA0-4103-8B91-E9F1416A4BDE}" srcOrd="0" destOrd="0" presId="urn:microsoft.com/office/officeart/2005/8/layout/cycle3"/>
    <dgm:cxn modelId="{A76BDD62-040D-4C0A-BD7C-07FC30DA7ED6}" type="presParOf" srcId="{14351B7A-7FA0-4103-8B91-E9F1416A4BDE}" destId="{E23CECA5-6803-41F7-B47F-C091F357DDED}" srcOrd="0" destOrd="0" presId="urn:microsoft.com/office/officeart/2005/8/layout/cycle3"/>
    <dgm:cxn modelId="{DE3B300D-992D-43BD-A1B1-4351CBBE81B6}" type="presParOf" srcId="{14351B7A-7FA0-4103-8B91-E9F1416A4BDE}" destId="{823B69D6-EABD-44B8-B557-A4445BE9D858}" srcOrd="1" destOrd="0" presId="urn:microsoft.com/office/officeart/2005/8/layout/cycle3"/>
    <dgm:cxn modelId="{130F5E6B-4467-41B0-90EA-8B96E0FE15FA}" type="presParOf" srcId="{14351B7A-7FA0-4103-8B91-E9F1416A4BDE}" destId="{E4FC657D-04EC-4527-ACE7-2542C82D4137}" srcOrd="2" destOrd="0" presId="urn:microsoft.com/office/officeart/2005/8/layout/cycle3"/>
    <dgm:cxn modelId="{57E3B0EB-9190-4C3E-8287-395202A706E3}" type="presParOf" srcId="{14351B7A-7FA0-4103-8B91-E9F1416A4BDE}" destId="{626E7E74-A943-41F9-92A5-6B86187D0915}" srcOrd="3" destOrd="0" presId="urn:microsoft.com/office/officeart/2005/8/layout/cycle3"/>
    <dgm:cxn modelId="{22D35E9F-BFCF-44F3-B636-08296FFF2915}" type="presParOf" srcId="{14351B7A-7FA0-4103-8B91-E9F1416A4BDE}" destId="{C69FCC87-EF7B-4E1E-A85F-99979D30D646}" srcOrd="4" destOrd="0" presId="urn:microsoft.com/office/officeart/2005/8/layout/cycle3"/>
    <dgm:cxn modelId="{0A039D20-91B3-4525-9F7D-37348595E83C}" type="presParOf" srcId="{14351B7A-7FA0-4103-8B91-E9F1416A4BDE}" destId="{FF71F8EB-3132-406E-BE15-022D1A1F50EC}" srcOrd="5" destOrd="0" presId="urn:microsoft.com/office/officeart/2005/8/layout/cycle3"/>
    <dgm:cxn modelId="{4E16B4E1-5FA6-4862-89C6-EF07F932DF54}" type="presParOf" srcId="{14351B7A-7FA0-4103-8B91-E9F1416A4BDE}" destId="{A45DA632-350D-4AE6-9303-BCD353927903}" srcOrd="6" destOrd="0" presId="urn:microsoft.com/office/officeart/2005/8/layout/cycle3"/>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CBBACC2-AE84-4A43-BA80-CDAA29867709}" type="doc">
      <dgm:prSet loTypeId="urn:microsoft.com/office/officeart/2009/3/layout/FramedTextPicture" loCatId="picture" qsTypeId="urn:microsoft.com/office/officeart/2005/8/quickstyle/simple1" qsCatId="simple" csTypeId="urn:microsoft.com/office/officeart/2005/8/colors/accent1_2" csCatId="accent1" phldr="1"/>
      <dgm:spPr/>
      <dgm:t>
        <a:bodyPr/>
        <a:lstStyle/>
        <a:p>
          <a:pPr rtl="1"/>
          <a:endParaRPr lang="ar-EG"/>
        </a:p>
      </dgm:t>
    </dgm:pt>
    <dgm:pt modelId="{8C26A16C-5AA9-4B64-A31A-F9C4255895B8}">
      <dgm:prSet phldrT="[Text]" custT="1"/>
      <dgm:spPr/>
      <dgm:t>
        <a:bodyPr/>
        <a:lstStyle/>
        <a:p>
          <a:pPr algn="ctr" rtl="1"/>
          <a:r>
            <a:rPr lang="ar-EG" sz="2400" b="1" dirty="0" smtClean="0">
              <a:solidFill>
                <a:srgbClr val="FF0000"/>
              </a:solidFill>
            </a:rPr>
            <a:t>الخلافات</a:t>
          </a:r>
        </a:p>
        <a:p>
          <a:pPr algn="justLow" rtl="1"/>
          <a:r>
            <a:rPr lang="ar-EG" sz="2300" b="1" dirty="0" smtClean="0">
              <a:solidFill>
                <a:srgbClr val="002060"/>
              </a:solidFill>
            </a:rPr>
            <a:t>عبارة عن تفاعلات تنتج عن التنوع والاختلاف في طبيعة الآراء والأفكار والاتجاهات، وفقدان القدرة على التعامل مع وجهات النظر المخالفة وطريقة إدارة الحوار</a:t>
          </a:r>
          <a:r>
            <a:rPr lang="ar-EG" sz="2300" dirty="0" smtClean="0"/>
            <a:t>.</a:t>
          </a:r>
          <a:endParaRPr lang="ar-EG" sz="2300" dirty="0"/>
        </a:p>
      </dgm:t>
    </dgm:pt>
    <dgm:pt modelId="{E3B54DE3-751F-4735-A538-0B8B91D52911}" type="parTrans" cxnId="{16EFC655-CF1D-4C63-A713-FC3E3CD66E97}">
      <dgm:prSet/>
      <dgm:spPr/>
      <dgm:t>
        <a:bodyPr/>
        <a:lstStyle/>
        <a:p>
          <a:pPr rtl="1"/>
          <a:endParaRPr lang="ar-EG"/>
        </a:p>
      </dgm:t>
    </dgm:pt>
    <dgm:pt modelId="{7EAA6F5C-B1F2-44D4-819A-CAD003F0A8A1}" type="sibTrans" cxnId="{16EFC655-CF1D-4C63-A713-FC3E3CD66E97}">
      <dgm:prSet/>
      <dgm:spPr/>
      <dgm:t>
        <a:bodyPr/>
        <a:lstStyle/>
        <a:p>
          <a:pPr rtl="1"/>
          <a:endParaRPr lang="ar-EG"/>
        </a:p>
      </dgm:t>
    </dgm:pt>
    <dgm:pt modelId="{C30619A2-642B-45CF-8EB4-D86F1B21B5E8}" type="pres">
      <dgm:prSet presAssocID="{9CBBACC2-AE84-4A43-BA80-CDAA29867709}" presName="Name0" presStyleCnt="0">
        <dgm:presLayoutVars>
          <dgm:chMax/>
          <dgm:chPref/>
          <dgm:dir/>
        </dgm:presLayoutVars>
      </dgm:prSet>
      <dgm:spPr/>
      <dgm:t>
        <a:bodyPr/>
        <a:lstStyle/>
        <a:p>
          <a:pPr rtl="1"/>
          <a:endParaRPr lang="ar-EG"/>
        </a:p>
      </dgm:t>
    </dgm:pt>
    <dgm:pt modelId="{21D5246A-318E-4EFC-9366-608C127CF8C0}" type="pres">
      <dgm:prSet presAssocID="{8C26A16C-5AA9-4B64-A31A-F9C4255895B8}" presName="composite" presStyleCnt="0">
        <dgm:presLayoutVars>
          <dgm:chMax/>
          <dgm:chPref/>
        </dgm:presLayoutVars>
      </dgm:prSet>
      <dgm:spPr/>
    </dgm:pt>
    <dgm:pt modelId="{7BBF5276-BC22-4106-84C2-9A52B999626D}" type="pres">
      <dgm:prSet presAssocID="{8C26A16C-5AA9-4B64-A31A-F9C4255895B8}" presName="Image" presStyleLbl="bgImgPlace1" presStyleIdx="0" presStyleCnt="1" custLinFactNeighborX="-24210" custLinFactNeighborY="5188"/>
      <dgm:spPr>
        <a:blipFill rotWithShape="1">
          <a:blip xmlns:r="http://schemas.openxmlformats.org/officeDocument/2006/relationships" r:embed="rId1"/>
          <a:stretch>
            <a:fillRect/>
          </a:stretch>
        </a:blipFill>
      </dgm:spPr>
    </dgm:pt>
    <dgm:pt modelId="{32925098-5906-4AC1-B37B-81BBE18F296E}" type="pres">
      <dgm:prSet presAssocID="{8C26A16C-5AA9-4B64-A31A-F9C4255895B8}" presName="ParentText" presStyleLbl="revTx" presStyleIdx="0" presStyleCnt="1">
        <dgm:presLayoutVars>
          <dgm:chMax val="0"/>
          <dgm:chPref val="0"/>
          <dgm:bulletEnabled val="1"/>
        </dgm:presLayoutVars>
      </dgm:prSet>
      <dgm:spPr/>
      <dgm:t>
        <a:bodyPr/>
        <a:lstStyle/>
        <a:p>
          <a:pPr rtl="1"/>
          <a:endParaRPr lang="ar-EG"/>
        </a:p>
      </dgm:t>
    </dgm:pt>
    <dgm:pt modelId="{C47D3E7C-FB6B-4083-8AF2-2FB9F2CD9842}" type="pres">
      <dgm:prSet presAssocID="{8C26A16C-5AA9-4B64-A31A-F9C4255895B8}" presName="tlFrame" presStyleLbl="node1" presStyleIdx="0" presStyleCnt="4"/>
      <dgm:spPr/>
    </dgm:pt>
    <dgm:pt modelId="{2DFC2C4E-C234-45A1-AA75-44F380B410BB}" type="pres">
      <dgm:prSet presAssocID="{8C26A16C-5AA9-4B64-A31A-F9C4255895B8}" presName="trFrame" presStyleLbl="node1" presStyleIdx="1" presStyleCnt="4"/>
      <dgm:spPr/>
    </dgm:pt>
    <dgm:pt modelId="{968B8677-2885-4853-8CD0-05518DA8AB9B}" type="pres">
      <dgm:prSet presAssocID="{8C26A16C-5AA9-4B64-A31A-F9C4255895B8}" presName="blFrame" presStyleLbl="node1" presStyleIdx="2" presStyleCnt="4"/>
      <dgm:spPr/>
    </dgm:pt>
    <dgm:pt modelId="{68FA83D4-9310-45EE-9D69-5CB0B3D8A9E2}" type="pres">
      <dgm:prSet presAssocID="{8C26A16C-5AA9-4B64-A31A-F9C4255895B8}" presName="brFrame" presStyleLbl="node1" presStyleIdx="3" presStyleCnt="4"/>
      <dgm:spPr/>
    </dgm:pt>
  </dgm:ptLst>
  <dgm:cxnLst>
    <dgm:cxn modelId="{1C69510D-2F6A-49DF-90A8-37BC588FFA5C}" type="presOf" srcId="{8C26A16C-5AA9-4B64-A31A-F9C4255895B8}" destId="{32925098-5906-4AC1-B37B-81BBE18F296E}" srcOrd="0" destOrd="0" presId="urn:microsoft.com/office/officeart/2009/3/layout/FramedTextPicture"/>
    <dgm:cxn modelId="{16EFC655-CF1D-4C63-A713-FC3E3CD66E97}" srcId="{9CBBACC2-AE84-4A43-BA80-CDAA29867709}" destId="{8C26A16C-5AA9-4B64-A31A-F9C4255895B8}" srcOrd="0" destOrd="0" parTransId="{E3B54DE3-751F-4735-A538-0B8B91D52911}" sibTransId="{7EAA6F5C-B1F2-44D4-819A-CAD003F0A8A1}"/>
    <dgm:cxn modelId="{DE814935-0AAF-4D44-9FCE-74DC4BE11432}" type="presOf" srcId="{9CBBACC2-AE84-4A43-BA80-CDAA29867709}" destId="{C30619A2-642B-45CF-8EB4-D86F1B21B5E8}" srcOrd="0" destOrd="0" presId="urn:microsoft.com/office/officeart/2009/3/layout/FramedTextPicture"/>
    <dgm:cxn modelId="{5A5FED37-A4DE-43AA-AE44-14C77EA9E72D}" type="presParOf" srcId="{C30619A2-642B-45CF-8EB4-D86F1B21B5E8}" destId="{21D5246A-318E-4EFC-9366-608C127CF8C0}" srcOrd="0" destOrd="0" presId="urn:microsoft.com/office/officeart/2009/3/layout/FramedTextPicture"/>
    <dgm:cxn modelId="{3E7DF8A5-E8C4-4F76-86EB-1EDA85E3BEF0}" type="presParOf" srcId="{21D5246A-318E-4EFC-9366-608C127CF8C0}" destId="{7BBF5276-BC22-4106-84C2-9A52B999626D}" srcOrd="0" destOrd="0" presId="urn:microsoft.com/office/officeart/2009/3/layout/FramedTextPicture"/>
    <dgm:cxn modelId="{ADD1FFA7-72A5-4A2A-AE72-DA15BEF59D15}" type="presParOf" srcId="{21D5246A-318E-4EFC-9366-608C127CF8C0}" destId="{32925098-5906-4AC1-B37B-81BBE18F296E}" srcOrd="1" destOrd="0" presId="urn:microsoft.com/office/officeart/2009/3/layout/FramedTextPicture"/>
    <dgm:cxn modelId="{122CCF69-8860-4B09-A69A-AE3C794DACE2}" type="presParOf" srcId="{21D5246A-318E-4EFC-9366-608C127CF8C0}" destId="{C47D3E7C-FB6B-4083-8AF2-2FB9F2CD9842}" srcOrd="2" destOrd="0" presId="urn:microsoft.com/office/officeart/2009/3/layout/FramedTextPicture"/>
    <dgm:cxn modelId="{15B4E6FC-1B78-4B5A-9539-6C60FEACBE53}" type="presParOf" srcId="{21D5246A-318E-4EFC-9366-608C127CF8C0}" destId="{2DFC2C4E-C234-45A1-AA75-44F380B410BB}" srcOrd="3" destOrd="0" presId="urn:microsoft.com/office/officeart/2009/3/layout/FramedTextPicture"/>
    <dgm:cxn modelId="{F561B8BD-F68F-4D87-93CD-87CC50787980}" type="presParOf" srcId="{21D5246A-318E-4EFC-9366-608C127CF8C0}" destId="{968B8677-2885-4853-8CD0-05518DA8AB9B}" srcOrd="4" destOrd="0" presId="urn:microsoft.com/office/officeart/2009/3/layout/FramedTextPicture"/>
    <dgm:cxn modelId="{C571A5B3-857F-42F3-AA2E-D7D4EE46095E}" type="presParOf" srcId="{21D5246A-318E-4EFC-9366-608C127CF8C0}" destId="{68FA83D4-9310-45EE-9D69-5CB0B3D8A9E2}" srcOrd="5" destOrd="0" presId="urn:microsoft.com/office/officeart/2009/3/layout/FramedTextPicture"/>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413FB0-CD2C-4A48-803D-B109DD947B75}" type="doc">
      <dgm:prSet loTypeId="urn:microsoft.com/office/officeart/2009/3/layout/FramedTextPicture" loCatId="picture" qsTypeId="urn:microsoft.com/office/officeart/2005/8/quickstyle/simple1" qsCatId="simple" csTypeId="urn:microsoft.com/office/officeart/2005/8/colors/colorful4" csCatId="colorful" phldr="1"/>
      <dgm:spPr/>
      <dgm:t>
        <a:bodyPr/>
        <a:lstStyle/>
        <a:p>
          <a:pPr rtl="1"/>
          <a:endParaRPr lang="ar-EG"/>
        </a:p>
      </dgm:t>
    </dgm:pt>
    <dgm:pt modelId="{CCE9C160-00F7-4818-989D-15A197A7DAA1}">
      <dgm:prSet phldrT="[Text]" custT="1"/>
      <dgm:spPr/>
      <dgm:t>
        <a:bodyPr/>
        <a:lstStyle/>
        <a:p>
          <a:pPr algn="ctr" rtl="1"/>
          <a:r>
            <a:rPr lang="ar-EG" sz="2000" b="1" dirty="0" smtClean="0">
              <a:solidFill>
                <a:srgbClr val="FF0000"/>
              </a:solidFill>
            </a:rPr>
            <a:t> الغيرة المحمودة </a:t>
          </a:r>
        </a:p>
        <a:p>
          <a:pPr algn="justLow" rtl="1"/>
          <a:r>
            <a:rPr lang="ar-EG" sz="2000" b="1" dirty="0" smtClean="0">
              <a:solidFill>
                <a:srgbClr val="002060"/>
              </a:solidFill>
            </a:rPr>
            <a:t>وهي التي تكون في محلها فالغيرة المعتدلة المحمودة تحفظ العلاقة الزوجية ، وتوفر السعادة ، وتقضي على كثير من المشكلات، أما إذا اشتدتْ الغيرة (وهي الغيرة في غير ريبة) ، فأصبح كل من الزوجين يشك في الآخر ، ويتمنى أن يكون شرطيًّا على رفيقه ، يراقبه في كل أعماله ، ويسأله عن كل صغيرة وكبيرة </a:t>
          </a:r>
          <a:endParaRPr lang="ar-EG" sz="2000" b="1" dirty="0">
            <a:solidFill>
              <a:srgbClr val="002060"/>
            </a:solidFill>
          </a:endParaRPr>
        </a:p>
      </dgm:t>
    </dgm:pt>
    <dgm:pt modelId="{00EF70AA-B5F5-41BC-A494-92910F58BC84}" type="parTrans" cxnId="{02587780-C70F-4352-A6FD-E86461D66E45}">
      <dgm:prSet/>
      <dgm:spPr/>
      <dgm:t>
        <a:bodyPr/>
        <a:lstStyle/>
        <a:p>
          <a:pPr rtl="1"/>
          <a:endParaRPr lang="ar-EG"/>
        </a:p>
      </dgm:t>
    </dgm:pt>
    <dgm:pt modelId="{30840014-CF05-415C-A051-F8E2F35A8846}" type="sibTrans" cxnId="{02587780-C70F-4352-A6FD-E86461D66E45}">
      <dgm:prSet/>
      <dgm:spPr/>
      <dgm:t>
        <a:bodyPr/>
        <a:lstStyle/>
        <a:p>
          <a:pPr rtl="1"/>
          <a:endParaRPr lang="ar-EG"/>
        </a:p>
      </dgm:t>
    </dgm:pt>
    <dgm:pt modelId="{AB717DCE-4727-48A5-A787-1B1507FD5D5F}" type="pres">
      <dgm:prSet presAssocID="{83413FB0-CD2C-4A48-803D-B109DD947B75}" presName="Name0" presStyleCnt="0">
        <dgm:presLayoutVars>
          <dgm:chMax/>
          <dgm:chPref/>
          <dgm:dir/>
        </dgm:presLayoutVars>
      </dgm:prSet>
      <dgm:spPr/>
      <dgm:t>
        <a:bodyPr/>
        <a:lstStyle/>
        <a:p>
          <a:pPr rtl="1"/>
          <a:endParaRPr lang="ar-EG"/>
        </a:p>
      </dgm:t>
    </dgm:pt>
    <dgm:pt modelId="{5F6C3624-C545-4198-A9AB-BC7A73EA2FB5}" type="pres">
      <dgm:prSet presAssocID="{CCE9C160-00F7-4818-989D-15A197A7DAA1}" presName="composite" presStyleCnt="0">
        <dgm:presLayoutVars>
          <dgm:chMax/>
          <dgm:chPref/>
        </dgm:presLayoutVars>
      </dgm:prSet>
      <dgm:spPr/>
    </dgm:pt>
    <dgm:pt modelId="{AFB43FB0-F151-43A7-8BC6-E02C4CD51285}" type="pres">
      <dgm:prSet presAssocID="{CCE9C160-00F7-4818-989D-15A197A7DAA1}" presName="Image" presStyleLbl="bgImgPlace1" presStyleIdx="0" presStyleCnt="1" custLinFactNeighborX="-15287" custLinFactNeighborY="3017"/>
      <dgm:spPr>
        <a:blipFill rotWithShape="1">
          <a:blip xmlns:r="http://schemas.openxmlformats.org/officeDocument/2006/relationships" r:embed="rId1"/>
          <a:stretch>
            <a:fillRect/>
          </a:stretch>
        </a:blipFill>
      </dgm:spPr>
      <dgm:t>
        <a:bodyPr/>
        <a:lstStyle/>
        <a:p>
          <a:pPr rtl="1"/>
          <a:endParaRPr lang="ar-EG"/>
        </a:p>
      </dgm:t>
    </dgm:pt>
    <dgm:pt modelId="{D9988597-8DE0-4F83-A403-6E05BAD56B9A}" type="pres">
      <dgm:prSet presAssocID="{CCE9C160-00F7-4818-989D-15A197A7DAA1}" presName="ParentText" presStyleLbl="revTx" presStyleIdx="0" presStyleCnt="1">
        <dgm:presLayoutVars>
          <dgm:chMax val="0"/>
          <dgm:chPref val="0"/>
          <dgm:bulletEnabled val="1"/>
        </dgm:presLayoutVars>
      </dgm:prSet>
      <dgm:spPr/>
      <dgm:t>
        <a:bodyPr/>
        <a:lstStyle/>
        <a:p>
          <a:pPr rtl="1"/>
          <a:endParaRPr lang="ar-EG"/>
        </a:p>
      </dgm:t>
    </dgm:pt>
    <dgm:pt modelId="{F02D6227-3C84-4F43-869C-10441D9BEC87}" type="pres">
      <dgm:prSet presAssocID="{CCE9C160-00F7-4818-989D-15A197A7DAA1}" presName="tlFrame" presStyleLbl="node1" presStyleIdx="0" presStyleCnt="4"/>
      <dgm:spPr>
        <a:solidFill>
          <a:schemeClr val="tx2">
            <a:lumMod val="60000"/>
            <a:lumOff val="40000"/>
          </a:schemeClr>
        </a:solidFill>
      </dgm:spPr>
      <dgm:t>
        <a:bodyPr/>
        <a:lstStyle/>
        <a:p>
          <a:pPr rtl="1"/>
          <a:endParaRPr lang="ar-EG"/>
        </a:p>
      </dgm:t>
    </dgm:pt>
    <dgm:pt modelId="{6C82867E-62B6-455E-8232-B41EFCEC949E}" type="pres">
      <dgm:prSet presAssocID="{CCE9C160-00F7-4818-989D-15A197A7DAA1}" presName="trFrame" presStyleLbl="node1" presStyleIdx="1" presStyleCnt="4"/>
      <dgm:spPr>
        <a:solidFill>
          <a:srgbClr val="FFCCCC"/>
        </a:solidFill>
      </dgm:spPr>
      <dgm:t>
        <a:bodyPr/>
        <a:lstStyle/>
        <a:p>
          <a:pPr rtl="1"/>
          <a:endParaRPr lang="ar-EG"/>
        </a:p>
      </dgm:t>
    </dgm:pt>
    <dgm:pt modelId="{F23EB229-527B-4DE1-8127-57370035AF1F}" type="pres">
      <dgm:prSet presAssocID="{CCE9C160-00F7-4818-989D-15A197A7DAA1}" presName="blFrame" presStyleLbl="node1" presStyleIdx="2" presStyleCnt="4"/>
      <dgm:spPr/>
    </dgm:pt>
    <dgm:pt modelId="{92D9D246-A2C5-47B2-9F05-25A054386AB0}" type="pres">
      <dgm:prSet presAssocID="{CCE9C160-00F7-4818-989D-15A197A7DAA1}" presName="brFrame" presStyleLbl="node1" presStyleIdx="3" presStyleCnt="4"/>
      <dgm:spPr/>
    </dgm:pt>
  </dgm:ptLst>
  <dgm:cxnLst>
    <dgm:cxn modelId="{DF6BF934-0E8F-4060-B092-A7412B1DABCE}" type="presOf" srcId="{CCE9C160-00F7-4818-989D-15A197A7DAA1}" destId="{D9988597-8DE0-4F83-A403-6E05BAD56B9A}" srcOrd="0" destOrd="0" presId="urn:microsoft.com/office/officeart/2009/3/layout/FramedTextPicture"/>
    <dgm:cxn modelId="{02587780-C70F-4352-A6FD-E86461D66E45}" srcId="{83413FB0-CD2C-4A48-803D-B109DD947B75}" destId="{CCE9C160-00F7-4818-989D-15A197A7DAA1}" srcOrd="0" destOrd="0" parTransId="{00EF70AA-B5F5-41BC-A494-92910F58BC84}" sibTransId="{30840014-CF05-415C-A051-F8E2F35A8846}"/>
    <dgm:cxn modelId="{0D230842-61B2-48C9-862A-602A241B7AA3}" type="presOf" srcId="{83413FB0-CD2C-4A48-803D-B109DD947B75}" destId="{AB717DCE-4727-48A5-A787-1B1507FD5D5F}" srcOrd="0" destOrd="0" presId="urn:microsoft.com/office/officeart/2009/3/layout/FramedTextPicture"/>
    <dgm:cxn modelId="{E15D5FC1-878B-4704-BF57-47F6CBD0F113}" type="presParOf" srcId="{AB717DCE-4727-48A5-A787-1B1507FD5D5F}" destId="{5F6C3624-C545-4198-A9AB-BC7A73EA2FB5}" srcOrd="0" destOrd="0" presId="urn:microsoft.com/office/officeart/2009/3/layout/FramedTextPicture"/>
    <dgm:cxn modelId="{3041E9C3-9FDB-477C-AB0A-FCF2C489743B}" type="presParOf" srcId="{5F6C3624-C545-4198-A9AB-BC7A73EA2FB5}" destId="{AFB43FB0-F151-43A7-8BC6-E02C4CD51285}" srcOrd="0" destOrd="0" presId="urn:microsoft.com/office/officeart/2009/3/layout/FramedTextPicture"/>
    <dgm:cxn modelId="{3E5E5462-8536-43FC-928B-D12694AB398A}" type="presParOf" srcId="{5F6C3624-C545-4198-A9AB-BC7A73EA2FB5}" destId="{D9988597-8DE0-4F83-A403-6E05BAD56B9A}" srcOrd="1" destOrd="0" presId="urn:microsoft.com/office/officeart/2009/3/layout/FramedTextPicture"/>
    <dgm:cxn modelId="{9201169E-12FB-4C86-9C24-C8F2C0DC89D7}" type="presParOf" srcId="{5F6C3624-C545-4198-A9AB-BC7A73EA2FB5}" destId="{F02D6227-3C84-4F43-869C-10441D9BEC87}" srcOrd="2" destOrd="0" presId="urn:microsoft.com/office/officeart/2009/3/layout/FramedTextPicture"/>
    <dgm:cxn modelId="{6601FF63-0698-4CD2-88FE-91AD767A470C}" type="presParOf" srcId="{5F6C3624-C545-4198-A9AB-BC7A73EA2FB5}" destId="{6C82867E-62B6-455E-8232-B41EFCEC949E}" srcOrd="3" destOrd="0" presId="urn:microsoft.com/office/officeart/2009/3/layout/FramedTextPicture"/>
    <dgm:cxn modelId="{81337BB3-3E1A-456F-A484-D45418478A1E}" type="presParOf" srcId="{5F6C3624-C545-4198-A9AB-BC7A73EA2FB5}" destId="{F23EB229-527B-4DE1-8127-57370035AF1F}" srcOrd="4" destOrd="0" presId="urn:microsoft.com/office/officeart/2009/3/layout/FramedTextPicture"/>
    <dgm:cxn modelId="{C1587A8D-B4D8-4A23-B5AD-6DD5D28DF62F}" type="presParOf" srcId="{5F6C3624-C545-4198-A9AB-BC7A73EA2FB5}" destId="{92D9D246-A2C5-47B2-9F05-25A054386AB0}" srcOrd="5" destOrd="0" presId="urn:microsoft.com/office/officeart/2009/3/layout/FramedTextPicture"/>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3413FB0-CD2C-4A48-803D-B109DD947B75}" type="doc">
      <dgm:prSet loTypeId="urn:microsoft.com/office/officeart/2009/3/layout/FramedTextPicture" loCatId="picture" qsTypeId="urn:microsoft.com/office/officeart/2005/8/quickstyle/simple1" qsCatId="simple" csTypeId="urn:microsoft.com/office/officeart/2005/8/colors/colorful4" csCatId="colorful" phldr="1"/>
      <dgm:spPr/>
      <dgm:t>
        <a:bodyPr/>
        <a:lstStyle/>
        <a:p>
          <a:pPr rtl="1"/>
          <a:endParaRPr lang="ar-EG"/>
        </a:p>
      </dgm:t>
    </dgm:pt>
    <dgm:pt modelId="{CCE9C160-00F7-4818-989D-15A197A7DAA1}">
      <dgm:prSet phldrT="[Text]" custT="1"/>
      <dgm:spPr/>
      <dgm:t>
        <a:bodyPr/>
        <a:lstStyle/>
        <a:p>
          <a:pPr algn="ctr" rtl="1"/>
          <a:r>
            <a:rPr lang="ar-EG" sz="2000" b="1" dirty="0" smtClean="0">
              <a:solidFill>
                <a:srgbClr val="FF0000"/>
              </a:solidFill>
            </a:rPr>
            <a:t>الغيرة المذمومة </a:t>
          </a:r>
        </a:p>
        <a:p>
          <a:pPr algn="justLow" rtl="1"/>
          <a:r>
            <a:rPr lang="ar-EG" sz="2000" b="1" dirty="0" smtClean="0">
              <a:solidFill>
                <a:srgbClr val="002060"/>
              </a:solidFill>
            </a:rPr>
            <a:t>كسائر الأمراض النفسية تفتك بصاحبها، فيختل توازنه، ويضطرب حبل شخصيته وتضطرب حياته الوجدانية وينبري جسمه، وتنحط قواه العقلية، ويقل إنتاجه.  فمما لا شك فيه أن الفطرة البشرية تقتضي غيرة الشريك على شريكه سواء كانت العلاقة بينهما علاقة قرابة كالإخوة مثلا أو علاقة ميثاق غليظ كالزوج مع زوجته</a:t>
          </a:r>
          <a:endParaRPr lang="ar-EG" sz="2000" b="1" dirty="0">
            <a:solidFill>
              <a:srgbClr val="002060"/>
            </a:solidFill>
          </a:endParaRPr>
        </a:p>
      </dgm:t>
    </dgm:pt>
    <dgm:pt modelId="{00EF70AA-B5F5-41BC-A494-92910F58BC84}" type="parTrans" cxnId="{02587780-C70F-4352-A6FD-E86461D66E45}">
      <dgm:prSet/>
      <dgm:spPr/>
      <dgm:t>
        <a:bodyPr/>
        <a:lstStyle/>
        <a:p>
          <a:pPr rtl="1"/>
          <a:endParaRPr lang="ar-EG"/>
        </a:p>
      </dgm:t>
    </dgm:pt>
    <dgm:pt modelId="{30840014-CF05-415C-A051-F8E2F35A8846}" type="sibTrans" cxnId="{02587780-C70F-4352-A6FD-E86461D66E45}">
      <dgm:prSet/>
      <dgm:spPr/>
      <dgm:t>
        <a:bodyPr/>
        <a:lstStyle/>
        <a:p>
          <a:pPr rtl="1"/>
          <a:endParaRPr lang="ar-EG"/>
        </a:p>
      </dgm:t>
    </dgm:pt>
    <dgm:pt modelId="{AB717DCE-4727-48A5-A787-1B1507FD5D5F}" type="pres">
      <dgm:prSet presAssocID="{83413FB0-CD2C-4A48-803D-B109DD947B75}" presName="Name0" presStyleCnt="0">
        <dgm:presLayoutVars>
          <dgm:chMax/>
          <dgm:chPref/>
          <dgm:dir/>
        </dgm:presLayoutVars>
      </dgm:prSet>
      <dgm:spPr/>
      <dgm:t>
        <a:bodyPr/>
        <a:lstStyle/>
        <a:p>
          <a:pPr rtl="1"/>
          <a:endParaRPr lang="ar-EG"/>
        </a:p>
      </dgm:t>
    </dgm:pt>
    <dgm:pt modelId="{5F6C3624-C545-4198-A9AB-BC7A73EA2FB5}" type="pres">
      <dgm:prSet presAssocID="{CCE9C160-00F7-4818-989D-15A197A7DAA1}" presName="composite" presStyleCnt="0">
        <dgm:presLayoutVars>
          <dgm:chMax/>
          <dgm:chPref/>
        </dgm:presLayoutVars>
      </dgm:prSet>
      <dgm:spPr/>
    </dgm:pt>
    <dgm:pt modelId="{AFB43FB0-F151-43A7-8BC6-E02C4CD51285}" type="pres">
      <dgm:prSet presAssocID="{CCE9C160-00F7-4818-989D-15A197A7DAA1}" presName="Image" presStyleLbl="bgImgPlace1" presStyleIdx="0" presStyleCnt="1" custLinFactNeighborX="-15287" custLinFactNeighborY="3017"/>
      <dgm:spPr>
        <a:blipFill rotWithShape="1">
          <a:blip xmlns:r="http://schemas.openxmlformats.org/officeDocument/2006/relationships" r:embed="rId1"/>
          <a:stretch>
            <a:fillRect/>
          </a:stretch>
        </a:blipFill>
      </dgm:spPr>
      <dgm:t>
        <a:bodyPr/>
        <a:lstStyle/>
        <a:p>
          <a:pPr rtl="1"/>
          <a:endParaRPr lang="ar-EG"/>
        </a:p>
      </dgm:t>
    </dgm:pt>
    <dgm:pt modelId="{D9988597-8DE0-4F83-A403-6E05BAD56B9A}" type="pres">
      <dgm:prSet presAssocID="{CCE9C160-00F7-4818-989D-15A197A7DAA1}" presName="ParentText" presStyleLbl="revTx" presStyleIdx="0" presStyleCnt="1">
        <dgm:presLayoutVars>
          <dgm:chMax val="0"/>
          <dgm:chPref val="0"/>
          <dgm:bulletEnabled val="1"/>
        </dgm:presLayoutVars>
      </dgm:prSet>
      <dgm:spPr/>
      <dgm:t>
        <a:bodyPr/>
        <a:lstStyle/>
        <a:p>
          <a:pPr rtl="1"/>
          <a:endParaRPr lang="ar-EG"/>
        </a:p>
      </dgm:t>
    </dgm:pt>
    <dgm:pt modelId="{F02D6227-3C84-4F43-869C-10441D9BEC87}" type="pres">
      <dgm:prSet presAssocID="{CCE9C160-00F7-4818-989D-15A197A7DAA1}" presName="tlFrame" presStyleLbl="node1" presStyleIdx="0" presStyleCnt="4"/>
      <dgm:spPr>
        <a:solidFill>
          <a:schemeClr val="accent2">
            <a:lumMod val="75000"/>
          </a:schemeClr>
        </a:solidFill>
      </dgm:spPr>
    </dgm:pt>
    <dgm:pt modelId="{6C82867E-62B6-455E-8232-B41EFCEC949E}" type="pres">
      <dgm:prSet presAssocID="{CCE9C160-00F7-4818-989D-15A197A7DAA1}" presName="trFrame" presStyleLbl="node1" presStyleIdx="1" presStyleCnt="4"/>
      <dgm:spPr>
        <a:solidFill>
          <a:schemeClr val="accent6">
            <a:lumMod val="75000"/>
          </a:schemeClr>
        </a:solidFill>
      </dgm:spPr>
    </dgm:pt>
    <dgm:pt modelId="{F23EB229-527B-4DE1-8127-57370035AF1F}" type="pres">
      <dgm:prSet presAssocID="{CCE9C160-00F7-4818-989D-15A197A7DAA1}" presName="blFrame" presStyleLbl="node1" presStyleIdx="2" presStyleCnt="4"/>
      <dgm:spPr/>
    </dgm:pt>
    <dgm:pt modelId="{92D9D246-A2C5-47B2-9F05-25A054386AB0}" type="pres">
      <dgm:prSet presAssocID="{CCE9C160-00F7-4818-989D-15A197A7DAA1}" presName="brFrame" presStyleLbl="node1" presStyleIdx="3" presStyleCnt="4"/>
      <dgm:spPr/>
    </dgm:pt>
  </dgm:ptLst>
  <dgm:cxnLst>
    <dgm:cxn modelId="{686C6315-9B5A-4183-9220-BE5DB275360E}" type="presOf" srcId="{83413FB0-CD2C-4A48-803D-B109DD947B75}" destId="{AB717DCE-4727-48A5-A787-1B1507FD5D5F}" srcOrd="0" destOrd="0" presId="urn:microsoft.com/office/officeart/2009/3/layout/FramedTextPicture"/>
    <dgm:cxn modelId="{F18A023A-BAE9-4890-842E-A6EBA47A821A}" type="presOf" srcId="{CCE9C160-00F7-4818-989D-15A197A7DAA1}" destId="{D9988597-8DE0-4F83-A403-6E05BAD56B9A}" srcOrd="0" destOrd="0" presId="urn:microsoft.com/office/officeart/2009/3/layout/FramedTextPicture"/>
    <dgm:cxn modelId="{02587780-C70F-4352-A6FD-E86461D66E45}" srcId="{83413FB0-CD2C-4A48-803D-B109DD947B75}" destId="{CCE9C160-00F7-4818-989D-15A197A7DAA1}" srcOrd="0" destOrd="0" parTransId="{00EF70AA-B5F5-41BC-A494-92910F58BC84}" sibTransId="{30840014-CF05-415C-A051-F8E2F35A8846}"/>
    <dgm:cxn modelId="{66DD5E91-C256-4A6C-9819-ED1E128D858B}" type="presParOf" srcId="{AB717DCE-4727-48A5-A787-1B1507FD5D5F}" destId="{5F6C3624-C545-4198-A9AB-BC7A73EA2FB5}" srcOrd="0" destOrd="0" presId="urn:microsoft.com/office/officeart/2009/3/layout/FramedTextPicture"/>
    <dgm:cxn modelId="{B11DA411-DFCA-47DE-AE79-573729F554EE}" type="presParOf" srcId="{5F6C3624-C545-4198-A9AB-BC7A73EA2FB5}" destId="{AFB43FB0-F151-43A7-8BC6-E02C4CD51285}" srcOrd="0" destOrd="0" presId="urn:microsoft.com/office/officeart/2009/3/layout/FramedTextPicture"/>
    <dgm:cxn modelId="{3FBF573E-46EE-48AD-886F-E42522A86F2D}" type="presParOf" srcId="{5F6C3624-C545-4198-A9AB-BC7A73EA2FB5}" destId="{D9988597-8DE0-4F83-A403-6E05BAD56B9A}" srcOrd="1" destOrd="0" presId="urn:microsoft.com/office/officeart/2009/3/layout/FramedTextPicture"/>
    <dgm:cxn modelId="{B7A1C029-E693-4377-8BB1-B9D81D686252}" type="presParOf" srcId="{5F6C3624-C545-4198-A9AB-BC7A73EA2FB5}" destId="{F02D6227-3C84-4F43-869C-10441D9BEC87}" srcOrd="2" destOrd="0" presId="urn:microsoft.com/office/officeart/2009/3/layout/FramedTextPicture"/>
    <dgm:cxn modelId="{1D0485A2-CF15-421A-89C6-5EFCFB3E0D29}" type="presParOf" srcId="{5F6C3624-C545-4198-A9AB-BC7A73EA2FB5}" destId="{6C82867E-62B6-455E-8232-B41EFCEC949E}" srcOrd="3" destOrd="0" presId="urn:microsoft.com/office/officeart/2009/3/layout/FramedTextPicture"/>
    <dgm:cxn modelId="{C2D0EFC3-6485-4428-876B-6EE24B43CCAD}" type="presParOf" srcId="{5F6C3624-C545-4198-A9AB-BC7A73EA2FB5}" destId="{F23EB229-527B-4DE1-8127-57370035AF1F}" srcOrd="4" destOrd="0" presId="urn:microsoft.com/office/officeart/2009/3/layout/FramedTextPicture"/>
    <dgm:cxn modelId="{4137C802-5077-4200-B50B-6E7816D51FB1}" type="presParOf" srcId="{5F6C3624-C545-4198-A9AB-BC7A73EA2FB5}" destId="{92D9D246-A2C5-47B2-9F05-25A054386AB0}" srcOrd="5" destOrd="0" presId="urn:microsoft.com/office/officeart/2009/3/layout/FramedTextPicture"/>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FD8ED-3092-40E8-BB3C-F36A310A3877}" type="doc">
      <dgm:prSet loTypeId="urn:microsoft.com/office/officeart/2005/8/layout/cycle3" loCatId="cycle" qsTypeId="urn:microsoft.com/office/officeart/2005/8/quickstyle/3d6" qsCatId="3D" csTypeId="urn:microsoft.com/office/officeart/2005/8/colors/colorful1#2" csCatId="colorful" phldr="1"/>
      <dgm:spPr/>
      <dgm:t>
        <a:bodyPr/>
        <a:lstStyle/>
        <a:p>
          <a:pPr rtl="1"/>
          <a:endParaRPr lang="ar-SA"/>
        </a:p>
      </dgm:t>
    </dgm:pt>
    <dgm:pt modelId="{7D156077-FC48-4E00-9279-C0DCC50C887C}">
      <dgm:prSet custT="1"/>
      <dgm:spPr/>
      <dgm:t>
        <a:bodyPr/>
        <a:lstStyle/>
        <a:p>
          <a:pPr rtl="1"/>
          <a:r>
            <a:rPr lang="ar-EG" sz="2400" b="1" dirty="0" smtClean="0"/>
            <a:t>الحاجات العاطفية الأساسية للرجل والمرأة</a:t>
          </a:r>
          <a:endParaRPr lang="ar-SA" sz="2400" b="1" u="none" dirty="0"/>
        </a:p>
      </dgm:t>
    </dgm:pt>
    <dgm:pt modelId="{AB191B58-97BE-4E0F-8C9F-3EE229426A50}" type="parTrans" cxnId="{402191C2-E456-496B-AE55-055AC3E20C21}">
      <dgm:prSet/>
      <dgm:spPr/>
      <dgm:t>
        <a:bodyPr/>
        <a:lstStyle/>
        <a:p>
          <a:pPr rtl="1"/>
          <a:endParaRPr lang="ar-SA"/>
        </a:p>
      </dgm:t>
    </dgm:pt>
    <dgm:pt modelId="{E2F200B1-BFB1-4055-BB5F-BAE852DBF4F3}" type="sibTrans" cxnId="{402191C2-E456-496B-AE55-055AC3E20C21}">
      <dgm:prSet/>
      <dgm:spPr/>
      <dgm:t>
        <a:bodyPr/>
        <a:lstStyle/>
        <a:p>
          <a:pPr rtl="1"/>
          <a:endParaRPr lang="ar-SA"/>
        </a:p>
      </dgm:t>
    </dgm:pt>
    <dgm:pt modelId="{4299C8C0-9EFE-4B56-B3A8-6441731A43E1}">
      <dgm:prSet custT="1"/>
      <dgm:spPr>
        <a:blipFill rotWithShape="0">
          <a:blip xmlns:r="http://schemas.openxmlformats.org/officeDocument/2006/relationships" r:embed="rId1"/>
          <a:stretch>
            <a:fillRect/>
          </a:stretch>
        </a:blipFill>
      </dgm:spPr>
      <dgm:t>
        <a:bodyPr/>
        <a:lstStyle/>
        <a:p>
          <a:pPr rtl="1"/>
          <a:r>
            <a:rPr lang="ar-EG" sz="2400" b="1" dirty="0" smtClean="0"/>
            <a:t>مفهوم الخلافات</a:t>
          </a:r>
          <a:endParaRPr lang="ar-SA" sz="2400" b="1" dirty="0"/>
        </a:p>
      </dgm:t>
    </dgm:pt>
    <dgm:pt modelId="{129111F7-8952-43A1-9F45-8BD51B0F9F58}" type="parTrans" cxnId="{73239622-025F-43ED-8EDE-065A8B6A2852}">
      <dgm:prSet/>
      <dgm:spPr/>
      <dgm:t>
        <a:bodyPr/>
        <a:lstStyle/>
        <a:p>
          <a:pPr rtl="1"/>
          <a:endParaRPr lang="ar-SA"/>
        </a:p>
      </dgm:t>
    </dgm:pt>
    <dgm:pt modelId="{0FBAECD9-1187-40F4-BF67-7069C9A20415}" type="sibTrans" cxnId="{73239622-025F-43ED-8EDE-065A8B6A2852}">
      <dgm:prSet/>
      <dgm:spPr/>
      <dgm:t>
        <a:bodyPr/>
        <a:lstStyle/>
        <a:p>
          <a:pPr rtl="1"/>
          <a:endParaRPr lang="ar-SA"/>
        </a:p>
      </dgm:t>
    </dgm:pt>
    <dgm:pt modelId="{F611D78A-9E2D-4971-9E73-7AC2581DFC51}">
      <dgm:prSet custT="1"/>
      <dgm:spPr>
        <a:blipFill rotWithShape="0">
          <a:blip xmlns:r="http://schemas.openxmlformats.org/officeDocument/2006/relationships" r:embed="rId2"/>
          <a:stretch>
            <a:fillRect/>
          </a:stretch>
        </a:blipFill>
      </dgm:spPr>
      <dgm:t>
        <a:bodyPr/>
        <a:lstStyle/>
        <a:p>
          <a:pPr rtl="1"/>
          <a:r>
            <a:rPr lang="ar-EG" sz="2400" b="1" dirty="0" smtClean="0"/>
            <a:t>أسباب المشاكل الزوجية</a:t>
          </a:r>
          <a:endParaRPr lang="ar-SA" sz="2400" b="1" dirty="0"/>
        </a:p>
      </dgm:t>
    </dgm:pt>
    <dgm:pt modelId="{C7D607EF-6D87-4887-895C-DB14450938E9}" type="parTrans" cxnId="{534AF052-EC70-4970-8D47-07ED9D86F690}">
      <dgm:prSet/>
      <dgm:spPr/>
      <dgm:t>
        <a:bodyPr/>
        <a:lstStyle/>
        <a:p>
          <a:pPr rtl="1"/>
          <a:endParaRPr lang="ar-SA"/>
        </a:p>
      </dgm:t>
    </dgm:pt>
    <dgm:pt modelId="{00E21551-6CE4-4CC5-81C6-7AE7E6B63CF9}" type="sibTrans" cxnId="{534AF052-EC70-4970-8D47-07ED9D86F690}">
      <dgm:prSet/>
      <dgm:spPr/>
      <dgm:t>
        <a:bodyPr/>
        <a:lstStyle/>
        <a:p>
          <a:pPr rtl="1"/>
          <a:endParaRPr lang="ar-SA"/>
        </a:p>
      </dgm:t>
    </dgm:pt>
    <dgm:pt modelId="{138D2D05-E84C-4EF9-82C1-0648A6C2AE6E}">
      <dgm:prSet/>
      <dgm:spPr/>
      <dgm:t>
        <a:bodyPr/>
        <a:lstStyle/>
        <a:p>
          <a:pPr rtl="1"/>
          <a:r>
            <a:rPr lang="ar-EG" b="1" dirty="0" smtClean="0"/>
            <a:t>خطوات في طريق حل المشكلة الزوجية</a:t>
          </a:r>
          <a:endParaRPr lang="en-US" dirty="0"/>
        </a:p>
      </dgm:t>
    </dgm:pt>
    <dgm:pt modelId="{087DEF5E-8917-4B04-9E87-EC10C174DB99}" type="parTrans" cxnId="{7BB6DE76-D635-45FB-9C14-2AA86EA23D4B}">
      <dgm:prSet/>
      <dgm:spPr/>
      <dgm:t>
        <a:bodyPr/>
        <a:lstStyle/>
        <a:p>
          <a:pPr rtl="1"/>
          <a:endParaRPr lang="ar-EG"/>
        </a:p>
      </dgm:t>
    </dgm:pt>
    <dgm:pt modelId="{063C4987-B6F1-4B16-BD30-C9A478D0A6B2}" type="sibTrans" cxnId="{7BB6DE76-D635-45FB-9C14-2AA86EA23D4B}">
      <dgm:prSet/>
      <dgm:spPr/>
      <dgm:t>
        <a:bodyPr/>
        <a:lstStyle/>
        <a:p>
          <a:pPr rtl="1"/>
          <a:endParaRPr lang="ar-EG"/>
        </a:p>
      </dgm:t>
    </dgm:pt>
    <dgm:pt modelId="{0B4ED949-FD5D-4FE8-AA39-38F95BB24DE5}">
      <dgm:prSet/>
      <dgm:spPr/>
      <dgm:t>
        <a:bodyPr/>
        <a:lstStyle/>
        <a:p>
          <a:pPr rtl="1"/>
          <a:r>
            <a:rPr lang="ar-EG" b="1" dirty="0" smtClean="0"/>
            <a:t>قواعد للتعامل مع المشاكل الزوجية</a:t>
          </a:r>
          <a:endParaRPr lang="en-US" dirty="0"/>
        </a:p>
      </dgm:t>
    </dgm:pt>
    <dgm:pt modelId="{65EF6743-7A1D-4A58-B218-D120C8EA7C02}" type="parTrans" cxnId="{55882343-56E0-4F35-B648-071055E9E97B}">
      <dgm:prSet/>
      <dgm:spPr/>
      <dgm:t>
        <a:bodyPr/>
        <a:lstStyle/>
        <a:p>
          <a:pPr rtl="1"/>
          <a:endParaRPr lang="ar-EG"/>
        </a:p>
      </dgm:t>
    </dgm:pt>
    <dgm:pt modelId="{3AEA219D-D9E7-4690-B2D4-8898E9415CAB}" type="sibTrans" cxnId="{55882343-56E0-4F35-B648-071055E9E97B}">
      <dgm:prSet/>
      <dgm:spPr/>
      <dgm:t>
        <a:bodyPr/>
        <a:lstStyle/>
        <a:p>
          <a:pPr rtl="1"/>
          <a:endParaRPr lang="ar-EG"/>
        </a:p>
      </dgm:t>
    </dgm:pt>
    <dgm:pt modelId="{6304ED78-B354-48CF-A718-37E3C154A7CF}">
      <dgm:prSet/>
      <dgm:spPr/>
      <dgm:t>
        <a:bodyPr/>
        <a:lstStyle/>
        <a:p>
          <a:pPr rtl="1"/>
          <a:r>
            <a:rPr lang="ar-EG" b="1" dirty="0" smtClean="0"/>
            <a:t>كيف تعالج المشاكل الزوجية</a:t>
          </a:r>
          <a:endParaRPr lang="en-US" dirty="0"/>
        </a:p>
      </dgm:t>
    </dgm:pt>
    <dgm:pt modelId="{72ADF7D2-47B9-4A88-935B-C74D579D7060}" type="parTrans" cxnId="{D1C86803-EE0E-47F4-B59C-1F95BA453489}">
      <dgm:prSet/>
      <dgm:spPr/>
      <dgm:t>
        <a:bodyPr/>
        <a:lstStyle/>
        <a:p>
          <a:pPr rtl="1"/>
          <a:endParaRPr lang="ar-EG"/>
        </a:p>
      </dgm:t>
    </dgm:pt>
    <dgm:pt modelId="{A167CFA4-EF4C-41AE-9402-D7E1B8B70C44}" type="sibTrans" cxnId="{D1C86803-EE0E-47F4-B59C-1F95BA453489}">
      <dgm:prSet/>
      <dgm:spPr/>
      <dgm:t>
        <a:bodyPr/>
        <a:lstStyle/>
        <a:p>
          <a:pPr rtl="1"/>
          <a:endParaRPr lang="ar-EG"/>
        </a:p>
      </dgm:t>
    </dgm:pt>
    <dgm:pt modelId="{63FC5469-9CCB-4523-AE5E-3D72808BB6D2}" type="pres">
      <dgm:prSet presAssocID="{683FD8ED-3092-40E8-BB3C-F36A310A3877}" presName="Name0" presStyleCnt="0">
        <dgm:presLayoutVars>
          <dgm:dir/>
          <dgm:resizeHandles val="exact"/>
        </dgm:presLayoutVars>
      </dgm:prSet>
      <dgm:spPr/>
      <dgm:t>
        <a:bodyPr/>
        <a:lstStyle/>
        <a:p>
          <a:pPr rtl="1"/>
          <a:endParaRPr lang="ar-SA"/>
        </a:p>
      </dgm:t>
    </dgm:pt>
    <dgm:pt modelId="{14351B7A-7FA0-4103-8B91-E9F1416A4BDE}" type="pres">
      <dgm:prSet presAssocID="{683FD8ED-3092-40E8-BB3C-F36A310A3877}" presName="cycle" presStyleCnt="0"/>
      <dgm:spPr/>
      <dgm:t>
        <a:bodyPr/>
        <a:lstStyle/>
        <a:p>
          <a:pPr rtl="1"/>
          <a:endParaRPr lang="ar-SA"/>
        </a:p>
      </dgm:t>
    </dgm:pt>
    <dgm:pt modelId="{E23CECA5-6803-41F7-B47F-C091F357DDED}" type="pres">
      <dgm:prSet presAssocID="{7D156077-FC48-4E00-9279-C0DCC50C887C}" presName="nodeFirstNode" presStyleLbl="node1" presStyleIdx="0" presStyleCnt="6">
        <dgm:presLayoutVars>
          <dgm:bulletEnabled val="1"/>
        </dgm:presLayoutVars>
      </dgm:prSet>
      <dgm:spPr/>
      <dgm:t>
        <a:bodyPr/>
        <a:lstStyle/>
        <a:p>
          <a:pPr rtl="1"/>
          <a:endParaRPr lang="ar-SA"/>
        </a:p>
      </dgm:t>
    </dgm:pt>
    <dgm:pt modelId="{823B69D6-EABD-44B8-B557-A4445BE9D858}" type="pres">
      <dgm:prSet presAssocID="{E2F200B1-BFB1-4055-BB5F-BAE852DBF4F3}" presName="sibTransFirstNode" presStyleLbl="bgShp" presStyleIdx="0" presStyleCnt="1" custLinFactNeighborY="1209"/>
      <dgm:spPr/>
      <dgm:t>
        <a:bodyPr/>
        <a:lstStyle/>
        <a:p>
          <a:pPr rtl="1"/>
          <a:endParaRPr lang="ar-SA"/>
        </a:p>
      </dgm:t>
    </dgm:pt>
    <dgm:pt modelId="{E4FC657D-04EC-4527-ACE7-2542C82D4137}" type="pres">
      <dgm:prSet presAssocID="{4299C8C0-9EFE-4B56-B3A8-6441731A43E1}" presName="nodeFollowingNodes" presStyleLbl="node1" presStyleIdx="1" presStyleCnt="6" custRadScaleRad="95529" custRadScaleInc="19619">
        <dgm:presLayoutVars>
          <dgm:bulletEnabled val="1"/>
        </dgm:presLayoutVars>
      </dgm:prSet>
      <dgm:spPr/>
      <dgm:t>
        <a:bodyPr/>
        <a:lstStyle/>
        <a:p>
          <a:pPr rtl="1"/>
          <a:endParaRPr lang="ar-SA"/>
        </a:p>
      </dgm:t>
    </dgm:pt>
    <dgm:pt modelId="{626E7E74-A943-41F9-92A5-6B86187D0915}" type="pres">
      <dgm:prSet presAssocID="{F611D78A-9E2D-4971-9E73-7AC2581DFC51}" presName="nodeFollowingNodes" presStyleLbl="node1" presStyleIdx="2" presStyleCnt="6">
        <dgm:presLayoutVars>
          <dgm:bulletEnabled val="1"/>
        </dgm:presLayoutVars>
      </dgm:prSet>
      <dgm:spPr/>
      <dgm:t>
        <a:bodyPr/>
        <a:lstStyle/>
        <a:p>
          <a:pPr rtl="1"/>
          <a:endParaRPr lang="ar-SA"/>
        </a:p>
      </dgm:t>
    </dgm:pt>
    <dgm:pt modelId="{C69FCC87-EF7B-4E1E-A85F-99979D30D646}" type="pres">
      <dgm:prSet presAssocID="{138D2D05-E84C-4EF9-82C1-0648A6C2AE6E}" presName="nodeFollowingNodes" presStyleLbl="node1" presStyleIdx="3" presStyleCnt="6">
        <dgm:presLayoutVars>
          <dgm:bulletEnabled val="1"/>
        </dgm:presLayoutVars>
      </dgm:prSet>
      <dgm:spPr/>
      <dgm:t>
        <a:bodyPr/>
        <a:lstStyle/>
        <a:p>
          <a:pPr rtl="1"/>
          <a:endParaRPr lang="ar-EG"/>
        </a:p>
      </dgm:t>
    </dgm:pt>
    <dgm:pt modelId="{FF71F8EB-3132-406E-BE15-022D1A1F50EC}" type="pres">
      <dgm:prSet presAssocID="{0B4ED949-FD5D-4FE8-AA39-38F95BB24DE5}" presName="nodeFollowingNodes" presStyleLbl="node1" presStyleIdx="4" presStyleCnt="6">
        <dgm:presLayoutVars>
          <dgm:bulletEnabled val="1"/>
        </dgm:presLayoutVars>
      </dgm:prSet>
      <dgm:spPr/>
      <dgm:t>
        <a:bodyPr/>
        <a:lstStyle/>
        <a:p>
          <a:pPr rtl="1"/>
          <a:endParaRPr lang="ar-EG"/>
        </a:p>
      </dgm:t>
    </dgm:pt>
    <dgm:pt modelId="{A45DA632-350D-4AE6-9303-BCD353927903}" type="pres">
      <dgm:prSet presAssocID="{6304ED78-B354-48CF-A718-37E3C154A7CF}" presName="nodeFollowingNodes" presStyleLbl="node1" presStyleIdx="5" presStyleCnt="6">
        <dgm:presLayoutVars>
          <dgm:bulletEnabled val="1"/>
        </dgm:presLayoutVars>
      </dgm:prSet>
      <dgm:spPr/>
      <dgm:t>
        <a:bodyPr/>
        <a:lstStyle/>
        <a:p>
          <a:pPr rtl="1"/>
          <a:endParaRPr lang="ar-EG"/>
        </a:p>
      </dgm:t>
    </dgm:pt>
  </dgm:ptLst>
  <dgm:cxnLst>
    <dgm:cxn modelId="{859D8366-11D9-4D5B-A790-4ACD79E8D5D7}" type="presOf" srcId="{683FD8ED-3092-40E8-BB3C-F36A310A3877}" destId="{63FC5469-9CCB-4523-AE5E-3D72808BB6D2}" srcOrd="0" destOrd="0" presId="urn:microsoft.com/office/officeart/2005/8/layout/cycle3"/>
    <dgm:cxn modelId="{D98EA075-177B-4082-A93A-2CA9AC9FC5F5}" type="presOf" srcId="{138D2D05-E84C-4EF9-82C1-0648A6C2AE6E}" destId="{C69FCC87-EF7B-4E1E-A85F-99979D30D646}" srcOrd="0" destOrd="0" presId="urn:microsoft.com/office/officeart/2005/8/layout/cycle3"/>
    <dgm:cxn modelId="{534AF052-EC70-4970-8D47-07ED9D86F690}" srcId="{683FD8ED-3092-40E8-BB3C-F36A310A3877}" destId="{F611D78A-9E2D-4971-9E73-7AC2581DFC51}" srcOrd="2" destOrd="0" parTransId="{C7D607EF-6D87-4887-895C-DB14450938E9}" sibTransId="{00E21551-6CE4-4CC5-81C6-7AE7E6B63CF9}"/>
    <dgm:cxn modelId="{D1C86803-EE0E-47F4-B59C-1F95BA453489}" srcId="{683FD8ED-3092-40E8-BB3C-F36A310A3877}" destId="{6304ED78-B354-48CF-A718-37E3C154A7CF}" srcOrd="5" destOrd="0" parTransId="{72ADF7D2-47B9-4A88-935B-C74D579D7060}" sibTransId="{A167CFA4-EF4C-41AE-9402-D7E1B8B70C44}"/>
    <dgm:cxn modelId="{87217009-92A6-4AF4-ADEF-4A683787C4EA}" type="presOf" srcId="{F611D78A-9E2D-4971-9E73-7AC2581DFC51}" destId="{626E7E74-A943-41F9-92A5-6B86187D0915}" srcOrd="0" destOrd="0" presId="urn:microsoft.com/office/officeart/2005/8/layout/cycle3"/>
    <dgm:cxn modelId="{B98E4007-B560-49B5-9CF2-2BAD07405C49}" type="presOf" srcId="{E2F200B1-BFB1-4055-BB5F-BAE852DBF4F3}" destId="{823B69D6-EABD-44B8-B557-A4445BE9D858}" srcOrd="0" destOrd="0" presId="urn:microsoft.com/office/officeart/2005/8/layout/cycle3"/>
    <dgm:cxn modelId="{402191C2-E456-496B-AE55-055AC3E20C21}" srcId="{683FD8ED-3092-40E8-BB3C-F36A310A3877}" destId="{7D156077-FC48-4E00-9279-C0DCC50C887C}" srcOrd="0" destOrd="0" parTransId="{AB191B58-97BE-4E0F-8C9F-3EE229426A50}" sibTransId="{E2F200B1-BFB1-4055-BB5F-BAE852DBF4F3}"/>
    <dgm:cxn modelId="{E09D93CC-6746-4CF2-8980-ACE1A8E3C96B}" type="presOf" srcId="{6304ED78-B354-48CF-A718-37E3C154A7CF}" destId="{A45DA632-350D-4AE6-9303-BCD353927903}" srcOrd="0" destOrd="0" presId="urn:microsoft.com/office/officeart/2005/8/layout/cycle3"/>
    <dgm:cxn modelId="{55882343-56E0-4F35-B648-071055E9E97B}" srcId="{683FD8ED-3092-40E8-BB3C-F36A310A3877}" destId="{0B4ED949-FD5D-4FE8-AA39-38F95BB24DE5}" srcOrd="4" destOrd="0" parTransId="{65EF6743-7A1D-4A58-B218-D120C8EA7C02}" sibTransId="{3AEA219D-D9E7-4690-B2D4-8898E9415CAB}"/>
    <dgm:cxn modelId="{7BB6DE76-D635-45FB-9C14-2AA86EA23D4B}" srcId="{683FD8ED-3092-40E8-BB3C-F36A310A3877}" destId="{138D2D05-E84C-4EF9-82C1-0648A6C2AE6E}" srcOrd="3" destOrd="0" parTransId="{087DEF5E-8917-4B04-9E87-EC10C174DB99}" sibTransId="{063C4987-B6F1-4B16-BD30-C9A478D0A6B2}"/>
    <dgm:cxn modelId="{E32FB813-CB43-42E8-BD11-73B1CB2A6742}" type="presOf" srcId="{0B4ED949-FD5D-4FE8-AA39-38F95BB24DE5}" destId="{FF71F8EB-3132-406E-BE15-022D1A1F50EC}" srcOrd="0" destOrd="0" presId="urn:microsoft.com/office/officeart/2005/8/layout/cycle3"/>
    <dgm:cxn modelId="{73239622-025F-43ED-8EDE-065A8B6A2852}" srcId="{683FD8ED-3092-40E8-BB3C-F36A310A3877}" destId="{4299C8C0-9EFE-4B56-B3A8-6441731A43E1}" srcOrd="1" destOrd="0" parTransId="{129111F7-8952-43A1-9F45-8BD51B0F9F58}" sibTransId="{0FBAECD9-1187-40F4-BF67-7069C9A20415}"/>
    <dgm:cxn modelId="{C60C664D-9BE7-4766-BE4E-5F760BDF8BD5}" type="presOf" srcId="{4299C8C0-9EFE-4B56-B3A8-6441731A43E1}" destId="{E4FC657D-04EC-4527-ACE7-2542C82D4137}" srcOrd="0" destOrd="0" presId="urn:microsoft.com/office/officeart/2005/8/layout/cycle3"/>
    <dgm:cxn modelId="{643399AD-29AF-43E4-ADAA-B8C6675A03AF}" type="presOf" srcId="{7D156077-FC48-4E00-9279-C0DCC50C887C}" destId="{E23CECA5-6803-41F7-B47F-C091F357DDED}" srcOrd="0" destOrd="0" presId="urn:microsoft.com/office/officeart/2005/8/layout/cycle3"/>
    <dgm:cxn modelId="{CFB562EB-2C18-419D-994C-C9A929F1B7C1}" type="presParOf" srcId="{63FC5469-9CCB-4523-AE5E-3D72808BB6D2}" destId="{14351B7A-7FA0-4103-8B91-E9F1416A4BDE}" srcOrd="0" destOrd="0" presId="urn:microsoft.com/office/officeart/2005/8/layout/cycle3"/>
    <dgm:cxn modelId="{429CCF9C-577A-41A1-982F-AD0C4530E1C9}" type="presParOf" srcId="{14351B7A-7FA0-4103-8B91-E9F1416A4BDE}" destId="{E23CECA5-6803-41F7-B47F-C091F357DDED}" srcOrd="0" destOrd="0" presId="urn:microsoft.com/office/officeart/2005/8/layout/cycle3"/>
    <dgm:cxn modelId="{27FA233C-B539-4DF7-AE36-870A23ADACDE}" type="presParOf" srcId="{14351B7A-7FA0-4103-8B91-E9F1416A4BDE}" destId="{823B69D6-EABD-44B8-B557-A4445BE9D858}" srcOrd="1" destOrd="0" presId="urn:microsoft.com/office/officeart/2005/8/layout/cycle3"/>
    <dgm:cxn modelId="{2839851C-5823-43B2-AAA4-66DF29F6F904}" type="presParOf" srcId="{14351B7A-7FA0-4103-8B91-E9F1416A4BDE}" destId="{E4FC657D-04EC-4527-ACE7-2542C82D4137}" srcOrd="2" destOrd="0" presId="urn:microsoft.com/office/officeart/2005/8/layout/cycle3"/>
    <dgm:cxn modelId="{B966431C-C79F-45DB-B54B-F39111DFAE86}" type="presParOf" srcId="{14351B7A-7FA0-4103-8B91-E9F1416A4BDE}" destId="{626E7E74-A943-41F9-92A5-6B86187D0915}" srcOrd="3" destOrd="0" presId="urn:microsoft.com/office/officeart/2005/8/layout/cycle3"/>
    <dgm:cxn modelId="{6A7BDEF0-1645-44E1-81C5-A0482C89EE59}" type="presParOf" srcId="{14351B7A-7FA0-4103-8B91-E9F1416A4BDE}" destId="{C69FCC87-EF7B-4E1E-A85F-99979D30D646}" srcOrd="4" destOrd="0" presId="urn:microsoft.com/office/officeart/2005/8/layout/cycle3"/>
    <dgm:cxn modelId="{F2CD6A98-A44E-4880-9946-7F5D205DA32D}" type="presParOf" srcId="{14351B7A-7FA0-4103-8B91-E9F1416A4BDE}" destId="{FF71F8EB-3132-406E-BE15-022D1A1F50EC}" srcOrd="5" destOrd="0" presId="urn:microsoft.com/office/officeart/2005/8/layout/cycle3"/>
    <dgm:cxn modelId="{F8C4A7A3-EEB2-46C5-B16F-DF7E153F413E}" type="presParOf" srcId="{14351B7A-7FA0-4103-8B91-E9F1416A4BDE}" destId="{A45DA632-350D-4AE6-9303-BCD353927903}" srcOrd="6" destOrd="0" presId="urn:microsoft.com/office/officeart/2005/8/layout/cycle3"/>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0B0A21F-3400-446E-8F96-B0C97D156577}" type="doc">
      <dgm:prSet loTypeId="urn:microsoft.com/office/officeart/2005/8/layout/hProcess10#1" loCatId="picture" qsTypeId="urn:microsoft.com/office/officeart/2005/8/quickstyle/simple5" qsCatId="simple" csTypeId="urn:microsoft.com/office/officeart/2005/8/colors/colorful4" csCatId="colorful" phldr="1"/>
      <dgm:spPr/>
      <dgm:t>
        <a:bodyPr/>
        <a:lstStyle/>
        <a:p>
          <a:pPr rtl="1"/>
          <a:endParaRPr lang="ar-EG"/>
        </a:p>
      </dgm:t>
    </dgm:pt>
    <dgm:pt modelId="{C099B439-8EB6-44C1-8D27-CA879A55A4CC}">
      <dgm:prSet phldrT="[Text]"/>
      <dgm:spPr>
        <a:solidFill>
          <a:srgbClr val="FFC000"/>
        </a:solidFill>
      </dgm:spPr>
      <dgm:t>
        <a:bodyPr/>
        <a:lstStyle/>
        <a:p>
          <a:pPr rtl="1"/>
          <a:r>
            <a:rPr lang="ar-EG" dirty="0" smtClean="0"/>
            <a:t>الفرق بين الرجل والمرأة </a:t>
          </a:r>
          <a:endParaRPr lang="ar-EG" dirty="0"/>
        </a:p>
      </dgm:t>
    </dgm:pt>
    <dgm:pt modelId="{A60F6E05-9538-4C91-BCF5-02AB83988AD9}" type="parTrans" cxnId="{EEE4BB9A-3E1A-4A85-8E65-7A5BF760A5D5}">
      <dgm:prSet/>
      <dgm:spPr/>
      <dgm:t>
        <a:bodyPr/>
        <a:lstStyle/>
        <a:p>
          <a:pPr rtl="1"/>
          <a:endParaRPr lang="ar-EG"/>
        </a:p>
      </dgm:t>
    </dgm:pt>
    <dgm:pt modelId="{64CC5C35-6899-49A6-AED5-FA60C481A2F2}" type="sibTrans" cxnId="{EEE4BB9A-3E1A-4A85-8E65-7A5BF760A5D5}">
      <dgm:prSet/>
      <dgm:spPr/>
      <dgm:t>
        <a:bodyPr/>
        <a:lstStyle/>
        <a:p>
          <a:pPr rtl="1"/>
          <a:endParaRPr lang="ar-EG"/>
        </a:p>
      </dgm:t>
    </dgm:pt>
    <dgm:pt modelId="{D1457902-E8EA-4AD0-9063-EDC2C38161A7}" type="pres">
      <dgm:prSet presAssocID="{50B0A21F-3400-446E-8F96-B0C97D156577}" presName="Name0" presStyleCnt="0">
        <dgm:presLayoutVars>
          <dgm:dir/>
          <dgm:resizeHandles val="exact"/>
        </dgm:presLayoutVars>
      </dgm:prSet>
      <dgm:spPr/>
      <dgm:t>
        <a:bodyPr/>
        <a:lstStyle/>
        <a:p>
          <a:pPr rtl="1"/>
          <a:endParaRPr lang="ar-EG"/>
        </a:p>
      </dgm:t>
    </dgm:pt>
    <dgm:pt modelId="{EAE2E8A7-F458-4779-9920-2A04241AE04E}" type="pres">
      <dgm:prSet presAssocID="{C099B439-8EB6-44C1-8D27-CA879A55A4CC}" presName="composite" presStyleCnt="0"/>
      <dgm:spPr/>
    </dgm:pt>
    <dgm:pt modelId="{E0C0FC14-C8C8-41C8-B9D4-319483AE9F16}" type="pres">
      <dgm:prSet presAssocID="{C099B439-8EB6-44C1-8D27-CA879A55A4CC}" presName="imagSh" presStyleLbl="bgImgPlace1" presStyleIdx="0" presStyleCnt="1"/>
      <dgm:spPr>
        <a:blipFill rotWithShape="1">
          <a:blip xmlns:r="http://schemas.openxmlformats.org/officeDocument/2006/relationships" r:embed="rId1"/>
          <a:stretch>
            <a:fillRect/>
          </a:stretch>
        </a:blipFill>
      </dgm:spPr>
    </dgm:pt>
    <dgm:pt modelId="{FC69F30F-6ED9-41D9-9A31-D6881A8DA639}" type="pres">
      <dgm:prSet presAssocID="{C099B439-8EB6-44C1-8D27-CA879A55A4CC}" presName="txNode" presStyleLbl="node1" presStyleIdx="0" presStyleCnt="1">
        <dgm:presLayoutVars>
          <dgm:bulletEnabled val="1"/>
        </dgm:presLayoutVars>
      </dgm:prSet>
      <dgm:spPr/>
      <dgm:t>
        <a:bodyPr/>
        <a:lstStyle/>
        <a:p>
          <a:pPr rtl="1"/>
          <a:endParaRPr lang="ar-EG"/>
        </a:p>
      </dgm:t>
    </dgm:pt>
  </dgm:ptLst>
  <dgm:cxnLst>
    <dgm:cxn modelId="{EEE4BB9A-3E1A-4A85-8E65-7A5BF760A5D5}" srcId="{50B0A21F-3400-446E-8F96-B0C97D156577}" destId="{C099B439-8EB6-44C1-8D27-CA879A55A4CC}" srcOrd="0" destOrd="0" parTransId="{A60F6E05-9538-4C91-BCF5-02AB83988AD9}" sibTransId="{64CC5C35-6899-49A6-AED5-FA60C481A2F2}"/>
    <dgm:cxn modelId="{E9E3B184-A595-4BDF-A1F4-77E6E1B37AB4}" type="presOf" srcId="{50B0A21F-3400-446E-8F96-B0C97D156577}" destId="{D1457902-E8EA-4AD0-9063-EDC2C38161A7}" srcOrd="0" destOrd="0" presId="urn:microsoft.com/office/officeart/2005/8/layout/hProcess10#1"/>
    <dgm:cxn modelId="{65737E78-70FA-4FFF-90A4-E2B8FD78D9CD}" type="presOf" srcId="{C099B439-8EB6-44C1-8D27-CA879A55A4CC}" destId="{FC69F30F-6ED9-41D9-9A31-D6881A8DA639}" srcOrd="0" destOrd="0" presId="urn:microsoft.com/office/officeart/2005/8/layout/hProcess10#1"/>
    <dgm:cxn modelId="{F072B163-C56E-44E8-A895-BCDBE08C6D3A}" type="presParOf" srcId="{D1457902-E8EA-4AD0-9063-EDC2C38161A7}" destId="{EAE2E8A7-F458-4779-9920-2A04241AE04E}" srcOrd="0" destOrd="0" presId="urn:microsoft.com/office/officeart/2005/8/layout/hProcess10#1"/>
    <dgm:cxn modelId="{17082520-90F1-4746-B795-B4C0125B9DA9}" type="presParOf" srcId="{EAE2E8A7-F458-4779-9920-2A04241AE04E}" destId="{E0C0FC14-C8C8-41C8-B9D4-319483AE9F16}" srcOrd="0" destOrd="0" presId="urn:microsoft.com/office/officeart/2005/8/layout/hProcess10#1"/>
    <dgm:cxn modelId="{30EB4E41-45EF-4AA9-B32D-0B32DE5ED97C}" type="presParOf" srcId="{EAE2E8A7-F458-4779-9920-2A04241AE04E}" destId="{FC69F30F-6ED9-41D9-9A31-D6881A8DA639}" srcOrd="1" destOrd="0" presId="urn:microsoft.com/office/officeart/2005/8/layout/hProcess10#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3413FB0-CD2C-4A48-803D-B109DD947B75}" type="doc">
      <dgm:prSet loTypeId="urn:microsoft.com/office/officeart/2009/3/layout/FramedTextPicture" loCatId="picture" qsTypeId="urn:microsoft.com/office/officeart/2005/8/quickstyle/simple1" qsCatId="simple" csTypeId="urn:microsoft.com/office/officeart/2005/8/colors/colorful1#3" csCatId="colorful" phldr="1"/>
      <dgm:spPr/>
      <dgm:t>
        <a:bodyPr/>
        <a:lstStyle/>
        <a:p>
          <a:pPr rtl="1"/>
          <a:endParaRPr lang="ar-EG"/>
        </a:p>
      </dgm:t>
    </dgm:pt>
    <dgm:pt modelId="{CCE9C160-00F7-4818-989D-15A197A7DAA1}">
      <dgm:prSet phldrT="[Text]" custT="1"/>
      <dgm:spPr>
        <a:xfrm>
          <a:off x="3771030" y="1934344"/>
          <a:ext cx="2900118" cy="1791351"/>
        </a:xfrm>
        <a:noFill/>
        <a:ln>
          <a:noFill/>
        </a:ln>
        <a:effectLst/>
      </dgm:spPr>
      <dgm:t>
        <a:bodyPr/>
        <a:lstStyle/>
        <a:p>
          <a:pPr algn="justLow" rtl="1"/>
          <a:r>
            <a:rPr lang="ar-EG" sz="2400" b="0" dirty="0" smtClean="0">
              <a:solidFill>
                <a:sysClr val="windowText" lastClr="000000">
                  <a:hueOff val="0"/>
                  <a:satOff val="0"/>
                  <a:lumOff val="0"/>
                  <a:alphaOff val="0"/>
                </a:sysClr>
              </a:solidFill>
              <a:latin typeface="Calibri" panose="020F0502020204030204"/>
              <a:ea typeface="+mn-ea"/>
              <a:cs typeface="Arial" panose="020B0604020202020204" pitchFamily="34" charset="0"/>
            </a:rPr>
            <a:t> عادة ما يرتاح إلى المرأة الملتزمة ذات الخلق الرفيع والتي تحتوي شخصيتها على أسمى صفات الأنوثة ومعانيها </a:t>
          </a:r>
          <a:endParaRPr lang="ar-EG" sz="2400" b="0" dirty="0">
            <a:solidFill>
              <a:sysClr val="windowText" lastClr="000000">
                <a:hueOff val="0"/>
                <a:satOff val="0"/>
                <a:lumOff val="0"/>
                <a:alphaOff val="0"/>
              </a:sysClr>
            </a:solidFill>
            <a:latin typeface="Calibri" panose="020F0502020204030204"/>
            <a:ea typeface="+mn-ea"/>
            <a:cs typeface="Arial" panose="020B0604020202020204" pitchFamily="34" charset="0"/>
          </a:endParaRPr>
        </a:p>
      </dgm:t>
    </dgm:pt>
    <dgm:pt modelId="{00EF70AA-B5F5-41BC-A494-92910F58BC84}" type="parTrans" cxnId="{02587780-C70F-4352-A6FD-E86461D66E45}">
      <dgm:prSet/>
      <dgm:spPr/>
      <dgm:t>
        <a:bodyPr/>
        <a:lstStyle/>
        <a:p>
          <a:pPr rtl="1"/>
          <a:endParaRPr lang="ar-EG"/>
        </a:p>
      </dgm:t>
    </dgm:pt>
    <dgm:pt modelId="{30840014-CF05-415C-A051-F8E2F35A8846}" type="sibTrans" cxnId="{02587780-C70F-4352-A6FD-E86461D66E45}">
      <dgm:prSet/>
      <dgm:spPr/>
      <dgm:t>
        <a:bodyPr/>
        <a:lstStyle/>
        <a:p>
          <a:pPr rtl="1"/>
          <a:endParaRPr lang="ar-EG"/>
        </a:p>
      </dgm:t>
    </dgm:pt>
    <dgm:pt modelId="{AB717DCE-4727-48A5-A787-1B1507FD5D5F}" type="pres">
      <dgm:prSet presAssocID="{83413FB0-CD2C-4A48-803D-B109DD947B75}" presName="Name0" presStyleCnt="0">
        <dgm:presLayoutVars>
          <dgm:chMax/>
          <dgm:chPref/>
          <dgm:dir/>
        </dgm:presLayoutVars>
      </dgm:prSet>
      <dgm:spPr/>
      <dgm:t>
        <a:bodyPr/>
        <a:lstStyle/>
        <a:p>
          <a:pPr rtl="1"/>
          <a:endParaRPr lang="ar-EG"/>
        </a:p>
      </dgm:t>
    </dgm:pt>
    <dgm:pt modelId="{5F6C3624-C545-4198-A9AB-BC7A73EA2FB5}" type="pres">
      <dgm:prSet presAssocID="{CCE9C160-00F7-4818-989D-15A197A7DAA1}" presName="composite" presStyleCnt="0">
        <dgm:presLayoutVars>
          <dgm:chMax/>
          <dgm:chPref/>
        </dgm:presLayoutVars>
      </dgm:prSet>
      <dgm:spPr/>
      <dgm:t>
        <a:bodyPr/>
        <a:lstStyle/>
        <a:p>
          <a:pPr rtl="1"/>
          <a:endParaRPr lang="ar-EG"/>
        </a:p>
      </dgm:t>
    </dgm:pt>
    <dgm:pt modelId="{AFB43FB0-F151-43A7-8BC6-E02C4CD51285}" type="pres">
      <dgm:prSet presAssocID="{CCE9C160-00F7-4818-989D-15A197A7DAA1}" presName="Image" presStyleLbl="bgImgPlace1" presStyleIdx="0" presStyleCnt="1" custScaleX="149191" custScaleY="170696" custLinFactNeighborX="-47323" custLinFactNeighborY="7600"/>
      <dgm:spPr>
        <a:xfrm>
          <a:off x="596007" y="156185"/>
          <a:ext cx="3053965" cy="2329442"/>
        </a:xfrm>
        <a:prstGeom prst="rect">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pPr rtl="1"/>
          <a:endParaRPr lang="ar-EG"/>
        </a:p>
      </dgm:t>
    </dgm:pt>
    <dgm:pt modelId="{D9988597-8DE0-4F83-A403-6E05BAD56B9A}" type="pres">
      <dgm:prSet presAssocID="{CCE9C160-00F7-4818-989D-15A197A7DAA1}" presName="ParentText" presStyleLbl="revTx" presStyleIdx="0" presStyleCnt="1">
        <dgm:presLayoutVars>
          <dgm:chMax val="0"/>
          <dgm:chPref val="0"/>
          <dgm:bulletEnabled val="1"/>
        </dgm:presLayoutVars>
      </dgm:prSet>
      <dgm:spPr>
        <a:prstGeom prst="rect">
          <a:avLst/>
        </a:prstGeom>
      </dgm:spPr>
      <dgm:t>
        <a:bodyPr/>
        <a:lstStyle/>
        <a:p>
          <a:pPr rtl="1"/>
          <a:endParaRPr lang="ar-EG"/>
        </a:p>
      </dgm:t>
    </dgm:pt>
    <dgm:pt modelId="{F02D6227-3C84-4F43-869C-10441D9BEC87}" type="pres">
      <dgm:prSet presAssocID="{CCE9C160-00F7-4818-989D-15A197A7DAA1}" presName="tlFrame" presStyleLbl="node1" presStyleIdx="0" presStyleCnt="4"/>
      <dgm:spPr>
        <a:xfrm>
          <a:off x="3515153" y="1678686"/>
          <a:ext cx="696495" cy="696675"/>
        </a:xfrm>
        <a:prstGeom prst="halfFrame">
          <a:avLst>
            <a:gd name="adj1" fmla="val 25770"/>
            <a:gd name="adj2" fmla="val 25770"/>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1"/>
          <a:endParaRPr lang="ar-EG"/>
        </a:p>
      </dgm:t>
    </dgm:pt>
    <dgm:pt modelId="{6C82867E-62B6-455E-8232-B41EFCEC949E}" type="pres">
      <dgm:prSet presAssocID="{CCE9C160-00F7-4818-989D-15A197A7DAA1}" presName="trFrame" presStyleLbl="node1" presStyleIdx="1" presStyleCnt="4"/>
      <dgm:spPr>
        <a:xfrm rot="5400000">
          <a:off x="6250612" y="1678776"/>
          <a:ext cx="696675" cy="696495"/>
        </a:xfrm>
        <a:prstGeom prst="halfFrame">
          <a:avLst>
            <a:gd name="adj1" fmla="val 25770"/>
            <a:gd name="adj2" fmla="val 25770"/>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1"/>
          <a:endParaRPr lang="ar-EG"/>
        </a:p>
      </dgm:t>
    </dgm:pt>
    <dgm:pt modelId="{F23EB229-527B-4DE1-8127-57370035AF1F}" type="pres">
      <dgm:prSet presAssocID="{CCE9C160-00F7-4818-989D-15A197A7DAA1}" presName="blFrame" presStyleLbl="node1" presStyleIdx="2" presStyleCnt="4"/>
      <dgm:spPr>
        <a:xfrm rot="16200000">
          <a:off x="3515063" y="3285117"/>
          <a:ext cx="696675" cy="696495"/>
        </a:xfrm>
        <a:prstGeom prst="halfFrame">
          <a:avLst>
            <a:gd name="adj1" fmla="val 25770"/>
            <a:gd name="adj2" fmla="val 25770"/>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1"/>
          <a:endParaRPr lang="ar-EG"/>
        </a:p>
      </dgm:t>
    </dgm:pt>
    <dgm:pt modelId="{92D9D246-A2C5-47B2-9F05-25A054386AB0}" type="pres">
      <dgm:prSet presAssocID="{CCE9C160-00F7-4818-989D-15A197A7DAA1}" presName="brFrame" presStyleLbl="node1" presStyleIdx="3" presStyleCnt="4"/>
      <dgm:spPr>
        <a:xfrm rot="10800000">
          <a:off x="6250703" y="3285027"/>
          <a:ext cx="696495" cy="696675"/>
        </a:xfrm>
        <a:prstGeom prst="halfFrame">
          <a:avLst>
            <a:gd name="adj1" fmla="val 25770"/>
            <a:gd name="adj2" fmla="val 25770"/>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1"/>
          <a:endParaRPr lang="ar-EG"/>
        </a:p>
      </dgm:t>
    </dgm:pt>
  </dgm:ptLst>
  <dgm:cxnLst>
    <dgm:cxn modelId="{0C25B9E0-DD8E-47C4-A5FB-A9CCBEA05DB0}" type="presOf" srcId="{CCE9C160-00F7-4818-989D-15A197A7DAA1}" destId="{D9988597-8DE0-4F83-A403-6E05BAD56B9A}" srcOrd="0" destOrd="0" presId="urn:microsoft.com/office/officeart/2009/3/layout/FramedTextPicture"/>
    <dgm:cxn modelId="{D7F967C3-6BE1-4230-85B2-0B54192291DC}" type="presOf" srcId="{83413FB0-CD2C-4A48-803D-B109DD947B75}" destId="{AB717DCE-4727-48A5-A787-1B1507FD5D5F}" srcOrd="0" destOrd="0" presId="urn:microsoft.com/office/officeart/2009/3/layout/FramedTextPicture"/>
    <dgm:cxn modelId="{02587780-C70F-4352-A6FD-E86461D66E45}" srcId="{83413FB0-CD2C-4A48-803D-B109DD947B75}" destId="{CCE9C160-00F7-4818-989D-15A197A7DAA1}" srcOrd="0" destOrd="0" parTransId="{00EF70AA-B5F5-41BC-A494-92910F58BC84}" sibTransId="{30840014-CF05-415C-A051-F8E2F35A8846}"/>
    <dgm:cxn modelId="{52AC5E15-F112-462A-AF6D-E7F64EB9CBC7}" type="presParOf" srcId="{AB717DCE-4727-48A5-A787-1B1507FD5D5F}" destId="{5F6C3624-C545-4198-A9AB-BC7A73EA2FB5}" srcOrd="0" destOrd="0" presId="urn:microsoft.com/office/officeart/2009/3/layout/FramedTextPicture"/>
    <dgm:cxn modelId="{AA0080FE-0E2A-4216-99CE-058F75E65AEC}" type="presParOf" srcId="{5F6C3624-C545-4198-A9AB-BC7A73EA2FB5}" destId="{AFB43FB0-F151-43A7-8BC6-E02C4CD51285}" srcOrd="0" destOrd="0" presId="urn:microsoft.com/office/officeart/2009/3/layout/FramedTextPicture"/>
    <dgm:cxn modelId="{5A830890-1C9F-4584-AD7D-684DE0628B74}" type="presParOf" srcId="{5F6C3624-C545-4198-A9AB-BC7A73EA2FB5}" destId="{D9988597-8DE0-4F83-A403-6E05BAD56B9A}" srcOrd="1" destOrd="0" presId="urn:microsoft.com/office/officeart/2009/3/layout/FramedTextPicture"/>
    <dgm:cxn modelId="{4EBD0764-7AAF-4C1A-877D-19EA1ACA31C1}" type="presParOf" srcId="{5F6C3624-C545-4198-A9AB-BC7A73EA2FB5}" destId="{F02D6227-3C84-4F43-869C-10441D9BEC87}" srcOrd="2" destOrd="0" presId="urn:microsoft.com/office/officeart/2009/3/layout/FramedTextPicture"/>
    <dgm:cxn modelId="{CAD753EB-8518-4E48-8E01-77FDDF8EE94A}" type="presParOf" srcId="{5F6C3624-C545-4198-A9AB-BC7A73EA2FB5}" destId="{6C82867E-62B6-455E-8232-B41EFCEC949E}" srcOrd="3" destOrd="0" presId="urn:microsoft.com/office/officeart/2009/3/layout/FramedTextPicture"/>
    <dgm:cxn modelId="{594FF34B-949F-4A0F-B686-6463B4838DDB}" type="presParOf" srcId="{5F6C3624-C545-4198-A9AB-BC7A73EA2FB5}" destId="{F23EB229-527B-4DE1-8127-57370035AF1F}" srcOrd="4" destOrd="0" presId="urn:microsoft.com/office/officeart/2009/3/layout/FramedTextPicture"/>
    <dgm:cxn modelId="{1D57BCBD-0A33-4E72-914E-98E318E798AB}" type="presParOf" srcId="{5F6C3624-C545-4198-A9AB-BC7A73EA2FB5}" destId="{92D9D246-A2C5-47B2-9F05-25A054386AB0}" srcOrd="5" destOrd="0" presId="urn:microsoft.com/office/officeart/2009/3/layout/FramedTextPicture"/>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413FB0-CD2C-4A48-803D-B109DD947B75}" type="doc">
      <dgm:prSet loTypeId="urn:microsoft.com/office/officeart/2009/3/layout/FramedTextPicture" loCatId="picture" qsTypeId="urn:microsoft.com/office/officeart/2005/8/quickstyle/simple1" qsCatId="simple" csTypeId="urn:microsoft.com/office/officeart/2005/8/colors/colorful1#4" csCatId="colorful" phldr="1"/>
      <dgm:spPr/>
      <dgm:t>
        <a:bodyPr/>
        <a:lstStyle/>
        <a:p>
          <a:pPr rtl="1"/>
          <a:endParaRPr lang="ar-EG"/>
        </a:p>
      </dgm:t>
    </dgm:pt>
    <dgm:pt modelId="{CCE9C160-00F7-4818-989D-15A197A7DAA1}">
      <dgm:prSet phldrT="[Text]" custT="1"/>
      <dgm:spPr/>
      <dgm:t>
        <a:bodyPr/>
        <a:lstStyle/>
        <a:p>
          <a:pPr algn="justLow" rtl="1"/>
          <a:r>
            <a:rPr lang="ar-EG" sz="2400" b="0" dirty="0" smtClean="0"/>
            <a:t>عادة ما ترتاح للرجل الذي يتسم بالحكمة والاتزان وقدرته على تحمل المسؤوليات هذا إلى جانب أهمية أن ترى فيه أنه هو الملاذ العاطفي الآمن لها</a:t>
          </a:r>
          <a:endParaRPr lang="ar-EG" sz="2400" b="0" dirty="0"/>
        </a:p>
      </dgm:t>
    </dgm:pt>
    <dgm:pt modelId="{00EF70AA-B5F5-41BC-A494-92910F58BC84}" type="parTrans" cxnId="{02587780-C70F-4352-A6FD-E86461D66E45}">
      <dgm:prSet/>
      <dgm:spPr/>
      <dgm:t>
        <a:bodyPr/>
        <a:lstStyle/>
        <a:p>
          <a:pPr rtl="1"/>
          <a:endParaRPr lang="ar-EG"/>
        </a:p>
      </dgm:t>
    </dgm:pt>
    <dgm:pt modelId="{30840014-CF05-415C-A051-F8E2F35A8846}" type="sibTrans" cxnId="{02587780-C70F-4352-A6FD-E86461D66E45}">
      <dgm:prSet/>
      <dgm:spPr/>
      <dgm:t>
        <a:bodyPr/>
        <a:lstStyle/>
        <a:p>
          <a:pPr rtl="1"/>
          <a:endParaRPr lang="ar-EG"/>
        </a:p>
      </dgm:t>
    </dgm:pt>
    <dgm:pt modelId="{AB717DCE-4727-48A5-A787-1B1507FD5D5F}" type="pres">
      <dgm:prSet presAssocID="{83413FB0-CD2C-4A48-803D-B109DD947B75}" presName="Name0" presStyleCnt="0">
        <dgm:presLayoutVars>
          <dgm:chMax/>
          <dgm:chPref/>
          <dgm:dir/>
        </dgm:presLayoutVars>
      </dgm:prSet>
      <dgm:spPr/>
      <dgm:t>
        <a:bodyPr/>
        <a:lstStyle/>
        <a:p>
          <a:pPr rtl="1"/>
          <a:endParaRPr lang="ar-EG"/>
        </a:p>
      </dgm:t>
    </dgm:pt>
    <dgm:pt modelId="{5F6C3624-C545-4198-A9AB-BC7A73EA2FB5}" type="pres">
      <dgm:prSet presAssocID="{CCE9C160-00F7-4818-989D-15A197A7DAA1}" presName="composite" presStyleCnt="0">
        <dgm:presLayoutVars>
          <dgm:chMax/>
          <dgm:chPref/>
        </dgm:presLayoutVars>
      </dgm:prSet>
      <dgm:spPr/>
      <dgm:t>
        <a:bodyPr/>
        <a:lstStyle/>
        <a:p>
          <a:pPr rtl="1"/>
          <a:endParaRPr lang="ar-EG"/>
        </a:p>
      </dgm:t>
    </dgm:pt>
    <dgm:pt modelId="{AFB43FB0-F151-43A7-8BC6-E02C4CD51285}" type="pres">
      <dgm:prSet presAssocID="{CCE9C160-00F7-4818-989D-15A197A7DAA1}" presName="Image" presStyleLbl="bgImgPlace1" presStyleIdx="0" presStyleCnt="1" custScaleX="149191" custScaleY="170696" custLinFactNeighborX="-48414" custLinFactNeighborY="12166"/>
      <dgm:spPr>
        <a:blipFill rotWithShape="1">
          <a:blip xmlns:r="http://schemas.openxmlformats.org/officeDocument/2006/relationships" r:embed="rId1"/>
          <a:stretch>
            <a:fillRect/>
          </a:stretch>
        </a:blipFill>
      </dgm:spPr>
      <dgm:t>
        <a:bodyPr/>
        <a:lstStyle/>
        <a:p>
          <a:pPr rtl="1"/>
          <a:endParaRPr lang="ar-EG"/>
        </a:p>
      </dgm:t>
    </dgm:pt>
    <dgm:pt modelId="{D9988597-8DE0-4F83-A403-6E05BAD56B9A}" type="pres">
      <dgm:prSet presAssocID="{CCE9C160-00F7-4818-989D-15A197A7DAA1}" presName="ParentText" presStyleLbl="revTx" presStyleIdx="0" presStyleCnt="1">
        <dgm:presLayoutVars>
          <dgm:chMax val="0"/>
          <dgm:chPref val="0"/>
          <dgm:bulletEnabled val="1"/>
        </dgm:presLayoutVars>
      </dgm:prSet>
      <dgm:spPr/>
      <dgm:t>
        <a:bodyPr/>
        <a:lstStyle/>
        <a:p>
          <a:pPr rtl="1"/>
          <a:endParaRPr lang="ar-EG"/>
        </a:p>
      </dgm:t>
    </dgm:pt>
    <dgm:pt modelId="{F02D6227-3C84-4F43-869C-10441D9BEC87}" type="pres">
      <dgm:prSet presAssocID="{CCE9C160-00F7-4818-989D-15A197A7DAA1}" presName="tlFrame" presStyleLbl="node1" presStyleIdx="0" presStyleCnt="4"/>
      <dgm:spPr/>
      <dgm:t>
        <a:bodyPr/>
        <a:lstStyle/>
        <a:p>
          <a:pPr rtl="1"/>
          <a:endParaRPr lang="ar-EG"/>
        </a:p>
      </dgm:t>
    </dgm:pt>
    <dgm:pt modelId="{6C82867E-62B6-455E-8232-B41EFCEC949E}" type="pres">
      <dgm:prSet presAssocID="{CCE9C160-00F7-4818-989D-15A197A7DAA1}" presName="trFrame" presStyleLbl="node1" presStyleIdx="1" presStyleCnt="4"/>
      <dgm:spPr/>
      <dgm:t>
        <a:bodyPr/>
        <a:lstStyle/>
        <a:p>
          <a:pPr rtl="1"/>
          <a:endParaRPr lang="ar-EG"/>
        </a:p>
      </dgm:t>
    </dgm:pt>
    <dgm:pt modelId="{F23EB229-527B-4DE1-8127-57370035AF1F}" type="pres">
      <dgm:prSet presAssocID="{CCE9C160-00F7-4818-989D-15A197A7DAA1}" presName="blFrame" presStyleLbl="node1" presStyleIdx="2" presStyleCnt="4"/>
      <dgm:spPr/>
      <dgm:t>
        <a:bodyPr/>
        <a:lstStyle/>
        <a:p>
          <a:pPr rtl="1"/>
          <a:endParaRPr lang="ar-EG"/>
        </a:p>
      </dgm:t>
    </dgm:pt>
    <dgm:pt modelId="{92D9D246-A2C5-47B2-9F05-25A054386AB0}" type="pres">
      <dgm:prSet presAssocID="{CCE9C160-00F7-4818-989D-15A197A7DAA1}" presName="brFrame" presStyleLbl="node1" presStyleIdx="3" presStyleCnt="4"/>
      <dgm:spPr/>
      <dgm:t>
        <a:bodyPr/>
        <a:lstStyle/>
        <a:p>
          <a:pPr rtl="1"/>
          <a:endParaRPr lang="ar-EG"/>
        </a:p>
      </dgm:t>
    </dgm:pt>
  </dgm:ptLst>
  <dgm:cxnLst>
    <dgm:cxn modelId="{635AB0F2-1409-4A8B-9F53-E073FA3D14DD}" type="presOf" srcId="{CCE9C160-00F7-4818-989D-15A197A7DAA1}" destId="{D9988597-8DE0-4F83-A403-6E05BAD56B9A}" srcOrd="0" destOrd="0" presId="urn:microsoft.com/office/officeart/2009/3/layout/FramedTextPicture"/>
    <dgm:cxn modelId="{C91416E2-FE36-4A0D-B12F-1FBE97BA2157}" type="presOf" srcId="{83413FB0-CD2C-4A48-803D-B109DD947B75}" destId="{AB717DCE-4727-48A5-A787-1B1507FD5D5F}" srcOrd="0" destOrd="0" presId="urn:microsoft.com/office/officeart/2009/3/layout/FramedTextPicture"/>
    <dgm:cxn modelId="{02587780-C70F-4352-A6FD-E86461D66E45}" srcId="{83413FB0-CD2C-4A48-803D-B109DD947B75}" destId="{CCE9C160-00F7-4818-989D-15A197A7DAA1}" srcOrd="0" destOrd="0" parTransId="{00EF70AA-B5F5-41BC-A494-92910F58BC84}" sibTransId="{30840014-CF05-415C-A051-F8E2F35A8846}"/>
    <dgm:cxn modelId="{22C03776-6CE5-4D1C-A162-283EC5A3AE35}" type="presParOf" srcId="{AB717DCE-4727-48A5-A787-1B1507FD5D5F}" destId="{5F6C3624-C545-4198-A9AB-BC7A73EA2FB5}" srcOrd="0" destOrd="0" presId="urn:microsoft.com/office/officeart/2009/3/layout/FramedTextPicture"/>
    <dgm:cxn modelId="{AC6E26A2-A3F7-42FB-A297-5E822B0A0DAC}" type="presParOf" srcId="{5F6C3624-C545-4198-A9AB-BC7A73EA2FB5}" destId="{AFB43FB0-F151-43A7-8BC6-E02C4CD51285}" srcOrd="0" destOrd="0" presId="urn:microsoft.com/office/officeart/2009/3/layout/FramedTextPicture"/>
    <dgm:cxn modelId="{DCBCB662-BE84-40DE-9050-37D8AB874B55}" type="presParOf" srcId="{5F6C3624-C545-4198-A9AB-BC7A73EA2FB5}" destId="{D9988597-8DE0-4F83-A403-6E05BAD56B9A}" srcOrd="1" destOrd="0" presId="urn:microsoft.com/office/officeart/2009/3/layout/FramedTextPicture"/>
    <dgm:cxn modelId="{51A2167E-6B83-41B6-8B3B-AF691BDFBBA0}" type="presParOf" srcId="{5F6C3624-C545-4198-A9AB-BC7A73EA2FB5}" destId="{F02D6227-3C84-4F43-869C-10441D9BEC87}" srcOrd="2" destOrd="0" presId="urn:microsoft.com/office/officeart/2009/3/layout/FramedTextPicture"/>
    <dgm:cxn modelId="{9E107535-3DEA-4BBB-B24B-C2338BA89ABA}" type="presParOf" srcId="{5F6C3624-C545-4198-A9AB-BC7A73EA2FB5}" destId="{6C82867E-62B6-455E-8232-B41EFCEC949E}" srcOrd="3" destOrd="0" presId="urn:microsoft.com/office/officeart/2009/3/layout/FramedTextPicture"/>
    <dgm:cxn modelId="{BEDCAF83-0240-4071-A40C-3F83AFDE3AE3}" type="presParOf" srcId="{5F6C3624-C545-4198-A9AB-BC7A73EA2FB5}" destId="{F23EB229-527B-4DE1-8127-57370035AF1F}" srcOrd="4" destOrd="0" presId="urn:microsoft.com/office/officeart/2009/3/layout/FramedTextPicture"/>
    <dgm:cxn modelId="{BD11A5DD-0525-4138-919F-BBA4FD658B56}" type="presParOf" srcId="{5F6C3624-C545-4198-A9AB-BC7A73EA2FB5}" destId="{92D9D246-A2C5-47B2-9F05-25A054386AB0}" srcOrd="5" destOrd="0" presId="urn:microsoft.com/office/officeart/2009/3/layout/FramedTextPicture"/>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3413FB0-CD2C-4A48-803D-B109DD947B75}" type="doc">
      <dgm:prSet loTypeId="urn:microsoft.com/office/officeart/2008/layout/AlternatingPictureCircles" loCatId="picture" qsTypeId="urn:microsoft.com/office/officeart/2005/8/quickstyle/3d4" qsCatId="3D" csTypeId="urn:microsoft.com/office/officeart/2005/8/colors/colorful2" csCatId="colorful" phldr="1"/>
      <dgm:spPr/>
      <dgm:t>
        <a:bodyPr/>
        <a:lstStyle/>
        <a:p>
          <a:pPr rtl="1"/>
          <a:endParaRPr lang="ar-EG"/>
        </a:p>
      </dgm:t>
    </dgm:pt>
    <dgm:pt modelId="{CCE9C160-00F7-4818-989D-15A197A7DAA1}">
      <dgm:prSet phldrT="[Text]" custT="1"/>
      <dgm:spPr/>
      <dgm:t>
        <a:bodyPr/>
        <a:lstStyle/>
        <a:p>
          <a:pPr algn="justLow" rtl="1"/>
          <a:r>
            <a:rPr lang="ar-EG" sz="2000" b="0" dirty="0" smtClean="0">
              <a:solidFill>
                <a:srgbClr val="002060"/>
              </a:solidFill>
            </a:rPr>
            <a:t>التي لا تهتم كثيراً بذلك بقدر ما تهتم بتكوين الصداقات بينها وبين زميلاتها في العمل مما يقوي بينهن روح التعاون ومن ثم تقديم نتائج أفضل </a:t>
          </a:r>
          <a:endParaRPr lang="ar-EG" sz="2000" b="0" dirty="0">
            <a:solidFill>
              <a:srgbClr val="002060"/>
            </a:solidFill>
          </a:endParaRPr>
        </a:p>
      </dgm:t>
    </dgm:pt>
    <dgm:pt modelId="{00EF70AA-B5F5-41BC-A494-92910F58BC84}" type="parTrans" cxnId="{02587780-C70F-4352-A6FD-E86461D66E45}">
      <dgm:prSet/>
      <dgm:spPr/>
      <dgm:t>
        <a:bodyPr/>
        <a:lstStyle/>
        <a:p>
          <a:pPr rtl="1"/>
          <a:endParaRPr lang="ar-EG"/>
        </a:p>
      </dgm:t>
    </dgm:pt>
    <dgm:pt modelId="{30840014-CF05-415C-A051-F8E2F35A8846}" type="sibTrans" cxnId="{02587780-C70F-4352-A6FD-E86461D66E45}">
      <dgm:prSet/>
      <dgm:spPr/>
      <dgm:t>
        <a:bodyPr/>
        <a:lstStyle/>
        <a:p>
          <a:pPr rtl="1"/>
          <a:endParaRPr lang="ar-EG"/>
        </a:p>
      </dgm:t>
    </dgm:pt>
    <dgm:pt modelId="{3E951C9D-D99B-445E-9639-38C88A7EF838}" type="pres">
      <dgm:prSet presAssocID="{83413FB0-CD2C-4A48-803D-B109DD947B75}" presName="Name0" presStyleCnt="0">
        <dgm:presLayoutVars>
          <dgm:chMax/>
          <dgm:chPref/>
          <dgm:dir/>
        </dgm:presLayoutVars>
      </dgm:prSet>
      <dgm:spPr/>
      <dgm:t>
        <a:bodyPr/>
        <a:lstStyle/>
        <a:p>
          <a:pPr rtl="1"/>
          <a:endParaRPr lang="ar-EG"/>
        </a:p>
      </dgm:t>
    </dgm:pt>
    <dgm:pt modelId="{3A822E47-BC6C-42E7-977B-A8FC87B8BD74}" type="pres">
      <dgm:prSet presAssocID="{CCE9C160-00F7-4818-989D-15A197A7DAA1}" presName="composite" presStyleCnt="0"/>
      <dgm:spPr/>
      <dgm:t>
        <a:bodyPr/>
        <a:lstStyle/>
        <a:p>
          <a:pPr rtl="1"/>
          <a:endParaRPr lang="ar-EG"/>
        </a:p>
      </dgm:t>
    </dgm:pt>
    <dgm:pt modelId="{E26E6B7A-80AE-473B-BBD3-283BD2A9A10A}" type="pres">
      <dgm:prSet presAssocID="{CCE9C160-00F7-4818-989D-15A197A7DAA1}" presName="Accent" presStyleLbl="alignNode1" presStyleIdx="0" presStyleCnt="1">
        <dgm:presLayoutVars>
          <dgm:chMax val="0"/>
          <dgm:chPref val="0"/>
        </dgm:presLayoutVars>
      </dgm:prSet>
      <dgm:spPr/>
      <dgm:t>
        <a:bodyPr/>
        <a:lstStyle/>
        <a:p>
          <a:pPr rtl="1"/>
          <a:endParaRPr lang="ar-EG"/>
        </a:p>
      </dgm:t>
    </dgm:pt>
    <dgm:pt modelId="{05115049-0FAB-42E1-97BB-09C9FB6FF12A}" type="pres">
      <dgm:prSet presAssocID="{CCE9C160-00F7-4818-989D-15A197A7DAA1}" presName="Image" presStyleLbl="bgImgPlace1" presStyleIdx="0" presStyleCnt="1">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pPr rtl="1"/>
          <a:endParaRPr lang="ar-EG"/>
        </a:p>
      </dgm:t>
    </dgm:pt>
    <dgm:pt modelId="{41674DCB-7D60-47AC-9D61-147111A20CF9}" type="pres">
      <dgm:prSet presAssocID="{CCE9C160-00F7-4818-989D-15A197A7DAA1}" presName="Parent" presStyleLbl="fgAccFollowNode1" presStyleIdx="0" presStyleCnt="1">
        <dgm:presLayoutVars>
          <dgm:chMax val="0"/>
          <dgm:chPref val="0"/>
          <dgm:bulletEnabled val="1"/>
        </dgm:presLayoutVars>
      </dgm:prSet>
      <dgm:spPr/>
      <dgm:t>
        <a:bodyPr/>
        <a:lstStyle/>
        <a:p>
          <a:pPr rtl="1"/>
          <a:endParaRPr lang="ar-EG"/>
        </a:p>
      </dgm:t>
    </dgm:pt>
    <dgm:pt modelId="{CC585744-F0CD-4E00-BD98-A96BD1BCF2DD}" type="pres">
      <dgm:prSet presAssocID="{CCE9C160-00F7-4818-989D-15A197A7DAA1}" presName="Space" presStyleCnt="0">
        <dgm:presLayoutVars>
          <dgm:chMax val="0"/>
          <dgm:chPref val="0"/>
        </dgm:presLayoutVars>
      </dgm:prSet>
      <dgm:spPr/>
      <dgm:t>
        <a:bodyPr/>
        <a:lstStyle/>
        <a:p>
          <a:pPr rtl="1"/>
          <a:endParaRPr lang="ar-EG"/>
        </a:p>
      </dgm:t>
    </dgm:pt>
  </dgm:ptLst>
  <dgm:cxnLst>
    <dgm:cxn modelId="{2B253E7E-BDA3-4D25-B111-0F3A235A9486}" type="presOf" srcId="{CCE9C160-00F7-4818-989D-15A197A7DAA1}" destId="{41674DCB-7D60-47AC-9D61-147111A20CF9}" srcOrd="0" destOrd="0" presId="urn:microsoft.com/office/officeart/2008/layout/AlternatingPictureCircles"/>
    <dgm:cxn modelId="{8F7C25AA-5A45-4028-8303-C163130CC881}" type="presOf" srcId="{83413FB0-CD2C-4A48-803D-B109DD947B75}" destId="{3E951C9D-D99B-445E-9639-38C88A7EF838}" srcOrd="0" destOrd="0" presId="urn:microsoft.com/office/officeart/2008/layout/AlternatingPictureCircles"/>
    <dgm:cxn modelId="{02587780-C70F-4352-A6FD-E86461D66E45}" srcId="{83413FB0-CD2C-4A48-803D-B109DD947B75}" destId="{CCE9C160-00F7-4818-989D-15A197A7DAA1}" srcOrd="0" destOrd="0" parTransId="{00EF70AA-B5F5-41BC-A494-92910F58BC84}" sibTransId="{30840014-CF05-415C-A051-F8E2F35A8846}"/>
    <dgm:cxn modelId="{41FFE3EB-9CA0-42AF-BC4E-41D0E60E804A}" type="presParOf" srcId="{3E951C9D-D99B-445E-9639-38C88A7EF838}" destId="{3A822E47-BC6C-42E7-977B-A8FC87B8BD74}" srcOrd="0" destOrd="0" presId="urn:microsoft.com/office/officeart/2008/layout/AlternatingPictureCircles"/>
    <dgm:cxn modelId="{5BAE72B8-1070-47D6-9354-93E59538B7EE}" type="presParOf" srcId="{3A822E47-BC6C-42E7-977B-A8FC87B8BD74}" destId="{E26E6B7A-80AE-473B-BBD3-283BD2A9A10A}" srcOrd="0" destOrd="0" presId="urn:microsoft.com/office/officeart/2008/layout/AlternatingPictureCircles"/>
    <dgm:cxn modelId="{CBA8426E-6EA5-447F-A7F5-F10467B131EF}" type="presParOf" srcId="{3A822E47-BC6C-42E7-977B-A8FC87B8BD74}" destId="{05115049-0FAB-42E1-97BB-09C9FB6FF12A}" srcOrd="1" destOrd="0" presId="urn:microsoft.com/office/officeart/2008/layout/AlternatingPictureCircles"/>
    <dgm:cxn modelId="{5980D3E3-8718-4621-AE95-D779F67F368B}" type="presParOf" srcId="{3A822E47-BC6C-42E7-977B-A8FC87B8BD74}" destId="{41674DCB-7D60-47AC-9D61-147111A20CF9}" srcOrd="2" destOrd="0" presId="urn:microsoft.com/office/officeart/2008/layout/AlternatingPictureCircles"/>
    <dgm:cxn modelId="{03C9963B-DB79-444E-ACBA-5B792AAAA09C}" type="presParOf" srcId="{3A822E47-BC6C-42E7-977B-A8FC87B8BD74}" destId="{CC585744-F0CD-4E00-BD98-A96BD1BCF2DD}" srcOrd="3" destOrd="0" presId="urn:microsoft.com/office/officeart/2008/layout/AlternatingPictureCircles"/>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2FFC90-796D-414C-9A3F-5E2C1F60E96E}" type="doc">
      <dgm:prSet loTypeId="urn:microsoft.com/office/officeart/2008/layout/TitledPictureBlocks" loCatId="picture" qsTypeId="urn:microsoft.com/office/officeart/2005/8/quickstyle/simple1" qsCatId="simple" csTypeId="urn:microsoft.com/office/officeart/2005/8/colors/colorful1#5" csCatId="colorful" phldr="1"/>
      <dgm:spPr/>
      <dgm:t>
        <a:bodyPr/>
        <a:lstStyle/>
        <a:p>
          <a:pPr rtl="1"/>
          <a:endParaRPr lang="ar-EG"/>
        </a:p>
      </dgm:t>
    </dgm:pt>
    <dgm:pt modelId="{4B40EB06-EDD9-4CDE-9545-593CBD5DFD42}">
      <dgm:prSet phldrT="[Text]"/>
      <dgm:spPr>
        <a:xfrm>
          <a:off x="366252" y="14513"/>
          <a:ext cx="3999558" cy="583538"/>
        </a:xfr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1"/>
          <a:r>
            <a:rPr lang="ar-EG" dirty="0" smtClean="0">
              <a:solidFill>
                <a:sysClr val="window" lastClr="FFFFFF"/>
              </a:solidFill>
              <a:latin typeface="Calibri" panose="020F0502020204030204"/>
              <a:ea typeface="+mn-ea"/>
              <a:cs typeface="Arial" panose="020B0604020202020204" pitchFamily="34" charset="0"/>
            </a:rPr>
            <a:t>في استقبال الواقع</a:t>
          </a:r>
        </a:p>
      </dgm:t>
    </dgm:pt>
    <dgm:pt modelId="{8AFC4D2A-FD5B-4C9E-943D-AA99B9EEC04B}" type="parTrans" cxnId="{1FD0CB4D-4DCC-4594-ADB9-352F40C153A4}">
      <dgm:prSet/>
      <dgm:spPr/>
      <dgm:t>
        <a:bodyPr/>
        <a:lstStyle/>
        <a:p>
          <a:pPr rtl="1"/>
          <a:endParaRPr lang="ar-EG"/>
        </a:p>
      </dgm:t>
    </dgm:pt>
    <dgm:pt modelId="{9C329A5C-0390-4D13-AB53-65FA593A528D}" type="sibTrans" cxnId="{1FD0CB4D-4DCC-4594-ADB9-352F40C153A4}">
      <dgm:prSet/>
      <dgm:spPr/>
      <dgm:t>
        <a:bodyPr/>
        <a:lstStyle/>
        <a:p>
          <a:pPr rtl="1"/>
          <a:endParaRPr lang="ar-EG"/>
        </a:p>
      </dgm:t>
    </dgm:pt>
    <dgm:pt modelId="{D271696B-C89B-4133-98A9-3DE26821C44C}" type="pres">
      <dgm:prSet presAssocID="{6E2FFC90-796D-414C-9A3F-5E2C1F60E96E}" presName="rootNode" presStyleCnt="0">
        <dgm:presLayoutVars>
          <dgm:chMax/>
          <dgm:chPref/>
          <dgm:dir/>
          <dgm:animLvl val="lvl"/>
        </dgm:presLayoutVars>
      </dgm:prSet>
      <dgm:spPr/>
      <dgm:t>
        <a:bodyPr/>
        <a:lstStyle/>
        <a:p>
          <a:pPr rtl="1"/>
          <a:endParaRPr lang="ar-EG"/>
        </a:p>
      </dgm:t>
    </dgm:pt>
    <dgm:pt modelId="{C81EE047-C824-48C2-B8C2-72037E401BB1}" type="pres">
      <dgm:prSet presAssocID="{4B40EB06-EDD9-4CDE-9545-593CBD5DFD42}" presName="composite" presStyleCnt="0"/>
      <dgm:spPr/>
    </dgm:pt>
    <dgm:pt modelId="{DDA38552-39D8-4591-8275-F5EA6EC46FB0}" type="pres">
      <dgm:prSet presAssocID="{4B40EB06-EDD9-4CDE-9545-593CBD5DFD42}" presName="ParentText" presStyleLbl="node1" presStyleIdx="0" presStyleCnt="1" custLinFactNeighborX="-13507" custLinFactNeighborY="14816">
        <dgm:presLayoutVars>
          <dgm:chMax val="1"/>
          <dgm:chPref val="1"/>
          <dgm:bulletEnabled val="1"/>
        </dgm:presLayoutVars>
      </dgm:prSet>
      <dgm:spPr>
        <a:prstGeom prst="rect">
          <a:avLst/>
        </a:prstGeom>
      </dgm:spPr>
      <dgm:t>
        <a:bodyPr/>
        <a:lstStyle/>
        <a:p>
          <a:pPr rtl="1"/>
          <a:endParaRPr lang="ar-EG"/>
        </a:p>
      </dgm:t>
    </dgm:pt>
    <dgm:pt modelId="{51ED69FC-9079-4899-92C2-F7D90ECB0FA8}" type="pres">
      <dgm:prSet presAssocID="{4B40EB06-EDD9-4CDE-9545-593CBD5DFD42}" presName="Image" presStyleLbl="bgImgPlace1" presStyleIdx="0" presStyleCnt="1" custLinFactNeighborX="-13507" custLinFactNeighborY="703"/>
      <dgm:spPr>
        <a:xfrm>
          <a:off x="366252" y="660685"/>
          <a:ext cx="3999558" cy="3388801"/>
        </a:xfrm>
        <a:prstGeom prst="rect">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pPr rtl="1"/>
          <a:endParaRPr lang="ar-EG"/>
        </a:p>
      </dgm:t>
    </dgm:pt>
    <dgm:pt modelId="{E920C8FB-959F-4D1E-B3EF-612DF876F2D9}" type="pres">
      <dgm:prSet presAssocID="{4B40EB06-EDD9-4CDE-9545-593CBD5DFD42}" presName="ChildText" presStyleLbl="fgAcc1" presStyleIdx="0" presStyleCnt="0">
        <dgm:presLayoutVars>
          <dgm:chMax val="0"/>
          <dgm:chPref val="0"/>
          <dgm:bulletEnabled val="1"/>
        </dgm:presLayoutVars>
      </dgm:prSet>
      <dgm:spPr/>
    </dgm:pt>
  </dgm:ptLst>
  <dgm:cxnLst>
    <dgm:cxn modelId="{980E95E9-F49B-47E6-8C63-7498F7463079}" type="presOf" srcId="{4B40EB06-EDD9-4CDE-9545-593CBD5DFD42}" destId="{DDA38552-39D8-4591-8275-F5EA6EC46FB0}" srcOrd="0" destOrd="0" presId="urn:microsoft.com/office/officeart/2008/layout/TitledPictureBlocks"/>
    <dgm:cxn modelId="{456841AD-AAB3-4DE4-96F8-8963E21FF5CB}" type="presOf" srcId="{6E2FFC90-796D-414C-9A3F-5E2C1F60E96E}" destId="{D271696B-C89B-4133-98A9-3DE26821C44C}" srcOrd="0" destOrd="0" presId="urn:microsoft.com/office/officeart/2008/layout/TitledPictureBlocks"/>
    <dgm:cxn modelId="{1FD0CB4D-4DCC-4594-ADB9-352F40C153A4}" srcId="{6E2FFC90-796D-414C-9A3F-5E2C1F60E96E}" destId="{4B40EB06-EDD9-4CDE-9545-593CBD5DFD42}" srcOrd="0" destOrd="0" parTransId="{8AFC4D2A-FD5B-4C9E-943D-AA99B9EEC04B}" sibTransId="{9C329A5C-0390-4D13-AB53-65FA593A528D}"/>
    <dgm:cxn modelId="{F1335E7E-99EB-408F-978E-B829ABD09A6F}" type="presParOf" srcId="{D271696B-C89B-4133-98A9-3DE26821C44C}" destId="{C81EE047-C824-48C2-B8C2-72037E401BB1}" srcOrd="0" destOrd="0" presId="urn:microsoft.com/office/officeart/2008/layout/TitledPictureBlocks"/>
    <dgm:cxn modelId="{4303BC4E-A629-4DED-9206-1D749A6BCE0F}" type="presParOf" srcId="{C81EE047-C824-48C2-B8C2-72037E401BB1}" destId="{DDA38552-39D8-4591-8275-F5EA6EC46FB0}" srcOrd="0" destOrd="0" presId="urn:microsoft.com/office/officeart/2008/layout/TitledPictureBlocks"/>
    <dgm:cxn modelId="{E101BBD1-0A59-4727-8AE2-006FCA593FEF}" type="presParOf" srcId="{C81EE047-C824-48C2-B8C2-72037E401BB1}" destId="{51ED69FC-9079-4899-92C2-F7D90ECB0FA8}" srcOrd="1" destOrd="0" presId="urn:microsoft.com/office/officeart/2008/layout/TitledPictureBlocks"/>
    <dgm:cxn modelId="{2B543403-C992-4645-81A8-3B660894F9C2}" type="presParOf" srcId="{C81EE047-C824-48C2-B8C2-72037E401BB1}" destId="{E920C8FB-959F-4D1E-B3EF-612DF876F2D9}" srcOrd="2" destOrd="0" presId="urn:microsoft.com/office/officeart/2008/layout/TitledPictureBlocks"/>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E2FFC90-796D-414C-9A3F-5E2C1F60E96E}" type="doc">
      <dgm:prSet loTypeId="urn:microsoft.com/office/officeart/2008/layout/TitledPictureBlocks" loCatId="picture" qsTypeId="urn:microsoft.com/office/officeart/2005/8/quickstyle/simple1" qsCatId="simple" csTypeId="urn:microsoft.com/office/officeart/2005/8/colors/colorful1#6" csCatId="colorful" phldr="1"/>
      <dgm:spPr/>
      <dgm:t>
        <a:bodyPr/>
        <a:lstStyle/>
        <a:p>
          <a:pPr rtl="1"/>
          <a:endParaRPr lang="ar-EG"/>
        </a:p>
      </dgm:t>
    </dgm:pt>
    <dgm:pt modelId="{4B40EB06-EDD9-4CDE-9545-593CBD5DFD42}">
      <dgm:prSet phldrT="[Text]"/>
      <dgm:spPr>
        <a:xfrm>
          <a:off x="366252" y="14513"/>
          <a:ext cx="3999558" cy="583538"/>
        </a:xfr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rtl="1"/>
          <a:r>
            <a:rPr lang="ar-EG" dirty="0" smtClean="0">
              <a:solidFill>
                <a:sysClr val="window" lastClr="FFFFFF"/>
              </a:solidFill>
              <a:latin typeface="Calibri" panose="020F0502020204030204"/>
              <a:ea typeface="+mn-ea"/>
              <a:cs typeface="Arial" panose="020B0604020202020204" pitchFamily="34" charset="0"/>
            </a:rPr>
            <a:t>في طريقة التفكير والمعرفة</a:t>
          </a:r>
        </a:p>
      </dgm:t>
    </dgm:pt>
    <dgm:pt modelId="{8AFC4D2A-FD5B-4C9E-943D-AA99B9EEC04B}" type="parTrans" cxnId="{1FD0CB4D-4DCC-4594-ADB9-352F40C153A4}">
      <dgm:prSet/>
      <dgm:spPr/>
      <dgm:t>
        <a:bodyPr/>
        <a:lstStyle/>
        <a:p>
          <a:pPr rtl="1"/>
          <a:endParaRPr lang="ar-EG"/>
        </a:p>
      </dgm:t>
    </dgm:pt>
    <dgm:pt modelId="{9C329A5C-0390-4D13-AB53-65FA593A528D}" type="sibTrans" cxnId="{1FD0CB4D-4DCC-4594-ADB9-352F40C153A4}">
      <dgm:prSet/>
      <dgm:spPr/>
      <dgm:t>
        <a:bodyPr/>
        <a:lstStyle/>
        <a:p>
          <a:pPr rtl="1"/>
          <a:endParaRPr lang="ar-EG"/>
        </a:p>
      </dgm:t>
    </dgm:pt>
    <dgm:pt modelId="{D271696B-C89B-4133-98A9-3DE26821C44C}" type="pres">
      <dgm:prSet presAssocID="{6E2FFC90-796D-414C-9A3F-5E2C1F60E96E}" presName="rootNode" presStyleCnt="0">
        <dgm:presLayoutVars>
          <dgm:chMax/>
          <dgm:chPref/>
          <dgm:dir/>
          <dgm:animLvl val="lvl"/>
        </dgm:presLayoutVars>
      </dgm:prSet>
      <dgm:spPr/>
      <dgm:t>
        <a:bodyPr/>
        <a:lstStyle/>
        <a:p>
          <a:pPr rtl="1"/>
          <a:endParaRPr lang="ar-EG"/>
        </a:p>
      </dgm:t>
    </dgm:pt>
    <dgm:pt modelId="{C81EE047-C824-48C2-B8C2-72037E401BB1}" type="pres">
      <dgm:prSet presAssocID="{4B40EB06-EDD9-4CDE-9545-593CBD5DFD42}" presName="composite" presStyleCnt="0"/>
      <dgm:spPr/>
    </dgm:pt>
    <dgm:pt modelId="{DDA38552-39D8-4591-8275-F5EA6EC46FB0}" type="pres">
      <dgm:prSet presAssocID="{4B40EB06-EDD9-4CDE-9545-593CBD5DFD42}" presName="ParentText" presStyleLbl="node1" presStyleIdx="0" presStyleCnt="1">
        <dgm:presLayoutVars>
          <dgm:chMax val="1"/>
          <dgm:chPref val="1"/>
          <dgm:bulletEnabled val="1"/>
        </dgm:presLayoutVars>
      </dgm:prSet>
      <dgm:spPr>
        <a:prstGeom prst="rect">
          <a:avLst/>
        </a:prstGeom>
      </dgm:spPr>
      <dgm:t>
        <a:bodyPr/>
        <a:lstStyle/>
        <a:p>
          <a:pPr rtl="1"/>
          <a:endParaRPr lang="ar-EG"/>
        </a:p>
      </dgm:t>
    </dgm:pt>
    <dgm:pt modelId="{51ED69FC-9079-4899-92C2-F7D90ECB0FA8}" type="pres">
      <dgm:prSet presAssocID="{4B40EB06-EDD9-4CDE-9545-593CBD5DFD42}" presName="Image" presStyleLbl="bgImgPlace1" presStyleIdx="0" presStyleCnt="1"/>
      <dgm:spPr>
        <a:xfrm>
          <a:off x="366252" y="660685"/>
          <a:ext cx="3999558" cy="3388801"/>
        </a:xfrm>
        <a:prstGeom prst="rect">
          <a:avLst/>
        </a:prstGeom>
        <a:blipFill rotWithShape="1">
          <a:blip xmlns:r="http://schemas.openxmlformats.org/officeDocument/2006/relationships" r:embed="rId1"/>
          <a:stretch>
            <a:fillRect/>
          </a:stretch>
        </a:blipFill>
        <a:ln w="12700" cap="flat" cmpd="sng" algn="ctr">
          <a:solidFill>
            <a:sysClr val="window" lastClr="FFFFFF">
              <a:hueOff val="0"/>
              <a:satOff val="0"/>
              <a:lumOff val="0"/>
              <a:alphaOff val="0"/>
            </a:sysClr>
          </a:solidFill>
          <a:prstDash val="solid"/>
          <a:miter lim="800000"/>
        </a:ln>
        <a:effectLst/>
      </dgm:spPr>
      <dgm:t>
        <a:bodyPr/>
        <a:lstStyle/>
        <a:p>
          <a:pPr rtl="1"/>
          <a:endParaRPr lang="ar-EG"/>
        </a:p>
      </dgm:t>
    </dgm:pt>
    <dgm:pt modelId="{E920C8FB-959F-4D1E-B3EF-612DF876F2D9}" type="pres">
      <dgm:prSet presAssocID="{4B40EB06-EDD9-4CDE-9545-593CBD5DFD42}" presName="ChildText" presStyleLbl="fgAcc1" presStyleIdx="0" presStyleCnt="0">
        <dgm:presLayoutVars>
          <dgm:chMax val="0"/>
          <dgm:chPref val="0"/>
          <dgm:bulletEnabled val="1"/>
        </dgm:presLayoutVars>
      </dgm:prSet>
      <dgm:spPr/>
    </dgm:pt>
  </dgm:ptLst>
  <dgm:cxnLst>
    <dgm:cxn modelId="{38B6ED8B-726E-4785-A1A6-820F8B35ED40}" type="presOf" srcId="{4B40EB06-EDD9-4CDE-9545-593CBD5DFD42}" destId="{DDA38552-39D8-4591-8275-F5EA6EC46FB0}" srcOrd="0" destOrd="0" presId="urn:microsoft.com/office/officeart/2008/layout/TitledPictureBlocks"/>
    <dgm:cxn modelId="{F1BD0CF6-EFE6-41E9-96AB-6F62D1FB68CB}" type="presOf" srcId="{6E2FFC90-796D-414C-9A3F-5E2C1F60E96E}" destId="{D271696B-C89B-4133-98A9-3DE26821C44C}" srcOrd="0" destOrd="0" presId="urn:microsoft.com/office/officeart/2008/layout/TitledPictureBlocks"/>
    <dgm:cxn modelId="{1FD0CB4D-4DCC-4594-ADB9-352F40C153A4}" srcId="{6E2FFC90-796D-414C-9A3F-5E2C1F60E96E}" destId="{4B40EB06-EDD9-4CDE-9545-593CBD5DFD42}" srcOrd="0" destOrd="0" parTransId="{8AFC4D2A-FD5B-4C9E-943D-AA99B9EEC04B}" sibTransId="{9C329A5C-0390-4D13-AB53-65FA593A528D}"/>
    <dgm:cxn modelId="{D5A42CBD-AA41-4700-8328-808F4972C2A4}" type="presParOf" srcId="{D271696B-C89B-4133-98A9-3DE26821C44C}" destId="{C81EE047-C824-48C2-B8C2-72037E401BB1}" srcOrd="0" destOrd="0" presId="urn:microsoft.com/office/officeart/2008/layout/TitledPictureBlocks"/>
    <dgm:cxn modelId="{01E9F59B-92F7-4A65-8AA3-1034EA07ED72}" type="presParOf" srcId="{C81EE047-C824-48C2-B8C2-72037E401BB1}" destId="{DDA38552-39D8-4591-8275-F5EA6EC46FB0}" srcOrd="0" destOrd="0" presId="urn:microsoft.com/office/officeart/2008/layout/TitledPictureBlocks"/>
    <dgm:cxn modelId="{6F400405-9E03-411D-97F7-69C4A643A2F1}" type="presParOf" srcId="{C81EE047-C824-48C2-B8C2-72037E401BB1}" destId="{51ED69FC-9079-4899-92C2-F7D90ECB0FA8}" srcOrd="1" destOrd="0" presId="urn:microsoft.com/office/officeart/2008/layout/TitledPictureBlocks"/>
    <dgm:cxn modelId="{A1BE7232-B052-4AD0-802D-D16566D24B09}" type="presParOf" srcId="{C81EE047-C824-48C2-B8C2-72037E401BB1}" destId="{E920C8FB-959F-4D1E-B3EF-612DF876F2D9}" srcOrd="2" destOrd="0" presId="urn:microsoft.com/office/officeart/2008/layout/TitledPictureBlocks"/>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0B0A21F-3400-446E-8F96-B0C97D156577}" type="doc">
      <dgm:prSet loTypeId="urn:microsoft.com/office/officeart/2005/8/layout/hProcess10#2" loCatId="picture" qsTypeId="urn:microsoft.com/office/officeart/2005/8/quickstyle/simple5" qsCatId="simple" csTypeId="urn:microsoft.com/office/officeart/2005/8/colors/colorful4" csCatId="colorful" phldr="1"/>
      <dgm:spPr/>
      <dgm:t>
        <a:bodyPr/>
        <a:lstStyle/>
        <a:p>
          <a:pPr rtl="1"/>
          <a:endParaRPr lang="ar-EG"/>
        </a:p>
      </dgm:t>
    </dgm:pt>
    <dgm:pt modelId="{C099B439-8EB6-44C1-8D27-CA879A55A4CC}">
      <dgm:prSet phldrT="[Text]"/>
      <dgm:spPr>
        <a:solidFill>
          <a:srgbClr val="00B0F0"/>
        </a:solidFill>
      </dgm:spPr>
      <dgm:t>
        <a:bodyPr/>
        <a:lstStyle/>
        <a:p>
          <a:pPr rtl="1"/>
          <a:r>
            <a:rPr lang="ar-EG" dirty="0" smtClean="0"/>
            <a:t>الخلافات الزوجية</a:t>
          </a:r>
          <a:endParaRPr lang="ar-EG" dirty="0"/>
        </a:p>
      </dgm:t>
    </dgm:pt>
    <dgm:pt modelId="{A60F6E05-9538-4C91-BCF5-02AB83988AD9}" type="parTrans" cxnId="{EEE4BB9A-3E1A-4A85-8E65-7A5BF760A5D5}">
      <dgm:prSet/>
      <dgm:spPr/>
      <dgm:t>
        <a:bodyPr/>
        <a:lstStyle/>
        <a:p>
          <a:pPr rtl="1"/>
          <a:endParaRPr lang="ar-EG"/>
        </a:p>
      </dgm:t>
    </dgm:pt>
    <dgm:pt modelId="{64CC5C35-6899-49A6-AED5-FA60C481A2F2}" type="sibTrans" cxnId="{EEE4BB9A-3E1A-4A85-8E65-7A5BF760A5D5}">
      <dgm:prSet/>
      <dgm:spPr/>
      <dgm:t>
        <a:bodyPr/>
        <a:lstStyle/>
        <a:p>
          <a:pPr rtl="1"/>
          <a:endParaRPr lang="ar-EG"/>
        </a:p>
      </dgm:t>
    </dgm:pt>
    <dgm:pt modelId="{D1457902-E8EA-4AD0-9063-EDC2C38161A7}" type="pres">
      <dgm:prSet presAssocID="{50B0A21F-3400-446E-8F96-B0C97D156577}" presName="Name0" presStyleCnt="0">
        <dgm:presLayoutVars>
          <dgm:dir/>
          <dgm:resizeHandles val="exact"/>
        </dgm:presLayoutVars>
      </dgm:prSet>
      <dgm:spPr/>
      <dgm:t>
        <a:bodyPr/>
        <a:lstStyle/>
        <a:p>
          <a:pPr rtl="1"/>
          <a:endParaRPr lang="ar-EG"/>
        </a:p>
      </dgm:t>
    </dgm:pt>
    <dgm:pt modelId="{EAE2E8A7-F458-4779-9920-2A04241AE04E}" type="pres">
      <dgm:prSet presAssocID="{C099B439-8EB6-44C1-8D27-CA879A55A4CC}" presName="composite" presStyleCnt="0"/>
      <dgm:spPr/>
    </dgm:pt>
    <dgm:pt modelId="{E0C0FC14-C8C8-41C8-B9D4-319483AE9F16}" type="pres">
      <dgm:prSet presAssocID="{C099B439-8EB6-44C1-8D27-CA879A55A4CC}" presName="imagSh" presStyleLbl="bgImgPlace1" presStyleIdx="0" presStyleCnt="1"/>
      <dgm:spPr>
        <a:blipFill rotWithShape="1">
          <a:blip xmlns:r="http://schemas.openxmlformats.org/officeDocument/2006/relationships" r:embed="rId1"/>
          <a:stretch>
            <a:fillRect/>
          </a:stretch>
        </a:blipFill>
      </dgm:spPr>
      <dgm:t>
        <a:bodyPr/>
        <a:lstStyle/>
        <a:p>
          <a:pPr rtl="1"/>
          <a:endParaRPr lang="ar-EG"/>
        </a:p>
      </dgm:t>
    </dgm:pt>
    <dgm:pt modelId="{FC69F30F-6ED9-41D9-9A31-D6881A8DA639}" type="pres">
      <dgm:prSet presAssocID="{C099B439-8EB6-44C1-8D27-CA879A55A4CC}" presName="txNode" presStyleLbl="node1" presStyleIdx="0" presStyleCnt="1">
        <dgm:presLayoutVars>
          <dgm:bulletEnabled val="1"/>
        </dgm:presLayoutVars>
      </dgm:prSet>
      <dgm:spPr/>
      <dgm:t>
        <a:bodyPr/>
        <a:lstStyle/>
        <a:p>
          <a:pPr rtl="1"/>
          <a:endParaRPr lang="ar-EG"/>
        </a:p>
      </dgm:t>
    </dgm:pt>
  </dgm:ptLst>
  <dgm:cxnLst>
    <dgm:cxn modelId="{EEE4BB9A-3E1A-4A85-8E65-7A5BF760A5D5}" srcId="{50B0A21F-3400-446E-8F96-B0C97D156577}" destId="{C099B439-8EB6-44C1-8D27-CA879A55A4CC}" srcOrd="0" destOrd="0" parTransId="{A60F6E05-9538-4C91-BCF5-02AB83988AD9}" sibTransId="{64CC5C35-6899-49A6-AED5-FA60C481A2F2}"/>
    <dgm:cxn modelId="{BB07DDB6-8213-421D-BDFD-F3F49452772E}" type="presOf" srcId="{C099B439-8EB6-44C1-8D27-CA879A55A4CC}" destId="{FC69F30F-6ED9-41D9-9A31-D6881A8DA639}" srcOrd="0" destOrd="0" presId="urn:microsoft.com/office/officeart/2005/8/layout/hProcess10#2"/>
    <dgm:cxn modelId="{7147F6D1-C29C-48FE-A9DA-1AB7575D560C}" type="presOf" srcId="{50B0A21F-3400-446E-8F96-B0C97D156577}" destId="{D1457902-E8EA-4AD0-9063-EDC2C38161A7}" srcOrd="0" destOrd="0" presId="urn:microsoft.com/office/officeart/2005/8/layout/hProcess10#2"/>
    <dgm:cxn modelId="{E61FC15B-EBE7-4B06-B987-4091533E58D2}" type="presParOf" srcId="{D1457902-E8EA-4AD0-9063-EDC2C38161A7}" destId="{EAE2E8A7-F458-4779-9920-2A04241AE04E}" srcOrd="0" destOrd="0" presId="urn:microsoft.com/office/officeart/2005/8/layout/hProcess10#2"/>
    <dgm:cxn modelId="{400AA44A-70D0-416E-B6C7-9266CCF0B998}" type="presParOf" srcId="{EAE2E8A7-F458-4779-9920-2A04241AE04E}" destId="{E0C0FC14-C8C8-41C8-B9D4-319483AE9F16}" srcOrd="0" destOrd="0" presId="urn:microsoft.com/office/officeart/2005/8/layout/hProcess10#2"/>
    <dgm:cxn modelId="{0DB3A83B-B8B9-46FE-B6C3-549E2A650A74}" type="presParOf" srcId="{EAE2E8A7-F458-4779-9920-2A04241AE04E}" destId="{FC69F30F-6ED9-41D9-9A31-D6881A8DA639}" srcOrd="1" destOrd="0" presId="urn:microsoft.com/office/officeart/2005/8/layout/hProcess10#2"/>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Process10#1">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10#2">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2CD70945-D1BB-44D8-BE86-9BF137851A9A}" type="datetimeFigureOut">
              <a:rPr lang="ar-EG" smtClean="0"/>
              <a:pPr/>
              <a:t>22/03/1437</a:t>
            </a:fld>
            <a:endParaRPr lang="ar-E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8F90EB5-6D84-4685-8035-C8AF9D20B64C}" type="slidenum">
              <a:rPr lang="ar-EG" smtClean="0"/>
              <a:pPr/>
              <a:t>‹#›</a:t>
            </a:fld>
            <a:endParaRPr lang="ar-EG"/>
          </a:p>
        </p:txBody>
      </p:sp>
    </p:spTree>
    <p:extLst>
      <p:ext uri="{BB962C8B-B14F-4D97-AF65-F5344CB8AC3E}">
        <p14:creationId xmlns="" xmlns:p14="http://schemas.microsoft.com/office/powerpoint/2010/main" val="14124936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image" Target="../media/image12.jpeg"/></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12.jpeg"/></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12.jpeg"/></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image" Target="../media/image12.jpeg"/></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image" Target="../media/image12.jpeg"/></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image" Target="../media/image12.jpeg"/></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ar-EG" altLang="ar-EG"/>
          </a:p>
        </p:txBody>
      </p:sp>
      <p:sp>
        <p:nvSpPr>
          <p:cNvPr id="16387"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r>
              <a:rPr lang="en-US" altLang="ar-EG" sz="1200" dirty="0"/>
              <a:t>1</a:t>
            </a:r>
          </a:p>
        </p:txBody>
      </p:sp>
      <p:sp>
        <p:nvSpPr>
          <p:cNvPr id="16388" name="Rectangle 4"/>
          <p:cNvSpPr>
            <a:spLocks noChangeArrowheads="1"/>
          </p:cNvSpPr>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ar-EG" altLang="ar-EG"/>
          </a:p>
        </p:txBody>
      </p:sp>
      <p:sp>
        <p:nvSpPr>
          <p:cNvPr id="16389" name="Rectangle 5"/>
          <p:cNvSpPr>
            <a:spLocks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ar-EG" altLang="ar-EG"/>
          </a:p>
        </p:txBody>
      </p:sp>
      <p:sp>
        <p:nvSpPr>
          <p:cNvPr id="16390" name="Rectangle 6"/>
          <p:cNvSpPr>
            <a:spLocks noGrp="1" noRot="1" noChangeAspect="1" noChangeArrowheads="1" noTextEdit="1"/>
          </p:cNvSpPr>
          <p:nvPr>
            <p:ph type="sldImg"/>
          </p:nvPr>
        </p:nvSpPr>
        <p:spPr>
          <a:xfrm>
            <a:off x="1150938" y="692150"/>
            <a:ext cx="4556125" cy="3416300"/>
          </a:xfrm>
          <a:ln cap="flat"/>
        </p:spPr>
      </p:sp>
      <p:sp>
        <p:nvSpPr>
          <p:cNvPr id="16391" name="Rectangle 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ar-EG" altLang="ar-EG" smtClean="0">
              <a:latin typeface="Times New Roman" panose="02020603050405020304" pitchFamily="18" charset="0"/>
            </a:endParaRPr>
          </a:p>
        </p:txBody>
      </p:sp>
    </p:spTree>
    <p:extLst>
      <p:ext uri="{BB962C8B-B14F-4D97-AF65-F5344CB8AC3E}">
        <p14:creationId xmlns="" xmlns:p14="http://schemas.microsoft.com/office/powerpoint/2010/main" val="141883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5988" y="744538"/>
            <a:ext cx="4964112"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a:xfrm>
            <a:off x="1588" y="8685213"/>
            <a:ext cx="2971800" cy="458787"/>
          </a:xfrm>
          <a:prstGeom prst="rect">
            <a:avLst/>
          </a:prstGeom>
        </p:spPr>
        <p:txBody>
          <a:bodyPr/>
          <a:lstStyle/>
          <a:p>
            <a:fld id="{040CDEAE-22CD-4674-B5AB-BA75B2ACCB9F}" type="slidenum">
              <a:rPr lang="en-US" smtClean="0"/>
              <a:pPr/>
              <a:t>2</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a:xfrm>
            <a:off x="1588" y="0"/>
            <a:ext cx="2971800" cy="458788"/>
          </a:xfrm>
          <a:prstGeom prst="rect">
            <a:avLst/>
          </a:prstGeom>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 xmlns:p14="http://schemas.microsoft.com/office/powerpoint/2010/main" val="2322420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5988" y="744538"/>
            <a:ext cx="4964112"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a:xfrm>
            <a:off x="1588" y="8685213"/>
            <a:ext cx="2971800" cy="458787"/>
          </a:xfrm>
          <a:prstGeom prst="rect">
            <a:avLst/>
          </a:prstGeom>
        </p:spPr>
        <p:txBody>
          <a:bodyPr/>
          <a:lstStyle/>
          <a:p>
            <a:fld id="{040CDEAE-22CD-4674-B5AB-BA75B2ACCB9F}" type="slidenum">
              <a:rPr lang="en-US" smtClean="0"/>
              <a:pPr/>
              <a:t>4</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a:xfrm>
            <a:off x="1588" y="0"/>
            <a:ext cx="2971800" cy="458788"/>
          </a:xfrm>
          <a:prstGeom prst="rect">
            <a:avLst/>
          </a:prstGeom>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 xmlns:p14="http://schemas.microsoft.com/office/powerpoint/2010/main" val="4046589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5988" y="744538"/>
            <a:ext cx="4964112"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a:xfrm>
            <a:off x="1588" y="8685213"/>
            <a:ext cx="2971800" cy="458787"/>
          </a:xfrm>
          <a:prstGeom prst="rect">
            <a:avLst/>
          </a:prstGeom>
        </p:spPr>
        <p:txBody>
          <a:bodyPr/>
          <a:lstStyle/>
          <a:p>
            <a:fld id="{040CDEAE-22CD-4674-B5AB-BA75B2ACCB9F}" type="slidenum">
              <a:rPr lang="en-US" smtClean="0"/>
              <a:pPr/>
              <a:t>5</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a:xfrm>
            <a:off x="1588" y="0"/>
            <a:ext cx="2971800" cy="458788"/>
          </a:xfrm>
          <a:prstGeom prst="rect">
            <a:avLst/>
          </a:prstGeom>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 xmlns:p14="http://schemas.microsoft.com/office/powerpoint/2010/main" val="901636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5988" y="744538"/>
            <a:ext cx="4964112"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a:xfrm>
            <a:off x="1588" y="8685213"/>
            <a:ext cx="2971800" cy="458787"/>
          </a:xfrm>
          <a:prstGeom prst="rect">
            <a:avLst/>
          </a:prstGeom>
        </p:spPr>
        <p:txBody>
          <a:bodyPr/>
          <a:lstStyle/>
          <a:p>
            <a:fld id="{040CDEAE-22CD-4674-B5AB-BA75B2ACCB9F}" type="slidenum">
              <a:rPr lang="en-US" smtClean="0"/>
              <a:pPr/>
              <a:t>6</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a:xfrm>
            <a:off x="1588" y="0"/>
            <a:ext cx="2971800" cy="458788"/>
          </a:xfrm>
          <a:prstGeom prst="rect">
            <a:avLst/>
          </a:prstGeom>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 xmlns:p14="http://schemas.microsoft.com/office/powerpoint/2010/main" val="592765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5988" y="744538"/>
            <a:ext cx="4964112"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a:xfrm>
            <a:off x="1588" y="8685213"/>
            <a:ext cx="2971800" cy="458787"/>
          </a:xfrm>
          <a:prstGeom prst="rect">
            <a:avLst/>
          </a:prstGeom>
        </p:spPr>
        <p:txBody>
          <a:bodyPr/>
          <a:lstStyle/>
          <a:p>
            <a:fld id="{040CDEAE-22CD-4674-B5AB-BA75B2ACCB9F}" type="slidenum">
              <a:rPr lang="en-US" smtClean="0"/>
              <a:pPr/>
              <a:t>7</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a:xfrm>
            <a:off x="1588" y="0"/>
            <a:ext cx="2971800" cy="458788"/>
          </a:xfrm>
          <a:prstGeom prst="rect">
            <a:avLst/>
          </a:prstGeom>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 xmlns:p14="http://schemas.microsoft.com/office/powerpoint/2010/main" val="149648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915988" y="744538"/>
            <a:ext cx="4964112" cy="3722687"/>
          </a:xfrm>
        </p:spPr>
      </p:sp>
      <p:sp>
        <p:nvSpPr>
          <p:cNvPr id="3" name="عنصر نائب للملاحظات 2"/>
          <p:cNvSpPr>
            <a:spLocks noGrp="1"/>
          </p:cNvSpPr>
          <p:nvPr>
            <p:ph type="body" idx="1"/>
          </p:nvPr>
        </p:nvSpPr>
        <p:spPr/>
        <p:txBody>
          <a:bodyPr>
            <a:normAutofit/>
          </a:bodyPr>
          <a:lstStyle/>
          <a:p>
            <a:endParaRPr lang="en-US" dirty="0"/>
          </a:p>
        </p:txBody>
      </p:sp>
      <p:sp>
        <p:nvSpPr>
          <p:cNvPr id="4" name="عنصر نائب لرقم الشريحة 3"/>
          <p:cNvSpPr>
            <a:spLocks noGrp="1"/>
          </p:cNvSpPr>
          <p:nvPr>
            <p:ph type="sldNum" sz="quarter" idx="10"/>
          </p:nvPr>
        </p:nvSpPr>
        <p:spPr>
          <a:xfrm>
            <a:off x="1588" y="8685213"/>
            <a:ext cx="2971800" cy="458787"/>
          </a:xfrm>
          <a:prstGeom prst="rect">
            <a:avLst/>
          </a:prstGeom>
        </p:spPr>
        <p:txBody>
          <a:bodyPr/>
          <a:lstStyle/>
          <a:p>
            <a:fld id="{040CDEAE-22CD-4674-B5AB-BA75B2ACCB9F}" type="slidenum">
              <a:rPr lang="en-US" smtClean="0"/>
              <a:pPr/>
              <a:t>8</a:t>
            </a:fld>
            <a:endParaRPr lang="en-US" dirty="0"/>
          </a:p>
        </p:txBody>
      </p:sp>
      <p:grpSp>
        <p:nvGrpSpPr>
          <p:cNvPr id="5" name="مجموعة 4"/>
          <p:cNvGrpSpPr/>
          <p:nvPr/>
        </p:nvGrpSpPr>
        <p:grpSpPr>
          <a:xfrm>
            <a:off x="970909" y="5021505"/>
            <a:ext cx="4842368" cy="3809964"/>
            <a:chOff x="949589" y="4946015"/>
            <a:chExt cx="4736042" cy="3752691"/>
          </a:xfrm>
        </p:grpSpPr>
        <p:cxnSp>
          <p:nvCxnSpPr>
            <p:cNvPr id="6" name="رابط مستقيم 5"/>
            <p:cNvCxnSpPr/>
            <p:nvPr/>
          </p:nvCxnSpPr>
          <p:spPr>
            <a:xfrm rot="10800000" flipH="1">
              <a:off x="949589" y="494601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رابط مستقيم 6"/>
            <p:cNvCxnSpPr/>
            <p:nvPr/>
          </p:nvCxnSpPr>
          <p:spPr>
            <a:xfrm rot="10800000" flipH="1">
              <a:off x="949589" y="5287168"/>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رابط مستقيم 7"/>
            <p:cNvCxnSpPr/>
            <p:nvPr/>
          </p:nvCxnSpPr>
          <p:spPr>
            <a:xfrm rot="10800000" flipH="1">
              <a:off x="949589" y="562832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رابط مستقيم 8"/>
            <p:cNvCxnSpPr/>
            <p:nvPr/>
          </p:nvCxnSpPr>
          <p:spPr>
            <a:xfrm rot="10800000" flipH="1">
              <a:off x="949589" y="596947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رابط مستقيم 9"/>
            <p:cNvCxnSpPr/>
            <p:nvPr/>
          </p:nvCxnSpPr>
          <p:spPr>
            <a:xfrm rot="10800000" flipH="1">
              <a:off x="949589" y="6310630"/>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رابط مستقيم 10"/>
            <p:cNvCxnSpPr/>
            <p:nvPr/>
          </p:nvCxnSpPr>
          <p:spPr>
            <a:xfrm rot="10800000" flipH="1">
              <a:off x="949589" y="6651783"/>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رابط مستقيم 11"/>
            <p:cNvCxnSpPr/>
            <p:nvPr/>
          </p:nvCxnSpPr>
          <p:spPr>
            <a:xfrm rot="10800000" flipH="1">
              <a:off x="949589" y="6992937"/>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رابط مستقيم 12"/>
            <p:cNvCxnSpPr/>
            <p:nvPr/>
          </p:nvCxnSpPr>
          <p:spPr>
            <a:xfrm rot="10800000" flipH="1">
              <a:off x="949589" y="7334091"/>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رابط مستقيم 13"/>
            <p:cNvCxnSpPr/>
            <p:nvPr/>
          </p:nvCxnSpPr>
          <p:spPr>
            <a:xfrm rot="10800000" flipH="1">
              <a:off x="949589" y="7675245"/>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رابط مستقيم 14"/>
            <p:cNvCxnSpPr/>
            <p:nvPr/>
          </p:nvCxnSpPr>
          <p:spPr>
            <a:xfrm rot="10800000" flipH="1">
              <a:off x="949589" y="8016399"/>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رابط مستقيم 15"/>
            <p:cNvCxnSpPr/>
            <p:nvPr/>
          </p:nvCxnSpPr>
          <p:spPr>
            <a:xfrm rot="10800000" flipH="1">
              <a:off x="949589" y="8357552"/>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رابط مستقيم 16"/>
            <p:cNvCxnSpPr/>
            <p:nvPr/>
          </p:nvCxnSpPr>
          <p:spPr>
            <a:xfrm rot="10800000" flipH="1">
              <a:off x="949589" y="8698706"/>
              <a:ext cx="47360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Date Placeholder 17"/>
          <p:cNvSpPr>
            <a:spLocks noGrp="1"/>
          </p:cNvSpPr>
          <p:nvPr>
            <p:ph type="dt" idx="11"/>
          </p:nvPr>
        </p:nvSpPr>
        <p:spPr>
          <a:xfrm>
            <a:off x="1588" y="0"/>
            <a:ext cx="2971800" cy="458788"/>
          </a:xfrm>
          <a:prstGeom prst="rect">
            <a:avLst/>
          </a:prstGeom>
        </p:spPr>
        <p:txBody>
          <a:bodyPr/>
          <a:lstStyle/>
          <a:p>
            <a:endParaRPr lang="en-US" dirty="0"/>
          </a:p>
        </p:txBody>
      </p:sp>
      <p:pic>
        <p:nvPicPr>
          <p:cNvPr id="19" name="Picture 5"/>
          <p:cNvPicPr>
            <a:picLocks noChangeAspect="1" noChangeArrowheads="1"/>
          </p:cNvPicPr>
          <p:nvPr/>
        </p:nvPicPr>
        <p:blipFill>
          <a:blip r:embed="rId3" cstate="print"/>
          <a:srcRect/>
          <a:stretch>
            <a:fillRect/>
          </a:stretch>
        </p:blipFill>
        <p:spPr bwMode="auto">
          <a:xfrm>
            <a:off x="2807080" y="9112979"/>
            <a:ext cx="1403540" cy="520082"/>
          </a:xfrm>
          <a:prstGeom prst="rect">
            <a:avLst/>
          </a:prstGeom>
          <a:noFill/>
          <a:ln w="9525">
            <a:noFill/>
            <a:miter lim="800000"/>
            <a:headEnd/>
            <a:tailEnd/>
          </a:ln>
          <a:effectLst/>
        </p:spPr>
      </p:pic>
      <p:pic>
        <p:nvPicPr>
          <p:cNvPr id="20" name="Picture 5" descr="D:\المتحدة للتدريب  والتطوير المؤسسي أساسي\تصاميم\DISIN FOR POWER POINT\UG.jpg"/>
          <p:cNvPicPr>
            <a:picLocks noChangeAspect="1" noChangeArrowheads="1"/>
          </p:cNvPicPr>
          <p:nvPr/>
        </p:nvPicPr>
        <p:blipFill>
          <a:blip r:embed="rId4" cstate="print">
            <a:clrChange>
              <a:clrFrom>
                <a:srgbClr val="FFFFFF"/>
              </a:clrFrom>
              <a:clrTo>
                <a:srgbClr val="FFFFFF">
                  <a:alpha val="0"/>
                </a:srgbClr>
              </a:clrTo>
            </a:clrChange>
          </a:blip>
          <a:srcRect l="19586" t="6092" r="14034" b="34399"/>
          <a:stretch>
            <a:fillRect/>
          </a:stretch>
        </p:blipFill>
        <p:spPr bwMode="auto">
          <a:xfrm>
            <a:off x="886446" y="9112980"/>
            <a:ext cx="849137" cy="510383"/>
          </a:xfrm>
          <a:prstGeom prst="rect">
            <a:avLst/>
          </a:prstGeom>
          <a:noFill/>
        </p:spPr>
      </p:pic>
    </p:spTree>
    <p:extLst>
      <p:ext uri="{BB962C8B-B14F-4D97-AF65-F5344CB8AC3E}">
        <p14:creationId xmlns="" xmlns:p14="http://schemas.microsoft.com/office/powerpoint/2010/main" val="1079752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ar-EG" altLang="ar-EG"/>
          </a:p>
        </p:txBody>
      </p:sp>
      <p:sp>
        <p:nvSpPr>
          <p:cNvPr id="16387" name="Rectangle 3"/>
          <p:cNvSpPr>
            <a:spLocks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nchor="b"/>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a:r>
              <a:rPr lang="en-US" altLang="ar-EG" sz="1200" dirty="0"/>
              <a:t>1</a:t>
            </a:r>
          </a:p>
        </p:txBody>
      </p:sp>
      <p:sp>
        <p:nvSpPr>
          <p:cNvPr id="16388" name="Rectangle 4"/>
          <p:cNvSpPr>
            <a:spLocks noChangeArrowheads="1"/>
          </p:cNvSpPr>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ar-EG" altLang="ar-EG"/>
          </a:p>
        </p:txBody>
      </p:sp>
      <p:sp>
        <p:nvSpPr>
          <p:cNvPr id="16389" name="Rectangle 5"/>
          <p:cNvSpPr>
            <a:spLocks noChangeArrowheads="1"/>
          </p:cNvSpP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ar-EG" altLang="ar-EG"/>
          </a:p>
        </p:txBody>
      </p:sp>
      <p:sp>
        <p:nvSpPr>
          <p:cNvPr id="16390" name="Rectangle 6"/>
          <p:cNvSpPr>
            <a:spLocks noGrp="1" noRot="1" noChangeAspect="1" noChangeArrowheads="1" noTextEdit="1"/>
          </p:cNvSpPr>
          <p:nvPr>
            <p:ph type="sldImg"/>
          </p:nvPr>
        </p:nvSpPr>
        <p:spPr>
          <a:xfrm>
            <a:off x="1150938" y="692150"/>
            <a:ext cx="4556125" cy="3416300"/>
          </a:xfrm>
          <a:ln cap="flat"/>
        </p:spPr>
      </p:sp>
      <p:sp>
        <p:nvSpPr>
          <p:cNvPr id="16391" name="Rectangle 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lstStyle/>
          <a:p>
            <a:endParaRPr lang="ar-EG" altLang="ar-EG" smtClean="0">
              <a:latin typeface="Times New Roman" panose="02020603050405020304" pitchFamily="18" charset="0"/>
            </a:endParaRPr>
          </a:p>
        </p:txBody>
      </p:sp>
    </p:spTree>
    <p:extLst>
      <p:ext uri="{BB962C8B-B14F-4D97-AF65-F5344CB8AC3E}">
        <p14:creationId xmlns="" xmlns:p14="http://schemas.microsoft.com/office/powerpoint/2010/main" val="3978331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ar-EG"/>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B18BC462-5EFE-487C-92F1-D87C79F736B6}" type="datetimeFigureOut">
              <a:rPr lang="zh-CN" altLang="en-US"/>
              <a:pPr/>
              <a:t>2016/1/2</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8E2B47EB-C634-4C84-BCA2-B554D54E0F08}" type="slidenum">
              <a:rPr lang="zh-CN" altLang="en-US"/>
              <a:pPr/>
              <a:t>‹#›</a:t>
            </a:fld>
            <a:endParaRPr lang="zh-CN" altLang="en-US"/>
          </a:p>
        </p:txBody>
      </p:sp>
    </p:spTree>
    <p:extLst>
      <p:ext uri="{BB962C8B-B14F-4D97-AF65-F5344CB8AC3E}">
        <p14:creationId xmlns="" xmlns:p14="http://schemas.microsoft.com/office/powerpoint/2010/main" val="326621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4242B141-4B6D-4CEB-A461-48584ECEAA18}" type="datetimeFigureOut">
              <a:rPr lang="zh-CN" altLang="en-US"/>
              <a:pPr/>
              <a:t>2016/1/2</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9AB15E41-05C0-47EA-A4A5-DF430928802B}" type="slidenum">
              <a:rPr lang="zh-CN" altLang="en-US"/>
              <a:pPr/>
              <a:t>‹#›</a:t>
            </a:fld>
            <a:endParaRPr lang="zh-CN" altLang="en-US"/>
          </a:p>
        </p:txBody>
      </p:sp>
    </p:spTree>
    <p:extLst>
      <p:ext uri="{BB962C8B-B14F-4D97-AF65-F5344CB8AC3E}">
        <p14:creationId xmlns="" xmlns:p14="http://schemas.microsoft.com/office/powerpoint/2010/main" val="2652578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1398F59D-1B8F-416E-AFD6-54069AB7726C}" type="datetimeFigureOut">
              <a:rPr lang="zh-CN" altLang="en-US"/>
              <a:pPr/>
              <a:t>2016/1/2</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D82D8D6C-664F-4273-814D-8A26DFF20C84}" type="slidenum">
              <a:rPr lang="zh-CN" altLang="en-US"/>
              <a:pPr/>
              <a:t>‹#›</a:t>
            </a:fld>
            <a:endParaRPr lang="zh-CN" altLang="en-US"/>
          </a:p>
        </p:txBody>
      </p:sp>
    </p:spTree>
    <p:extLst>
      <p:ext uri="{BB962C8B-B14F-4D97-AF65-F5344CB8AC3E}">
        <p14:creationId xmlns="" xmlns:p14="http://schemas.microsoft.com/office/powerpoint/2010/main" val="546664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ar-EG"/>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fld id="{1F08CD7B-A8EC-4F60-839E-621DBBDAF8F8}" type="datetimeFigureOut">
              <a:rPr lang="zh-CN" altLang="en-US"/>
              <a:pPr/>
              <a:t>2016/1/2</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2C05FDEC-5F5C-48FC-932D-8F04926A5A72}" type="slidenum">
              <a:rPr lang="zh-CN" altLang="en-US"/>
              <a:pPr/>
              <a:t>‹#›</a:t>
            </a:fld>
            <a:endParaRPr lang="zh-CN" altLang="en-US"/>
          </a:p>
        </p:txBody>
      </p:sp>
    </p:spTree>
    <p:extLst>
      <p:ext uri="{BB962C8B-B14F-4D97-AF65-F5344CB8AC3E}">
        <p14:creationId xmlns="" xmlns:p14="http://schemas.microsoft.com/office/powerpoint/2010/main" val="1455739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838A6EEE-DF4B-4B4F-85E6-6465952100F8}" type="datetimeFigureOut">
              <a:rPr lang="zh-CN" altLang="en-US"/>
              <a:pPr/>
              <a:t>2016/1/2</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EC3DB8D4-9459-42B8-B355-9CDD27FA9BAC}" type="slidenum">
              <a:rPr lang="zh-CN" altLang="en-US"/>
              <a:pPr/>
              <a:t>‹#›</a:t>
            </a:fld>
            <a:endParaRPr lang="zh-CN" altLang="en-US"/>
          </a:p>
        </p:txBody>
      </p:sp>
    </p:spTree>
    <p:extLst>
      <p:ext uri="{BB962C8B-B14F-4D97-AF65-F5344CB8AC3E}">
        <p14:creationId xmlns="" xmlns:p14="http://schemas.microsoft.com/office/powerpoint/2010/main" val="2939757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ar-EG"/>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79F02E4A-C3D2-4E1F-97E9-E7E3A720A0E9}" type="datetimeFigureOut">
              <a:rPr lang="zh-CN" altLang="en-US"/>
              <a:pPr/>
              <a:t>2016/1/2</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511F5086-7A0E-4031-A5D1-C89C0A8F20DD}" type="slidenum">
              <a:rPr lang="zh-CN" altLang="en-US"/>
              <a:pPr/>
              <a:t>‹#›</a:t>
            </a:fld>
            <a:endParaRPr lang="zh-CN" altLang="en-US"/>
          </a:p>
        </p:txBody>
      </p:sp>
    </p:spTree>
    <p:extLst>
      <p:ext uri="{BB962C8B-B14F-4D97-AF65-F5344CB8AC3E}">
        <p14:creationId xmlns="" xmlns:p14="http://schemas.microsoft.com/office/powerpoint/2010/main" val="3823157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6EC93F71-DEB8-449F-A0F4-F9FF73059DAB}" type="datetimeFigureOut">
              <a:rPr lang="zh-CN" altLang="en-US"/>
              <a:pPr/>
              <a:t>2016/1/2</a:t>
            </a:fld>
            <a:endParaRPr lang="zh-CN" altLang="en-US"/>
          </a:p>
        </p:txBody>
      </p:sp>
      <p:sp>
        <p:nvSpPr>
          <p:cNvPr id="6" name="Footer Placeholder 5"/>
          <p:cNvSpPr>
            <a:spLocks noGrp="1"/>
          </p:cNvSpPr>
          <p:nvPr>
            <p:ph type="ftr" sz="quarter" idx="11"/>
          </p:nvPr>
        </p:nvSpPr>
        <p:spPr/>
        <p:txBody>
          <a:bodyPr/>
          <a:lstStyle>
            <a:lvl1pPr>
              <a:defRPr/>
            </a:lvl1pPr>
          </a:lstStyle>
          <a:p>
            <a:endParaRPr lang="zh-CN" altLang="en-US"/>
          </a:p>
        </p:txBody>
      </p:sp>
      <p:sp>
        <p:nvSpPr>
          <p:cNvPr id="7" name="Slide Number Placeholder 6"/>
          <p:cNvSpPr>
            <a:spLocks noGrp="1"/>
          </p:cNvSpPr>
          <p:nvPr>
            <p:ph type="sldNum" sz="quarter" idx="12"/>
          </p:nvPr>
        </p:nvSpPr>
        <p:spPr/>
        <p:txBody>
          <a:bodyPr/>
          <a:lstStyle>
            <a:lvl1pPr>
              <a:defRPr/>
            </a:lvl1pPr>
          </a:lstStyle>
          <a:p>
            <a:fld id="{F354F870-1D4A-4247-A85B-D3FC13368DE2}" type="slidenum">
              <a:rPr lang="zh-CN" altLang="en-US"/>
              <a:pPr/>
              <a:t>‹#›</a:t>
            </a:fld>
            <a:endParaRPr lang="zh-CN" altLang="en-US"/>
          </a:p>
        </p:txBody>
      </p:sp>
    </p:spTree>
    <p:extLst>
      <p:ext uri="{BB962C8B-B14F-4D97-AF65-F5344CB8AC3E}">
        <p14:creationId xmlns="" xmlns:p14="http://schemas.microsoft.com/office/powerpoint/2010/main" val="3004625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ar-EG"/>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452A7382-8A59-4E1E-8DF8-6B56556ED155}" type="datetimeFigureOut">
              <a:rPr lang="zh-CN" altLang="en-US"/>
              <a:pPr/>
              <a:t>2016/1/2</a:t>
            </a:fld>
            <a:endParaRPr lang="zh-CN" altLang="en-US"/>
          </a:p>
        </p:txBody>
      </p:sp>
      <p:sp>
        <p:nvSpPr>
          <p:cNvPr id="8" name="Footer Placeholder 7"/>
          <p:cNvSpPr>
            <a:spLocks noGrp="1"/>
          </p:cNvSpPr>
          <p:nvPr>
            <p:ph type="ftr" sz="quarter" idx="11"/>
          </p:nvPr>
        </p:nvSpPr>
        <p:spPr/>
        <p:txBody>
          <a:bodyPr/>
          <a:lstStyle>
            <a:lvl1pPr>
              <a:defRPr/>
            </a:lvl1pPr>
          </a:lstStyle>
          <a:p>
            <a:endParaRPr lang="zh-CN" altLang="en-US"/>
          </a:p>
        </p:txBody>
      </p:sp>
      <p:sp>
        <p:nvSpPr>
          <p:cNvPr id="9" name="Slide Number Placeholder 8"/>
          <p:cNvSpPr>
            <a:spLocks noGrp="1"/>
          </p:cNvSpPr>
          <p:nvPr>
            <p:ph type="sldNum" sz="quarter" idx="12"/>
          </p:nvPr>
        </p:nvSpPr>
        <p:spPr/>
        <p:txBody>
          <a:bodyPr/>
          <a:lstStyle>
            <a:lvl1pPr>
              <a:defRPr/>
            </a:lvl1pPr>
          </a:lstStyle>
          <a:p>
            <a:fld id="{A3318B62-EBCA-45CF-99E5-D8C4289225BC}" type="slidenum">
              <a:rPr lang="zh-CN" altLang="en-US"/>
              <a:pPr/>
              <a:t>‹#›</a:t>
            </a:fld>
            <a:endParaRPr lang="zh-CN" altLang="en-US"/>
          </a:p>
        </p:txBody>
      </p:sp>
    </p:spTree>
    <p:extLst>
      <p:ext uri="{BB962C8B-B14F-4D97-AF65-F5344CB8AC3E}">
        <p14:creationId xmlns="" xmlns:p14="http://schemas.microsoft.com/office/powerpoint/2010/main" val="2734339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66B016D4-1828-46C4-99C4-3A78516D60FF}" type="datetimeFigureOut">
              <a:rPr lang="zh-CN" altLang="en-US"/>
              <a:pPr/>
              <a:t>2016/1/2</a:t>
            </a:fld>
            <a:endParaRPr lang="zh-CN" altLang="en-US"/>
          </a:p>
        </p:txBody>
      </p:sp>
      <p:sp>
        <p:nvSpPr>
          <p:cNvPr id="4" name="Footer Placeholder 3"/>
          <p:cNvSpPr>
            <a:spLocks noGrp="1"/>
          </p:cNvSpPr>
          <p:nvPr>
            <p:ph type="ftr" sz="quarter" idx="11"/>
          </p:nvPr>
        </p:nvSpPr>
        <p:spPr/>
        <p:txBody>
          <a:bodyPr/>
          <a:lstStyle>
            <a:lvl1pPr>
              <a:defRPr/>
            </a:lvl1pPr>
          </a:lstStyle>
          <a:p>
            <a:endParaRPr lang="zh-CN" altLang="en-US"/>
          </a:p>
        </p:txBody>
      </p:sp>
      <p:sp>
        <p:nvSpPr>
          <p:cNvPr id="5" name="Slide Number Placeholder 4"/>
          <p:cNvSpPr>
            <a:spLocks noGrp="1"/>
          </p:cNvSpPr>
          <p:nvPr>
            <p:ph type="sldNum" sz="quarter" idx="12"/>
          </p:nvPr>
        </p:nvSpPr>
        <p:spPr/>
        <p:txBody>
          <a:bodyPr/>
          <a:lstStyle>
            <a:lvl1pPr>
              <a:defRPr/>
            </a:lvl1pPr>
          </a:lstStyle>
          <a:p>
            <a:fld id="{C9CD918D-AC31-460F-978F-32930AD0B2A9}" type="slidenum">
              <a:rPr lang="zh-CN" altLang="en-US"/>
              <a:pPr/>
              <a:t>‹#›</a:t>
            </a:fld>
            <a:endParaRPr lang="zh-CN" altLang="en-US"/>
          </a:p>
        </p:txBody>
      </p:sp>
    </p:spTree>
    <p:extLst>
      <p:ext uri="{BB962C8B-B14F-4D97-AF65-F5344CB8AC3E}">
        <p14:creationId xmlns="" xmlns:p14="http://schemas.microsoft.com/office/powerpoint/2010/main" val="1456943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90133C8-A0D1-4FFA-9693-4BA6DBD8F44D}" type="datetimeFigureOut">
              <a:rPr lang="zh-CN" altLang="en-US"/>
              <a:pPr/>
              <a:t>2016/1/2</a:t>
            </a:fld>
            <a:endParaRPr lang="zh-CN" altLang="en-US"/>
          </a:p>
        </p:txBody>
      </p:sp>
      <p:sp>
        <p:nvSpPr>
          <p:cNvPr id="3" name="Footer Placeholder 2"/>
          <p:cNvSpPr>
            <a:spLocks noGrp="1"/>
          </p:cNvSpPr>
          <p:nvPr>
            <p:ph type="ftr" sz="quarter" idx="11"/>
          </p:nvPr>
        </p:nvSpPr>
        <p:spPr/>
        <p:txBody>
          <a:bodyPr/>
          <a:lstStyle>
            <a:lvl1pPr>
              <a:defRPr/>
            </a:lvl1pPr>
          </a:lstStyle>
          <a:p>
            <a:endParaRPr lang="zh-CN" altLang="en-US"/>
          </a:p>
        </p:txBody>
      </p:sp>
      <p:sp>
        <p:nvSpPr>
          <p:cNvPr id="4" name="Slide Number Placeholder 3"/>
          <p:cNvSpPr>
            <a:spLocks noGrp="1"/>
          </p:cNvSpPr>
          <p:nvPr>
            <p:ph type="sldNum" sz="quarter" idx="12"/>
          </p:nvPr>
        </p:nvSpPr>
        <p:spPr/>
        <p:txBody>
          <a:bodyPr/>
          <a:lstStyle>
            <a:lvl1pPr>
              <a:defRPr/>
            </a:lvl1pPr>
          </a:lstStyle>
          <a:p>
            <a:fld id="{76DC6C15-BA7E-4303-A27F-9034DC7C3A9C}" type="slidenum">
              <a:rPr lang="zh-CN" altLang="en-US"/>
              <a:pPr/>
              <a:t>‹#›</a:t>
            </a:fld>
            <a:endParaRPr lang="zh-CN" altLang="en-US"/>
          </a:p>
        </p:txBody>
      </p:sp>
    </p:spTree>
    <p:extLst>
      <p:ext uri="{BB962C8B-B14F-4D97-AF65-F5344CB8AC3E}">
        <p14:creationId xmlns="" xmlns:p14="http://schemas.microsoft.com/office/powerpoint/2010/main" val="2441931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ar-EG"/>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AC2BFA54-C601-4B12-83FF-4A363AE4914C}" type="datetimeFigureOut">
              <a:rPr lang="zh-CN" altLang="en-US"/>
              <a:pPr/>
              <a:t>2016/1/2</a:t>
            </a:fld>
            <a:endParaRPr lang="zh-CN" altLang="en-US"/>
          </a:p>
        </p:txBody>
      </p:sp>
      <p:sp>
        <p:nvSpPr>
          <p:cNvPr id="6" name="Footer Placeholder 5"/>
          <p:cNvSpPr>
            <a:spLocks noGrp="1"/>
          </p:cNvSpPr>
          <p:nvPr>
            <p:ph type="ftr" sz="quarter" idx="11"/>
          </p:nvPr>
        </p:nvSpPr>
        <p:spPr/>
        <p:txBody>
          <a:bodyPr/>
          <a:lstStyle>
            <a:lvl1pPr>
              <a:defRPr/>
            </a:lvl1pPr>
          </a:lstStyle>
          <a:p>
            <a:endParaRPr lang="zh-CN" altLang="en-US"/>
          </a:p>
        </p:txBody>
      </p:sp>
      <p:sp>
        <p:nvSpPr>
          <p:cNvPr id="7" name="Slide Number Placeholder 6"/>
          <p:cNvSpPr>
            <a:spLocks noGrp="1"/>
          </p:cNvSpPr>
          <p:nvPr>
            <p:ph type="sldNum" sz="quarter" idx="12"/>
          </p:nvPr>
        </p:nvSpPr>
        <p:spPr/>
        <p:txBody>
          <a:bodyPr/>
          <a:lstStyle>
            <a:lvl1pPr>
              <a:defRPr/>
            </a:lvl1pPr>
          </a:lstStyle>
          <a:p>
            <a:fld id="{B6B379B8-DA9F-4BC0-8DDB-C40A2D4E6254}" type="slidenum">
              <a:rPr lang="zh-CN" altLang="en-US"/>
              <a:pPr/>
              <a:t>‹#›</a:t>
            </a:fld>
            <a:endParaRPr lang="zh-CN" altLang="en-US"/>
          </a:p>
        </p:txBody>
      </p:sp>
    </p:spTree>
    <p:extLst>
      <p:ext uri="{BB962C8B-B14F-4D97-AF65-F5344CB8AC3E}">
        <p14:creationId xmlns="" xmlns:p14="http://schemas.microsoft.com/office/powerpoint/2010/main" val="2426103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CA9E9CE2-1E68-48E4-9E9E-5D28154CF022}" type="datetimeFigureOut">
              <a:rPr lang="zh-CN" altLang="en-US"/>
              <a:pPr/>
              <a:t>2016/1/2</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6FD121A1-BEA1-42D5-8BCE-901E044B14F6}" type="slidenum">
              <a:rPr lang="zh-CN" altLang="en-US"/>
              <a:pPr/>
              <a:t>‹#›</a:t>
            </a:fld>
            <a:endParaRPr lang="zh-CN" altLang="en-US"/>
          </a:p>
        </p:txBody>
      </p:sp>
    </p:spTree>
    <p:extLst>
      <p:ext uri="{BB962C8B-B14F-4D97-AF65-F5344CB8AC3E}">
        <p14:creationId xmlns="" xmlns:p14="http://schemas.microsoft.com/office/powerpoint/2010/main" val="641902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ar-EG"/>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1F0561E1-49F2-4C2E-A080-4113889FDF13}" type="datetimeFigureOut">
              <a:rPr lang="zh-CN" altLang="en-US"/>
              <a:pPr/>
              <a:t>2016/1/2</a:t>
            </a:fld>
            <a:endParaRPr lang="zh-CN" altLang="en-US"/>
          </a:p>
        </p:txBody>
      </p:sp>
      <p:sp>
        <p:nvSpPr>
          <p:cNvPr id="6" name="Footer Placeholder 5"/>
          <p:cNvSpPr>
            <a:spLocks noGrp="1"/>
          </p:cNvSpPr>
          <p:nvPr>
            <p:ph type="ftr" sz="quarter" idx="11"/>
          </p:nvPr>
        </p:nvSpPr>
        <p:spPr/>
        <p:txBody>
          <a:bodyPr/>
          <a:lstStyle>
            <a:lvl1pPr>
              <a:defRPr/>
            </a:lvl1pPr>
          </a:lstStyle>
          <a:p>
            <a:endParaRPr lang="zh-CN" altLang="en-US"/>
          </a:p>
        </p:txBody>
      </p:sp>
      <p:sp>
        <p:nvSpPr>
          <p:cNvPr id="7" name="Slide Number Placeholder 6"/>
          <p:cNvSpPr>
            <a:spLocks noGrp="1"/>
          </p:cNvSpPr>
          <p:nvPr>
            <p:ph type="sldNum" sz="quarter" idx="12"/>
          </p:nvPr>
        </p:nvSpPr>
        <p:spPr/>
        <p:txBody>
          <a:bodyPr/>
          <a:lstStyle>
            <a:lvl1pPr>
              <a:defRPr/>
            </a:lvl1pPr>
          </a:lstStyle>
          <a:p>
            <a:fld id="{2BED7830-584A-4D54-BB10-D4D92418BEFF}" type="slidenum">
              <a:rPr lang="zh-CN" altLang="en-US"/>
              <a:pPr/>
              <a:t>‹#›</a:t>
            </a:fld>
            <a:endParaRPr lang="zh-CN" altLang="en-US"/>
          </a:p>
        </p:txBody>
      </p:sp>
    </p:spTree>
    <p:extLst>
      <p:ext uri="{BB962C8B-B14F-4D97-AF65-F5344CB8AC3E}">
        <p14:creationId xmlns="" xmlns:p14="http://schemas.microsoft.com/office/powerpoint/2010/main" val="27947486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C314B122-DE42-4AD4-977B-8AC7C3828B59}" type="datetimeFigureOut">
              <a:rPr lang="zh-CN" altLang="en-US"/>
              <a:pPr/>
              <a:t>2016/1/2</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96BF3358-1B54-44E8-AF27-89CB246E6665}" type="slidenum">
              <a:rPr lang="zh-CN" altLang="en-US"/>
              <a:pPr/>
              <a:t>‹#›</a:t>
            </a:fld>
            <a:endParaRPr lang="zh-CN" altLang="en-US"/>
          </a:p>
        </p:txBody>
      </p:sp>
    </p:spTree>
    <p:extLst>
      <p:ext uri="{BB962C8B-B14F-4D97-AF65-F5344CB8AC3E}">
        <p14:creationId xmlns="" xmlns:p14="http://schemas.microsoft.com/office/powerpoint/2010/main" val="24880238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fld id="{2313C928-1F73-45E0-8648-C7B23B0124FB}" type="datetimeFigureOut">
              <a:rPr lang="zh-CN" altLang="en-US"/>
              <a:pPr/>
              <a:t>2016/1/2</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4C67460E-17B9-4BB9-A641-B1DCAF6985FA}" type="slidenum">
              <a:rPr lang="zh-CN" altLang="en-US"/>
              <a:pPr/>
              <a:t>‹#›</a:t>
            </a:fld>
            <a:endParaRPr lang="zh-CN" altLang="en-US"/>
          </a:p>
        </p:txBody>
      </p:sp>
    </p:spTree>
    <p:extLst>
      <p:ext uri="{BB962C8B-B14F-4D97-AF65-F5344CB8AC3E}">
        <p14:creationId xmlns="" xmlns:p14="http://schemas.microsoft.com/office/powerpoint/2010/main" val="336389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Chart">
  <p:cSld name="عنوان، ونص، ومخطط">
    <p:spTree>
      <p:nvGrpSpPr>
        <p:cNvPr id="1" name=""/>
        <p:cNvGrpSpPr/>
        <p:nvPr/>
      </p:nvGrpSpPr>
      <p:grpSpPr>
        <a:xfrm>
          <a:off x="0" y="0"/>
          <a:ext cx="0" cy="0"/>
          <a:chOff x="0" y="0"/>
          <a:chExt cx="0" cy="0"/>
        </a:xfrm>
      </p:grpSpPr>
      <p:sp>
        <p:nvSpPr>
          <p:cNvPr id="2" name="عنوان 1"/>
          <p:cNvSpPr>
            <a:spLocks noGrp="1"/>
          </p:cNvSpPr>
          <p:nvPr>
            <p:ph type="title"/>
          </p:nvPr>
        </p:nvSpPr>
        <p:spPr>
          <a:xfrm>
            <a:off x="628650" y="365129"/>
            <a:ext cx="7886701" cy="1325563"/>
          </a:xfrm>
          <a:prstGeom prst="rect">
            <a:avLst/>
          </a:prstGeom>
        </p:spPr>
        <p:txBody>
          <a:bodyPr/>
          <a:lstStyle/>
          <a:p>
            <a:r>
              <a:rPr lang="ar-SA" smtClean="0"/>
              <a:t>انقر لتحرير نمط العنوان الرئيسي</a:t>
            </a:r>
            <a:endParaRPr lang="ar-EG"/>
          </a:p>
        </p:txBody>
      </p:sp>
      <p:sp>
        <p:nvSpPr>
          <p:cNvPr id="3" name="عنصر نائب للنص 2"/>
          <p:cNvSpPr>
            <a:spLocks noGrp="1"/>
          </p:cNvSpPr>
          <p:nvPr>
            <p:ph type="body" sz="half" idx="1"/>
          </p:nvPr>
        </p:nvSpPr>
        <p:spPr>
          <a:xfrm>
            <a:off x="628650" y="1825625"/>
            <a:ext cx="3867150" cy="4351338"/>
          </a:xfrm>
          <a:prstGeom prst="rect">
            <a:avLst/>
          </a:prstGeo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4" name="عنصر نائب للمخطط 3"/>
          <p:cNvSpPr>
            <a:spLocks noGrp="1"/>
          </p:cNvSpPr>
          <p:nvPr>
            <p:ph type="chart" sz="half" idx="2"/>
          </p:nvPr>
        </p:nvSpPr>
        <p:spPr>
          <a:xfrm>
            <a:off x="4648200" y="1825625"/>
            <a:ext cx="3867150" cy="4351338"/>
          </a:xfrm>
          <a:prstGeom prst="rect">
            <a:avLst/>
          </a:prstGeom>
        </p:spPr>
        <p:txBody>
          <a:bodyPr/>
          <a:lstStyle/>
          <a:p>
            <a:endParaRPr lang="ar-EG"/>
          </a:p>
        </p:txBody>
      </p:sp>
    </p:spTree>
    <p:extLst>
      <p:ext uri="{BB962C8B-B14F-4D97-AF65-F5344CB8AC3E}">
        <p14:creationId xmlns="" xmlns:p14="http://schemas.microsoft.com/office/powerpoint/2010/main" val="367136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ar-EG"/>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2115EB7A-ABDB-4CCE-AADA-34F384D47E93}" type="datetimeFigureOut">
              <a:rPr lang="zh-CN" altLang="en-US"/>
              <a:pPr/>
              <a:t>2016/1/2</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0403A9B8-3DED-4847-9547-AF56AAD9E103}" type="slidenum">
              <a:rPr lang="zh-CN" altLang="en-US"/>
              <a:pPr/>
              <a:t>‹#›</a:t>
            </a:fld>
            <a:endParaRPr lang="zh-CN" altLang="en-US"/>
          </a:p>
        </p:txBody>
      </p:sp>
    </p:spTree>
    <p:extLst>
      <p:ext uri="{BB962C8B-B14F-4D97-AF65-F5344CB8AC3E}">
        <p14:creationId xmlns="" xmlns:p14="http://schemas.microsoft.com/office/powerpoint/2010/main" val="2613577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4"/>
          <p:cNvSpPr>
            <a:spLocks noGrp="1"/>
          </p:cNvSpPr>
          <p:nvPr>
            <p:ph type="dt" sz="half" idx="10"/>
          </p:nvPr>
        </p:nvSpPr>
        <p:spPr/>
        <p:txBody>
          <a:bodyPr/>
          <a:lstStyle>
            <a:lvl1pPr>
              <a:defRPr/>
            </a:lvl1pPr>
          </a:lstStyle>
          <a:p>
            <a:fld id="{A2C4098A-D610-47F5-B9C6-E8C71EEB846F}" type="datetimeFigureOut">
              <a:rPr lang="zh-CN" altLang="en-US"/>
              <a:pPr/>
              <a:t>2016/1/2</a:t>
            </a:fld>
            <a:endParaRPr lang="zh-CN" altLang="en-US"/>
          </a:p>
        </p:txBody>
      </p:sp>
      <p:sp>
        <p:nvSpPr>
          <p:cNvPr id="6" name="Footer Placeholder 5"/>
          <p:cNvSpPr>
            <a:spLocks noGrp="1"/>
          </p:cNvSpPr>
          <p:nvPr>
            <p:ph type="ftr" sz="quarter" idx="11"/>
          </p:nvPr>
        </p:nvSpPr>
        <p:spPr/>
        <p:txBody>
          <a:bodyPr/>
          <a:lstStyle>
            <a:lvl1pPr>
              <a:defRPr/>
            </a:lvl1pPr>
          </a:lstStyle>
          <a:p>
            <a:endParaRPr lang="zh-CN" altLang="en-US"/>
          </a:p>
        </p:txBody>
      </p:sp>
      <p:sp>
        <p:nvSpPr>
          <p:cNvPr id="7" name="Slide Number Placeholder 6"/>
          <p:cNvSpPr>
            <a:spLocks noGrp="1"/>
          </p:cNvSpPr>
          <p:nvPr>
            <p:ph type="sldNum" sz="quarter" idx="12"/>
          </p:nvPr>
        </p:nvSpPr>
        <p:spPr/>
        <p:txBody>
          <a:bodyPr/>
          <a:lstStyle>
            <a:lvl1pPr>
              <a:defRPr/>
            </a:lvl1pPr>
          </a:lstStyle>
          <a:p>
            <a:fld id="{EC6A8970-1C6B-4432-B3ED-EE9FB6231A5A}" type="slidenum">
              <a:rPr lang="zh-CN" altLang="en-US"/>
              <a:pPr/>
              <a:t>‹#›</a:t>
            </a:fld>
            <a:endParaRPr lang="zh-CN" altLang="en-US"/>
          </a:p>
        </p:txBody>
      </p:sp>
    </p:spTree>
    <p:extLst>
      <p:ext uri="{BB962C8B-B14F-4D97-AF65-F5344CB8AC3E}">
        <p14:creationId xmlns="" xmlns:p14="http://schemas.microsoft.com/office/powerpoint/2010/main" val="1542700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ar-EG"/>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6"/>
          <p:cNvSpPr>
            <a:spLocks noGrp="1"/>
          </p:cNvSpPr>
          <p:nvPr>
            <p:ph type="dt" sz="half" idx="10"/>
          </p:nvPr>
        </p:nvSpPr>
        <p:spPr/>
        <p:txBody>
          <a:bodyPr/>
          <a:lstStyle>
            <a:lvl1pPr>
              <a:defRPr/>
            </a:lvl1pPr>
          </a:lstStyle>
          <a:p>
            <a:fld id="{786E5BB9-4D91-459A-A17B-E1F09F309C83}" type="datetimeFigureOut">
              <a:rPr lang="zh-CN" altLang="en-US"/>
              <a:pPr/>
              <a:t>2016/1/2</a:t>
            </a:fld>
            <a:endParaRPr lang="zh-CN" altLang="en-US"/>
          </a:p>
        </p:txBody>
      </p:sp>
      <p:sp>
        <p:nvSpPr>
          <p:cNvPr id="8" name="Footer Placeholder 7"/>
          <p:cNvSpPr>
            <a:spLocks noGrp="1"/>
          </p:cNvSpPr>
          <p:nvPr>
            <p:ph type="ftr" sz="quarter" idx="11"/>
          </p:nvPr>
        </p:nvSpPr>
        <p:spPr/>
        <p:txBody>
          <a:bodyPr/>
          <a:lstStyle>
            <a:lvl1pPr>
              <a:defRPr/>
            </a:lvl1pPr>
          </a:lstStyle>
          <a:p>
            <a:endParaRPr lang="zh-CN" altLang="en-US"/>
          </a:p>
        </p:txBody>
      </p:sp>
      <p:sp>
        <p:nvSpPr>
          <p:cNvPr id="9" name="Slide Number Placeholder 8"/>
          <p:cNvSpPr>
            <a:spLocks noGrp="1"/>
          </p:cNvSpPr>
          <p:nvPr>
            <p:ph type="sldNum" sz="quarter" idx="12"/>
          </p:nvPr>
        </p:nvSpPr>
        <p:spPr/>
        <p:txBody>
          <a:bodyPr/>
          <a:lstStyle>
            <a:lvl1pPr>
              <a:defRPr/>
            </a:lvl1pPr>
          </a:lstStyle>
          <a:p>
            <a:fld id="{72DB385F-B841-40BA-9EE8-6261A270DE8D}" type="slidenum">
              <a:rPr lang="zh-CN" altLang="en-US"/>
              <a:pPr/>
              <a:t>‹#›</a:t>
            </a:fld>
            <a:endParaRPr lang="zh-CN" altLang="en-US"/>
          </a:p>
        </p:txBody>
      </p:sp>
    </p:spTree>
    <p:extLst>
      <p:ext uri="{BB962C8B-B14F-4D97-AF65-F5344CB8AC3E}">
        <p14:creationId xmlns="" xmlns:p14="http://schemas.microsoft.com/office/powerpoint/2010/main" val="518901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2"/>
          <p:cNvSpPr>
            <a:spLocks noGrp="1"/>
          </p:cNvSpPr>
          <p:nvPr>
            <p:ph type="dt" sz="half" idx="10"/>
          </p:nvPr>
        </p:nvSpPr>
        <p:spPr/>
        <p:txBody>
          <a:bodyPr/>
          <a:lstStyle>
            <a:lvl1pPr>
              <a:defRPr/>
            </a:lvl1pPr>
          </a:lstStyle>
          <a:p>
            <a:fld id="{7036A1D0-2CFF-4BED-8B30-A3646A6C8228}" type="datetimeFigureOut">
              <a:rPr lang="zh-CN" altLang="en-US"/>
              <a:pPr/>
              <a:t>2016/1/2</a:t>
            </a:fld>
            <a:endParaRPr lang="zh-CN" altLang="en-US"/>
          </a:p>
        </p:txBody>
      </p:sp>
      <p:sp>
        <p:nvSpPr>
          <p:cNvPr id="4" name="Footer Placeholder 3"/>
          <p:cNvSpPr>
            <a:spLocks noGrp="1"/>
          </p:cNvSpPr>
          <p:nvPr>
            <p:ph type="ftr" sz="quarter" idx="11"/>
          </p:nvPr>
        </p:nvSpPr>
        <p:spPr/>
        <p:txBody>
          <a:bodyPr/>
          <a:lstStyle>
            <a:lvl1pPr>
              <a:defRPr/>
            </a:lvl1pPr>
          </a:lstStyle>
          <a:p>
            <a:endParaRPr lang="zh-CN" altLang="en-US"/>
          </a:p>
        </p:txBody>
      </p:sp>
      <p:sp>
        <p:nvSpPr>
          <p:cNvPr id="5" name="Slide Number Placeholder 4"/>
          <p:cNvSpPr>
            <a:spLocks noGrp="1"/>
          </p:cNvSpPr>
          <p:nvPr>
            <p:ph type="sldNum" sz="quarter" idx="12"/>
          </p:nvPr>
        </p:nvSpPr>
        <p:spPr/>
        <p:txBody>
          <a:bodyPr/>
          <a:lstStyle>
            <a:lvl1pPr>
              <a:defRPr/>
            </a:lvl1pPr>
          </a:lstStyle>
          <a:p>
            <a:fld id="{9B9885B7-4215-4738-90D6-8A20510E363B}" type="slidenum">
              <a:rPr lang="zh-CN" altLang="en-US"/>
              <a:pPr/>
              <a:t>‹#›</a:t>
            </a:fld>
            <a:endParaRPr lang="zh-CN" altLang="en-US"/>
          </a:p>
        </p:txBody>
      </p:sp>
    </p:spTree>
    <p:extLst>
      <p:ext uri="{BB962C8B-B14F-4D97-AF65-F5344CB8AC3E}">
        <p14:creationId xmlns="" xmlns:p14="http://schemas.microsoft.com/office/powerpoint/2010/main" val="3705484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785A91B-5A4E-4367-B943-9AD9B4469B36}" type="datetimeFigureOut">
              <a:rPr lang="zh-CN" altLang="en-US"/>
              <a:pPr/>
              <a:t>2016/1/2</a:t>
            </a:fld>
            <a:endParaRPr lang="zh-CN" altLang="en-US"/>
          </a:p>
        </p:txBody>
      </p:sp>
      <p:sp>
        <p:nvSpPr>
          <p:cNvPr id="3" name="Footer Placeholder 2"/>
          <p:cNvSpPr>
            <a:spLocks noGrp="1"/>
          </p:cNvSpPr>
          <p:nvPr>
            <p:ph type="ftr" sz="quarter" idx="11"/>
          </p:nvPr>
        </p:nvSpPr>
        <p:spPr/>
        <p:txBody>
          <a:bodyPr/>
          <a:lstStyle>
            <a:lvl1pPr>
              <a:defRPr/>
            </a:lvl1pPr>
          </a:lstStyle>
          <a:p>
            <a:endParaRPr lang="zh-CN" altLang="en-US"/>
          </a:p>
        </p:txBody>
      </p:sp>
      <p:sp>
        <p:nvSpPr>
          <p:cNvPr id="4" name="Slide Number Placeholder 3"/>
          <p:cNvSpPr>
            <a:spLocks noGrp="1"/>
          </p:cNvSpPr>
          <p:nvPr>
            <p:ph type="sldNum" sz="quarter" idx="12"/>
          </p:nvPr>
        </p:nvSpPr>
        <p:spPr/>
        <p:txBody>
          <a:bodyPr/>
          <a:lstStyle>
            <a:lvl1pPr>
              <a:defRPr/>
            </a:lvl1pPr>
          </a:lstStyle>
          <a:p>
            <a:fld id="{3F391A10-07AD-40A1-BEFD-540766050EE9}" type="slidenum">
              <a:rPr lang="zh-CN" altLang="en-US"/>
              <a:pPr/>
              <a:t>‹#›</a:t>
            </a:fld>
            <a:endParaRPr lang="zh-CN" altLang="en-US"/>
          </a:p>
        </p:txBody>
      </p:sp>
    </p:spTree>
    <p:extLst>
      <p:ext uri="{BB962C8B-B14F-4D97-AF65-F5344CB8AC3E}">
        <p14:creationId xmlns="" xmlns:p14="http://schemas.microsoft.com/office/powerpoint/2010/main" val="4017532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ar-EG"/>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CD56CFA9-B942-4334-8729-63437E09EAA1}" type="datetimeFigureOut">
              <a:rPr lang="zh-CN" altLang="en-US"/>
              <a:pPr/>
              <a:t>2016/1/2</a:t>
            </a:fld>
            <a:endParaRPr lang="zh-CN" altLang="en-US"/>
          </a:p>
        </p:txBody>
      </p:sp>
      <p:sp>
        <p:nvSpPr>
          <p:cNvPr id="6" name="Footer Placeholder 5"/>
          <p:cNvSpPr>
            <a:spLocks noGrp="1"/>
          </p:cNvSpPr>
          <p:nvPr>
            <p:ph type="ftr" sz="quarter" idx="11"/>
          </p:nvPr>
        </p:nvSpPr>
        <p:spPr/>
        <p:txBody>
          <a:bodyPr/>
          <a:lstStyle>
            <a:lvl1pPr>
              <a:defRPr/>
            </a:lvl1pPr>
          </a:lstStyle>
          <a:p>
            <a:endParaRPr lang="zh-CN" altLang="en-US"/>
          </a:p>
        </p:txBody>
      </p:sp>
      <p:sp>
        <p:nvSpPr>
          <p:cNvPr id="7" name="Slide Number Placeholder 6"/>
          <p:cNvSpPr>
            <a:spLocks noGrp="1"/>
          </p:cNvSpPr>
          <p:nvPr>
            <p:ph type="sldNum" sz="quarter" idx="12"/>
          </p:nvPr>
        </p:nvSpPr>
        <p:spPr/>
        <p:txBody>
          <a:bodyPr/>
          <a:lstStyle>
            <a:lvl1pPr>
              <a:defRPr/>
            </a:lvl1pPr>
          </a:lstStyle>
          <a:p>
            <a:fld id="{B0C65350-9E1C-410B-AAE1-F7B89C96954D}" type="slidenum">
              <a:rPr lang="zh-CN" altLang="en-US"/>
              <a:pPr/>
              <a:t>‹#›</a:t>
            </a:fld>
            <a:endParaRPr lang="zh-CN" altLang="en-US"/>
          </a:p>
        </p:txBody>
      </p:sp>
    </p:spTree>
    <p:extLst>
      <p:ext uri="{BB962C8B-B14F-4D97-AF65-F5344CB8AC3E}">
        <p14:creationId xmlns="" xmlns:p14="http://schemas.microsoft.com/office/powerpoint/2010/main" val="159924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ar-EG"/>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BEFD98BE-1C5B-43B1-8282-2EB708B4D598}" type="datetimeFigureOut">
              <a:rPr lang="zh-CN" altLang="en-US"/>
              <a:pPr/>
              <a:t>2016/1/2</a:t>
            </a:fld>
            <a:endParaRPr lang="zh-CN" altLang="en-US"/>
          </a:p>
        </p:txBody>
      </p:sp>
      <p:sp>
        <p:nvSpPr>
          <p:cNvPr id="6" name="Footer Placeholder 5"/>
          <p:cNvSpPr>
            <a:spLocks noGrp="1"/>
          </p:cNvSpPr>
          <p:nvPr>
            <p:ph type="ftr" sz="quarter" idx="11"/>
          </p:nvPr>
        </p:nvSpPr>
        <p:spPr/>
        <p:txBody>
          <a:bodyPr/>
          <a:lstStyle>
            <a:lvl1pPr>
              <a:defRPr/>
            </a:lvl1pPr>
          </a:lstStyle>
          <a:p>
            <a:endParaRPr lang="zh-CN" altLang="en-US"/>
          </a:p>
        </p:txBody>
      </p:sp>
      <p:sp>
        <p:nvSpPr>
          <p:cNvPr id="7" name="Slide Number Placeholder 6"/>
          <p:cNvSpPr>
            <a:spLocks noGrp="1"/>
          </p:cNvSpPr>
          <p:nvPr>
            <p:ph type="sldNum" sz="quarter" idx="12"/>
          </p:nvPr>
        </p:nvSpPr>
        <p:spPr/>
        <p:txBody>
          <a:bodyPr/>
          <a:lstStyle>
            <a:lvl1pPr>
              <a:defRPr/>
            </a:lvl1pPr>
          </a:lstStyle>
          <a:p>
            <a:fld id="{511370D9-B144-44AB-8613-8891A4062D0F}" type="slidenum">
              <a:rPr lang="zh-CN" altLang="en-US"/>
              <a:pPr/>
              <a:t>‹#›</a:t>
            </a:fld>
            <a:endParaRPr lang="zh-CN" altLang="en-US"/>
          </a:p>
        </p:txBody>
      </p:sp>
    </p:spTree>
    <p:extLst>
      <p:ext uri="{BB962C8B-B14F-4D97-AF65-F5344CB8AC3E}">
        <p14:creationId xmlns="" xmlns:p14="http://schemas.microsoft.com/office/powerpoint/2010/main" val="634858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50" name="图片 6" descr="down.png"/>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1588" y="5762625"/>
            <a:ext cx="9142412" cy="109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1" name="图片 7" descr="up.png"/>
          <p:cNvPicPr>
            <a:picLocks noChangeAspect="1" noChangeArrowheads="1"/>
          </p:cNvPicPr>
          <p:nvPr/>
        </p:nvPicPr>
        <p:blipFill>
          <a:blip r:embed="rId15">
            <a:extLst>
              <a:ext uri="{28A0092B-C50C-407E-A947-70E740481C1C}">
                <a14:useLocalDpi xmlns="" xmlns:a14="http://schemas.microsoft.com/office/drawing/2010/main" val="0"/>
              </a:ext>
            </a:extLst>
          </a:blip>
          <a:srcRect/>
          <a:stretch>
            <a:fillRect/>
          </a:stretch>
        </p:blipFill>
        <p:spPr bwMode="auto">
          <a:xfrm>
            <a:off x="1588" y="0"/>
            <a:ext cx="9142412"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2"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2053"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2054" name="日期占位符 2"/>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fld id="{7C659BEE-2AD4-4C9E-AB74-13679FCFA64E}" type="datetimeFigureOut">
              <a:rPr lang="zh-CN" altLang="en-US"/>
              <a:pPr/>
              <a:t>2016/1/2</a:t>
            </a:fld>
            <a:endParaRPr lang="zh-CN" altLang="en-US"/>
          </a:p>
        </p:txBody>
      </p:sp>
      <p:sp>
        <p:nvSpPr>
          <p:cNvPr id="2055" name="页脚占位符 3"/>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endParaRPr lang="zh-CN" altLang="en-US"/>
          </a:p>
        </p:txBody>
      </p:sp>
      <p:sp>
        <p:nvSpPr>
          <p:cNvPr id="2056" name="灯片编号占位符 4"/>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fld id="{E3955A82-A2C9-4C4C-965C-378D2981B7B7}"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标题占位符 1"/>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smtClean="0"/>
              <a:t>单击此处编辑母版标题样式</a:t>
            </a:r>
          </a:p>
        </p:txBody>
      </p:sp>
      <p:sp>
        <p:nvSpPr>
          <p:cNvPr id="4099" name="文本占位符 2"/>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smtClean="0"/>
              <a:t>单击此处编辑母版文本样式</a:t>
            </a:r>
          </a:p>
          <a:p>
            <a:pPr lvl="1"/>
            <a:r>
              <a:rPr lang="zh-CN" smtClean="0"/>
              <a:t>第二级</a:t>
            </a:r>
          </a:p>
          <a:p>
            <a:pPr lvl="2"/>
            <a:r>
              <a:rPr lang="zh-CN" smtClean="0"/>
              <a:t>第三级</a:t>
            </a:r>
          </a:p>
          <a:p>
            <a:pPr lvl="3"/>
            <a:r>
              <a:rPr lang="zh-CN" smtClean="0"/>
              <a:t>第四级</a:t>
            </a:r>
          </a:p>
          <a:p>
            <a:pPr lvl="4"/>
            <a:r>
              <a:rPr lang="zh-CN" smtClean="0"/>
              <a:t>第五级</a:t>
            </a:r>
          </a:p>
        </p:txBody>
      </p:sp>
      <p:sp>
        <p:nvSpPr>
          <p:cNvPr id="4100" name="日期占位符 3"/>
          <p:cNvSpPr>
            <a:spLocks noGrp="1" noChangeArrowheads="1"/>
          </p:cNvSpPr>
          <p:nvPr>
            <p:ph type="dt" sz="half" idx="2"/>
          </p:nvPr>
        </p:nvSpPr>
        <p:spPr bwMode="auto">
          <a:xfrm>
            <a:off x="457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defRPr sz="1200">
                <a:solidFill>
                  <a:srgbClr val="898989"/>
                </a:solidFill>
                <a:latin typeface="+mn-lt"/>
              </a:defRPr>
            </a:lvl1pPr>
          </a:lstStyle>
          <a:p>
            <a:fld id="{91A7E9CD-E3DC-4268-AFA5-B7A7C38D1852}" type="datetimeFigureOut">
              <a:rPr lang="zh-CN" altLang="en-US"/>
              <a:pPr/>
              <a:t>2016/1/2</a:t>
            </a:fld>
            <a:endParaRPr lang="zh-CN" altLang="en-US"/>
          </a:p>
        </p:txBody>
      </p:sp>
      <p:sp>
        <p:nvSpPr>
          <p:cNvPr id="4101" name="页脚占位符 4"/>
          <p:cNvSpPr>
            <a:spLocks noGrp="1" noChangeArrowheads="1"/>
          </p:cNvSpPr>
          <p:nvPr>
            <p:ph type="ftr" sz="quarter" idx="3"/>
          </p:nvPr>
        </p:nvSpPr>
        <p:spPr bwMode="auto">
          <a:xfrm>
            <a:off x="3124200" y="6356350"/>
            <a:ext cx="2895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defRPr>
            </a:lvl1pPr>
          </a:lstStyle>
          <a:p>
            <a:endParaRPr lang="zh-CN" altLang="en-US"/>
          </a:p>
        </p:txBody>
      </p:sp>
      <p:sp>
        <p:nvSpPr>
          <p:cNvPr id="4102" name="灯片编号占位符 5"/>
          <p:cNvSpPr>
            <a:spLocks noGrp="1" noChangeArrowheads="1"/>
          </p:cNvSpPr>
          <p:nvPr>
            <p:ph type="sldNum" sz="quarter" idx="4"/>
          </p:nvPr>
        </p:nvSpPr>
        <p:spPr bwMode="auto">
          <a:xfrm>
            <a:off x="6553200" y="6356350"/>
            <a:ext cx="2133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latin typeface="+mn-lt"/>
              </a:defRPr>
            </a:lvl1pPr>
          </a:lstStyle>
          <a:p>
            <a:fld id="{431084F2-C460-4FCE-AE3A-416A6D73BEE2}"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36"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8.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8.xml"/><Relationship Id="rId4" Type="http://schemas.openxmlformats.org/officeDocument/2006/relationships/image" Target="../media/image82.png"/></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8.xml"/><Relationship Id="rId4" Type="http://schemas.openxmlformats.org/officeDocument/2006/relationships/image" Target="../media/image88.png"/></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8.xml"/><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8.xml"/><Relationship Id="rId4" Type="http://schemas.openxmlformats.org/officeDocument/2006/relationships/image" Target="../media/image94.png"/></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00027" y="6248400"/>
            <a:ext cx="21431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ar-EG" altLang="ar-EG"/>
          </a:p>
        </p:txBody>
      </p:sp>
      <p:sp>
        <p:nvSpPr>
          <p:cNvPr id="15363" name="Rectangle 3"/>
          <p:cNvSpPr>
            <a:spLocks noChangeArrowheads="1"/>
          </p:cNvSpPr>
          <p:nvPr/>
        </p:nvSpPr>
        <p:spPr bwMode="auto">
          <a:xfrm>
            <a:off x="3114675" y="6248400"/>
            <a:ext cx="3257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ar-EG" altLang="ar-EG"/>
          </a:p>
        </p:txBody>
      </p:sp>
      <p:pic>
        <p:nvPicPr>
          <p:cNvPr id="2" name="Picture 1"/>
          <p:cNvPicPr>
            <a:picLocks noChangeAspect="1"/>
          </p:cNvPicPr>
          <p:nvPr/>
        </p:nvPicPr>
        <p:blipFill>
          <a:blip r:embed="rId3"/>
          <a:stretch>
            <a:fillRect/>
          </a:stretch>
        </p:blipFill>
        <p:spPr>
          <a:xfrm>
            <a:off x="1" y="0"/>
            <a:ext cx="9143999" cy="6858000"/>
          </a:xfrm>
          <a:prstGeom prst="rect">
            <a:avLst/>
          </a:prstGeom>
        </p:spPr>
      </p:pic>
      <p:sp>
        <p:nvSpPr>
          <p:cNvPr id="6" name="Rectangle 7"/>
          <p:cNvSpPr>
            <a:spLocks noChangeArrowheads="1"/>
          </p:cNvSpPr>
          <p:nvPr/>
        </p:nvSpPr>
        <p:spPr bwMode="auto">
          <a:xfrm>
            <a:off x="628510" y="0"/>
            <a:ext cx="689163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r>
              <a:rPr lang="ar-EG" altLang="ar-EG" sz="4400" b="1" dirty="0">
                <a:ln w="22225">
                  <a:solidFill>
                    <a:schemeClr val="accent2"/>
                  </a:solidFill>
                  <a:prstDash val="solid"/>
                </a:ln>
                <a:solidFill>
                  <a:schemeClr val="accent2">
                    <a:lumMod val="40000"/>
                    <a:lumOff val="60000"/>
                  </a:schemeClr>
                </a:solidFill>
              </a:rPr>
              <a:t>الاختلاف والخلاف </a:t>
            </a:r>
            <a:r>
              <a:rPr lang="ar-EG" altLang="ar-EG" sz="4400" b="1" dirty="0" smtClean="0">
                <a:ln w="22225">
                  <a:solidFill>
                    <a:schemeClr val="accent2"/>
                  </a:solidFill>
                  <a:prstDash val="solid"/>
                </a:ln>
                <a:solidFill>
                  <a:schemeClr val="accent2">
                    <a:lumMod val="40000"/>
                    <a:lumOff val="60000"/>
                  </a:schemeClr>
                </a:solidFill>
              </a:rPr>
              <a:t>بين </a:t>
            </a:r>
            <a:r>
              <a:rPr lang="ar-EG" altLang="ar-EG" sz="4400" b="1" dirty="0">
                <a:ln w="22225">
                  <a:solidFill>
                    <a:schemeClr val="accent2"/>
                  </a:solidFill>
                  <a:prstDash val="solid"/>
                </a:ln>
                <a:solidFill>
                  <a:schemeClr val="accent2">
                    <a:lumMod val="40000"/>
                    <a:lumOff val="60000"/>
                  </a:schemeClr>
                </a:solidFill>
              </a:rPr>
              <a:t>الرجل والمرأة</a:t>
            </a:r>
            <a:endParaRPr lang="en-US" altLang="ar-EG" sz="44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 xmlns:p14="http://schemas.microsoft.com/office/powerpoint/2010/main" val="25524142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051720" y="130388"/>
            <a:ext cx="5409600" cy="721216"/>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هدف معرفه الفروق بين الرجل والمرأة</a:t>
            </a:r>
            <a:endParaRPr lang="en-US" sz="2800" b="1" dirty="0">
              <a:solidFill>
                <a:srgbClr val="C00000"/>
              </a:solidFill>
            </a:endParaRPr>
          </a:p>
        </p:txBody>
      </p:sp>
      <p:sp>
        <p:nvSpPr>
          <p:cNvPr id="4" name="Rounded Rectangle 3"/>
          <p:cNvSpPr/>
          <p:nvPr/>
        </p:nvSpPr>
        <p:spPr>
          <a:xfrm>
            <a:off x="215165" y="1212212"/>
            <a:ext cx="8570794" cy="2237763"/>
          </a:xfrm>
          <a:prstGeom prst="roundRect">
            <a:avLst>
              <a:gd name="adj" fmla="val 10000"/>
            </a:avLst>
          </a:prstGeom>
          <a:solidFill>
            <a:sysClr val="window" lastClr="FFFFFF">
              <a:lumMod val="95000"/>
              <a:alpha val="90000"/>
            </a:sysClr>
          </a:solidFill>
          <a:ln w="12700" cap="flat" cmpd="sng" algn="ctr">
            <a:solidFill>
              <a:srgbClr val="5B9BD5">
                <a:alpha val="90000"/>
                <a:tint val="40000"/>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sp>
      <p:sp>
        <p:nvSpPr>
          <p:cNvPr id="6" name="Freeform 5"/>
          <p:cNvSpPr/>
          <p:nvPr/>
        </p:nvSpPr>
        <p:spPr>
          <a:xfrm>
            <a:off x="472289" y="3836244"/>
            <a:ext cx="2517671" cy="2448744"/>
          </a:xfrm>
          <a:custGeom>
            <a:avLst/>
            <a:gdLst>
              <a:gd name="connsiteX0" fmla="*/ 264355 w 2517670"/>
              <a:gd name="connsiteY0" fmla="*/ 0 h 3516686"/>
              <a:gd name="connsiteX1" fmla="*/ 2253315 w 2517670"/>
              <a:gd name="connsiteY1" fmla="*/ 0 h 3516686"/>
              <a:gd name="connsiteX2" fmla="*/ 2517670 w 2517670"/>
              <a:gd name="connsiteY2" fmla="*/ 264355 h 3516686"/>
              <a:gd name="connsiteX3" fmla="*/ 2517670 w 2517670"/>
              <a:gd name="connsiteY3" fmla="*/ 3516686 h 3516686"/>
              <a:gd name="connsiteX4" fmla="*/ 2517670 w 2517670"/>
              <a:gd name="connsiteY4" fmla="*/ 3516686 h 3516686"/>
              <a:gd name="connsiteX5" fmla="*/ 0 w 2517670"/>
              <a:gd name="connsiteY5" fmla="*/ 3516686 h 3516686"/>
              <a:gd name="connsiteX6" fmla="*/ 0 w 2517670"/>
              <a:gd name="connsiteY6" fmla="*/ 3516686 h 3516686"/>
              <a:gd name="connsiteX7" fmla="*/ 0 w 2517670"/>
              <a:gd name="connsiteY7" fmla="*/ 264355 h 3516686"/>
              <a:gd name="connsiteX8" fmla="*/ 264355 w 2517670"/>
              <a:gd name="connsiteY8" fmla="*/ 0 h 35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670" h="3516686">
                <a:moveTo>
                  <a:pt x="2253315" y="3516686"/>
                </a:moveTo>
                <a:lnTo>
                  <a:pt x="264355" y="3516686"/>
                </a:lnTo>
                <a:cubicBezTo>
                  <a:pt x="118356" y="3516686"/>
                  <a:pt x="0" y="3398330"/>
                  <a:pt x="0" y="3252331"/>
                </a:cubicBezTo>
                <a:lnTo>
                  <a:pt x="0" y="0"/>
                </a:lnTo>
                <a:lnTo>
                  <a:pt x="0" y="0"/>
                </a:lnTo>
                <a:lnTo>
                  <a:pt x="2517670" y="0"/>
                </a:lnTo>
                <a:lnTo>
                  <a:pt x="2517670" y="0"/>
                </a:lnTo>
                <a:lnTo>
                  <a:pt x="2517670" y="3252331"/>
                </a:lnTo>
                <a:cubicBezTo>
                  <a:pt x="2517670" y="3398330"/>
                  <a:pt x="2399314" y="3516686"/>
                  <a:pt x="2253315" y="3516686"/>
                </a:cubicBezTo>
                <a:close/>
              </a:path>
            </a:pathLst>
          </a:custGeom>
          <a:solidFill>
            <a:srgbClr val="CC66FF"/>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19667" tIns="142240" rIns="219668" bIns="219667" numCol="1" spcCol="1270" anchor="t" anchorCtr="0">
            <a:noAutofit/>
          </a:bodyPr>
          <a:lstStyle/>
          <a:p>
            <a:pPr lvl="0" algn="justLow" defTabSz="889000" rtl="1">
              <a:lnSpc>
                <a:spcPct val="90000"/>
              </a:lnSpc>
              <a:spcBef>
                <a:spcPct val="0"/>
              </a:spcBef>
              <a:spcAft>
                <a:spcPct val="35000"/>
              </a:spcAft>
            </a:pPr>
            <a:r>
              <a:rPr lang="ar-EG" sz="2400" b="1" dirty="0">
                <a:solidFill>
                  <a:schemeClr val="bg1"/>
                </a:solidFill>
                <a:latin typeface="Simplified Arabic" panose="02020603050405020304" pitchFamily="18" charset="-78"/>
                <a:cs typeface="Simplified Arabic" panose="02020603050405020304" pitchFamily="18" charset="-78"/>
              </a:rPr>
              <a:t>لكن حين يصبح كل رجل وامرأة قادراً على احترام وقبول الاختلافات الطبيعية بينهما فتلك هي أفضل فرصة لنمو الحب بينهما</a:t>
            </a:r>
            <a:endParaRPr lang="ar-EG" sz="2400" b="1" kern="1200" dirty="0" smtClean="0">
              <a:solidFill>
                <a:sysClr val="window" lastClr="FFFFFF"/>
              </a:solidFill>
              <a:latin typeface="Simplified Arabic" panose="02020603050405020304" pitchFamily="18" charset="-78"/>
              <a:cs typeface="Simplified Arabic" panose="02020603050405020304" pitchFamily="18" charset="-78"/>
            </a:endParaRPr>
          </a:p>
          <a:p>
            <a:pPr lvl="0" algn="r" defTabSz="889000" rtl="1">
              <a:lnSpc>
                <a:spcPct val="90000"/>
              </a:lnSpc>
              <a:spcBef>
                <a:spcPct val="0"/>
              </a:spcBef>
              <a:spcAft>
                <a:spcPct val="35000"/>
              </a:spcAft>
            </a:pPr>
            <a:endParaRPr lang="ar-EG" sz="2000" b="1" kern="1200" dirty="0" smtClean="0">
              <a:solidFill>
                <a:srgbClr val="C00000"/>
              </a:solidFill>
              <a:latin typeface="Simplified Arabic" panose="02020603050405020304" pitchFamily="18" charset="-78"/>
              <a:ea typeface="+mn-ea"/>
              <a:cs typeface="Simplified Arabic" panose="02020603050405020304" pitchFamily="18" charset="-78"/>
            </a:endParaRPr>
          </a:p>
          <a:p>
            <a:pPr lvl="0" algn="r" defTabSz="889000" rtl="1">
              <a:lnSpc>
                <a:spcPct val="90000"/>
              </a:lnSpc>
              <a:spcBef>
                <a:spcPct val="0"/>
              </a:spcBef>
              <a:spcAft>
                <a:spcPct val="35000"/>
              </a:spcAft>
            </a:pPr>
            <a:endParaRPr lang="ar-EG" sz="2000" b="1" kern="1200" dirty="0" smtClean="0">
              <a:solidFill>
                <a:srgbClr val="C00000"/>
              </a:solidFill>
              <a:latin typeface="Simplified Arabic" panose="02020603050405020304" pitchFamily="18" charset="-78"/>
              <a:ea typeface="+mn-ea"/>
              <a:cs typeface="Simplified Arabic" panose="02020603050405020304" pitchFamily="18" charset="-78"/>
            </a:endParaRPr>
          </a:p>
          <a:p>
            <a:pPr lvl="0" algn="ctr" defTabSz="889000" rtl="1">
              <a:lnSpc>
                <a:spcPct val="90000"/>
              </a:lnSpc>
              <a:spcBef>
                <a:spcPct val="0"/>
              </a:spcBef>
              <a:spcAft>
                <a:spcPct val="35000"/>
              </a:spcAft>
            </a:pPr>
            <a:endParaRPr lang="ar-EG" sz="2000" b="1" kern="1200" dirty="0">
              <a:solidFill>
                <a:srgbClr val="C00000"/>
              </a:solidFill>
              <a:latin typeface="Simplified Arabic" panose="02020603050405020304" pitchFamily="18" charset="-78"/>
              <a:ea typeface="+mn-ea"/>
              <a:cs typeface="Simplified Arabic" panose="02020603050405020304" pitchFamily="18" charset="-78"/>
            </a:endParaRPr>
          </a:p>
        </p:txBody>
      </p:sp>
      <p:sp>
        <p:nvSpPr>
          <p:cNvPr id="7" name="Freeform 6"/>
          <p:cNvSpPr/>
          <p:nvPr/>
        </p:nvSpPr>
        <p:spPr>
          <a:xfrm>
            <a:off x="3241727" y="3836243"/>
            <a:ext cx="2517671" cy="2448744"/>
          </a:xfrm>
          <a:custGeom>
            <a:avLst/>
            <a:gdLst>
              <a:gd name="connsiteX0" fmla="*/ 264355 w 2517670"/>
              <a:gd name="connsiteY0" fmla="*/ 0 h 3516686"/>
              <a:gd name="connsiteX1" fmla="*/ 2253315 w 2517670"/>
              <a:gd name="connsiteY1" fmla="*/ 0 h 3516686"/>
              <a:gd name="connsiteX2" fmla="*/ 2517670 w 2517670"/>
              <a:gd name="connsiteY2" fmla="*/ 264355 h 3516686"/>
              <a:gd name="connsiteX3" fmla="*/ 2517670 w 2517670"/>
              <a:gd name="connsiteY3" fmla="*/ 3516686 h 3516686"/>
              <a:gd name="connsiteX4" fmla="*/ 2517670 w 2517670"/>
              <a:gd name="connsiteY4" fmla="*/ 3516686 h 3516686"/>
              <a:gd name="connsiteX5" fmla="*/ 0 w 2517670"/>
              <a:gd name="connsiteY5" fmla="*/ 3516686 h 3516686"/>
              <a:gd name="connsiteX6" fmla="*/ 0 w 2517670"/>
              <a:gd name="connsiteY6" fmla="*/ 3516686 h 3516686"/>
              <a:gd name="connsiteX7" fmla="*/ 0 w 2517670"/>
              <a:gd name="connsiteY7" fmla="*/ 264355 h 3516686"/>
              <a:gd name="connsiteX8" fmla="*/ 264355 w 2517670"/>
              <a:gd name="connsiteY8" fmla="*/ 0 h 35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670" h="3516686">
                <a:moveTo>
                  <a:pt x="2253315" y="3516686"/>
                </a:moveTo>
                <a:lnTo>
                  <a:pt x="264355" y="3516686"/>
                </a:lnTo>
                <a:cubicBezTo>
                  <a:pt x="118356" y="3516686"/>
                  <a:pt x="0" y="3398330"/>
                  <a:pt x="0" y="3252331"/>
                </a:cubicBezTo>
                <a:lnTo>
                  <a:pt x="0" y="0"/>
                </a:lnTo>
                <a:lnTo>
                  <a:pt x="0" y="0"/>
                </a:lnTo>
                <a:lnTo>
                  <a:pt x="2517670" y="0"/>
                </a:lnTo>
                <a:lnTo>
                  <a:pt x="2517670" y="0"/>
                </a:lnTo>
                <a:lnTo>
                  <a:pt x="2517670" y="3252331"/>
                </a:lnTo>
                <a:cubicBezTo>
                  <a:pt x="2517670" y="3398330"/>
                  <a:pt x="2399314" y="3516686"/>
                  <a:pt x="2253315" y="3516686"/>
                </a:cubicBezTo>
                <a:close/>
              </a:path>
            </a:pathLst>
          </a:custGeom>
          <a:solidFill>
            <a:schemeClr val="accent1">
              <a:lumMod val="40000"/>
              <a:lumOff val="60000"/>
            </a:schemeClr>
          </a:solidFill>
          <a:ln w="12700" cap="flat" cmpd="sng" algn="ctr">
            <a:solidFill>
              <a:sysClr val="window" lastClr="FFFFFF">
                <a:hueOff val="0"/>
                <a:satOff val="0"/>
                <a:lumOff val="0"/>
                <a:alphaOff val="0"/>
              </a:sysClr>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19667" tIns="142241" rIns="219668" bIns="219667" numCol="1" spcCol="1270" anchor="t" anchorCtr="0">
            <a:noAutofit/>
          </a:bodyPr>
          <a:lstStyle/>
          <a:p>
            <a:pPr lvl="0" algn="justLow" defTabSz="889000" rtl="1">
              <a:lnSpc>
                <a:spcPct val="90000"/>
              </a:lnSpc>
              <a:spcBef>
                <a:spcPct val="0"/>
              </a:spcBef>
              <a:spcAft>
                <a:spcPct val="35000"/>
              </a:spcAft>
            </a:pPr>
            <a:r>
              <a:rPr lang="ar-EG" sz="2400" b="1" dirty="0">
                <a:solidFill>
                  <a:srgbClr val="002060"/>
                </a:solidFill>
                <a:latin typeface="Simplified Arabic" panose="02020603050405020304" pitchFamily="18" charset="-78"/>
                <a:cs typeface="Simplified Arabic" panose="02020603050405020304" pitchFamily="18" charset="-78"/>
              </a:rPr>
              <a:t>تختلف طبيعة كل من الرجل والمرأة اختلافاً حقيقياً في كل جوانب الحياة</a:t>
            </a:r>
            <a:endParaRPr lang="ar-EG" b="1" kern="1200" dirty="0">
              <a:solidFill>
                <a:srgbClr val="002060"/>
              </a:solidFill>
              <a:latin typeface="Simplified Arabic" panose="02020603050405020304" pitchFamily="18" charset="-78"/>
              <a:cs typeface="Simplified Arabic" panose="02020603050405020304" pitchFamily="18" charset="-78"/>
            </a:endParaRPr>
          </a:p>
        </p:txBody>
      </p:sp>
      <p:sp>
        <p:nvSpPr>
          <p:cNvPr id="8" name="Freeform 7"/>
          <p:cNvSpPr/>
          <p:nvPr/>
        </p:nvSpPr>
        <p:spPr>
          <a:xfrm>
            <a:off x="6011165" y="3836243"/>
            <a:ext cx="2517671" cy="2448744"/>
          </a:xfrm>
          <a:custGeom>
            <a:avLst/>
            <a:gdLst>
              <a:gd name="connsiteX0" fmla="*/ 264355 w 2517670"/>
              <a:gd name="connsiteY0" fmla="*/ 0 h 3516686"/>
              <a:gd name="connsiteX1" fmla="*/ 2253315 w 2517670"/>
              <a:gd name="connsiteY1" fmla="*/ 0 h 3516686"/>
              <a:gd name="connsiteX2" fmla="*/ 2517670 w 2517670"/>
              <a:gd name="connsiteY2" fmla="*/ 264355 h 3516686"/>
              <a:gd name="connsiteX3" fmla="*/ 2517670 w 2517670"/>
              <a:gd name="connsiteY3" fmla="*/ 3516686 h 3516686"/>
              <a:gd name="connsiteX4" fmla="*/ 2517670 w 2517670"/>
              <a:gd name="connsiteY4" fmla="*/ 3516686 h 3516686"/>
              <a:gd name="connsiteX5" fmla="*/ 0 w 2517670"/>
              <a:gd name="connsiteY5" fmla="*/ 3516686 h 3516686"/>
              <a:gd name="connsiteX6" fmla="*/ 0 w 2517670"/>
              <a:gd name="connsiteY6" fmla="*/ 3516686 h 3516686"/>
              <a:gd name="connsiteX7" fmla="*/ 0 w 2517670"/>
              <a:gd name="connsiteY7" fmla="*/ 264355 h 3516686"/>
              <a:gd name="connsiteX8" fmla="*/ 264355 w 2517670"/>
              <a:gd name="connsiteY8" fmla="*/ 0 h 351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670" h="3516686">
                <a:moveTo>
                  <a:pt x="2253315" y="3516686"/>
                </a:moveTo>
                <a:lnTo>
                  <a:pt x="264355" y="3516686"/>
                </a:lnTo>
                <a:cubicBezTo>
                  <a:pt x="118356" y="3516686"/>
                  <a:pt x="0" y="3398330"/>
                  <a:pt x="0" y="3252331"/>
                </a:cubicBezTo>
                <a:lnTo>
                  <a:pt x="0" y="0"/>
                </a:lnTo>
                <a:lnTo>
                  <a:pt x="0" y="0"/>
                </a:lnTo>
                <a:lnTo>
                  <a:pt x="2517670" y="0"/>
                </a:lnTo>
                <a:lnTo>
                  <a:pt x="2517670" y="0"/>
                </a:lnTo>
                <a:lnTo>
                  <a:pt x="2517670" y="3252331"/>
                </a:lnTo>
                <a:cubicBezTo>
                  <a:pt x="2517670" y="3398330"/>
                  <a:pt x="2399314" y="3516686"/>
                  <a:pt x="2253315" y="3516686"/>
                </a:cubicBezTo>
                <a:close/>
              </a:path>
            </a:pathLst>
          </a:custGeom>
          <a:solidFill>
            <a:schemeClr val="accent2">
              <a:lumMod val="60000"/>
              <a:lumOff val="4000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219667" tIns="142241" rIns="219668" bIns="219667" numCol="1" spcCol="1270" anchor="t" anchorCtr="0">
            <a:noAutofit/>
          </a:bodyPr>
          <a:lstStyle/>
          <a:p>
            <a:pPr lvl="0" algn="justLow" defTabSz="889000" rtl="1">
              <a:lnSpc>
                <a:spcPct val="90000"/>
              </a:lnSpc>
              <a:spcBef>
                <a:spcPct val="0"/>
              </a:spcBef>
              <a:spcAft>
                <a:spcPct val="35000"/>
              </a:spcAft>
            </a:pPr>
            <a:r>
              <a:rPr lang="ar-EG" sz="2400" b="1" dirty="0">
                <a:solidFill>
                  <a:schemeClr val="bg1"/>
                </a:solidFill>
                <a:latin typeface="Simplified Arabic" panose="02020603050405020304" pitchFamily="18" charset="-78"/>
                <a:cs typeface="Simplified Arabic" panose="02020603050405020304" pitchFamily="18" charset="-78"/>
              </a:rPr>
              <a:t>يستطيع كل منهما قبول نفسه، وقبول شريكه بطبيعته المختلفة عنه</a:t>
            </a:r>
            <a:endParaRPr lang="ar-EG" sz="2400" b="1" kern="1200" dirty="0">
              <a:solidFill>
                <a:schemeClr val="bg1"/>
              </a:solidFill>
              <a:latin typeface="Simplified Arabic" panose="02020603050405020304" pitchFamily="18" charset="-78"/>
              <a:cs typeface="Simplified Arabic" panose="02020603050405020304" pitchFamily="18" charset="-78"/>
            </a:endParaRPr>
          </a:p>
        </p:txBody>
      </p:sp>
      <p:pic>
        <p:nvPicPr>
          <p:cNvPr id="9" name="Picture 8"/>
          <p:cNvPicPr>
            <a:picLocks noChangeAspect="1"/>
          </p:cNvPicPr>
          <p:nvPr/>
        </p:nvPicPr>
        <p:blipFill>
          <a:blip r:embed="rId2"/>
          <a:stretch>
            <a:fillRect/>
          </a:stretch>
        </p:blipFill>
        <p:spPr>
          <a:xfrm>
            <a:off x="120539" y="1031672"/>
            <a:ext cx="8693239" cy="2804571"/>
          </a:xfrm>
          <a:prstGeom prst="rect">
            <a:avLst/>
          </a:prstGeom>
        </p:spPr>
      </p:pic>
    </p:spTree>
    <p:extLst>
      <p:ext uri="{BB962C8B-B14F-4D97-AF65-F5344CB8AC3E}">
        <p14:creationId xmlns="" xmlns:p14="http://schemas.microsoft.com/office/powerpoint/2010/main" val="170357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296214"/>
            <a:ext cx="9144000" cy="7154214"/>
          </a:xfrm>
          <a:prstGeom prst="rect">
            <a:avLst/>
          </a:prstGeom>
        </p:spPr>
      </p:pic>
      <p:sp>
        <p:nvSpPr>
          <p:cNvPr id="5" name="Plaque 4"/>
          <p:cNvSpPr/>
          <p:nvPr/>
        </p:nvSpPr>
        <p:spPr>
          <a:xfrm>
            <a:off x="1547664" y="188640"/>
            <a:ext cx="5409600" cy="721216"/>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EG" sz="2800" b="1" dirty="0">
                <a:solidFill>
                  <a:srgbClr val="C00000"/>
                </a:solidFill>
              </a:rPr>
              <a:t>الفروق بين دماغى الرجل والمرأة</a:t>
            </a:r>
            <a:endParaRPr lang="en-US" sz="2800" b="1" dirty="0">
              <a:solidFill>
                <a:srgbClr val="C00000"/>
              </a:solidFill>
            </a:endParaRPr>
          </a:p>
        </p:txBody>
      </p:sp>
      <p:graphicFrame>
        <p:nvGraphicFramePr>
          <p:cNvPr id="2" name="Table 1"/>
          <p:cNvGraphicFramePr>
            <a:graphicFrameLocks noGrp="1"/>
          </p:cNvGraphicFramePr>
          <p:nvPr>
            <p:extLst>
              <p:ext uri="{D42A27DB-BD31-4B8C-83A1-F6EECF244321}">
                <p14:modId xmlns="" xmlns:p14="http://schemas.microsoft.com/office/powerpoint/2010/main" val="2306945541"/>
              </p:ext>
            </p:extLst>
          </p:nvPr>
        </p:nvGraphicFramePr>
        <p:xfrm>
          <a:off x="179512" y="1484784"/>
          <a:ext cx="8667482" cy="4687909"/>
        </p:xfrm>
        <a:graphic>
          <a:graphicData uri="http://schemas.openxmlformats.org/drawingml/2006/table">
            <a:tbl>
              <a:tblPr rtl="1" firstRow="1" firstCol="1" bandRow="1">
                <a:tableStyleId>{21E4AEA4-8DFA-4A89-87EB-49C32662AFE0}</a:tableStyleId>
              </a:tblPr>
              <a:tblGrid>
                <a:gridCol w="4333741"/>
                <a:gridCol w="4333741"/>
              </a:tblGrid>
              <a:tr h="669702">
                <a:tc>
                  <a:txBody>
                    <a:bodyPr/>
                    <a:lstStyle/>
                    <a:p>
                      <a:pPr algn="ctr" rtl="1">
                        <a:lnSpc>
                          <a:spcPct val="107000"/>
                        </a:lnSpc>
                        <a:spcAft>
                          <a:spcPts val="0"/>
                        </a:spcAft>
                      </a:pPr>
                      <a:r>
                        <a:rPr lang="ar-EG" sz="2400" dirty="0">
                          <a:effectLst/>
                        </a:rPr>
                        <a:t>الرجل</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07000"/>
                        </a:lnSpc>
                        <a:spcAft>
                          <a:spcPts val="0"/>
                        </a:spcAft>
                      </a:pPr>
                      <a:r>
                        <a:rPr lang="ar-EG" sz="2400" dirty="0">
                          <a:effectLst/>
                        </a:rPr>
                        <a:t>المرأة</a:t>
                      </a:r>
                      <a:endParaRPr lang="en-US" sz="2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669702">
                <a:tc>
                  <a:txBody>
                    <a:bodyPr/>
                    <a:lstStyle/>
                    <a:p>
                      <a:pPr algn="ctr" rtl="1">
                        <a:lnSpc>
                          <a:spcPct val="107000"/>
                        </a:lnSpc>
                        <a:spcAft>
                          <a:spcPts val="0"/>
                        </a:spcAft>
                      </a:pPr>
                      <a:r>
                        <a:rPr lang="ar-EG" sz="2000" dirty="0">
                          <a:effectLst/>
                        </a:rPr>
                        <a:t>حجم الدماغ كبير</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07000"/>
                        </a:lnSpc>
                        <a:spcAft>
                          <a:spcPts val="0"/>
                        </a:spcAft>
                      </a:pPr>
                      <a:r>
                        <a:rPr lang="ar-EG" sz="2000" dirty="0">
                          <a:effectLst/>
                        </a:rPr>
                        <a:t>حجم الدماغ ......</a:t>
                      </a:r>
                      <a:endParaRPr lang="en-US" sz="20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669702">
                <a:tc>
                  <a:txBody>
                    <a:bodyPr/>
                    <a:lstStyle/>
                    <a:p>
                      <a:pPr algn="ctr" rtl="1">
                        <a:lnSpc>
                          <a:spcPct val="107000"/>
                        </a:lnSpc>
                        <a:spcAft>
                          <a:spcPts val="0"/>
                        </a:spcAft>
                      </a:pPr>
                      <a:r>
                        <a:rPr lang="ar-EG" sz="2000" dirty="0">
                          <a:effectLst/>
                        </a:rPr>
                        <a:t>يحتوى على فصين الأيمن والايسر</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07000"/>
                        </a:lnSpc>
                        <a:spcAft>
                          <a:spcPts val="0"/>
                        </a:spcAft>
                      </a:pPr>
                      <a:r>
                        <a:rPr lang="ar-EG" sz="2000" dirty="0">
                          <a:effectLst/>
                        </a:rPr>
                        <a:t>يحتوى على فصين الأيمن والايسر</a:t>
                      </a:r>
                      <a:endParaRPr lang="en-US" sz="20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669702">
                <a:tc>
                  <a:txBody>
                    <a:bodyPr/>
                    <a:lstStyle/>
                    <a:p>
                      <a:pPr algn="ctr" rtl="1">
                        <a:lnSpc>
                          <a:spcPct val="107000"/>
                        </a:lnSpc>
                        <a:spcAft>
                          <a:spcPts val="0"/>
                        </a:spcAft>
                      </a:pPr>
                      <a:r>
                        <a:rPr lang="ar-EG" sz="2000" dirty="0">
                          <a:effectLst/>
                        </a:rPr>
                        <a:t>الفص الأيمن مسئول عن الأمور النظرية مثل الانجازات</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rowSpan="2">
                  <a:txBody>
                    <a:bodyPr/>
                    <a:lstStyle/>
                    <a:p>
                      <a:pPr algn="ctr" rtl="1">
                        <a:lnSpc>
                          <a:spcPct val="107000"/>
                        </a:lnSpc>
                        <a:spcAft>
                          <a:spcPts val="0"/>
                        </a:spcAft>
                      </a:pPr>
                      <a:r>
                        <a:rPr lang="ar-EG" sz="2000" dirty="0">
                          <a:effectLst/>
                        </a:rPr>
                        <a:t>يتصف بصفة التصميم ويعمل كوحدة متكاملة وليس هناك تخصص</a:t>
                      </a:r>
                      <a:endParaRPr lang="en-US" sz="20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r h="669702">
                <a:tc>
                  <a:txBody>
                    <a:bodyPr/>
                    <a:lstStyle/>
                    <a:p>
                      <a:pPr algn="ctr" rtl="1">
                        <a:lnSpc>
                          <a:spcPct val="107000"/>
                        </a:lnSpc>
                        <a:spcAft>
                          <a:spcPts val="0"/>
                        </a:spcAft>
                      </a:pPr>
                      <a:r>
                        <a:rPr lang="ar-EG" sz="2000" dirty="0">
                          <a:effectLst/>
                        </a:rPr>
                        <a:t>الفص الأيسر مسئول عن التعبير اللغوى والتعامل مع المشكلة</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vMerge="1">
                  <a:txBody>
                    <a:bodyPr/>
                    <a:lstStyle/>
                    <a:p>
                      <a:pPr rtl="1"/>
                      <a:endParaRPr lang="ar-EG"/>
                    </a:p>
                  </a:txBody>
                  <a:tcPr/>
                </a:tc>
              </a:tr>
              <a:tr h="1339399">
                <a:tc>
                  <a:txBody>
                    <a:bodyPr/>
                    <a:lstStyle/>
                    <a:p>
                      <a:pPr algn="ctr" rtl="1">
                        <a:lnSpc>
                          <a:spcPct val="107000"/>
                        </a:lnSpc>
                        <a:spcAft>
                          <a:spcPts val="0"/>
                        </a:spcAft>
                      </a:pPr>
                      <a:r>
                        <a:rPr lang="ar-EG" sz="2000" dirty="0">
                          <a:effectLst/>
                        </a:rPr>
                        <a:t>يصعب على دماغ الرجل التحول بسرعة من التفكير والتركيز إلى حالة الإحساس والعواطف</a:t>
                      </a:r>
                      <a:endParaRPr lang="en-US" sz="20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rtl="1">
                        <a:lnSpc>
                          <a:spcPct val="107000"/>
                        </a:lnSpc>
                        <a:spcAft>
                          <a:spcPts val="0"/>
                        </a:spcAft>
                      </a:pPr>
                      <a:r>
                        <a:rPr lang="ar-EG" sz="2000" dirty="0">
                          <a:effectLst/>
                        </a:rPr>
                        <a:t>قادرة على تحمل اكثر من شيء في وقت واحد</a:t>
                      </a:r>
                      <a:endParaRPr lang="en-US" sz="20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extLst>
      <p:ext uri="{BB962C8B-B14F-4D97-AF65-F5344CB8AC3E}">
        <p14:creationId xmlns="" xmlns:p14="http://schemas.microsoft.com/office/powerpoint/2010/main" val="4652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214692" y="128790"/>
            <a:ext cx="5409600" cy="721216"/>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EG" sz="2800" b="1" dirty="0">
                <a:solidFill>
                  <a:srgbClr val="C00000"/>
                </a:solidFill>
              </a:rPr>
              <a:t>الفروق الأساسية بين طبيعتي الرجل والمرأة </a:t>
            </a:r>
            <a:endParaRPr lang="en-US" sz="2800" b="1" dirty="0">
              <a:solidFill>
                <a:srgbClr val="C00000"/>
              </a:solidFill>
            </a:endParaRPr>
          </a:p>
        </p:txBody>
      </p:sp>
      <p:sp>
        <p:nvSpPr>
          <p:cNvPr id="7" name="Cloud Callout 6"/>
          <p:cNvSpPr/>
          <p:nvPr/>
        </p:nvSpPr>
        <p:spPr>
          <a:xfrm>
            <a:off x="3979572" y="1745287"/>
            <a:ext cx="3290552" cy="957263"/>
          </a:xfrm>
          <a:prstGeom prst="cloudCallout">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أعضاء الجسم </a:t>
            </a:r>
          </a:p>
        </p:txBody>
      </p:sp>
      <p:sp>
        <p:nvSpPr>
          <p:cNvPr id="8" name="Flowchart: Delay 7"/>
          <p:cNvSpPr/>
          <p:nvPr/>
        </p:nvSpPr>
        <p:spPr>
          <a:xfrm>
            <a:off x="7831278" y="1909391"/>
            <a:ext cx="849083" cy="585787"/>
          </a:xfrm>
          <a:prstGeom prst="flowChartDelay">
            <a:avLst/>
          </a:prstGeom>
          <a:solidFill>
            <a:schemeClr val="bg1"/>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smtClean="0">
                <a:solidFill>
                  <a:srgbClr val="C00000"/>
                </a:solidFill>
              </a:rPr>
              <a:t>1</a:t>
            </a:r>
            <a:endParaRPr lang="ar-EG" dirty="0">
              <a:solidFill>
                <a:srgbClr val="C00000"/>
              </a:solidFill>
            </a:endParaRPr>
          </a:p>
        </p:txBody>
      </p:sp>
      <p:sp>
        <p:nvSpPr>
          <p:cNvPr id="3" name="Flowchart: Alternate Process 2"/>
          <p:cNvSpPr/>
          <p:nvPr/>
        </p:nvSpPr>
        <p:spPr>
          <a:xfrm>
            <a:off x="5499279" y="1102803"/>
            <a:ext cx="3541690" cy="553791"/>
          </a:xfrm>
          <a:prstGeom prst="flowChartAlternateProcess">
            <a:avLst/>
          </a:prstGeom>
        </p:spPr>
        <p:style>
          <a:lnRef idx="0">
            <a:schemeClr val="accent2"/>
          </a:lnRef>
          <a:fillRef idx="3">
            <a:schemeClr val="accent2"/>
          </a:fillRef>
          <a:effectRef idx="3">
            <a:schemeClr val="accent2"/>
          </a:effectRef>
          <a:fontRef idx="minor">
            <a:schemeClr val="lt1"/>
          </a:fontRef>
        </p:style>
        <p:txBody>
          <a:bodyPr rtlCol="1" anchor="ctr"/>
          <a:lstStyle/>
          <a:p>
            <a:pPr algn="ctr"/>
            <a:r>
              <a:rPr lang="ar-EG" sz="2400" b="1" dirty="0"/>
              <a:t>التكوين الجسدي العضوي </a:t>
            </a:r>
          </a:p>
        </p:txBody>
      </p:sp>
      <p:sp>
        <p:nvSpPr>
          <p:cNvPr id="4" name="Rectangle 3"/>
          <p:cNvSpPr/>
          <p:nvPr/>
        </p:nvSpPr>
        <p:spPr>
          <a:xfrm>
            <a:off x="859316" y="3454580"/>
            <a:ext cx="7847014" cy="6804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6" name="Freeform 5"/>
          <p:cNvSpPr/>
          <p:nvPr/>
        </p:nvSpPr>
        <p:spPr>
          <a:xfrm>
            <a:off x="2821069" y="3056060"/>
            <a:ext cx="5492909" cy="797040"/>
          </a:xfrm>
          <a:custGeom>
            <a:avLst/>
            <a:gdLst>
              <a:gd name="connsiteX0" fmla="*/ 0 w 5492909"/>
              <a:gd name="connsiteY0" fmla="*/ 132843 h 797040"/>
              <a:gd name="connsiteX1" fmla="*/ 132843 w 5492909"/>
              <a:gd name="connsiteY1" fmla="*/ 0 h 797040"/>
              <a:gd name="connsiteX2" fmla="*/ 5360066 w 5492909"/>
              <a:gd name="connsiteY2" fmla="*/ 0 h 797040"/>
              <a:gd name="connsiteX3" fmla="*/ 5492909 w 5492909"/>
              <a:gd name="connsiteY3" fmla="*/ 132843 h 797040"/>
              <a:gd name="connsiteX4" fmla="*/ 5492909 w 5492909"/>
              <a:gd name="connsiteY4" fmla="*/ 664197 h 797040"/>
              <a:gd name="connsiteX5" fmla="*/ 5360066 w 5492909"/>
              <a:gd name="connsiteY5" fmla="*/ 797040 h 797040"/>
              <a:gd name="connsiteX6" fmla="*/ 132843 w 5492909"/>
              <a:gd name="connsiteY6" fmla="*/ 797040 h 797040"/>
              <a:gd name="connsiteX7" fmla="*/ 0 w 5492909"/>
              <a:gd name="connsiteY7" fmla="*/ 664197 h 797040"/>
              <a:gd name="connsiteX8" fmla="*/ 0 w 5492909"/>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2909" h="797040">
                <a:moveTo>
                  <a:pt x="0" y="132843"/>
                </a:moveTo>
                <a:cubicBezTo>
                  <a:pt x="0" y="59476"/>
                  <a:pt x="59476" y="0"/>
                  <a:pt x="132843" y="0"/>
                </a:cubicBezTo>
                <a:lnTo>
                  <a:pt x="5360066" y="0"/>
                </a:lnTo>
                <a:cubicBezTo>
                  <a:pt x="5433433" y="0"/>
                  <a:pt x="5492909" y="59476"/>
                  <a:pt x="5492909" y="132843"/>
                </a:cubicBezTo>
                <a:lnTo>
                  <a:pt x="5492909" y="664197"/>
                </a:lnTo>
                <a:cubicBezTo>
                  <a:pt x="5492909" y="737564"/>
                  <a:pt x="5433433" y="797040"/>
                  <a:pt x="5360066" y="797040"/>
                </a:cubicBezTo>
                <a:lnTo>
                  <a:pt x="132843" y="797040"/>
                </a:lnTo>
                <a:cubicBezTo>
                  <a:pt x="59476" y="797040"/>
                  <a:pt x="0" y="737564"/>
                  <a:pt x="0" y="664197"/>
                </a:cubicBezTo>
                <a:lnTo>
                  <a:pt x="0" y="13284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6527" tIns="38908" rIns="246527" bIns="38908" numCol="1" spcCol="1270" anchor="ctr" anchorCtr="0">
            <a:noAutofit/>
          </a:bodyPr>
          <a:lstStyle/>
          <a:p>
            <a:pPr lvl="0" algn="justLow" defTabSz="889000" rtl="1">
              <a:lnSpc>
                <a:spcPct val="90000"/>
              </a:lnSpc>
              <a:spcBef>
                <a:spcPct val="0"/>
              </a:spcBef>
              <a:spcAft>
                <a:spcPct val="35000"/>
              </a:spcAft>
            </a:pPr>
            <a:r>
              <a:rPr lang="ar-EG" sz="2000" b="1" kern="1200" dirty="0" smtClean="0"/>
              <a:t>وزن عضلات جسم الرجل اكبر حوالي 25%من المرأة فى نفس سنه </a:t>
            </a:r>
            <a:endParaRPr lang="ar-EG" sz="2000" b="1" kern="1200" dirty="0"/>
          </a:p>
        </p:txBody>
      </p:sp>
      <p:sp>
        <p:nvSpPr>
          <p:cNvPr id="10" name="Rectangle 9"/>
          <p:cNvSpPr/>
          <p:nvPr/>
        </p:nvSpPr>
        <p:spPr>
          <a:xfrm>
            <a:off x="859316" y="4679300"/>
            <a:ext cx="7847014" cy="6804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821069" y="4280780"/>
            <a:ext cx="5492909" cy="797040"/>
          </a:xfrm>
          <a:custGeom>
            <a:avLst/>
            <a:gdLst>
              <a:gd name="connsiteX0" fmla="*/ 0 w 5492909"/>
              <a:gd name="connsiteY0" fmla="*/ 132843 h 797040"/>
              <a:gd name="connsiteX1" fmla="*/ 132843 w 5492909"/>
              <a:gd name="connsiteY1" fmla="*/ 0 h 797040"/>
              <a:gd name="connsiteX2" fmla="*/ 5360066 w 5492909"/>
              <a:gd name="connsiteY2" fmla="*/ 0 h 797040"/>
              <a:gd name="connsiteX3" fmla="*/ 5492909 w 5492909"/>
              <a:gd name="connsiteY3" fmla="*/ 132843 h 797040"/>
              <a:gd name="connsiteX4" fmla="*/ 5492909 w 5492909"/>
              <a:gd name="connsiteY4" fmla="*/ 664197 h 797040"/>
              <a:gd name="connsiteX5" fmla="*/ 5360066 w 5492909"/>
              <a:gd name="connsiteY5" fmla="*/ 797040 h 797040"/>
              <a:gd name="connsiteX6" fmla="*/ 132843 w 5492909"/>
              <a:gd name="connsiteY6" fmla="*/ 797040 h 797040"/>
              <a:gd name="connsiteX7" fmla="*/ 0 w 5492909"/>
              <a:gd name="connsiteY7" fmla="*/ 664197 h 797040"/>
              <a:gd name="connsiteX8" fmla="*/ 0 w 5492909"/>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2909" h="797040">
                <a:moveTo>
                  <a:pt x="0" y="132843"/>
                </a:moveTo>
                <a:cubicBezTo>
                  <a:pt x="0" y="59476"/>
                  <a:pt x="59476" y="0"/>
                  <a:pt x="132843" y="0"/>
                </a:cubicBezTo>
                <a:lnTo>
                  <a:pt x="5360066" y="0"/>
                </a:lnTo>
                <a:cubicBezTo>
                  <a:pt x="5433433" y="0"/>
                  <a:pt x="5492909" y="59476"/>
                  <a:pt x="5492909" y="132843"/>
                </a:cubicBezTo>
                <a:lnTo>
                  <a:pt x="5492909" y="664197"/>
                </a:lnTo>
                <a:cubicBezTo>
                  <a:pt x="5492909" y="737564"/>
                  <a:pt x="5433433" y="797040"/>
                  <a:pt x="5360066" y="797040"/>
                </a:cubicBezTo>
                <a:lnTo>
                  <a:pt x="132843" y="797040"/>
                </a:lnTo>
                <a:cubicBezTo>
                  <a:pt x="59476" y="797040"/>
                  <a:pt x="0" y="737564"/>
                  <a:pt x="0" y="664197"/>
                </a:cubicBezTo>
                <a:lnTo>
                  <a:pt x="0" y="132843"/>
                </a:lnTo>
                <a:close/>
              </a:path>
            </a:pathLst>
          </a:custGeom>
          <a:solidFill>
            <a:srgbClr val="92D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6527" tIns="38908" rIns="246527" bIns="38908" numCol="1" spcCol="1270" anchor="ctr" anchorCtr="0">
            <a:noAutofit/>
          </a:bodyPr>
          <a:lstStyle/>
          <a:p>
            <a:pPr lvl="0" algn="ctr" defTabSz="889000" rtl="1">
              <a:lnSpc>
                <a:spcPct val="90000"/>
              </a:lnSpc>
              <a:spcBef>
                <a:spcPct val="0"/>
              </a:spcBef>
              <a:spcAft>
                <a:spcPct val="35000"/>
              </a:spcAft>
            </a:pPr>
            <a:r>
              <a:rPr lang="ar-EG" sz="2000" b="1" kern="1200" dirty="0" smtClean="0"/>
              <a:t>وزن مخ الرجل اكبر قليلا من مخ المرأة </a:t>
            </a:r>
            <a:endParaRPr lang="ar-EG" sz="2000" b="1" kern="1200" dirty="0"/>
          </a:p>
        </p:txBody>
      </p:sp>
      <p:sp>
        <p:nvSpPr>
          <p:cNvPr id="12" name="Rectangle 11"/>
          <p:cNvSpPr/>
          <p:nvPr/>
        </p:nvSpPr>
        <p:spPr>
          <a:xfrm>
            <a:off x="859316" y="5904020"/>
            <a:ext cx="7847014" cy="6804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821069" y="5505500"/>
            <a:ext cx="5492909" cy="797040"/>
          </a:xfrm>
          <a:custGeom>
            <a:avLst/>
            <a:gdLst>
              <a:gd name="connsiteX0" fmla="*/ 0 w 5492909"/>
              <a:gd name="connsiteY0" fmla="*/ 132843 h 797040"/>
              <a:gd name="connsiteX1" fmla="*/ 132843 w 5492909"/>
              <a:gd name="connsiteY1" fmla="*/ 0 h 797040"/>
              <a:gd name="connsiteX2" fmla="*/ 5360066 w 5492909"/>
              <a:gd name="connsiteY2" fmla="*/ 0 h 797040"/>
              <a:gd name="connsiteX3" fmla="*/ 5492909 w 5492909"/>
              <a:gd name="connsiteY3" fmla="*/ 132843 h 797040"/>
              <a:gd name="connsiteX4" fmla="*/ 5492909 w 5492909"/>
              <a:gd name="connsiteY4" fmla="*/ 664197 h 797040"/>
              <a:gd name="connsiteX5" fmla="*/ 5360066 w 5492909"/>
              <a:gd name="connsiteY5" fmla="*/ 797040 h 797040"/>
              <a:gd name="connsiteX6" fmla="*/ 132843 w 5492909"/>
              <a:gd name="connsiteY6" fmla="*/ 797040 h 797040"/>
              <a:gd name="connsiteX7" fmla="*/ 0 w 5492909"/>
              <a:gd name="connsiteY7" fmla="*/ 664197 h 797040"/>
              <a:gd name="connsiteX8" fmla="*/ 0 w 5492909"/>
              <a:gd name="connsiteY8" fmla="*/ 132843 h 79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2909" h="797040">
                <a:moveTo>
                  <a:pt x="0" y="132843"/>
                </a:moveTo>
                <a:cubicBezTo>
                  <a:pt x="0" y="59476"/>
                  <a:pt x="59476" y="0"/>
                  <a:pt x="132843" y="0"/>
                </a:cubicBezTo>
                <a:lnTo>
                  <a:pt x="5360066" y="0"/>
                </a:lnTo>
                <a:cubicBezTo>
                  <a:pt x="5433433" y="0"/>
                  <a:pt x="5492909" y="59476"/>
                  <a:pt x="5492909" y="132843"/>
                </a:cubicBezTo>
                <a:lnTo>
                  <a:pt x="5492909" y="664197"/>
                </a:lnTo>
                <a:cubicBezTo>
                  <a:pt x="5492909" y="737564"/>
                  <a:pt x="5433433" y="797040"/>
                  <a:pt x="5360066" y="797040"/>
                </a:cubicBezTo>
                <a:lnTo>
                  <a:pt x="132843" y="797040"/>
                </a:lnTo>
                <a:cubicBezTo>
                  <a:pt x="59476" y="797040"/>
                  <a:pt x="0" y="737564"/>
                  <a:pt x="0" y="664197"/>
                </a:cubicBezTo>
                <a:lnTo>
                  <a:pt x="0" y="132843"/>
                </a:lnTo>
                <a:close/>
              </a:path>
            </a:pathLst>
          </a:custGeom>
          <a:solidFill>
            <a:srgbClr val="00B0F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46527" tIns="38908" rIns="246527" bIns="38908" numCol="1" spcCol="1270" anchor="ctr" anchorCtr="0">
            <a:noAutofit/>
          </a:bodyPr>
          <a:lstStyle/>
          <a:p>
            <a:pPr lvl="0" algn="ctr" defTabSz="889000" rtl="1">
              <a:lnSpc>
                <a:spcPct val="90000"/>
              </a:lnSpc>
              <a:spcBef>
                <a:spcPct val="0"/>
              </a:spcBef>
              <a:spcAft>
                <a:spcPct val="35000"/>
              </a:spcAft>
            </a:pPr>
            <a:r>
              <a:rPr lang="ar-EG" sz="2000" b="1" kern="1200" dirty="0" smtClean="0"/>
              <a:t>التركيب التشريحي لجسم المرأة لا يساعدها على قدرة تحمل المسئوليات المعقدة </a:t>
            </a:r>
            <a:endParaRPr lang="ar-EG" sz="2000" b="1" kern="1200" dirty="0"/>
          </a:p>
        </p:txBody>
      </p:sp>
    </p:spTree>
    <p:extLst>
      <p:ext uri="{BB962C8B-B14F-4D97-AF65-F5344CB8AC3E}">
        <p14:creationId xmlns="" xmlns:p14="http://schemas.microsoft.com/office/powerpoint/2010/main" val="294042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par>
                                <p:cTn id="43" presetID="22" presetClass="entr" presetSubtype="4"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3" grpId="0" animBg="1"/>
      <p:bldP spid="6" grpId="0" animBg="1"/>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755576" y="206822"/>
            <a:ext cx="6364660" cy="574798"/>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الفروق الأساسية بين طبيعتي الرجل والمرأة </a:t>
            </a:r>
            <a:endParaRPr lang="en-US" sz="2800" b="1" dirty="0">
              <a:solidFill>
                <a:srgbClr val="C00000"/>
              </a:solidFill>
            </a:endParaRPr>
          </a:p>
        </p:txBody>
      </p:sp>
      <p:sp>
        <p:nvSpPr>
          <p:cNvPr id="7" name="Cloud Callout 6"/>
          <p:cNvSpPr/>
          <p:nvPr/>
        </p:nvSpPr>
        <p:spPr>
          <a:xfrm>
            <a:off x="3734873" y="1062706"/>
            <a:ext cx="3290552" cy="957263"/>
          </a:xfrm>
          <a:prstGeom prst="cloudCallout">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2400" b="1" dirty="0"/>
              <a:t>الدورة الدموية </a:t>
            </a:r>
          </a:p>
        </p:txBody>
      </p:sp>
      <p:sp>
        <p:nvSpPr>
          <p:cNvPr id="8" name="Flowchart: Delay 7"/>
          <p:cNvSpPr/>
          <p:nvPr/>
        </p:nvSpPr>
        <p:spPr>
          <a:xfrm>
            <a:off x="7547018" y="1062706"/>
            <a:ext cx="798492" cy="585787"/>
          </a:xfrm>
          <a:prstGeom prst="flowChartDelay">
            <a:avLst/>
          </a:prstGeom>
          <a:solidFill>
            <a:schemeClr val="bg1"/>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smtClean="0">
                <a:solidFill>
                  <a:srgbClr val="C00000"/>
                </a:solidFill>
              </a:rPr>
              <a:t>2</a:t>
            </a:r>
            <a:endParaRPr lang="ar-EG" dirty="0">
              <a:solidFill>
                <a:srgbClr val="C00000"/>
              </a:solidFill>
            </a:endParaRPr>
          </a:p>
        </p:txBody>
      </p:sp>
      <p:sp>
        <p:nvSpPr>
          <p:cNvPr id="10" name="Round Diagonal Corner Rectangle 9"/>
          <p:cNvSpPr/>
          <p:nvPr/>
        </p:nvSpPr>
        <p:spPr>
          <a:xfrm>
            <a:off x="1532586" y="2537139"/>
            <a:ext cx="7069952" cy="780998"/>
          </a:xfrm>
          <a:prstGeom prst="round2Diag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lvl="0" algn="ctr" rtl="1"/>
            <a:r>
              <a:rPr lang="ar-SA" sz="2000" b="1" dirty="0" smtClean="0">
                <a:latin typeface="Simplified Arabic" panose="02020603050405020304" pitchFamily="18" charset="-78"/>
                <a:cs typeface="Simplified Arabic" panose="02020603050405020304" pitchFamily="18" charset="-78"/>
              </a:rPr>
              <a:t>يحتوى </a:t>
            </a:r>
            <a:r>
              <a:rPr lang="ar-SA" sz="2000" b="1" dirty="0">
                <a:latin typeface="Simplified Arabic" panose="02020603050405020304" pitchFamily="18" charset="-78"/>
                <a:cs typeface="Simplified Arabic" panose="02020603050405020304" pitchFamily="18" charset="-78"/>
              </a:rPr>
              <a:t>دم المرأة على كميه مياه اكثر من الرجل وذلك لقلة عدد الكرات الحمراء فيه بنسبه حوالي 20%</a:t>
            </a:r>
            <a:endParaRPr lang="en-US" sz="2800" b="1" dirty="0">
              <a:latin typeface="Simplified Arabic" panose="02020603050405020304" pitchFamily="18" charset="-78"/>
              <a:cs typeface="Simplified Arabic" panose="02020603050405020304" pitchFamily="18" charset="-78"/>
            </a:endParaRPr>
          </a:p>
        </p:txBody>
      </p:sp>
      <p:sp>
        <p:nvSpPr>
          <p:cNvPr id="11" name="Round Diagonal Corner Rectangle 10"/>
          <p:cNvSpPr/>
          <p:nvPr/>
        </p:nvSpPr>
        <p:spPr>
          <a:xfrm>
            <a:off x="1532586" y="3570712"/>
            <a:ext cx="7069952" cy="730832"/>
          </a:xfrm>
          <a:prstGeom prst="round2DiagRect">
            <a:avLst/>
          </a:prstGeom>
        </p:spPr>
        <p:style>
          <a:lnRef idx="2">
            <a:schemeClr val="accent5">
              <a:shade val="50000"/>
            </a:schemeClr>
          </a:lnRef>
          <a:fillRef idx="1">
            <a:schemeClr val="accent5"/>
          </a:fillRef>
          <a:effectRef idx="0">
            <a:schemeClr val="accent5"/>
          </a:effectRef>
          <a:fontRef idx="minor">
            <a:schemeClr val="lt1"/>
          </a:fontRef>
        </p:style>
        <p:txBody>
          <a:bodyPr rtlCol="1" anchor="ctr"/>
          <a:lstStyle/>
          <a:p>
            <a:pPr algn="ctr" rtl="1"/>
            <a:r>
              <a:rPr lang="ar-SA" sz="2000" b="1" dirty="0" smtClean="0">
                <a:latin typeface="Simplified Arabic" panose="02020603050405020304" pitchFamily="18" charset="-78"/>
                <a:cs typeface="Simplified Arabic" panose="02020603050405020304" pitchFamily="18" charset="-78"/>
              </a:rPr>
              <a:t>ضربات </a:t>
            </a:r>
            <a:r>
              <a:rPr lang="ar-SA" sz="2000" b="1" dirty="0">
                <a:latin typeface="Simplified Arabic" panose="02020603050405020304" pitchFamily="18" charset="-78"/>
                <a:cs typeface="Simplified Arabic" panose="02020603050405020304" pitchFamily="18" charset="-78"/>
              </a:rPr>
              <a:t>القلب للمرأة اكثر قليلا من الرجل وضغط الدم لديها اكثر قليلا من الرجل </a:t>
            </a:r>
            <a:endParaRPr lang="en-US" sz="2000" b="1" dirty="0">
              <a:latin typeface="Simplified Arabic" panose="02020603050405020304" pitchFamily="18" charset="-78"/>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1790163" y="4554119"/>
            <a:ext cx="5756855" cy="18981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16976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452853" y="146313"/>
            <a:ext cx="5572572" cy="563906"/>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الفروق الأساسية بين طبيعتي الرجل والمرأة </a:t>
            </a:r>
            <a:endParaRPr lang="en-US" sz="2800" b="1" dirty="0">
              <a:solidFill>
                <a:srgbClr val="C00000"/>
              </a:solidFill>
            </a:endParaRPr>
          </a:p>
        </p:txBody>
      </p:sp>
      <p:sp>
        <p:nvSpPr>
          <p:cNvPr id="7" name="Cloud Callout 6"/>
          <p:cNvSpPr/>
          <p:nvPr/>
        </p:nvSpPr>
        <p:spPr>
          <a:xfrm>
            <a:off x="3734873" y="1062706"/>
            <a:ext cx="3290552" cy="957263"/>
          </a:xfrm>
          <a:prstGeom prst="cloudCallout">
            <a:avLst/>
          </a:prstGeom>
          <a:solidFill>
            <a:srgbClr val="FF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a:t>الغدد والهرمونات </a:t>
            </a:r>
          </a:p>
        </p:txBody>
      </p:sp>
      <p:sp>
        <p:nvSpPr>
          <p:cNvPr id="8" name="Flowchart: Delay 7"/>
          <p:cNvSpPr/>
          <p:nvPr/>
        </p:nvSpPr>
        <p:spPr>
          <a:xfrm>
            <a:off x="7547018" y="1062706"/>
            <a:ext cx="798492" cy="585787"/>
          </a:xfrm>
          <a:prstGeom prst="flowChartDelay">
            <a:avLst/>
          </a:prstGeom>
          <a:solidFill>
            <a:schemeClr val="bg1"/>
          </a:solid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smtClean="0">
                <a:solidFill>
                  <a:srgbClr val="C00000"/>
                </a:solidFill>
              </a:rPr>
              <a:t>3</a:t>
            </a:r>
            <a:endParaRPr lang="ar-EG" dirty="0">
              <a:solidFill>
                <a:srgbClr val="C00000"/>
              </a:solidFill>
            </a:endParaRPr>
          </a:p>
        </p:txBody>
      </p:sp>
      <p:sp>
        <p:nvSpPr>
          <p:cNvPr id="12" name="Freeform 11"/>
          <p:cNvSpPr/>
          <p:nvPr/>
        </p:nvSpPr>
        <p:spPr>
          <a:xfrm>
            <a:off x="971600" y="3540676"/>
            <a:ext cx="7178722" cy="975772"/>
          </a:xfrm>
          <a:custGeom>
            <a:avLst/>
            <a:gdLst>
              <a:gd name="connsiteX0" fmla="*/ 0 w 7178722"/>
              <a:gd name="connsiteY0" fmla="*/ 341744 h 975770"/>
              <a:gd name="connsiteX1" fmla="*/ 3467390 w 7178722"/>
              <a:gd name="connsiteY1" fmla="*/ 341744 h 975770"/>
              <a:gd name="connsiteX2" fmla="*/ 3467390 w 7178722"/>
              <a:gd name="connsiteY2" fmla="*/ 243943 h 975770"/>
              <a:gd name="connsiteX3" fmla="*/ 3345419 w 7178722"/>
              <a:gd name="connsiteY3" fmla="*/ 243943 h 975770"/>
              <a:gd name="connsiteX4" fmla="*/ 3589361 w 7178722"/>
              <a:gd name="connsiteY4" fmla="*/ 0 h 975770"/>
              <a:gd name="connsiteX5" fmla="*/ 3833304 w 7178722"/>
              <a:gd name="connsiteY5" fmla="*/ 243943 h 975770"/>
              <a:gd name="connsiteX6" fmla="*/ 3711332 w 7178722"/>
              <a:gd name="connsiteY6" fmla="*/ 243943 h 975770"/>
              <a:gd name="connsiteX7" fmla="*/ 3711332 w 7178722"/>
              <a:gd name="connsiteY7" fmla="*/ 341744 h 975770"/>
              <a:gd name="connsiteX8" fmla="*/ 7178722 w 7178722"/>
              <a:gd name="connsiteY8" fmla="*/ 341744 h 975770"/>
              <a:gd name="connsiteX9" fmla="*/ 7178722 w 7178722"/>
              <a:gd name="connsiteY9" fmla="*/ 975770 h 975770"/>
              <a:gd name="connsiteX10" fmla="*/ 0 w 7178722"/>
              <a:gd name="connsiteY10" fmla="*/ 975770 h 975770"/>
              <a:gd name="connsiteX11" fmla="*/ 0 w 7178722"/>
              <a:gd name="connsiteY11" fmla="*/ 341744 h 97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78722" h="975770">
                <a:moveTo>
                  <a:pt x="7178722" y="634026"/>
                </a:moveTo>
                <a:lnTo>
                  <a:pt x="3711332" y="634026"/>
                </a:lnTo>
                <a:lnTo>
                  <a:pt x="3711332" y="731827"/>
                </a:lnTo>
                <a:lnTo>
                  <a:pt x="3833303" y="731827"/>
                </a:lnTo>
                <a:lnTo>
                  <a:pt x="3589361" y="975769"/>
                </a:lnTo>
                <a:lnTo>
                  <a:pt x="3345418" y="731827"/>
                </a:lnTo>
                <a:lnTo>
                  <a:pt x="3467390" y="731827"/>
                </a:lnTo>
                <a:lnTo>
                  <a:pt x="3467390" y="634026"/>
                </a:lnTo>
                <a:lnTo>
                  <a:pt x="0" y="634026"/>
                </a:lnTo>
                <a:lnTo>
                  <a:pt x="0" y="1"/>
                </a:lnTo>
                <a:lnTo>
                  <a:pt x="7178722" y="1"/>
                </a:lnTo>
                <a:lnTo>
                  <a:pt x="7178722" y="634026"/>
                </a:lnTo>
                <a:close/>
              </a:path>
            </a:pathLst>
          </a:custGeom>
          <a:solidFill>
            <a:srgbClr val="990099"/>
          </a:solidFill>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spcFirstLastPara="0" vert="horz" wrap="square" lIns="170687" tIns="170689" rIns="170688" bIns="512433" numCol="1" spcCol="1270" anchor="ctr" anchorCtr="0">
            <a:noAutofit/>
          </a:bodyPr>
          <a:lstStyle/>
          <a:p>
            <a:pPr lvl="0" algn="ctr" defTabSz="1066800" rtl="1">
              <a:lnSpc>
                <a:spcPct val="90000"/>
              </a:lnSpc>
              <a:spcBef>
                <a:spcPct val="0"/>
              </a:spcBef>
              <a:spcAft>
                <a:spcPct val="35000"/>
              </a:spcAft>
            </a:pPr>
            <a:r>
              <a:rPr lang="ar-EG" sz="2400" dirty="0" smtClean="0"/>
              <a:t>القوة </a:t>
            </a:r>
            <a:r>
              <a:rPr lang="ar-EG" sz="2400" dirty="0"/>
              <a:t>الورقية اكبر فى المرأة عن الرجل واكثر وأوسع نشاطا من الرجل </a:t>
            </a:r>
            <a:endParaRPr lang="ar-EG" sz="2400" kern="1200" dirty="0"/>
          </a:p>
        </p:txBody>
      </p:sp>
      <p:sp>
        <p:nvSpPr>
          <p:cNvPr id="13" name="Freeform 12"/>
          <p:cNvSpPr/>
          <p:nvPr/>
        </p:nvSpPr>
        <p:spPr>
          <a:xfrm>
            <a:off x="971600" y="2564904"/>
            <a:ext cx="7178722" cy="975772"/>
          </a:xfrm>
          <a:custGeom>
            <a:avLst/>
            <a:gdLst>
              <a:gd name="connsiteX0" fmla="*/ 0 w 7178722"/>
              <a:gd name="connsiteY0" fmla="*/ 341744 h 975770"/>
              <a:gd name="connsiteX1" fmla="*/ 3467390 w 7178722"/>
              <a:gd name="connsiteY1" fmla="*/ 341744 h 975770"/>
              <a:gd name="connsiteX2" fmla="*/ 3467390 w 7178722"/>
              <a:gd name="connsiteY2" fmla="*/ 243943 h 975770"/>
              <a:gd name="connsiteX3" fmla="*/ 3345419 w 7178722"/>
              <a:gd name="connsiteY3" fmla="*/ 243943 h 975770"/>
              <a:gd name="connsiteX4" fmla="*/ 3589361 w 7178722"/>
              <a:gd name="connsiteY4" fmla="*/ 0 h 975770"/>
              <a:gd name="connsiteX5" fmla="*/ 3833304 w 7178722"/>
              <a:gd name="connsiteY5" fmla="*/ 243943 h 975770"/>
              <a:gd name="connsiteX6" fmla="*/ 3711332 w 7178722"/>
              <a:gd name="connsiteY6" fmla="*/ 243943 h 975770"/>
              <a:gd name="connsiteX7" fmla="*/ 3711332 w 7178722"/>
              <a:gd name="connsiteY7" fmla="*/ 341744 h 975770"/>
              <a:gd name="connsiteX8" fmla="*/ 7178722 w 7178722"/>
              <a:gd name="connsiteY8" fmla="*/ 341744 h 975770"/>
              <a:gd name="connsiteX9" fmla="*/ 7178722 w 7178722"/>
              <a:gd name="connsiteY9" fmla="*/ 975770 h 975770"/>
              <a:gd name="connsiteX10" fmla="*/ 0 w 7178722"/>
              <a:gd name="connsiteY10" fmla="*/ 975770 h 975770"/>
              <a:gd name="connsiteX11" fmla="*/ 0 w 7178722"/>
              <a:gd name="connsiteY11" fmla="*/ 341744 h 97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78722" h="975770">
                <a:moveTo>
                  <a:pt x="7178722" y="634026"/>
                </a:moveTo>
                <a:lnTo>
                  <a:pt x="3711332" y="634026"/>
                </a:lnTo>
                <a:lnTo>
                  <a:pt x="3711332" y="731827"/>
                </a:lnTo>
                <a:lnTo>
                  <a:pt x="3833303" y="731827"/>
                </a:lnTo>
                <a:lnTo>
                  <a:pt x="3589361" y="975769"/>
                </a:lnTo>
                <a:lnTo>
                  <a:pt x="3345418" y="731827"/>
                </a:lnTo>
                <a:lnTo>
                  <a:pt x="3467390" y="731827"/>
                </a:lnTo>
                <a:lnTo>
                  <a:pt x="3467390" y="634026"/>
                </a:lnTo>
                <a:lnTo>
                  <a:pt x="0" y="634026"/>
                </a:lnTo>
                <a:lnTo>
                  <a:pt x="0" y="1"/>
                </a:lnTo>
                <a:lnTo>
                  <a:pt x="7178722" y="1"/>
                </a:lnTo>
                <a:lnTo>
                  <a:pt x="7178722" y="634026"/>
                </a:lnTo>
                <a:close/>
              </a:path>
            </a:pathLst>
          </a:custGeom>
          <a:solidFill>
            <a:srgbClr val="990099"/>
          </a:solid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170687" tIns="170689" rIns="170688" bIns="512433" numCol="1" spcCol="1270" anchor="ctr" anchorCtr="0">
            <a:noAutofit/>
          </a:bodyPr>
          <a:lstStyle/>
          <a:p>
            <a:pPr lvl="0" algn="ctr" defTabSz="1066800" rtl="1">
              <a:lnSpc>
                <a:spcPct val="90000"/>
              </a:lnSpc>
              <a:spcBef>
                <a:spcPct val="0"/>
              </a:spcBef>
              <a:spcAft>
                <a:spcPct val="35000"/>
              </a:spcAft>
            </a:pPr>
            <a:r>
              <a:rPr lang="ar-EG" sz="2400" dirty="0"/>
              <a:t>المرأة لديها مجموعه غدد وهرمونات مختلفة تماما  عن الرجل </a:t>
            </a:r>
            <a:endParaRPr lang="ar-EG" sz="2400" kern="1200" dirty="0"/>
          </a:p>
        </p:txBody>
      </p:sp>
      <p:sp>
        <p:nvSpPr>
          <p:cNvPr id="14" name="Freeform 13"/>
          <p:cNvSpPr/>
          <p:nvPr/>
        </p:nvSpPr>
        <p:spPr>
          <a:xfrm>
            <a:off x="971600" y="4516448"/>
            <a:ext cx="7178722" cy="634440"/>
          </a:xfrm>
          <a:custGeom>
            <a:avLst/>
            <a:gdLst>
              <a:gd name="connsiteX0" fmla="*/ 0 w 7178722"/>
              <a:gd name="connsiteY0" fmla="*/ 0 h 634440"/>
              <a:gd name="connsiteX1" fmla="*/ 7178722 w 7178722"/>
              <a:gd name="connsiteY1" fmla="*/ 0 h 634440"/>
              <a:gd name="connsiteX2" fmla="*/ 7178722 w 7178722"/>
              <a:gd name="connsiteY2" fmla="*/ 634440 h 634440"/>
              <a:gd name="connsiteX3" fmla="*/ 0 w 7178722"/>
              <a:gd name="connsiteY3" fmla="*/ 634440 h 634440"/>
              <a:gd name="connsiteX4" fmla="*/ 0 w 7178722"/>
              <a:gd name="connsiteY4" fmla="*/ 0 h 634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8722" h="634440">
                <a:moveTo>
                  <a:pt x="0" y="0"/>
                </a:moveTo>
                <a:lnTo>
                  <a:pt x="7178722" y="0"/>
                </a:lnTo>
                <a:lnTo>
                  <a:pt x="7178722" y="634440"/>
                </a:lnTo>
                <a:lnTo>
                  <a:pt x="0" y="634440"/>
                </a:lnTo>
                <a:lnTo>
                  <a:pt x="0" y="0"/>
                </a:lnTo>
                <a:close/>
              </a:path>
            </a:pathLst>
          </a:custGeom>
          <a:solidFill>
            <a:srgbClr val="990099"/>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0688" tIns="170688" rIns="170688" bIns="170688" numCol="1" spcCol="1270" anchor="ctr" anchorCtr="0">
            <a:noAutofit/>
          </a:bodyPr>
          <a:lstStyle/>
          <a:p>
            <a:pPr lvl="0" algn="ctr" defTabSz="1066800" rtl="1">
              <a:lnSpc>
                <a:spcPct val="90000"/>
              </a:lnSpc>
              <a:spcBef>
                <a:spcPct val="0"/>
              </a:spcBef>
              <a:spcAft>
                <a:spcPct val="35000"/>
              </a:spcAft>
            </a:pPr>
            <a:r>
              <a:rPr lang="ar-EG" sz="2400" dirty="0"/>
              <a:t>جهاز المناعة لدى المرأة اكثر تعقيدا من الرجل ويفرز أجسام مضاد مختلفة يحميها </a:t>
            </a:r>
          </a:p>
        </p:txBody>
      </p:sp>
    </p:spTree>
    <p:extLst>
      <p:ext uri="{BB962C8B-B14F-4D97-AF65-F5344CB8AC3E}">
        <p14:creationId xmlns="" xmlns:p14="http://schemas.microsoft.com/office/powerpoint/2010/main" val="56239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553536" y="128790"/>
            <a:ext cx="5716588" cy="576129"/>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الفروق الأساسية بين طبيعتي الرجل والمرأة </a:t>
            </a:r>
            <a:endParaRPr lang="en-US" sz="2800" b="1" dirty="0">
              <a:solidFill>
                <a:srgbClr val="C00000"/>
              </a:solidFill>
            </a:endParaRPr>
          </a:p>
        </p:txBody>
      </p:sp>
      <p:sp>
        <p:nvSpPr>
          <p:cNvPr id="7" name="Cloud Callout 6"/>
          <p:cNvSpPr/>
          <p:nvPr/>
        </p:nvSpPr>
        <p:spPr>
          <a:xfrm>
            <a:off x="3979572" y="1745287"/>
            <a:ext cx="3290552" cy="957263"/>
          </a:xfrm>
          <a:prstGeom prst="cloudCallou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a:t>الأمزجة والمشاعر </a:t>
            </a:r>
          </a:p>
        </p:txBody>
      </p:sp>
      <p:sp>
        <p:nvSpPr>
          <p:cNvPr id="8" name="Flowchart: Delay 7"/>
          <p:cNvSpPr/>
          <p:nvPr/>
        </p:nvSpPr>
        <p:spPr>
          <a:xfrm>
            <a:off x="7831278" y="1909391"/>
            <a:ext cx="849083" cy="585787"/>
          </a:xfrm>
          <a:prstGeom prst="flowChartDelay">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smtClean="0">
                <a:solidFill>
                  <a:srgbClr val="C00000"/>
                </a:solidFill>
              </a:rPr>
              <a:t>1</a:t>
            </a:r>
            <a:endParaRPr lang="ar-EG" dirty="0">
              <a:solidFill>
                <a:srgbClr val="C00000"/>
              </a:solidFill>
            </a:endParaRPr>
          </a:p>
        </p:txBody>
      </p:sp>
      <p:sp>
        <p:nvSpPr>
          <p:cNvPr id="3" name="Flowchart: Alternate Process 2"/>
          <p:cNvSpPr/>
          <p:nvPr/>
        </p:nvSpPr>
        <p:spPr>
          <a:xfrm>
            <a:off x="5499279" y="1102803"/>
            <a:ext cx="3541690" cy="553791"/>
          </a:xfrm>
          <a:prstGeom prst="flowChartAlternateProcess">
            <a:avLst/>
          </a:prstGeom>
        </p:spPr>
        <p:style>
          <a:lnRef idx="0">
            <a:schemeClr val="accent1"/>
          </a:lnRef>
          <a:fillRef idx="3">
            <a:schemeClr val="accent1"/>
          </a:fillRef>
          <a:effectRef idx="3">
            <a:schemeClr val="accent1"/>
          </a:effectRef>
          <a:fontRef idx="minor">
            <a:schemeClr val="lt1"/>
          </a:fontRef>
        </p:style>
        <p:txBody>
          <a:bodyPr rtlCol="1" anchor="ctr"/>
          <a:lstStyle/>
          <a:p>
            <a:pPr algn="ctr" rtl="1"/>
            <a:r>
              <a:rPr lang="ar-EG" sz="2400" b="1" dirty="0"/>
              <a:t>التكوين النفسي </a:t>
            </a:r>
          </a:p>
        </p:txBody>
      </p:sp>
      <p:sp>
        <p:nvSpPr>
          <p:cNvPr id="10" name="Snip Diagonal Corner Rectangle 9"/>
          <p:cNvSpPr/>
          <p:nvPr/>
        </p:nvSpPr>
        <p:spPr>
          <a:xfrm>
            <a:off x="1122839" y="3071930"/>
            <a:ext cx="7268294" cy="432048"/>
          </a:xfrm>
          <a:prstGeom prst="snip2DiagRect">
            <a:avLst/>
          </a:prstGeom>
          <a:solidFill>
            <a:srgbClr val="33CCCC"/>
          </a:solidFill>
          <a:ln w="25400" cap="flat" cmpd="sng" algn="ctr">
            <a:solidFill>
              <a:srgbClr val="0070C0"/>
            </a:solidFill>
            <a:prstDash val="solid"/>
          </a:ln>
          <a:effectLst/>
        </p:spPr>
        <p:txBody>
          <a:bodyPr rtlCol="1" anchor="ctr"/>
          <a:lstStyle/>
          <a:p>
            <a:pPr lvl="0" algn="ctr" rtl="1" fontAlgn="base">
              <a:spcBef>
                <a:spcPct val="0"/>
              </a:spcBef>
              <a:spcAft>
                <a:spcPct val="0"/>
              </a:spcAft>
            </a:pPr>
            <a:r>
              <a:rPr lang="ar-SA" sz="2000" b="1" kern="0" dirty="0" smtClean="0">
                <a:solidFill>
                  <a:schemeClr val="bg1"/>
                </a:solidFill>
                <a:latin typeface="Simplified Arabic" panose="02020603050405020304" pitchFamily="18" charset="-78"/>
                <a:cs typeface="Simplified Arabic" panose="02020603050405020304" pitchFamily="18" charset="-78"/>
              </a:rPr>
              <a:t>يوجد </a:t>
            </a:r>
            <a:r>
              <a:rPr lang="ar-SA" sz="2000" b="1" kern="0" dirty="0">
                <a:solidFill>
                  <a:schemeClr val="bg1"/>
                </a:solidFill>
                <a:latin typeface="Simplified Arabic" panose="02020603050405020304" pitchFamily="18" charset="-78"/>
                <a:cs typeface="Simplified Arabic" panose="02020603050405020304" pitchFamily="18" charset="-78"/>
              </a:rPr>
              <a:t>لدى المرأة هرمونات انثويه خاصة يتغير مساؤها خلال الشهر الواحد </a:t>
            </a:r>
            <a:endParaRPr kumimoji="0" lang="ar-EG" sz="2000" b="1" i="0" u="none" strike="noStrike" kern="0" cap="none" spc="0" normalizeH="0" baseline="0" noProof="0" dirty="0" smtClean="0">
              <a:ln>
                <a:noFill/>
              </a:ln>
              <a:solidFill>
                <a:schemeClr val="bg1"/>
              </a:solidFill>
              <a:effectLst/>
              <a:uLnTx/>
              <a:uFillTx/>
              <a:latin typeface="Simplified Arabic" panose="02020603050405020304" pitchFamily="18" charset="-78"/>
              <a:cs typeface="Simplified Arabic" panose="02020603050405020304" pitchFamily="18" charset="-78"/>
            </a:endParaRPr>
          </a:p>
        </p:txBody>
      </p:sp>
      <p:sp>
        <p:nvSpPr>
          <p:cNvPr id="11" name="Snip Diagonal Corner Rectangle 10"/>
          <p:cNvSpPr/>
          <p:nvPr/>
        </p:nvSpPr>
        <p:spPr>
          <a:xfrm>
            <a:off x="1122839" y="3720002"/>
            <a:ext cx="7268294" cy="432048"/>
          </a:xfrm>
          <a:prstGeom prst="snip2DiagRect">
            <a:avLst/>
          </a:prstGeom>
          <a:solidFill>
            <a:srgbClr val="33CCCC"/>
          </a:solidFill>
          <a:ln w="25400" cap="flat" cmpd="sng" algn="ctr">
            <a:solidFill>
              <a:srgbClr val="0070C0"/>
            </a:solidFill>
            <a:prstDash val="solid"/>
          </a:ln>
          <a:effectLst/>
        </p:spPr>
        <p:txBody>
          <a:bodyPr rtlCol="1" anchor="ctr"/>
          <a:lstStyle/>
          <a:p>
            <a:pPr lvl="0" algn="ctr" rtl="1" fontAlgn="base">
              <a:spcBef>
                <a:spcPct val="0"/>
              </a:spcBef>
              <a:spcAft>
                <a:spcPct val="0"/>
              </a:spcAft>
            </a:pPr>
            <a:r>
              <a:rPr lang="ar-SA" sz="2000" b="1" kern="0" dirty="0">
                <a:solidFill>
                  <a:schemeClr val="bg1"/>
                </a:solidFill>
                <a:latin typeface="Simplified Arabic" panose="02020603050405020304" pitchFamily="18" charset="-78"/>
                <a:cs typeface="Simplified Arabic" panose="02020603050405020304" pitchFamily="18" charset="-78"/>
              </a:rPr>
              <a:t>تتعرض المرأة لانقطاع سريان بعض الهرمونات الأنثوية فى سن معينه </a:t>
            </a:r>
            <a:endParaRPr kumimoji="0" lang="ar-SA" sz="2000" b="1" i="0" u="none" strike="noStrike" kern="0" cap="none" spc="0" normalizeH="0" baseline="0" noProof="0" dirty="0" smtClean="0">
              <a:ln>
                <a:noFill/>
              </a:ln>
              <a:solidFill>
                <a:schemeClr val="bg1"/>
              </a:solidFill>
              <a:effectLst/>
              <a:uLnTx/>
              <a:uFillTx/>
              <a:latin typeface="Simplified Arabic" panose="02020603050405020304" pitchFamily="18" charset="-78"/>
              <a:cs typeface="Simplified Arabic" panose="02020603050405020304" pitchFamily="18" charset="-78"/>
            </a:endParaRPr>
          </a:p>
        </p:txBody>
      </p:sp>
      <p:pic>
        <p:nvPicPr>
          <p:cNvPr id="2" name="Picture 1"/>
          <p:cNvPicPr>
            <a:picLocks noChangeAspect="1"/>
          </p:cNvPicPr>
          <p:nvPr/>
        </p:nvPicPr>
        <p:blipFill>
          <a:blip r:embed="rId2"/>
          <a:stretch>
            <a:fillRect/>
          </a:stretch>
        </p:blipFill>
        <p:spPr>
          <a:xfrm>
            <a:off x="1191118" y="4549934"/>
            <a:ext cx="4548010" cy="2308066"/>
          </a:xfrm>
          <a:prstGeom prst="rect">
            <a:avLst/>
          </a:prstGeom>
        </p:spPr>
      </p:pic>
    </p:spTree>
    <p:extLst>
      <p:ext uri="{BB962C8B-B14F-4D97-AF65-F5344CB8AC3E}">
        <p14:creationId xmlns="" xmlns:p14="http://schemas.microsoft.com/office/powerpoint/2010/main" val="4031016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3"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523042" y="83652"/>
            <a:ext cx="5788596" cy="569875"/>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الفروق الأساسية بين طبيعتي الرجل والمرأة </a:t>
            </a:r>
            <a:endParaRPr lang="en-US" sz="2800" b="1" dirty="0">
              <a:solidFill>
                <a:srgbClr val="C00000"/>
              </a:solidFill>
            </a:endParaRPr>
          </a:p>
        </p:txBody>
      </p:sp>
      <p:sp>
        <p:nvSpPr>
          <p:cNvPr id="7" name="Cloud Callout 6"/>
          <p:cNvSpPr/>
          <p:nvPr/>
        </p:nvSpPr>
        <p:spPr>
          <a:xfrm>
            <a:off x="2555776" y="1148583"/>
            <a:ext cx="5517096" cy="490762"/>
          </a:xfrm>
          <a:prstGeom prst="cloudCallou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a:t>طريقه التفكير وردود الأفعال</a:t>
            </a:r>
          </a:p>
        </p:txBody>
      </p:sp>
      <p:sp>
        <p:nvSpPr>
          <p:cNvPr id="8" name="Flowchart: Delay 7"/>
          <p:cNvSpPr/>
          <p:nvPr/>
        </p:nvSpPr>
        <p:spPr>
          <a:xfrm>
            <a:off x="8263928" y="1101070"/>
            <a:ext cx="849083" cy="585787"/>
          </a:xfrm>
          <a:prstGeom prst="flowChartDelay">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EG" sz="3200" dirty="0">
                <a:solidFill>
                  <a:srgbClr val="C00000"/>
                </a:solidFill>
              </a:rPr>
              <a:t>2</a:t>
            </a:r>
            <a:endParaRPr lang="ar-EG" dirty="0">
              <a:solidFill>
                <a:srgbClr val="C00000"/>
              </a:solidFill>
            </a:endParaRPr>
          </a:p>
        </p:txBody>
      </p:sp>
      <p:sp>
        <p:nvSpPr>
          <p:cNvPr id="3" name="Straight Connector 2"/>
          <p:cNvSpPr/>
          <p:nvPr/>
        </p:nvSpPr>
        <p:spPr>
          <a:xfrm>
            <a:off x="2107196" y="2248349"/>
            <a:ext cx="0" cy="3654028"/>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Rectangle 3"/>
          <p:cNvSpPr/>
          <p:nvPr/>
        </p:nvSpPr>
        <p:spPr>
          <a:xfrm>
            <a:off x="2208696" y="2370150"/>
            <a:ext cx="1921815" cy="1644312"/>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6" name="Freeform 5"/>
          <p:cNvSpPr/>
          <p:nvPr/>
        </p:nvSpPr>
        <p:spPr>
          <a:xfrm>
            <a:off x="2208696" y="4014463"/>
            <a:ext cx="1921815" cy="1887914"/>
          </a:xfrm>
          <a:custGeom>
            <a:avLst/>
            <a:gdLst>
              <a:gd name="connsiteX0" fmla="*/ 0 w 1921815"/>
              <a:gd name="connsiteY0" fmla="*/ 0 h 1887914"/>
              <a:gd name="connsiteX1" fmla="*/ 1921815 w 1921815"/>
              <a:gd name="connsiteY1" fmla="*/ 0 h 1887914"/>
              <a:gd name="connsiteX2" fmla="*/ 1921815 w 1921815"/>
              <a:gd name="connsiteY2" fmla="*/ 1887914 h 1887914"/>
              <a:gd name="connsiteX3" fmla="*/ 0 w 1921815"/>
              <a:gd name="connsiteY3" fmla="*/ 1887914 h 1887914"/>
              <a:gd name="connsiteX4" fmla="*/ 0 w 1921815"/>
              <a:gd name="connsiteY4" fmla="*/ 0 h 188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815" h="1887914">
                <a:moveTo>
                  <a:pt x="0" y="0"/>
                </a:moveTo>
                <a:lnTo>
                  <a:pt x="1921815" y="0"/>
                </a:lnTo>
                <a:lnTo>
                  <a:pt x="1921815" y="1887914"/>
                </a:lnTo>
                <a:lnTo>
                  <a:pt x="0" y="18879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عادة ما توحد نفسها مع المشكلة أو مع الذين تتعامل معهم وتحكم على الأمور بمشاعر ها أولا ثم عقلها </a:t>
            </a:r>
            <a:endParaRPr lang="ar-EG" sz="2000" b="1" kern="1200" dirty="0">
              <a:solidFill>
                <a:srgbClr val="002060"/>
              </a:solidFill>
            </a:endParaRPr>
          </a:p>
        </p:txBody>
      </p:sp>
      <p:sp>
        <p:nvSpPr>
          <p:cNvPr id="9" name="Freeform 8"/>
          <p:cNvSpPr/>
          <p:nvPr/>
        </p:nvSpPr>
        <p:spPr>
          <a:xfrm>
            <a:off x="2107196" y="1842346"/>
            <a:ext cx="2030015" cy="406003"/>
          </a:xfrm>
          <a:custGeom>
            <a:avLst/>
            <a:gdLst>
              <a:gd name="connsiteX0" fmla="*/ 0 w 2030015"/>
              <a:gd name="connsiteY0" fmla="*/ 0 h 406003"/>
              <a:gd name="connsiteX1" fmla="*/ 2030015 w 2030015"/>
              <a:gd name="connsiteY1" fmla="*/ 0 h 406003"/>
              <a:gd name="connsiteX2" fmla="*/ 2030015 w 2030015"/>
              <a:gd name="connsiteY2" fmla="*/ 406003 h 406003"/>
              <a:gd name="connsiteX3" fmla="*/ 0 w 2030015"/>
              <a:gd name="connsiteY3" fmla="*/ 406003 h 406003"/>
              <a:gd name="connsiteX4" fmla="*/ 0 w 2030015"/>
              <a:gd name="connsiteY4" fmla="*/ 0 h 406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406003">
                <a:moveTo>
                  <a:pt x="0" y="0"/>
                </a:moveTo>
                <a:lnTo>
                  <a:pt x="2030015" y="0"/>
                </a:lnTo>
                <a:lnTo>
                  <a:pt x="2030015" y="406003"/>
                </a:lnTo>
                <a:lnTo>
                  <a:pt x="0" y="406003"/>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1066800" rtl="1">
              <a:lnSpc>
                <a:spcPct val="90000"/>
              </a:lnSpc>
              <a:spcBef>
                <a:spcPct val="0"/>
              </a:spcBef>
              <a:spcAft>
                <a:spcPct val="35000"/>
              </a:spcAft>
            </a:pPr>
            <a:r>
              <a:rPr lang="ar-EG" sz="2400" b="1" kern="1200" dirty="0" smtClean="0"/>
              <a:t>المرأة </a:t>
            </a:r>
            <a:endParaRPr lang="ar-EG" sz="2400" b="1" kern="1200" dirty="0"/>
          </a:p>
        </p:txBody>
      </p:sp>
      <p:sp>
        <p:nvSpPr>
          <p:cNvPr id="10" name="Straight Connector 9"/>
          <p:cNvSpPr/>
          <p:nvPr/>
        </p:nvSpPr>
        <p:spPr>
          <a:xfrm>
            <a:off x="4441714" y="2248349"/>
            <a:ext cx="0" cy="3654028"/>
          </a:xfrm>
          <a:prstGeom prst="line">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4543214" y="2370150"/>
            <a:ext cx="1921815" cy="1644312"/>
          </a:xfrm>
          <a:prstGeom prst="rect">
            <a:avLst/>
          </a:prstGeom>
          <a:blipFill rotWithShape="1">
            <a:blip r:embed="rId3" cstate="print"/>
            <a:stretch>
              <a:fillRect/>
            </a:stretch>
          </a:blipFill>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sp>
      <p:sp>
        <p:nvSpPr>
          <p:cNvPr id="12" name="Freeform 11"/>
          <p:cNvSpPr/>
          <p:nvPr/>
        </p:nvSpPr>
        <p:spPr>
          <a:xfrm>
            <a:off x="4543214" y="4014463"/>
            <a:ext cx="1921815" cy="1887914"/>
          </a:xfrm>
          <a:custGeom>
            <a:avLst/>
            <a:gdLst>
              <a:gd name="connsiteX0" fmla="*/ 0 w 1921815"/>
              <a:gd name="connsiteY0" fmla="*/ 0 h 1887914"/>
              <a:gd name="connsiteX1" fmla="*/ 1921815 w 1921815"/>
              <a:gd name="connsiteY1" fmla="*/ 0 h 1887914"/>
              <a:gd name="connsiteX2" fmla="*/ 1921815 w 1921815"/>
              <a:gd name="connsiteY2" fmla="*/ 1887914 h 1887914"/>
              <a:gd name="connsiteX3" fmla="*/ 0 w 1921815"/>
              <a:gd name="connsiteY3" fmla="*/ 1887914 h 1887914"/>
              <a:gd name="connsiteX4" fmla="*/ 0 w 1921815"/>
              <a:gd name="connsiteY4" fmla="*/ 0 h 1887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815" h="1887914">
                <a:moveTo>
                  <a:pt x="0" y="0"/>
                </a:moveTo>
                <a:lnTo>
                  <a:pt x="1921815" y="0"/>
                </a:lnTo>
                <a:lnTo>
                  <a:pt x="1921815" y="1887914"/>
                </a:lnTo>
                <a:lnTo>
                  <a:pt x="0" y="188791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فيميل اكثر إلى التفكير العقلاني المجرد ومن موقع خارج نفسه قبل أن تتحرك مشاعره للأمر</a:t>
            </a:r>
            <a:endParaRPr lang="ar-EG" sz="2000" b="1" kern="1200" dirty="0">
              <a:solidFill>
                <a:srgbClr val="002060"/>
              </a:solidFill>
            </a:endParaRPr>
          </a:p>
        </p:txBody>
      </p:sp>
      <p:sp>
        <p:nvSpPr>
          <p:cNvPr id="14" name="Freeform 13"/>
          <p:cNvSpPr/>
          <p:nvPr/>
        </p:nvSpPr>
        <p:spPr>
          <a:xfrm>
            <a:off x="4441714" y="1842346"/>
            <a:ext cx="2030015" cy="406003"/>
          </a:xfrm>
          <a:custGeom>
            <a:avLst/>
            <a:gdLst>
              <a:gd name="connsiteX0" fmla="*/ 0 w 2030015"/>
              <a:gd name="connsiteY0" fmla="*/ 0 h 406003"/>
              <a:gd name="connsiteX1" fmla="*/ 2030015 w 2030015"/>
              <a:gd name="connsiteY1" fmla="*/ 0 h 406003"/>
              <a:gd name="connsiteX2" fmla="*/ 2030015 w 2030015"/>
              <a:gd name="connsiteY2" fmla="*/ 406003 h 406003"/>
              <a:gd name="connsiteX3" fmla="*/ 0 w 2030015"/>
              <a:gd name="connsiteY3" fmla="*/ 406003 h 406003"/>
              <a:gd name="connsiteX4" fmla="*/ 0 w 2030015"/>
              <a:gd name="connsiteY4" fmla="*/ 0 h 406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0015" h="406003">
                <a:moveTo>
                  <a:pt x="0" y="0"/>
                </a:moveTo>
                <a:lnTo>
                  <a:pt x="2030015" y="0"/>
                </a:lnTo>
                <a:lnTo>
                  <a:pt x="2030015" y="406003"/>
                </a:lnTo>
                <a:lnTo>
                  <a:pt x="0" y="406003"/>
                </a:lnTo>
                <a:lnTo>
                  <a:pt x="0" y="0"/>
                </a:lnTo>
                <a:close/>
              </a:path>
            </a:pathLst>
          </a:custGeom>
        </p:spPr>
        <p:style>
          <a:lnRef idx="2">
            <a:schemeClr val="accent5">
              <a:hueOff val="-7353344"/>
              <a:satOff val="-10228"/>
              <a:lumOff val="-3922"/>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1066800" rtl="1">
              <a:lnSpc>
                <a:spcPct val="90000"/>
              </a:lnSpc>
              <a:spcBef>
                <a:spcPct val="0"/>
              </a:spcBef>
              <a:spcAft>
                <a:spcPct val="35000"/>
              </a:spcAft>
            </a:pPr>
            <a:r>
              <a:rPr lang="ar-EG" sz="2400" b="1" kern="1200" dirty="0" smtClean="0"/>
              <a:t>الرجل</a:t>
            </a:r>
            <a:endParaRPr lang="ar-EG" sz="2400" b="1" kern="1200" dirty="0"/>
          </a:p>
        </p:txBody>
      </p:sp>
    </p:spTree>
    <p:extLst>
      <p:ext uri="{BB962C8B-B14F-4D97-AF65-F5344CB8AC3E}">
        <p14:creationId xmlns="" xmlns:p14="http://schemas.microsoft.com/office/powerpoint/2010/main" val="144181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fill="hold"/>
                                        <p:tgtEl>
                                          <p:spTgt spid="14"/>
                                        </p:tgtEl>
                                        <p:attrNameLst>
                                          <p:attrName>ppt_w</p:attrName>
                                        </p:attrNameLst>
                                      </p:cBhvr>
                                      <p:tavLst>
                                        <p:tav tm="0">
                                          <p:val>
                                            <p:fltVal val="0"/>
                                          </p:val>
                                        </p:tav>
                                        <p:tav tm="100000">
                                          <p:val>
                                            <p:strVal val="#ppt_w"/>
                                          </p:val>
                                        </p:tav>
                                      </p:tavLst>
                                    </p:anim>
                                    <p:anim calcmode="lin" valueType="num">
                                      <p:cBhvr>
                                        <p:cTn id="22" dur="500" fill="hold"/>
                                        <p:tgtEl>
                                          <p:spTgt spid="14"/>
                                        </p:tgtEl>
                                        <p:attrNameLst>
                                          <p:attrName>ppt_h</p:attrName>
                                        </p:attrNameLst>
                                      </p:cBhvr>
                                      <p:tavLst>
                                        <p:tav tm="0">
                                          <p:val>
                                            <p:fltVal val="0"/>
                                          </p:val>
                                        </p:tav>
                                        <p:tav tm="100000">
                                          <p:val>
                                            <p:strVal val="#ppt_h"/>
                                          </p:val>
                                        </p:tav>
                                      </p:tavLst>
                                    </p:anim>
                                    <p:animEffect transition="in" filter="fade">
                                      <p:cBhvr>
                                        <p:cTn id="23" dur="500"/>
                                        <p:tgtEl>
                                          <p:spTgt spid="14"/>
                                        </p:tgtEl>
                                      </p:cBhvr>
                                    </p:animEffect>
                                  </p:childTnLst>
                                </p:cTn>
                              </p:par>
                              <p:par>
                                <p:cTn id="24" presetID="5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6" grpId="0"/>
      <p:bldP spid="9" grpId="0" animBg="1"/>
      <p:bldP spid="12" grpId="0"/>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061729" y="201524"/>
            <a:ext cx="5604195" cy="563906"/>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الفروق الأساسية بين طبيعتي الرجل والمرأة </a:t>
            </a:r>
            <a:endParaRPr lang="en-US" sz="2800" b="1" dirty="0">
              <a:solidFill>
                <a:srgbClr val="C00000"/>
              </a:solidFill>
            </a:endParaRPr>
          </a:p>
        </p:txBody>
      </p:sp>
      <p:sp>
        <p:nvSpPr>
          <p:cNvPr id="7" name="Cloud Callout 6"/>
          <p:cNvSpPr/>
          <p:nvPr/>
        </p:nvSpPr>
        <p:spPr>
          <a:xfrm>
            <a:off x="2987824" y="1066031"/>
            <a:ext cx="4636468" cy="562770"/>
          </a:xfrm>
          <a:prstGeom prst="cloudCallout">
            <a:avLst/>
          </a:prstGeom>
          <a:solidFill>
            <a:schemeClr val="accent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2400" b="1" dirty="0"/>
              <a:t>الاهتمامات والقيمة الذاتية </a:t>
            </a:r>
          </a:p>
        </p:txBody>
      </p:sp>
      <p:sp>
        <p:nvSpPr>
          <p:cNvPr id="8" name="Flowchart: Delay 7"/>
          <p:cNvSpPr/>
          <p:nvPr/>
        </p:nvSpPr>
        <p:spPr>
          <a:xfrm>
            <a:off x="8172400" y="1043014"/>
            <a:ext cx="849083" cy="585787"/>
          </a:xfrm>
          <a:prstGeom prst="flowChartDelay">
            <a:avLst/>
          </a:prstGeom>
          <a:solidFill>
            <a:schemeClr val="bg1"/>
          </a:solid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EG" sz="3200" dirty="0" smtClean="0">
                <a:solidFill>
                  <a:srgbClr val="C00000"/>
                </a:solidFill>
              </a:rPr>
              <a:t>3</a:t>
            </a:r>
            <a:endParaRPr lang="ar-EG" dirty="0">
              <a:solidFill>
                <a:srgbClr val="C00000"/>
              </a:solidFill>
            </a:endParaRPr>
          </a:p>
        </p:txBody>
      </p:sp>
      <p:sp>
        <p:nvSpPr>
          <p:cNvPr id="3" name="Freeform 2"/>
          <p:cNvSpPr/>
          <p:nvPr/>
        </p:nvSpPr>
        <p:spPr>
          <a:xfrm rot="16200000">
            <a:off x="249042" y="3922184"/>
            <a:ext cx="3169919" cy="455456"/>
          </a:xfrm>
          <a:custGeom>
            <a:avLst/>
            <a:gdLst>
              <a:gd name="connsiteX0" fmla="*/ 0 w 3169919"/>
              <a:gd name="connsiteY0" fmla="*/ 0 h 455456"/>
              <a:gd name="connsiteX1" fmla="*/ 3169919 w 3169919"/>
              <a:gd name="connsiteY1" fmla="*/ 0 h 455456"/>
              <a:gd name="connsiteX2" fmla="*/ 3169919 w 3169919"/>
              <a:gd name="connsiteY2" fmla="*/ 455456 h 455456"/>
              <a:gd name="connsiteX3" fmla="*/ 0 w 3169919"/>
              <a:gd name="connsiteY3" fmla="*/ 455456 h 455456"/>
              <a:gd name="connsiteX4" fmla="*/ 0 w 3169919"/>
              <a:gd name="connsiteY4" fmla="*/ 0 h 45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455456">
                <a:moveTo>
                  <a:pt x="0" y="0"/>
                </a:moveTo>
                <a:lnTo>
                  <a:pt x="3169919" y="0"/>
                </a:lnTo>
                <a:lnTo>
                  <a:pt x="3169919" y="455456"/>
                </a:lnTo>
                <a:lnTo>
                  <a:pt x="0" y="4554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1688" bIns="-1" numCol="1" spcCol="1270" anchor="t" anchorCtr="0">
            <a:noAutofit/>
          </a:bodyPr>
          <a:lstStyle/>
          <a:p>
            <a:pPr lvl="0" algn="ctr" defTabSz="1244600" rtl="1">
              <a:lnSpc>
                <a:spcPct val="90000"/>
              </a:lnSpc>
              <a:spcBef>
                <a:spcPct val="0"/>
              </a:spcBef>
              <a:spcAft>
                <a:spcPct val="35000"/>
              </a:spcAft>
            </a:pPr>
            <a:r>
              <a:rPr lang="ar-EG" sz="2800" b="1" kern="1200" dirty="0" smtClean="0">
                <a:solidFill>
                  <a:srgbClr val="C00000"/>
                </a:solidFill>
              </a:rPr>
              <a:t>المرأة </a:t>
            </a:r>
            <a:endParaRPr lang="ar-EG" sz="2800" b="1" kern="1200" dirty="0">
              <a:solidFill>
                <a:srgbClr val="C00000"/>
              </a:solidFill>
            </a:endParaRPr>
          </a:p>
        </p:txBody>
      </p:sp>
      <p:sp>
        <p:nvSpPr>
          <p:cNvPr id="4" name="Freeform 3"/>
          <p:cNvSpPr/>
          <p:nvPr/>
        </p:nvSpPr>
        <p:spPr>
          <a:xfrm>
            <a:off x="2061729" y="2564952"/>
            <a:ext cx="2268658" cy="3169919"/>
          </a:xfrm>
          <a:custGeom>
            <a:avLst/>
            <a:gdLst>
              <a:gd name="connsiteX0" fmla="*/ 0 w 2268658"/>
              <a:gd name="connsiteY0" fmla="*/ 0 h 3169919"/>
              <a:gd name="connsiteX1" fmla="*/ 2268658 w 2268658"/>
              <a:gd name="connsiteY1" fmla="*/ 0 h 3169919"/>
              <a:gd name="connsiteX2" fmla="*/ 2268658 w 2268658"/>
              <a:gd name="connsiteY2" fmla="*/ 3169919 h 3169919"/>
              <a:gd name="connsiteX3" fmla="*/ 0 w 2268658"/>
              <a:gd name="connsiteY3" fmla="*/ 3169919 h 3169919"/>
              <a:gd name="connsiteX4" fmla="*/ 0 w 2268658"/>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658" h="3169919">
                <a:moveTo>
                  <a:pt x="0" y="0"/>
                </a:moveTo>
                <a:lnTo>
                  <a:pt x="2268658" y="0"/>
                </a:lnTo>
                <a:lnTo>
                  <a:pt x="2268658" y="3169919"/>
                </a:lnTo>
                <a:lnTo>
                  <a:pt x="0" y="3169919"/>
                </a:lnTo>
                <a:lnTo>
                  <a:pt x="0" y="0"/>
                </a:lnTo>
                <a:close/>
              </a:path>
            </a:pathLst>
          </a:custGeom>
          <a:solidFill>
            <a:srgbClr val="0070C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142240" tIns="401688" rIns="142240" bIns="142240" numCol="1" spcCol="1270" anchor="t" anchorCtr="0">
            <a:noAutofit/>
          </a:bodyPr>
          <a:lstStyle/>
          <a:p>
            <a:pPr marL="228600" lvl="1" indent="-228600" algn="justLow" defTabSz="889000" rtl="1">
              <a:lnSpc>
                <a:spcPct val="90000"/>
              </a:lnSpc>
              <a:spcBef>
                <a:spcPct val="0"/>
              </a:spcBef>
              <a:spcAft>
                <a:spcPct val="15000"/>
              </a:spcAft>
              <a:buChar char="••"/>
            </a:pPr>
            <a:r>
              <a:rPr lang="ar-EG" sz="2000" b="1" kern="1200" smtClean="0"/>
              <a:t>تتحقق ذاتها من تقدير وحب زوجها لها وكذلك من وضع بيتها وتعتبر مديح الناس لبيتها أو التقليل من ذلك موجه لها شخصياَ فهي توحد نفسها مع بيتها وعائلتها </a:t>
            </a:r>
            <a:endParaRPr lang="ar-EG" sz="2000" b="1" kern="1200" dirty="0"/>
          </a:p>
        </p:txBody>
      </p:sp>
      <p:sp>
        <p:nvSpPr>
          <p:cNvPr id="6" name="Rectangle 5"/>
          <p:cNvSpPr/>
          <p:nvPr/>
        </p:nvSpPr>
        <p:spPr>
          <a:xfrm>
            <a:off x="1606272" y="1963749"/>
            <a:ext cx="910913" cy="910913"/>
          </a:xfrm>
          <a:prstGeom prst="rect">
            <a:avLst/>
          </a:prstGeom>
          <a:blipFill rotWithShape="1">
            <a:blip r:embed="rId2"/>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hueOff val="0"/>
              <a:satOff val="0"/>
              <a:lumOff val="0"/>
              <a:alphaOff val="0"/>
            </a:schemeClr>
          </a:effectRef>
          <a:fontRef idx="minor">
            <a:schemeClr val="lt1">
              <a:hueOff val="0"/>
              <a:satOff val="0"/>
              <a:lumOff val="0"/>
              <a:alphaOff val="0"/>
            </a:schemeClr>
          </a:fontRef>
        </p:style>
      </p:sp>
      <p:sp>
        <p:nvSpPr>
          <p:cNvPr id="9" name="Freeform 8"/>
          <p:cNvSpPr/>
          <p:nvPr/>
        </p:nvSpPr>
        <p:spPr>
          <a:xfrm rot="16200000">
            <a:off x="3548228" y="3922184"/>
            <a:ext cx="3169919" cy="455456"/>
          </a:xfrm>
          <a:custGeom>
            <a:avLst/>
            <a:gdLst>
              <a:gd name="connsiteX0" fmla="*/ 0 w 3169919"/>
              <a:gd name="connsiteY0" fmla="*/ 0 h 455456"/>
              <a:gd name="connsiteX1" fmla="*/ 3169919 w 3169919"/>
              <a:gd name="connsiteY1" fmla="*/ 0 h 455456"/>
              <a:gd name="connsiteX2" fmla="*/ 3169919 w 3169919"/>
              <a:gd name="connsiteY2" fmla="*/ 455456 h 455456"/>
              <a:gd name="connsiteX3" fmla="*/ 0 w 3169919"/>
              <a:gd name="connsiteY3" fmla="*/ 455456 h 455456"/>
              <a:gd name="connsiteX4" fmla="*/ 0 w 3169919"/>
              <a:gd name="connsiteY4" fmla="*/ 0 h 455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919" h="455456">
                <a:moveTo>
                  <a:pt x="0" y="0"/>
                </a:moveTo>
                <a:lnTo>
                  <a:pt x="3169919" y="0"/>
                </a:lnTo>
                <a:lnTo>
                  <a:pt x="3169919" y="455456"/>
                </a:lnTo>
                <a:lnTo>
                  <a:pt x="0" y="4554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401688" bIns="-1" numCol="1" spcCol="1270" anchor="t" anchorCtr="0">
            <a:noAutofit/>
          </a:bodyPr>
          <a:lstStyle/>
          <a:p>
            <a:pPr lvl="0" algn="ctr" defTabSz="1244600" rtl="1">
              <a:lnSpc>
                <a:spcPct val="90000"/>
              </a:lnSpc>
              <a:spcBef>
                <a:spcPct val="0"/>
              </a:spcBef>
              <a:spcAft>
                <a:spcPct val="35000"/>
              </a:spcAft>
            </a:pPr>
            <a:r>
              <a:rPr lang="ar-EG" sz="2800" b="1" kern="1200" dirty="0" smtClean="0">
                <a:solidFill>
                  <a:srgbClr val="C00000"/>
                </a:solidFill>
              </a:rPr>
              <a:t>الرجل</a:t>
            </a:r>
            <a:endParaRPr lang="ar-EG" sz="2800" b="1" kern="1200" dirty="0">
              <a:solidFill>
                <a:srgbClr val="C00000"/>
              </a:solidFill>
            </a:endParaRPr>
          </a:p>
        </p:txBody>
      </p:sp>
      <p:sp>
        <p:nvSpPr>
          <p:cNvPr id="10" name="Freeform 9"/>
          <p:cNvSpPr/>
          <p:nvPr/>
        </p:nvSpPr>
        <p:spPr>
          <a:xfrm>
            <a:off x="5360916" y="2564952"/>
            <a:ext cx="2268658" cy="3169919"/>
          </a:xfrm>
          <a:custGeom>
            <a:avLst/>
            <a:gdLst>
              <a:gd name="connsiteX0" fmla="*/ 0 w 2268658"/>
              <a:gd name="connsiteY0" fmla="*/ 0 h 3169919"/>
              <a:gd name="connsiteX1" fmla="*/ 2268658 w 2268658"/>
              <a:gd name="connsiteY1" fmla="*/ 0 h 3169919"/>
              <a:gd name="connsiteX2" fmla="*/ 2268658 w 2268658"/>
              <a:gd name="connsiteY2" fmla="*/ 3169919 h 3169919"/>
              <a:gd name="connsiteX3" fmla="*/ 0 w 2268658"/>
              <a:gd name="connsiteY3" fmla="*/ 3169919 h 3169919"/>
              <a:gd name="connsiteX4" fmla="*/ 0 w 2268658"/>
              <a:gd name="connsiteY4" fmla="*/ 0 h 3169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8658" h="3169919">
                <a:moveTo>
                  <a:pt x="0" y="0"/>
                </a:moveTo>
                <a:lnTo>
                  <a:pt x="2268658" y="0"/>
                </a:lnTo>
                <a:lnTo>
                  <a:pt x="2268658" y="3169919"/>
                </a:lnTo>
                <a:lnTo>
                  <a:pt x="0" y="3169919"/>
                </a:lnTo>
                <a:lnTo>
                  <a:pt x="0" y="0"/>
                </a:lnTo>
                <a:close/>
              </a:path>
            </a:pathLst>
          </a:custGeom>
          <a:solidFill>
            <a:srgbClr val="00B050"/>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4">
              <a:hueOff val="10395692"/>
              <a:satOff val="-47968"/>
              <a:lumOff val="1765"/>
              <a:alphaOff val="0"/>
            </a:schemeClr>
          </a:fillRef>
          <a:effectRef idx="2">
            <a:schemeClr val="accent4">
              <a:hueOff val="10395692"/>
              <a:satOff val="-47968"/>
              <a:lumOff val="1765"/>
              <a:alphaOff val="0"/>
            </a:schemeClr>
          </a:effectRef>
          <a:fontRef idx="minor">
            <a:schemeClr val="lt1"/>
          </a:fontRef>
        </p:style>
        <p:txBody>
          <a:bodyPr spcFirstLastPara="0" vert="horz" wrap="square" lIns="142240" tIns="401688" rIns="142240" bIns="142240" numCol="1" spcCol="1270" anchor="t" anchorCtr="0">
            <a:noAutofit/>
          </a:bodyPr>
          <a:lstStyle/>
          <a:p>
            <a:pPr marL="228600" lvl="1" indent="-228600" algn="justLow" defTabSz="889000" rtl="1">
              <a:lnSpc>
                <a:spcPct val="90000"/>
              </a:lnSpc>
              <a:spcBef>
                <a:spcPct val="0"/>
              </a:spcBef>
              <a:spcAft>
                <a:spcPct val="15000"/>
              </a:spcAft>
              <a:buChar char="••"/>
            </a:pPr>
            <a:r>
              <a:rPr lang="ar-EG" sz="2000" b="1" kern="1200" dirty="0" smtClean="0"/>
              <a:t>يحقق ذاته فى عمله وإنجازاته حتى لو لم يكن محاجا لمزيد من المال . ومن الجهة الأخرى يؤثر فيه كثيراَ تقدير زوجته له ولإنجازاته </a:t>
            </a:r>
            <a:endParaRPr lang="ar-EG" sz="2000" b="1" kern="1200" dirty="0"/>
          </a:p>
        </p:txBody>
      </p:sp>
      <p:sp>
        <p:nvSpPr>
          <p:cNvPr id="11" name="Rectangle 10"/>
          <p:cNvSpPr/>
          <p:nvPr/>
        </p:nvSpPr>
        <p:spPr>
          <a:xfrm>
            <a:off x="4905459" y="1963749"/>
            <a:ext cx="910913" cy="910913"/>
          </a:xfrm>
          <a:prstGeom prst="rect">
            <a:avLst/>
          </a:prstGeom>
          <a:blipFill rotWithShape="1">
            <a:blip r:embed="rId3"/>
            <a:stretch>
              <a:fillRect/>
            </a:stretch>
          </a:blipFill>
          <a:scene3d>
            <a:camera prst="orthographicFront"/>
            <a:lightRig rig="flat" dir="t"/>
          </a:scene3d>
          <a:sp3d z="127000" prstMaterial="plastic">
            <a:bevelT w="88900" h="88900"/>
            <a:bevelB w="88900" h="31750" prst="angle"/>
          </a:sp3d>
        </p:spPr>
        <p:style>
          <a:lnRef idx="0">
            <a:schemeClr val="lt1">
              <a:hueOff val="0"/>
              <a:satOff val="0"/>
              <a:lumOff val="0"/>
              <a:alphaOff val="0"/>
            </a:schemeClr>
          </a:lnRef>
          <a:fillRef idx="3">
            <a:scrgbClr r="0" g="0" b="0"/>
          </a:fillRef>
          <a:effectRef idx="2">
            <a:schemeClr val="accent4">
              <a:tint val="50000"/>
              <a:hueOff val="11447524"/>
              <a:satOff val="-60156"/>
              <a:lumOff val="-4353"/>
              <a:alphaOff val="0"/>
            </a:schemeClr>
          </a:effectRef>
          <a:fontRef idx="minor">
            <a:schemeClr val="lt1">
              <a:hueOff val="0"/>
              <a:satOff val="0"/>
              <a:lumOff val="0"/>
              <a:alphaOff val="0"/>
            </a:schemeClr>
          </a:fontRef>
        </p:style>
      </p:sp>
    </p:spTree>
    <p:extLst>
      <p:ext uri="{BB962C8B-B14F-4D97-AF65-F5344CB8AC3E}">
        <p14:creationId xmlns="" xmlns:p14="http://schemas.microsoft.com/office/powerpoint/2010/main" val="144348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1000" fill="hold"/>
                                        <p:tgtEl>
                                          <p:spTgt spid="6"/>
                                        </p:tgtEl>
                                        <p:attrNameLst>
                                          <p:attrName>ppt_w</p:attrName>
                                        </p:attrNameLst>
                                      </p:cBhvr>
                                      <p:tavLst>
                                        <p:tav tm="0">
                                          <p:val>
                                            <p:fltVal val="0"/>
                                          </p:val>
                                        </p:tav>
                                        <p:tav tm="100000">
                                          <p:val>
                                            <p:strVal val="#ppt_w"/>
                                          </p:val>
                                        </p:tav>
                                      </p:tavLst>
                                    </p:anim>
                                    <p:anim calcmode="lin" valueType="num">
                                      <p:cBhvr>
                                        <p:cTn id="42" dur="1000" fill="hold"/>
                                        <p:tgtEl>
                                          <p:spTgt spid="6"/>
                                        </p:tgtEl>
                                        <p:attrNameLst>
                                          <p:attrName>ppt_h</p:attrName>
                                        </p:attrNameLst>
                                      </p:cBhvr>
                                      <p:tavLst>
                                        <p:tav tm="0">
                                          <p:val>
                                            <p:fltVal val="0"/>
                                          </p:val>
                                        </p:tav>
                                        <p:tav tm="100000">
                                          <p:val>
                                            <p:strVal val="#ppt_h"/>
                                          </p:val>
                                        </p:tav>
                                      </p:tavLst>
                                    </p:anim>
                                    <p:anim calcmode="lin" valueType="num">
                                      <p:cBhvr>
                                        <p:cTn id="43" dur="1000" fill="hold"/>
                                        <p:tgtEl>
                                          <p:spTgt spid="6"/>
                                        </p:tgtEl>
                                        <p:attrNameLst>
                                          <p:attrName>style.rotation</p:attrName>
                                        </p:attrNameLst>
                                      </p:cBhvr>
                                      <p:tavLst>
                                        <p:tav tm="0">
                                          <p:val>
                                            <p:fltVal val="90"/>
                                          </p:val>
                                        </p:tav>
                                        <p:tav tm="100000">
                                          <p:val>
                                            <p:fltVal val="0"/>
                                          </p:val>
                                        </p:tav>
                                      </p:tavLst>
                                    </p:anim>
                                    <p:animEffect transition="in" filter="fade">
                                      <p:cBhvr>
                                        <p:cTn id="44" dur="1000"/>
                                        <p:tgtEl>
                                          <p:spTgt spid="6"/>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1000" fill="hold"/>
                                        <p:tgtEl>
                                          <p:spTgt spid="4"/>
                                        </p:tgtEl>
                                        <p:attrNameLst>
                                          <p:attrName>ppt_w</p:attrName>
                                        </p:attrNameLst>
                                      </p:cBhvr>
                                      <p:tavLst>
                                        <p:tav tm="0">
                                          <p:val>
                                            <p:fltVal val="0"/>
                                          </p:val>
                                        </p:tav>
                                        <p:tav tm="100000">
                                          <p:val>
                                            <p:strVal val="#ppt_w"/>
                                          </p:val>
                                        </p:tav>
                                      </p:tavLst>
                                    </p:anim>
                                    <p:anim calcmode="lin" valueType="num">
                                      <p:cBhvr>
                                        <p:cTn id="48" dur="1000" fill="hold"/>
                                        <p:tgtEl>
                                          <p:spTgt spid="4"/>
                                        </p:tgtEl>
                                        <p:attrNameLst>
                                          <p:attrName>ppt_h</p:attrName>
                                        </p:attrNameLst>
                                      </p:cBhvr>
                                      <p:tavLst>
                                        <p:tav tm="0">
                                          <p:val>
                                            <p:fltVal val="0"/>
                                          </p:val>
                                        </p:tav>
                                        <p:tav tm="100000">
                                          <p:val>
                                            <p:strVal val="#ppt_h"/>
                                          </p:val>
                                        </p:tav>
                                      </p:tavLst>
                                    </p:anim>
                                    <p:anim calcmode="lin" valueType="num">
                                      <p:cBhvr>
                                        <p:cTn id="49" dur="1000" fill="hold"/>
                                        <p:tgtEl>
                                          <p:spTgt spid="4"/>
                                        </p:tgtEl>
                                        <p:attrNameLst>
                                          <p:attrName>style.rotation</p:attrName>
                                        </p:attrNameLst>
                                      </p:cBhvr>
                                      <p:tavLst>
                                        <p:tav tm="0">
                                          <p:val>
                                            <p:fltVal val="90"/>
                                          </p:val>
                                        </p:tav>
                                        <p:tav tm="100000">
                                          <p:val>
                                            <p:fltVal val="0"/>
                                          </p:val>
                                        </p:tav>
                                      </p:tavLst>
                                    </p:anim>
                                    <p:animEffect transition="in" filter="fade">
                                      <p:cBhvr>
                                        <p:cTn id="50" dur="1000"/>
                                        <p:tgtEl>
                                          <p:spTgt spid="4"/>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1000" fill="hold"/>
                                        <p:tgtEl>
                                          <p:spTgt spid="3"/>
                                        </p:tgtEl>
                                        <p:attrNameLst>
                                          <p:attrName>ppt_w</p:attrName>
                                        </p:attrNameLst>
                                      </p:cBhvr>
                                      <p:tavLst>
                                        <p:tav tm="0">
                                          <p:val>
                                            <p:fltVal val="0"/>
                                          </p:val>
                                        </p:tav>
                                        <p:tav tm="100000">
                                          <p:val>
                                            <p:strVal val="#ppt_w"/>
                                          </p:val>
                                        </p:tav>
                                      </p:tavLst>
                                    </p:anim>
                                    <p:anim calcmode="lin" valueType="num">
                                      <p:cBhvr>
                                        <p:cTn id="54" dur="1000" fill="hold"/>
                                        <p:tgtEl>
                                          <p:spTgt spid="3"/>
                                        </p:tgtEl>
                                        <p:attrNameLst>
                                          <p:attrName>ppt_h</p:attrName>
                                        </p:attrNameLst>
                                      </p:cBhvr>
                                      <p:tavLst>
                                        <p:tav tm="0">
                                          <p:val>
                                            <p:fltVal val="0"/>
                                          </p:val>
                                        </p:tav>
                                        <p:tav tm="100000">
                                          <p:val>
                                            <p:strVal val="#ppt_h"/>
                                          </p:val>
                                        </p:tav>
                                      </p:tavLst>
                                    </p:anim>
                                    <p:anim calcmode="lin" valueType="num">
                                      <p:cBhvr>
                                        <p:cTn id="55" dur="1000" fill="hold"/>
                                        <p:tgtEl>
                                          <p:spTgt spid="3"/>
                                        </p:tgtEl>
                                        <p:attrNameLst>
                                          <p:attrName>style.rotation</p:attrName>
                                        </p:attrNameLst>
                                      </p:cBhvr>
                                      <p:tavLst>
                                        <p:tav tm="0">
                                          <p:val>
                                            <p:fltVal val="90"/>
                                          </p:val>
                                        </p:tav>
                                        <p:tav tm="100000">
                                          <p:val>
                                            <p:fltVal val="0"/>
                                          </p:val>
                                        </p:tav>
                                      </p:tavLst>
                                    </p:anim>
                                    <p:animEffect transition="in" filter="fade">
                                      <p:cBhvr>
                                        <p:cTn id="5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3" grpId="0"/>
      <p:bldP spid="4" grpId="0" animBg="1"/>
      <p:bldP spid="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23728" y="116632"/>
            <a:ext cx="5409600" cy="563906"/>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الفروق </a:t>
            </a:r>
            <a:r>
              <a:rPr lang="ar-EG" sz="2800" b="1" dirty="0">
                <a:solidFill>
                  <a:srgbClr val="C00000"/>
                </a:solidFill>
              </a:rPr>
              <a:t>بين شخصيتي الرجل والمرأة </a:t>
            </a:r>
          </a:p>
        </p:txBody>
      </p:sp>
      <p:sp>
        <p:nvSpPr>
          <p:cNvPr id="6" name="Flowchart: Preparation 5"/>
          <p:cNvSpPr/>
          <p:nvPr/>
        </p:nvSpPr>
        <p:spPr>
          <a:xfrm>
            <a:off x="3335628" y="1133341"/>
            <a:ext cx="5808372" cy="535480"/>
          </a:xfrm>
          <a:prstGeom prst="flowChartPreparation">
            <a:avLst/>
          </a:prstGeom>
          <a:solidFill>
            <a:srgbClr val="ED3D75"/>
          </a:solidFill>
          <a:ln w="25400" cap="flat" cmpd="sng" algn="ctr">
            <a:solidFill>
              <a:srgbClr val="BBE0E3">
                <a:shade val="50000"/>
              </a:srgbClr>
            </a:solidFill>
            <a:prstDash val="solid"/>
          </a:ln>
          <a:effectLst/>
        </p:spPr>
        <p:txBody>
          <a:bodyPr rtlCol="1" anchor="ctr"/>
          <a:lstStyle/>
          <a:p>
            <a:pPr lvl="0" algn="ctr" fontAlgn="base">
              <a:spcBef>
                <a:spcPct val="0"/>
              </a:spcBef>
              <a:spcAft>
                <a:spcPct val="0"/>
              </a:spcAft>
            </a:pPr>
            <a:r>
              <a:rPr lang="ar-EG" sz="2400" b="1" kern="0" dirty="0" smtClean="0">
                <a:solidFill>
                  <a:srgbClr val="FFFFFF"/>
                </a:solidFill>
                <a:latin typeface="Simplified Arabic" panose="02020603050405020304" pitchFamily="18" charset="-78"/>
                <a:cs typeface="Simplified Arabic" panose="02020603050405020304" pitchFamily="18" charset="-78"/>
              </a:rPr>
              <a:t>الارتـيـاح </a:t>
            </a:r>
            <a:r>
              <a:rPr lang="ar-EG" sz="2400" b="1" kern="0" dirty="0">
                <a:solidFill>
                  <a:srgbClr val="FFFFFF"/>
                </a:solidFill>
                <a:latin typeface="Simplified Arabic" panose="02020603050405020304" pitchFamily="18" charset="-78"/>
                <a:cs typeface="Simplified Arabic" panose="02020603050405020304" pitchFamily="18" charset="-78"/>
              </a:rPr>
              <a:t>الـنـفـسي لـلطرف الآخر </a:t>
            </a:r>
            <a:endParaRPr kumimoji="0" lang="ar-EG" sz="20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2" name="Rectangle 1"/>
          <p:cNvSpPr/>
          <p:nvPr/>
        </p:nvSpPr>
        <p:spPr>
          <a:xfrm>
            <a:off x="6986059" y="1952156"/>
            <a:ext cx="1975221" cy="523220"/>
          </a:xfrm>
          <a:prstGeom prst="rect">
            <a:avLst/>
          </a:prstGeom>
        </p:spPr>
        <p:txBody>
          <a:bodyPr wrap="none">
            <a:spAutoFit/>
          </a:bodyPr>
          <a:lstStyle/>
          <a:p>
            <a:r>
              <a:rPr lang="ar-EG" sz="2800" b="1" dirty="0">
                <a:solidFill>
                  <a:srgbClr val="C00000"/>
                </a:solidFill>
              </a:rPr>
              <a:t>حيث أن الرجل </a:t>
            </a:r>
          </a:p>
        </p:txBody>
      </p:sp>
      <p:graphicFrame>
        <p:nvGraphicFramePr>
          <p:cNvPr id="10" name="Diagram 9"/>
          <p:cNvGraphicFramePr/>
          <p:nvPr>
            <p:extLst>
              <p:ext uri="{D42A27DB-BD31-4B8C-83A1-F6EECF244321}">
                <p14:modId xmlns="" xmlns:p14="http://schemas.microsoft.com/office/powerpoint/2010/main" val="3860569373"/>
              </p:ext>
            </p:extLst>
          </p:nvPr>
        </p:nvGraphicFramePr>
        <p:xfrm>
          <a:off x="251520" y="1763854"/>
          <a:ext cx="8618142" cy="3983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51031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anim calcmode="lin" valueType="num">
                                      <p:cBhvr>
                                        <p:cTn id="24" dur="2000" fill="hold"/>
                                        <p:tgtEl>
                                          <p:spTgt spid="10"/>
                                        </p:tgtEl>
                                        <p:attrNameLst>
                                          <p:attrName>ppt_w</p:attrName>
                                        </p:attrNameLst>
                                      </p:cBhvr>
                                      <p:tavLst>
                                        <p:tav tm="0" fmla="#ppt_w*sin(2.5*pi*$)">
                                          <p:val>
                                            <p:fltVal val="0"/>
                                          </p:val>
                                        </p:tav>
                                        <p:tav tm="100000">
                                          <p:val>
                                            <p:fltVal val="1"/>
                                          </p:val>
                                        </p:tav>
                                      </p:tavLst>
                                    </p:anim>
                                    <p:anim calcmode="lin" valueType="num">
                                      <p:cBhvr>
                                        <p:cTn id="25"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Graphic spid="10"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95736" y="188640"/>
            <a:ext cx="5409600" cy="563906"/>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EG" sz="2800" b="1" dirty="0" smtClean="0">
                <a:solidFill>
                  <a:srgbClr val="C00000"/>
                </a:solidFill>
              </a:rPr>
              <a:t>الفروق </a:t>
            </a:r>
            <a:r>
              <a:rPr lang="ar-EG" sz="2800" b="1" dirty="0">
                <a:solidFill>
                  <a:srgbClr val="C00000"/>
                </a:solidFill>
              </a:rPr>
              <a:t>بين شخصيتي الرجل والمرأة </a:t>
            </a:r>
          </a:p>
        </p:txBody>
      </p:sp>
      <p:sp>
        <p:nvSpPr>
          <p:cNvPr id="6" name="Flowchart: Preparation 5"/>
          <p:cNvSpPr/>
          <p:nvPr/>
        </p:nvSpPr>
        <p:spPr>
          <a:xfrm>
            <a:off x="3335628" y="1133341"/>
            <a:ext cx="5808372" cy="535480"/>
          </a:xfrm>
          <a:prstGeom prst="flowChartPreparation">
            <a:avLst/>
          </a:prstGeom>
          <a:solidFill>
            <a:srgbClr val="ED3D75"/>
          </a:solidFill>
          <a:ln w="25400" cap="flat" cmpd="sng" algn="ctr">
            <a:solidFill>
              <a:srgbClr val="BBE0E3">
                <a:shade val="50000"/>
              </a:srgbClr>
            </a:solidFill>
            <a:prstDash val="solid"/>
          </a:ln>
          <a:effectLst/>
        </p:spPr>
        <p:txBody>
          <a:bodyPr rtlCol="1" anchor="ctr"/>
          <a:lstStyle/>
          <a:p>
            <a:pPr lvl="0" algn="ctr" fontAlgn="base">
              <a:spcBef>
                <a:spcPct val="0"/>
              </a:spcBef>
              <a:spcAft>
                <a:spcPct val="0"/>
              </a:spcAft>
            </a:pPr>
            <a:r>
              <a:rPr lang="ar-EG" sz="2400" b="1" kern="0" dirty="0" smtClean="0">
                <a:solidFill>
                  <a:srgbClr val="FFFFFF"/>
                </a:solidFill>
                <a:latin typeface="Simplified Arabic" panose="02020603050405020304" pitchFamily="18" charset="-78"/>
                <a:cs typeface="Simplified Arabic" panose="02020603050405020304" pitchFamily="18" charset="-78"/>
              </a:rPr>
              <a:t>الارتـيـاح </a:t>
            </a:r>
            <a:r>
              <a:rPr lang="ar-EG" sz="2400" b="1" kern="0" dirty="0">
                <a:solidFill>
                  <a:srgbClr val="FFFFFF"/>
                </a:solidFill>
                <a:latin typeface="Simplified Arabic" panose="02020603050405020304" pitchFamily="18" charset="-78"/>
                <a:cs typeface="Simplified Arabic" panose="02020603050405020304" pitchFamily="18" charset="-78"/>
              </a:rPr>
              <a:t>الـنـفـسي لـلطرف الآخر </a:t>
            </a:r>
            <a:endParaRPr kumimoji="0" lang="ar-EG" sz="20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2" name="Rectangle 1"/>
          <p:cNvSpPr/>
          <p:nvPr/>
        </p:nvSpPr>
        <p:spPr>
          <a:xfrm>
            <a:off x="6168528" y="1952156"/>
            <a:ext cx="2792752" cy="523220"/>
          </a:xfrm>
          <a:prstGeom prst="rect">
            <a:avLst/>
          </a:prstGeom>
        </p:spPr>
        <p:txBody>
          <a:bodyPr wrap="none">
            <a:spAutoFit/>
          </a:bodyPr>
          <a:lstStyle/>
          <a:p>
            <a:r>
              <a:rPr lang="ar-EG" sz="2800" b="1" dirty="0">
                <a:solidFill>
                  <a:srgbClr val="C00000"/>
                </a:solidFill>
              </a:rPr>
              <a:t>وفي المقابل فإن المرأة</a:t>
            </a:r>
          </a:p>
        </p:txBody>
      </p:sp>
      <p:graphicFrame>
        <p:nvGraphicFramePr>
          <p:cNvPr id="10" name="Diagram 9"/>
          <p:cNvGraphicFramePr/>
          <p:nvPr>
            <p:extLst>
              <p:ext uri="{D42A27DB-BD31-4B8C-83A1-F6EECF244321}">
                <p14:modId xmlns="" xmlns:p14="http://schemas.microsoft.com/office/powerpoint/2010/main" val="3904985997"/>
              </p:ext>
            </p:extLst>
          </p:nvPr>
        </p:nvGraphicFramePr>
        <p:xfrm>
          <a:off x="251520" y="1749340"/>
          <a:ext cx="8586324" cy="39836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91165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Graphic spid="10"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7"/>
          <p:cNvSpPr>
            <a:spLocks noChangeArrowheads="1"/>
          </p:cNvSpPr>
          <p:nvPr/>
        </p:nvSpPr>
        <p:spPr bwMode="auto">
          <a:xfrm>
            <a:off x="2913410" y="1057157"/>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b="1" dirty="0">
                <a:latin typeface="Verdana" panose="020B0604030504040204" pitchFamily="34" charset="0"/>
                <a:ea typeface="HY헤드라인M" pitchFamily="2" charset="-127"/>
              </a:rPr>
              <a:t>الإلتزام بوقت البرنامج وفترات الاستراحة</a:t>
            </a:r>
          </a:p>
          <a:p>
            <a:pPr algn="ctr" rtl="1"/>
            <a:r>
              <a:rPr lang="ar-EG" b="1" dirty="0">
                <a:latin typeface="Verdana" panose="020B0604030504040204" pitchFamily="34" charset="0"/>
                <a:ea typeface="HY헤드라인M" pitchFamily="2" charset="-127"/>
              </a:rPr>
              <a:t> دليل وعيك</a:t>
            </a:r>
            <a:endParaRPr lang="en-GB" b="1" dirty="0">
              <a:latin typeface="Verdana" panose="020B0604030504040204" pitchFamily="34" charset="0"/>
              <a:ea typeface="HY헤드라인M" pitchFamily="2" charset="-127"/>
            </a:endParaRPr>
          </a:p>
        </p:txBody>
      </p:sp>
      <p:sp>
        <p:nvSpPr>
          <p:cNvPr id="20" name="AutoShape 7"/>
          <p:cNvSpPr>
            <a:spLocks noChangeArrowheads="1"/>
          </p:cNvSpPr>
          <p:nvPr/>
        </p:nvSpPr>
        <p:spPr bwMode="auto">
          <a:xfrm>
            <a:off x="2903080" y="2170874"/>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b="1" dirty="0">
                <a:latin typeface="Verdana" panose="020B0604030504040204" pitchFamily="34" charset="0"/>
                <a:ea typeface="HY헤드라인M" pitchFamily="2" charset="-127"/>
              </a:rPr>
              <a:t>لاتدع هاتفك المتنقل يشوش أفكار من حولك</a:t>
            </a:r>
            <a:endParaRPr lang="ar-SA" b="1" dirty="0">
              <a:latin typeface="Verdana" panose="020B0604030504040204" pitchFamily="34" charset="0"/>
              <a:ea typeface="HY헤드라인M" pitchFamily="2" charset="-127"/>
            </a:endParaRPr>
          </a:p>
        </p:txBody>
      </p:sp>
      <p:sp>
        <p:nvSpPr>
          <p:cNvPr id="21" name="AutoShape 7"/>
          <p:cNvSpPr>
            <a:spLocks noChangeArrowheads="1"/>
          </p:cNvSpPr>
          <p:nvPr/>
        </p:nvSpPr>
        <p:spPr bwMode="auto">
          <a:xfrm>
            <a:off x="2892751" y="3284591"/>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b="1" dirty="0">
                <a:latin typeface="Verdana" panose="020B0604030504040204" pitchFamily="34" charset="0"/>
                <a:ea typeface="HY헤드라인M" pitchFamily="2" charset="-127"/>
              </a:rPr>
              <a:t>الأسئلة والنقاش متاحة في محتوى البرنامج</a:t>
            </a:r>
            <a:endParaRPr lang="ar-SA" b="1" dirty="0">
              <a:latin typeface="Verdana" panose="020B0604030504040204" pitchFamily="34" charset="0"/>
              <a:ea typeface="HY헤드라인M" pitchFamily="2" charset="-127"/>
            </a:endParaRPr>
          </a:p>
        </p:txBody>
      </p:sp>
      <p:sp>
        <p:nvSpPr>
          <p:cNvPr id="23" name="AutoShape 7"/>
          <p:cNvSpPr>
            <a:spLocks noChangeArrowheads="1"/>
          </p:cNvSpPr>
          <p:nvPr/>
        </p:nvSpPr>
        <p:spPr bwMode="auto">
          <a:xfrm>
            <a:off x="2882421" y="4398308"/>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b="1" dirty="0">
                <a:latin typeface="Verdana" panose="020B0604030504040204" pitchFamily="34" charset="0"/>
                <a:ea typeface="HY헤드라인M" pitchFamily="2" charset="-127"/>
              </a:rPr>
              <a:t>إبتسامتك و تعاونك دليل حب العمل الجماعي</a:t>
            </a:r>
            <a:endParaRPr lang="ar-SA" b="1" dirty="0">
              <a:latin typeface="Verdana" panose="020B0604030504040204" pitchFamily="34" charset="0"/>
              <a:ea typeface="HY헤드라인M" pitchFamily="2" charset="-127"/>
            </a:endParaRPr>
          </a:p>
        </p:txBody>
      </p:sp>
      <p:sp>
        <p:nvSpPr>
          <p:cNvPr id="24" name="AutoShape 7"/>
          <p:cNvSpPr>
            <a:spLocks noChangeArrowheads="1"/>
          </p:cNvSpPr>
          <p:nvPr/>
        </p:nvSpPr>
        <p:spPr bwMode="auto">
          <a:xfrm>
            <a:off x="2872091" y="5512025"/>
            <a:ext cx="4630390" cy="668992"/>
          </a:xfrm>
          <a:prstGeom prst="roundRect">
            <a:avLst>
              <a:gd name="adj" fmla="val 50000"/>
            </a:avLst>
          </a:prstGeom>
          <a:ln/>
          <a:extLst/>
        </p:spPr>
        <p:style>
          <a:lnRef idx="2">
            <a:schemeClr val="accent6"/>
          </a:lnRef>
          <a:fillRef idx="1">
            <a:schemeClr val="lt1"/>
          </a:fillRef>
          <a:effectRef idx="0">
            <a:schemeClr val="accent6"/>
          </a:effectRef>
          <a:fontRef idx="minor">
            <a:schemeClr val="dk1"/>
          </a:fontRef>
        </p:style>
        <p:txBody>
          <a:bodyPr wrap="none" lIns="91430" tIns="45715" rIns="91430" bIns="45715" anchor="ctr"/>
          <a:lstStyle/>
          <a:p>
            <a:pPr algn="ctr" rtl="1"/>
            <a:r>
              <a:rPr lang="ar-EG" b="1" dirty="0">
                <a:latin typeface="Verdana" panose="020B0604030504040204" pitchFamily="34" charset="0"/>
                <a:ea typeface="HY헤드라인M" pitchFamily="2" charset="-127"/>
              </a:rPr>
              <a:t>تأقلمك مع المدرب و تنفيذ التمارين يسهل</a:t>
            </a:r>
          </a:p>
          <a:p>
            <a:pPr algn="ctr" rtl="1"/>
            <a:r>
              <a:rPr lang="ar-EG" b="1" dirty="0">
                <a:latin typeface="Verdana" panose="020B0604030504040204" pitchFamily="34" charset="0"/>
                <a:ea typeface="HY헤드라인M" pitchFamily="2" charset="-127"/>
              </a:rPr>
              <a:t> استيعاب المادة العلمية</a:t>
            </a:r>
            <a:endParaRPr lang="ar-SA" b="1" dirty="0">
              <a:latin typeface="Verdana" panose="020B0604030504040204" pitchFamily="34" charset="0"/>
              <a:ea typeface="HY헤드라인M" pitchFamily="2" charset="-127"/>
            </a:endParaRPr>
          </a:p>
        </p:txBody>
      </p:sp>
      <p:pic>
        <p:nvPicPr>
          <p:cNvPr id="25" name="Picture 6" descr="F:\دينى\work\صور\15460_IPhone_Locked.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562100" y="1790700"/>
            <a:ext cx="114300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 xmlns:a14="http://schemas.microsoft.com/office/drawing/2010/main">
                <a:solidFill>
                  <a:srgbClr val="FFFFFF"/>
                </a:solidFill>
              </a14:hiddenFill>
            </a:ext>
          </a:extLst>
        </p:spPr>
      </p:pic>
      <p:pic>
        <p:nvPicPr>
          <p:cNvPr id="26" name="Picture 8" descr="F:\دينى\work\صور\imagتes.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600204" y="2933700"/>
            <a:ext cx="1155607"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 xmlns:a14="http://schemas.microsoft.com/office/drawing/2010/main">
                <a:solidFill>
                  <a:srgbClr val="FFFFFF"/>
                </a:solidFill>
              </a14:hiddenFill>
            </a:ext>
          </a:extLst>
        </p:spPr>
      </p:pic>
      <p:pic>
        <p:nvPicPr>
          <p:cNvPr id="27" name="Picture 3" descr="F:\دينى\work\صور\إدارة الوقت.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752600" y="647700"/>
            <a:ext cx="1061940" cy="1295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 xmlns:a14="http://schemas.microsoft.com/office/drawing/2010/main">
                <a:solidFill>
                  <a:srgbClr val="FFFFFF"/>
                </a:solidFill>
              </a14:hiddenFill>
            </a:ext>
          </a:extLst>
        </p:spPr>
      </p:pic>
      <p:pic>
        <p:nvPicPr>
          <p:cNvPr id="28" name="Picture 9" descr="F:\دينى\work\صور\848484.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580020" y="5143500"/>
            <a:ext cx="1107160" cy="1333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 xmlns:a14="http://schemas.microsoft.com/office/drawing/2010/main">
                <a:solidFill>
                  <a:srgbClr val="FFFFFF"/>
                </a:solidFill>
              </a14:hiddenFill>
            </a:ext>
          </a:extLst>
        </p:spPr>
      </p:pic>
      <p:pic>
        <p:nvPicPr>
          <p:cNvPr id="29" name="Picture 2" descr="F:\دينى\work\صور\kid-smail.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447800" y="4076701"/>
            <a:ext cx="1302880" cy="12881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 xmlns:a14="http://schemas.microsoft.com/office/drawing/2010/main">
                <a:solidFill>
                  <a:srgbClr val="FFFFFF"/>
                </a:solidFill>
              </a14:hiddenFill>
            </a:ext>
          </a:extLst>
        </p:spPr>
      </p:pic>
      <p:sp>
        <p:nvSpPr>
          <p:cNvPr id="15" name="Rectangle 2"/>
          <p:cNvSpPr txBox="1">
            <a:spLocks noChangeArrowheads="1"/>
          </p:cNvSpPr>
          <p:nvPr/>
        </p:nvSpPr>
        <p:spPr>
          <a:xfrm>
            <a:off x="3686175" y="170600"/>
            <a:ext cx="2479104"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الاتفاقيات </a:t>
            </a:r>
            <a:endParaRPr lang="en-US" b="1" dirty="0">
              <a:solidFill>
                <a:schemeClr val="accent2">
                  <a:lumMod val="50000"/>
                </a:schemeClr>
              </a:solidFill>
            </a:endParaRPr>
          </a:p>
        </p:txBody>
      </p:sp>
    </p:spTree>
    <p:extLst>
      <p:ext uri="{BB962C8B-B14F-4D97-AF65-F5344CB8AC3E}">
        <p14:creationId xmlns="" xmlns:p14="http://schemas.microsoft.com/office/powerpoint/2010/main" val="3306595352"/>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 calcmode="lin" valueType="num">
                                      <p:cBhvr>
                                        <p:cTn id="20" dur="1000" fill="hold"/>
                                        <p:tgtEl>
                                          <p:spTgt spid="27"/>
                                        </p:tgtEl>
                                        <p:attrNameLst>
                                          <p:attrName>style.rotation</p:attrName>
                                        </p:attrNameLst>
                                      </p:cBhvr>
                                      <p:tavLst>
                                        <p:tav tm="0">
                                          <p:val>
                                            <p:fltVal val="90"/>
                                          </p:val>
                                        </p:tav>
                                        <p:tav tm="100000">
                                          <p:val>
                                            <p:fltVal val="0"/>
                                          </p:val>
                                        </p:tav>
                                      </p:tavLst>
                                    </p:anim>
                                    <p:animEffect transition="in" filter="fade">
                                      <p:cBhvr>
                                        <p:cTn id="21" dur="10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1000" fill="hold"/>
                                        <p:tgtEl>
                                          <p:spTgt spid="20"/>
                                        </p:tgtEl>
                                        <p:attrNameLst>
                                          <p:attrName>ppt_w</p:attrName>
                                        </p:attrNameLst>
                                      </p:cBhvr>
                                      <p:tavLst>
                                        <p:tav tm="0">
                                          <p:val>
                                            <p:fltVal val="0"/>
                                          </p:val>
                                        </p:tav>
                                        <p:tav tm="100000">
                                          <p:val>
                                            <p:strVal val="#ppt_w"/>
                                          </p:val>
                                        </p:tav>
                                      </p:tavLst>
                                    </p:anim>
                                    <p:anim calcmode="lin" valueType="num">
                                      <p:cBhvr>
                                        <p:cTn id="27" dur="1000" fill="hold"/>
                                        <p:tgtEl>
                                          <p:spTgt spid="20"/>
                                        </p:tgtEl>
                                        <p:attrNameLst>
                                          <p:attrName>ppt_h</p:attrName>
                                        </p:attrNameLst>
                                      </p:cBhvr>
                                      <p:tavLst>
                                        <p:tav tm="0">
                                          <p:val>
                                            <p:fltVal val="0"/>
                                          </p:val>
                                        </p:tav>
                                        <p:tav tm="100000">
                                          <p:val>
                                            <p:strVal val="#ppt_h"/>
                                          </p:val>
                                        </p:tav>
                                      </p:tavLst>
                                    </p:anim>
                                    <p:anim calcmode="lin" valueType="num">
                                      <p:cBhvr>
                                        <p:cTn id="28" dur="1000" fill="hold"/>
                                        <p:tgtEl>
                                          <p:spTgt spid="20"/>
                                        </p:tgtEl>
                                        <p:attrNameLst>
                                          <p:attrName>style.rotation</p:attrName>
                                        </p:attrNameLst>
                                      </p:cBhvr>
                                      <p:tavLst>
                                        <p:tav tm="0">
                                          <p:val>
                                            <p:fltVal val="90"/>
                                          </p:val>
                                        </p:tav>
                                        <p:tav tm="100000">
                                          <p:val>
                                            <p:fltVal val="0"/>
                                          </p:val>
                                        </p:tav>
                                      </p:tavLst>
                                    </p:anim>
                                    <p:animEffect transition="in" filter="fade">
                                      <p:cBhvr>
                                        <p:cTn id="29" dur="1000"/>
                                        <p:tgtEl>
                                          <p:spTgt spid="20"/>
                                        </p:tgtEl>
                                      </p:cBhvr>
                                    </p:animEffect>
                                  </p:childTnLst>
                                </p:cTn>
                              </p:par>
                              <p:par>
                                <p:cTn id="30" presetID="31"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1000" fill="hold"/>
                                        <p:tgtEl>
                                          <p:spTgt spid="25"/>
                                        </p:tgtEl>
                                        <p:attrNameLst>
                                          <p:attrName>ppt_w</p:attrName>
                                        </p:attrNameLst>
                                      </p:cBhvr>
                                      <p:tavLst>
                                        <p:tav tm="0">
                                          <p:val>
                                            <p:fltVal val="0"/>
                                          </p:val>
                                        </p:tav>
                                        <p:tav tm="100000">
                                          <p:val>
                                            <p:strVal val="#ppt_w"/>
                                          </p:val>
                                        </p:tav>
                                      </p:tavLst>
                                    </p:anim>
                                    <p:anim calcmode="lin" valueType="num">
                                      <p:cBhvr>
                                        <p:cTn id="33" dur="1000" fill="hold"/>
                                        <p:tgtEl>
                                          <p:spTgt spid="25"/>
                                        </p:tgtEl>
                                        <p:attrNameLst>
                                          <p:attrName>ppt_h</p:attrName>
                                        </p:attrNameLst>
                                      </p:cBhvr>
                                      <p:tavLst>
                                        <p:tav tm="0">
                                          <p:val>
                                            <p:fltVal val="0"/>
                                          </p:val>
                                        </p:tav>
                                        <p:tav tm="100000">
                                          <p:val>
                                            <p:strVal val="#ppt_h"/>
                                          </p:val>
                                        </p:tav>
                                      </p:tavLst>
                                    </p:anim>
                                    <p:anim calcmode="lin" valueType="num">
                                      <p:cBhvr>
                                        <p:cTn id="34" dur="1000" fill="hold"/>
                                        <p:tgtEl>
                                          <p:spTgt spid="25"/>
                                        </p:tgtEl>
                                        <p:attrNameLst>
                                          <p:attrName>style.rotation</p:attrName>
                                        </p:attrNameLst>
                                      </p:cBhvr>
                                      <p:tavLst>
                                        <p:tav tm="0">
                                          <p:val>
                                            <p:fltVal val="90"/>
                                          </p:val>
                                        </p:tav>
                                        <p:tav tm="100000">
                                          <p:val>
                                            <p:fltVal val="0"/>
                                          </p:val>
                                        </p:tav>
                                      </p:tavLst>
                                    </p:anim>
                                    <p:animEffect transition="in" filter="fade">
                                      <p:cBhvr>
                                        <p:cTn id="35" dur="10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1000" fill="hold"/>
                                        <p:tgtEl>
                                          <p:spTgt spid="21"/>
                                        </p:tgtEl>
                                        <p:attrNameLst>
                                          <p:attrName>ppt_w</p:attrName>
                                        </p:attrNameLst>
                                      </p:cBhvr>
                                      <p:tavLst>
                                        <p:tav tm="0">
                                          <p:val>
                                            <p:fltVal val="0"/>
                                          </p:val>
                                        </p:tav>
                                        <p:tav tm="100000">
                                          <p:val>
                                            <p:strVal val="#ppt_w"/>
                                          </p:val>
                                        </p:tav>
                                      </p:tavLst>
                                    </p:anim>
                                    <p:anim calcmode="lin" valueType="num">
                                      <p:cBhvr>
                                        <p:cTn id="41" dur="1000" fill="hold"/>
                                        <p:tgtEl>
                                          <p:spTgt spid="21"/>
                                        </p:tgtEl>
                                        <p:attrNameLst>
                                          <p:attrName>ppt_h</p:attrName>
                                        </p:attrNameLst>
                                      </p:cBhvr>
                                      <p:tavLst>
                                        <p:tav tm="0">
                                          <p:val>
                                            <p:fltVal val="0"/>
                                          </p:val>
                                        </p:tav>
                                        <p:tav tm="100000">
                                          <p:val>
                                            <p:strVal val="#ppt_h"/>
                                          </p:val>
                                        </p:tav>
                                      </p:tavLst>
                                    </p:anim>
                                    <p:anim calcmode="lin" valueType="num">
                                      <p:cBhvr>
                                        <p:cTn id="42" dur="1000" fill="hold"/>
                                        <p:tgtEl>
                                          <p:spTgt spid="21"/>
                                        </p:tgtEl>
                                        <p:attrNameLst>
                                          <p:attrName>style.rotation</p:attrName>
                                        </p:attrNameLst>
                                      </p:cBhvr>
                                      <p:tavLst>
                                        <p:tav tm="0">
                                          <p:val>
                                            <p:fltVal val="90"/>
                                          </p:val>
                                        </p:tav>
                                        <p:tav tm="100000">
                                          <p:val>
                                            <p:fltVal val="0"/>
                                          </p:val>
                                        </p:tav>
                                      </p:tavLst>
                                    </p:anim>
                                    <p:animEffect transition="in" filter="fade">
                                      <p:cBhvr>
                                        <p:cTn id="43" dur="1000"/>
                                        <p:tgtEl>
                                          <p:spTgt spid="21"/>
                                        </p:tgtEl>
                                      </p:cBhvr>
                                    </p:animEffect>
                                  </p:childTnLst>
                                </p:cTn>
                              </p:par>
                              <p:par>
                                <p:cTn id="44" presetID="31"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p:cTn id="46" dur="1000" fill="hold"/>
                                        <p:tgtEl>
                                          <p:spTgt spid="26"/>
                                        </p:tgtEl>
                                        <p:attrNameLst>
                                          <p:attrName>ppt_w</p:attrName>
                                        </p:attrNameLst>
                                      </p:cBhvr>
                                      <p:tavLst>
                                        <p:tav tm="0">
                                          <p:val>
                                            <p:fltVal val="0"/>
                                          </p:val>
                                        </p:tav>
                                        <p:tav tm="100000">
                                          <p:val>
                                            <p:strVal val="#ppt_w"/>
                                          </p:val>
                                        </p:tav>
                                      </p:tavLst>
                                    </p:anim>
                                    <p:anim calcmode="lin" valueType="num">
                                      <p:cBhvr>
                                        <p:cTn id="47" dur="1000" fill="hold"/>
                                        <p:tgtEl>
                                          <p:spTgt spid="26"/>
                                        </p:tgtEl>
                                        <p:attrNameLst>
                                          <p:attrName>ppt_h</p:attrName>
                                        </p:attrNameLst>
                                      </p:cBhvr>
                                      <p:tavLst>
                                        <p:tav tm="0">
                                          <p:val>
                                            <p:fltVal val="0"/>
                                          </p:val>
                                        </p:tav>
                                        <p:tav tm="100000">
                                          <p:val>
                                            <p:strVal val="#ppt_h"/>
                                          </p:val>
                                        </p:tav>
                                      </p:tavLst>
                                    </p:anim>
                                    <p:anim calcmode="lin" valueType="num">
                                      <p:cBhvr>
                                        <p:cTn id="48" dur="1000" fill="hold"/>
                                        <p:tgtEl>
                                          <p:spTgt spid="26"/>
                                        </p:tgtEl>
                                        <p:attrNameLst>
                                          <p:attrName>style.rotation</p:attrName>
                                        </p:attrNameLst>
                                      </p:cBhvr>
                                      <p:tavLst>
                                        <p:tav tm="0">
                                          <p:val>
                                            <p:fltVal val="90"/>
                                          </p:val>
                                        </p:tav>
                                        <p:tav tm="100000">
                                          <p:val>
                                            <p:fltVal val="0"/>
                                          </p:val>
                                        </p:tav>
                                      </p:tavLst>
                                    </p:anim>
                                    <p:animEffect transition="in" filter="fade">
                                      <p:cBhvr>
                                        <p:cTn id="49" dur="10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p:cTn id="54" dur="1000" fill="hold"/>
                                        <p:tgtEl>
                                          <p:spTgt spid="23"/>
                                        </p:tgtEl>
                                        <p:attrNameLst>
                                          <p:attrName>ppt_w</p:attrName>
                                        </p:attrNameLst>
                                      </p:cBhvr>
                                      <p:tavLst>
                                        <p:tav tm="0">
                                          <p:val>
                                            <p:fltVal val="0"/>
                                          </p:val>
                                        </p:tav>
                                        <p:tav tm="100000">
                                          <p:val>
                                            <p:strVal val="#ppt_w"/>
                                          </p:val>
                                        </p:tav>
                                      </p:tavLst>
                                    </p:anim>
                                    <p:anim calcmode="lin" valueType="num">
                                      <p:cBhvr>
                                        <p:cTn id="55" dur="1000" fill="hold"/>
                                        <p:tgtEl>
                                          <p:spTgt spid="23"/>
                                        </p:tgtEl>
                                        <p:attrNameLst>
                                          <p:attrName>ppt_h</p:attrName>
                                        </p:attrNameLst>
                                      </p:cBhvr>
                                      <p:tavLst>
                                        <p:tav tm="0">
                                          <p:val>
                                            <p:fltVal val="0"/>
                                          </p:val>
                                        </p:tav>
                                        <p:tav tm="100000">
                                          <p:val>
                                            <p:strVal val="#ppt_h"/>
                                          </p:val>
                                        </p:tav>
                                      </p:tavLst>
                                    </p:anim>
                                    <p:anim calcmode="lin" valueType="num">
                                      <p:cBhvr>
                                        <p:cTn id="56" dur="1000" fill="hold"/>
                                        <p:tgtEl>
                                          <p:spTgt spid="23"/>
                                        </p:tgtEl>
                                        <p:attrNameLst>
                                          <p:attrName>style.rotation</p:attrName>
                                        </p:attrNameLst>
                                      </p:cBhvr>
                                      <p:tavLst>
                                        <p:tav tm="0">
                                          <p:val>
                                            <p:fltVal val="90"/>
                                          </p:val>
                                        </p:tav>
                                        <p:tav tm="100000">
                                          <p:val>
                                            <p:fltVal val="0"/>
                                          </p:val>
                                        </p:tav>
                                      </p:tavLst>
                                    </p:anim>
                                    <p:animEffect transition="in" filter="fade">
                                      <p:cBhvr>
                                        <p:cTn id="57" dur="1000"/>
                                        <p:tgtEl>
                                          <p:spTgt spid="23"/>
                                        </p:tgtEl>
                                      </p:cBhvr>
                                    </p:animEffect>
                                  </p:childTnLst>
                                </p:cTn>
                              </p:par>
                              <p:par>
                                <p:cTn id="58" presetID="31" presetClass="entr" presetSubtype="0" fill="hold" nodeType="with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1000" fill="hold"/>
                                        <p:tgtEl>
                                          <p:spTgt spid="29"/>
                                        </p:tgtEl>
                                        <p:attrNameLst>
                                          <p:attrName>ppt_w</p:attrName>
                                        </p:attrNameLst>
                                      </p:cBhvr>
                                      <p:tavLst>
                                        <p:tav tm="0">
                                          <p:val>
                                            <p:fltVal val="0"/>
                                          </p:val>
                                        </p:tav>
                                        <p:tav tm="100000">
                                          <p:val>
                                            <p:strVal val="#ppt_w"/>
                                          </p:val>
                                        </p:tav>
                                      </p:tavLst>
                                    </p:anim>
                                    <p:anim calcmode="lin" valueType="num">
                                      <p:cBhvr>
                                        <p:cTn id="61" dur="1000" fill="hold"/>
                                        <p:tgtEl>
                                          <p:spTgt spid="29"/>
                                        </p:tgtEl>
                                        <p:attrNameLst>
                                          <p:attrName>ppt_h</p:attrName>
                                        </p:attrNameLst>
                                      </p:cBhvr>
                                      <p:tavLst>
                                        <p:tav tm="0">
                                          <p:val>
                                            <p:fltVal val="0"/>
                                          </p:val>
                                        </p:tav>
                                        <p:tav tm="100000">
                                          <p:val>
                                            <p:strVal val="#ppt_h"/>
                                          </p:val>
                                        </p:tav>
                                      </p:tavLst>
                                    </p:anim>
                                    <p:anim calcmode="lin" valueType="num">
                                      <p:cBhvr>
                                        <p:cTn id="62" dur="1000" fill="hold"/>
                                        <p:tgtEl>
                                          <p:spTgt spid="29"/>
                                        </p:tgtEl>
                                        <p:attrNameLst>
                                          <p:attrName>style.rotation</p:attrName>
                                        </p:attrNameLst>
                                      </p:cBhvr>
                                      <p:tavLst>
                                        <p:tav tm="0">
                                          <p:val>
                                            <p:fltVal val="90"/>
                                          </p:val>
                                        </p:tav>
                                        <p:tav tm="100000">
                                          <p:val>
                                            <p:fltVal val="0"/>
                                          </p:val>
                                        </p:tav>
                                      </p:tavLst>
                                    </p:anim>
                                    <p:animEffect transition="in" filter="fade">
                                      <p:cBhvr>
                                        <p:cTn id="63" dur="10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ntr" presetSubtype="0"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1000" fill="hold"/>
                                        <p:tgtEl>
                                          <p:spTgt spid="24"/>
                                        </p:tgtEl>
                                        <p:attrNameLst>
                                          <p:attrName>ppt_w</p:attrName>
                                        </p:attrNameLst>
                                      </p:cBhvr>
                                      <p:tavLst>
                                        <p:tav tm="0">
                                          <p:val>
                                            <p:fltVal val="0"/>
                                          </p:val>
                                        </p:tav>
                                        <p:tav tm="100000">
                                          <p:val>
                                            <p:strVal val="#ppt_w"/>
                                          </p:val>
                                        </p:tav>
                                      </p:tavLst>
                                    </p:anim>
                                    <p:anim calcmode="lin" valueType="num">
                                      <p:cBhvr>
                                        <p:cTn id="69" dur="1000" fill="hold"/>
                                        <p:tgtEl>
                                          <p:spTgt spid="24"/>
                                        </p:tgtEl>
                                        <p:attrNameLst>
                                          <p:attrName>ppt_h</p:attrName>
                                        </p:attrNameLst>
                                      </p:cBhvr>
                                      <p:tavLst>
                                        <p:tav tm="0">
                                          <p:val>
                                            <p:fltVal val="0"/>
                                          </p:val>
                                        </p:tav>
                                        <p:tav tm="100000">
                                          <p:val>
                                            <p:strVal val="#ppt_h"/>
                                          </p:val>
                                        </p:tav>
                                      </p:tavLst>
                                    </p:anim>
                                    <p:anim calcmode="lin" valueType="num">
                                      <p:cBhvr>
                                        <p:cTn id="70" dur="1000" fill="hold"/>
                                        <p:tgtEl>
                                          <p:spTgt spid="24"/>
                                        </p:tgtEl>
                                        <p:attrNameLst>
                                          <p:attrName>style.rotation</p:attrName>
                                        </p:attrNameLst>
                                      </p:cBhvr>
                                      <p:tavLst>
                                        <p:tav tm="0">
                                          <p:val>
                                            <p:fltVal val="90"/>
                                          </p:val>
                                        </p:tav>
                                        <p:tav tm="100000">
                                          <p:val>
                                            <p:fltVal val="0"/>
                                          </p:val>
                                        </p:tav>
                                      </p:tavLst>
                                    </p:anim>
                                    <p:animEffect transition="in" filter="fade">
                                      <p:cBhvr>
                                        <p:cTn id="71" dur="1000"/>
                                        <p:tgtEl>
                                          <p:spTgt spid="24"/>
                                        </p:tgtEl>
                                      </p:cBhvr>
                                    </p:animEffect>
                                  </p:childTnLst>
                                </p:cTn>
                              </p:par>
                              <p:par>
                                <p:cTn id="72" presetID="31" presetClass="entr" presetSubtype="0" fill="hold" nodeType="with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p:cTn id="74" dur="1000" fill="hold"/>
                                        <p:tgtEl>
                                          <p:spTgt spid="28"/>
                                        </p:tgtEl>
                                        <p:attrNameLst>
                                          <p:attrName>ppt_w</p:attrName>
                                        </p:attrNameLst>
                                      </p:cBhvr>
                                      <p:tavLst>
                                        <p:tav tm="0">
                                          <p:val>
                                            <p:fltVal val="0"/>
                                          </p:val>
                                        </p:tav>
                                        <p:tav tm="100000">
                                          <p:val>
                                            <p:strVal val="#ppt_w"/>
                                          </p:val>
                                        </p:tav>
                                      </p:tavLst>
                                    </p:anim>
                                    <p:anim calcmode="lin" valueType="num">
                                      <p:cBhvr>
                                        <p:cTn id="75" dur="1000" fill="hold"/>
                                        <p:tgtEl>
                                          <p:spTgt spid="28"/>
                                        </p:tgtEl>
                                        <p:attrNameLst>
                                          <p:attrName>ppt_h</p:attrName>
                                        </p:attrNameLst>
                                      </p:cBhvr>
                                      <p:tavLst>
                                        <p:tav tm="0">
                                          <p:val>
                                            <p:fltVal val="0"/>
                                          </p:val>
                                        </p:tav>
                                        <p:tav tm="100000">
                                          <p:val>
                                            <p:strVal val="#ppt_h"/>
                                          </p:val>
                                        </p:tav>
                                      </p:tavLst>
                                    </p:anim>
                                    <p:anim calcmode="lin" valueType="num">
                                      <p:cBhvr>
                                        <p:cTn id="76" dur="1000" fill="hold"/>
                                        <p:tgtEl>
                                          <p:spTgt spid="28"/>
                                        </p:tgtEl>
                                        <p:attrNameLst>
                                          <p:attrName>style.rotation</p:attrName>
                                        </p:attrNameLst>
                                      </p:cBhvr>
                                      <p:tavLst>
                                        <p:tav tm="0">
                                          <p:val>
                                            <p:fltVal val="90"/>
                                          </p:val>
                                        </p:tav>
                                        <p:tav tm="100000">
                                          <p:val>
                                            <p:fltVal val="0"/>
                                          </p:val>
                                        </p:tav>
                                      </p:tavLst>
                                    </p:anim>
                                    <p:animEffect transition="in" filter="fade">
                                      <p:cBhvr>
                                        <p:cTn id="7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3" grpId="0" animBg="1"/>
      <p:bldP spid="2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792323" y="111722"/>
            <a:ext cx="5409600" cy="563906"/>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الفروق </a:t>
            </a:r>
            <a:r>
              <a:rPr lang="ar-EG" sz="2800" b="1" dirty="0">
                <a:solidFill>
                  <a:srgbClr val="C00000"/>
                </a:solidFill>
              </a:rPr>
              <a:t>بين شخصيتي الرجل والمرأة </a:t>
            </a:r>
          </a:p>
        </p:txBody>
      </p:sp>
      <p:sp>
        <p:nvSpPr>
          <p:cNvPr id="6" name="Flowchart: Preparation 5"/>
          <p:cNvSpPr/>
          <p:nvPr/>
        </p:nvSpPr>
        <p:spPr>
          <a:xfrm>
            <a:off x="3335628" y="1133341"/>
            <a:ext cx="5808372" cy="535480"/>
          </a:xfrm>
          <a:prstGeom prst="flowChartPreparation">
            <a:avLst/>
          </a:prstGeom>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lvl="0" algn="ctr" rtl="1" fontAlgn="base">
              <a:spcBef>
                <a:spcPct val="0"/>
              </a:spcBef>
              <a:spcAft>
                <a:spcPct val="0"/>
              </a:spcAft>
            </a:pPr>
            <a:r>
              <a:rPr lang="ar-EG" sz="2400" b="1" kern="0" dirty="0">
                <a:solidFill>
                  <a:srgbClr val="FFFFFF"/>
                </a:solidFill>
                <a:latin typeface="Simplified Arabic" panose="02020603050405020304" pitchFamily="18" charset="-78"/>
                <a:cs typeface="Simplified Arabic" panose="02020603050405020304" pitchFamily="18" charset="-78"/>
              </a:rPr>
              <a:t>الـعـقـل والـعـاطـفـة</a:t>
            </a:r>
            <a:endParaRPr kumimoji="0" lang="ar-EG" sz="20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2" name="Rectangle 1"/>
          <p:cNvSpPr/>
          <p:nvPr/>
        </p:nvSpPr>
        <p:spPr>
          <a:xfrm>
            <a:off x="6762145" y="1952156"/>
            <a:ext cx="1941557" cy="523220"/>
          </a:xfrm>
          <a:prstGeom prst="rect">
            <a:avLst/>
          </a:prstGeom>
        </p:spPr>
        <p:txBody>
          <a:bodyPr wrap="none">
            <a:spAutoFit/>
          </a:bodyPr>
          <a:lstStyle/>
          <a:p>
            <a:pPr algn="r" rtl="1"/>
            <a:r>
              <a:rPr lang="ar-EG" sz="2800" b="1" dirty="0">
                <a:solidFill>
                  <a:srgbClr val="C00000"/>
                </a:solidFill>
              </a:rPr>
              <a:t>حيث أن الرجل </a:t>
            </a:r>
          </a:p>
        </p:txBody>
      </p:sp>
      <p:sp>
        <p:nvSpPr>
          <p:cNvPr id="4" name="Freeform 3"/>
          <p:cNvSpPr/>
          <p:nvPr/>
        </p:nvSpPr>
        <p:spPr>
          <a:xfrm>
            <a:off x="3976047" y="3151160"/>
            <a:ext cx="3025335" cy="2605309"/>
          </a:xfrm>
          <a:custGeom>
            <a:avLst/>
            <a:gdLst>
              <a:gd name="connsiteX0" fmla="*/ 0 w 3025335"/>
              <a:gd name="connsiteY0" fmla="*/ 1302655 h 2605309"/>
              <a:gd name="connsiteX1" fmla="*/ 651327 w 3025335"/>
              <a:gd name="connsiteY1" fmla="*/ 1 h 2605309"/>
              <a:gd name="connsiteX2" fmla="*/ 2374008 w 3025335"/>
              <a:gd name="connsiteY2" fmla="*/ 1 h 2605309"/>
              <a:gd name="connsiteX3" fmla="*/ 3025335 w 3025335"/>
              <a:gd name="connsiteY3" fmla="*/ 1302655 h 2605309"/>
              <a:gd name="connsiteX4" fmla="*/ 2374008 w 3025335"/>
              <a:gd name="connsiteY4" fmla="*/ 2605308 h 2605309"/>
              <a:gd name="connsiteX5" fmla="*/ 651327 w 3025335"/>
              <a:gd name="connsiteY5" fmla="*/ 2605308 h 2605309"/>
              <a:gd name="connsiteX6" fmla="*/ 0 w 3025335"/>
              <a:gd name="connsiteY6" fmla="*/ 1302655 h 260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5335" h="2605309">
                <a:moveTo>
                  <a:pt x="0" y="1302655"/>
                </a:moveTo>
                <a:lnTo>
                  <a:pt x="651327" y="1"/>
                </a:lnTo>
                <a:lnTo>
                  <a:pt x="2374008" y="1"/>
                </a:lnTo>
                <a:lnTo>
                  <a:pt x="3025335" y="1302655"/>
                </a:lnTo>
                <a:lnTo>
                  <a:pt x="2374008" y="2605308"/>
                </a:lnTo>
                <a:lnTo>
                  <a:pt x="651327" y="2605308"/>
                </a:lnTo>
                <a:lnTo>
                  <a:pt x="0" y="1302655"/>
                </a:lnTo>
                <a:close/>
              </a:path>
            </a:pathLst>
          </a:custGeom>
          <a:solidFill>
            <a:srgbClr val="C453CD"/>
          </a:solidFill>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469220" tIns="434556" rIns="469220" bIns="434556" numCol="1" spcCol="1270" anchor="ctr" anchorCtr="0">
            <a:noAutofit/>
          </a:bodyPr>
          <a:lstStyle/>
          <a:p>
            <a:pPr lvl="0" algn="justLow" defTabSz="1066800" rtl="1">
              <a:lnSpc>
                <a:spcPct val="90000"/>
              </a:lnSpc>
              <a:spcBef>
                <a:spcPct val="0"/>
              </a:spcBef>
              <a:spcAft>
                <a:spcPct val="35000"/>
              </a:spcAft>
            </a:pPr>
            <a:r>
              <a:rPr lang="ar-EG" sz="2400" b="0" kern="1200" dirty="0" smtClean="0"/>
              <a:t>عادة ما يستخدم عقله قبل عاطفته وذلك باللجوء إلى التفكير والاستنتاج والتحليل </a:t>
            </a:r>
            <a:endParaRPr lang="ar-EG" sz="2400" b="0" kern="1200" dirty="0"/>
          </a:p>
        </p:txBody>
      </p:sp>
      <p:sp>
        <p:nvSpPr>
          <p:cNvPr id="8" name="Hexagon 7"/>
          <p:cNvSpPr/>
          <p:nvPr/>
        </p:nvSpPr>
        <p:spPr>
          <a:xfrm>
            <a:off x="1475656" y="1772816"/>
            <a:ext cx="3021467" cy="2604512"/>
          </a:xfrm>
          <a:prstGeom prst="hexagon">
            <a:avLst>
              <a:gd name="adj" fmla="val 25000"/>
              <a:gd name="vf" fmla="val 115470"/>
            </a:avLst>
          </a:prstGeom>
          <a:blipFill rotWithShape="1">
            <a:blip r:embed="rId2"/>
            <a:stretch>
              <a:fillRect/>
            </a:stretch>
          </a:blipFill>
          <a:scene3d>
            <a:camera prst="orthographicFront"/>
            <a:lightRig rig="flat" dir="t"/>
          </a:scene3d>
          <a:sp3d extrusionH="12700" prstMaterial="plastic">
            <a:bevelT w="50800" h="50800"/>
          </a:sp3d>
        </p:spPr>
        <p:style>
          <a:lnRef idx="1">
            <a:schemeClr val="accent4">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 xmlns:p14="http://schemas.microsoft.com/office/powerpoint/2010/main" val="36803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80">
                                          <p:stCondLst>
                                            <p:cond delay="0"/>
                                          </p:stCondLst>
                                        </p:cTn>
                                        <p:tgtEl>
                                          <p:spTgt spid="8"/>
                                        </p:tgtEl>
                                      </p:cBhvr>
                                    </p:animEffect>
                                    <p:anim calcmode="lin" valueType="num">
                                      <p:cBhvr>
                                        <p:cTn id="4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5" dur="26">
                                          <p:stCondLst>
                                            <p:cond delay="650"/>
                                          </p:stCondLst>
                                        </p:cTn>
                                        <p:tgtEl>
                                          <p:spTgt spid="8"/>
                                        </p:tgtEl>
                                      </p:cBhvr>
                                      <p:to x="100000" y="60000"/>
                                    </p:animScale>
                                    <p:animScale>
                                      <p:cBhvr>
                                        <p:cTn id="46" dur="166" decel="50000">
                                          <p:stCondLst>
                                            <p:cond delay="676"/>
                                          </p:stCondLst>
                                        </p:cTn>
                                        <p:tgtEl>
                                          <p:spTgt spid="8"/>
                                        </p:tgtEl>
                                      </p:cBhvr>
                                      <p:to x="100000" y="100000"/>
                                    </p:animScale>
                                    <p:animScale>
                                      <p:cBhvr>
                                        <p:cTn id="47" dur="26">
                                          <p:stCondLst>
                                            <p:cond delay="1312"/>
                                          </p:stCondLst>
                                        </p:cTn>
                                        <p:tgtEl>
                                          <p:spTgt spid="8"/>
                                        </p:tgtEl>
                                      </p:cBhvr>
                                      <p:to x="100000" y="80000"/>
                                    </p:animScale>
                                    <p:animScale>
                                      <p:cBhvr>
                                        <p:cTn id="48" dur="166" decel="50000">
                                          <p:stCondLst>
                                            <p:cond delay="1338"/>
                                          </p:stCondLst>
                                        </p:cTn>
                                        <p:tgtEl>
                                          <p:spTgt spid="8"/>
                                        </p:tgtEl>
                                      </p:cBhvr>
                                      <p:to x="100000" y="100000"/>
                                    </p:animScale>
                                    <p:animScale>
                                      <p:cBhvr>
                                        <p:cTn id="49" dur="26">
                                          <p:stCondLst>
                                            <p:cond delay="1642"/>
                                          </p:stCondLst>
                                        </p:cTn>
                                        <p:tgtEl>
                                          <p:spTgt spid="8"/>
                                        </p:tgtEl>
                                      </p:cBhvr>
                                      <p:to x="100000" y="90000"/>
                                    </p:animScale>
                                    <p:animScale>
                                      <p:cBhvr>
                                        <p:cTn id="50" dur="166" decel="50000">
                                          <p:stCondLst>
                                            <p:cond delay="1668"/>
                                          </p:stCondLst>
                                        </p:cTn>
                                        <p:tgtEl>
                                          <p:spTgt spid="8"/>
                                        </p:tgtEl>
                                      </p:cBhvr>
                                      <p:to x="100000" y="100000"/>
                                    </p:animScale>
                                    <p:animScale>
                                      <p:cBhvr>
                                        <p:cTn id="51" dur="26">
                                          <p:stCondLst>
                                            <p:cond delay="1808"/>
                                          </p:stCondLst>
                                        </p:cTn>
                                        <p:tgtEl>
                                          <p:spTgt spid="8"/>
                                        </p:tgtEl>
                                      </p:cBhvr>
                                      <p:to x="100000" y="95000"/>
                                    </p:animScale>
                                    <p:animScale>
                                      <p:cBhvr>
                                        <p:cTn id="5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214692" y="128790"/>
            <a:ext cx="5409600" cy="550685"/>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الفروق </a:t>
            </a:r>
            <a:r>
              <a:rPr lang="ar-EG" sz="2800" b="1" dirty="0">
                <a:solidFill>
                  <a:srgbClr val="C00000"/>
                </a:solidFill>
              </a:rPr>
              <a:t>بين شخصيتي الرجل والمرأة </a:t>
            </a:r>
          </a:p>
        </p:txBody>
      </p:sp>
      <p:sp>
        <p:nvSpPr>
          <p:cNvPr id="6" name="Flowchart: Preparation 5"/>
          <p:cNvSpPr/>
          <p:nvPr/>
        </p:nvSpPr>
        <p:spPr>
          <a:xfrm>
            <a:off x="3335628" y="1133341"/>
            <a:ext cx="5808372" cy="535480"/>
          </a:xfrm>
          <a:prstGeom prst="flowChartPreparation">
            <a:avLst/>
          </a:prstGeom>
          <a:ln>
            <a:solidFill>
              <a:schemeClr val="accent6">
                <a:lumMod val="20000"/>
                <a:lumOff val="8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lvl="0" algn="ctr" rtl="1" fontAlgn="base">
              <a:spcBef>
                <a:spcPct val="0"/>
              </a:spcBef>
              <a:spcAft>
                <a:spcPct val="0"/>
              </a:spcAft>
            </a:pPr>
            <a:r>
              <a:rPr lang="ar-EG" sz="2400" b="1" kern="0" dirty="0">
                <a:solidFill>
                  <a:srgbClr val="FFFFFF"/>
                </a:solidFill>
                <a:latin typeface="Simplified Arabic" panose="02020603050405020304" pitchFamily="18" charset="-78"/>
                <a:cs typeface="Simplified Arabic" panose="02020603050405020304" pitchFamily="18" charset="-78"/>
              </a:rPr>
              <a:t>الـعـقـل والـعـاطـفـة</a:t>
            </a:r>
            <a:endParaRPr kumimoji="0" lang="ar-EG" sz="20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2" name="Rectangle 1"/>
          <p:cNvSpPr/>
          <p:nvPr/>
        </p:nvSpPr>
        <p:spPr>
          <a:xfrm>
            <a:off x="6997415" y="1705130"/>
            <a:ext cx="1580882" cy="523220"/>
          </a:xfrm>
          <a:prstGeom prst="rect">
            <a:avLst/>
          </a:prstGeom>
        </p:spPr>
        <p:txBody>
          <a:bodyPr wrap="none">
            <a:spAutoFit/>
          </a:bodyPr>
          <a:lstStyle/>
          <a:p>
            <a:pPr algn="r" rtl="1"/>
            <a:r>
              <a:rPr lang="ar-EG" sz="2800" b="1" dirty="0">
                <a:solidFill>
                  <a:srgbClr val="C00000"/>
                </a:solidFill>
              </a:rPr>
              <a:t>بينما المرأة </a:t>
            </a:r>
          </a:p>
        </p:txBody>
      </p:sp>
      <p:sp>
        <p:nvSpPr>
          <p:cNvPr id="4" name="Freeform 3"/>
          <p:cNvSpPr/>
          <p:nvPr/>
        </p:nvSpPr>
        <p:spPr>
          <a:xfrm>
            <a:off x="4192071" y="3083474"/>
            <a:ext cx="3025335" cy="2605309"/>
          </a:xfrm>
          <a:custGeom>
            <a:avLst/>
            <a:gdLst>
              <a:gd name="connsiteX0" fmla="*/ 0 w 3025335"/>
              <a:gd name="connsiteY0" fmla="*/ 1302655 h 2605309"/>
              <a:gd name="connsiteX1" fmla="*/ 651327 w 3025335"/>
              <a:gd name="connsiteY1" fmla="*/ 1 h 2605309"/>
              <a:gd name="connsiteX2" fmla="*/ 2374008 w 3025335"/>
              <a:gd name="connsiteY2" fmla="*/ 1 h 2605309"/>
              <a:gd name="connsiteX3" fmla="*/ 3025335 w 3025335"/>
              <a:gd name="connsiteY3" fmla="*/ 1302655 h 2605309"/>
              <a:gd name="connsiteX4" fmla="*/ 2374008 w 3025335"/>
              <a:gd name="connsiteY4" fmla="*/ 2605308 h 2605309"/>
              <a:gd name="connsiteX5" fmla="*/ 651327 w 3025335"/>
              <a:gd name="connsiteY5" fmla="*/ 2605308 h 2605309"/>
              <a:gd name="connsiteX6" fmla="*/ 0 w 3025335"/>
              <a:gd name="connsiteY6" fmla="*/ 1302655 h 260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5335" h="2605309">
                <a:moveTo>
                  <a:pt x="0" y="1302655"/>
                </a:moveTo>
                <a:lnTo>
                  <a:pt x="651327" y="1"/>
                </a:lnTo>
                <a:lnTo>
                  <a:pt x="2374008" y="1"/>
                </a:lnTo>
                <a:lnTo>
                  <a:pt x="3025335" y="1302655"/>
                </a:lnTo>
                <a:lnTo>
                  <a:pt x="2374008" y="2605308"/>
                </a:lnTo>
                <a:lnTo>
                  <a:pt x="651327" y="2605308"/>
                </a:lnTo>
                <a:lnTo>
                  <a:pt x="0" y="1302655"/>
                </a:lnTo>
                <a:close/>
              </a:path>
            </a:pathLst>
          </a:custGeom>
          <a:solidFill>
            <a:srgbClr val="0070C0"/>
          </a:solidFill>
          <a:scene3d>
            <a:camera prst="orthographicFront"/>
            <a:lightRig rig="flat" dir="t"/>
          </a:scene3d>
          <a:sp3d prstMaterial="plastic">
            <a:bevelT w="120900" h="88900"/>
            <a:bevelB w="88900" h="31750" prst="angle"/>
          </a:sp3d>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469220" tIns="434556" rIns="469220" bIns="434556" numCol="1" spcCol="1270" anchor="ctr" anchorCtr="0">
            <a:noAutofit/>
          </a:bodyPr>
          <a:lstStyle/>
          <a:p>
            <a:pPr lvl="0" algn="justLow" defTabSz="1066800" rtl="1">
              <a:lnSpc>
                <a:spcPct val="90000"/>
              </a:lnSpc>
              <a:spcBef>
                <a:spcPct val="0"/>
              </a:spcBef>
              <a:spcAft>
                <a:spcPct val="35000"/>
              </a:spcAft>
            </a:pPr>
            <a:r>
              <a:rPr lang="ar-EG" sz="2000" b="1" kern="1200" dirty="0" smtClean="0"/>
              <a:t>غالباً ما تستخدم عاطفتها قبل عقلها وذلك من خلال الإحساس بالآخرين والتعاطف معهم وبناءً على ذلك فمن السهل استعطاف المرأة أكثر من الرجل </a:t>
            </a:r>
            <a:endParaRPr lang="ar-EG" sz="2000" b="1" kern="1200" dirty="0"/>
          </a:p>
        </p:txBody>
      </p:sp>
      <p:sp>
        <p:nvSpPr>
          <p:cNvPr id="8" name="Hexagon 7"/>
          <p:cNvSpPr/>
          <p:nvPr/>
        </p:nvSpPr>
        <p:spPr>
          <a:xfrm>
            <a:off x="1691680" y="1705130"/>
            <a:ext cx="3021467" cy="2604512"/>
          </a:xfrm>
          <a:prstGeom prst="hexagon">
            <a:avLst>
              <a:gd name="adj" fmla="val 25000"/>
              <a:gd name="vf" fmla="val 115470"/>
            </a:avLst>
          </a:prstGeom>
          <a:blipFill rotWithShape="1">
            <a:blip r:embed="rId2"/>
            <a:stretch>
              <a:fillRect/>
            </a:stretch>
          </a:blipFill>
          <a:scene3d>
            <a:camera prst="orthographicFront"/>
            <a:lightRig rig="flat" dir="t"/>
          </a:scene3d>
          <a:sp3d extrusionH="12700" prstMaterial="plastic">
            <a:bevelT w="50800" h="50800"/>
          </a:sp3d>
        </p:spPr>
        <p:style>
          <a:lnRef idx="1">
            <a:schemeClr val="accent4">
              <a:hueOff val="0"/>
              <a:satOff val="0"/>
              <a:lumOff val="0"/>
              <a:alphaOff val="0"/>
            </a:schemeClr>
          </a:lnRef>
          <a:fillRef idx="1">
            <a:scrgbClr r="0" g="0" b="0"/>
          </a:fillRef>
          <a:effectRef idx="2">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 xmlns:p14="http://schemas.microsoft.com/office/powerpoint/2010/main" val="245181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par>
                                <p:cTn id="27" presetID="3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fltVal val="0"/>
                                          </p:val>
                                        </p:tav>
                                        <p:tav tm="100000">
                                          <p:val>
                                            <p:strVal val="#ppt_w"/>
                                          </p:val>
                                        </p:tav>
                                      </p:tavLst>
                                    </p:anim>
                                    <p:anim calcmode="lin" valueType="num">
                                      <p:cBhvr>
                                        <p:cTn id="30" dur="1000" fill="hold"/>
                                        <p:tgtEl>
                                          <p:spTgt spid="8"/>
                                        </p:tgtEl>
                                        <p:attrNameLst>
                                          <p:attrName>ppt_h</p:attrName>
                                        </p:attrNameLst>
                                      </p:cBhvr>
                                      <p:tavLst>
                                        <p:tav tm="0">
                                          <p:val>
                                            <p:fltVal val="0"/>
                                          </p:val>
                                        </p:tav>
                                        <p:tav tm="100000">
                                          <p:val>
                                            <p:strVal val="#ppt_h"/>
                                          </p:val>
                                        </p:tav>
                                      </p:tavLst>
                                    </p:anim>
                                    <p:anim calcmode="lin" valueType="num">
                                      <p:cBhvr>
                                        <p:cTn id="31" dur="1000" fill="hold"/>
                                        <p:tgtEl>
                                          <p:spTgt spid="8"/>
                                        </p:tgtEl>
                                        <p:attrNameLst>
                                          <p:attrName>style.rotation</p:attrName>
                                        </p:attrNameLst>
                                      </p:cBhvr>
                                      <p:tavLst>
                                        <p:tav tm="0">
                                          <p:val>
                                            <p:fltVal val="90"/>
                                          </p:val>
                                        </p:tav>
                                        <p:tav tm="100000">
                                          <p:val>
                                            <p:fltVal val="0"/>
                                          </p:val>
                                        </p:tav>
                                      </p:tavLst>
                                    </p:anim>
                                    <p:animEffect transition="in" filter="fade">
                                      <p:cBhvr>
                                        <p:cTn id="3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95736" y="128790"/>
            <a:ext cx="5409600" cy="618735"/>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الفروق </a:t>
            </a:r>
            <a:r>
              <a:rPr lang="ar-EG" sz="2800" b="1" dirty="0">
                <a:solidFill>
                  <a:srgbClr val="C00000"/>
                </a:solidFill>
              </a:rPr>
              <a:t>بين شخصيتي الرجل والمرأة </a:t>
            </a:r>
          </a:p>
        </p:txBody>
      </p:sp>
      <p:sp>
        <p:nvSpPr>
          <p:cNvPr id="6" name="Flowchart: Preparation 5"/>
          <p:cNvSpPr/>
          <p:nvPr/>
        </p:nvSpPr>
        <p:spPr>
          <a:xfrm>
            <a:off x="3335628" y="1133341"/>
            <a:ext cx="5808372" cy="535480"/>
          </a:xfrm>
          <a:prstGeom prst="flowChartPreparation">
            <a:avLst/>
          </a:prstGeom>
          <a:solidFill>
            <a:srgbClr val="00B0F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lvl="0" algn="ctr" rtl="1" fontAlgn="base">
              <a:spcBef>
                <a:spcPct val="0"/>
              </a:spcBef>
              <a:spcAft>
                <a:spcPct val="0"/>
              </a:spcAft>
            </a:pPr>
            <a:r>
              <a:rPr lang="ar-EG" sz="2400" b="1" kern="0" dirty="0">
                <a:solidFill>
                  <a:srgbClr val="FFFFFF"/>
                </a:solidFill>
                <a:latin typeface="Simplified Arabic" panose="02020603050405020304" pitchFamily="18" charset="-78"/>
                <a:cs typeface="Simplified Arabic" panose="02020603050405020304" pitchFamily="18" charset="-78"/>
              </a:rPr>
              <a:t>الـمـدح والإطــراء</a:t>
            </a:r>
            <a:endParaRPr kumimoji="0" lang="ar-EG" sz="20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2" name="Rectangle 1"/>
          <p:cNvSpPr/>
          <p:nvPr/>
        </p:nvSpPr>
        <p:spPr>
          <a:xfrm>
            <a:off x="7379301" y="1952156"/>
            <a:ext cx="1324401" cy="523220"/>
          </a:xfrm>
          <a:prstGeom prst="rect">
            <a:avLst/>
          </a:prstGeom>
        </p:spPr>
        <p:txBody>
          <a:bodyPr wrap="none">
            <a:spAutoFit/>
          </a:bodyPr>
          <a:lstStyle/>
          <a:p>
            <a:pPr algn="r" rtl="1"/>
            <a:r>
              <a:rPr lang="ar-EG" sz="2800" b="1" dirty="0">
                <a:solidFill>
                  <a:srgbClr val="C00000"/>
                </a:solidFill>
              </a:rPr>
              <a:t>إن الرجل </a:t>
            </a:r>
          </a:p>
        </p:txBody>
      </p:sp>
      <p:sp>
        <p:nvSpPr>
          <p:cNvPr id="4" name="Freeform 3"/>
          <p:cNvSpPr/>
          <p:nvPr/>
        </p:nvSpPr>
        <p:spPr>
          <a:xfrm>
            <a:off x="2631891" y="3474170"/>
            <a:ext cx="5727697" cy="1536096"/>
          </a:xfrm>
          <a:custGeom>
            <a:avLst/>
            <a:gdLst>
              <a:gd name="connsiteX0" fmla="*/ 0 w 5727697"/>
              <a:gd name="connsiteY0" fmla="*/ 256021 h 1536096"/>
              <a:gd name="connsiteX1" fmla="*/ 256021 w 5727697"/>
              <a:gd name="connsiteY1" fmla="*/ 0 h 1536096"/>
              <a:gd name="connsiteX2" fmla="*/ 5471676 w 5727697"/>
              <a:gd name="connsiteY2" fmla="*/ 0 h 1536096"/>
              <a:gd name="connsiteX3" fmla="*/ 5727697 w 5727697"/>
              <a:gd name="connsiteY3" fmla="*/ 256021 h 1536096"/>
              <a:gd name="connsiteX4" fmla="*/ 5727697 w 5727697"/>
              <a:gd name="connsiteY4" fmla="*/ 1280075 h 1536096"/>
              <a:gd name="connsiteX5" fmla="*/ 5471676 w 5727697"/>
              <a:gd name="connsiteY5" fmla="*/ 1536096 h 1536096"/>
              <a:gd name="connsiteX6" fmla="*/ 256021 w 5727697"/>
              <a:gd name="connsiteY6" fmla="*/ 1536096 h 1536096"/>
              <a:gd name="connsiteX7" fmla="*/ 0 w 5727697"/>
              <a:gd name="connsiteY7" fmla="*/ 1280075 h 1536096"/>
              <a:gd name="connsiteX8" fmla="*/ 0 w 5727697"/>
              <a:gd name="connsiteY8" fmla="*/ 256021 h 153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7697" h="1536096">
                <a:moveTo>
                  <a:pt x="0" y="256021"/>
                </a:moveTo>
                <a:cubicBezTo>
                  <a:pt x="0" y="114625"/>
                  <a:pt x="114625" y="0"/>
                  <a:pt x="256021" y="0"/>
                </a:cubicBezTo>
                <a:lnTo>
                  <a:pt x="5471676" y="0"/>
                </a:lnTo>
                <a:cubicBezTo>
                  <a:pt x="5613072" y="0"/>
                  <a:pt x="5727697" y="114625"/>
                  <a:pt x="5727697" y="256021"/>
                </a:cubicBezTo>
                <a:lnTo>
                  <a:pt x="5727697" y="1280075"/>
                </a:lnTo>
                <a:cubicBezTo>
                  <a:pt x="5727697" y="1421471"/>
                  <a:pt x="5613072" y="1536096"/>
                  <a:pt x="5471676" y="1536096"/>
                </a:cubicBezTo>
                <a:lnTo>
                  <a:pt x="256021" y="1536096"/>
                </a:lnTo>
                <a:cubicBezTo>
                  <a:pt x="114625" y="1536096"/>
                  <a:pt x="0" y="1421471"/>
                  <a:pt x="0" y="1280075"/>
                </a:cubicBezTo>
                <a:lnTo>
                  <a:pt x="0" y="256021"/>
                </a:lnTo>
                <a:close/>
              </a:path>
            </a:pathLst>
          </a:custGeom>
          <a:solidFill>
            <a:schemeClr val="accent6">
              <a:lumMod val="75000"/>
              <a:alpha val="90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3">
              <a:alpha val="90000"/>
              <a:hueOff val="0"/>
              <a:satOff val="0"/>
              <a:lumOff val="0"/>
              <a:alphaOff val="0"/>
            </a:schemeClr>
          </a:fillRef>
          <a:effectRef idx="0">
            <a:schemeClr val="accent3">
              <a:alpha val="90000"/>
              <a:hueOff val="0"/>
              <a:satOff val="0"/>
              <a:lumOff val="0"/>
              <a:alphaOff val="0"/>
            </a:schemeClr>
          </a:effectRef>
          <a:fontRef idx="minor">
            <a:schemeClr val="lt1"/>
          </a:fontRef>
        </p:style>
        <p:txBody>
          <a:bodyPr spcFirstLastPara="0" vert="horz" wrap="square" lIns="1287349" tIns="166426" rIns="166426" bIns="166426" numCol="1" spcCol="1270" anchor="ctr" anchorCtr="0">
            <a:noAutofit/>
          </a:bodyPr>
          <a:lstStyle/>
          <a:p>
            <a:pPr lvl="0" algn="justLow" defTabSz="1066800" rtl="1">
              <a:lnSpc>
                <a:spcPct val="90000"/>
              </a:lnSpc>
              <a:spcBef>
                <a:spcPct val="0"/>
              </a:spcBef>
              <a:spcAft>
                <a:spcPct val="35000"/>
              </a:spcAft>
            </a:pPr>
            <a:r>
              <a:rPr lang="ar-EG" sz="2400" b="0" kern="1200" dirty="0" smtClean="0"/>
              <a:t>عادة ما يرغب في سماع عبارات المديح والإطراء على أعماله واجتهاداته وبطولاته وما حققه من إنجازات</a:t>
            </a:r>
            <a:endParaRPr lang="ar-EG" sz="2400" b="0" kern="1200" dirty="0"/>
          </a:p>
        </p:txBody>
      </p:sp>
      <p:sp>
        <p:nvSpPr>
          <p:cNvPr id="7" name="Oval 6"/>
          <p:cNvSpPr/>
          <p:nvPr/>
        </p:nvSpPr>
        <p:spPr>
          <a:xfrm>
            <a:off x="1043608" y="1968548"/>
            <a:ext cx="2655503" cy="2655902"/>
          </a:xfrm>
          <a:prstGeom prst="ellipse">
            <a:avLst/>
          </a:prstGeom>
          <a:blipFill rotWithShape="1">
            <a:blip r:embed="rId2"/>
            <a:stretch>
              <a:fillRect/>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3">
              <a:tint val="50000"/>
              <a:alpha val="90000"/>
              <a:hueOff val="0"/>
              <a:satOff val="0"/>
              <a:lumOff val="0"/>
              <a:alphaOff val="0"/>
            </a:schemeClr>
          </a:effectRef>
          <a:fontRef idx="minor">
            <a:schemeClr val="lt1">
              <a:hueOff val="0"/>
              <a:satOff val="0"/>
              <a:lumOff val="0"/>
              <a:alphaOff val="0"/>
            </a:schemeClr>
          </a:fontRef>
        </p:style>
      </p:sp>
    </p:spTree>
    <p:extLst>
      <p:ext uri="{BB962C8B-B14F-4D97-AF65-F5344CB8AC3E}">
        <p14:creationId xmlns="" xmlns:p14="http://schemas.microsoft.com/office/powerpoint/2010/main" val="225690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par>
                                <p:cTn id="24" presetID="6"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23728" y="118021"/>
            <a:ext cx="5409600" cy="618735"/>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الفروق </a:t>
            </a:r>
            <a:r>
              <a:rPr lang="ar-EG" sz="2800" b="1" dirty="0">
                <a:solidFill>
                  <a:srgbClr val="C00000"/>
                </a:solidFill>
              </a:rPr>
              <a:t>بين شخصيتي الرجل والمرأة </a:t>
            </a:r>
          </a:p>
        </p:txBody>
      </p:sp>
      <p:sp>
        <p:nvSpPr>
          <p:cNvPr id="6" name="Flowchart: Preparation 5"/>
          <p:cNvSpPr/>
          <p:nvPr/>
        </p:nvSpPr>
        <p:spPr>
          <a:xfrm>
            <a:off x="3335628" y="1133341"/>
            <a:ext cx="5808372" cy="535480"/>
          </a:xfrm>
          <a:prstGeom prst="flowChartPreparation">
            <a:avLst/>
          </a:prstGeom>
          <a:solidFill>
            <a:srgbClr val="00B0F0"/>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lvl="0" algn="ctr" rtl="1" fontAlgn="base">
              <a:spcBef>
                <a:spcPct val="0"/>
              </a:spcBef>
              <a:spcAft>
                <a:spcPct val="0"/>
              </a:spcAft>
            </a:pPr>
            <a:r>
              <a:rPr lang="ar-EG" sz="2400" b="1" kern="0" dirty="0">
                <a:solidFill>
                  <a:srgbClr val="FFFFFF"/>
                </a:solidFill>
                <a:latin typeface="Simplified Arabic" panose="02020603050405020304" pitchFamily="18" charset="-78"/>
                <a:cs typeface="Simplified Arabic" panose="02020603050405020304" pitchFamily="18" charset="-78"/>
              </a:rPr>
              <a:t>الـمـدح والإطــراء</a:t>
            </a:r>
            <a:endParaRPr kumimoji="0" lang="ar-EG" sz="20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2" name="Rectangle 1"/>
          <p:cNvSpPr/>
          <p:nvPr/>
        </p:nvSpPr>
        <p:spPr>
          <a:xfrm>
            <a:off x="5811564" y="1952156"/>
            <a:ext cx="2892138" cy="523220"/>
          </a:xfrm>
          <a:prstGeom prst="rect">
            <a:avLst/>
          </a:prstGeom>
        </p:spPr>
        <p:txBody>
          <a:bodyPr wrap="none">
            <a:spAutoFit/>
          </a:bodyPr>
          <a:lstStyle/>
          <a:p>
            <a:pPr algn="r" rtl="1"/>
            <a:r>
              <a:rPr lang="ar-EG" sz="2800" b="1" dirty="0">
                <a:solidFill>
                  <a:srgbClr val="C00000"/>
                </a:solidFill>
              </a:rPr>
              <a:t>وفي المقابل فإن المرأة </a:t>
            </a:r>
          </a:p>
        </p:txBody>
      </p:sp>
      <p:sp>
        <p:nvSpPr>
          <p:cNvPr id="4" name="Freeform 3"/>
          <p:cNvSpPr/>
          <p:nvPr/>
        </p:nvSpPr>
        <p:spPr>
          <a:xfrm>
            <a:off x="2703899" y="3880395"/>
            <a:ext cx="5727697" cy="1536096"/>
          </a:xfrm>
          <a:custGeom>
            <a:avLst/>
            <a:gdLst>
              <a:gd name="connsiteX0" fmla="*/ 0 w 5727697"/>
              <a:gd name="connsiteY0" fmla="*/ 256021 h 1536096"/>
              <a:gd name="connsiteX1" fmla="*/ 256021 w 5727697"/>
              <a:gd name="connsiteY1" fmla="*/ 0 h 1536096"/>
              <a:gd name="connsiteX2" fmla="*/ 5471676 w 5727697"/>
              <a:gd name="connsiteY2" fmla="*/ 0 h 1536096"/>
              <a:gd name="connsiteX3" fmla="*/ 5727697 w 5727697"/>
              <a:gd name="connsiteY3" fmla="*/ 256021 h 1536096"/>
              <a:gd name="connsiteX4" fmla="*/ 5727697 w 5727697"/>
              <a:gd name="connsiteY4" fmla="*/ 1280075 h 1536096"/>
              <a:gd name="connsiteX5" fmla="*/ 5471676 w 5727697"/>
              <a:gd name="connsiteY5" fmla="*/ 1536096 h 1536096"/>
              <a:gd name="connsiteX6" fmla="*/ 256021 w 5727697"/>
              <a:gd name="connsiteY6" fmla="*/ 1536096 h 1536096"/>
              <a:gd name="connsiteX7" fmla="*/ 0 w 5727697"/>
              <a:gd name="connsiteY7" fmla="*/ 1280075 h 1536096"/>
              <a:gd name="connsiteX8" fmla="*/ 0 w 5727697"/>
              <a:gd name="connsiteY8" fmla="*/ 256021 h 153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7697" h="1536096">
                <a:moveTo>
                  <a:pt x="0" y="256021"/>
                </a:moveTo>
                <a:cubicBezTo>
                  <a:pt x="0" y="114625"/>
                  <a:pt x="114625" y="0"/>
                  <a:pt x="256021" y="0"/>
                </a:cubicBezTo>
                <a:lnTo>
                  <a:pt x="5471676" y="0"/>
                </a:lnTo>
                <a:cubicBezTo>
                  <a:pt x="5613072" y="0"/>
                  <a:pt x="5727697" y="114625"/>
                  <a:pt x="5727697" y="256021"/>
                </a:cubicBezTo>
                <a:lnTo>
                  <a:pt x="5727697" y="1280075"/>
                </a:lnTo>
                <a:cubicBezTo>
                  <a:pt x="5727697" y="1421471"/>
                  <a:pt x="5613072" y="1536096"/>
                  <a:pt x="5471676" y="1536096"/>
                </a:cubicBezTo>
                <a:lnTo>
                  <a:pt x="256021" y="1536096"/>
                </a:lnTo>
                <a:cubicBezTo>
                  <a:pt x="114625" y="1536096"/>
                  <a:pt x="0" y="1421471"/>
                  <a:pt x="0" y="1280075"/>
                </a:cubicBezTo>
                <a:lnTo>
                  <a:pt x="0" y="256021"/>
                </a:lnTo>
                <a:close/>
              </a:path>
            </a:pathLst>
          </a:custGeom>
          <a:solidFill>
            <a:srgbClr val="FFC000">
              <a:alpha val="90000"/>
            </a:srgb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3">
              <a:alpha val="90000"/>
              <a:hueOff val="0"/>
              <a:satOff val="0"/>
              <a:lumOff val="0"/>
              <a:alphaOff val="0"/>
            </a:schemeClr>
          </a:fillRef>
          <a:effectRef idx="0">
            <a:schemeClr val="accent3">
              <a:alpha val="90000"/>
              <a:hueOff val="0"/>
              <a:satOff val="0"/>
              <a:lumOff val="0"/>
              <a:alphaOff val="0"/>
            </a:schemeClr>
          </a:effectRef>
          <a:fontRef idx="minor">
            <a:schemeClr val="lt1"/>
          </a:fontRef>
        </p:style>
        <p:txBody>
          <a:bodyPr spcFirstLastPara="0" vert="horz" wrap="square" lIns="1287349" tIns="166426" rIns="166426" bIns="166426" numCol="1" spcCol="1270" anchor="ctr" anchorCtr="0">
            <a:noAutofit/>
          </a:bodyPr>
          <a:lstStyle/>
          <a:p>
            <a:pPr lvl="0" algn="justLow" defTabSz="1066800" rtl="1">
              <a:lnSpc>
                <a:spcPct val="90000"/>
              </a:lnSpc>
              <a:spcBef>
                <a:spcPct val="0"/>
              </a:spcBef>
              <a:spcAft>
                <a:spcPct val="35000"/>
              </a:spcAft>
            </a:pPr>
            <a:r>
              <a:rPr lang="ar-EG" sz="2400" b="0" kern="1200" dirty="0" smtClean="0"/>
              <a:t>عادة ما تعشق سماع عبارات الإعجاب في محاسنها ومفاتنها وجمال أنوثتها . حتى أنها تعشق سماع ( الكلام الحلو ) فيها</a:t>
            </a:r>
            <a:endParaRPr lang="ar-EG" sz="2400" b="0" kern="1200" dirty="0"/>
          </a:p>
        </p:txBody>
      </p:sp>
      <p:sp>
        <p:nvSpPr>
          <p:cNvPr id="7" name="Oval 6"/>
          <p:cNvSpPr/>
          <p:nvPr/>
        </p:nvSpPr>
        <p:spPr>
          <a:xfrm>
            <a:off x="1115616" y="2374773"/>
            <a:ext cx="2655503" cy="2655902"/>
          </a:xfrm>
          <a:prstGeom prst="ellipse">
            <a:avLst/>
          </a:prstGeom>
          <a:blipFill rotWithShape="1">
            <a:blip r:embed="rId2"/>
            <a:stretch>
              <a:fillRect/>
            </a:stretch>
          </a:blipFill>
          <a:scene3d>
            <a:camera prst="orthographicFront"/>
            <a:lightRig rig="chilly" dir="t"/>
          </a:scene3d>
          <a:sp3d z="12700" extrusionH="12700" prstMaterial="translucentPowder">
            <a:bevelT w="25400" h="6350" prst="softRound"/>
            <a:bevelB w="0" h="0" prst="convex"/>
          </a:sp3d>
        </p:spPr>
        <p:style>
          <a:lnRef idx="0">
            <a:schemeClr val="lt1">
              <a:hueOff val="0"/>
              <a:satOff val="0"/>
              <a:lumOff val="0"/>
              <a:alphaOff val="0"/>
            </a:schemeClr>
          </a:lnRef>
          <a:fillRef idx="1">
            <a:scrgbClr r="0" g="0" b="0"/>
          </a:fillRef>
          <a:effectRef idx="0">
            <a:schemeClr val="accent3">
              <a:tint val="50000"/>
              <a:alpha val="90000"/>
              <a:hueOff val="0"/>
              <a:satOff val="0"/>
              <a:lumOff val="0"/>
              <a:alphaOff val="0"/>
            </a:schemeClr>
          </a:effectRef>
          <a:fontRef idx="minor">
            <a:schemeClr val="lt1">
              <a:hueOff val="0"/>
              <a:satOff val="0"/>
              <a:lumOff val="0"/>
              <a:alphaOff val="0"/>
            </a:schemeClr>
          </a:fontRef>
        </p:style>
      </p:sp>
    </p:spTree>
    <p:extLst>
      <p:ext uri="{BB962C8B-B14F-4D97-AF65-F5344CB8AC3E}">
        <p14:creationId xmlns="" xmlns:p14="http://schemas.microsoft.com/office/powerpoint/2010/main" val="104455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par>
                                <p:cTn id="24" presetID="21" presetClass="entr" presetSubtype="1"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267744" y="100279"/>
            <a:ext cx="5409600" cy="610148"/>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الفروق </a:t>
            </a:r>
            <a:r>
              <a:rPr lang="ar-EG" sz="2800" b="1" dirty="0">
                <a:solidFill>
                  <a:srgbClr val="C00000"/>
                </a:solidFill>
              </a:rPr>
              <a:t>بين شخصيتي الرجل والمرأة </a:t>
            </a:r>
          </a:p>
        </p:txBody>
      </p:sp>
      <p:sp>
        <p:nvSpPr>
          <p:cNvPr id="6" name="Flowchart: Preparation 5"/>
          <p:cNvSpPr/>
          <p:nvPr/>
        </p:nvSpPr>
        <p:spPr>
          <a:xfrm>
            <a:off x="3335628" y="1133341"/>
            <a:ext cx="5808372" cy="535480"/>
          </a:xfrm>
          <a:prstGeom prst="flowChartPreparation">
            <a:avLst/>
          </a:prstGeom>
          <a:solidFill>
            <a:srgbClr val="DE12D4"/>
          </a:solidFill>
          <a:ln>
            <a:solidFill>
              <a:srgbClr val="DE12D4"/>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lvl="0" algn="ctr" rtl="1" fontAlgn="base">
              <a:spcBef>
                <a:spcPct val="0"/>
              </a:spcBef>
              <a:spcAft>
                <a:spcPct val="0"/>
              </a:spcAft>
            </a:pPr>
            <a:r>
              <a:rPr lang="ar-EG" sz="2400" b="1" kern="0" dirty="0">
                <a:solidFill>
                  <a:srgbClr val="FFFFFF"/>
                </a:solidFill>
                <a:latin typeface="Simplified Arabic" panose="02020603050405020304" pitchFamily="18" charset="-78"/>
                <a:cs typeface="Simplified Arabic" panose="02020603050405020304" pitchFamily="18" charset="-78"/>
              </a:rPr>
              <a:t>المناصب والترقيات في العمل </a:t>
            </a:r>
            <a:endParaRPr kumimoji="0" lang="ar-EG" sz="20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2" name="Rectangle 1"/>
          <p:cNvSpPr/>
          <p:nvPr/>
        </p:nvSpPr>
        <p:spPr>
          <a:xfrm>
            <a:off x="6239814" y="1810563"/>
            <a:ext cx="2497799" cy="523220"/>
          </a:xfrm>
          <a:prstGeom prst="rect">
            <a:avLst/>
          </a:prstGeom>
        </p:spPr>
        <p:txBody>
          <a:bodyPr wrap="none">
            <a:spAutoFit/>
          </a:bodyPr>
          <a:lstStyle/>
          <a:p>
            <a:pPr algn="r" rtl="1"/>
            <a:r>
              <a:rPr lang="ar-EG" sz="2800" b="1" dirty="0">
                <a:solidFill>
                  <a:srgbClr val="C00000"/>
                </a:solidFill>
              </a:rPr>
              <a:t>عادة ما يهتم الرجل </a:t>
            </a:r>
          </a:p>
        </p:txBody>
      </p:sp>
      <p:grpSp>
        <p:nvGrpSpPr>
          <p:cNvPr id="3" name="Group 2"/>
          <p:cNvGrpSpPr/>
          <p:nvPr/>
        </p:nvGrpSpPr>
        <p:grpSpPr>
          <a:xfrm>
            <a:off x="1187624" y="2470837"/>
            <a:ext cx="7079924" cy="3584409"/>
            <a:chOff x="1173200" y="2768957"/>
            <a:chExt cx="7079924" cy="3584409"/>
          </a:xfrm>
        </p:grpSpPr>
        <p:sp>
          <p:nvSpPr>
            <p:cNvPr id="4" name="Donut 3"/>
            <p:cNvSpPr/>
            <p:nvPr/>
          </p:nvSpPr>
          <p:spPr>
            <a:xfrm>
              <a:off x="4668559" y="2768957"/>
              <a:ext cx="3584565" cy="3584409"/>
            </a:xfrm>
            <a:prstGeom prst="donut">
              <a:avLst>
                <a:gd name="adj" fmla="val 11010"/>
              </a:avLst>
            </a:prstGeom>
            <a:scene3d>
              <a:camera prst="orthographicFront"/>
              <a:lightRig rig="chilly" dir="t"/>
            </a:scene3d>
            <a:sp3d prstMaterial="translucentPowder">
              <a:bevelT w="127000" h="25400" prst="softRound"/>
            </a:sp3d>
          </p:spPr>
          <p:style>
            <a:lnRef idx="1">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Rectangle 6"/>
            <p:cNvSpPr/>
            <p:nvPr/>
          </p:nvSpPr>
          <p:spPr>
            <a:xfrm>
              <a:off x="1173200" y="2894405"/>
              <a:ext cx="4408669" cy="3333354"/>
            </a:xfrm>
            <a:prstGeom prst="rect">
              <a:avLst/>
            </a:prstGeom>
            <a:blipFill rotWithShape="1">
              <a:blip r:embed="rId2"/>
              <a:stretch>
                <a:fillRect/>
              </a:stretch>
            </a:blipFill>
            <a:scene3d>
              <a:camera prst="orthographicFront"/>
              <a:lightRig rig="chilly" dir="t"/>
            </a:scene3d>
            <a:sp3d z="-25700" extrusionH="63500" contourW="12700" prstMaterial="matte">
              <a:contourClr>
                <a:schemeClr val="lt1"/>
              </a:contourClr>
            </a:sp3d>
          </p:spPr>
          <p:style>
            <a:lnRef idx="0">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5062911" y="3163224"/>
              <a:ext cx="2795862" cy="2795739"/>
            </a:xfrm>
            <a:custGeom>
              <a:avLst/>
              <a:gdLst>
                <a:gd name="connsiteX0" fmla="*/ 0 w 2795862"/>
                <a:gd name="connsiteY0" fmla="*/ 1397870 h 2795739"/>
                <a:gd name="connsiteX1" fmla="*/ 1397931 w 2795862"/>
                <a:gd name="connsiteY1" fmla="*/ 0 h 2795739"/>
                <a:gd name="connsiteX2" fmla="*/ 2795862 w 2795862"/>
                <a:gd name="connsiteY2" fmla="*/ 1397870 h 2795739"/>
                <a:gd name="connsiteX3" fmla="*/ 1397931 w 2795862"/>
                <a:gd name="connsiteY3" fmla="*/ 2795740 h 2795739"/>
                <a:gd name="connsiteX4" fmla="*/ 0 w 2795862"/>
                <a:gd name="connsiteY4" fmla="*/ 1397870 h 2795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5862" h="2795739">
                  <a:moveTo>
                    <a:pt x="0" y="1397870"/>
                  </a:moveTo>
                  <a:cubicBezTo>
                    <a:pt x="0" y="625848"/>
                    <a:pt x="625875" y="0"/>
                    <a:pt x="1397931" y="0"/>
                  </a:cubicBezTo>
                  <a:cubicBezTo>
                    <a:pt x="2169987" y="0"/>
                    <a:pt x="2795862" y="625848"/>
                    <a:pt x="2795862" y="1397870"/>
                  </a:cubicBezTo>
                  <a:cubicBezTo>
                    <a:pt x="2795862" y="2169892"/>
                    <a:pt x="2169987" y="2795740"/>
                    <a:pt x="1397931" y="2795740"/>
                  </a:cubicBezTo>
                  <a:cubicBezTo>
                    <a:pt x="625875" y="2795740"/>
                    <a:pt x="0" y="2169892"/>
                    <a:pt x="0" y="1397870"/>
                  </a:cubicBezTo>
                  <a:close/>
                </a:path>
              </a:pathLst>
            </a:custGeom>
            <a:scene3d>
              <a:camera prst="orthographicFront"/>
              <a:lightRig rig="chilly" dir="t"/>
            </a:scene3d>
            <a:sp3d z="12700" extrusionH="1700" prstMaterial="dkEdge">
              <a:bevelT w="25400" h="6350" prst="softRound"/>
              <a:bevelB w="0" h="0" prst="convex"/>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9445" tIns="409426" rIns="409445" bIns="409426" numCol="1" spcCol="1270" anchor="ctr" anchorCtr="0">
              <a:noAutofit/>
            </a:bodyPr>
            <a:lstStyle/>
            <a:p>
              <a:pPr lvl="0" algn="justLow" defTabSz="1066800" rtl="1">
                <a:lnSpc>
                  <a:spcPct val="90000"/>
                </a:lnSpc>
                <a:spcBef>
                  <a:spcPct val="0"/>
                </a:spcBef>
                <a:spcAft>
                  <a:spcPct val="35000"/>
                </a:spcAft>
              </a:pPr>
              <a:r>
                <a:rPr lang="ar-EG" sz="2400" b="0" kern="1200" dirty="0" smtClean="0"/>
                <a:t>في عمله بالترقيات والمناصب العليا وكيفية الوصول إليها </a:t>
              </a:r>
              <a:endParaRPr lang="ar-EG" sz="2400" b="0" kern="1200" dirty="0"/>
            </a:p>
          </p:txBody>
        </p:sp>
      </p:grpSp>
    </p:spTree>
    <p:extLst>
      <p:ext uri="{BB962C8B-B14F-4D97-AF65-F5344CB8AC3E}">
        <p14:creationId xmlns="" xmlns:p14="http://schemas.microsoft.com/office/powerpoint/2010/main" val="37552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23728" y="0"/>
            <a:ext cx="5409600" cy="635914"/>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الفروق </a:t>
            </a:r>
            <a:r>
              <a:rPr lang="ar-EG" sz="2800" b="1" dirty="0">
                <a:solidFill>
                  <a:srgbClr val="C00000"/>
                </a:solidFill>
              </a:rPr>
              <a:t>بين شخصيتي الرجل والمرأة </a:t>
            </a:r>
          </a:p>
        </p:txBody>
      </p:sp>
      <p:sp>
        <p:nvSpPr>
          <p:cNvPr id="6" name="Flowchart: Preparation 5"/>
          <p:cNvSpPr/>
          <p:nvPr/>
        </p:nvSpPr>
        <p:spPr>
          <a:xfrm>
            <a:off x="3335628" y="1133341"/>
            <a:ext cx="5808372" cy="535480"/>
          </a:xfrm>
          <a:prstGeom prst="flowChartPreparation">
            <a:avLst/>
          </a:prstGeom>
          <a:solidFill>
            <a:srgbClr val="DE12D4"/>
          </a:solidFill>
          <a:ln>
            <a:solidFill>
              <a:srgbClr val="DE12D4"/>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lvl="0" algn="ctr" rtl="1" fontAlgn="base">
              <a:spcBef>
                <a:spcPct val="0"/>
              </a:spcBef>
              <a:spcAft>
                <a:spcPct val="0"/>
              </a:spcAft>
            </a:pPr>
            <a:r>
              <a:rPr lang="ar-EG" sz="2400" b="1" kern="0" dirty="0">
                <a:solidFill>
                  <a:srgbClr val="FFFFFF"/>
                </a:solidFill>
                <a:latin typeface="Simplified Arabic" panose="02020603050405020304" pitchFamily="18" charset="-78"/>
                <a:cs typeface="Simplified Arabic" panose="02020603050405020304" pitchFamily="18" charset="-78"/>
              </a:rPr>
              <a:t>المناصب والترقيات في العمل </a:t>
            </a:r>
            <a:endParaRPr kumimoji="0" lang="ar-EG" sz="20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2" name="Rectangle 1"/>
          <p:cNvSpPr/>
          <p:nvPr/>
        </p:nvSpPr>
        <p:spPr>
          <a:xfrm>
            <a:off x="6427118" y="1952156"/>
            <a:ext cx="2276584" cy="523220"/>
          </a:xfrm>
          <a:prstGeom prst="rect">
            <a:avLst/>
          </a:prstGeom>
        </p:spPr>
        <p:txBody>
          <a:bodyPr wrap="none">
            <a:spAutoFit/>
          </a:bodyPr>
          <a:lstStyle/>
          <a:p>
            <a:pPr algn="r" rtl="1"/>
            <a:r>
              <a:rPr lang="ar-EG" sz="2800" b="1" dirty="0">
                <a:solidFill>
                  <a:srgbClr val="C00000"/>
                </a:solidFill>
              </a:rPr>
              <a:t>على عكس المرأة </a:t>
            </a:r>
          </a:p>
        </p:txBody>
      </p:sp>
      <p:graphicFrame>
        <p:nvGraphicFramePr>
          <p:cNvPr id="10" name="Diagram 9"/>
          <p:cNvGraphicFramePr/>
          <p:nvPr>
            <p:extLst>
              <p:ext uri="{D42A27DB-BD31-4B8C-83A1-F6EECF244321}">
                <p14:modId xmlns="" xmlns:p14="http://schemas.microsoft.com/office/powerpoint/2010/main" val="3304457811"/>
              </p:ext>
            </p:extLst>
          </p:nvPr>
        </p:nvGraphicFramePr>
        <p:xfrm>
          <a:off x="231731" y="2482949"/>
          <a:ext cx="8471971" cy="3442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70427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0"/>
                                        <p:tgtEl>
                                          <p:spTgt spid="10"/>
                                        </p:tgtEl>
                                      </p:cBhvr>
                                    </p:animEffect>
                                    <p:anim calcmode="lin" valueType="num">
                                      <p:cBhvr>
                                        <p:cTn id="24" dur="2000" fill="hold"/>
                                        <p:tgtEl>
                                          <p:spTgt spid="10"/>
                                        </p:tgtEl>
                                        <p:attrNameLst>
                                          <p:attrName>ppt_w</p:attrName>
                                        </p:attrNameLst>
                                      </p:cBhvr>
                                      <p:tavLst>
                                        <p:tav tm="0" fmla="#ppt_w*sin(2.5*pi*$)">
                                          <p:val>
                                            <p:fltVal val="0"/>
                                          </p:val>
                                        </p:tav>
                                        <p:tav tm="100000">
                                          <p:val>
                                            <p:fltVal val="1"/>
                                          </p:val>
                                        </p:tav>
                                      </p:tavLst>
                                    </p:anim>
                                    <p:anim calcmode="lin" valueType="num">
                                      <p:cBhvr>
                                        <p:cTn id="25"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p:bldGraphic spid="10"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243725" y="128790"/>
            <a:ext cx="5409600" cy="597119"/>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الفروق </a:t>
            </a:r>
            <a:r>
              <a:rPr lang="ar-EG" sz="2800" b="1" dirty="0">
                <a:solidFill>
                  <a:srgbClr val="C00000"/>
                </a:solidFill>
              </a:rPr>
              <a:t>بين شخصيتي الرجل والمرأة </a:t>
            </a:r>
          </a:p>
        </p:txBody>
      </p:sp>
      <p:sp>
        <p:nvSpPr>
          <p:cNvPr id="6" name="Flowchart: Preparation 5"/>
          <p:cNvSpPr/>
          <p:nvPr/>
        </p:nvSpPr>
        <p:spPr>
          <a:xfrm>
            <a:off x="3335628" y="1133341"/>
            <a:ext cx="5808372" cy="535480"/>
          </a:xfrm>
          <a:prstGeom prst="flowChartPreparation">
            <a:avLst/>
          </a:prstGeom>
          <a:solidFill>
            <a:srgbClr val="BE3264"/>
          </a:solidFill>
          <a:ln>
            <a:solidFill>
              <a:srgbClr val="BE3264"/>
            </a:solidFill>
          </a:ln>
        </p:spPr>
        <p:style>
          <a:lnRef idx="2">
            <a:schemeClr val="accent6">
              <a:shade val="50000"/>
            </a:schemeClr>
          </a:lnRef>
          <a:fillRef idx="1">
            <a:schemeClr val="accent6"/>
          </a:fillRef>
          <a:effectRef idx="0">
            <a:schemeClr val="accent6"/>
          </a:effectRef>
          <a:fontRef idx="minor">
            <a:schemeClr val="lt1"/>
          </a:fontRef>
        </p:style>
        <p:txBody>
          <a:bodyPr rtlCol="1" anchor="ctr"/>
          <a:lstStyle/>
          <a:p>
            <a:pPr lvl="0" algn="ctr" rtl="1" fontAlgn="base">
              <a:spcBef>
                <a:spcPct val="0"/>
              </a:spcBef>
              <a:spcAft>
                <a:spcPct val="0"/>
              </a:spcAft>
            </a:pPr>
            <a:r>
              <a:rPr lang="ar-EG" sz="2400" b="1" kern="0" dirty="0">
                <a:solidFill>
                  <a:srgbClr val="FFFFFF"/>
                </a:solidFill>
                <a:latin typeface="Simplified Arabic" panose="02020603050405020304" pitchFamily="18" charset="-78"/>
                <a:cs typeface="Simplified Arabic" panose="02020603050405020304" pitchFamily="18" charset="-78"/>
              </a:rPr>
              <a:t>الـتـعـلـيـقـات والانـتــقـادات</a:t>
            </a:r>
            <a:endParaRPr kumimoji="0" lang="ar-EG" sz="2000" b="1" i="0" u="none" strike="noStrike" kern="0" cap="none" spc="0" normalizeH="0" baseline="0" noProof="0" dirty="0" smtClean="0">
              <a:ln>
                <a:noFill/>
              </a:ln>
              <a:solidFill>
                <a:srgbClr val="FFFFFF"/>
              </a:solidFill>
              <a:effectLst/>
              <a:uLnTx/>
              <a:uFillTx/>
              <a:latin typeface="Simplified Arabic" panose="02020603050405020304" pitchFamily="18" charset="-78"/>
              <a:ea typeface="+mn-ea"/>
              <a:cs typeface="Simplified Arabic" panose="02020603050405020304" pitchFamily="18" charset="-78"/>
            </a:endParaRPr>
          </a:p>
        </p:txBody>
      </p:sp>
      <p:sp>
        <p:nvSpPr>
          <p:cNvPr id="3" name="Rectangle 2"/>
          <p:cNvSpPr/>
          <p:nvPr/>
        </p:nvSpPr>
        <p:spPr>
          <a:xfrm>
            <a:off x="1259632" y="1668821"/>
            <a:ext cx="5875776" cy="4129070"/>
          </a:xfrm>
          <a:prstGeom prst="rect">
            <a:avLst/>
          </a:prstGeom>
          <a:blipFill rotWithShape="1">
            <a:blip r:embed="rId2"/>
            <a:stretch>
              <a:fillRect/>
            </a:stretch>
          </a:blipFill>
          <a:scene3d>
            <a:camera prst="orthographicFront"/>
            <a:lightRig rig="chilly" dir="t"/>
          </a:scene3d>
          <a:sp3d z="-12700" extrusionH="1700" prstMaterial="translucentPowder">
            <a:bevelT w="25400" h="6350" prst="softRound"/>
            <a:bevelB w="0" h="0" prst="convex"/>
          </a:sp3d>
        </p:spPr>
        <p:style>
          <a:lnRef idx="0">
            <a:schemeClr val="dk1">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4" name="Freeform 3"/>
          <p:cNvSpPr/>
          <p:nvPr/>
        </p:nvSpPr>
        <p:spPr>
          <a:xfrm>
            <a:off x="2843808" y="4581128"/>
            <a:ext cx="5063169" cy="1216763"/>
          </a:xfrm>
          <a:custGeom>
            <a:avLst/>
            <a:gdLst>
              <a:gd name="connsiteX0" fmla="*/ 0 w 5063169"/>
              <a:gd name="connsiteY0" fmla="*/ 0 h 1216763"/>
              <a:gd name="connsiteX1" fmla="*/ 5063169 w 5063169"/>
              <a:gd name="connsiteY1" fmla="*/ 0 h 1216763"/>
              <a:gd name="connsiteX2" fmla="*/ 5063169 w 5063169"/>
              <a:gd name="connsiteY2" fmla="*/ 1216763 h 1216763"/>
              <a:gd name="connsiteX3" fmla="*/ 0 w 5063169"/>
              <a:gd name="connsiteY3" fmla="*/ 1216763 h 1216763"/>
              <a:gd name="connsiteX4" fmla="*/ 0 w 5063169"/>
              <a:gd name="connsiteY4" fmla="*/ 0 h 1216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3169" h="1216763">
                <a:moveTo>
                  <a:pt x="0" y="0"/>
                </a:moveTo>
                <a:lnTo>
                  <a:pt x="5063169" y="0"/>
                </a:lnTo>
                <a:lnTo>
                  <a:pt x="5063169" y="1216763"/>
                </a:lnTo>
                <a:lnTo>
                  <a:pt x="0" y="1216763"/>
                </a:lnTo>
                <a:lnTo>
                  <a:pt x="0" y="0"/>
                </a:lnTo>
                <a:close/>
              </a:path>
            </a:pathLst>
          </a:custGeom>
          <a:solidFill>
            <a:srgbClr val="0070C0"/>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8100" tIns="38100" rIns="38100" bIns="38100" numCol="1" spcCol="1270" anchor="ctr" anchorCtr="0">
            <a:noAutofit/>
          </a:bodyPr>
          <a:lstStyle/>
          <a:p>
            <a:pPr lvl="0" algn="justLow" defTabSz="889000" rtl="1">
              <a:lnSpc>
                <a:spcPct val="90000"/>
              </a:lnSpc>
              <a:spcBef>
                <a:spcPct val="0"/>
              </a:spcBef>
              <a:spcAft>
                <a:spcPct val="5000"/>
              </a:spcAft>
            </a:pPr>
            <a:r>
              <a:rPr lang="ar-EG" sz="2000" b="0" kern="1200" dirty="0" smtClean="0">
                <a:solidFill>
                  <a:schemeClr val="bg1"/>
                </a:solidFill>
              </a:rPr>
              <a:t>إن معظم نساء العالم لا يتقبلن الانتقادات أبداً .. بل إن لديهن حساسية مفرطة من أي تعليق أو أي انتقاد يوجّه إليهن .... على عكس الرجل الذي غالباً ما تكون ( روحه رياضية ) نظراً لأنه يعد أكثر تقبلاً للنقد من المرأة </a:t>
            </a:r>
            <a:endParaRPr lang="ar-EG" sz="2000" b="0" kern="1200" dirty="0">
              <a:solidFill>
                <a:schemeClr val="bg1"/>
              </a:solidFill>
            </a:endParaRPr>
          </a:p>
        </p:txBody>
      </p:sp>
    </p:spTree>
    <p:extLst>
      <p:ext uri="{BB962C8B-B14F-4D97-AF65-F5344CB8AC3E}">
        <p14:creationId xmlns="" xmlns:p14="http://schemas.microsoft.com/office/powerpoint/2010/main" val="1083889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95736" y="254779"/>
            <a:ext cx="5409600" cy="635914"/>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سيكولوجية المرأة في التعامل مع الرجل </a:t>
            </a:r>
          </a:p>
        </p:txBody>
      </p:sp>
      <p:sp>
        <p:nvSpPr>
          <p:cNvPr id="7" name="Rectangle 6"/>
          <p:cNvSpPr/>
          <p:nvPr/>
        </p:nvSpPr>
        <p:spPr>
          <a:xfrm>
            <a:off x="5969228" y="1190511"/>
            <a:ext cx="3002508" cy="60050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t>الجانب الفسيولوجي للمرأة</a:t>
            </a:r>
            <a:endParaRPr lang="ar-EG" sz="2400" dirty="0"/>
          </a:p>
        </p:txBody>
      </p:sp>
      <p:sp>
        <p:nvSpPr>
          <p:cNvPr id="2" name="Rectangle 1"/>
          <p:cNvSpPr/>
          <p:nvPr/>
        </p:nvSpPr>
        <p:spPr>
          <a:xfrm>
            <a:off x="450760" y="1940194"/>
            <a:ext cx="8178085" cy="1200329"/>
          </a:xfrm>
          <a:prstGeom prst="rect">
            <a:avLst/>
          </a:prstGeom>
        </p:spPr>
        <p:txBody>
          <a:bodyPr wrap="square">
            <a:spAutoFit/>
          </a:bodyPr>
          <a:lstStyle/>
          <a:p>
            <a:pPr algn="justLow" rtl="1"/>
            <a:r>
              <a:rPr lang="ar-EG" sz="2400" dirty="0">
                <a:solidFill>
                  <a:srgbClr val="002060"/>
                </a:solidFill>
              </a:rPr>
              <a:t>إن للمرأة وظائف طبيعية ليس لها وجود إطلاقًا عند الرجل مثل: الطمث والحمل والرضاعة مما له تأثير على مشاعر المرأة وسلوكها، فتأثير الهرمونات عند الإناث أكبر من الرجال</a:t>
            </a:r>
          </a:p>
        </p:txBody>
      </p:sp>
      <p:pic>
        <p:nvPicPr>
          <p:cNvPr id="3" name="Picture 2"/>
          <p:cNvPicPr>
            <a:picLocks noChangeAspect="1"/>
          </p:cNvPicPr>
          <p:nvPr/>
        </p:nvPicPr>
        <p:blipFill>
          <a:blip r:embed="rId2"/>
          <a:stretch>
            <a:fillRect/>
          </a:stretch>
        </p:blipFill>
        <p:spPr>
          <a:xfrm>
            <a:off x="0" y="3535250"/>
            <a:ext cx="9144000" cy="3322750"/>
          </a:xfrm>
          <a:prstGeom prst="rect">
            <a:avLst/>
          </a:prstGeom>
        </p:spPr>
      </p:pic>
    </p:spTree>
    <p:extLst>
      <p:ext uri="{BB962C8B-B14F-4D97-AF65-F5344CB8AC3E}">
        <p14:creationId xmlns="" xmlns:p14="http://schemas.microsoft.com/office/powerpoint/2010/main" val="21294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anim calcmode="lin" valueType="num">
                                      <p:cBhvr>
                                        <p:cTn id="23" dur="2000" fill="hold"/>
                                        <p:tgtEl>
                                          <p:spTgt spid="2"/>
                                        </p:tgtEl>
                                        <p:attrNameLst>
                                          <p:attrName>ppt_w</p:attrName>
                                        </p:attrNameLst>
                                      </p:cBhvr>
                                      <p:tavLst>
                                        <p:tav tm="0" fmla="#ppt_w*sin(2.5*pi*$)">
                                          <p:val>
                                            <p:fltVal val="0"/>
                                          </p:val>
                                        </p:tav>
                                        <p:tav tm="100000">
                                          <p:val>
                                            <p:fltVal val="1"/>
                                          </p:val>
                                        </p:tav>
                                      </p:tavLst>
                                    </p:anim>
                                    <p:anim calcmode="lin" valueType="num">
                                      <p:cBhvr>
                                        <p:cTn id="2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267744" y="162050"/>
            <a:ext cx="5409600" cy="635914"/>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سيكولوجية المرأة في التعامل مع الرجل </a:t>
            </a:r>
          </a:p>
        </p:txBody>
      </p:sp>
      <p:sp>
        <p:nvSpPr>
          <p:cNvPr id="7" name="Rectangle 6"/>
          <p:cNvSpPr/>
          <p:nvPr/>
        </p:nvSpPr>
        <p:spPr>
          <a:xfrm>
            <a:off x="5969228" y="1190511"/>
            <a:ext cx="3002508" cy="600502"/>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t>جانب تفكير المرأة</a:t>
            </a:r>
            <a:endParaRPr lang="ar-EG" sz="2400" dirty="0"/>
          </a:p>
        </p:txBody>
      </p:sp>
      <p:sp>
        <p:nvSpPr>
          <p:cNvPr id="2" name="Rectangle 1"/>
          <p:cNvSpPr/>
          <p:nvPr/>
        </p:nvSpPr>
        <p:spPr>
          <a:xfrm>
            <a:off x="450760" y="1940194"/>
            <a:ext cx="8178085" cy="1015663"/>
          </a:xfrm>
          <a:prstGeom prst="rect">
            <a:avLst/>
          </a:prstGeom>
        </p:spPr>
        <p:txBody>
          <a:bodyPr wrap="square">
            <a:spAutoFit/>
          </a:bodyPr>
          <a:lstStyle/>
          <a:p>
            <a:pPr algn="justLow" rtl="1"/>
            <a:r>
              <a:rPr lang="ar-EG" sz="2000" dirty="0">
                <a:solidFill>
                  <a:srgbClr val="002060"/>
                </a:solidFill>
              </a:rPr>
              <a:t>إن المرأة كائن دقيق لذا فهي تهتم بالتفصيلات الدقيقة للأمور، كما أنها تضع نفسها داخل المشكلة وتعمل حسابًا لمشاعر الآخرين، بالإضافة إلى أنها لا تستطيع أن تفصل بين الأمور الشخصية والعامة، بعكس الرجل الذي يفكر بطريقة كلية فهو يهتم بالإطار العام للموضوع </a:t>
            </a:r>
          </a:p>
        </p:txBody>
      </p:sp>
      <p:pic>
        <p:nvPicPr>
          <p:cNvPr id="4" name="Picture 3"/>
          <p:cNvPicPr>
            <a:picLocks noChangeAspect="1"/>
          </p:cNvPicPr>
          <p:nvPr/>
        </p:nvPicPr>
        <p:blipFill>
          <a:blip r:embed="rId2"/>
          <a:stretch>
            <a:fillRect/>
          </a:stretch>
        </p:blipFill>
        <p:spPr>
          <a:xfrm>
            <a:off x="0" y="3105038"/>
            <a:ext cx="9144000" cy="3752962"/>
          </a:xfrm>
          <a:prstGeom prst="rect">
            <a:avLst/>
          </a:prstGeom>
        </p:spPr>
      </p:pic>
    </p:spTree>
    <p:extLst>
      <p:ext uri="{BB962C8B-B14F-4D97-AF65-F5344CB8AC3E}">
        <p14:creationId xmlns="" xmlns:p14="http://schemas.microsoft.com/office/powerpoint/2010/main" val="188574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23728" y="188640"/>
            <a:ext cx="5409600" cy="615098"/>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EG" sz="2800" b="1" dirty="0">
                <a:solidFill>
                  <a:srgbClr val="C00000"/>
                </a:solidFill>
              </a:rPr>
              <a:t>سيكولوجية المرأة في التعامل مع الرجل </a:t>
            </a:r>
          </a:p>
        </p:txBody>
      </p:sp>
      <p:sp>
        <p:nvSpPr>
          <p:cNvPr id="7" name="Rectangle 6"/>
          <p:cNvSpPr/>
          <p:nvPr/>
        </p:nvSpPr>
        <p:spPr>
          <a:xfrm>
            <a:off x="5969228" y="1190511"/>
            <a:ext cx="3002508" cy="60050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t>جانب مواجهة الضغوط</a:t>
            </a:r>
            <a:endParaRPr lang="ar-EG" sz="2400" dirty="0"/>
          </a:p>
        </p:txBody>
      </p:sp>
      <p:sp>
        <p:nvSpPr>
          <p:cNvPr id="2" name="Rectangle 1"/>
          <p:cNvSpPr/>
          <p:nvPr/>
        </p:nvSpPr>
        <p:spPr>
          <a:xfrm>
            <a:off x="450760" y="1940194"/>
            <a:ext cx="8178085" cy="707886"/>
          </a:xfrm>
          <a:prstGeom prst="rect">
            <a:avLst/>
          </a:prstGeom>
        </p:spPr>
        <p:txBody>
          <a:bodyPr wrap="square">
            <a:spAutoFit/>
          </a:bodyPr>
          <a:lstStyle/>
          <a:p>
            <a:pPr algn="justLow" rtl="1"/>
            <a:r>
              <a:rPr lang="ar-EG" sz="2000" dirty="0">
                <a:solidFill>
                  <a:srgbClr val="002060"/>
                </a:solidFill>
              </a:rPr>
              <a:t>المرأة حين تتعرض للضغوط تحتاج بشدة إلى التعبير عن مشاعرها والحديث عن المشكلات التي تسببت في هذه الضغوط</a:t>
            </a:r>
          </a:p>
        </p:txBody>
      </p:sp>
      <p:pic>
        <p:nvPicPr>
          <p:cNvPr id="3" name="Picture 2"/>
          <p:cNvPicPr>
            <a:picLocks noChangeAspect="1"/>
          </p:cNvPicPr>
          <p:nvPr/>
        </p:nvPicPr>
        <p:blipFill>
          <a:blip r:embed="rId2"/>
          <a:stretch>
            <a:fillRect/>
          </a:stretch>
        </p:blipFill>
        <p:spPr>
          <a:xfrm>
            <a:off x="0" y="2881200"/>
            <a:ext cx="9144000" cy="3976799"/>
          </a:xfrm>
          <a:prstGeom prst="rect">
            <a:avLst/>
          </a:prstGeom>
        </p:spPr>
      </p:pic>
    </p:spTree>
    <p:extLst>
      <p:ext uri="{BB962C8B-B14F-4D97-AF65-F5344CB8AC3E}">
        <p14:creationId xmlns="" xmlns:p14="http://schemas.microsoft.com/office/powerpoint/2010/main" val="196727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1)">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7"/>
          <p:cNvGrpSpPr>
            <a:grpSpLocks/>
          </p:cNvGrpSpPr>
          <p:nvPr/>
        </p:nvGrpSpPr>
        <p:grpSpPr bwMode="auto">
          <a:xfrm>
            <a:off x="4422815" y="1607170"/>
            <a:ext cx="3278981" cy="726181"/>
            <a:chOff x="0" y="0"/>
            <a:chExt cx="4371975" cy="388938"/>
          </a:xfrm>
        </p:grpSpPr>
        <p:sp>
          <p:nvSpPr>
            <p:cNvPr id="40" name="矩形 6"/>
            <p:cNvSpPr>
              <a:spLocks/>
            </p:cNvSpPr>
            <p:nvPr/>
          </p:nvSpPr>
          <p:spPr bwMode="auto">
            <a:xfrm>
              <a:off x="0" y="0"/>
              <a:ext cx="4371975" cy="388938"/>
            </a:xfrm>
            <a:prstGeom prst="rect">
              <a:avLst/>
            </a:prstGeom>
            <a:solidFill>
              <a:srgbClr val="22BAD8">
                <a:alpha val="85097"/>
              </a:srgbClr>
            </a:solidFill>
            <a:ln w="12700">
              <a:solidFill>
                <a:schemeClr val="bg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41" name="TextBox 146"/>
            <p:cNvSpPr txBox="1">
              <a:spLocks noChangeArrowheads="1"/>
            </p:cNvSpPr>
            <p:nvPr/>
          </p:nvSpPr>
          <p:spPr bwMode="auto">
            <a:xfrm>
              <a:off x="193675" y="19437"/>
              <a:ext cx="4178300" cy="313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ar-SA" sz="3200" dirty="0" err="1">
                  <a:ln w="18415" cmpd="sng">
                    <a:solidFill>
                      <a:srgbClr val="FFFFFF"/>
                    </a:solidFill>
                    <a:prstDash val="solid"/>
                  </a:ln>
                  <a:solidFill>
                    <a:srgbClr val="FFFFFF"/>
                  </a:solidFill>
                  <a:effectLst>
                    <a:outerShdw blurRad="50800" dist="63500" dir="4560000" sx="101000" sy="101000" algn="ctr" rotWithShape="0">
                      <a:srgbClr val="000000">
                        <a:alpha val="42000"/>
                      </a:srgbClr>
                    </a:outerShdw>
                  </a:effectLst>
                  <a:cs typeface="AGA Aladdin Regular" pitchFamily="2" charset="-78"/>
                </a:rPr>
                <a:t>الإسم</a:t>
              </a:r>
              <a:endParaRPr lang="zh-CN" altLang="en-US" sz="3000" dirty="0">
                <a:solidFill>
                  <a:schemeClr val="bg1"/>
                </a:solidFill>
                <a:latin typeface="Microsoft YaHei" panose="020B0503020204020204" pitchFamily="34" charset="-122"/>
                <a:ea typeface="Microsoft YaHei" panose="020B0503020204020204" pitchFamily="34" charset="-122"/>
              </a:endParaRPr>
            </a:p>
          </p:txBody>
        </p:sp>
      </p:grpSp>
      <p:grpSp>
        <p:nvGrpSpPr>
          <p:cNvPr id="42" name="Group 11"/>
          <p:cNvGrpSpPr>
            <a:grpSpLocks/>
          </p:cNvGrpSpPr>
          <p:nvPr/>
        </p:nvGrpSpPr>
        <p:grpSpPr bwMode="auto">
          <a:xfrm>
            <a:off x="4905006" y="2801297"/>
            <a:ext cx="2796778" cy="735783"/>
            <a:chOff x="0" y="0"/>
            <a:chExt cx="3729037" cy="388937"/>
          </a:xfrm>
          <a:solidFill>
            <a:srgbClr val="FF33CC"/>
          </a:solidFill>
        </p:grpSpPr>
        <p:sp>
          <p:nvSpPr>
            <p:cNvPr id="43" name="矩形 5"/>
            <p:cNvSpPr>
              <a:spLocks/>
            </p:cNvSpPr>
            <p:nvPr/>
          </p:nvSpPr>
          <p:spPr bwMode="auto">
            <a:xfrm>
              <a:off x="0" y="0"/>
              <a:ext cx="3729037" cy="388937"/>
            </a:xfrm>
            <a:prstGeom prst="rect">
              <a:avLst/>
            </a:prstGeom>
            <a:grpFill/>
            <a:ln w="12700">
              <a:solidFill>
                <a:schemeClr val="bg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44" name="TextBox 146"/>
            <p:cNvSpPr txBox="1">
              <a:spLocks noChangeArrowheads="1"/>
            </p:cNvSpPr>
            <p:nvPr/>
          </p:nvSpPr>
          <p:spPr bwMode="auto">
            <a:xfrm>
              <a:off x="255587" y="55562"/>
              <a:ext cx="3473450" cy="309114"/>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ar-SA" sz="3200" dirty="0">
                  <a:ln w="18415" cmpd="sng">
                    <a:solidFill>
                      <a:srgbClr val="FFFFFF"/>
                    </a:solidFill>
                    <a:prstDash val="solid"/>
                  </a:ln>
                  <a:solidFill>
                    <a:srgbClr val="FFFFFF"/>
                  </a:solidFill>
                  <a:effectLst>
                    <a:outerShdw blurRad="50800" dist="63500" dir="4560000" sx="101000" sy="101000" algn="ctr" rotWithShape="0">
                      <a:srgbClr val="000000">
                        <a:alpha val="42000"/>
                      </a:srgbClr>
                    </a:outerShdw>
                  </a:effectLst>
                  <a:cs typeface="AGA Aladdin Regular" pitchFamily="2" charset="-78"/>
                </a:rPr>
                <a:t>العمل</a:t>
              </a:r>
              <a:endParaRPr lang="zh-CN" altLang="en-US" sz="3000" dirty="0">
                <a:solidFill>
                  <a:schemeClr val="bg1"/>
                </a:solidFill>
                <a:latin typeface="Microsoft YaHei" panose="020B0503020204020204" pitchFamily="34" charset="-122"/>
                <a:ea typeface="Microsoft YaHei" panose="020B0503020204020204" pitchFamily="34" charset="-122"/>
              </a:endParaRPr>
            </a:p>
          </p:txBody>
        </p:sp>
      </p:grpSp>
      <p:grpSp>
        <p:nvGrpSpPr>
          <p:cNvPr id="45" name="Group 15"/>
          <p:cNvGrpSpPr>
            <a:grpSpLocks/>
          </p:cNvGrpSpPr>
          <p:nvPr/>
        </p:nvGrpSpPr>
        <p:grpSpPr bwMode="auto">
          <a:xfrm>
            <a:off x="4422815" y="3976022"/>
            <a:ext cx="3278981" cy="724172"/>
            <a:chOff x="0" y="0"/>
            <a:chExt cx="4371975" cy="388937"/>
          </a:xfrm>
        </p:grpSpPr>
        <p:sp>
          <p:nvSpPr>
            <p:cNvPr id="46" name="矩形 4"/>
            <p:cNvSpPr>
              <a:spLocks/>
            </p:cNvSpPr>
            <p:nvPr/>
          </p:nvSpPr>
          <p:spPr bwMode="auto">
            <a:xfrm>
              <a:off x="0" y="0"/>
              <a:ext cx="4371975" cy="388937"/>
            </a:xfrm>
            <a:prstGeom prst="rect">
              <a:avLst/>
            </a:prstGeom>
            <a:solidFill>
              <a:srgbClr val="595959">
                <a:alpha val="79999"/>
              </a:srgbClr>
            </a:solidFill>
            <a:ln w="12700">
              <a:solidFill>
                <a:schemeClr val="bg1"/>
              </a:solidFill>
              <a:miter lim="800000"/>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47" name="TextBox 146"/>
            <p:cNvSpPr txBox="1">
              <a:spLocks noChangeArrowheads="1"/>
            </p:cNvSpPr>
            <p:nvPr/>
          </p:nvSpPr>
          <p:spPr bwMode="auto">
            <a:xfrm>
              <a:off x="193675" y="55562"/>
              <a:ext cx="4178300" cy="3140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ar-SA" sz="3200" dirty="0">
                  <a:ln w="18415" cmpd="sng">
                    <a:solidFill>
                      <a:srgbClr val="FFFFFF"/>
                    </a:solidFill>
                    <a:prstDash val="solid"/>
                  </a:ln>
                  <a:solidFill>
                    <a:srgbClr val="FFFFFF"/>
                  </a:solidFill>
                  <a:effectLst>
                    <a:outerShdw blurRad="50800" dist="63500" dir="4560000" sx="101000" sy="101000" algn="ctr" rotWithShape="0">
                      <a:srgbClr val="000000">
                        <a:alpha val="42000"/>
                      </a:srgbClr>
                    </a:outerShdw>
                  </a:effectLst>
                  <a:cs typeface="AGA Aladdin Regular" pitchFamily="2" charset="-78"/>
                </a:rPr>
                <a:t>لماذا ؟</a:t>
              </a:r>
            </a:p>
          </p:txBody>
        </p:sp>
      </p:grpSp>
      <p:grpSp>
        <p:nvGrpSpPr>
          <p:cNvPr id="48" name="Group 19"/>
          <p:cNvGrpSpPr>
            <a:grpSpLocks/>
          </p:cNvGrpSpPr>
          <p:nvPr/>
        </p:nvGrpSpPr>
        <p:grpSpPr bwMode="auto">
          <a:xfrm>
            <a:off x="3915608" y="1588422"/>
            <a:ext cx="560785" cy="741362"/>
            <a:chOff x="0" y="0"/>
            <a:chExt cx="747713" cy="741362"/>
          </a:xfrm>
        </p:grpSpPr>
        <p:grpSp>
          <p:nvGrpSpPr>
            <p:cNvPr id="49" name="Group 20"/>
            <p:cNvGrpSpPr>
              <a:grpSpLocks noChangeAspect="1"/>
            </p:cNvGrpSpPr>
            <p:nvPr/>
          </p:nvGrpSpPr>
          <p:grpSpPr bwMode="auto">
            <a:xfrm>
              <a:off x="3175" y="0"/>
              <a:ext cx="741363" cy="741362"/>
              <a:chOff x="0" y="0"/>
              <a:chExt cx="823237" cy="823237"/>
            </a:xfrm>
          </p:grpSpPr>
          <p:sp>
            <p:nvSpPr>
              <p:cNvPr id="51" name="椭圆 11"/>
              <p:cNvSpPr>
                <a:spLocks noChangeAspect="1" noChangeArrowheads="1"/>
              </p:cNvSpPr>
              <p:nvPr/>
            </p:nvSpPr>
            <p:spPr bwMode="auto">
              <a:xfrm>
                <a:off x="0" y="0"/>
                <a:ext cx="823237" cy="823237"/>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52" name="椭圆 12"/>
              <p:cNvSpPr>
                <a:spLocks noChangeAspect="1"/>
              </p:cNvSpPr>
              <p:nvPr/>
            </p:nvSpPr>
            <p:spPr bwMode="auto">
              <a:xfrm>
                <a:off x="51620" y="51621"/>
                <a:ext cx="720000" cy="720000"/>
              </a:xfrm>
              <a:prstGeom prst="ellipse">
                <a:avLst/>
              </a:prstGeom>
              <a:solidFill>
                <a:srgbClr val="22BAD8">
                  <a:alpha val="79999"/>
                </a:srgbClr>
              </a:solidFill>
              <a:ln w="12700">
                <a:solidFill>
                  <a:srgbClr val="1E8FB2"/>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grpSp>
        <p:sp>
          <p:nvSpPr>
            <p:cNvPr id="50" name="Rectangle 13"/>
            <p:cNvSpPr>
              <a:spLocks noChangeArrowheads="1"/>
            </p:cNvSpPr>
            <p:nvPr/>
          </p:nvSpPr>
          <p:spPr bwMode="auto">
            <a:xfrm>
              <a:off x="0" y="171450"/>
              <a:ext cx="7477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en-US" sz="2000" dirty="0">
                  <a:solidFill>
                    <a:schemeClr val="bg1"/>
                  </a:solidFill>
                  <a:latin typeface="Microsoft YaHei" panose="020B0503020204020204" pitchFamily="34" charset="-122"/>
                  <a:ea typeface="Microsoft YaHei" panose="020B0503020204020204" pitchFamily="34" charset="-122"/>
                </a:rPr>
                <a:t>1</a:t>
              </a: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grpSp>
      <p:grpSp>
        <p:nvGrpSpPr>
          <p:cNvPr id="53" name="Group 24"/>
          <p:cNvGrpSpPr>
            <a:grpSpLocks/>
          </p:cNvGrpSpPr>
          <p:nvPr/>
        </p:nvGrpSpPr>
        <p:grpSpPr bwMode="auto">
          <a:xfrm>
            <a:off x="4446620" y="2755260"/>
            <a:ext cx="560785" cy="739775"/>
            <a:chOff x="0" y="0"/>
            <a:chExt cx="747713" cy="739775"/>
          </a:xfrm>
        </p:grpSpPr>
        <p:grpSp>
          <p:nvGrpSpPr>
            <p:cNvPr id="54" name="Group 25"/>
            <p:cNvGrpSpPr>
              <a:grpSpLocks noChangeAspect="1"/>
            </p:cNvGrpSpPr>
            <p:nvPr/>
          </p:nvGrpSpPr>
          <p:grpSpPr bwMode="auto">
            <a:xfrm>
              <a:off x="3175" y="0"/>
              <a:ext cx="739775" cy="739775"/>
              <a:chOff x="0" y="0"/>
              <a:chExt cx="822211" cy="822211"/>
            </a:xfrm>
          </p:grpSpPr>
          <p:sp>
            <p:nvSpPr>
              <p:cNvPr id="56" name="椭圆 8"/>
              <p:cNvSpPr>
                <a:spLocks noChangeAspect="1" noChangeArrowheads="1"/>
              </p:cNvSpPr>
              <p:nvPr/>
            </p:nvSpPr>
            <p:spPr bwMode="auto">
              <a:xfrm>
                <a:off x="0" y="0"/>
                <a:ext cx="822211" cy="822211"/>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57" name="椭圆 9"/>
              <p:cNvSpPr>
                <a:spLocks noChangeAspect="1"/>
              </p:cNvSpPr>
              <p:nvPr/>
            </p:nvSpPr>
            <p:spPr bwMode="auto">
              <a:xfrm>
                <a:off x="51168" y="51168"/>
                <a:ext cx="719876" cy="719876"/>
              </a:xfrm>
              <a:prstGeom prst="ellipse">
                <a:avLst/>
              </a:prstGeom>
              <a:solidFill>
                <a:srgbClr val="FF33CC"/>
              </a:solidFill>
              <a:ln w="12700">
                <a:solidFill>
                  <a:srgbClr val="7F7F7F"/>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grpSp>
        <p:sp>
          <p:nvSpPr>
            <p:cNvPr id="55" name="Rectangle 13"/>
            <p:cNvSpPr>
              <a:spLocks noChangeArrowheads="1"/>
            </p:cNvSpPr>
            <p:nvPr/>
          </p:nvSpPr>
          <p:spPr bwMode="auto">
            <a:xfrm>
              <a:off x="0" y="169863"/>
              <a:ext cx="7477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en-US" sz="2000" dirty="0">
                  <a:solidFill>
                    <a:schemeClr val="bg1"/>
                  </a:solidFill>
                  <a:latin typeface="Microsoft YaHei" panose="020B0503020204020204" pitchFamily="34" charset="-122"/>
                  <a:ea typeface="Microsoft YaHei" panose="020B0503020204020204" pitchFamily="34" charset="-122"/>
                </a:rPr>
                <a:t>2</a:t>
              </a: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grpSp>
      <p:grpSp>
        <p:nvGrpSpPr>
          <p:cNvPr id="58" name="Group 29"/>
          <p:cNvGrpSpPr>
            <a:grpSpLocks/>
          </p:cNvGrpSpPr>
          <p:nvPr/>
        </p:nvGrpSpPr>
        <p:grpSpPr bwMode="auto">
          <a:xfrm>
            <a:off x="3915608" y="3930010"/>
            <a:ext cx="560785" cy="739775"/>
            <a:chOff x="0" y="0"/>
            <a:chExt cx="747713" cy="739775"/>
          </a:xfrm>
        </p:grpSpPr>
        <p:grpSp>
          <p:nvGrpSpPr>
            <p:cNvPr id="59" name="Group 30"/>
            <p:cNvGrpSpPr>
              <a:grpSpLocks noChangeAspect="1"/>
            </p:cNvGrpSpPr>
            <p:nvPr/>
          </p:nvGrpSpPr>
          <p:grpSpPr bwMode="auto">
            <a:xfrm>
              <a:off x="4763" y="0"/>
              <a:ext cx="739775" cy="739775"/>
              <a:chOff x="0" y="0"/>
              <a:chExt cx="822355" cy="822355"/>
            </a:xfrm>
          </p:grpSpPr>
          <p:sp>
            <p:nvSpPr>
              <p:cNvPr id="61" name="椭圆 14"/>
              <p:cNvSpPr>
                <a:spLocks noChangeAspect="1" noChangeArrowheads="1"/>
              </p:cNvSpPr>
              <p:nvPr/>
            </p:nvSpPr>
            <p:spPr bwMode="auto">
              <a:xfrm>
                <a:off x="0" y="0"/>
                <a:ext cx="822355" cy="822355"/>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sp>
            <p:nvSpPr>
              <p:cNvPr id="62" name="椭圆 15"/>
              <p:cNvSpPr>
                <a:spLocks noChangeAspect="1"/>
              </p:cNvSpPr>
              <p:nvPr/>
            </p:nvSpPr>
            <p:spPr bwMode="auto">
              <a:xfrm>
                <a:off x="51176" y="51177"/>
                <a:ext cx="720002" cy="720002"/>
              </a:xfrm>
              <a:prstGeom prst="ellipse">
                <a:avLst/>
              </a:prstGeom>
              <a:solidFill>
                <a:srgbClr val="595959">
                  <a:alpha val="79999"/>
                </a:srgbClr>
              </a:solidFill>
              <a:ln w="12700">
                <a:solidFill>
                  <a:srgbClr val="595959"/>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fontAlgn="ctr">
                  <a:buClr>
                    <a:srgbClr val="FF0000"/>
                  </a:buClr>
                  <a:buSzPct val="70000"/>
                </a:pPr>
                <a:endParaRPr lang="zh-CN" altLang="en-US" sz="2000">
                  <a:solidFill>
                    <a:schemeClr val="tx2"/>
                  </a:solidFill>
                  <a:latin typeface="Calibri" panose="020F0502020204030204" pitchFamily="34" charset="0"/>
                  <a:ea typeface="Microsoft YaHei" panose="020B0503020204020204" pitchFamily="34" charset="-122"/>
                </a:endParaRPr>
              </a:p>
            </p:txBody>
          </p:sp>
        </p:grpSp>
        <p:sp>
          <p:nvSpPr>
            <p:cNvPr id="60" name="Rectangle 13"/>
            <p:cNvSpPr>
              <a:spLocks noChangeArrowheads="1"/>
            </p:cNvSpPr>
            <p:nvPr/>
          </p:nvSpPr>
          <p:spPr bwMode="auto">
            <a:xfrm>
              <a:off x="0" y="169863"/>
              <a:ext cx="7477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algn="ctr" rtl="0" eaLnBrk="0" fontAlgn="base" hangingPunct="0">
                <a:spcBef>
                  <a:spcPct val="0"/>
                </a:spcBef>
                <a:spcAft>
                  <a:spcPct val="0"/>
                </a:spcAft>
                <a:defRPr>
                  <a:solidFill>
                    <a:schemeClr val="tx1"/>
                  </a:solidFill>
                  <a:latin typeface="Verdana" panose="020B0604030504040204" pitchFamily="34" charset="0"/>
                </a:defRPr>
              </a:lvl6pPr>
              <a:lvl7pPr marL="2971800" indent="-228600" algn="ctr" rtl="0" eaLnBrk="0" fontAlgn="base" hangingPunct="0">
                <a:spcBef>
                  <a:spcPct val="0"/>
                </a:spcBef>
                <a:spcAft>
                  <a:spcPct val="0"/>
                </a:spcAft>
                <a:defRPr>
                  <a:solidFill>
                    <a:schemeClr val="tx1"/>
                  </a:solidFill>
                  <a:latin typeface="Verdana" panose="020B0604030504040204" pitchFamily="34" charset="0"/>
                </a:defRPr>
              </a:lvl7pPr>
              <a:lvl8pPr marL="3429000" indent="-228600" algn="ctr" rtl="0" eaLnBrk="0" fontAlgn="base" hangingPunct="0">
                <a:spcBef>
                  <a:spcPct val="0"/>
                </a:spcBef>
                <a:spcAft>
                  <a:spcPct val="0"/>
                </a:spcAft>
                <a:defRPr>
                  <a:solidFill>
                    <a:schemeClr val="tx1"/>
                  </a:solidFill>
                  <a:latin typeface="Verdana" panose="020B0604030504040204" pitchFamily="34" charset="0"/>
                </a:defRPr>
              </a:lvl8pPr>
              <a:lvl9pPr marL="3886200" indent="-228600" algn="ctr" rtl="0" eaLnBrk="0" fontAlgn="base" hangingPunct="0">
                <a:spcBef>
                  <a:spcPct val="0"/>
                </a:spcBef>
                <a:spcAft>
                  <a:spcPct val="0"/>
                </a:spcAft>
                <a:defRPr>
                  <a:solidFill>
                    <a:schemeClr val="tx1"/>
                  </a:solidFill>
                  <a:latin typeface="Verdana" panose="020B0604030504040204" pitchFamily="34" charset="0"/>
                </a:defRPr>
              </a:lvl9pPr>
            </a:lstStyle>
            <a:p>
              <a:pPr algn="ctr"/>
              <a:r>
                <a:rPr lang="en-US" sz="2000" dirty="0">
                  <a:solidFill>
                    <a:schemeClr val="bg1"/>
                  </a:solidFill>
                  <a:latin typeface="Microsoft YaHei" panose="020B0503020204020204" pitchFamily="34" charset="-122"/>
                  <a:ea typeface="Microsoft YaHei" panose="020B0503020204020204" pitchFamily="34" charset="-122"/>
                </a:rPr>
                <a:t>3</a:t>
              </a:r>
              <a:endParaRPr lang="zh-CN" altLang="en-US" sz="2000" dirty="0">
                <a:solidFill>
                  <a:schemeClr val="bg1"/>
                </a:solidFill>
                <a:latin typeface="Microsoft YaHei" panose="020B0503020204020204" pitchFamily="34" charset="-122"/>
                <a:ea typeface="Microsoft YaHei" panose="020B0503020204020204" pitchFamily="34" charset="-122"/>
              </a:endParaRPr>
            </a:p>
          </p:txBody>
        </p:sp>
      </p:grpSp>
      <p:sp>
        <p:nvSpPr>
          <p:cNvPr id="33" name="Rectangle 2"/>
          <p:cNvSpPr txBox="1">
            <a:spLocks noChangeArrowheads="1"/>
          </p:cNvSpPr>
          <p:nvPr/>
        </p:nvSpPr>
        <p:spPr>
          <a:xfrm>
            <a:off x="3135043" y="181585"/>
            <a:ext cx="3168352"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تعارف</a:t>
            </a:r>
            <a:endParaRPr lang="en-US" b="1" dirty="0">
              <a:solidFill>
                <a:schemeClr val="accent2">
                  <a:lumMod val="50000"/>
                </a:schemeClr>
              </a:solidFill>
            </a:endParaRPr>
          </a:p>
        </p:txBody>
      </p:sp>
    </p:spTree>
    <p:extLst>
      <p:ext uri="{BB962C8B-B14F-4D97-AF65-F5344CB8AC3E}">
        <p14:creationId xmlns="" xmlns:p14="http://schemas.microsoft.com/office/powerpoint/2010/main" val="3551891913"/>
      </p:ext>
    </p:extLst>
  </p:cSld>
  <p:clrMapOvr>
    <a:masterClrMapping/>
  </p:clrMapOvr>
  <mc:AlternateContent xmlns:mc="http://schemas.openxmlformats.org/markup-compatibility/2006">
    <mc:Choice xmlns="" xmlns:p14="http://schemas.microsoft.com/office/powerpoint/2010/main" Requires="p14">
      <p:transition spd="slow" p14:dur="2500">
        <p:checker/>
        <p:sndAc>
          <p:endSnd/>
        </p:sndAc>
      </p:transition>
    </mc:Choice>
    <mc:Fallback>
      <p:transition spd="slow">
        <p:checker/>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p:cTn id="11" dur="1000" fill="hold"/>
                                        <p:tgtEl>
                                          <p:spTgt spid="48"/>
                                        </p:tgtEl>
                                        <p:attrNameLst>
                                          <p:attrName>ppt_w</p:attrName>
                                        </p:attrNameLst>
                                      </p:cBhvr>
                                      <p:tavLst>
                                        <p:tav tm="0">
                                          <p:val>
                                            <p:fltVal val="0"/>
                                          </p:val>
                                        </p:tav>
                                        <p:tav tm="100000">
                                          <p:val>
                                            <p:strVal val="#ppt_w"/>
                                          </p:val>
                                        </p:tav>
                                      </p:tavLst>
                                    </p:anim>
                                    <p:anim calcmode="lin" valueType="num">
                                      <p:cBhvr>
                                        <p:cTn id="12" dur="1000" fill="hold"/>
                                        <p:tgtEl>
                                          <p:spTgt spid="48"/>
                                        </p:tgtEl>
                                        <p:attrNameLst>
                                          <p:attrName>ppt_h</p:attrName>
                                        </p:attrNameLst>
                                      </p:cBhvr>
                                      <p:tavLst>
                                        <p:tav tm="0">
                                          <p:val>
                                            <p:fltVal val="0"/>
                                          </p:val>
                                        </p:tav>
                                        <p:tav tm="100000">
                                          <p:val>
                                            <p:strVal val="#ppt_h"/>
                                          </p:val>
                                        </p:tav>
                                      </p:tavLst>
                                    </p:anim>
                                    <p:anim calcmode="lin" valueType="num">
                                      <p:cBhvr>
                                        <p:cTn id="13" dur="1000" fill="hold"/>
                                        <p:tgtEl>
                                          <p:spTgt spid="48"/>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48"/>
                                        </p:tgtEl>
                                        <p:attrNameLst>
                                          <p:attrName>ppt_y</p:attrName>
                                        </p:attrNameLst>
                                      </p:cBhvr>
                                      <p:tavLst>
                                        <p:tav tm="0" fmla="#ppt_y+(sin(-2*pi*(1-$))*-#ppt_x+cos(-2*pi*(1-$))*(1-#ppt_y))*(1-$)">
                                          <p:val>
                                            <p:fltVal val="0"/>
                                          </p:val>
                                        </p:tav>
                                        <p:tav tm="100000">
                                          <p:val>
                                            <p:fltVal val="1"/>
                                          </p:val>
                                        </p:tav>
                                      </p:tavLst>
                                    </p:anim>
                                  </p:childTnLst>
                                </p:cTn>
                              </p:par>
                              <p:par>
                                <p:cTn id="15" presetID="15" presetClass="entr" presetSubtype="0" fill="hold" nodeType="withEffect">
                                  <p:stCondLst>
                                    <p:cond delay="300"/>
                                  </p:stCondLst>
                                  <p:childTnLst>
                                    <p:set>
                                      <p:cBhvr>
                                        <p:cTn id="16" dur="1" fill="hold">
                                          <p:stCondLst>
                                            <p:cond delay="0"/>
                                          </p:stCondLst>
                                        </p:cTn>
                                        <p:tgtEl>
                                          <p:spTgt spid="53"/>
                                        </p:tgtEl>
                                        <p:attrNameLst>
                                          <p:attrName>style.visibility</p:attrName>
                                        </p:attrNameLst>
                                      </p:cBhvr>
                                      <p:to>
                                        <p:strVal val="visible"/>
                                      </p:to>
                                    </p:set>
                                    <p:anim calcmode="lin" valueType="num">
                                      <p:cBhvr>
                                        <p:cTn id="17" dur="1000" fill="hold"/>
                                        <p:tgtEl>
                                          <p:spTgt spid="53"/>
                                        </p:tgtEl>
                                        <p:attrNameLst>
                                          <p:attrName>ppt_w</p:attrName>
                                        </p:attrNameLst>
                                      </p:cBhvr>
                                      <p:tavLst>
                                        <p:tav tm="0">
                                          <p:val>
                                            <p:fltVal val="0"/>
                                          </p:val>
                                        </p:tav>
                                        <p:tav tm="100000">
                                          <p:val>
                                            <p:strVal val="#ppt_w"/>
                                          </p:val>
                                        </p:tav>
                                      </p:tavLst>
                                    </p:anim>
                                    <p:anim calcmode="lin" valueType="num">
                                      <p:cBhvr>
                                        <p:cTn id="18" dur="1000" fill="hold"/>
                                        <p:tgtEl>
                                          <p:spTgt spid="53"/>
                                        </p:tgtEl>
                                        <p:attrNameLst>
                                          <p:attrName>ppt_h</p:attrName>
                                        </p:attrNameLst>
                                      </p:cBhvr>
                                      <p:tavLst>
                                        <p:tav tm="0">
                                          <p:val>
                                            <p:fltVal val="0"/>
                                          </p:val>
                                        </p:tav>
                                        <p:tav tm="100000">
                                          <p:val>
                                            <p:strVal val="#ppt_h"/>
                                          </p:val>
                                        </p:tav>
                                      </p:tavLst>
                                    </p:anim>
                                    <p:anim calcmode="lin" valueType="num">
                                      <p:cBhvr>
                                        <p:cTn id="19" dur="1000" fill="hold"/>
                                        <p:tgtEl>
                                          <p:spTgt spid="5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53"/>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600"/>
                                  </p:stCondLst>
                                  <p:childTnLst>
                                    <p:set>
                                      <p:cBhvr>
                                        <p:cTn id="22" dur="1" fill="hold">
                                          <p:stCondLst>
                                            <p:cond delay="0"/>
                                          </p:stCondLst>
                                        </p:cTn>
                                        <p:tgtEl>
                                          <p:spTgt spid="58"/>
                                        </p:tgtEl>
                                        <p:attrNameLst>
                                          <p:attrName>style.visibility</p:attrName>
                                        </p:attrNameLst>
                                      </p:cBhvr>
                                      <p:to>
                                        <p:strVal val="visible"/>
                                      </p:to>
                                    </p:set>
                                    <p:anim calcmode="lin" valueType="num">
                                      <p:cBhvr>
                                        <p:cTn id="23" dur="1000" fill="hold"/>
                                        <p:tgtEl>
                                          <p:spTgt spid="58"/>
                                        </p:tgtEl>
                                        <p:attrNameLst>
                                          <p:attrName>ppt_w</p:attrName>
                                        </p:attrNameLst>
                                      </p:cBhvr>
                                      <p:tavLst>
                                        <p:tav tm="0">
                                          <p:val>
                                            <p:fltVal val="0"/>
                                          </p:val>
                                        </p:tav>
                                        <p:tav tm="100000">
                                          <p:val>
                                            <p:strVal val="#ppt_w"/>
                                          </p:val>
                                        </p:tav>
                                      </p:tavLst>
                                    </p:anim>
                                    <p:anim calcmode="lin" valueType="num">
                                      <p:cBhvr>
                                        <p:cTn id="24" dur="1000" fill="hold"/>
                                        <p:tgtEl>
                                          <p:spTgt spid="58"/>
                                        </p:tgtEl>
                                        <p:attrNameLst>
                                          <p:attrName>ppt_h</p:attrName>
                                        </p:attrNameLst>
                                      </p:cBhvr>
                                      <p:tavLst>
                                        <p:tav tm="0">
                                          <p:val>
                                            <p:fltVal val="0"/>
                                          </p:val>
                                        </p:tav>
                                        <p:tav tm="100000">
                                          <p:val>
                                            <p:strVal val="#ppt_h"/>
                                          </p:val>
                                        </p:tav>
                                      </p:tavLst>
                                    </p:anim>
                                    <p:anim calcmode="lin" valueType="num">
                                      <p:cBhvr>
                                        <p:cTn id="25" dur="1000" fill="hold"/>
                                        <p:tgtEl>
                                          <p:spTgt spid="5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58"/>
                                        </p:tgtEl>
                                        <p:attrNameLst>
                                          <p:attrName>ppt_y</p:attrName>
                                        </p:attrNameLst>
                                      </p:cBhvr>
                                      <p:tavLst>
                                        <p:tav tm="0" fmla="#ppt_y+(sin(-2*pi*(1-$))*-#ppt_x+cos(-2*pi*(1-$))*(1-#ppt_y))*(1-$)">
                                          <p:val>
                                            <p:fltVal val="0"/>
                                          </p:val>
                                        </p:tav>
                                        <p:tav tm="100000">
                                          <p:val>
                                            <p:fltVal val="1"/>
                                          </p:val>
                                        </p:tav>
                                      </p:tavLst>
                                    </p:anim>
                                  </p:childTnLst>
                                </p:cTn>
                              </p:par>
                            </p:childTnLst>
                          </p:cTn>
                        </p:par>
                        <p:par>
                          <p:cTn id="27" fill="hold">
                            <p:stCondLst>
                              <p:cond delay="2100"/>
                            </p:stCondLst>
                            <p:childTnLst>
                              <p:par>
                                <p:cTn id="28" presetID="22" presetClass="entr" presetSubtype="8" fill="hold" nodeType="after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left)">
                                      <p:cBhvr>
                                        <p:cTn id="30" dur="500"/>
                                        <p:tgtEl>
                                          <p:spTgt spid="39"/>
                                        </p:tgtEl>
                                      </p:cBhvr>
                                    </p:animEffect>
                                  </p:childTnLst>
                                </p:cTn>
                              </p:par>
                              <p:par>
                                <p:cTn id="31" presetID="22" presetClass="entr" presetSubtype="8"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left)">
                                      <p:cBhvr>
                                        <p:cTn id="33" dur="500"/>
                                        <p:tgtEl>
                                          <p:spTgt spid="42"/>
                                        </p:tgtEl>
                                      </p:cBhvr>
                                    </p:animEffect>
                                  </p:childTnLst>
                                </p:cTn>
                              </p:par>
                              <p:par>
                                <p:cTn id="34" presetID="22" presetClass="entr" presetSubtype="8" fill="hold"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left)">
                                      <p:cBhvr>
                                        <p:cTn id="3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339752" y="100323"/>
            <a:ext cx="5409600" cy="592373"/>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سيكولوجية المرأة في التعامل مع الرجل </a:t>
            </a:r>
          </a:p>
        </p:txBody>
      </p:sp>
      <p:sp>
        <p:nvSpPr>
          <p:cNvPr id="7" name="Rectangle 6"/>
          <p:cNvSpPr/>
          <p:nvPr/>
        </p:nvSpPr>
        <p:spPr>
          <a:xfrm>
            <a:off x="5969228" y="1190511"/>
            <a:ext cx="3002508" cy="600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t>أسلوب التعبير</a:t>
            </a:r>
            <a:endParaRPr lang="ar-EG" sz="2400" dirty="0"/>
          </a:p>
        </p:txBody>
      </p:sp>
      <p:sp>
        <p:nvSpPr>
          <p:cNvPr id="2" name="Rectangle 1"/>
          <p:cNvSpPr/>
          <p:nvPr/>
        </p:nvSpPr>
        <p:spPr>
          <a:xfrm>
            <a:off x="450760" y="1940194"/>
            <a:ext cx="8178085" cy="707886"/>
          </a:xfrm>
          <a:prstGeom prst="rect">
            <a:avLst/>
          </a:prstGeom>
        </p:spPr>
        <p:txBody>
          <a:bodyPr wrap="square">
            <a:spAutoFit/>
          </a:bodyPr>
          <a:lstStyle/>
          <a:p>
            <a:pPr algn="justLow" rtl="1"/>
            <a:r>
              <a:rPr lang="ar-EG" sz="2000" dirty="0">
                <a:solidFill>
                  <a:srgbClr val="002060"/>
                </a:solidFill>
              </a:rPr>
              <a:t>المرأة تستطيع أن تعبر عن نفسها من خلال الكلام، فهو الوسيلة المثلى لتوصيل ما بداخلها، ولذا فهي تتهم بأنها كثيرة الكلام</a:t>
            </a:r>
          </a:p>
        </p:txBody>
      </p:sp>
      <p:pic>
        <p:nvPicPr>
          <p:cNvPr id="4" name="Picture 3"/>
          <p:cNvPicPr>
            <a:picLocks noChangeAspect="1"/>
          </p:cNvPicPr>
          <p:nvPr/>
        </p:nvPicPr>
        <p:blipFill>
          <a:blip r:embed="rId2"/>
          <a:stretch>
            <a:fillRect/>
          </a:stretch>
        </p:blipFill>
        <p:spPr>
          <a:xfrm>
            <a:off x="0" y="2881200"/>
            <a:ext cx="9143999" cy="3976800"/>
          </a:xfrm>
          <a:prstGeom prst="rect">
            <a:avLst/>
          </a:prstGeom>
        </p:spPr>
      </p:pic>
    </p:spTree>
    <p:extLst>
      <p:ext uri="{BB962C8B-B14F-4D97-AF65-F5344CB8AC3E}">
        <p14:creationId xmlns="" xmlns:p14="http://schemas.microsoft.com/office/powerpoint/2010/main" val="384878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95736" y="223385"/>
            <a:ext cx="5409600" cy="635914"/>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سيكولوجية المرأة في التعامل مع الرجل </a:t>
            </a:r>
          </a:p>
        </p:txBody>
      </p:sp>
      <p:sp>
        <p:nvSpPr>
          <p:cNvPr id="7" name="Rectangle 6"/>
          <p:cNvSpPr/>
          <p:nvPr/>
        </p:nvSpPr>
        <p:spPr>
          <a:xfrm>
            <a:off x="5969228" y="1190511"/>
            <a:ext cx="3002508" cy="60050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t>جانب القيم والمعايير للمرأة</a:t>
            </a:r>
            <a:endParaRPr lang="ar-EG" sz="2400" dirty="0"/>
          </a:p>
        </p:txBody>
      </p:sp>
      <p:sp>
        <p:nvSpPr>
          <p:cNvPr id="2" name="Rectangle 1"/>
          <p:cNvSpPr/>
          <p:nvPr/>
        </p:nvSpPr>
        <p:spPr>
          <a:xfrm>
            <a:off x="450760" y="1940194"/>
            <a:ext cx="8178085" cy="707886"/>
          </a:xfrm>
          <a:prstGeom prst="rect">
            <a:avLst/>
          </a:prstGeom>
        </p:spPr>
        <p:txBody>
          <a:bodyPr wrap="square">
            <a:spAutoFit/>
          </a:bodyPr>
          <a:lstStyle/>
          <a:p>
            <a:pPr algn="justLow" rtl="1"/>
            <a:r>
              <a:rPr lang="ar-EG" sz="2000" dirty="0">
                <a:solidFill>
                  <a:srgbClr val="002060"/>
                </a:solidFill>
              </a:rPr>
              <a:t>من طبيعة المرأة أن تقدم النصيحة والتوجيه دون أن يطلب منها ذلك، وهي تقدر معاني الحب والجمال والعلاقات المختلفة</a:t>
            </a:r>
          </a:p>
        </p:txBody>
      </p:sp>
      <p:pic>
        <p:nvPicPr>
          <p:cNvPr id="3" name="Picture 2"/>
          <p:cNvPicPr>
            <a:picLocks noChangeAspect="1"/>
          </p:cNvPicPr>
          <p:nvPr/>
        </p:nvPicPr>
        <p:blipFill rotWithShape="1">
          <a:blip r:embed="rId2"/>
          <a:srcRect b="8599"/>
          <a:stretch/>
        </p:blipFill>
        <p:spPr>
          <a:xfrm>
            <a:off x="0" y="2797260"/>
            <a:ext cx="9144000" cy="4060740"/>
          </a:xfrm>
          <a:prstGeom prst="rect">
            <a:avLst/>
          </a:prstGeom>
        </p:spPr>
      </p:pic>
    </p:spTree>
    <p:extLst>
      <p:ext uri="{BB962C8B-B14F-4D97-AF65-F5344CB8AC3E}">
        <p14:creationId xmlns="" xmlns:p14="http://schemas.microsoft.com/office/powerpoint/2010/main" val="390252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0">
                                          <p:stCondLst>
                                            <p:cond delay="0"/>
                                          </p:stCondLst>
                                        </p:cTn>
                                        <p:tgtEl>
                                          <p:spTgt spid="2"/>
                                        </p:tgtEl>
                                      </p:cBhvr>
                                    </p:animEffect>
                                    <p:anim calcmode="lin" valueType="num">
                                      <p:cBhvr>
                                        <p:cTn id="2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gtEl>
                                      </p:cBhvr>
                                      <p:to x="100000" y="60000"/>
                                    </p:animScale>
                                    <p:animScale>
                                      <p:cBhvr>
                                        <p:cTn id="29" dur="166" decel="50000">
                                          <p:stCondLst>
                                            <p:cond delay="676"/>
                                          </p:stCondLst>
                                        </p:cTn>
                                        <p:tgtEl>
                                          <p:spTgt spid="2"/>
                                        </p:tgtEl>
                                      </p:cBhvr>
                                      <p:to x="100000" y="100000"/>
                                    </p:animScale>
                                    <p:animScale>
                                      <p:cBhvr>
                                        <p:cTn id="30" dur="26">
                                          <p:stCondLst>
                                            <p:cond delay="1312"/>
                                          </p:stCondLst>
                                        </p:cTn>
                                        <p:tgtEl>
                                          <p:spTgt spid="2"/>
                                        </p:tgtEl>
                                      </p:cBhvr>
                                      <p:to x="100000" y="80000"/>
                                    </p:animScale>
                                    <p:animScale>
                                      <p:cBhvr>
                                        <p:cTn id="31" dur="166" decel="50000">
                                          <p:stCondLst>
                                            <p:cond delay="1338"/>
                                          </p:stCondLst>
                                        </p:cTn>
                                        <p:tgtEl>
                                          <p:spTgt spid="2"/>
                                        </p:tgtEl>
                                      </p:cBhvr>
                                      <p:to x="100000" y="100000"/>
                                    </p:animScale>
                                    <p:animScale>
                                      <p:cBhvr>
                                        <p:cTn id="32" dur="26">
                                          <p:stCondLst>
                                            <p:cond delay="1642"/>
                                          </p:stCondLst>
                                        </p:cTn>
                                        <p:tgtEl>
                                          <p:spTgt spid="2"/>
                                        </p:tgtEl>
                                      </p:cBhvr>
                                      <p:to x="100000" y="90000"/>
                                    </p:animScale>
                                    <p:animScale>
                                      <p:cBhvr>
                                        <p:cTn id="33" dur="166" decel="50000">
                                          <p:stCondLst>
                                            <p:cond delay="1668"/>
                                          </p:stCondLst>
                                        </p:cTn>
                                        <p:tgtEl>
                                          <p:spTgt spid="2"/>
                                        </p:tgtEl>
                                      </p:cBhvr>
                                      <p:to x="100000" y="100000"/>
                                    </p:animScale>
                                    <p:animScale>
                                      <p:cBhvr>
                                        <p:cTn id="34" dur="26">
                                          <p:stCondLst>
                                            <p:cond delay="1808"/>
                                          </p:stCondLst>
                                        </p:cTn>
                                        <p:tgtEl>
                                          <p:spTgt spid="2"/>
                                        </p:tgtEl>
                                      </p:cBhvr>
                                      <p:to x="100000" y="95000"/>
                                    </p:animScale>
                                    <p:animScale>
                                      <p:cBhvr>
                                        <p:cTn id="35"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95736" y="174081"/>
            <a:ext cx="5409600" cy="635914"/>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سيكولوجية المرأة في التعامل مع الرجل </a:t>
            </a:r>
          </a:p>
        </p:txBody>
      </p:sp>
      <p:sp>
        <p:nvSpPr>
          <p:cNvPr id="7" name="Rectangle 6"/>
          <p:cNvSpPr/>
          <p:nvPr/>
        </p:nvSpPr>
        <p:spPr>
          <a:xfrm>
            <a:off x="5460642" y="1190511"/>
            <a:ext cx="3511094" cy="600502"/>
          </a:xfrm>
          <a:prstGeom prst="rect">
            <a:avLst/>
          </a:prstGeom>
          <a:solidFill>
            <a:srgbClr val="BE3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t>جانب الحوافز التي تدفع المرأة</a:t>
            </a:r>
            <a:endParaRPr lang="ar-EG" sz="2400" dirty="0"/>
          </a:p>
        </p:txBody>
      </p:sp>
      <p:sp>
        <p:nvSpPr>
          <p:cNvPr id="2" name="Rectangle 1"/>
          <p:cNvSpPr/>
          <p:nvPr/>
        </p:nvSpPr>
        <p:spPr>
          <a:xfrm>
            <a:off x="450760" y="1940194"/>
            <a:ext cx="8178085" cy="400110"/>
          </a:xfrm>
          <a:prstGeom prst="rect">
            <a:avLst/>
          </a:prstGeom>
        </p:spPr>
        <p:txBody>
          <a:bodyPr wrap="square">
            <a:spAutoFit/>
          </a:bodyPr>
          <a:lstStyle/>
          <a:p>
            <a:pPr algn="justLow" rtl="1"/>
            <a:r>
              <a:rPr lang="ar-EG" sz="2000" dirty="0">
                <a:solidFill>
                  <a:srgbClr val="002060"/>
                </a:solidFill>
              </a:rPr>
              <a:t>المرأة تستمد قوة الدفع والحافز من الإحساس بأنها موضع إعزاز وتدليل</a:t>
            </a:r>
          </a:p>
        </p:txBody>
      </p:sp>
      <p:pic>
        <p:nvPicPr>
          <p:cNvPr id="4" name="Picture 3"/>
          <p:cNvPicPr>
            <a:picLocks noChangeAspect="1"/>
          </p:cNvPicPr>
          <p:nvPr/>
        </p:nvPicPr>
        <p:blipFill>
          <a:blip r:embed="rId2"/>
          <a:stretch>
            <a:fillRect/>
          </a:stretch>
        </p:blipFill>
        <p:spPr>
          <a:xfrm>
            <a:off x="0" y="2489486"/>
            <a:ext cx="9144000" cy="4368514"/>
          </a:xfrm>
          <a:prstGeom prst="rect">
            <a:avLst/>
          </a:prstGeom>
        </p:spPr>
      </p:pic>
    </p:spTree>
    <p:extLst>
      <p:ext uri="{BB962C8B-B14F-4D97-AF65-F5344CB8AC3E}">
        <p14:creationId xmlns="" xmlns:p14="http://schemas.microsoft.com/office/powerpoint/2010/main" val="305071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anim calcmode="lin" valueType="num">
                                      <p:cBhvr>
                                        <p:cTn id="23" dur="2000" fill="hold"/>
                                        <p:tgtEl>
                                          <p:spTgt spid="2"/>
                                        </p:tgtEl>
                                        <p:attrNameLst>
                                          <p:attrName>ppt_w</p:attrName>
                                        </p:attrNameLst>
                                      </p:cBhvr>
                                      <p:tavLst>
                                        <p:tav tm="0" fmla="#ppt_w*sin(2.5*pi*$)">
                                          <p:val>
                                            <p:fltVal val="0"/>
                                          </p:val>
                                        </p:tav>
                                        <p:tav tm="100000">
                                          <p:val>
                                            <p:fltVal val="1"/>
                                          </p:val>
                                        </p:tav>
                                      </p:tavLst>
                                    </p:anim>
                                    <p:anim calcmode="lin" valueType="num">
                                      <p:cBhvr>
                                        <p:cTn id="24"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23728" y="184262"/>
            <a:ext cx="5409600" cy="635914"/>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سيكولوجية المرأة في التعامل مع الرجل </a:t>
            </a:r>
          </a:p>
        </p:txBody>
      </p:sp>
      <p:sp>
        <p:nvSpPr>
          <p:cNvPr id="7" name="Rectangle 6"/>
          <p:cNvSpPr/>
          <p:nvPr/>
        </p:nvSpPr>
        <p:spPr>
          <a:xfrm>
            <a:off x="5460642" y="1190511"/>
            <a:ext cx="3511094" cy="60050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t>جانب تحقيق الذات</a:t>
            </a:r>
            <a:endParaRPr lang="ar-EG" sz="2400" dirty="0"/>
          </a:p>
        </p:txBody>
      </p:sp>
      <p:sp>
        <p:nvSpPr>
          <p:cNvPr id="2" name="Rectangle 1"/>
          <p:cNvSpPr/>
          <p:nvPr/>
        </p:nvSpPr>
        <p:spPr>
          <a:xfrm>
            <a:off x="592427" y="1940194"/>
            <a:ext cx="8178085" cy="707886"/>
          </a:xfrm>
          <a:prstGeom prst="rect">
            <a:avLst/>
          </a:prstGeom>
        </p:spPr>
        <p:txBody>
          <a:bodyPr wrap="square">
            <a:spAutoFit/>
          </a:bodyPr>
          <a:lstStyle/>
          <a:p>
            <a:pPr algn="justLow" rtl="1"/>
            <a:r>
              <a:rPr lang="ar-EG" sz="2000" dirty="0">
                <a:solidFill>
                  <a:srgbClr val="002060"/>
                </a:solidFill>
              </a:rPr>
              <a:t>المرأة تحقق ذاتها من خلال الحب والقبول والأمومة داخل مملكتها (بيتها)، فالمرأة التي تحس أنها غير محبوبة تصاب بالعلل النفسية</a:t>
            </a:r>
          </a:p>
        </p:txBody>
      </p:sp>
      <p:pic>
        <p:nvPicPr>
          <p:cNvPr id="3" name="Picture 2"/>
          <p:cNvPicPr>
            <a:picLocks noChangeAspect="1"/>
          </p:cNvPicPr>
          <p:nvPr/>
        </p:nvPicPr>
        <p:blipFill>
          <a:blip r:embed="rId2"/>
          <a:stretch>
            <a:fillRect/>
          </a:stretch>
        </p:blipFill>
        <p:spPr>
          <a:xfrm>
            <a:off x="0" y="2797262"/>
            <a:ext cx="9143999" cy="4060738"/>
          </a:xfrm>
          <a:prstGeom prst="rect">
            <a:avLst/>
          </a:prstGeom>
        </p:spPr>
      </p:pic>
    </p:spTree>
    <p:extLst>
      <p:ext uri="{BB962C8B-B14F-4D97-AF65-F5344CB8AC3E}">
        <p14:creationId xmlns="" xmlns:p14="http://schemas.microsoft.com/office/powerpoint/2010/main" val="342834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574277" y="188640"/>
            <a:ext cx="6555820" cy="580442"/>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الفروق بين الرجل والمرأة في طريقة التفكير والمعرفة</a:t>
            </a:r>
          </a:p>
        </p:txBody>
      </p:sp>
      <p:graphicFrame>
        <p:nvGraphicFramePr>
          <p:cNvPr id="6" name="Diagram 5"/>
          <p:cNvGraphicFramePr/>
          <p:nvPr>
            <p:extLst>
              <p:ext uri="{D42A27DB-BD31-4B8C-83A1-F6EECF244321}">
                <p14:modId xmlns="" xmlns:p14="http://schemas.microsoft.com/office/powerpoint/2010/main" val="3904823524"/>
              </p:ext>
            </p:extLst>
          </p:nvPr>
        </p:nvGraphicFramePr>
        <p:xfrm>
          <a:off x="1381629" y="1484784"/>
          <a:ext cx="694111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5868144" y="2492896"/>
            <a:ext cx="2114550" cy="2246769"/>
          </a:xfrm>
          <a:prstGeom prst="rect">
            <a:avLst/>
          </a:prstGeom>
        </p:spPr>
        <p:txBody>
          <a:bodyPr wrap="square">
            <a:spAutoFit/>
          </a:bodyPr>
          <a:lstStyle/>
          <a:p>
            <a:pPr algn="justLow" rtl="1"/>
            <a:r>
              <a:rPr lang="ar-EG" sz="2000" dirty="0">
                <a:solidFill>
                  <a:srgbClr val="002060"/>
                </a:solidFill>
              </a:rPr>
              <a:t>تميل الطبيعة الذكرية لأن تستقبل الواقع ككل دون الانتباه للتفاصيل الصغيرة لكن الطبيعة الأنثوية أيضاً مجرَّبة بفقدان الرؤية الكاملة اللازمة للتحرك السليم</a:t>
            </a:r>
          </a:p>
        </p:txBody>
      </p:sp>
    </p:spTree>
    <p:extLst>
      <p:ext uri="{BB962C8B-B14F-4D97-AF65-F5344CB8AC3E}">
        <p14:creationId xmlns="" xmlns:p14="http://schemas.microsoft.com/office/powerpoint/2010/main" val="407797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6" grpId="0">
        <p:bldAsOne/>
      </p:bldGraphic>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691680" y="260648"/>
            <a:ext cx="6555820" cy="652450"/>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الفروق بين الرجل والمرأة في طريقة التفكير والمعرفة</a:t>
            </a:r>
          </a:p>
        </p:txBody>
      </p:sp>
      <p:graphicFrame>
        <p:nvGraphicFramePr>
          <p:cNvPr id="6" name="Diagram 5"/>
          <p:cNvGraphicFramePr/>
          <p:nvPr>
            <p:extLst>
              <p:ext uri="{D42A27DB-BD31-4B8C-83A1-F6EECF244321}">
                <p14:modId xmlns="" xmlns:p14="http://schemas.microsoft.com/office/powerpoint/2010/main" val="3638320103"/>
              </p:ext>
            </p:extLst>
          </p:nvPr>
        </p:nvGraphicFramePr>
        <p:xfrm>
          <a:off x="1403648" y="1569460"/>
          <a:ext cx="698477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5999342" y="2585797"/>
            <a:ext cx="2114550" cy="1015663"/>
          </a:xfrm>
          <a:prstGeom prst="rect">
            <a:avLst/>
          </a:prstGeom>
        </p:spPr>
        <p:txBody>
          <a:bodyPr wrap="square">
            <a:spAutoFit/>
          </a:bodyPr>
          <a:lstStyle/>
          <a:p>
            <a:pPr algn="justLow" rtl="1"/>
            <a:r>
              <a:rPr lang="ar-EG" sz="2000" dirty="0">
                <a:solidFill>
                  <a:srgbClr val="002060"/>
                </a:solidFill>
              </a:rPr>
              <a:t>تميل طريقة التفكير الذكرية إلى الطريقة التحليلية الإمبريقية </a:t>
            </a:r>
          </a:p>
        </p:txBody>
      </p:sp>
    </p:spTree>
    <p:extLst>
      <p:ext uri="{BB962C8B-B14F-4D97-AF65-F5344CB8AC3E}">
        <p14:creationId xmlns="" xmlns:p14="http://schemas.microsoft.com/office/powerpoint/2010/main" val="428834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Graphic spid="6" grpId="0">
        <p:bldAsOne/>
      </p:bldGraphic>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964511" y="260648"/>
            <a:ext cx="5628306" cy="567563"/>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الحاجات العاطفية الأساسية للرجل والمرأة</a:t>
            </a:r>
          </a:p>
        </p:txBody>
      </p:sp>
      <p:sp>
        <p:nvSpPr>
          <p:cNvPr id="3" name="Freeform 2"/>
          <p:cNvSpPr/>
          <p:nvPr/>
        </p:nvSpPr>
        <p:spPr>
          <a:xfrm>
            <a:off x="7873259" y="1384421"/>
            <a:ext cx="1270606" cy="640080"/>
          </a:xfrm>
          <a:custGeom>
            <a:avLst/>
            <a:gdLst>
              <a:gd name="connsiteX0" fmla="*/ 0 w 1270606"/>
              <a:gd name="connsiteY0" fmla="*/ 0 h 640079"/>
              <a:gd name="connsiteX1" fmla="*/ 950567 w 1270606"/>
              <a:gd name="connsiteY1" fmla="*/ 0 h 640079"/>
              <a:gd name="connsiteX2" fmla="*/ 1270606 w 1270606"/>
              <a:gd name="connsiteY2" fmla="*/ 320040 h 640079"/>
              <a:gd name="connsiteX3" fmla="*/ 950567 w 1270606"/>
              <a:gd name="connsiteY3" fmla="*/ 640079 h 640079"/>
              <a:gd name="connsiteX4" fmla="*/ 0 w 1270606"/>
              <a:gd name="connsiteY4" fmla="*/ 640079 h 640079"/>
              <a:gd name="connsiteX5" fmla="*/ 0 w 1270606"/>
              <a:gd name="connsiteY5" fmla="*/ 0 h 64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06" h="640079">
                <a:moveTo>
                  <a:pt x="1270606" y="640079"/>
                </a:moveTo>
                <a:lnTo>
                  <a:pt x="320039" y="640079"/>
                </a:lnTo>
                <a:lnTo>
                  <a:pt x="0" y="320039"/>
                </a:lnTo>
                <a:lnTo>
                  <a:pt x="320039" y="0"/>
                </a:lnTo>
                <a:lnTo>
                  <a:pt x="1270606" y="0"/>
                </a:lnTo>
                <a:lnTo>
                  <a:pt x="1270606" y="640079"/>
                </a:lnTo>
                <a:close/>
              </a:path>
            </a:pathLst>
          </a:custGeom>
          <a:solidFill>
            <a:srgbClr val="990099"/>
          </a:solidFill>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442277" tIns="76201" rIns="142240" bIns="76200" numCol="1" spcCol="1270" anchor="ctr" anchorCtr="0">
            <a:noAutofit/>
          </a:bodyPr>
          <a:lstStyle/>
          <a:p>
            <a:pPr lvl="0" algn="ctr" defTabSz="889000" rtl="1">
              <a:lnSpc>
                <a:spcPct val="90000"/>
              </a:lnSpc>
              <a:spcBef>
                <a:spcPct val="0"/>
              </a:spcBef>
              <a:spcAft>
                <a:spcPct val="35000"/>
              </a:spcAft>
            </a:pPr>
            <a:r>
              <a:rPr lang="ar-EG" sz="2400" b="1" kern="1200" dirty="0" smtClean="0"/>
              <a:t>أولا</a:t>
            </a:r>
            <a:endParaRPr lang="ar-EG" sz="2400" b="1" kern="1200" dirty="0">
              <a:latin typeface="Simplified Arabic" panose="02020603050405020304" pitchFamily="18" charset="-78"/>
              <a:cs typeface="Simplified Arabic" panose="02020603050405020304" pitchFamily="18" charset="-78"/>
            </a:endParaRPr>
          </a:p>
        </p:txBody>
      </p:sp>
      <p:sp>
        <p:nvSpPr>
          <p:cNvPr id="17" name="Freeform 16"/>
          <p:cNvSpPr/>
          <p:nvPr/>
        </p:nvSpPr>
        <p:spPr>
          <a:xfrm>
            <a:off x="7805078" y="2435902"/>
            <a:ext cx="1270606" cy="640080"/>
          </a:xfrm>
          <a:custGeom>
            <a:avLst/>
            <a:gdLst>
              <a:gd name="connsiteX0" fmla="*/ 0 w 1270606"/>
              <a:gd name="connsiteY0" fmla="*/ 0 h 640079"/>
              <a:gd name="connsiteX1" fmla="*/ 950567 w 1270606"/>
              <a:gd name="connsiteY1" fmla="*/ 0 h 640079"/>
              <a:gd name="connsiteX2" fmla="*/ 1270606 w 1270606"/>
              <a:gd name="connsiteY2" fmla="*/ 320040 h 640079"/>
              <a:gd name="connsiteX3" fmla="*/ 950567 w 1270606"/>
              <a:gd name="connsiteY3" fmla="*/ 640079 h 640079"/>
              <a:gd name="connsiteX4" fmla="*/ 0 w 1270606"/>
              <a:gd name="connsiteY4" fmla="*/ 640079 h 640079"/>
              <a:gd name="connsiteX5" fmla="*/ 0 w 1270606"/>
              <a:gd name="connsiteY5" fmla="*/ 0 h 64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06" h="640079">
                <a:moveTo>
                  <a:pt x="1270606" y="640079"/>
                </a:moveTo>
                <a:lnTo>
                  <a:pt x="320039" y="640079"/>
                </a:lnTo>
                <a:lnTo>
                  <a:pt x="0" y="320039"/>
                </a:lnTo>
                <a:lnTo>
                  <a:pt x="320039" y="0"/>
                </a:lnTo>
                <a:lnTo>
                  <a:pt x="1270606" y="0"/>
                </a:lnTo>
                <a:lnTo>
                  <a:pt x="1270606" y="640079"/>
                </a:lnTo>
                <a:close/>
              </a:path>
            </a:pathLst>
          </a:cu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442277" tIns="87631" rIns="163576" bIns="87630" numCol="1" spcCol="1270" anchor="ctr" anchorCtr="0">
            <a:noAutofit/>
          </a:bodyPr>
          <a:lstStyle/>
          <a:p>
            <a:pPr lvl="0" algn="ctr" defTabSz="1022350" rtl="1">
              <a:lnSpc>
                <a:spcPct val="90000"/>
              </a:lnSpc>
              <a:spcBef>
                <a:spcPct val="0"/>
              </a:spcBef>
              <a:spcAft>
                <a:spcPct val="35000"/>
              </a:spcAft>
            </a:pPr>
            <a:r>
              <a:rPr lang="ar-SA" sz="2400" b="1" dirty="0"/>
              <a:t>ثانيا </a:t>
            </a:r>
            <a:endParaRPr lang="ar-EG" sz="2400" kern="1200" dirty="0">
              <a:latin typeface="Simplified Arabic" panose="02020603050405020304" pitchFamily="18" charset="-78"/>
              <a:cs typeface="Simplified Arabic" panose="02020603050405020304" pitchFamily="18" charset="-78"/>
            </a:endParaRPr>
          </a:p>
        </p:txBody>
      </p:sp>
      <p:sp>
        <p:nvSpPr>
          <p:cNvPr id="20" name="Freeform 19"/>
          <p:cNvSpPr/>
          <p:nvPr/>
        </p:nvSpPr>
        <p:spPr>
          <a:xfrm>
            <a:off x="7818727" y="3527723"/>
            <a:ext cx="1270606" cy="640080"/>
          </a:xfrm>
          <a:custGeom>
            <a:avLst/>
            <a:gdLst>
              <a:gd name="connsiteX0" fmla="*/ 0 w 1270606"/>
              <a:gd name="connsiteY0" fmla="*/ 0 h 640079"/>
              <a:gd name="connsiteX1" fmla="*/ 950567 w 1270606"/>
              <a:gd name="connsiteY1" fmla="*/ 0 h 640079"/>
              <a:gd name="connsiteX2" fmla="*/ 1270606 w 1270606"/>
              <a:gd name="connsiteY2" fmla="*/ 320040 h 640079"/>
              <a:gd name="connsiteX3" fmla="*/ 950567 w 1270606"/>
              <a:gd name="connsiteY3" fmla="*/ 640079 h 640079"/>
              <a:gd name="connsiteX4" fmla="*/ 0 w 1270606"/>
              <a:gd name="connsiteY4" fmla="*/ 640079 h 640079"/>
              <a:gd name="connsiteX5" fmla="*/ 0 w 1270606"/>
              <a:gd name="connsiteY5" fmla="*/ 0 h 64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06" h="640079">
                <a:moveTo>
                  <a:pt x="1270606" y="640079"/>
                </a:moveTo>
                <a:lnTo>
                  <a:pt x="320039" y="640079"/>
                </a:lnTo>
                <a:lnTo>
                  <a:pt x="0" y="320039"/>
                </a:lnTo>
                <a:lnTo>
                  <a:pt x="320039" y="0"/>
                </a:lnTo>
                <a:lnTo>
                  <a:pt x="1270606" y="0"/>
                </a:lnTo>
                <a:lnTo>
                  <a:pt x="1270606" y="640079"/>
                </a:lnTo>
                <a:close/>
              </a:path>
            </a:pathLst>
          </a:custGeom>
          <a:solidFill>
            <a:srgbClr val="9933FF"/>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42277" tIns="68581" rIns="128016" bIns="68580" numCol="1" spcCol="1270" anchor="ctr" anchorCtr="0">
            <a:noAutofit/>
          </a:bodyPr>
          <a:lstStyle/>
          <a:p>
            <a:pPr lvl="0" algn="ctr" defTabSz="800100" rtl="1">
              <a:lnSpc>
                <a:spcPct val="90000"/>
              </a:lnSpc>
              <a:spcBef>
                <a:spcPct val="0"/>
              </a:spcBef>
              <a:spcAft>
                <a:spcPct val="35000"/>
              </a:spcAft>
            </a:pPr>
            <a:r>
              <a:rPr lang="ar-SA" sz="2400" b="1" dirty="0"/>
              <a:t>ثالثا</a:t>
            </a:r>
            <a:endParaRPr lang="ar-EG" sz="2000" kern="1200" dirty="0">
              <a:latin typeface="Simplified Arabic" panose="02020603050405020304" pitchFamily="18" charset="-78"/>
              <a:cs typeface="Simplified Arabic" panose="02020603050405020304" pitchFamily="18" charset="-78"/>
            </a:endParaRPr>
          </a:p>
        </p:txBody>
      </p:sp>
      <p:sp>
        <p:nvSpPr>
          <p:cNvPr id="23" name="Freeform 22"/>
          <p:cNvSpPr/>
          <p:nvPr/>
        </p:nvSpPr>
        <p:spPr>
          <a:xfrm>
            <a:off x="7816452" y="4633190"/>
            <a:ext cx="1270606" cy="640080"/>
          </a:xfrm>
          <a:custGeom>
            <a:avLst/>
            <a:gdLst>
              <a:gd name="connsiteX0" fmla="*/ 0 w 1270606"/>
              <a:gd name="connsiteY0" fmla="*/ 0 h 640079"/>
              <a:gd name="connsiteX1" fmla="*/ 950567 w 1270606"/>
              <a:gd name="connsiteY1" fmla="*/ 0 h 640079"/>
              <a:gd name="connsiteX2" fmla="*/ 1270606 w 1270606"/>
              <a:gd name="connsiteY2" fmla="*/ 320040 h 640079"/>
              <a:gd name="connsiteX3" fmla="*/ 950567 w 1270606"/>
              <a:gd name="connsiteY3" fmla="*/ 640079 h 640079"/>
              <a:gd name="connsiteX4" fmla="*/ 0 w 1270606"/>
              <a:gd name="connsiteY4" fmla="*/ 640079 h 640079"/>
              <a:gd name="connsiteX5" fmla="*/ 0 w 1270606"/>
              <a:gd name="connsiteY5" fmla="*/ 0 h 64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06" h="640079">
                <a:moveTo>
                  <a:pt x="1270606" y="640079"/>
                </a:moveTo>
                <a:lnTo>
                  <a:pt x="320039" y="640079"/>
                </a:lnTo>
                <a:lnTo>
                  <a:pt x="0" y="320039"/>
                </a:lnTo>
                <a:lnTo>
                  <a:pt x="320039" y="0"/>
                </a:lnTo>
                <a:lnTo>
                  <a:pt x="1270606" y="0"/>
                </a:lnTo>
                <a:lnTo>
                  <a:pt x="1270606" y="640079"/>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442277" tIns="76201" rIns="142240" bIns="76200" numCol="1" spcCol="1270" anchor="ctr" anchorCtr="0">
            <a:noAutofit/>
          </a:bodyPr>
          <a:lstStyle/>
          <a:p>
            <a:pPr lvl="0" algn="ctr" defTabSz="889000" rtl="1">
              <a:lnSpc>
                <a:spcPct val="90000"/>
              </a:lnSpc>
              <a:spcBef>
                <a:spcPct val="0"/>
              </a:spcBef>
              <a:spcAft>
                <a:spcPct val="35000"/>
              </a:spcAft>
            </a:pPr>
            <a:r>
              <a:rPr lang="ar-SA" sz="2400" b="1" dirty="0"/>
              <a:t>رابعا</a:t>
            </a:r>
            <a:endParaRPr lang="ar-EG" sz="2400" kern="1200" dirty="0"/>
          </a:p>
        </p:txBody>
      </p:sp>
      <p:sp>
        <p:nvSpPr>
          <p:cNvPr id="12" name="Rounded Rectangle 11"/>
          <p:cNvSpPr/>
          <p:nvPr/>
        </p:nvSpPr>
        <p:spPr>
          <a:xfrm>
            <a:off x="758171" y="1412776"/>
            <a:ext cx="6332562" cy="655093"/>
          </a:xfrm>
          <a:prstGeom prst="roundRec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SA" sz="2400" b="1" dirty="0">
                <a:solidFill>
                  <a:srgbClr val="002060"/>
                </a:solidFill>
                <a:latin typeface="Simplified Arabic" panose="02020603050405020304" pitchFamily="18" charset="-78"/>
                <a:cs typeface="Simplified Arabic" panose="02020603050405020304" pitchFamily="18" charset="-78"/>
              </a:rPr>
              <a:t>هي تحتاج الرعاية وهو يحتاج الثقة </a:t>
            </a:r>
            <a:endParaRPr lang="ar-EG" sz="2400" b="1" dirty="0">
              <a:solidFill>
                <a:srgbClr val="002060"/>
              </a:solidFill>
              <a:latin typeface="Simplified Arabic" panose="02020603050405020304" pitchFamily="18" charset="-78"/>
              <a:cs typeface="Simplified Arabic" panose="02020603050405020304" pitchFamily="18" charset="-78"/>
            </a:endParaRPr>
          </a:p>
        </p:txBody>
      </p:sp>
      <p:sp>
        <p:nvSpPr>
          <p:cNvPr id="13" name="Rounded Rectangle 12"/>
          <p:cNvSpPr/>
          <p:nvPr/>
        </p:nvSpPr>
        <p:spPr>
          <a:xfrm>
            <a:off x="758171" y="2552364"/>
            <a:ext cx="6332562" cy="627797"/>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ctr" rtl="1"/>
            <a:r>
              <a:rPr lang="ar-SA" sz="2400" b="1" dirty="0">
                <a:solidFill>
                  <a:srgbClr val="002060"/>
                </a:solidFill>
                <a:latin typeface="Simplified Arabic" panose="02020603050405020304" pitchFamily="18" charset="-78"/>
                <a:cs typeface="Simplified Arabic" panose="02020603050405020304" pitchFamily="18" charset="-78"/>
              </a:rPr>
              <a:t>هي تحتاج التفهم وهو يحتاج التقبل</a:t>
            </a:r>
            <a:endParaRPr lang="ar-EG" sz="2400" dirty="0">
              <a:solidFill>
                <a:srgbClr val="002060"/>
              </a:solidFill>
              <a:latin typeface="Simplified Arabic" panose="02020603050405020304" pitchFamily="18" charset="-78"/>
              <a:cs typeface="Simplified Arabic" panose="02020603050405020304" pitchFamily="18" charset="-78"/>
            </a:endParaRPr>
          </a:p>
        </p:txBody>
      </p:sp>
      <p:sp>
        <p:nvSpPr>
          <p:cNvPr id="14" name="Rounded Rectangle 13"/>
          <p:cNvSpPr/>
          <p:nvPr/>
        </p:nvSpPr>
        <p:spPr>
          <a:xfrm>
            <a:off x="758171" y="3494059"/>
            <a:ext cx="6332562" cy="750627"/>
          </a:xfrm>
          <a:prstGeom prst="roundRect">
            <a:avLst/>
          </a:prstGeom>
        </p:spPr>
        <p:style>
          <a:lnRef idx="2">
            <a:schemeClr val="accent1"/>
          </a:lnRef>
          <a:fillRef idx="1">
            <a:schemeClr val="lt1"/>
          </a:fillRef>
          <a:effectRef idx="0">
            <a:schemeClr val="accent1"/>
          </a:effectRef>
          <a:fontRef idx="minor">
            <a:schemeClr val="dk1"/>
          </a:fontRef>
        </p:style>
        <p:txBody>
          <a:bodyPr rtlCol="1" anchor="ctr"/>
          <a:lstStyle/>
          <a:p>
            <a:pPr algn="ctr" rtl="1"/>
            <a:r>
              <a:rPr lang="ar-SA" sz="2400" b="1" dirty="0">
                <a:solidFill>
                  <a:srgbClr val="002060"/>
                </a:solidFill>
                <a:latin typeface="Simplified Arabic" panose="02020603050405020304" pitchFamily="18" charset="-78"/>
                <a:cs typeface="Simplified Arabic" panose="02020603050405020304" pitchFamily="18" charset="-78"/>
              </a:rPr>
              <a:t>هي تحتاج الاحترام وهو يحتاج التقدير</a:t>
            </a:r>
            <a:endParaRPr lang="ar-EG" sz="2400" dirty="0">
              <a:solidFill>
                <a:srgbClr val="002060"/>
              </a:solidFill>
              <a:latin typeface="Simplified Arabic" panose="02020603050405020304" pitchFamily="18" charset="-78"/>
              <a:cs typeface="Simplified Arabic" panose="02020603050405020304" pitchFamily="18" charset="-78"/>
            </a:endParaRPr>
          </a:p>
        </p:txBody>
      </p:sp>
      <p:sp>
        <p:nvSpPr>
          <p:cNvPr id="15" name="Rounded Rectangle 14"/>
          <p:cNvSpPr/>
          <p:nvPr/>
        </p:nvSpPr>
        <p:spPr>
          <a:xfrm>
            <a:off x="758171" y="4558584"/>
            <a:ext cx="6332562" cy="65509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rtl="1"/>
            <a:r>
              <a:rPr lang="ar-SA" sz="2400" b="1" dirty="0">
                <a:solidFill>
                  <a:srgbClr val="002060"/>
                </a:solidFill>
                <a:latin typeface="Simplified Arabic" panose="02020603050405020304" pitchFamily="18" charset="-78"/>
                <a:cs typeface="Simplified Arabic" panose="02020603050405020304" pitchFamily="18" charset="-78"/>
              </a:rPr>
              <a:t>هي تحتاج الإخلاص وهو يحتاج الإعجاب</a:t>
            </a:r>
            <a:endParaRPr lang="ar-EG" sz="24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 xmlns:p14="http://schemas.microsoft.com/office/powerpoint/2010/main" val="64209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P spid="17" grpId="0" animBg="1"/>
      <p:bldP spid="20" grpId="0" animBg="1"/>
      <p:bldP spid="23" grpId="0" animBg="1"/>
      <p:bldP spid="12" grpId="0" animBg="1"/>
      <p:bldP spid="13" grpId="0" animBg="1"/>
      <p:bldP spid="14" grpId="0" animBg="1"/>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2123728" y="258903"/>
            <a:ext cx="5628306" cy="567563"/>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الحاجات العاطفية الأساسية للرجل والمرأة</a:t>
            </a:r>
          </a:p>
        </p:txBody>
      </p:sp>
      <p:sp>
        <p:nvSpPr>
          <p:cNvPr id="17" name="Freeform 16"/>
          <p:cNvSpPr/>
          <p:nvPr/>
        </p:nvSpPr>
        <p:spPr>
          <a:xfrm>
            <a:off x="7738385" y="2964069"/>
            <a:ext cx="1270606" cy="640080"/>
          </a:xfrm>
          <a:custGeom>
            <a:avLst/>
            <a:gdLst>
              <a:gd name="connsiteX0" fmla="*/ 0 w 1270606"/>
              <a:gd name="connsiteY0" fmla="*/ 0 h 640079"/>
              <a:gd name="connsiteX1" fmla="*/ 950567 w 1270606"/>
              <a:gd name="connsiteY1" fmla="*/ 0 h 640079"/>
              <a:gd name="connsiteX2" fmla="*/ 1270606 w 1270606"/>
              <a:gd name="connsiteY2" fmla="*/ 320040 h 640079"/>
              <a:gd name="connsiteX3" fmla="*/ 950567 w 1270606"/>
              <a:gd name="connsiteY3" fmla="*/ 640079 h 640079"/>
              <a:gd name="connsiteX4" fmla="*/ 0 w 1270606"/>
              <a:gd name="connsiteY4" fmla="*/ 640079 h 640079"/>
              <a:gd name="connsiteX5" fmla="*/ 0 w 1270606"/>
              <a:gd name="connsiteY5" fmla="*/ 0 h 64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06" h="640079">
                <a:moveTo>
                  <a:pt x="1270606" y="640079"/>
                </a:moveTo>
                <a:lnTo>
                  <a:pt x="320039" y="640079"/>
                </a:lnTo>
                <a:lnTo>
                  <a:pt x="0" y="320039"/>
                </a:lnTo>
                <a:lnTo>
                  <a:pt x="320039" y="0"/>
                </a:lnTo>
                <a:lnTo>
                  <a:pt x="1270606" y="0"/>
                </a:lnTo>
                <a:lnTo>
                  <a:pt x="1270606" y="640079"/>
                </a:ln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442277" tIns="87631" rIns="163576" bIns="87630" numCol="1" spcCol="1270" anchor="ctr" anchorCtr="0">
            <a:noAutofit/>
          </a:bodyPr>
          <a:lstStyle/>
          <a:p>
            <a:pPr lvl="0" algn="ctr" defTabSz="1022350">
              <a:lnSpc>
                <a:spcPct val="90000"/>
              </a:lnSpc>
              <a:spcBef>
                <a:spcPct val="0"/>
              </a:spcBef>
              <a:spcAft>
                <a:spcPct val="35000"/>
              </a:spcAft>
            </a:pPr>
            <a:r>
              <a:rPr lang="ar-SA" sz="2400" b="1" dirty="0"/>
              <a:t>خامسا</a:t>
            </a:r>
            <a:endParaRPr lang="ar-EG" sz="2400" kern="1200" dirty="0">
              <a:latin typeface="Simplified Arabic" panose="02020603050405020304" pitchFamily="18" charset="-78"/>
              <a:cs typeface="Simplified Arabic" panose="02020603050405020304" pitchFamily="18" charset="-78"/>
            </a:endParaRPr>
          </a:p>
        </p:txBody>
      </p:sp>
      <p:sp>
        <p:nvSpPr>
          <p:cNvPr id="20" name="Freeform 19"/>
          <p:cNvSpPr/>
          <p:nvPr/>
        </p:nvSpPr>
        <p:spPr>
          <a:xfrm>
            <a:off x="7752034" y="4055890"/>
            <a:ext cx="1270606" cy="640080"/>
          </a:xfrm>
          <a:custGeom>
            <a:avLst/>
            <a:gdLst>
              <a:gd name="connsiteX0" fmla="*/ 0 w 1270606"/>
              <a:gd name="connsiteY0" fmla="*/ 0 h 640079"/>
              <a:gd name="connsiteX1" fmla="*/ 950567 w 1270606"/>
              <a:gd name="connsiteY1" fmla="*/ 0 h 640079"/>
              <a:gd name="connsiteX2" fmla="*/ 1270606 w 1270606"/>
              <a:gd name="connsiteY2" fmla="*/ 320040 h 640079"/>
              <a:gd name="connsiteX3" fmla="*/ 950567 w 1270606"/>
              <a:gd name="connsiteY3" fmla="*/ 640079 h 640079"/>
              <a:gd name="connsiteX4" fmla="*/ 0 w 1270606"/>
              <a:gd name="connsiteY4" fmla="*/ 640079 h 640079"/>
              <a:gd name="connsiteX5" fmla="*/ 0 w 1270606"/>
              <a:gd name="connsiteY5" fmla="*/ 0 h 64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06" h="640079">
                <a:moveTo>
                  <a:pt x="1270606" y="640079"/>
                </a:moveTo>
                <a:lnTo>
                  <a:pt x="320039" y="640079"/>
                </a:lnTo>
                <a:lnTo>
                  <a:pt x="0" y="320039"/>
                </a:lnTo>
                <a:lnTo>
                  <a:pt x="320039" y="0"/>
                </a:lnTo>
                <a:lnTo>
                  <a:pt x="1270606" y="0"/>
                </a:lnTo>
                <a:lnTo>
                  <a:pt x="1270606" y="640079"/>
                </a:lnTo>
                <a:close/>
              </a:path>
            </a:pathLst>
          </a:custGeom>
          <a:solidFill>
            <a:srgbClr val="00B0F0"/>
          </a:solidFill>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442277" tIns="68581" rIns="128016" bIns="68580" numCol="1" spcCol="1270" anchor="ctr" anchorCtr="0">
            <a:noAutofit/>
          </a:bodyPr>
          <a:lstStyle/>
          <a:p>
            <a:pPr lvl="0" algn="ctr" defTabSz="800100">
              <a:lnSpc>
                <a:spcPct val="90000"/>
              </a:lnSpc>
              <a:spcBef>
                <a:spcPct val="0"/>
              </a:spcBef>
              <a:spcAft>
                <a:spcPct val="35000"/>
              </a:spcAft>
            </a:pPr>
            <a:r>
              <a:rPr lang="ar-SA" sz="2400" b="1" dirty="0"/>
              <a:t>سادسا</a:t>
            </a:r>
            <a:endParaRPr lang="ar-EG" sz="2000" kern="1200" dirty="0">
              <a:latin typeface="Simplified Arabic" panose="02020603050405020304" pitchFamily="18" charset="-78"/>
              <a:cs typeface="Simplified Arabic" panose="02020603050405020304" pitchFamily="18" charset="-78"/>
            </a:endParaRPr>
          </a:p>
        </p:txBody>
      </p:sp>
      <p:sp>
        <p:nvSpPr>
          <p:cNvPr id="23" name="Freeform 22"/>
          <p:cNvSpPr/>
          <p:nvPr/>
        </p:nvSpPr>
        <p:spPr>
          <a:xfrm>
            <a:off x="7752034" y="1916832"/>
            <a:ext cx="1270606" cy="640080"/>
          </a:xfrm>
          <a:custGeom>
            <a:avLst/>
            <a:gdLst>
              <a:gd name="connsiteX0" fmla="*/ 0 w 1270606"/>
              <a:gd name="connsiteY0" fmla="*/ 0 h 640079"/>
              <a:gd name="connsiteX1" fmla="*/ 950567 w 1270606"/>
              <a:gd name="connsiteY1" fmla="*/ 0 h 640079"/>
              <a:gd name="connsiteX2" fmla="*/ 1270606 w 1270606"/>
              <a:gd name="connsiteY2" fmla="*/ 320040 h 640079"/>
              <a:gd name="connsiteX3" fmla="*/ 950567 w 1270606"/>
              <a:gd name="connsiteY3" fmla="*/ 640079 h 640079"/>
              <a:gd name="connsiteX4" fmla="*/ 0 w 1270606"/>
              <a:gd name="connsiteY4" fmla="*/ 640079 h 640079"/>
              <a:gd name="connsiteX5" fmla="*/ 0 w 1270606"/>
              <a:gd name="connsiteY5" fmla="*/ 0 h 64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06" h="640079">
                <a:moveTo>
                  <a:pt x="1270606" y="640079"/>
                </a:moveTo>
                <a:lnTo>
                  <a:pt x="320039" y="640079"/>
                </a:lnTo>
                <a:lnTo>
                  <a:pt x="0" y="320039"/>
                </a:lnTo>
                <a:lnTo>
                  <a:pt x="320039" y="0"/>
                </a:lnTo>
                <a:lnTo>
                  <a:pt x="1270606" y="0"/>
                </a:lnTo>
                <a:lnTo>
                  <a:pt x="1270606" y="640079"/>
                </a:ln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442277" tIns="76201" rIns="142240" bIns="76200" numCol="1" spcCol="1270" anchor="ctr" anchorCtr="0">
            <a:noAutofit/>
          </a:bodyPr>
          <a:lstStyle/>
          <a:p>
            <a:pPr lvl="0" algn="ctr" defTabSz="889000">
              <a:lnSpc>
                <a:spcPct val="90000"/>
              </a:lnSpc>
              <a:spcBef>
                <a:spcPct val="0"/>
              </a:spcBef>
              <a:spcAft>
                <a:spcPct val="35000"/>
              </a:spcAft>
            </a:pPr>
            <a:r>
              <a:rPr lang="ar-SA" sz="2400" b="1" dirty="0"/>
              <a:t>رابعا</a:t>
            </a:r>
            <a:endParaRPr lang="ar-EG" sz="2400" kern="1200" dirty="0"/>
          </a:p>
        </p:txBody>
      </p:sp>
      <p:sp>
        <p:nvSpPr>
          <p:cNvPr id="13" name="Rounded Rectangle 12"/>
          <p:cNvSpPr/>
          <p:nvPr/>
        </p:nvSpPr>
        <p:spPr>
          <a:xfrm>
            <a:off x="691478" y="3080531"/>
            <a:ext cx="6332562" cy="627797"/>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ctr"/>
            <a:r>
              <a:rPr lang="ar-SA" sz="2400" b="1" dirty="0">
                <a:solidFill>
                  <a:srgbClr val="002060"/>
                </a:solidFill>
                <a:latin typeface="Simplified Arabic" panose="02020603050405020304" pitchFamily="18" charset="-78"/>
                <a:cs typeface="Simplified Arabic" panose="02020603050405020304" pitchFamily="18" charset="-78"/>
              </a:rPr>
              <a:t>هي تحتاج التصديق وهو يحتاج الاستحسان</a:t>
            </a:r>
            <a:endParaRPr lang="ar-EG" sz="2400" dirty="0">
              <a:solidFill>
                <a:srgbClr val="002060"/>
              </a:solidFill>
              <a:latin typeface="Simplified Arabic" panose="02020603050405020304" pitchFamily="18" charset="-78"/>
              <a:cs typeface="Simplified Arabic" panose="02020603050405020304" pitchFamily="18" charset="-78"/>
            </a:endParaRPr>
          </a:p>
        </p:txBody>
      </p:sp>
      <p:sp>
        <p:nvSpPr>
          <p:cNvPr id="14" name="Rounded Rectangle 13"/>
          <p:cNvSpPr/>
          <p:nvPr/>
        </p:nvSpPr>
        <p:spPr>
          <a:xfrm>
            <a:off x="691478" y="4022226"/>
            <a:ext cx="6332562" cy="750627"/>
          </a:xfrm>
          <a:prstGeom prst="roundRect">
            <a:avLst/>
          </a:prstGeom>
        </p:spPr>
        <p:style>
          <a:lnRef idx="2">
            <a:schemeClr val="accent5"/>
          </a:lnRef>
          <a:fillRef idx="1">
            <a:schemeClr val="lt1"/>
          </a:fillRef>
          <a:effectRef idx="0">
            <a:schemeClr val="accent5"/>
          </a:effectRef>
          <a:fontRef idx="minor">
            <a:schemeClr val="dk1"/>
          </a:fontRef>
        </p:style>
        <p:txBody>
          <a:bodyPr rtlCol="1" anchor="ctr"/>
          <a:lstStyle/>
          <a:p>
            <a:pPr algn="ctr"/>
            <a:r>
              <a:rPr lang="ar-SA" sz="2400" b="1" dirty="0">
                <a:solidFill>
                  <a:srgbClr val="002060"/>
                </a:solidFill>
                <a:latin typeface="Simplified Arabic" panose="02020603050405020304" pitchFamily="18" charset="-78"/>
                <a:cs typeface="Simplified Arabic" panose="02020603050405020304" pitchFamily="18" charset="-78"/>
              </a:rPr>
              <a:t>هي تحتاج الطمأنينة وهو يحتاج التشجيع</a:t>
            </a:r>
            <a:endParaRPr lang="ar-EG" sz="2400" dirty="0">
              <a:solidFill>
                <a:srgbClr val="002060"/>
              </a:solidFill>
              <a:latin typeface="Simplified Arabic" panose="02020603050405020304" pitchFamily="18" charset="-78"/>
              <a:cs typeface="Simplified Arabic" panose="02020603050405020304" pitchFamily="18" charset="-78"/>
            </a:endParaRPr>
          </a:p>
        </p:txBody>
      </p:sp>
      <p:sp>
        <p:nvSpPr>
          <p:cNvPr id="15" name="Rounded Rectangle 14"/>
          <p:cNvSpPr/>
          <p:nvPr/>
        </p:nvSpPr>
        <p:spPr>
          <a:xfrm>
            <a:off x="693753" y="1842226"/>
            <a:ext cx="6332562" cy="655092"/>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r>
              <a:rPr lang="ar-SA" sz="2400" b="1" dirty="0">
                <a:solidFill>
                  <a:srgbClr val="002060"/>
                </a:solidFill>
                <a:latin typeface="Simplified Arabic" panose="02020603050405020304" pitchFamily="18" charset="-78"/>
                <a:cs typeface="Simplified Arabic" panose="02020603050405020304" pitchFamily="18" charset="-78"/>
              </a:rPr>
              <a:t>هي تحتاج الإخلاص وهو يحتاج الإعجاب</a:t>
            </a:r>
            <a:endParaRPr lang="ar-EG" sz="2400" dirty="0">
              <a:solidFill>
                <a:srgbClr val="002060"/>
              </a:solidFill>
              <a:latin typeface="Simplified Arabic" panose="02020603050405020304" pitchFamily="18" charset="-78"/>
              <a:cs typeface="Simplified Arabic" panose="02020603050405020304" pitchFamily="18" charset="-78"/>
            </a:endParaRPr>
          </a:p>
        </p:txBody>
      </p:sp>
    </p:spTree>
    <p:extLst>
      <p:ext uri="{BB962C8B-B14F-4D97-AF65-F5344CB8AC3E}">
        <p14:creationId xmlns="" xmlns:p14="http://schemas.microsoft.com/office/powerpoint/2010/main" val="350695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3" grpId="0" animBg="1"/>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409882465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01845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699792" y="260648"/>
            <a:ext cx="4176156" cy="616083"/>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أسباب المشاكل الزوجية</a:t>
            </a:r>
            <a:endParaRPr lang="en-US" sz="2800" b="1" dirty="0">
              <a:solidFill>
                <a:srgbClr val="C00000"/>
              </a:solidFill>
            </a:endParaRPr>
          </a:p>
        </p:txBody>
      </p:sp>
      <p:graphicFrame>
        <p:nvGraphicFramePr>
          <p:cNvPr id="4" name="Diagram 3"/>
          <p:cNvGraphicFramePr/>
          <p:nvPr>
            <p:extLst>
              <p:ext uri="{D42A27DB-BD31-4B8C-83A1-F6EECF244321}">
                <p14:modId xmlns="" xmlns:p14="http://schemas.microsoft.com/office/powerpoint/2010/main" val="2587141978"/>
              </p:ext>
            </p:extLst>
          </p:nvPr>
        </p:nvGraphicFramePr>
        <p:xfrm>
          <a:off x="766713" y="1268760"/>
          <a:ext cx="8042313" cy="4353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90394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987824" y="145211"/>
            <a:ext cx="3168352"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محاور الدورة</a:t>
            </a:r>
            <a:endParaRPr lang="en-US" b="1" dirty="0">
              <a:solidFill>
                <a:schemeClr val="accent2">
                  <a:lumMod val="50000"/>
                </a:schemeClr>
              </a:solidFill>
            </a:endParaRPr>
          </a:p>
        </p:txBody>
      </p:sp>
      <p:graphicFrame>
        <p:nvGraphicFramePr>
          <p:cNvPr id="4" name="Diagram 3"/>
          <p:cNvGraphicFramePr/>
          <p:nvPr>
            <p:extLst/>
          </p:nvPr>
        </p:nvGraphicFramePr>
        <p:xfrm>
          <a:off x="755576" y="557110"/>
          <a:ext cx="74676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335828639"/>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464512" y="66964"/>
            <a:ext cx="4176156" cy="605066"/>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أسباب المشاكل الزوجية</a:t>
            </a:r>
            <a:endParaRPr lang="en-US" sz="2800" b="1" dirty="0">
              <a:solidFill>
                <a:srgbClr val="C00000"/>
              </a:solidFill>
            </a:endParaRPr>
          </a:p>
        </p:txBody>
      </p:sp>
      <p:sp>
        <p:nvSpPr>
          <p:cNvPr id="3" name="Straight Connector 2"/>
          <p:cNvSpPr/>
          <p:nvPr/>
        </p:nvSpPr>
        <p:spPr>
          <a:xfrm>
            <a:off x="2123728" y="1638742"/>
            <a:ext cx="0" cy="3977915"/>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Rectangle 3"/>
          <p:cNvSpPr/>
          <p:nvPr/>
        </p:nvSpPr>
        <p:spPr>
          <a:xfrm>
            <a:off x="2234226" y="1771339"/>
            <a:ext cx="2092162" cy="1790061"/>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5" name="Freeform 4"/>
          <p:cNvSpPr/>
          <p:nvPr/>
        </p:nvSpPr>
        <p:spPr>
          <a:xfrm>
            <a:off x="2234226" y="3561401"/>
            <a:ext cx="2092162" cy="2055256"/>
          </a:xfrm>
          <a:custGeom>
            <a:avLst/>
            <a:gdLst>
              <a:gd name="connsiteX0" fmla="*/ 0 w 2092162"/>
              <a:gd name="connsiteY0" fmla="*/ 0 h 2055256"/>
              <a:gd name="connsiteX1" fmla="*/ 2092162 w 2092162"/>
              <a:gd name="connsiteY1" fmla="*/ 0 h 2055256"/>
              <a:gd name="connsiteX2" fmla="*/ 2092162 w 2092162"/>
              <a:gd name="connsiteY2" fmla="*/ 2055256 h 2055256"/>
              <a:gd name="connsiteX3" fmla="*/ 0 w 2092162"/>
              <a:gd name="connsiteY3" fmla="*/ 2055256 h 2055256"/>
              <a:gd name="connsiteX4" fmla="*/ 0 w 2092162"/>
              <a:gd name="connsiteY4" fmla="*/ 0 h 2055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162" h="2055256">
                <a:moveTo>
                  <a:pt x="0" y="0"/>
                </a:moveTo>
                <a:lnTo>
                  <a:pt x="2092162" y="0"/>
                </a:lnTo>
                <a:lnTo>
                  <a:pt x="2092162" y="2055256"/>
                </a:lnTo>
                <a:lnTo>
                  <a:pt x="0" y="20552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التدخلات الخارجية من بعض الأهل والأقارب والجيران والأصدقاء في الحياة الزوجية قد يفسدها ويسير بها إلى طريق آخر غير الذي وجدت من أجله </a:t>
            </a:r>
            <a:endParaRPr lang="ar-EG" sz="2000" b="1" kern="1200" dirty="0">
              <a:solidFill>
                <a:srgbClr val="002060"/>
              </a:solidFill>
            </a:endParaRPr>
          </a:p>
        </p:txBody>
      </p:sp>
      <p:sp>
        <p:nvSpPr>
          <p:cNvPr id="7" name="Freeform 6"/>
          <p:cNvSpPr/>
          <p:nvPr/>
        </p:nvSpPr>
        <p:spPr>
          <a:xfrm>
            <a:off x="2123728" y="1196752"/>
            <a:ext cx="2209953" cy="441990"/>
          </a:xfrm>
          <a:custGeom>
            <a:avLst/>
            <a:gdLst>
              <a:gd name="connsiteX0" fmla="*/ 0 w 2209953"/>
              <a:gd name="connsiteY0" fmla="*/ 0 h 441990"/>
              <a:gd name="connsiteX1" fmla="*/ 2209953 w 2209953"/>
              <a:gd name="connsiteY1" fmla="*/ 0 h 441990"/>
              <a:gd name="connsiteX2" fmla="*/ 2209953 w 2209953"/>
              <a:gd name="connsiteY2" fmla="*/ 441990 h 441990"/>
              <a:gd name="connsiteX3" fmla="*/ 0 w 2209953"/>
              <a:gd name="connsiteY3" fmla="*/ 441990 h 441990"/>
              <a:gd name="connsiteX4" fmla="*/ 0 w 2209953"/>
              <a:gd name="connsiteY4" fmla="*/ 0 h 44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953" h="441990">
                <a:moveTo>
                  <a:pt x="0" y="0"/>
                </a:moveTo>
                <a:lnTo>
                  <a:pt x="2209953" y="0"/>
                </a:lnTo>
                <a:lnTo>
                  <a:pt x="2209953" y="441990"/>
                </a:lnTo>
                <a:lnTo>
                  <a:pt x="0" y="441990"/>
                </a:lnTo>
                <a:lnTo>
                  <a:pt x="0" y="0"/>
                </a:ln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1066800" rtl="1">
              <a:lnSpc>
                <a:spcPct val="90000"/>
              </a:lnSpc>
              <a:spcBef>
                <a:spcPct val="0"/>
              </a:spcBef>
              <a:spcAft>
                <a:spcPct val="35000"/>
              </a:spcAft>
            </a:pPr>
            <a:r>
              <a:rPr lang="ar-EG" sz="2400" b="1" kern="1200" dirty="0" smtClean="0"/>
              <a:t>التدخلات الخارجية</a:t>
            </a:r>
            <a:endParaRPr lang="ar-EG" sz="2400" b="1" kern="1200" dirty="0"/>
          </a:p>
        </p:txBody>
      </p:sp>
      <p:sp>
        <p:nvSpPr>
          <p:cNvPr id="8" name="Straight Connector 7"/>
          <p:cNvSpPr/>
          <p:nvPr/>
        </p:nvSpPr>
        <p:spPr>
          <a:xfrm>
            <a:off x="4698891" y="1638742"/>
            <a:ext cx="0" cy="3977915"/>
          </a:xfrm>
          <a:prstGeom prst="line">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4809388" y="1771339"/>
            <a:ext cx="2092162" cy="1790061"/>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sp>
      <p:sp>
        <p:nvSpPr>
          <p:cNvPr id="11" name="Freeform 10"/>
          <p:cNvSpPr/>
          <p:nvPr/>
        </p:nvSpPr>
        <p:spPr>
          <a:xfrm>
            <a:off x="4809388" y="3561401"/>
            <a:ext cx="2092162" cy="2055256"/>
          </a:xfrm>
          <a:custGeom>
            <a:avLst/>
            <a:gdLst>
              <a:gd name="connsiteX0" fmla="*/ 0 w 2092162"/>
              <a:gd name="connsiteY0" fmla="*/ 0 h 2055256"/>
              <a:gd name="connsiteX1" fmla="*/ 2092162 w 2092162"/>
              <a:gd name="connsiteY1" fmla="*/ 0 h 2055256"/>
              <a:gd name="connsiteX2" fmla="*/ 2092162 w 2092162"/>
              <a:gd name="connsiteY2" fmla="*/ 2055256 h 2055256"/>
              <a:gd name="connsiteX3" fmla="*/ 0 w 2092162"/>
              <a:gd name="connsiteY3" fmla="*/ 2055256 h 2055256"/>
              <a:gd name="connsiteX4" fmla="*/ 0 w 2092162"/>
              <a:gd name="connsiteY4" fmla="*/ 0 h 2055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2162" h="2055256">
                <a:moveTo>
                  <a:pt x="0" y="0"/>
                </a:moveTo>
                <a:lnTo>
                  <a:pt x="2092162" y="0"/>
                </a:lnTo>
                <a:lnTo>
                  <a:pt x="2092162" y="2055256"/>
                </a:lnTo>
                <a:lnTo>
                  <a:pt x="0" y="20552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فالحياة الزوجية التي تقوم على الكذب والخداع لاشك أنها ستنهار سريعا وسيصبح الوالدان قدوة سيئة للأبناء.</a:t>
            </a:r>
            <a:endParaRPr lang="ar-EG" sz="2000" b="1" kern="1200" dirty="0">
              <a:solidFill>
                <a:srgbClr val="002060"/>
              </a:solidFill>
            </a:endParaRPr>
          </a:p>
        </p:txBody>
      </p:sp>
      <p:sp>
        <p:nvSpPr>
          <p:cNvPr id="12" name="Freeform 11"/>
          <p:cNvSpPr/>
          <p:nvPr/>
        </p:nvSpPr>
        <p:spPr>
          <a:xfrm>
            <a:off x="4698891" y="1196752"/>
            <a:ext cx="2209953" cy="441990"/>
          </a:xfrm>
          <a:custGeom>
            <a:avLst/>
            <a:gdLst>
              <a:gd name="connsiteX0" fmla="*/ 0 w 2209953"/>
              <a:gd name="connsiteY0" fmla="*/ 0 h 441990"/>
              <a:gd name="connsiteX1" fmla="*/ 2209953 w 2209953"/>
              <a:gd name="connsiteY1" fmla="*/ 0 h 441990"/>
              <a:gd name="connsiteX2" fmla="*/ 2209953 w 2209953"/>
              <a:gd name="connsiteY2" fmla="*/ 441990 h 441990"/>
              <a:gd name="connsiteX3" fmla="*/ 0 w 2209953"/>
              <a:gd name="connsiteY3" fmla="*/ 441990 h 441990"/>
              <a:gd name="connsiteX4" fmla="*/ 0 w 2209953"/>
              <a:gd name="connsiteY4" fmla="*/ 0 h 44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9953" h="441990">
                <a:moveTo>
                  <a:pt x="0" y="0"/>
                </a:moveTo>
                <a:lnTo>
                  <a:pt x="2209953" y="0"/>
                </a:lnTo>
                <a:lnTo>
                  <a:pt x="2209953" y="441990"/>
                </a:lnTo>
                <a:lnTo>
                  <a:pt x="0" y="441990"/>
                </a:lnTo>
                <a:lnTo>
                  <a:pt x="0" y="0"/>
                </a:lnTo>
                <a:close/>
              </a:path>
            </a:pathLst>
          </a:custGeom>
        </p:spPr>
        <p:style>
          <a:lnRef idx="2">
            <a:schemeClr val="accent5">
              <a:hueOff val="-7353344"/>
              <a:satOff val="-10228"/>
              <a:lumOff val="-3922"/>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1066800" rtl="1">
              <a:lnSpc>
                <a:spcPct val="90000"/>
              </a:lnSpc>
              <a:spcBef>
                <a:spcPct val="0"/>
              </a:spcBef>
              <a:spcAft>
                <a:spcPct val="35000"/>
              </a:spcAft>
            </a:pPr>
            <a:r>
              <a:rPr lang="ar-EG" sz="2400" b="1" kern="1200" dirty="0" smtClean="0"/>
              <a:t>الكذب والخيانة</a:t>
            </a:r>
            <a:endParaRPr lang="ar-EG" sz="2400" b="1" kern="1200" dirty="0"/>
          </a:p>
        </p:txBody>
      </p:sp>
    </p:spTree>
    <p:extLst>
      <p:ext uri="{BB962C8B-B14F-4D97-AF65-F5344CB8AC3E}">
        <p14:creationId xmlns="" xmlns:p14="http://schemas.microsoft.com/office/powerpoint/2010/main" val="25804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animBg="1"/>
      <p:bldP spid="11" grpId="0"/>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266208" y="88137"/>
            <a:ext cx="4176156" cy="583300"/>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أسباب المشاكل الزوجية</a:t>
            </a:r>
            <a:endParaRPr lang="en-US" sz="2800" b="1" dirty="0">
              <a:solidFill>
                <a:srgbClr val="C00000"/>
              </a:solidFill>
            </a:endParaRPr>
          </a:p>
        </p:txBody>
      </p:sp>
      <p:sp>
        <p:nvSpPr>
          <p:cNvPr id="7" name="Rectangle 6"/>
          <p:cNvSpPr/>
          <p:nvPr/>
        </p:nvSpPr>
        <p:spPr>
          <a:xfrm>
            <a:off x="1026071" y="1881512"/>
            <a:ext cx="7847014" cy="5544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987824" y="1556792"/>
            <a:ext cx="5492909" cy="649440"/>
          </a:xfrm>
          <a:custGeom>
            <a:avLst/>
            <a:gdLst>
              <a:gd name="connsiteX0" fmla="*/ 0 w 5492909"/>
              <a:gd name="connsiteY0" fmla="*/ 108242 h 649440"/>
              <a:gd name="connsiteX1" fmla="*/ 108242 w 5492909"/>
              <a:gd name="connsiteY1" fmla="*/ 0 h 649440"/>
              <a:gd name="connsiteX2" fmla="*/ 5384667 w 5492909"/>
              <a:gd name="connsiteY2" fmla="*/ 0 h 649440"/>
              <a:gd name="connsiteX3" fmla="*/ 5492909 w 5492909"/>
              <a:gd name="connsiteY3" fmla="*/ 108242 h 649440"/>
              <a:gd name="connsiteX4" fmla="*/ 5492909 w 5492909"/>
              <a:gd name="connsiteY4" fmla="*/ 541198 h 649440"/>
              <a:gd name="connsiteX5" fmla="*/ 5384667 w 5492909"/>
              <a:gd name="connsiteY5" fmla="*/ 649440 h 649440"/>
              <a:gd name="connsiteX6" fmla="*/ 108242 w 5492909"/>
              <a:gd name="connsiteY6" fmla="*/ 649440 h 649440"/>
              <a:gd name="connsiteX7" fmla="*/ 0 w 5492909"/>
              <a:gd name="connsiteY7" fmla="*/ 541198 h 649440"/>
              <a:gd name="connsiteX8" fmla="*/ 0 w 549290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2909" h="649440">
                <a:moveTo>
                  <a:pt x="0" y="108242"/>
                </a:moveTo>
                <a:cubicBezTo>
                  <a:pt x="0" y="48462"/>
                  <a:pt x="48462" y="0"/>
                  <a:pt x="108242" y="0"/>
                </a:cubicBezTo>
                <a:lnTo>
                  <a:pt x="5384667" y="0"/>
                </a:lnTo>
                <a:cubicBezTo>
                  <a:pt x="5444447" y="0"/>
                  <a:pt x="5492909" y="48462"/>
                  <a:pt x="5492909" y="108242"/>
                </a:cubicBezTo>
                <a:lnTo>
                  <a:pt x="5492909" y="541198"/>
                </a:lnTo>
                <a:cubicBezTo>
                  <a:pt x="5492909" y="600978"/>
                  <a:pt x="5444447" y="649440"/>
                  <a:pt x="538466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9322" tIns="31703" rIns="239322" bIns="31703" numCol="1" spcCol="1270" anchor="ctr" anchorCtr="0">
            <a:noAutofit/>
          </a:bodyPr>
          <a:lstStyle/>
          <a:p>
            <a:pPr lvl="0" algn="justLow" defTabSz="711200" rtl="1">
              <a:lnSpc>
                <a:spcPct val="90000"/>
              </a:lnSpc>
              <a:spcBef>
                <a:spcPct val="0"/>
              </a:spcBef>
              <a:spcAft>
                <a:spcPct val="35000"/>
              </a:spcAft>
            </a:pPr>
            <a:r>
              <a:rPr lang="ar-EG" b="1" kern="1200" dirty="0" smtClean="0"/>
              <a:t>أن يكون التدخل لتخفيف حدة الحوار والمناقشة وتقريب وجهات النظر ومراعاة رأي كل من الطرفين</a:t>
            </a:r>
            <a:endParaRPr lang="ar-EG" b="1" kern="1200" dirty="0"/>
          </a:p>
        </p:txBody>
      </p:sp>
      <p:sp>
        <p:nvSpPr>
          <p:cNvPr id="9" name="Rectangle 8"/>
          <p:cNvSpPr/>
          <p:nvPr/>
        </p:nvSpPr>
        <p:spPr>
          <a:xfrm>
            <a:off x="1026071" y="2879432"/>
            <a:ext cx="7847014" cy="5544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987824" y="2554712"/>
            <a:ext cx="5492909" cy="649440"/>
          </a:xfrm>
          <a:custGeom>
            <a:avLst/>
            <a:gdLst>
              <a:gd name="connsiteX0" fmla="*/ 0 w 5492909"/>
              <a:gd name="connsiteY0" fmla="*/ 108242 h 649440"/>
              <a:gd name="connsiteX1" fmla="*/ 108242 w 5492909"/>
              <a:gd name="connsiteY1" fmla="*/ 0 h 649440"/>
              <a:gd name="connsiteX2" fmla="*/ 5384667 w 5492909"/>
              <a:gd name="connsiteY2" fmla="*/ 0 h 649440"/>
              <a:gd name="connsiteX3" fmla="*/ 5492909 w 5492909"/>
              <a:gd name="connsiteY3" fmla="*/ 108242 h 649440"/>
              <a:gd name="connsiteX4" fmla="*/ 5492909 w 5492909"/>
              <a:gd name="connsiteY4" fmla="*/ 541198 h 649440"/>
              <a:gd name="connsiteX5" fmla="*/ 5384667 w 5492909"/>
              <a:gd name="connsiteY5" fmla="*/ 649440 h 649440"/>
              <a:gd name="connsiteX6" fmla="*/ 108242 w 5492909"/>
              <a:gd name="connsiteY6" fmla="*/ 649440 h 649440"/>
              <a:gd name="connsiteX7" fmla="*/ 0 w 5492909"/>
              <a:gd name="connsiteY7" fmla="*/ 541198 h 649440"/>
              <a:gd name="connsiteX8" fmla="*/ 0 w 549290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2909" h="649440">
                <a:moveTo>
                  <a:pt x="0" y="108242"/>
                </a:moveTo>
                <a:cubicBezTo>
                  <a:pt x="0" y="48462"/>
                  <a:pt x="48462" y="0"/>
                  <a:pt x="108242" y="0"/>
                </a:cubicBezTo>
                <a:lnTo>
                  <a:pt x="5384667" y="0"/>
                </a:lnTo>
                <a:cubicBezTo>
                  <a:pt x="5444447" y="0"/>
                  <a:pt x="5492909" y="48462"/>
                  <a:pt x="5492909" y="108242"/>
                </a:cubicBezTo>
                <a:lnTo>
                  <a:pt x="5492909" y="541198"/>
                </a:lnTo>
                <a:cubicBezTo>
                  <a:pt x="5492909" y="600978"/>
                  <a:pt x="5444447" y="649440"/>
                  <a:pt x="5384667" y="649440"/>
                </a:cubicBezTo>
                <a:lnTo>
                  <a:pt x="108242" y="649440"/>
                </a:lnTo>
                <a:cubicBezTo>
                  <a:pt x="48462" y="649440"/>
                  <a:pt x="0" y="600978"/>
                  <a:pt x="0" y="541198"/>
                </a:cubicBezTo>
                <a:lnTo>
                  <a:pt x="0" y="108242"/>
                </a:lnTo>
                <a:close/>
              </a:path>
            </a:pathLst>
          </a:custGeom>
          <a:solidFill>
            <a:srgbClr val="00B0F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9322" tIns="31703" rIns="239322" bIns="31703" numCol="1" spcCol="1270" anchor="ctr" anchorCtr="0">
            <a:noAutofit/>
          </a:bodyPr>
          <a:lstStyle/>
          <a:p>
            <a:pPr lvl="0" algn="justLow" defTabSz="711200" rtl="1">
              <a:lnSpc>
                <a:spcPct val="90000"/>
              </a:lnSpc>
              <a:spcBef>
                <a:spcPct val="0"/>
              </a:spcBef>
              <a:spcAft>
                <a:spcPct val="35000"/>
              </a:spcAft>
            </a:pPr>
            <a:r>
              <a:rPr lang="ar-EG" b="1" kern="1200" dirty="0" smtClean="0"/>
              <a:t>يجب على الأهل ألا يتدخلوا كطرف منحاز لأحد بل يكونوا مستمعين لوجهة نظر الزوجين ويبتعدوا عن إسداء النصائح والمواعظ</a:t>
            </a:r>
            <a:endParaRPr lang="ar-EG" b="1" kern="1200" dirty="0"/>
          </a:p>
        </p:txBody>
      </p:sp>
      <p:sp>
        <p:nvSpPr>
          <p:cNvPr id="11" name="Rectangle 10"/>
          <p:cNvSpPr/>
          <p:nvPr/>
        </p:nvSpPr>
        <p:spPr>
          <a:xfrm>
            <a:off x="1026071" y="3877352"/>
            <a:ext cx="7847014" cy="5544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987824" y="3552632"/>
            <a:ext cx="5492909" cy="649440"/>
          </a:xfrm>
          <a:custGeom>
            <a:avLst/>
            <a:gdLst>
              <a:gd name="connsiteX0" fmla="*/ 0 w 5492909"/>
              <a:gd name="connsiteY0" fmla="*/ 108242 h 649440"/>
              <a:gd name="connsiteX1" fmla="*/ 108242 w 5492909"/>
              <a:gd name="connsiteY1" fmla="*/ 0 h 649440"/>
              <a:gd name="connsiteX2" fmla="*/ 5384667 w 5492909"/>
              <a:gd name="connsiteY2" fmla="*/ 0 h 649440"/>
              <a:gd name="connsiteX3" fmla="*/ 5492909 w 5492909"/>
              <a:gd name="connsiteY3" fmla="*/ 108242 h 649440"/>
              <a:gd name="connsiteX4" fmla="*/ 5492909 w 5492909"/>
              <a:gd name="connsiteY4" fmla="*/ 541198 h 649440"/>
              <a:gd name="connsiteX5" fmla="*/ 5384667 w 5492909"/>
              <a:gd name="connsiteY5" fmla="*/ 649440 h 649440"/>
              <a:gd name="connsiteX6" fmla="*/ 108242 w 5492909"/>
              <a:gd name="connsiteY6" fmla="*/ 649440 h 649440"/>
              <a:gd name="connsiteX7" fmla="*/ 0 w 5492909"/>
              <a:gd name="connsiteY7" fmla="*/ 541198 h 649440"/>
              <a:gd name="connsiteX8" fmla="*/ 0 w 549290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2909" h="649440">
                <a:moveTo>
                  <a:pt x="0" y="108242"/>
                </a:moveTo>
                <a:cubicBezTo>
                  <a:pt x="0" y="48462"/>
                  <a:pt x="48462" y="0"/>
                  <a:pt x="108242" y="0"/>
                </a:cubicBezTo>
                <a:lnTo>
                  <a:pt x="5384667" y="0"/>
                </a:lnTo>
                <a:cubicBezTo>
                  <a:pt x="5444447" y="0"/>
                  <a:pt x="5492909" y="48462"/>
                  <a:pt x="5492909" y="108242"/>
                </a:cubicBezTo>
                <a:lnTo>
                  <a:pt x="5492909" y="541198"/>
                </a:lnTo>
                <a:cubicBezTo>
                  <a:pt x="5492909" y="600978"/>
                  <a:pt x="5444447" y="649440"/>
                  <a:pt x="5384667" y="649440"/>
                </a:cubicBezTo>
                <a:lnTo>
                  <a:pt x="108242" y="649440"/>
                </a:lnTo>
                <a:cubicBezTo>
                  <a:pt x="48462" y="649440"/>
                  <a:pt x="0" y="600978"/>
                  <a:pt x="0" y="541198"/>
                </a:cubicBezTo>
                <a:lnTo>
                  <a:pt x="0" y="108242"/>
                </a:lnTo>
                <a:close/>
              </a:path>
            </a:pathLst>
          </a:custGeom>
          <a:solidFill>
            <a:srgbClr val="CC66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9322" tIns="31703" rIns="239322" bIns="31703" numCol="1" spcCol="1270" anchor="ctr" anchorCtr="0">
            <a:noAutofit/>
          </a:bodyPr>
          <a:lstStyle/>
          <a:p>
            <a:pPr lvl="0" algn="justLow" defTabSz="711200" rtl="1">
              <a:lnSpc>
                <a:spcPct val="90000"/>
              </a:lnSpc>
              <a:spcBef>
                <a:spcPct val="0"/>
              </a:spcBef>
              <a:spcAft>
                <a:spcPct val="35000"/>
              </a:spcAft>
            </a:pPr>
            <a:r>
              <a:rPr lang="ar-EG" b="1" kern="1200" dirty="0" smtClean="0"/>
              <a:t> يجب أن يكون رأي الأهل واضحاً وصريحاً في حضور الزوجين</a:t>
            </a:r>
            <a:endParaRPr lang="ar-EG" b="1" kern="1200" dirty="0"/>
          </a:p>
        </p:txBody>
      </p:sp>
      <p:sp>
        <p:nvSpPr>
          <p:cNvPr id="13" name="Rectangle 12"/>
          <p:cNvSpPr/>
          <p:nvPr/>
        </p:nvSpPr>
        <p:spPr>
          <a:xfrm>
            <a:off x="1026071" y="4875272"/>
            <a:ext cx="7847014" cy="5544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987824" y="4550552"/>
            <a:ext cx="5492909" cy="649440"/>
          </a:xfrm>
          <a:custGeom>
            <a:avLst/>
            <a:gdLst>
              <a:gd name="connsiteX0" fmla="*/ 0 w 5492909"/>
              <a:gd name="connsiteY0" fmla="*/ 108242 h 649440"/>
              <a:gd name="connsiteX1" fmla="*/ 108242 w 5492909"/>
              <a:gd name="connsiteY1" fmla="*/ 0 h 649440"/>
              <a:gd name="connsiteX2" fmla="*/ 5384667 w 5492909"/>
              <a:gd name="connsiteY2" fmla="*/ 0 h 649440"/>
              <a:gd name="connsiteX3" fmla="*/ 5492909 w 5492909"/>
              <a:gd name="connsiteY3" fmla="*/ 108242 h 649440"/>
              <a:gd name="connsiteX4" fmla="*/ 5492909 w 5492909"/>
              <a:gd name="connsiteY4" fmla="*/ 541198 h 649440"/>
              <a:gd name="connsiteX5" fmla="*/ 5384667 w 5492909"/>
              <a:gd name="connsiteY5" fmla="*/ 649440 h 649440"/>
              <a:gd name="connsiteX6" fmla="*/ 108242 w 5492909"/>
              <a:gd name="connsiteY6" fmla="*/ 649440 h 649440"/>
              <a:gd name="connsiteX7" fmla="*/ 0 w 5492909"/>
              <a:gd name="connsiteY7" fmla="*/ 541198 h 649440"/>
              <a:gd name="connsiteX8" fmla="*/ 0 w 549290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2909" h="649440">
                <a:moveTo>
                  <a:pt x="0" y="108242"/>
                </a:moveTo>
                <a:cubicBezTo>
                  <a:pt x="0" y="48462"/>
                  <a:pt x="48462" y="0"/>
                  <a:pt x="108242" y="0"/>
                </a:cubicBezTo>
                <a:lnTo>
                  <a:pt x="5384667" y="0"/>
                </a:lnTo>
                <a:cubicBezTo>
                  <a:pt x="5444447" y="0"/>
                  <a:pt x="5492909" y="48462"/>
                  <a:pt x="5492909" y="108242"/>
                </a:cubicBezTo>
                <a:lnTo>
                  <a:pt x="5492909" y="541198"/>
                </a:lnTo>
                <a:cubicBezTo>
                  <a:pt x="5492909" y="600978"/>
                  <a:pt x="5444447" y="649440"/>
                  <a:pt x="5384667" y="649440"/>
                </a:cubicBezTo>
                <a:lnTo>
                  <a:pt x="108242" y="649440"/>
                </a:lnTo>
                <a:cubicBezTo>
                  <a:pt x="48462" y="649440"/>
                  <a:pt x="0" y="600978"/>
                  <a:pt x="0" y="541198"/>
                </a:cubicBezTo>
                <a:lnTo>
                  <a:pt x="0" y="108242"/>
                </a:lnTo>
                <a:close/>
              </a:path>
            </a:pathLst>
          </a:custGeom>
          <a:solidFill>
            <a:srgbClr val="FF0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322" tIns="31703" rIns="239322" bIns="31703" numCol="1" spcCol="1270" anchor="ctr" anchorCtr="0">
            <a:noAutofit/>
          </a:bodyPr>
          <a:lstStyle/>
          <a:p>
            <a:pPr lvl="0" algn="justLow" defTabSz="711200" rtl="1">
              <a:lnSpc>
                <a:spcPct val="90000"/>
              </a:lnSpc>
              <a:spcBef>
                <a:spcPct val="0"/>
              </a:spcBef>
              <a:spcAft>
                <a:spcPct val="35000"/>
              </a:spcAft>
            </a:pPr>
            <a:r>
              <a:rPr lang="ar-EG" b="1" kern="1200" dirty="0" smtClean="0"/>
              <a:t>لابد أن تدور مناقشة المشكلة في وجود احد من الأهل الذي يحترمه الزوجان</a:t>
            </a:r>
            <a:endParaRPr lang="ar-EG" b="1" kern="1200" dirty="0"/>
          </a:p>
        </p:txBody>
      </p:sp>
      <p:sp>
        <p:nvSpPr>
          <p:cNvPr id="15" name="Rectangle 14"/>
          <p:cNvSpPr/>
          <p:nvPr/>
        </p:nvSpPr>
        <p:spPr>
          <a:xfrm>
            <a:off x="1026071" y="5873192"/>
            <a:ext cx="7847014" cy="5544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987824" y="5548472"/>
            <a:ext cx="5492909" cy="649440"/>
          </a:xfrm>
          <a:custGeom>
            <a:avLst/>
            <a:gdLst>
              <a:gd name="connsiteX0" fmla="*/ 0 w 5492909"/>
              <a:gd name="connsiteY0" fmla="*/ 108242 h 649440"/>
              <a:gd name="connsiteX1" fmla="*/ 108242 w 5492909"/>
              <a:gd name="connsiteY1" fmla="*/ 0 h 649440"/>
              <a:gd name="connsiteX2" fmla="*/ 5384667 w 5492909"/>
              <a:gd name="connsiteY2" fmla="*/ 0 h 649440"/>
              <a:gd name="connsiteX3" fmla="*/ 5492909 w 5492909"/>
              <a:gd name="connsiteY3" fmla="*/ 108242 h 649440"/>
              <a:gd name="connsiteX4" fmla="*/ 5492909 w 5492909"/>
              <a:gd name="connsiteY4" fmla="*/ 541198 h 649440"/>
              <a:gd name="connsiteX5" fmla="*/ 5384667 w 5492909"/>
              <a:gd name="connsiteY5" fmla="*/ 649440 h 649440"/>
              <a:gd name="connsiteX6" fmla="*/ 108242 w 5492909"/>
              <a:gd name="connsiteY6" fmla="*/ 649440 h 649440"/>
              <a:gd name="connsiteX7" fmla="*/ 0 w 5492909"/>
              <a:gd name="connsiteY7" fmla="*/ 541198 h 649440"/>
              <a:gd name="connsiteX8" fmla="*/ 0 w 5492909"/>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2909" h="649440">
                <a:moveTo>
                  <a:pt x="0" y="108242"/>
                </a:moveTo>
                <a:cubicBezTo>
                  <a:pt x="0" y="48462"/>
                  <a:pt x="48462" y="0"/>
                  <a:pt x="108242" y="0"/>
                </a:cubicBezTo>
                <a:lnTo>
                  <a:pt x="5384667" y="0"/>
                </a:lnTo>
                <a:cubicBezTo>
                  <a:pt x="5444447" y="0"/>
                  <a:pt x="5492909" y="48462"/>
                  <a:pt x="5492909" y="108242"/>
                </a:cubicBezTo>
                <a:lnTo>
                  <a:pt x="5492909" y="541198"/>
                </a:lnTo>
                <a:cubicBezTo>
                  <a:pt x="5492909" y="600978"/>
                  <a:pt x="5444447" y="649440"/>
                  <a:pt x="5384667" y="649440"/>
                </a:cubicBezTo>
                <a:lnTo>
                  <a:pt x="108242" y="649440"/>
                </a:lnTo>
                <a:cubicBezTo>
                  <a:pt x="48462" y="649440"/>
                  <a:pt x="0" y="600978"/>
                  <a:pt x="0" y="541198"/>
                </a:cubicBezTo>
                <a:lnTo>
                  <a:pt x="0" y="10824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39322" tIns="31703" rIns="239322" bIns="31703" numCol="1" spcCol="1270" anchor="ctr" anchorCtr="0">
            <a:noAutofit/>
          </a:bodyPr>
          <a:lstStyle/>
          <a:p>
            <a:pPr lvl="0" algn="justLow" defTabSz="711200" rtl="1">
              <a:lnSpc>
                <a:spcPct val="90000"/>
              </a:lnSpc>
              <a:spcBef>
                <a:spcPct val="0"/>
              </a:spcBef>
              <a:spcAft>
                <a:spcPct val="35000"/>
              </a:spcAft>
            </a:pPr>
            <a:r>
              <a:rPr lang="ar-EG" b="1" kern="1200" dirty="0" smtClean="0"/>
              <a:t>أن تدخل الأهل يكون مفيداً أحياناً لردع أي تجاوز من احد الزوجين كما أن الخوف من انتقاد الآخرين وفقد المكانة بين الأهل</a:t>
            </a:r>
            <a:endParaRPr lang="ar-EG" b="1" kern="1200" dirty="0"/>
          </a:p>
        </p:txBody>
      </p:sp>
      <p:sp>
        <p:nvSpPr>
          <p:cNvPr id="3" name="Rectangle 2"/>
          <p:cNvSpPr/>
          <p:nvPr/>
        </p:nvSpPr>
        <p:spPr>
          <a:xfrm>
            <a:off x="1652530" y="974827"/>
            <a:ext cx="7053800" cy="400110"/>
          </a:xfrm>
          <a:prstGeom prst="rect">
            <a:avLst/>
          </a:prstGeom>
        </p:spPr>
        <p:txBody>
          <a:bodyPr wrap="square">
            <a:spAutoFit/>
          </a:bodyPr>
          <a:lstStyle/>
          <a:p>
            <a:pPr algn="r" rtl="1"/>
            <a:r>
              <a:rPr lang="ar-EG" sz="2000" b="1" dirty="0">
                <a:solidFill>
                  <a:srgbClr val="FF0000"/>
                </a:solidFill>
              </a:rPr>
              <a:t>وهنا لا بد أن يراعي في تدخل الأهل وأهل الصلاح هذه الأمور </a:t>
            </a:r>
          </a:p>
        </p:txBody>
      </p:sp>
      <p:pic>
        <p:nvPicPr>
          <p:cNvPr id="5" name="Picture 4"/>
          <p:cNvPicPr>
            <a:picLocks noChangeAspect="1"/>
          </p:cNvPicPr>
          <p:nvPr/>
        </p:nvPicPr>
        <p:blipFill>
          <a:blip r:embed="rId2"/>
          <a:stretch>
            <a:fillRect/>
          </a:stretch>
        </p:blipFill>
        <p:spPr>
          <a:xfrm>
            <a:off x="574379" y="2209277"/>
            <a:ext cx="2115239" cy="3209925"/>
          </a:xfrm>
          <a:prstGeom prst="rect">
            <a:avLst/>
          </a:prstGeom>
        </p:spPr>
      </p:pic>
    </p:spTree>
    <p:extLst>
      <p:ext uri="{BB962C8B-B14F-4D97-AF65-F5344CB8AC3E}">
        <p14:creationId xmlns="" xmlns:p14="http://schemas.microsoft.com/office/powerpoint/2010/main" val="406111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anim calcmode="lin" valueType="num">
                                      <p:cBhvr>
                                        <p:cTn id="28" dur="2000" fill="hold"/>
                                        <p:tgtEl>
                                          <p:spTgt spid="7"/>
                                        </p:tgtEl>
                                        <p:attrNameLst>
                                          <p:attrName>ppt_w</p:attrName>
                                        </p:attrNameLst>
                                      </p:cBhvr>
                                      <p:tavLst>
                                        <p:tav tm="0" fmla="#ppt_w*sin(2.5*pi*$)">
                                          <p:val>
                                            <p:fltVal val="0"/>
                                          </p:val>
                                        </p:tav>
                                        <p:tav tm="100000">
                                          <p:val>
                                            <p:fltVal val="1"/>
                                          </p:val>
                                        </p:tav>
                                      </p:tavLst>
                                    </p:anim>
                                    <p:anim calcmode="lin" valueType="num">
                                      <p:cBhvr>
                                        <p:cTn id="2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000"/>
                                        <p:tgtEl>
                                          <p:spTgt spid="10"/>
                                        </p:tgtEl>
                                      </p:cBhvr>
                                    </p:animEffect>
                                    <p:anim calcmode="lin" valueType="num">
                                      <p:cBhvr>
                                        <p:cTn id="35" dur="2000" fill="hold"/>
                                        <p:tgtEl>
                                          <p:spTgt spid="10"/>
                                        </p:tgtEl>
                                        <p:attrNameLst>
                                          <p:attrName>ppt_w</p:attrName>
                                        </p:attrNameLst>
                                      </p:cBhvr>
                                      <p:tavLst>
                                        <p:tav tm="0" fmla="#ppt_w*sin(2.5*pi*$)">
                                          <p:val>
                                            <p:fltVal val="0"/>
                                          </p:val>
                                        </p:tav>
                                        <p:tav tm="100000">
                                          <p:val>
                                            <p:fltVal val="1"/>
                                          </p:val>
                                        </p:tav>
                                      </p:tavLst>
                                    </p:anim>
                                    <p:anim calcmode="lin" valueType="num">
                                      <p:cBhvr>
                                        <p:cTn id="36" dur="2000" fill="hold"/>
                                        <p:tgtEl>
                                          <p:spTgt spid="10"/>
                                        </p:tgtEl>
                                        <p:attrNameLst>
                                          <p:attrName>ppt_h</p:attrName>
                                        </p:attrNameLst>
                                      </p:cBhvr>
                                      <p:tavLst>
                                        <p:tav tm="0">
                                          <p:val>
                                            <p:strVal val="#ppt_h"/>
                                          </p:val>
                                        </p:tav>
                                        <p:tav tm="100000">
                                          <p:val>
                                            <p:strVal val="#ppt_h"/>
                                          </p:val>
                                        </p:tav>
                                      </p:tavLst>
                                    </p:anim>
                                  </p:childTnLst>
                                </p:cTn>
                              </p:par>
                              <p:par>
                                <p:cTn id="37" presetID="45"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anim calcmode="lin" valueType="num">
                                      <p:cBhvr>
                                        <p:cTn id="40" dur="2000" fill="hold"/>
                                        <p:tgtEl>
                                          <p:spTgt spid="9"/>
                                        </p:tgtEl>
                                        <p:attrNameLst>
                                          <p:attrName>ppt_w</p:attrName>
                                        </p:attrNameLst>
                                      </p:cBhvr>
                                      <p:tavLst>
                                        <p:tav tm="0" fmla="#ppt_w*sin(2.5*pi*$)">
                                          <p:val>
                                            <p:fltVal val="0"/>
                                          </p:val>
                                        </p:tav>
                                        <p:tav tm="100000">
                                          <p:val>
                                            <p:fltVal val="1"/>
                                          </p:val>
                                        </p:tav>
                                      </p:tavLst>
                                    </p:anim>
                                    <p:anim calcmode="lin" valueType="num">
                                      <p:cBhvr>
                                        <p:cTn id="41"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000"/>
                                        <p:tgtEl>
                                          <p:spTgt spid="12"/>
                                        </p:tgtEl>
                                      </p:cBhvr>
                                    </p:animEffect>
                                    <p:anim calcmode="lin" valueType="num">
                                      <p:cBhvr>
                                        <p:cTn id="47" dur="2000" fill="hold"/>
                                        <p:tgtEl>
                                          <p:spTgt spid="12"/>
                                        </p:tgtEl>
                                        <p:attrNameLst>
                                          <p:attrName>ppt_w</p:attrName>
                                        </p:attrNameLst>
                                      </p:cBhvr>
                                      <p:tavLst>
                                        <p:tav tm="0" fmla="#ppt_w*sin(2.5*pi*$)">
                                          <p:val>
                                            <p:fltVal val="0"/>
                                          </p:val>
                                        </p:tav>
                                        <p:tav tm="100000">
                                          <p:val>
                                            <p:fltVal val="1"/>
                                          </p:val>
                                        </p:tav>
                                      </p:tavLst>
                                    </p:anim>
                                    <p:anim calcmode="lin" valueType="num">
                                      <p:cBhvr>
                                        <p:cTn id="48" dur="2000" fill="hold"/>
                                        <p:tgtEl>
                                          <p:spTgt spid="12"/>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000"/>
                                        <p:tgtEl>
                                          <p:spTgt spid="11"/>
                                        </p:tgtEl>
                                      </p:cBhvr>
                                    </p:animEffect>
                                    <p:anim calcmode="lin" valueType="num">
                                      <p:cBhvr>
                                        <p:cTn id="52" dur="2000" fill="hold"/>
                                        <p:tgtEl>
                                          <p:spTgt spid="11"/>
                                        </p:tgtEl>
                                        <p:attrNameLst>
                                          <p:attrName>ppt_w</p:attrName>
                                        </p:attrNameLst>
                                      </p:cBhvr>
                                      <p:tavLst>
                                        <p:tav tm="0" fmla="#ppt_w*sin(2.5*pi*$)">
                                          <p:val>
                                            <p:fltVal val="0"/>
                                          </p:val>
                                        </p:tav>
                                        <p:tav tm="100000">
                                          <p:val>
                                            <p:fltVal val="1"/>
                                          </p:val>
                                        </p:tav>
                                      </p:tavLst>
                                    </p:anim>
                                    <p:anim calcmode="lin" valueType="num">
                                      <p:cBhvr>
                                        <p:cTn id="53"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2000"/>
                                        <p:tgtEl>
                                          <p:spTgt spid="14"/>
                                        </p:tgtEl>
                                      </p:cBhvr>
                                    </p:animEffect>
                                    <p:anim calcmode="lin" valueType="num">
                                      <p:cBhvr>
                                        <p:cTn id="59" dur="2000" fill="hold"/>
                                        <p:tgtEl>
                                          <p:spTgt spid="14"/>
                                        </p:tgtEl>
                                        <p:attrNameLst>
                                          <p:attrName>ppt_w</p:attrName>
                                        </p:attrNameLst>
                                      </p:cBhvr>
                                      <p:tavLst>
                                        <p:tav tm="0" fmla="#ppt_w*sin(2.5*pi*$)">
                                          <p:val>
                                            <p:fltVal val="0"/>
                                          </p:val>
                                        </p:tav>
                                        <p:tav tm="100000">
                                          <p:val>
                                            <p:fltVal val="1"/>
                                          </p:val>
                                        </p:tav>
                                      </p:tavLst>
                                    </p:anim>
                                    <p:anim calcmode="lin" valueType="num">
                                      <p:cBhvr>
                                        <p:cTn id="60" dur="2000" fill="hold"/>
                                        <p:tgtEl>
                                          <p:spTgt spid="14"/>
                                        </p:tgtEl>
                                        <p:attrNameLst>
                                          <p:attrName>ppt_h</p:attrName>
                                        </p:attrNameLst>
                                      </p:cBhvr>
                                      <p:tavLst>
                                        <p:tav tm="0">
                                          <p:val>
                                            <p:strVal val="#ppt_h"/>
                                          </p:val>
                                        </p:tav>
                                        <p:tav tm="100000">
                                          <p:val>
                                            <p:strVal val="#ppt_h"/>
                                          </p:val>
                                        </p:tav>
                                      </p:tavLst>
                                    </p:anim>
                                  </p:childTnLst>
                                </p:cTn>
                              </p:par>
                              <p:par>
                                <p:cTn id="61" presetID="45"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000"/>
                                        <p:tgtEl>
                                          <p:spTgt spid="13"/>
                                        </p:tgtEl>
                                      </p:cBhvr>
                                    </p:animEffect>
                                    <p:anim calcmode="lin" valueType="num">
                                      <p:cBhvr>
                                        <p:cTn id="64" dur="2000" fill="hold"/>
                                        <p:tgtEl>
                                          <p:spTgt spid="13"/>
                                        </p:tgtEl>
                                        <p:attrNameLst>
                                          <p:attrName>ppt_w</p:attrName>
                                        </p:attrNameLst>
                                      </p:cBhvr>
                                      <p:tavLst>
                                        <p:tav tm="0" fmla="#ppt_w*sin(2.5*pi*$)">
                                          <p:val>
                                            <p:fltVal val="0"/>
                                          </p:val>
                                        </p:tav>
                                        <p:tav tm="100000">
                                          <p:val>
                                            <p:fltVal val="1"/>
                                          </p:val>
                                        </p:tav>
                                      </p:tavLst>
                                    </p:anim>
                                    <p:anim calcmode="lin" valueType="num">
                                      <p:cBhvr>
                                        <p:cTn id="65"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2000"/>
                                        <p:tgtEl>
                                          <p:spTgt spid="16"/>
                                        </p:tgtEl>
                                      </p:cBhvr>
                                    </p:animEffect>
                                    <p:anim calcmode="lin" valueType="num">
                                      <p:cBhvr>
                                        <p:cTn id="71" dur="2000" fill="hold"/>
                                        <p:tgtEl>
                                          <p:spTgt spid="16"/>
                                        </p:tgtEl>
                                        <p:attrNameLst>
                                          <p:attrName>ppt_w</p:attrName>
                                        </p:attrNameLst>
                                      </p:cBhvr>
                                      <p:tavLst>
                                        <p:tav tm="0" fmla="#ppt_w*sin(2.5*pi*$)">
                                          <p:val>
                                            <p:fltVal val="0"/>
                                          </p:val>
                                        </p:tav>
                                        <p:tav tm="100000">
                                          <p:val>
                                            <p:fltVal val="1"/>
                                          </p:val>
                                        </p:tav>
                                      </p:tavLst>
                                    </p:anim>
                                    <p:anim calcmode="lin" valueType="num">
                                      <p:cBhvr>
                                        <p:cTn id="72" dur="2000" fill="hold"/>
                                        <p:tgtEl>
                                          <p:spTgt spid="16"/>
                                        </p:tgtEl>
                                        <p:attrNameLst>
                                          <p:attrName>ppt_h</p:attrName>
                                        </p:attrNameLst>
                                      </p:cBhvr>
                                      <p:tavLst>
                                        <p:tav tm="0">
                                          <p:val>
                                            <p:strVal val="#ppt_h"/>
                                          </p:val>
                                        </p:tav>
                                        <p:tav tm="100000">
                                          <p:val>
                                            <p:strVal val="#ppt_h"/>
                                          </p:val>
                                        </p:tav>
                                      </p:tavLst>
                                    </p:anim>
                                  </p:childTnLst>
                                </p:cTn>
                              </p:par>
                              <p:par>
                                <p:cTn id="73" presetID="45"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2000"/>
                                        <p:tgtEl>
                                          <p:spTgt spid="15"/>
                                        </p:tgtEl>
                                      </p:cBhvr>
                                    </p:animEffect>
                                    <p:anim calcmode="lin" valueType="num">
                                      <p:cBhvr>
                                        <p:cTn id="76" dur="2000" fill="hold"/>
                                        <p:tgtEl>
                                          <p:spTgt spid="15"/>
                                        </p:tgtEl>
                                        <p:attrNameLst>
                                          <p:attrName>ppt_w</p:attrName>
                                        </p:attrNameLst>
                                      </p:cBhvr>
                                      <p:tavLst>
                                        <p:tav tm="0" fmla="#ppt_w*sin(2.5*pi*$)">
                                          <p:val>
                                            <p:fltVal val="0"/>
                                          </p:val>
                                        </p:tav>
                                        <p:tav tm="100000">
                                          <p:val>
                                            <p:fltVal val="1"/>
                                          </p:val>
                                        </p:tav>
                                      </p:tavLst>
                                    </p:anim>
                                    <p:anim calcmode="lin" valueType="num">
                                      <p:cBhvr>
                                        <p:cTn id="7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animBg="1"/>
      <p:bldP spid="12" grpId="0" animBg="1"/>
      <p:bldP spid="14" grpId="0" animBg="1"/>
      <p:bldP spid="16"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699792" y="116632"/>
            <a:ext cx="4176156" cy="594034"/>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أسباب المشاكل الزوجية</a:t>
            </a:r>
            <a:endParaRPr lang="en-US" sz="2800" b="1" dirty="0">
              <a:solidFill>
                <a:srgbClr val="C00000"/>
              </a:solidFill>
            </a:endParaRPr>
          </a:p>
        </p:txBody>
      </p:sp>
      <p:sp>
        <p:nvSpPr>
          <p:cNvPr id="3" name="Straight Connector 2"/>
          <p:cNvSpPr/>
          <p:nvPr/>
        </p:nvSpPr>
        <p:spPr>
          <a:xfrm>
            <a:off x="2051720" y="1559511"/>
            <a:ext cx="0" cy="4560983"/>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Rectangle 3"/>
          <p:cNvSpPr/>
          <p:nvPr/>
        </p:nvSpPr>
        <p:spPr>
          <a:xfrm>
            <a:off x="2178414" y="1711544"/>
            <a:ext cx="2398823" cy="2052442"/>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5" name="Freeform 4"/>
          <p:cNvSpPr/>
          <p:nvPr/>
        </p:nvSpPr>
        <p:spPr>
          <a:xfrm>
            <a:off x="2178414" y="3763987"/>
            <a:ext cx="2398823" cy="2356507"/>
          </a:xfrm>
          <a:custGeom>
            <a:avLst/>
            <a:gdLst>
              <a:gd name="connsiteX0" fmla="*/ 0 w 2398823"/>
              <a:gd name="connsiteY0" fmla="*/ 0 h 2356507"/>
              <a:gd name="connsiteX1" fmla="*/ 2398823 w 2398823"/>
              <a:gd name="connsiteY1" fmla="*/ 0 h 2356507"/>
              <a:gd name="connsiteX2" fmla="*/ 2398823 w 2398823"/>
              <a:gd name="connsiteY2" fmla="*/ 2356507 h 2356507"/>
              <a:gd name="connsiteX3" fmla="*/ 0 w 2398823"/>
              <a:gd name="connsiteY3" fmla="*/ 2356507 h 2356507"/>
              <a:gd name="connsiteX4" fmla="*/ 0 w 2398823"/>
              <a:gd name="connsiteY4" fmla="*/ 0 h 2356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823" h="2356507">
                <a:moveTo>
                  <a:pt x="0" y="0"/>
                </a:moveTo>
                <a:lnTo>
                  <a:pt x="2398823" y="0"/>
                </a:lnTo>
                <a:lnTo>
                  <a:pt x="2398823" y="2356507"/>
                </a:lnTo>
                <a:lnTo>
                  <a:pt x="0" y="23565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البخل هو الإمساك عما يحسن السخاء فيه، وهو ضد الكرم , وهو من السجايا الذميمة، والخلال الخسيسة، الموجبة لهوان صاحبها ومقته وازدرائه</a:t>
            </a:r>
            <a:endParaRPr lang="ar-EG" sz="2000" b="1" kern="1200" dirty="0">
              <a:solidFill>
                <a:srgbClr val="002060"/>
              </a:solidFill>
            </a:endParaRPr>
          </a:p>
        </p:txBody>
      </p:sp>
      <p:sp>
        <p:nvSpPr>
          <p:cNvPr id="7" name="Freeform 6"/>
          <p:cNvSpPr/>
          <p:nvPr/>
        </p:nvSpPr>
        <p:spPr>
          <a:xfrm>
            <a:off x="2051720" y="1052736"/>
            <a:ext cx="2533879" cy="506775"/>
          </a:xfrm>
          <a:custGeom>
            <a:avLst/>
            <a:gdLst>
              <a:gd name="connsiteX0" fmla="*/ 0 w 2533879"/>
              <a:gd name="connsiteY0" fmla="*/ 0 h 506775"/>
              <a:gd name="connsiteX1" fmla="*/ 2533879 w 2533879"/>
              <a:gd name="connsiteY1" fmla="*/ 0 h 506775"/>
              <a:gd name="connsiteX2" fmla="*/ 2533879 w 2533879"/>
              <a:gd name="connsiteY2" fmla="*/ 506775 h 506775"/>
              <a:gd name="connsiteX3" fmla="*/ 0 w 2533879"/>
              <a:gd name="connsiteY3" fmla="*/ 506775 h 506775"/>
              <a:gd name="connsiteX4" fmla="*/ 0 w 2533879"/>
              <a:gd name="connsiteY4" fmla="*/ 0 h 50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879" h="506775">
                <a:moveTo>
                  <a:pt x="0" y="0"/>
                </a:moveTo>
                <a:lnTo>
                  <a:pt x="2533879" y="0"/>
                </a:lnTo>
                <a:lnTo>
                  <a:pt x="2533879" y="506775"/>
                </a:lnTo>
                <a:lnTo>
                  <a:pt x="0" y="506775"/>
                </a:lnTo>
                <a:lnTo>
                  <a:pt x="0" y="0"/>
                </a:lnTo>
                <a:close/>
              </a:path>
            </a:pathLst>
          </a:custGeom>
          <a:solidFill>
            <a:srgbClr val="FFC000"/>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50800" tIns="50800" rIns="50800" bIns="50800" numCol="1" spcCol="1270" anchor="ctr" anchorCtr="0">
            <a:noAutofit/>
          </a:bodyPr>
          <a:lstStyle/>
          <a:p>
            <a:pPr lvl="0" algn="ctr" defTabSz="889000" rtl="1">
              <a:lnSpc>
                <a:spcPct val="90000"/>
              </a:lnSpc>
              <a:spcBef>
                <a:spcPct val="0"/>
              </a:spcBef>
              <a:spcAft>
                <a:spcPct val="35000"/>
              </a:spcAft>
            </a:pPr>
            <a:r>
              <a:rPr lang="ar-EG" sz="2000" b="1" kern="1200" dirty="0" smtClean="0"/>
              <a:t>البخل وعدم الإنفاق</a:t>
            </a:r>
            <a:endParaRPr lang="ar-EG" sz="2000" b="1" kern="1200" dirty="0"/>
          </a:p>
        </p:txBody>
      </p:sp>
      <p:sp>
        <p:nvSpPr>
          <p:cNvPr id="8" name="Straight Connector 7"/>
          <p:cNvSpPr/>
          <p:nvPr/>
        </p:nvSpPr>
        <p:spPr>
          <a:xfrm>
            <a:off x="4986614" y="1559511"/>
            <a:ext cx="0" cy="4560983"/>
          </a:xfrm>
          <a:prstGeom prst="line">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Rectangle 9"/>
          <p:cNvSpPr/>
          <p:nvPr/>
        </p:nvSpPr>
        <p:spPr>
          <a:xfrm>
            <a:off x="5113307" y="1711544"/>
            <a:ext cx="2398823" cy="2052442"/>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sp>
      <p:sp>
        <p:nvSpPr>
          <p:cNvPr id="11" name="Freeform 10"/>
          <p:cNvSpPr/>
          <p:nvPr/>
        </p:nvSpPr>
        <p:spPr>
          <a:xfrm>
            <a:off x="5113307" y="3763987"/>
            <a:ext cx="2398823" cy="2356507"/>
          </a:xfrm>
          <a:custGeom>
            <a:avLst/>
            <a:gdLst>
              <a:gd name="connsiteX0" fmla="*/ 0 w 2398823"/>
              <a:gd name="connsiteY0" fmla="*/ 0 h 2356507"/>
              <a:gd name="connsiteX1" fmla="*/ 2398823 w 2398823"/>
              <a:gd name="connsiteY1" fmla="*/ 0 h 2356507"/>
              <a:gd name="connsiteX2" fmla="*/ 2398823 w 2398823"/>
              <a:gd name="connsiteY2" fmla="*/ 2356507 h 2356507"/>
              <a:gd name="connsiteX3" fmla="*/ 0 w 2398823"/>
              <a:gd name="connsiteY3" fmla="*/ 2356507 h 2356507"/>
              <a:gd name="connsiteX4" fmla="*/ 0 w 2398823"/>
              <a:gd name="connsiteY4" fmla="*/ 0 h 2356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8823" h="2356507">
                <a:moveTo>
                  <a:pt x="0" y="0"/>
                </a:moveTo>
                <a:lnTo>
                  <a:pt x="2398823" y="0"/>
                </a:lnTo>
                <a:lnTo>
                  <a:pt x="2398823" y="2356507"/>
                </a:lnTo>
                <a:lnTo>
                  <a:pt x="0" y="23565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لا شك أن أسرار البيت أمانة يجب على الزوجين المحافظة عليها  وتفريط أحد الزوجين في تلك الأسرار سيجعله محل ريبة وشك وفقدان ثقة من الآخر </a:t>
            </a:r>
            <a:endParaRPr lang="ar-EG" sz="2000" b="1" kern="1200" dirty="0">
              <a:solidFill>
                <a:srgbClr val="002060"/>
              </a:solidFill>
            </a:endParaRPr>
          </a:p>
        </p:txBody>
      </p:sp>
      <p:sp>
        <p:nvSpPr>
          <p:cNvPr id="12" name="Freeform 11"/>
          <p:cNvSpPr/>
          <p:nvPr/>
        </p:nvSpPr>
        <p:spPr>
          <a:xfrm>
            <a:off x="4986614" y="1052736"/>
            <a:ext cx="2533879" cy="506775"/>
          </a:xfrm>
          <a:custGeom>
            <a:avLst/>
            <a:gdLst>
              <a:gd name="connsiteX0" fmla="*/ 0 w 2533879"/>
              <a:gd name="connsiteY0" fmla="*/ 0 h 506775"/>
              <a:gd name="connsiteX1" fmla="*/ 2533879 w 2533879"/>
              <a:gd name="connsiteY1" fmla="*/ 0 h 506775"/>
              <a:gd name="connsiteX2" fmla="*/ 2533879 w 2533879"/>
              <a:gd name="connsiteY2" fmla="*/ 506775 h 506775"/>
              <a:gd name="connsiteX3" fmla="*/ 0 w 2533879"/>
              <a:gd name="connsiteY3" fmla="*/ 506775 h 506775"/>
              <a:gd name="connsiteX4" fmla="*/ 0 w 2533879"/>
              <a:gd name="connsiteY4" fmla="*/ 0 h 50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879" h="506775">
                <a:moveTo>
                  <a:pt x="0" y="0"/>
                </a:moveTo>
                <a:lnTo>
                  <a:pt x="2533879" y="0"/>
                </a:lnTo>
                <a:lnTo>
                  <a:pt x="2533879" y="506775"/>
                </a:lnTo>
                <a:lnTo>
                  <a:pt x="0" y="506775"/>
                </a:lnTo>
                <a:lnTo>
                  <a:pt x="0" y="0"/>
                </a:lnTo>
                <a:close/>
              </a:path>
            </a:pathLst>
          </a:custGeom>
          <a:solidFill>
            <a:schemeClr val="accent2">
              <a:lumMod val="75000"/>
            </a:schemeClr>
          </a:solidFill>
        </p:spPr>
        <p:style>
          <a:lnRef idx="2">
            <a:schemeClr val="accent5">
              <a:hueOff val="-7353344"/>
              <a:satOff val="-10228"/>
              <a:lumOff val="-3922"/>
              <a:alphaOff val="0"/>
            </a:schemeClr>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50800" tIns="50800" rIns="50800" bIns="50800" numCol="1" spcCol="1270" anchor="ctr" anchorCtr="0">
            <a:noAutofit/>
          </a:bodyPr>
          <a:lstStyle/>
          <a:p>
            <a:pPr lvl="0" algn="ctr" defTabSz="889000" rtl="1">
              <a:lnSpc>
                <a:spcPct val="90000"/>
              </a:lnSpc>
              <a:spcBef>
                <a:spcPct val="0"/>
              </a:spcBef>
              <a:spcAft>
                <a:spcPct val="35000"/>
              </a:spcAft>
            </a:pPr>
            <a:r>
              <a:rPr lang="ar-EG" sz="2000" b="1" kern="1200" dirty="0" smtClean="0"/>
              <a:t>نشر أسرار الحياة الزوجية</a:t>
            </a:r>
            <a:endParaRPr lang="ar-EG" sz="2000" b="1" kern="1200" dirty="0"/>
          </a:p>
        </p:txBody>
      </p:sp>
    </p:spTree>
    <p:extLst>
      <p:ext uri="{BB962C8B-B14F-4D97-AF65-F5344CB8AC3E}">
        <p14:creationId xmlns="" xmlns:p14="http://schemas.microsoft.com/office/powerpoint/2010/main" val="21312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animBg="1"/>
      <p:bldP spid="11" grpId="0"/>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597763" y="110202"/>
            <a:ext cx="4176156" cy="578502"/>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أسباب المشاكل الزوجية</a:t>
            </a:r>
            <a:endParaRPr lang="en-US" sz="2800" b="1" dirty="0">
              <a:solidFill>
                <a:srgbClr val="C00000"/>
              </a:solidFill>
            </a:endParaRPr>
          </a:p>
        </p:txBody>
      </p:sp>
      <p:sp>
        <p:nvSpPr>
          <p:cNvPr id="2" name="Rectangle 1"/>
          <p:cNvSpPr/>
          <p:nvPr/>
        </p:nvSpPr>
        <p:spPr>
          <a:xfrm>
            <a:off x="5456305" y="1040211"/>
            <a:ext cx="3552575" cy="369332"/>
          </a:xfrm>
          <a:prstGeom prst="rect">
            <a:avLst/>
          </a:prstGeom>
        </p:spPr>
        <p:txBody>
          <a:bodyPr wrap="none">
            <a:spAutoFit/>
          </a:bodyPr>
          <a:lstStyle/>
          <a:p>
            <a:pPr algn="r" rtl="1"/>
            <a:r>
              <a:rPr lang="ar-SA"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والمشكلات الناتجة عن بخل الزوج، كثيرة منها</a:t>
            </a:r>
            <a:endParaRPr lang="ar-EG" dirty="0"/>
          </a:p>
        </p:txBody>
      </p:sp>
      <p:sp>
        <p:nvSpPr>
          <p:cNvPr id="5" name="Rectangle 4"/>
          <p:cNvSpPr/>
          <p:nvPr/>
        </p:nvSpPr>
        <p:spPr>
          <a:xfrm>
            <a:off x="930944" y="2053256"/>
            <a:ext cx="7939489" cy="4788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2915816" y="1772816"/>
            <a:ext cx="5557642" cy="560880"/>
          </a:xfrm>
          <a:custGeom>
            <a:avLst/>
            <a:gdLst>
              <a:gd name="connsiteX0" fmla="*/ 0 w 5557642"/>
              <a:gd name="connsiteY0" fmla="*/ 93482 h 560880"/>
              <a:gd name="connsiteX1" fmla="*/ 93482 w 5557642"/>
              <a:gd name="connsiteY1" fmla="*/ 0 h 560880"/>
              <a:gd name="connsiteX2" fmla="*/ 5464160 w 5557642"/>
              <a:gd name="connsiteY2" fmla="*/ 0 h 560880"/>
              <a:gd name="connsiteX3" fmla="*/ 5557642 w 5557642"/>
              <a:gd name="connsiteY3" fmla="*/ 93482 h 560880"/>
              <a:gd name="connsiteX4" fmla="*/ 5557642 w 5557642"/>
              <a:gd name="connsiteY4" fmla="*/ 467398 h 560880"/>
              <a:gd name="connsiteX5" fmla="*/ 5464160 w 5557642"/>
              <a:gd name="connsiteY5" fmla="*/ 560880 h 560880"/>
              <a:gd name="connsiteX6" fmla="*/ 93482 w 5557642"/>
              <a:gd name="connsiteY6" fmla="*/ 560880 h 560880"/>
              <a:gd name="connsiteX7" fmla="*/ 0 w 5557642"/>
              <a:gd name="connsiteY7" fmla="*/ 467398 h 560880"/>
              <a:gd name="connsiteX8" fmla="*/ 0 w 5557642"/>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7642" h="560880">
                <a:moveTo>
                  <a:pt x="0" y="93482"/>
                </a:moveTo>
                <a:cubicBezTo>
                  <a:pt x="0" y="41853"/>
                  <a:pt x="41853" y="0"/>
                  <a:pt x="93482" y="0"/>
                </a:cubicBezTo>
                <a:lnTo>
                  <a:pt x="5464160" y="0"/>
                </a:lnTo>
                <a:cubicBezTo>
                  <a:pt x="5515789" y="0"/>
                  <a:pt x="5557642" y="41853"/>
                  <a:pt x="5557642" y="93482"/>
                </a:cubicBezTo>
                <a:lnTo>
                  <a:pt x="5557642" y="467398"/>
                </a:lnTo>
                <a:cubicBezTo>
                  <a:pt x="5557642" y="519027"/>
                  <a:pt x="5515789" y="560880"/>
                  <a:pt x="5464160" y="560880"/>
                </a:cubicBezTo>
                <a:lnTo>
                  <a:pt x="93482" y="560880"/>
                </a:lnTo>
                <a:cubicBezTo>
                  <a:pt x="41853" y="560880"/>
                  <a:pt x="0" y="519027"/>
                  <a:pt x="0" y="467398"/>
                </a:cubicBezTo>
                <a:lnTo>
                  <a:pt x="0" y="93482"/>
                </a:lnTo>
                <a:close/>
              </a:path>
            </a:pathLst>
          </a:custGeom>
          <a:solidFill>
            <a:srgbClr val="C453CD"/>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7446" tIns="27380" rIns="237446" bIns="27380" numCol="1" spcCol="1270" anchor="ctr" anchorCtr="0">
            <a:noAutofit/>
          </a:bodyPr>
          <a:lstStyle/>
          <a:p>
            <a:pPr lvl="0" algn="ctr" defTabSz="889000" rtl="1">
              <a:lnSpc>
                <a:spcPct val="90000"/>
              </a:lnSpc>
              <a:spcBef>
                <a:spcPct val="0"/>
              </a:spcBef>
              <a:spcAft>
                <a:spcPct val="35000"/>
              </a:spcAft>
            </a:pPr>
            <a:r>
              <a:rPr lang="ar-EG" sz="2000" b="1" kern="1200" dirty="0" smtClean="0"/>
              <a:t> نفور الزوجة من زوجها وهذا يؤدي إلى تصدع البنيان الأسري</a:t>
            </a:r>
            <a:endParaRPr lang="ar-EG" sz="2000" b="1" kern="1200" dirty="0"/>
          </a:p>
        </p:txBody>
      </p:sp>
      <p:sp>
        <p:nvSpPr>
          <p:cNvPr id="8" name="Rectangle 7"/>
          <p:cNvSpPr/>
          <p:nvPr/>
        </p:nvSpPr>
        <p:spPr>
          <a:xfrm>
            <a:off x="930944" y="2915096"/>
            <a:ext cx="7939489" cy="478800"/>
          </a:xfrm>
          <a:prstGeom prst="rect">
            <a:avLst/>
          </a:prstGeom>
        </p:spPr>
        <p:style>
          <a:lnRef idx="2">
            <a:schemeClr val="accent4">
              <a:hueOff val="2598923"/>
              <a:satOff val="-11992"/>
              <a:lumOff val="44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2915816" y="2634656"/>
            <a:ext cx="5557642" cy="560880"/>
          </a:xfrm>
          <a:custGeom>
            <a:avLst/>
            <a:gdLst>
              <a:gd name="connsiteX0" fmla="*/ 0 w 5557642"/>
              <a:gd name="connsiteY0" fmla="*/ 93482 h 560880"/>
              <a:gd name="connsiteX1" fmla="*/ 93482 w 5557642"/>
              <a:gd name="connsiteY1" fmla="*/ 0 h 560880"/>
              <a:gd name="connsiteX2" fmla="*/ 5464160 w 5557642"/>
              <a:gd name="connsiteY2" fmla="*/ 0 h 560880"/>
              <a:gd name="connsiteX3" fmla="*/ 5557642 w 5557642"/>
              <a:gd name="connsiteY3" fmla="*/ 93482 h 560880"/>
              <a:gd name="connsiteX4" fmla="*/ 5557642 w 5557642"/>
              <a:gd name="connsiteY4" fmla="*/ 467398 h 560880"/>
              <a:gd name="connsiteX5" fmla="*/ 5464160 w 5557642"/>
              <a:gd name="connsiteY5" fmla="*/ 560880 h 560880"/>
              <a:gd name="connsiteX6" fmla="*/ 93482 w 5557642"/>
              <a:gd name="connsiteY6" fmla="*/ 560880 h 560880"/>
              <a:gd name="connsiteX7" fmla="*/ 0 w 5557642"/>
              <a:gd name="connsiteY7" fmla="*/ 467398 h 560880"/>
              <a:gd name="connsiteX8" fmla="*/ 0 w 5557642"/>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7642" h="560880">
                <a:moveTo>
                  <a:pt x="0" y="93482"/>
                </a:moveTo>
                <a:cubicBezTo>
                  <a:pt x="0" y="41853"/>
                  <a:pt x="41853" y="0"/>
                  <a:pt x="93482" y="0"/>
                </a:cubicBezTo>
                <a:lnTo>
                  <a:pt x="5464160" y="0"/>
                </a:lnTo>
                <a:cubicBezTo>
                  <a:pt x="5515789" y="0"/>
                  <a:pt x="5557642" y="41853"/>
                  <a:pt x="5557642" y="93482"/>
                </a:cubicBezTo>
                <a:lnTo>
                  <a:pt x="5557642" y="467398"/>
                </a:lnTo>
                <a:cubicBezTo>
                  <a:pt x="5557642" y="519027"/>
                  <a:pt x="5515789" y="560880"/>
                  <a:pt x="5464160" y="560880"/>
                </a:cubicBezTo>
                <a:lnTo>
                  <a:pt x="93482" y="560880"/>
                </a:lnTo>
                <a:cubicBezTo>
                  <a:pt x="41853" y="560880"/>
                  <a:pt x="0" y="519027"/>
                  <a:pt x="0" y="467398"/>
                </a:cubicBezTo>
                <a:lnTo>
                  <a:pt x="0" y="93482"/>
                </a:ln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2598923"/>
              <a:satOff val="-11992"/>
              <a:lumOff val="441"/>
              <a:alphaOff val="0"/>
            </a:schemeClr>
          </a:effectRef>
          <a:fontRef idx="minor">
            <a:schemeClr val="lt1"/>
          </a:fontRef>
        </p:style>
        <p:txBody>
          <a:bodyPr spcFirstLastPara="0" vert="horz" wrap="square" lIns="237446" tIns="27380" rIns="237446" bIns="27380" numCol="1" spcCol="1270" anchor="ctr" anchorCtr="0">
            <a:noAutofit/>
          </a:bodyPr>
          <a:lstStyle/>
          <a:p>
            <a:pPr lvl="0" algn="ctr" defTabSz="889000" rtl="1">
              <a:lnSpc>
                <a:spcPct val="90000"/>
              </a:lnSpc>
              <a:spcBef>
                <a:spcPct val="0"/>
              </a:spcBef>
              <a:spcAft>
                <a:spcPct val="35000"/>
              </a:spcAft>
            </a:pPr>
            <a:r>
              <a:rPr lang="ar-EG" sz="2000" b="1" kern="1200" dirty="0" smtClean="0"/>
              <a:t>شعور الأولاد والزوجة بالحرمان</a:t>
            </a:r>
            <a:endParaRPr lang="ar-EG" sz="2000" b="1" kern="1200" dirty="0"/>
          </a:p>
        </p:txBody>
      </p:sp>
      <p:sp>
        <p:nvSpPr>
          <p:cNvPr id="10" name="Rectangle 9"/>
          <p:cNvSpPr/>
          <p:nvPr/>
        </p:nvSpPr>
        <p:spPr>
          <a:xfrm>
            <a:off x="930944" y="3776936"/>
            <a:ext cx="7939489" cy="478800"/>
          </a:xfrm>
          <a:prstGeom prst="rect">
            <a:avLst/>
          </a:prstGeom>
        </p:spPr>
        <p:style>
          <a:lnRef idx="2">
            <a:schemeClr val="accent4">
              <a:hueOff val="5197846"/>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915816" y="3496496"/>
            <a:ext cx="5557642" cy="560880"/>
          </a:xfrm>
          <a:custGeom>
            <a:avLst/>
            <a:gdLst>
              <a:gd name="connsiteX0" fmla="*/ 0 w 5557642"/>
              <a:gd name="connsiteY0" fmla="*/ 93482 h 560880"/>
              <a:gd name="connsiteX1" fmla="*/ 93482 w 5557642"/>
              <a:gd name="connsiteY1" fmla="*/ 0 h 560880"/>
              <a:gd name="connsiteX2" fmla="*/ 5464160 w 5557642"/>
              <a:gd name="connsiteY2" fmla="*/ 0 h 560880"/>
              <a:gd name="connsiteX3" fmla="*/ 5557642 w 5557642"/>
              <a:gd name="connsiteY3" fmla="*/ 93482 h 560880"/>
              <a:gd name="connsiteX4" fmla="*/ 5557642 w 5557642"/>
              <a:gd name="connsiteY4" fmla="*/ 467398 h 560880"/>
              <a:gd name="connsiteX5" fmla="*/ 5464160 w 5557642"/>
              <a:gd name="connsiteY5" fmla="*/ 560880 h 560880"/>
              <a:gd name="connsiteX6" fmla="*/ 93482 w 5557642"/>
              <a:gd name="connsiteY6" fmla="*/ 560880 h 560880"/>
              <a:gd name="connsiteX7" fmla="*/ 0 w 5557642"/>
              <a:gd name="connsiteY7" fmla="*/ 467398 h 560880"/>
              <a:gd name="connsiteX8" fmla="*/ 0 w 5557642"/>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7642" h="560880">
                <a:moveTo>
                  <a:pt x="0" y="93482"/>
                </a:moveTo>
                <a:cubicBezTo>
                  <a:pt x="0" y="41853"/>
                  <a:pt x="41853" y="0"/>
                  <a:pt x="93482" y="0"/>
                </a:cubicBezTo>
                <a:lnTo>
                  <a:pt x="5464160" y="0"/>
                </a:lnTo>
                <a:cubicBezTo>
                  <a:pt x="5515789" y="0"/>
                  <a:pt x="5557642" y="41853"/>
                  <a:pt x="5557642" y="93482"/>
                </a:cubicBezTo>
                <a:lnTo>
                  <a:pt x="5557642" y="467398"/>
                </a:lnTo>
                <a:cubicBezTo>
                  <a:pt x="5557642" y="519027"/>
                  <a:pt x="5515789" y="560880"/>
                  <a:pt x="5464160" y="560880"/>
                </a:cubicBezTo>
                <a:lnTo>
                  <a:pt x="93482" y="560880"/>
                </a:lnTo>
                <a:cubicBezTo>
                  <a:pt x="41853" y="560880"/>
                  <a:pt x="0" y="519027"/>
                  <a:pt x="0" y="467398"/>
                </a:cubicBezTo>
                <a:lnTo>
                  <a:pt x="0" y="93482"/>
                </a:lnTo>
                <a:close/>
              </a:path>
            </a:pathLst>
          </a:custGeom>
          <a:solidFill>
            <a:schemeClr val="accent1"/>
          </a:solidFill>
        </p:spPr>
        <p:style>
          <a:lnRef idx="2">
            <a:schemeClr val="lt1">
              <a:hueOff val="0"/>
              <a:satOff val="0"/>
              <a:lumOff val="0"/>
              <a:alphaOff val="0"/>
            </a:schemeClr>
          </a:lnRef>
          <a:fillRef idx="1">
            <a:scrgbClr r="0" g="0" b="0"/>
          </a:fillRef>
          <a:effectRef idx="0">
            <a:schemeClr val="accent4">
              <a:hueOff val="5197846"/>
              <a:satOff val="-23984"/>
              <a:lumOff val="883"/>
              <a:alphaOff val="0"/>
            </a:schemeClr>
          </a:effectRef>
          <a:fontRef idx="minor">
            <a:schemeClr val="lt1"/>
          </a:fontRef>
        </p:style>
        <p:txBody>
          <a:bodyPr spcFirstLastPara="0" vert="horz" wrap="square" lIns="237446" tIns="27380" rIns="237446" bIns="27380" numCol="1" spcCol="1270" anchor="ctr" anchorCtr="0">
            <a:noAutofit/>
          </a:bodyPr>
          <a:lstStyle/>
          <a:p>
            <a:pPr lvl="0" algn="ctr" defTabSz="889000" rtl="1">
              <a:lnSpc>
                <a:spcPct val="90000"/>
              </a:lnSpc>
              <a:spcBef>
                <a:spcPct val="0"/>
              </a:spcBef>
              <a:spcAft>
                <a:spcPct val="35000"/>
              </a:spcAft>
            </a:pPr>
            <a:r>
              <a:rPr lang="ar-EG" sz="2000" b="1" kern="1200" dirty="0" smtClean="0"/>
              <a:t> قد تضطر الزوجة إلى الأخذ من مال الزوج دون علمه</a:t>
            </a:r>
            <a:endParaRPr lang="ar-EG" sz="2000" b="1" kern="1200" dirty="0"/>
          </a:p>
        </p:txBody>
      </p:sp>
      <p:sp>
        <p:nvSpPr>
          <p:cNvPr id="12" name="Rectangle 11"/>
          <p:cNvSpPr/>
          <p:nvPr/>
        </p:nvSpPr>
        <p:spPr>
          <a:xfrm>
            <a:off x="930944" y="4638776"/>
            <a:ext cx="7939489" cy="478800"/>
          </a:xfrm>
          <a:prstGeom prst="rect">
            <a:avLst/>
          </a:prstGeom>
        </p:spPr>
        <p:style>
          <a:lnRef idx="2">
            <a:schemeClr val="accent4">
              <a:hueOff val="7796769"/>
              <a:satOff val="-35976"/>
              <a:lumOff val="132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915816" y="4358336"/>
            <a:ext cx="5557642" cy="560880"/>
          </a:xfrm>
          <a:custGeom>
            <a:avLst/>
            <a:gdLst>
              <a:gd name="connsiteX0" fmla="*/ 0 w 5557642"/>
              <a:gd name="connsiteY0" fmla="*/ 93482 h 560880"/>
              <a:gd name="connsiteX1" fmla="*/ 93482 w 5557642"/>
              <a:gd name="connsiteY1" fmla="*/ 0 h 560880"/>
              <a:gd name="connsiteX2" fmla="*/ 5464160 w 5557642"/>
              <a:gd name="connsiteY2" fmla="*/ 0 h 560880"/>
              <a:gd name="connsiteX3" fmla="*/ 5557642 w 5557642"/>
              <a:gd name="connsiteY3" fmla="*/ 93482 h 560880"/>
              <a:gd name="connsiteX4" fmla="*/ 5557642 w 5557642"/>
              <a:gd name="connsiteY4" fmla="*/ 467398 h 560880"/>
              <a:gd name="connsiteX5" fmla="*/ 5464160 w 5557642"/>
              <a:gd name="connsiteY5" fmla="*/ 560880 h 560880"/>
              <a:gd name="connsiteX6" fmla="*/ 93482 w 5557642"/>
              <a:gd name="connsiteY6" fmla="*/ 560880 h 560880"/>
              <a:gd name="connsiteX7" fmla="*/ 0 w 5557642"/>
              <a:gd name="connsiteY7" fmla="*/ 467398 h 560880"/>
              <a:gd name="connsiteX8" fmla="*/ 0 w 5557642"/>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7642" h="560880">
                <a:moveTo>
                  <a:pt x="0" y="93482"/>
                </a:moveTo>
                <a:cubicBezTo>
                  <a:pt x="0" y="41853"/>
                  <a:pt x="41853" y="0"/>
                  <a:pt x="93482" y="0"/>
                </a:cubicBezTo>
                <a:lnTo>
                  <a:pt x="5464160" y="0"/>
                </a:lnTo>
                <a:cubicBezTo>
                  <a:pt x="5515789" y="0"/>
                  <a:pt x="5557642" y="41853"/>
                  <a:pt x="5557642" y="93482"/>
                </a:cubicBezTo>
                <a:lnTo>
                  <a:pt x="5557642" y="467398"/>
                </a:lnTo>
                <a:cubicBezTo>
                  <a:pt x="5557642" y="519027"/>
                  <a:pt x="5515789" y="560880"/>
                  <a:pt x="5464160" y="560880"/>
                </a:cubicBezTo>
                <a:lnTo>
                  <a:pt x="93482" y="560880"/>
                </a:lnTo>
                <a:cubicBezTo>
                  <a:pt x="41853" y="560880"/>
                  <a:pt x="0" y="519027"/>
                  <a:pt x="0" y="467398"/>
                </a:cubicBezTo>
                <a:lnTo>
                  <a:pt x="0" y="93482"/>
                </a:lnTo>
                <a:close/>
              </a:path>
            </a:pathLst>
          </a:custGeom>
          <a:solidFill>
            <a:srgbClr val="FFC000"/>
          </a:solidFill>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spcFirstLastPara="0" vert="horz" wrap="square" lIns="237446" tIns="27380" rIns="237446" bIns="27380" numCol="1" spcCol="1270" anchor="ctr" anchorCtr="0">
            <a:noAutofit/>
          </a:bodyPr>
          <a:lstStyle/>
          <a:p>
            <a:pPr lvl="0" algn="ctr" defTabSz="889000" rtl="1">
              <a:lnSpc>
                <a:spcPct val="90000"/>
              </a:lnSpc>
              <a:spcBef>
                <a:spcPct val="0"/>
              </a:spcBef>
              <a:spcAft>
                <a:spcPct val="35000"/>
              </a:spcAft>
            </a:pPr>
            <a:r>
              <a:rPr lang="ar-EG" sz="2000" b="1" kern="1200" dirty="0" smtClean="0"/>
              <a:t>تقطيع الرحم والروابط الاجتماعية</a:t>
            </a:r>
            <a:endParaRPr lang="ar-EG" sz="2000" b="1" kern="1200" dirty="0"/>
          </a:p>
        </p:txBody>
      </p:sp>
      <p:sp>
        <p:nvSpPr>
          <p:cNvPr id="14" name="Rectangle 13"/>
          <p:cNvSpPr/>
          <p:nvPr/>
        </p:nvSpPr>
        <p:spPr>
          <a:xfrm>
            <a:off x="930944" y="5500616"/>
            <a:ext cx="7939489" cy="478800"/>
          </a:xfrm>
          <a:prstGeom prst="rect">
            <a:avLst/>
          </a:prstGeom>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915816" y="5220176"/>
            <a:ext cx="5557642" cy="560880"/>
          </a:xfrm>
          <a:custGeom>
            <a:avLst/>
            <a:gdLst>
              <a:gd name="connsiteX0" fmla="*/ 0 w 5557642"/>
              <a:gd name="connsiteY0" fmla="*/ 93482 h 560880"/>
              <a:gd name="connsiteX1" fmla="*/ 93482 w 5557642"/>
              <a:gd name="connsiteY1" fmla="*/ 0 h 560880"/>
              <a:gd name="connsiteX2" fmla="*/ 5464160 w 5557642"/>
              <a:gd name="connsiteY2" fmla="*/ 0 h 560880"/>
              <a:gd name="connsiteX3" fmla="*/ 5557642 w 5557642"/>
              <a:gd name="connsiteY3" fmla="*/ 93482 h 560880"/>
              <a:gd name="connsiteX4" fmla="*/ 5557642 w 5557642"/>
              <a:gd name="connsiteY4" fmla="*/ 467398 h 560880"/>
              <a:gd name="connsiteX5" fmla="*/ 5464160 w 5557642"/>
              <a:gd name="connsiteY5" fmla="*/ 560880 h 560880"/>
              <a:gd name="connsiteX6" fmla="*/ 93482 w 5557642"/>
              <a:gd name="connsiteY6" fmla="*/ 560880 h 560880"/>
              <a:gd name="connsiteX7" fmla="*/ 0 w 5557642"/>
              <a:gd name="connsiteY7" fmla="*/ 467398 h 560880"/>
              <a:gd name="connsiteX8" fmla="*/ 0 w 5557642"/>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57642" h="560880">
                <a:moveTo>
                  <a:pt x="0" y="93482"/>
                </a:moveTo>
                <a:cubicBezTo>
                  <a:pt x="0" y="41853"/>
                  <a:pt x="41853" y="0"/>
                  <a:pt x="93482" y="0"/>
                </a:cubicBezTo>
                <a:lnTo>
                  <a:pt x="5464160" y="0"/>
                </a:lnTo>
                <a:cubicBezTo>
                  <a:pt x="5515789" y="0"/>
                  <a:pt x="5557642" y="41853"/>
                  <a:pt x="5557642" y="93482"/>
                </a:cubicBezTo>
                <a:lnTo>
                  <a:pt x="5557642" y="467398"/>
                </a:lnTo>
                <a:cubicBezTo>
                  <a:pt x="5557642" y="519027"/>
                  <a:pt x="5515789" y="560880"/>
                  <a:pt x="5464160" y="560880"/>
                </a:cubicBezTo>
                <a:lnTo>
                  <a:pt x="93482" y="560880"/>
                </a:lnTo>
                <a:cubicBezTo>
                  <a:pt x="41853" y="560880"/>
                  <a:pt x="0" y="519027"/>
                  <a:pt x="0" y="467398"/>
                </a:cubicBezTo>
                <a:lnTo>
                  <a:pt x="0" y="93482"/>
                </a:lnTo>
                <a:close/>
              </a:path>
            </a:pathLst>
          </a:custGeom>
          <a:solidFill>
            <a:srgbClr val="CC66FF"/>
          </a:solid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237446" tIns="27380" rIns="237446" bIns="27380" numCol="1" spcCol="1270" anchor="ctr" anchorCtr="0">
            <a:noAutofit/>
          </a:bodyPr>
          <a:lstStyle/>
          <a:p>
            <a:pPr lvl="0" algn="ctr" defTabSz="889000" rtl="1">
              <a:lnSpc>
                <a:spcPct val="90000"/>
              </a:lnSpc>
              <a:spcBef>
                <a:spcPct val="0"/>
              </a:spcBef>
              <a:spcAft>
                <a:spcPct val="35000"/>
              </a:spcAft>
            </a:pPr>
            <a:r>
              <a:rPr lang="ar-EG" sz="2000" b="1" kern="1200" dirty="0" smtClean="0"/>
              <a:t>وقوع ألم نفسي وجسدي بسبب الحرمان الذي تعانيه الزوجة والأطفال</a:t>
            </a:r>
            <a:endParaRPr lang="ar-EG" sz="2000" b="1" kern="1200" dirty="0"/>
          </a:p>
        </p:txBody>
      </p:sp>
      <p:pic>
        <p:nvPicPr>
          <p:cNvPr id="16" name="Picture 15"/>
          <p:cNvPicPr>
            <a:picLocks noChangeAspect="1"/>
          </p:cNvPicPr>
          <p:nvPr/>
        </p:nvPicPr>
        <p:blipFill>
          <a:blip r:embed="rId2"/>
          <a:stretch>
            <a:fillRect/>
          </a:stretch>
        </p:blipFill>
        <p:spPr>
          <a:xfrm>
            <a:off x="578404" y="2292656"/>
            <a:ext cx="1940437" cy="3429000"/>
          </a:xfrm>
          <a:prstGeom prst="rect">
            <a:avLst/>
          </a:prstGeom>
        </p:spPr>
      </p:pic>
    </p:spTree>
    <p:extLst>
      <p:ext uri="{BB962C8B-B14F-4D97-AF65-F5344CB8AC3E}">
        <p14:creationId xmlns="" xmlns:p14="http://schemas.microsoft.com/office/powerpoint/2010/main" val="4091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2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par>
                                <p:cTn id="39" presetID="22" presetClass="entr" presetSubtype="4"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par>
                                <p:cTn id="47" presetID="22" presetClass="entr" presetSubtype="4"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down)">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par>
                                <p:cTn id="55" presetID="22" presetClass="entr" presetSubtype="4"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7" grpId="0" animBg="1"/>
      <p:bldP spid="9" grpId="0" animBg="1"/>
      <p:bldP spid="11" grpId="0" animBg="1"/>
      <p:bldP spid="13"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638157" y="172912"/>
            <a:ext cx="4176156" cy="550842"/>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أسباب المشاكل الزوجية</a:t>
            </a:r>
            <a:endParaRPr lang="en-US" sz="2800" b="1" dirty="0">
              <a:solidFill>
                <a:srgbClr val="C00000"/>
              </a:solidFill>
            </a:endParaRPr>
          </a:p>
        </p:txBody>
      </p:sp>
      <p:sp>
        <p:nvSpPr>
          <p:cNvPr id="3" name="Straight Connector 2"/>
          <p:cNvSpPr/>
          <p:nvPr/>
        </p:nvSpPr>
        <p:spPr>
          <a:xfrm>
            <a:off x="3442922" y="1445241"/>
            <a:ext cx="0" cy="4828692"/>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Rectangle 3"/>
          <p:cNvSpPr/>
          <p:nvPr/>
        </p:nvSpPr>
        <p:spPr>
          <a:xfrm>
            <a:off x="3542755" y="1606197"/>
            <a:ext cx="2608219" cy="2172911"/>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5" name="Freeform 4"/>
          <p:cNvSpPr/>
          <p:nvPr/>
        </p:nvSpPr>
        <p:spPr>
          <a:xfrm>
            <a:off x="3593395" y="3779109"/>
            <a:ext cx="2506939" cy="2494824"/>
          </a:xfrm>
          <a:custGeom>
            <a:avLst/>
            <a:gdLst>
              <a:gd name="connsiteX0" fmla="*/ 0 w 2506939"/>
              <a:gd name="connsiteY0" fmla="*/ 0 h 2494824"/>
              <a:gd name="connsiteX1" fmla="*/ 2506939 w 2506939"/>
              <a:gd name="connsiteY1" fmla="*/ 0 h 2494824"/>
              <a:gd name="connsiteX2" fmla="*/ 2506939 w 2506939"/>
              <a:gd name="connsiteY2" fmla="*/ 2494824 h 2494824"/>
              <a:gd name="connsiteX3" fmla="*/ 0 w 2506939"/>
              <a:gd name="connsiteY3" fmla="*/ 2494824 h 2494824"/>
              <a:gd name="connsiteX4" fmla="*/ 0 w 2506939"/>
              <a:gd name="connsiteY4" fmla="*/ 0 h 249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939" h="2494824">
                <a:moveTo>
                  <a:pt x="0" y="0"/>
                </a:moveTo>
                <a:lnTo>
                  <a:pt x="2506939" y="0"/>
                </a:lnTo>
                <a:lnTo>
                  <a:pt x="2506939" y="2494824"/>
                </a:lnTo>
                <a:lnTo>
                  <a:pt x="0" y="2494824"/>
                </a:lnTo>
                <a:lnTo>
                  <a:pt x="0" y="0"/>
                </a:lnTo>
                <a:close/>
              </a:path>
            </a:pathLst>
          </a:custGeom>
          <a:solidFill>
            <a:schemeClr val="accent1">
              <a:lumMod val="20000"/>
              <a:lumOff val="80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لعل الخوف من فقدان الزوج أو الزوجة, والرغبة في استمرار العيش مع الطرف الآخر مدى الحياة, أو الحب الذي يصل إلى المراتب العليا, كلها مشاعر تؤدي إلى ظهور ما يسمى بالغيرة التي تعد من المشاعر المحتوية على المتناقضان</a:t>
            </a:r>
            <a:endParaRPr lang="ar-EG" sz="2000" b="1" kern="1200" dirty="0">
              <a:solidFill>
                <a:srgbClr val="002060"/>
              </a:solidFill>
            </a:endParaRPr>
          </a:p>
        </p:txBody>
      </p:sp>
      <p:sp>
        <p:nvSpPr>
          <p:cNvPr id="7" name="Freeform 6"/>
          <p:cNvSpPr/>
          <p:nvPr/>
        </p:nvSpPr>
        <p:spPr>
          <a:xfrm>
            <a:off x="3203848" y="908720"/>
            <a:ext cx="3160754" cy="536521"/>
          </a:xfrm>
          <a:custGeom>
            <a:avLst/>
            <a:gdLst>
              <a:gd name="connsiteX0" fmla="*/ 0 w 3160754"/>
              <a:gd name="connsiteY0" fmla="*/ 0 h 536521"/>
              <a:gd name="connsiteX1" fmla="*/ 3160754 w 3160754"/>
              <a:gd name="connsiteY1" fmla="*/ 0 h 536521"/>
              <a:gd name="connsiteX2" fmla="*/ 3160754 w 3160754"/>
              <a:gd name="connsiteY2" fmla="*/ 536521 h 536521"/>
              <a:gd name="connsiteX3" fmla="*/ 0 w 3160754"/>
              <a:gd name="connsiteY3" fmla="*/ 536521 h 536521"/>
              <a:gd name="connsiteX4" fmla="*/ 0 w 3160754"/>
              <a:gd name="connsiteY4" fmla="*/ 0 h 536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754" h="536521">
                <a:moveTo>
                  <a:pt x="0" y="0"/>
                </a:moveTo>
                <a:lnTo>
                  <a:pt x="3160754" y="0"/>
                </a:lnTo>
                <a:lnTo>
                  <a:pt x="3160754" y="536521"/>
                </a:lnTo>
                <a:lnTo>
                  <a:pt x="0" y="536521"/>
                </a:lnTo>
                <a:lnTo>
                  <a:pt x="0" y="0"/>
                </a:lnTo>
                <a:close/>
              </a:path>
            </a:pathLst>
          </a:custGeom>
          <a:solidFill>
            <a:schemeClr val="accent2">
              <a:lumMod val="75000"/>
            </a:schemeClr>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50800" tIns="50800" rIns="50800" bIns="50800" numCol="1" spcCol="1270" anchor="ctr" anchorCtr="0">
            <a:noAutofit/>
          </a:bodyPr>
          <a:lstStyle/>
          <a:p>
            <a:pPr lvl="0" algn="ctr" defTabSz="889000" rtl="1">
              <a:lnSpc>
                <a:spcPct val="90000"/>
              </a:lnSpc>
              <a:spcBef>
                <a:spcPct val="0"/>
              </a:spcBef>
              <a:spcAft>
                <a:spcPct val="35000"/>
              </a:spcAft>
            </a:pPr>
            <a:r>
              <a:rPr lang="ar-EG" sz="2000" b="1" kern="1200" dirty="0" smtClean="0"/>
              <a:t>الغيرة القاتلة </a:t>
            </a:r>
            <a:endParaRPr lang="ar-EG" sz="2000" b="1" kern="1200" dirty="0"/>
          </a:p>
        </p:txBody>
      </p:sp>
    </p:spTree>
    <p:extLst>
      <p:ext uri="{BB962C8B-B14F-4D97-AF65-F5344CB8AC3E}">
        <p14:creationId xmlns="" xmlns:p14="http://schemas.microsoft.com/office/powerpoint/2010/main" val="29763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266208" y="77119"/>
            <a:ext cx="4176156" cy="528809"/>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أسباب المشاكل الزوجية</a:t>
            </a:r>
            <a:endParaRPr lang="en-US" sz="2800" b="1" dirty="0">
              <a:solidFill>
                <a:srgbClr val="C00000"/>
              </a:solidFill>
            </a:endParaRPr>
          </a:p>
        </p:txBody>
      </p:sp>
      <p:graphicFrame>
        <p:nvGraphicFramePr>
          <p:cNvPr id="4" name="Diagram 3"/>
          <p:cNvGraphicFramePr/>
          <p:nvPr>
            <p:extLst>
              <p:ext uri="{D42A27DB-BD31-4B8C-83A1-F6EECF244321}">
                <p14:modId xmlns="" xmlns:p14="http://schemas.microsoft.com/office/powerpoint/2010/main" val="2279364659"/>
              </p:ext>
            </p:extLst>
          </p:nvPr>
        </p:nvGraphicFramePr>
        <p:xfrm>
          <a:off x="654109" y="998161"/>
          <a:ext cx="8082268" cy="4678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loud Callout 4"/>
          <p:cNvSpPr/>
          <p:nvPr/>
        </p:nvSpPr>
        <p:spPr>
          <a:xfrm>
            <a:off x="6169447" y="1079652"/>
            <a:ext cx="2566930" cy="903384"/>
          </a:xfrm>
          <a:prstGeom prst="cloud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2000" b="1" dirty="0">
                <a:solidFill>
                  <a:srgbClr val="FF0000"/>
                </a:solidFill>
              </a:rPr>
              <a:t>والغيرة نوعان</a:t>
            </a:r>
          </a:p>
        </p:txBody>
      </p:sp>
    </p:spTree>
    <p:extLst>
      <p:ext uri="{BB962C8B-B14F-4D97-AF65-F5344CB8AC3E}">
        <p14:creationId xmlns="" xmlns:p14="http://schemas.microsoft.com/office/powerpoint/2010/main" val="38335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p:cNvSpPr/>
          <p:nvPr/>
        </p:nvSpPr>
        <p:spPr>
          <a:xfrm>
            <a:off x="2288242" y="110169"/>
            <a:ext cx="4176156" cy="638978"/>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أسباب المشاكل الزوجية</a:t>
            </a:r>
            <a:endParaRPr lang="en-US" sz="2800" b="1" dirty="0">
              <a:solidFill>
                <a:srgbClr val="C00000"/>
              </a:solidFill>
            </a:endParaRPr>
          </a:p>
        </p:txBody>
      </p:sp>
      <p:graphicFrame>
        <p:nvGraphicFramePr>
          <p:cNvPr id="4" name="Diagram 3"/>
          <p:cNvGraphicFramePr/>
          <p:nvPr>
            <p:extLst>
              <p:ext uri="{D42A27DB-BD31-4B8C-83A1-F6EECF244321}">
                <p14:modId xmlns="" xmlns:p14="http://schemas.microsoft.com/office/powerpoint/2010/main" val="2694958900"/>
              </p:ext>
            </p:extLst>
          </p:nvPr>
        </p:nvGraphicFramePr>
        <p:xfrm>
          <a:off x="650728" y="1079652"/>
          <a:ext cx="8082268" cy="46788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3" name="Cloud Callout 22"/>
          <p:cNvSpPr/>
          <p:nvPr/>
        </p:nvSpPr>
        <p:spPr>
          <a:xfrm>
            <a:off x="6169447" y="1079652"/>
            <a:ext cx="2566930" cy="903384"/>
          </a:xfrm>
          <a:prstGeom prst="cloudCallout">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sz="2000" b="1" dirty="0">
                <a:solidFill>
                  <a:srgbClr val="FF0000"/>
                </a:solidFill>
              </a:rPr>
              <a:t>والغيرة نوعان</a:t>
            </a:r>
          </a:p>
        </p:txBody>
      </p:sp>
    </p:spTree>
    <p:extLst>
      <p:ext uri="{BB962C8B-B14F-4D97-AF65-F5344CB8AC3E}">
        <p14:creationId xmlns="" xmlns:p14="http://schemas.microsoft.com/office/powerpoint/2010/main" val="208747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229944" y="95674"/>
            <a:ext cx="4176156" cy="521272"/>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أسباب المشاكل الزوجية</a:t>
            </a:r>
            <a:endParaRPr lang="en-US" sz="2800" b="1" dirty="0">
              <a:solidFill>
                <a:srgbClr val="C00000"/>
              </a:solidFill>
            </a:endParaRPr>
          </a:p>
        </p:txBody>
      </p:sp>
      <p:sp>
        <p:nvSpPr>
          <p:cNvPr id="4" name="Straight Connector 3"/>
          <p:cNvSpPr/>
          <p:nvPr/>
        </p:nvSpPr>
        <p:spPr>
          <a:xfrm>
            <a:off x="2255163" y="1911562"/>
            <a:ext cx="0" cy="3926411"/>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Rectangle 4"/>
          <p:cNvSpPr/>
          <p:nvPr/>
        </p:nvSpPr>
        <p:spPr>
          <a:xfrm>
            <a:off x="2364230" y="2042443"/>
            <a:ext cx="2065074" cy="1766884"/>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7" name="Freeform 6"/>
          <p:cNvSpPr/>
          <p:nvPr/>
        </p:nvSpPr>
        <p:spPr>
          <a:xfrm>
            <a:off x="2364230" y="3809328"/>
            <a:ext cx="2065074" cy="2028645"/>
          </a:xfrm>
          <a:custGeom>
            <a:avLst/>
            <a:gdLst>
              <a:gd name="connsiteX0" fmla="*/ 0 w 2065074"/>
              <a:gd name="connsiteY0" fmla="*/ 0 h 2028645"/>
              <a:gd name="connsiteX1" fmla="*/ 2065074 w 2065074"/>
              <a:gd name="connsiteY1" fmla="*/ 0 h 2028645"/>
              <a:gd name="connsiteX2" fmla="*/ 2065074 w 2065074"/>
              <a:gd name="connsiteY2" fmla="*/ 2028645 h 2028645"/>
              <a:gd name="connsiteX3" fmla="*/ 0 w 2065074"/>
              <a:gd name="connsiteY3" fmla="*/ 2028645 h 2028645"/>
              <a:gd name="connsiteX4" fmla="*/ 0 w 2065074"/>
              <a:gd name="connsiteY4" fmla="*/ 0 h 20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074" h="2028645">
                <a:moveTo>
                  <a:pt x="0" y="0"/>
                </a:moveTo>
                <a:lnTo>
                  <a:pt x="2065074" y="0"/>
                </a:lnTo>
                <a:lnTo>
                  <a:pt x="2065074" y="2028645"/>
                </a:lnTo>
                <a:lnTo>
                  <a:pt x="0" y="20286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من مشكلة الإنجاب هي عدم رضا بعض الأزواج ممن لا دين لهم ولا عقل بإنجاب البنات .فإذا كان الإنجاب هبة ونعمة من الله فهي خير على كل حال</a:t>
            </a:r>
            <a:endParaRPr lang="ar-EG" sz="2000" b="1" kern="1200" dirty="0">
              <a:solidFill>
                <a:srgbClr val="002060"/>
              </a:solidFill>
            </a:endParaRPr>
          </a:p>
        </p:txBody>
      </p:sp>
      <p:sp>
        <p:nvSpPr>
          <p:cNvPr id="8" name="Freeform 7"/>
          <p:cNvSpPr/>
          <p:nvPr/>
        </p:nvSpPr>
        <p:spPr>
          <a:xfrm>
            <a:off x="2255163" y="1475295"/>
            <a:ext cx="2181339" cy="436267"/>
          </a:xfrm>
          <a:custGeom>
            <a:avLst/>
            <a:gdLst>
              <a:gd name="connsiteX0" fmla="*/ 0 w 2181339"/>
              <a:gd name="connsiteY0" fmla="*/ 0 h 436267"/>
              <a:gd name="connsiteX1" fmla="*/ 2181339 w 2181339"/>
              <a:gd name="connsiteY1" fmla="*/ 0 h 436267"/>
              <a:gd name="connsiteX2" fmla="*/ 2181339 w 2181339"/>
              <a:gd name="connsiteY2" fmla="*/ 436267 h 436267"/>
              <a:gd name="connsiteX3" fmla="*/ 0 w 2181339"/>
              <a:gd name="connsiteY3" fmla="*/ 436267 h 436267"/>
              <a:gd name="connsiteX4" fmla="*/ 0 w 2181339"/>
              <a:gd name="connsiteY4" fmla="*/ 0 h 43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339" h="436267">
                <a:moveTo>
                  <a:pt x="0" y="0"/>
                </a:moveTo>
                <a:lnTo>
                  <a:pt x="2181339" y="0"/>
                </a:lnTo>
                <a:lnTo>
                  <a:pt x="2181339" y="436267"/>
                </a:lnTo>
                <a:lnTo>
                  <a:pt x="0" y="436267"/>
                </a:lnTo>
                <a:lnTo>
                  <a:pt x="0" y="0"/>
                </a:lnTo>
                <a:close/>
              </a:path>
            </a:pathLst>
          </a:custGeom>
          <a:solidFill>
            <a:srgbClr val="FFC000"/>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50800" tIns="50800" rIns="50800" bIns="50800" numCol="1" spcCol="1270" anchor="ctr" anchorCtr="0">
            <a:noAutofit/>
          </a:bodyPr>
          <a:lstStyle/>
          <a:p>
            <a:pPr lvl="0" algn="ctr" defTabSz="889000" rtl="1">
              <a:lnSpc>
                <a:spcPct val="90000"/>
              </a:lnSpc>
              <a:spcBef>
                <a:spcPct val="0"/>
              </a:spcBef>
              <a:spcAft>
                <a:spcPct val="35000"/>
              </a:spcAft>
            </a:pPr>
            <a:r>
              <a:rPr lang="ar-EG" sz="2000" b="1" kern="1200" dirty="0" smtClean="0"/>
              <a:t>الشق الثانى </a:t>
            </a:r>
            <a:endParaRPr lang="ar-EG" sz="2000" b="1" kern="1200" dirty="0"/>
          </a:p>
        </p:txBody>
      </p:sp>
      <p:sp>
        <p:nvSpPr>
          <p:cNvPr id="10" name="Straight Connector 9"/>
          <p:cNvSpPr/>
          <p:nvPr/>
        </p:nvSpPr>
        <p:spPr>
          <a:xfrm>
            <a:off x="4837517" y="1911562"/>
            <a:ext cx="0" cy="3926411"/>
          </a:xfrm>
          <a:prstGeom prst="line">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10"/>
          <p:cNvSpPr/>
          <p:nvPr/>
        </p:nvSpPr>
        <p:spPr>
          <a:xfrm>
            <a:off x="4946583" y="2042443"/>
            <a:ext cx="2065074" cy="1766884"/>
          </a:xfrm>
          <a:prstGeom prst="rect">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5">
              <a:hueOff val="-7353344"/>
              <a:satOff val="-10228"/>
              <a:lumOff val="-3922"/>
              <a:alphaOff val="0"/>
            </a:schemeClr>
          </a:effectRef>
          <a:fontRef idx="minor">
            <a:schemeClr val="lt1"/>
          </a:fontRef>
        </p:style>
      </p:sp>
      <p:sp>
        <p:nvSpPr>
          <p:cNvPr id="12" name="Freeform 11"/>
          <p:cNvSpPr/>
          <p:nvPr/>
        </p:nvSpPr>
        <p:spPr>
          <a:xfrm>
            <a:off x="4946583" y="3809328"/>
            <a:ext cx="2065074" cy="2028645"/>
          </a:xfrm>
          <a:custGeom>
            <a:avLst/>
            <a:gdLst>
              <a:gd name="connsiteX0" fmla="*/ 0 w 2065074"/>
              <a:gd name="connsiteY0" fmla="*/ 0 h 2028645"/>
              <a:gd name="connsiteX1" fmla="*/ 2065074 w 2065074"/>
              <a:gd name="connsiteY1" fmla="*/ 0 h 2028645"/>
              <a:gd name="connsiteX2" fmla="*/ 2065074 w 2065074"/>
              <a:gd name="connsiteY2" fmla="*/ 2028645 h 2028645"/>
              <a:gd name="connsiteX3" fmla="*/ 0 w 2065074"/>
              <a:gd name="connsiteY3" fmla="*/ 2028645 h 2028645"/>
              <a:gd name="connsiteX4" fmla="*/ 0 w 2065074"/>
              <a:gd name="connsiteY4" fmla="*/ 0 h 202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074" h="2028645">
                <a:moveTo>
                  <a:pt x="0" y="0"/>
                </a:moveTo>
                <a:lnTo>
                  <a:pt x="2065074" y="0"/>
                </a:lnTo>
                <a:lnTo>
                  <a:pt x="2065074" y="2028645"/>
                </a:lnTo>
                <a:lnTo>
                  <a:pt x="0" y="20286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عدم الإنجاب فقد يسبب ذلك أرقاً في الحياة الزوجية بسبب تأخر الإنجاب أو عدم إمكان حدوثه ، وإذا لم يتفهم الزوجان أن الأمر كله بيد الله تعالى وحده</a:t>
            </a:r>
            <a:endParaRPr lang="ar-EG" sz="2000" b="1" kern="1200" dirty="0">
              <a:solidFill>
                <a:srgbClr val="002060"/>
              </a:solidFill>
            </a:endParaRPr>
          </a:p>
        </p:txBody>
      </p:sp>
      <p:sp>
        <p:nvSpPr>
          <p:cNvPr id="13" name="Freeform 12"/>
          <p:cNvSpPr/>
          <p:nvPr/>
        </p:nvSpPr>
        <p:spPr>
          <a:xfrm>
            <a:off x="4828028" y="1513232"/>
            <a:ext cx="2181339" cy="436267"/>
          </a:xfrm>
          <a:custGeom>
            <a:avLst/>
            <a:gdLst>
              <a:gd name="connsiteX0" fmla="*/ 0 w 2181339"/>
              <a:gd name="connsiteY0" fmla="*/ 0 h 436267"/>
              <a:gd name="connsiteX1" fmla="*/ 2181339 w 2181339"/>
              <a:gd name="connsiteY1" fmla="*/ 0 h 436267"/>
              <a:gd name="connsiteX2" fmla="*/ 2181339 w 2181339"/>
              <a:gd name="connsiteY2" fmla="*/ 436267 h 436267"/>
              <a:gd name="connsiteX3" fmla="*/ 0 w 2181339"/>
              <a:gd name="connsiteY3" fmla="*/ 436267 h 436267"/>
              <a:gd name="connsiteX4" fmla="*/ 0 w 2181339"/>
              <a:gd name="connsiteY4" fmla="*/ 0 h 43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339" h="436267">
                <a:moveTo>
                  <a:pt x="0" y="0"/>
                </a:moveTo>
                <a:lnTo>
                  <a:pt x="2181339" y="0"/>
                </a:lnTo>
                <a:lnTo>
                  <a:pt x="2181339" y="436267"/>
                </a:lnTo>
                <a:lnTo>
                  <a:pt x="0" y="436267"/>
                </a:lnTo>
                <a:lnTo>
                  <a:pt x="0" y="0"/>
                </a:lnTo>
                <a:close/>
              </a:path>
            </a:pathLst>
          </a:custGeom>
          <a:solidFill>
            <a:schemeClr val="accent2">
              <a:lumMod val="75000"/>
            </a:schemeClr>
          </a:solidFill>
        </p:spPr>
        <p:style>
          <a:lnRef idx="2">
            <a:schemeClr val="accent5">
              <a:hueOff val="-7353344"/>
              <a:satOff val="-10228"/>
              <a:lumOff val="-3922"/>
              <a:alphaOff val="0"/>
            </a:schemeClr>
          </a:lnRef>
          <a:fillRef idx="1">
            <a:scrgbClr r="0" g="0" b="0"/>
          </a:fillRef>
          <a:effectRef idx="0">
            <a:schemeClr val="accent5">
              <a:hueOff val="-7353344"/>
              <a:satOff val="-10228"/>
              <a:lumOff val="-3922"/>
              <a:alphaOff val="0"/>
            </a:schemeClr>
          </a:effectRef>
          <a:fontRef idx="minor">
            <a:schemeClr val="lt1"/>
          </a:fontRef>
        </p:style>
        <p:txBody>
          <a:bodyPr spcFirstLastPara="0" vert="horz" wrap="square" lIns="50800" tIns="50800" rIns="50800" bIns="50800" numCol="1" spcCol="1270" anchor="ctr" anchorCtr="0">
            <a:noAutofit/>
          </a:bodyPr>
          <a:lstStyle/>
          <a:p>
            <a:pPr lvl="0" algn="ctr" defTabSz="889000" rtl="1">
              <a:lnSpc>
                <a:spcPct val="90000"/>
              </a:lnSpc>
              <a:spcBef>
                <a:spcPct val="0"/>
              </a:spcBef>
              <a:spcAft>
                <a:spcPct val="35000"/>
              </a:spcAft>
            </a:pPr>
            <a:r>
              <a:rPr lang="ar-EG" sz="2000" b="1" kern="1200" dirty="0" smtClean="0"/>
              <a:t>الشق الاول</a:t>
            </a:r>
            <a:endParaRPr lang="ar-EG" sz="2000" b="1" kern="1200" dirty="0"/>
          </a:p>
        </p:txBody>
      </p:sp>
      <p:sp>
        <p:nvSpPr>
          <p:cNvPr id="2" name="Rectangle 1"/>
          <p:cNvSpPr/>
          <p:nvPr/>
        </p:nvSpPr>
        <p:spPr>
          <a:xfrm>
            <a:off x="4143912" y="1075185"/>
            <a:ext cx="5000088" cy="400110"/>
          </a:xfrm>
          <a:prstGeom prst="rect">
            <a:avLst/>
          </a:prstGeom>
        </p:spPr>
        <p:txBody>
          <a:bodyPr wrap="none">
            <a:spAutoFit/>
          </a:bodyPr>
          <a:lstStyle/>
          <a:p>
            <a:pPr algn="r" rtl="1"/>
            <a:r>
              <a:rPr lang="ar-EG" sz="2000" b="1" dirty="0" smtClean="0">
                <a:solidFill>
                  <a:srgbClr val="FF0000"/>
                </a:solidFill>
                <a:latin typeface="Verdana" panose="020B0604030504040204" pitchFamily="34" charset="0"/>
                <a:ea typeface="Calibri" panose="020F0502020204030204" pitchFamily="34" charset="0"/>
                <a:cs typeface="Simplified Arabic" panose="02020603050405020304" pitchFamily="18" charset="-78"/>
              </a:rPr>
              <a:t>م</a:t>
            </a:r>
            <a:r>
              <a:rPr lang="ar-SA" sz="2000" b="1" dirty="0" smtClean="0">
                <a:solidFill>
                  <a:srgbClr val="FF0000"/>
                </a:solidFill>
                <a:latin typeface="Verdana" panose="020B0604030504040204" pitchFamily="34" charset="0"/>
                <a:ea typeface="Calibri" panose="020F0502020204030204" pitchFamily="34" charset="0"/>
                <a:cs typeface="Simplified Arabic" panose="02020603050405020304" pitchFamily="18" charset="-78"/>
              </a:rPr>
              <a:t>شكلة </a:t>
            </a:r>
            <a:r>
              <a:rPr lang="ar-SA" sz="2000" b="1" dirty="0">
                <a:solidFill>
                  <a:srgbClr val="FF0000"/>
                </a:solidFill>
                <a:latin typeface="Verdana" panose="020B0604030504040204" pitchFamily="34" charset="0"/>
                <a:ea typeface="Calibri" panose="020F0502020204030204" pitchFamily="34" charset="0"/>
                <a:cs typeface="Simplified Arabic" panose="02020603050405020304" pitchFamily="18" charset="-78"/>
              </a:rPr>
              <a:t>الإنجاب في الحياة الزوجية مشكلة تتكون من </a:t>
            </a:r>
            <a:r>
              <a:rPr lang="ar-SA" sz="2000" b="1" dirty="0" smtClean="0">
                <a:solidFill>
                  <a:srgbClr val="FF0000"/>
                </a:solidFill>
                <a:latin typeface="Verdana" panose="020B0604030504040204" pitchFamily="34" charset="0"/>
                <a:ea typeface="Calibri" panose="020F0502020204030204" pitchFamily="34" charset="0"/>
                <a:cs typeface="Simplified Arabic" panose="02020603050405020304" pitchFamily="18" charset="-78"/>
              </a:rPr>
              <a:t>شقي</a:t>
            </a:r>
            <a:r>
              <a:rPr lang="ar-EG" sz="2000" b="1" dirty="0" smtClean="0">
                <a:solidFill>
                  <a:srgbClr val="FF0000"/>
                </a:solidFill>
                <a:latin typeface="Verdana" panose="020B0604030504040204" pitchFamily="34" charset="0"/>
                <a:ea typeface="Calibri" panose="020F0502020204030204" pitchFamily="34" charset="0"/>
                <a:cs typeface="Simplified Arabic" panose="02020603050405020304" pitchFamily="18" charset="-78"/>
              </a:rPr>
              <a:t>ن</a:t>
            </a:r>
            <a:endParaRPr lang="ar-EG" sz="2000" dirty="0">
              <a:solidFill>
                <a:srgbClr val="FF0000"/>
              </a:solidFill>
            </a:endParaRPr>
          </a:p>
        </p:txBody>
      </p:sp>
    </p:spTree>
    <p:extLst>
      <p:ext uri="{BB962C8B-B14F-4D97-AF65-F5344CB8AC3E}">
        <p14:creationId xmlns="" xmlns:p14="http://schemas.microsoft.com/office/powerpoint/2010/main" val="321239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12" grpId="0"/>
      <p:bldP spid="13" grpId="0" animBg="1"/>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530613" y="145535"/>
            <a:ext cx="4176156" cy="559545"/>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smtClean="0">
                <a:solidFill>
                  <a:srgbClr val="C00000"/>
                </a:solidFill>
              </a:rPr>
              <a:t>أسباب المشاكل الزوجية</a:t>
            </a:r>
            <a:endParaRPr lang="en-US" sz="2800" b="1" dirty="0">
              <a:solidFill>
                <a:srgbClr val="C00000"/>
              </a:solidFill>
            </a:endParaRPr>
          </a:p>
        </p:txBody>
      </p:sp>
      <p:sp>
        <p:nvSpPr>
          <p:cNvPr id="3" name="Straight Connector 2"/>
          <p:cNvSpPr/>
          <p:nvPr/>
        </p:nvSpPr>
        <p:spPr>
          <a:xfrm>
            <a:off x="3370914" y="1445241"/>
            <a:ext cx="0" cy="4828692"/>
          </a:xfrm>
          <a:prstGeom prst="line">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Rectangle 3"/>
          <p:cNvSpPr/>
          <p:nvPr/>
        </p:nvSpPr>
        <p:spPr>
          <a:xfrm>
            <a:off x="3349556" y="1606197"/>
            <a:ext cx="2850601" cy="2172911"/>
          </a:xfrm>
          <a:prstGeom prst="rect">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5" name="Freeform 4"/>
          <p:cNvSpPr/>
          <p:nvPr/>
        </p:nvSpPr>
        <p:spPr>
          <a:xfrm>
            <a:off x="3521387" y="3779109"/>
            <a:ext cx="2506939" cy="2494824"/>
          </a:xfrm>
          <a:custGeom>
            <a:avLst/>
            <a:gdLst>
              <a:gd name="connsiteX0" fmla="*/ 0 w 2506939"/>
              <a:gd name="connsiteY0" fmla="*/ 0 h 2494824"/>
              <a:gd name="connsiteX1" fmla="*/ 2506939 w 2506939"/>
              <a:gd name="connsiteY1" fmla="*/ 0 h 2494824"/>
              <a:gd name="connsiteX2" fmla="*/ 2506939 w 2506939"/>
              <a:gd name="connsiteY2" fmla="*/ 2494824 h 2494824"/>
              <a:gd name="connsiteX3" fmla="*/ 0 w 2506939"/>
              <a:gd name="connsiteY3" fmla="*/ 2494824 h 2494824"/>
              <a:gd name="connsiteX4" fmla="*/ 0 w 2506939"/>
              <a:gd name="connsiteY4" fmla="*/ 0 h 2494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6939" h="2494824">
                <a:moveTo>
                  <a:pt x="0" y="0"/>
                </a:moveTo>
                <a:lnTo>
                  <a:pt x="2506939" y="0"/>
                </a:lnTo>
                <a:lnTo>
                  <a:pt x="2506939" y="2494824"/>
                </a:lnTo>
                <a:lnTo>
                  <a:pt x="0" y="2494824"/>
                </a:lnTo>
                <a:lnTo>
                  <a:pt x="0" y="0"/>
                </a:lnTo>
                <a:close/>
              </a:path>
            </a:pathLst>
          </a:custGeom>
          <a:solidFill>
            <a:srgbClr val="FFCCC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0800" tIns="50800" rIns="50800" bIns="508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فإهمال كل من الزوجين في نفسه يؤدي إلى وجود خلافات بينهما , ويتبع هذا الإهمال في التزين والآكثر خطراً وهو الإهمال في المعاشرة الجنسية , والباحث في أكثر الخلافات الزوجية يتبين له أن أكثرها يأتي من سوء أو إهمال في تلك المعاشرة </a:t>
            </a:r>
            <a:endParaRPr lang="ar-EG" sz="2000" b="1" kern="1200" dirty="0">
              <a:solidFill>
                <a:srgbClr val="002060"/>
              </a:solidFill>
            </a:endParaRPr>
          </a:p>
        </p:txBody>
      </p:sp>
      <p:sp>
        <p:nvSpPr>
          <p:cNvPr id="7" name="Freeform 6"/>
          <p:cNvSpPr/>
          <p:nvPr/>
        </p:nvSpPr>
        <p:spPr>
          <a:xfrm>
            <a:off x="3131840" y="908720"/>
            <a:ext cx="3160754" cy="536521"/>
          </a:xfrm>
          <a:custGeom>
            <a:avLst/>
            <a:gdLst>
              <a:gd name="connsiteX0" fmla="*/ 0 w 3160754"/>
              <a:gd name="connsiteY0" fmla="*/ 0 h 536521"/>
              <a:gd name="connsiteX1" fmla="*/ 3160754 w 3160754"/>
              <a:gd name="connsiteY1" fmla="*/ 0 h 536521"/>
              <a:gd name="connsiteX2" fmla="*/ 3160754 w 3160754"/>
              <a:gd name="connsiteY2" fmla="*/ 536521 h 536521"/>
              <a:gd name="connsiteX3" fmla="*/ 0 w 3160754"/>
              <a:gd name="connsiteY3" fmla="*/ 536521 h 536521"/>
              <a:gd name="connsiteX4" fmla="*/ 0 w 3160754"/>
              <a:gd name="connsiteY4" fmla="*/ 0 h 536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754" h="536521">
                <a:moveTo>
                  <a:pt x="0" y="0"/>
                </a:moveTo>
                <a:lnTo>
                  <a:pt x="3160754" y="0"/>
                </a:lnTo>
                <a:lnTo>
                  <a:pt x="3160754" y="536521"/>
                </a:lnTo>
                <a:lnTo>
                  <a:pt x="0" y="536521"/>
                </a:lnTo>
                <a:lnTo>
                  <a:pt x="0" y="0"/>
                </a:lnTo>
                <a:close/>
              </a:path>
            </a:pathLst>
          </a:custGeom>
          <a:solidFill>
            <a:schemeClr val="accent2">
              <a:lumMod val="75000"/>
            </a:schemeClr>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50800" tIns="50800" rIns="50800" bIns="50800" numCol="1" spcCol="1270" anchor="ctr" anchorCtr="0">
            <a:noAutofit/>
          </a:bodyPr>
          <a:lstStyle/>
          <a:p>
            <a:pPr lvl="0" algn="ctr" defTabSz="889000" rtl="1">
              <a:lnSpc>
                <a:spcPct val="90000"/>
              </a:lnSpc>
              <a:spcBef>
                <a:spcPct val="0"/>
              </a:spcBef>
              <a:spcAft>
                <a:spcPct val="35000"/>
              </a:spcAft>
            </a:pPr>
            <a:r>
              <a:rPr lang="ar-EG" sz="2000" b="1" kern="1200" dirty="0" smtClean="0"/>
              <a:t>الإهمال في العلاقة الجنسية</a:t>
            </a:r>
            <a:endParaRPr lang="ar-EG" sz="2000" b="1" kern="1200" dirty="0"/>
          </a:p>
        </p:txBody>
      </p:sp>
    </p:spTree>
    <p:extLst>
      <p:ext uri="{BB962C8B-B14F-4D97-AF65-F5344CB8AC3E}">
        <p14:creationId xmlns="" xmlns:p14="http://schemas.microsoft.com/office/powerpoint/2010/main" val="101098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1475656" y="188640"/>
            <a:ext cx="4944070" cy="583691"/>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2" name="Rectangle 1"/>
          <p:cNvSpPr/>
          <p:nvPr/>
        </p:nvSpPr>
        <p:spPr>
          <a:xfrm>
            <a:off x="6670699" y="1010743"/>
            <a:ext cx="206017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تتعامل مع زوجتك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837282" y="2000729"/>
            <a:ext cx="7893596" cy="5292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810680" y="1690769"/>
            <a:ext cx="5525517" cy="619920"/>
          </a:xfrm>
          <a:custGeom>
            <a:avLst/>
            <a:gdLst>
              <a:gd name="connsiteX0" fmla="*/ 0 w 5525517"/>
              <a:gd name="connsiteY0" fmla="*/ 103322 h 619920"/>
              <a:gd name="connsiteX1" fmla="*/ 103322 w 5525517"/>
              <a:gd name="connsiteY1" fmla="*/ 0 h 619920"/>
              <a:gd name="connsiteX2" fmla="*/ 5422195 w 5525517"/>
              <a:gd name="connsiteY2" fmla="*/ 0 h 619920"/>
              <a:gd name="connsiteX3" fmla="*/ 5525517 w 5525517"/>
              <a:gd name="connsiteY3" fmla="*/ 103322 h 619920"/>
              <a:gd name="connsiteX4" fmla="*/ 5525517 w 5525517"/>
              <a:gd name="connsiteY4" fmla="*/ 516598 h 619920"/>
              <a:gd name="connsiteX5" fmla="*/ 5422195 w 5525517"/>
              <a:gd name="connsiteY5" fmla="*/ 619920 h 619920"/>
              <a:gd name="connsiteX6" fmla="*/ 103322 w 5525517"/>
              <a:gd name="connsiteY6" fmla="*/ 619920 h 619920"/>
              <a:gd name="connsiteX7" fmla="*/ 0 w 5525517"/>
              <a:gd name="connsiteY7" fmla="*/ 516598 h 619920"/>
              <a:gd name="connsiteX8" fmla="*/ 0 w 5525517"/>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5517" h="619920">
                <a:moveTo>
                  <a:pt x="0" y="103322"/>
                </a:moveTo>
                <a:cubicBezTo>
                  <a:pt x="0" y="46259"/>
                  <a:pt x="46259" y="0"/>
                  <a:pt x="103322" y="0"/>
                </a:cubicBezTo>
                <a:lnTo>
                  <a:pt x="5422195" y="0"/>
                </a:lnTo>
                <a:cubicBezTo>
                  <a:pt x="5479258" y="0"/>
                  <a:pt x="5525517" y="46259"/>
                  <a:pt x="5525517" y="103322"/>
                </a:cubicBezTo>
                <a:lnTo>
                  <a:pt x="5525517" y="516598"/>
                </a:lnTo>
                <a:cubicBezTo>
                  <a:pt x="5525517" y="573661"/>
                  <a:pt x="5479258" y="619920"/>
                  <a:pt x="5422195" y="619920"/>
                </a:cubicBezTo>
                <a:lnTo>
                  <a:pt x="103322" y="619920"/>
                </a:lnTo>
                <a:cubicBezTo>
                  <a:pt x="46259" y="619920"/>
                  <a:pt x="0" y="573661"/>
                  <a:pt x="0" y="516598"/>
                </a:cubicBezTo>
                <a:lnTo>
                  <a:pt x="0" y="10332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9113" tIns="30262" rIns="239113" bIns="30262" numCol="1" spcCol="1270" anchor="ctr" anchorCtr="0">
            <a:noAutofit/>
          </a:bodyPr>
          <a:lstStyle/>
          <a:p>
            <a:pPr lvl="0" algn="justLow" defTabSz="711200" rtl="1">
              <a:lnSpc>
                <a:spcPct val="90000"/>
              </a:lnSpc>
              <a:spcBef>
                <a:spcPct val="0"/>
              </a:spcBef>
              <a:spcAft>
                <a:spcPct val="35000"/>
              </a:spcAft>
            </a:pPr>
            <a:r>
              <a:rPr lang="ar-EG" b="1" kern="1200" dirty="0" smtClean="0"/>
              <a:t>أن تفهم طبيعة شخصيتها , فلكل امرأة شخصيتها ولكل شخصية مفاتيحها التي تسهل فهمها والتعامل معها</a:t>
            </a:r>
            <a:endParaRPr lang="ar-EG" b="1" kern="1200" dirty="0"/>
          </a:p>
        </p:txBody>
      </p:sp>
      <p:sp>
        <p:nvSpPr>
          <p:cNvPr id="9" name="Rectangle 8"/>
          <p:cNvSpPr/>
          <p:nvPr/>
        </p:nvSpPr>
        <p:spPr>
          <a:xfrm>
            <a:off x="837282" y="2953289"/>
            <a:ext cx="7893596" cy="5292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810680" y="2643329"/>
            <a:ext cx="5525517" cy="619920"/>
          </a:xfrm>
          <a:custGeom>
            <a:avLst/>
            <a:gdLst>
              <a:gd name="connsiteX0" fmla="*/ 0 w 5525517"/>
              <a:gd name="connsiteY0" fmla="*/ 103322 h 619920"/>
              <a:gd name="connsiteX1" fmla="*/ 103322 w 5525517"/>
              <a:gd name="connsiteY1" fmla="*/ 0 h 619920"/>
              <a:gd name="connsiteX2" fmla="*/ 5422195 w 5525517"/>
              <a:gd name="connsiteY2" fmla="*/ 0 h 619920"/>
              <a:gd name="connsiteX3" fmla="*/ 5525517 w 5525517"/>
              <a:gd name="connsiteY3" fmla="*/ 103322 h 619920"/>
              <a:gd name="connsiteX4" fmla="*/ 5525517 w 5525517"/>
              <a:gd name="connsiteY4" fmla="*/ 516598 h 619920"/>
              <a:gd name="connsiteX5" fmla="*/ 5422195 w 5525517"/>
              <a:gd name="connsiteY5" fmla="*/ 619920 h 619920"/>
              <a:gd name="connsiteX6" fmla="*/ 103322 w 5525517"/>
              <a:gd name="connsiteY6" fmla="*/ 619920 h 619920"/>
              <a:gd name="connsiteX7" fmla="*/ 0 w 5525517"/>
              <a:gd name="connsiteY7" fmla="*/ 516598 h 619920"/>
              <a:gd name="connsiteX8" fmla="*/ 0 w 5525517"/>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5517" h="619920">
                <a:moveTo>
                  <a:pt x="0" y="103322"/>
                </a:moveTo>
                <a:cubicBezTo>
                  <a:pt x="0" y="46259"/>
                  <a:pt x="46259" y="0"/>
                  <a:pt x="103322" y="0"/>
                </a:cubicBezTo>
                <a:lnTo>
                  <a:pt x="5422195" y="0"/>
                </a:lnTo>
                <a:cubicBezTo>
                  <a:pt x="5479258" y="0"/>
                  <a:pt x="5525517" y="46259"/>
                  <a:pt x="5525517" y="103322"/>
                </a:cubicBezTo>
                <a:lnTo>
                  <a:pt x="5525517" y="516598"/>
                </a:lnTo>
                <a:cubicBezTo>
                  <a:pt x="5525517" y="573661"/>
                  <a:pt x="5479258" y="619920"/>
                  <a:pt x="5422195" y="619920"/>
                </a:cubicBezTo>
                <a:lnTo>
                  <a:pt x="103322" y="619920"/>
                </a:lnTo>
                <a:cubicBezTo>
                  <a:pt x="46259" y="619920"/>
                  <a:pt x="0" y="573661"/>
                  <a:pt x="0" y="516598"/>
                </a:cubicBezTo>
                <a:lnTo>
                  <a:pt x="0" y="103322"/>
                </a:lnTo>
                <a:close/>
              </a:path>
            </a:pathLst>
          </a:custGeom>
          <a:solidFill>
            <a:srgbClr val="92D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9113" tIns="30262" rIns="239113" bIns="30262" numCol="1" spcCol="1270" anchor="ctr" anchorCtr="0">
            <a:noAutofit/>
          </a:bodyPr>
          <a:lstStyle/>
          <a:p>
            <a:pPr lvl="0" algn="justLow" defTabSz="711200" rtl="1">
              <a:lnSpc>
                <a:spcPct val="90000"/>
              </a:lnSpc>
              <a:spcBef>
                <a:spcPct val="0"/>
              </a:spcBef>
              <a:spcAft>
                <a:spcPct val="35000"/>
              </a:spcAft>
            </a:pPr>
            <a:r>
              <a:rPr lang="ar-EG" b="1" kern="1200" dirty="0" smtClean="0"/>
              <a:t>أن تفهم ظروف نشأتها , لأن تركيبة أسرتها ونمط العلاقات بين أفرادها وطبيعة شخصياتهم لها تأثيرات كبيرة على شخصية زوجتك</a:t>
            </a:r>
            <a:endParaRPr lang="ar-EG" b="1" kern="1200" dirty="0"/>
          </a:p>
        </p:txBody>
      </p:sp>
      <p:sp>
        <p:nvSpPr>
          <p:cNvPr id="11" name="Rectangle 10"/>
          <p:cNvSpPr/>
          <p:nvPr/>
        </p:nvSpPr>
        <p:spPr>
          <a:xfrm>
            <a:off x="837282" y="3905849"/>
            <a:ext cx="7893596" cy="5292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810680" y="3595889"/>
            <a:ext cx="5525517" cy="619920"/>
          </a:xfrm>
          <a:custGeom>
            <a:avLst/>
            <a:gdLst>
              <a:gd name="connsiteX0" fmla="*/ 0 w 5525517"/>
              <a:gd name="connsiteY0" fmla="*/ 103322 h 619920"/>
              <a:gd name="connsiteX1" fmla="*/ 103322 w 5525517"/>
              <a:gd name="connsiteY1" fmla="*/ 0 h 619920"/>
              <a:gd name="connsiteX2" fmla="*/ 5422195 w 5525517"/>
              <a:gd name="connsiteY2" fmla="*/ 0 h 619920"/>
              <a:gd name="connsiteX3" fmla="*/ 5525517 w 5525517"/>
              <a:gd name="connsiteY3" fmla="*/ 103322 h 619920"/>
              <a:gd name="connsiteX4" fmla="*/ 5525517 w 5525517"/>
              <a:gd name="connsiteY4" fmla="*/ 516598 h 619920"/>
              <a:gd name="connsiteX5" fmla="*/ 5422195 w 5525517"/>
              <a:gd name="connsiteY5" fmla="*/ 619920 h 619920"/>
              <a:gd name="connsiteX6" fmla="*/ 103322 w 5525517"/>
              <a:gd name="connsiteY6" fmla="*/ 619920 h 619920"/>
              <a:gd name="connsiteX7" fmla="*/ 0 w 5525517"/>
              <a:gd name="connsiteY7" fmla="*/ 516598 h 619920"/>
              <a:gd name="connsiteX8" fmla="*/ 0 w 5525517"/>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5517" h="619920">
                <a:moveTo>
                  <a:pt x="0" y="103322"/>
                </a:moveTo>
                <a:cubicBezTo>
                  <a:pt x="0" y="46259"/>
                  <a:pt x="46259" y="0"/>
                  <a:pt x="103322" y="0"/>
                </a:cubicBezTo>
                <a:lnTo>
                  <a:pt x="5422195" y="0"/>
                </a:lnTo>
                <a:cubicBezTo>
                  <a:pt x="5479258" y="0"/>
                  <a:pt x="5525517" y="46259"/>
                  <a:pt x="5525517" y="103322"/>
                </a:cubicBezTo>
                <a:lnTo>
                  <a:pt x="5525517" y="516598"/>
                </a:lnTo>
                <a:cubicBezTo>
                  <a:pt x="5525517" y="573661"/>
                  <a:pt x="5479258" y="619920"/>
                  <a:pt x="5422195" y="619920"/>
                </a:cubicBezTo>
                <a:lnTo>
                  <a:pt x="103322" y="619920"/>
                </a:lnTo>
                <a:cubicBezTo>
                  <a:pt x="46259" y="619920"/>
                  <a:pt x="0" y="573661"/>
                  <a:pt x="0" y="516598"/>
                </a:cubicBezTo>
                <a:lnTo>
                  <a:pt x="0" y="103322"/>
                </a:lnTo>
                <a:close/>
              </a:path>
            </a:pathLst>
          </a:custGeom>
          <a:solidFill>
            <a:srgbClr val="00B0F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9113" tIns="30262" rIns="239113" bIns="30262" numCol="1" spcCol="1270" anchor="ctr" anchorCtr="0">
            <a:noAutofit/>
          </a:bodyPr>
          <a:lstStyle/>
          <a:p>
            <a:pPr lvl="0" algn="justLow" defTabSz="711200" rtl="1">
              <a:lnSpc>
                <a:spcPct val="90000"/>
              </a:lnSpc>
              <a:spcBef>
                <a:spcPct val="0"/>
              </a:spcBef>
              <a:spcAft>
                <a:spcPct val="35000"/>
              </a:spcAft>
            </a:pPr>
            <a:r>
              <a:rPr lang="ar-EG" b="1" kern="1200" dirty="0" smtClean="0"/>
              <a:t>أن تحبها كما هي , ذلك الحب غير المشروط الذي يتجاوز عيوبها ويتجاوز تفاصيل شكلها ولحظات ضعفها</a:t>
            </a:r>
            <a:endParaRPr lang="ar-EG" b="1" kern="1200" dirty="0"/>
          </a:p>
        </p:txBody>
      </p:sp>
      <p:sp>
        <p:nvSpPr>
          <p:cNvPr id="13" name="Rectangle 12"/>
          <p:cNvSpPr/>
          <p:nvPr/>
        </p:nvSpPr>
        <p:spPr>
          <a:xfrm>
            <a:off x="837282" y="4858409"/>
            <a:ext cx="7893596" cy="5292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810680" y="4548449"/>
            <a:ext cx="5525517" cy="619920"/>
          </a:xfrm>
          <a:custGeom>
            <a:avLst/>
            <a:gdLst>
              <a:gd name="connsiteX0" fmla="*/ 0 w 5525517"/>
              <a:gd name="connsiteY0" fmla="*/ 103322 h 619920"/>
              <a:gd name="connsiteX1" fmla="*/ 103322 w 5525517"/>
              <a:gd name="connsiteY1" fmla="*/ 0 h 619920"/>
              <a:gd name="connsiteX2" fmla="*/ 5422195 w 5525517"/>
              <a:gd name="connsiteY2" fmla="*/ 0 h 619920"/>
              <a:gd name="connsiteX3" fmla="*/ 5525517 w 5525517"/>
              <a:gd name="connsiteY3" fmla="*/ 103322 h 619920"/>
              <a:gd name="connsiteX4" fmla="*/ 5525517 w 5525517"/>
              <a:gd name="connsiteY4" fmla="*/ 516598 h 619920"/>
              <a:gd name="connsiteX5" fmla="*/ 5422195 w 5525517"/>
              <a:gd name="connsiteY5" fmla="*/ 619920 h 619920"/>
              <a:gd name="connsiteX6" fmla="*/ 103322 w 5525517"/>
              <a:gd name="connsiteY6" fmla="*/ 619920 h 619920"/>
              <a:gd name="connsiteX7" fmla="*/ 0 w 5525517"/>
              <a:gd name="connsiteY7" fmla="*/ 516598 h 619920"/>
              <a:gd name="connsiteX8" fmla="*/ 0 w 5525517"/>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5517" h="619920">
                <a:moveTo>
                  <a:pt x="0" y="103322"/>
                </a:moveTo>
                <a:cubicBezTo>
                  <a:pt x="0" y="46259"/>
                  <a:pt x="46259" y="0"/>
                  <a:pt x="103322" y="0"/>
                </a:cubicBezTo>
                <a:lnTo>
                  <a:pt x="5422195" y="0"/>
                </a:lnTo>
                <a:cubicBezTo>
                  <a:pt x="5479258" y="0"/>
                  <a:pt x="5525517" y="46259"/>
                  <a:pt x="5525517" y="103322"/>
                </a:cubicBezTo>
                <a:lnTo>
                  <a:pt x="5525517" y="516598"/>
                </a:lnTo>
                <a:cubicBezTo>
                  <a:pt x="5525517" y="573661"/>
                  <a:pt x="5479258" y="619920"/>
                  <a:pt x="5422195" y="619920"/>
                </a:cubicBezTo>
                <a:lnTo>
                  <a:pt x="103322" y="619920"/>
                </a:lnTo>
                <a:cubicBezTo>
                  <a:pt x="46259" y="619920"/>
                  <a:pt x="0" y="573661"/>
                  <a:pt x="0" y="516598"/>
                </a:cubicBezTo>
                <a:lnTo>
                  <a:pt x="0" y="103322"/>
                </a:lnTo>
                <a:close/>
              </a:path>
            </a:pathLst>
          </a:custGeom>
          <a:solidFill>
            <a:srgbClr val="0070C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113" tIns="30262" rIns="239113" bIns="30262" numCol="1" spcCol="1270" anchor="ctr" anchorCtr="0">
            <a:noAutofit/>
          </a:bodyPr>
          <a:lstStyle/>
          <a:p>
            <a:pPr lvl="0" algn="justLow" defTabSz="711200" rtl="1">
              <a:lnSpc>
                <a:spcPct val="90000"/>
              </a:lnSpc>
              <a:spcBef>
                <a:spcPct val="0"/>
              </a:spcBef>
              <a:spcAft>
                <a:spcPct val="35000"/>
              </a:spcAft>
            </a:pPr>
            <a:r>
              <a:rPr lang="ar-EG" b="1" kern="1200" dirty="0" smtClean="0"/>
              <a:t>أن لا تكثر من انتقادها, فالمرأة لا تحب من ينتقدها بكثرة</a:t>
            </a:r>
            <a:endParaRPr lang="ar-EG" b="1" kern="1200" dirty="0"/>
          </a:p>
        </p:txBody>
      </p:sp>
      <p:sp>
        <p:nvSpPr>
          <p:cNvPr id="15" name="Rectangle 14"/>
          <p:cNvSpPr/>
          <p:nvPr/>
        </p:nvSpPr>
        <p:spPr>
          <a:xfrm>
            <a:off x="837282" y="5810969"/>
            <a:ext cx="7893596" cy="5292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810680" y="5501009"/>
            <a:ext cx="5525517" cy="619920"/>
          </a:xfrm>
          <a:custGeom>
            <a:avLst/>
            <a:gdLst>
              <a:gd name="connsiteX0" fmla="*/ 0 w 5525517"/>
              <a:gd name="connsiteY0" fmla="*/ 103322 h 619920"/>
              <a:gd name="connsiteX1" fmla="*/ 103322 w 5525517"/>
              <a:gd name="connsiteY1" fmla="*/ 0 h 619920"/>
              <a:gd name="connsiteX2" fmla="*/ 5422195 w 5525517"/>
              <a:gd name="connsiteY2" fmla="*/ 0 h 619920"/>
              <a:gd name="connsiteX3" fmla="*/ 5525517 w 5525517"/>
              <a:gd name="connsiteY3" fmla="*/ 103322 h 619920"/>
              <a:gd name="connsiteX4" fmla="*/ 5525517 w 5525517"/>
              <a:gd name="connsiteY4" fmla="*/ 516598 h 619920"/>
              <a:gd name="connsiteX5" fmla="*/ 5422195 w 5525517"/>
              <a:gd name="connsiteY5" fmla="*/ 619920 h 619920"/>
              <a:gd name="connsiteX6" fmla="*/ 103322 w 5525517"/>
              <a:gd name="connsiteY6" fmla="*/ 619920 h 619920"/>
              <a:gd name="connsiteX7" fmla="*/ 0 w 5525517"/>
              <a:gd name="connsiteY7" fmla="*/ 516598 h 619920"/>
              <a:gd name="connsiteX8" fmla="*/ 0 w 5525517"/>
              <a:gd name="connsiteY8" fmla="*/ 103322 h 6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25517" h="619920">
                <a:moveTo>
                  <a:pt x="0" y="103322"/>
                </a:moveTo>
                <a:cubicBezTo>
                  <a:pt x="0" y="46259"/>
                  <a:pt x="46259" y="0"/>
                  <a:pt x="103322" y="0"/>
                </a:cubicBezTo>
                <a:lnTo>
                  <a:pt x="5422195" y="0"/>
                </a:lnTo>
                <a:cubicBezTo>
                  <a:pt x="5479258" y="0"/>
                  <a:pt x="5525517" y="46259"/>
                  <a:pt x="5525517" y="103322"/>
                </a:cubicBezTo>
                <a:lnTo>
                  <a:pt x="5525517" y="516598"/>
                </a:lnTo>
                <a:cubicBezTo>
                  <a:pt x="5525517" y="573661"/>
                  <a:pt x="5479258" y="619920"/>
                  <a:pt x="5422195" y="619920"/>
                </a:cubicBezTo>
                <a:lnTo>
                  <a:pt x="103322" y="619920"/>
                </a:lnTo>
                <a:cubicBezTo>
                  <a:pt x="46259" y="619920"/>
                  <a:pt x="0" y="573661"/>
                  <a:pt x="0" y="516598"/>
                </a:cubicBezTo>
                <a:lnTo>
                  <a:pt x="0" y="10332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39113" tIns="30262" rIns="239113" bIns="30262" numCol="1" spcCol="1270" anchor="ctr" anchorCtr="0">
            <a:noAutofit/>
          </a:bodyPr>
          <a:lstStyle/>
          <a:p>
            <a:pPr lvl="0" algn="justLow" defTabSz="711200" rtl="1">
              <a:lnSpc>
                <a:spcPct val="90000"/>
              </a:lnSpc>
              <a:spcBef>
                <a:spcPct val="0"/>
              </a:spcBef>
              <a:spcAft>
                <a:spcPct val="35000"/>
              </a:spcAft>
            </a:pPr>
            <a:r>
              <a:rPr lang="ar-EG" b="1" kern="1200" dirty="0" smtClean="0"/>
              <a:t>أن تحترمها , فهي أولا إنسانة كرمها الله وثانيا زوجتك التي اخترتها من بين نساء الأرض,</a:t>
            </a:r>
            <a:endParaRPr lang="ar-EG" b="1" kern="1200" dirty="0"/>
          </a:p>
        </p:txBody>
      </p:sp>
      <p:pic>
        <p:nvPicPr>
          <p:cNvPr id="4" name="Picture 3"/>
          <p:cNvPicPr>
            <a:picLocks noChangeAspect="1"/>
          </p:cNvPicPr>
          <p:nvPr/>
        </p:nvPicPr>
        <p:blipFill>
          <a:blip r:embed="rId2" cstate="print"/>
          <a:stretch>
            <a:fillRect/>
          </a:stretch>
        </p:blipFill>
        <p:spPr>
          <a:xfrm>
            <a:off x="586531" y="2337800"/>
            <a:ext cx="2224149" cy="325392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389881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par>
                                <p:cTn id="47" presetID="14" presetClass="entr" presetSubtype="1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randombar(horizont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par>
                                <p:cTn id="55" presetID="14" presetClass="entr" presetSubtype="1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horizont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animBg="1"/>
      <p:bldP spid="10" grpId="0" animBg="1"/>
      <p:bldP spid="12" grpId="0" animBg="1"/>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987824" y="145211"/>
            <a:ext cx="3168352"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r>
              <a:rPr lang="ar-EG" b="1" dirty="0">
                <a:solidFill>
                  <a:schemeClr val="accent2">
                    <a:lumMod val="50000"/>
                  </a:schemeClr>
                </a:solidFill>
              </a:rPr>
              <a:t>محاور الدورة</a:t>
            </a:r>
            <a:endParaRPr lang="en-US" b="1" dirty="0">
              <a:solidFill>
                <a:schemeClr val="accent2">
                  <a:lumMod val="50000"/>
                </a:schemeClr>
              </a:solidFill>
            </a:endParaRPr>
          </a:p>
        </p:txBody>
      </p:sp>
      <p:graphicFrame>
        <p:nvGraphicFramePr>
          <p:cNvPr id="4" name="Diagram 3"/>
          <p:cNvGraphicFramePr/>
          <p:nvPr>
            <p:extLst/>
          </p:nvPr>
        </p:nvGraphicFramePr>
        <p:xfrm>
          <a:off x="755576" y="557110"/>
          <a:ext cx="74676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232631745"/>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8970" y="2167386"/>
            <a:ext cx="8148810" cy="504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2726172" y="1872186"/>
            <a:ext cx="5704167" cy="590400"/>
          </a:xfrm>
          <a:custGeom>
            <a:avLst/>
            <a:gdLst>
              <a:gd name="connsiteX0" fmla="*/ 0 w 5704167"/>
              <a:gd name="connsiteY0" fmla="*/ 98402 h 590400"/>
              <a:gd name="connsiteX1" fmla="*/ 98402 w 5704167"/>
              <a:gd name="connsiteY1" fmla="*/ 0 h 590400"/>
              <a:gd name="connsiteX2" fmla="*/ 5605765 w 5704167"/>
              <a:gd name="connsiteY2" fmla="*/ 0 h 590400"/>
              <a:gd name="connsiteX3" fmla="*/ 5704167 w 5704167"/>
              <a:gd name="connsiteY3" fmla="*/ 98402 h 590400"/>
              <a:gd name="connsiteX4" fmla="*/ 5704167 w 5704167"/>
              <a:gd name="connsiteY4" fmla="*/ 491998 h 590400"/>
              <a:gd name="connsiteX5" fmla="*/ 5605765 w 5704167"/>
              <a:gd name="connsiteY5" fmla="*/ 590400 h 590400"/>
              <a:gd name="connsiteX6" fmla="*/ 98402 w 5704167"/>
              <a:gd name="connsiteY6" fmla="*/ 590400 h 590400"/>
              <a:gd name="connsiteX7" fmla="*/ 0 w 5704167"/>
              <a:gd name="connsiteY7" fmla="*/ 491998 h 590400"/>
              <a:gd name="connsiteX8" fmla="*/ 0 w 570416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4167" h="590400">
                <a:moveTo>
                  <a:pt x="0" y="98402"/>
                </a:moveTo>
                <a:cubicBezTo>
                  <a:pt x="0" y="44056"/>
                  <a:pt x="44056" y="0"/>
                  <a:pt x="98402" y="0"/>
                </a:cubicBezTo>
                <a:lnTo>
                  <a:pt x="5605765" y="0"/>
                </a:lnTo>
                <a:cubicBezTo>
                  <a:pt x="5660111" y="0"/>
                  <a:pt x="5704167" y="44056"/>
                  <a:pt x="5704167" y="98402"/>
                </a:cubicBezTo>
                <a:lnTo>
                  <a:pt x="5704167" y="491998"/>
                </a:lnTo>
                <a:cubicBezTo>
                  <a:pt x="5704167" y="546344"/>
                  <a:pt x="5660111" y="590400"/>
                  <a:pt x="5605765" y="590400"/>
                </a:cubicBezTo>
                <a:lnTo>
                  <a:pt x="98402" y="590400"/>
                </a:lnTo>
                <a:cubicBezTo>
                  <a:pt x="44056" y="590400"/>
                  <a:pt x="0" y="546344"/>
                  <a:pt x="0" y="491998"/>
                </a:cubicBezTo>
                <a:lnTo>
                  <a:pt x="0" y="98402"/>
                </a:lnTo>
                <a:close/>
              </a:path>
            </a:pathLst>
          </a:custGeom>
          <a:solidFill>
            <a:schemeClr val="tx2">
              <a:lumMod val="40000"/>
              <a:lumOff val="6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4425" tIns="28821" rIns="244425" bIns="28821" numCol="1" spcCol="1270" anchor="ctr" anchorCtr="0">
            <a:noAutofit/>
          </a:bodyPr>
          <a:lstStyle/>
          <a:p>
            <a:pPr lvl="0" algn="ctr" defTabSz="889000" rtl="1">
              <a:lnSpc>
                <a:spcPct val="90000"/>
              </a:lnSpc>
              <a:spcBef>
                <a:spcPct val="0"/>
              </a:spcBef>
              <a:spcAft>
                <a:spcPct val="35000"/>
              </a:spcAft>
            </a:pPr>
            <a:r>
              <a:rPr lang="ar-EG" sz="2000" b="1" kern="1200" dirty="0" smtClean="0"/>
              <a:t>أن تحترمها , فهي أولا إنسانة كرمها الله وثانيا زوجتك التي اخترتها من بين نساء الأرض</a:t>
            </a:r>
            <a:endParaRPr lang="ar-EG" sz="2000" b="1" kern="1200" dirty="0"/>
          </a:p>
        </p:txBody>
      </p:sp>
      <p:sp>
        <p:nvSpPr>
          <p:cNvPr id="9" name="Rectangle 8"/>
          <p:cNvSpPr/>
          <p:nvPr/>
        </p:nvSpPr>
        <p:spPr>
          <a:xfrm>
            <a:off x="688970" y="3074587"/>
            <a:ext cx="8148810" cy="504000"/>
          </a:xfrm>
          <a:prstGeom prst="rect">
            <a:avLst/>
          </a:prstGeom>
        </p:spPr>
        <p:style>
          <a:lnRef idx="2">
            <a:schemeClr val="accent5">
              <a:hueOff val="-1838336"/>
              <a:satOff val="-2557"/>
              <a:lumOff val="-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726172" y="2779386"/>
            <a:ext cx="5704167" cy="590400"/>
          </a:xfrm>
          <a:custGeom>
            <a:avLst/>
            <a:gdLst>
              <a:gd name="connsiteX0" fmla="*/ 0 w 5704167"/>
              <a:gd name="connsiteY0" fmla="*/ 98402 h 590400"/>
              <a:gd name="connsiteX1" fmla="*/ 98402 w 5704167"/>
              <a:gd name="connsiteY1" fmla="*/ 0 h 590400"/>
              <a:gd name="connsiteX2" fmla="*/ 5605765 w 5704167"/>
              <a:gd name="connsiteY2" fmla="*/ 0 h 590400"/>
              <a:gd name="connsiteX3" fmla="*/ 5704167 w 5704167"/>
              <a:gd name="connsiteY3" fmla="*/ 98402 h 590400"/>
              <a:gd name="connsiteX4" fmla="*/ 5704167 w 5704167"/>
              <a:gd name="connsiteY4" fmla="*/ 491998 h 590400"/>
              <a:gd name="connsiteX5" fmla="*/ 5605765 w 5704167"/>
              <a:gd name="connsiteY5" fmla="*/ 590400 h 590400"/>
              <a:gd name="connsiteX6" fmla="*/ 98402 w 5704167"/>
              <a:gd name="connsiteY6" fmla="*/ 590400 h 590400"/>
              <a:gd name="connsiteX7" fmla="*/ 0 w 5704167"/>
              <a:gd name="connsiteY7" fmla="*/ 491998 h 590400"/>
              <a:gd name="connsiteX8" fmla="*/ 0 w 570416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4167" h="590400">
                <a:moveTo>
                  <a:pt x="0" y="98402"/>
                </a:moveTo>
                <a:cubicBezTo>
                  <a:pt x="0" y="44056"/>
                  <a:pt x="44056" y="0"/>
                  <a:pt x="98402" y="0"/>
                </a:cubicBezTo>
                <a:lnTo>
                  <a:pt x="5605765" y="0"/>
                </a:lnTo>
                <a:cubicBezTo>
                  <a:pt x="5660111" y="0"/>
                  <a:pt x="5704167" y="44056"/>
                  <a:pt x="5704167" y="98402"/>
                </a:cubicBezTo>
                <a:lnTo>
                  <a:pt x="5704167" y="491998"/>
                </a:lnTo>
                <a:cubicBezTo>
                  <a:pt x="5704167" y="546344"/>
                  <a:pt x="5660111" y="590400"/>
                  <a:pt x="5605765" y="590400"/>
                </a:cubicBezTo>
                <a:lnTo>
                  <a:pt x="98402" y="590400"/>
                </a:lnTo>
                <a:cubicBezTo>
                  <a:pt x="44056" y="590400"/>
                  <a:pt x="0" y="546344"/>
                  <a:pt x="0" y="491998"/>
                </a:cubicBezTo>
                <a:lnTo>
                  <a:pt x="0" y="98402"/>
                </a:lnTo>
                <a:close/>
              </a:path>
            </a:pathLst>
          </a:custGeom>
          <a:solidFill>
            <a:srgbClr val="92D050"/>
          </a:solidFill>
        </p:spPr>
        <p:style>
          <a:lnRef idx="2">
            <a:schemeClr val="lt1">
              <a:hueOff val="0"/>
              <a:satOff val="0"/>
              <a:lumOff val="0"/>
              <a:alphaOff val="0"/>
            </a:schemeClr>
          </a:lnRef>
          <a:fillRef idx="1">
            <a:schemeClr val="accent5">
              <a:hueOff val="-1838336"/>
              <a:satOff val="-2557"/>
              <a:lumOff val="-981"/>
              <a:alphaOff val="0"/>
            </a:schemeClr>
          </a:fillRef>
          <a:effectRef idx="0">
            <a:schemeClr val="accent5">
              <a:hueOff val="-1838336"/>
              <a:satOff val="-2557"/>
              <a:lumOff val="-981"/>
              <a:alphaOff val="0"/>
            </a:schemeClr>
          </a:effectRef>
          <a:fontRef idx="minor">
            <a:schemeClr val="lt1"/>
          </a:fontRef>
        </p:style>
        <p:txBody>
          <a:bodyPr spcFirstLastPara="0" vert="horz" wrap="square" lIns="244425" tIns="28821" rIns="244425" bIns="28821" numCol="1" spcCol="1270" anchor="ctr" anchorCtr="0">
            <a:noAutofit/>
          </a:bodyPr>
          <a:lstStyle/>
          <a:p>
            <a:pPr lvl="0" algn="ctr" defTabSz="889000" rtl="1">
              <a:lnSpc>
                <a:spcPct val="90000"/>
              </a:lnSpc>
              <a:spcBef>
                <a:spcPct val="0"/>
              </a:spcBef>
              <a:spcAft>
                <a:spcPct val="35000"/>
              </a:spcAft>
            </a:pPr>
            <a:r>
              <a:rPr lang="ar-EG" sz="2000" b="1" kern="1200" dirty="0" smtClean="0"/>
              <a:t> أن تستشيرها, واستشارتها تنبع من احترام إنسانيتها واحترام عقلها وتقدير وجودها. </a:t>
            </a:r>
            <a:endParaRPr lang="ar-EG" sz="2000" b="1" kern="1200" dirty="0"/>
          </a:p>
        </p:txBody>
      </p:sp>
      <p:sp>
        <p:nvSpPr>
          <p:cNvPr id="11" name="Rectangle 10"/>
          <p:cNvSpPr/>
          <p:nvPr/>
        </p:nvSpPr>
        <p:spPr>
          <a:xfrm>
            <a:off x="688970" y="3981787"/>
            <a:ext cx="8148810" cy="504000"/>
          </a:xfrm>
          <a:prstGeom prst="rect">
            <a:avLst/>
          </a:prstGeom>
        </p:spPr>
        <p:style>
          <a:lnRef idx="2">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726172" y="3686587"/>
            <a:ext cx="5704167" cy="590400"/>
          </a:xfrm>
          <a:custGeom>
            <a:avLst/>
            <a:gdLst>
              <a:gd name="connsiteX0" fmla="*/ 0 w 5704167"/>
              <a:gd name="connsiteY0" fmla="*/ 98402 h 590400"/>
              <a:gd name="connsiteX1" fmla="*/ 98402 w 5704167"/>
              <a:gd name="connsiteY1" fmla="*/ 0 h 590400"/>
              <a:gd name="connsiteX2" fmla="*/ 5605765 w 5704167"/>
              <a:gd name="connsiteY2" fmla="*/ 0 h 590400"/>
              <a:gd name="connsiteX3" fmla="*/ 5704167 w 5704167"/>
              <a:gd name="connsiteY3" fmla="*/ 98402 h 590400"/>
              <a:gd name="connsiteX4" fmla="*/ 5704167 w 5704167"/>
              <a:gd name="connsiteY4" fmla="*/ 491998 h 590400"/>
              <a:gd name="connsiteX5" fmla="*/ 5605765 w 5704167"/>
              <a:gd name="connsiteY5" fmla="*/ 590400 h 590400"/>
              <a:gd name="connsiteX6" fmla="*/ 98402 w 5704167"/>
              <a:gd name="connsiteY6" fmla="*/ 590400 h 590400"/>
              <a:gd name="connsiteX7" fmla="*/ 0 w 5704167"/>
              <a:gd name="connsiteY7" fmla="*/ 491998 h 590400"/>
              <a:gd name="connsiteX8" fmla="*/ 0 w 570416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4167" h="590400">
                <a:moveTo>
                  <a:pt x="0" y="98402"/>
                </a:moveTo>
                <a:cubicBezTo>
                  <a:pt x="0" y="44056"/>
                  <a:pt x="44056" y="0"/>
                  <a:pt x="98402" y="0"/>
                </a:cubicBezTo>
                <a:lnTo>
                  <a:pt x="5605765" y="0"/>
                </a:lnTo>
                <a:cubicBezTo>
                  <a:pt x="5660111" y="0"/>
                  <a:pt x="5704167" y="44056"/>
                  <a:pt x="5704167" y="98402"/>
                </a:cubicBezTo>
                <a:lnTo>
                  <a:pt x="5704167" y="491998"/>
                </a:lnTo>
                <a:cubicBezTo>
                  <a:pt x="5704167" y="546344"/>
                  <a:pt x="5660111" y="590400"/>
                  <a:pt x="5605765" y="590400"/>
                </a:cubicBezTo>
                <a:lnTo>
                  <a:pt x="98402" y="590400"/>
                </a:lnTo>
                <a:cubicBezTo>
                  <a:pt x="44056" y="590400"/>
                  <a:pt x="0" y="546344"/>
                  <a:pt x="0" y="491998"/>
                </a:cubicBezTo>
                <a:lnTo>
                  <a:pt x="0" y="98402"/>
                </a:lnTo>
                <a:close/>
              </a:path>
            </a:pathLst>
          </a:custGeom>
          <a:solidFill>
            <a:srgbClr val="FFC000"/>
          </a:solidFill>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244425" tIns="28821" rIns="244425" bIns="28821" numCol="1" spcCol="1270" anchor="ctr" anchorCtr="0">
            <a:noAutofit/>
          </a:bodyPr>
          <a:lstStyle/>
          <a:p>
            <a:pPr lvl="0" algn="ctr" defTabSz="889000" rtl="1">
              <a:lnSpc>
                <a:spcPct val="90000"/>
              </a:lnSpc>
              <a:spcBef>
                <a:spcPct val="0"/>
              </a:spcBef>
              <a:spcAft>
                <a:spcPct val="35000"/>
              </a:spcAft>
            </a:pPr>
            <a:r>
              <a:rPr lang="ar-EG" sz="2000" b="1" kern="1200" dirty="0" smtClean="0"/>
              <a:t>أن تحبها, فالحب هو أعظم نعمة ينعم الله بها على زوجينأن لا تخنقها بحبك</a:t>
            </a:r>
            <a:endParaRPr lang="ar-EG" sz="2000" b="1" kern="1200" dirty="0"/>
          </a:p>
        </p:txBody>
      </p:sp>
      <p:sp>
        <p:nvSpPr>
          <p:cNvPr id="13" name="Rectangle 12"/>
          <p:cNvSpPr/>
          <p:nvPr/>
        </p:nvSpPr>
        <p:spPr>
          <a:xfrm>
            <a:off x="688970" y="4888987"/>
            <a:ext cx="8148810" cy="504000"/>
          </a:xfrm>
          <a:prstGeom prst="rect">
            <a:avLst/>
          </a:prstGeom>
        </p:spPr>
        <p:style>
          <a:lnRef idx="2">
            <a:schemeClr val="accent5">
              <a:hueOff val="-5515009"/>
              <a:satOff val="-7671"/>
              <a:lumOff val="-294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726172" y="4593787"/>
            <a:ext cx="5704167" cy="590400"/>
          </a:xfrm>
          <a:custGeom>
            <a:avLst/>
            <a:gdLst>
              <a:gd name="connsiteX0" fmla="*/ 0 w 5704167"/>
              <a:gd name="connsiteY0" fmla="*/ 98402 h 590400"/>
              <a:gd name="connsiteX1" fmla="*/ 98402 w 5704167"/>
              <a:gd name="connsiteY1" fmla="*/ 0 h 590400"/>
              <a:gd name="connsiteX2" fmla="*/ 5605765 w 5704167"/>
              <a:gd name="connsiteY2" fmla="*/ 0 h 590400"/>
              <a:gd name="connsiteX3" fmla="*/ 5704167 w 5704167"/>
              <a:gd name="connsiteY3" fmla="*/ 98402 h 590400"/>
              <a:gd name="connsiteX4" fmla="*/ 5704167 w 5704167"/>
              <a:gd name="connsiteY4" fmla="*/ 491998 h 590400"/>
              <a:gd name="connsiteX5" fmla="*/ 5605765 w 5704167"/>
              <a:gd name="connsiteY5" fmla="*/ 590400 h 590400"/>
              <a:gd name="connsiteX6" fmla="*/ 98402 w 5704167"/>
              <a:gd name="connsiteY6" fmla="*/ 590400 h 590400"/>
              <a:gd name="connsiteX7" fmla="*/ 0 w 5704167"/>
              <a:gd name="connsiteY7" fmla="*/ 491998 h 590400"/>
              <a:gd name="connsiteX8" fmla="*/ 0 w 570416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4167" h="590400">
                <a:moveTo>
                  <a:pt x="0" y="98402"/>
                </a:moveTo>
                <a:cubicBezTo>
                  <a:pt x="0" y="44056"/>
                  <a:pt x="44056" y="0"/>
                  <a:pt x="98402" y="0"/>
                </a:cubicBezTo>
                <a:lnTo>
                  <a:pt x="5605765" y="0"/>
                </a:lnTo>
                <a:cubicBezTo>
                  <a:pt x="5660111" y="0"/>
                  <a:pt x="5704167" y="44056"/>
                  <a:pt x="5704167" y="98402"/>
                </a:cubicBezTo>
                <a:lnTo>
                  <a:pt x="5704167" y="491998"/>
                </a:lnTo>
                <a:cubicBezTo>
                  <a:pt x="5704167" y="546344"/>
                  <a:pt x="5660111" y="590400"/>
                  <a:pt x="5605765" y="590400"/>
                </a:cubicBezTo>
                <a:lnTo>
                  <a:pt x="98402" y="590400"/>
                </a:lnTo>
                <a:cubicBezTo>
                  <a:pt x="44056" y="590400"/>
                  <a:pt x="0" y="546344"/>
                  <a:pt x="0" y="491998"/>
                </a:cubicBezTo>
                <a:lnTo>
                  <a:pt x="0" y="98402"/>
                </a:lnTo>
                <a:close/>
              </a:path>
            </a:pathLst>
          </a:custGeom>
          <a:solidFill>
            <a:srgbClr val="9933FF"/>
          </a:solidFill>
        </p:spPr>
        <p:style>
          <a:lnRef idx="2">
            <a:schemeClr val="lt1">
              <a:hueOff val="0"/>
              <a:satOff val="0"/>
              <a:lumOff val="0"/>
              <a:alphaOff val="0"/>
            </a:schemeClr>
          </a:lnRef>
          <a:fillRef idx="1">
            <a:schemeClr val="accent5">
              <a:hueOff val="-5515009"/>
              <a:satOff val="-7671"/>
              <a:lumOff val="-2942"/>
              <a:alphaOff val="0"/>
            </a:schemeClr>
          </a:fillRef>
          <a:effectRef idx="0">
            <a:schemeClr val="accent5">
              <a:hueOff val="-5515009"/>
              <a:satOff val="-7671"/>
              <a:lumOff val="-2942"/>
              <a:alphaOff val="0"/>
            </a:schemeClr>
          </a:effectRef>
          <a:fontRef idx="minor">
            <a:schemeClr val="lt1"/>
          </a:fontRef>
        </p:style>
        <p:txBody>
          <a:bodyPr spcFirstLastPara="0" vert="horz" wrap="square" lIns="244425" tIns="28821" rIns="244425" bIns="28821" numCol="1" spcCol="1270" anchor="ctr" anchorCtr="0">
            <a:noAutofit/>
          </a:bodyPr>
          <a:lstStyle/>
          <a:p>
            <a:pPr lvl="0" algn="ctr" defTabSz="889000" rtl="1">
              <a:lnSpc>
                <a:spcPct val="90000"/>
              </a:lnSpc>
              <a:spcBef>
                <a:spcPct val="0"/>
              </a:spcBef>
              <a:spcAft>
                <a:spcPct val="35000"/>
              </a:spcAft>
            </a:pPr>
            <a:r>
              <a:rPr lang="ar-EG" sz="2000" b="1" kern="1200" dirty="0" smtClean="0"/>
              <a:t>أن تكون محور حياتك</a:t>
            </a:r>
            <a:endParaRPr lang="ar-EG" sz="2000" b="1" kern="1200" dirty="0"/>
          </a:p>
        </p:txBody>
      </p:sp>
      <p:sp>
        <p:nvSpPr>
          <p:cNvPr id="15" name="Rectangle 14"/>
          <p:cNvSpPr/>
          <p:nvPr/>
        </p:nvSpPr>
        <p:spPr>
          <a:xfrm>
            <a:off x="688970" y="5796187"/>
            <a:ext cx="8148810" cy="504000"/>
          </a:xfrm>
          <a:prstGeom prst="rect">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2726172" y="5500987"/>
            <a:ext cx="5704167" cy="590400"/>
          </a:xfrm>
          <a:custGeom>
            <a:avLst/>
            <a:gdLst>
              <a:gd name="connsiteX0" fmla="*/ 0 w 5704167"/>
              <a:gd name="connsiteY0" fmla="*/ 98402 h 590400"/>
              <a:gd name="connsiteX1" fmla="*/ 98402 w 5704167"/>
              <a:gd name="connsiteY1" fmla="*/ 0 h 590400"/>
              <a:gd name="connsiteX2" fmla="*/ 5605765 w 5704167"/>
              <a:gd name="connsiteY2" fmla="*/ 0 h 590400"/>
              <a:gd name="connsiteX3" fmla="*/ 5704167 w 5704167"/>
              <a:gd name="connsiteY3" fmla="*/ 98402 h 590400"/>
              <a:gd name="connsiteX4" fmla="*/ 5704167 w 5704167"/>
              <a:gd name="connsiteY4" fmla="*/ 491998 h 590400"/>
              <a:gd name="connsiteX5" fmla="*/ 5605765 w 5704167"/>
              <a:gd name="connsiteY5" fmla="*/ 590400 h 590400"/>
              <a:gd name="connsiteX6" fmla="*/ 98402 w 5704167"/>
              <a:gd name="connsiteY6" fmla="*/ 590400 h 590400"/>
              <a:gd name="connsiteX7" fmla="*/ 0 w 5704167"/>
              <a:gd name="connsiteY7" fmla="*/ 491998 h 590400"/>
              <a:gd name="connsiteX8" fmla="*/ 0 w 570416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04167" h="590400">
                <a:moveTo>
                  <a:pt x="0" y="98402"/>
                </a:moveTo>
                <a:cubicBezTo>
                  <a:pt x="0" y="44056"/>
                  <a:pt x="44056" y="0"/>
                  <a:pt x="98402" y="0"/>
                </a:cubicBezTo>
                <a:lnTo>
                  <a:pt x="5605765" y="0"/>
                </a:lnTo>
                <a:cubicBezTo>
                  <a:pt x="5660111" y="0"/>
                  <a:pt x="5704167" y="44056"/>
                  <a:pt x="5704167" y="98402"/>
                </a:cubicBezTo>
                <a:lnTo>
                  <a:pt x="5704167" y="491998"/>
                </a:lnTo>
                <a:cubicBezTo>
                  <a:pt x="5704167" y="546344"/>
                  <a:pt x="5660111" y="590400"/>
                  <a:pt x="5605765" y="590400"/>
                </a:cubicBezTo>
                <a:lnTo>
                  <a:pt x="98402" y="590400"/>
                </a:lnTo>
                <a:cubicBezTo>
                  <a:pt x="44056" y="590400"/>
                  <a:pt x="0" y="546344"/>
                  <a:pt x="0" y="491998"/>
                </a:cubicBezTo>
                <a:lnTo>
                  <a:pt x="0" y="98402"/>
                </a:lnTo>
                <a:close/>
              </a:path>
            </a:pathLst>
          </a:custGeom>
          <a:solidFill>
            <a:schemeClr val="accent6">
              <a:lumMod val="60000"/>
              <a:lumOff val="40000"/>
            </a:schemeClr>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244425" tIns="28821" rIns="244425" bIns="28821" numCol="1" spcCol="1270" anchor="ctr" anchorCtr="0">
            <a:noAutofit/>
          </a:bodyPr>
          <a:lstStyle/>
          <a:p>
            <a:pPr lvl="0" algn="ctr" defTabSz="889000" rtl="1">
              <a:lnSpc>
                <a:spcPct val="90000"/>
              </a:lnSpc>
              <a:spcBef>
                <a:spcPct val="0"/>
              </a:spcBef>
              <a:spcAft>
                <a:spcPct val="35000"/>
              </a:spcAft>
            </a:pPr>
            <a:r>
              <a:rPr lang="ar-EG" sz="2000" b="1" kern="1200" dirty="0" smtClean="0"/>
              <a:t>أن تعرف تقلباتها البيولوجية </a:t>
            </a:r>
            <a:endParaRPr lang="ar-EG" sz="2000" b="1" kern="1200" dirty="0"/>
          </a:p>
        </p:txBody>
      </p:sp>
      <p:sp>
        <p:nvSpPr>
          <p:cNvPr id="3" name="Plaque 2"/>
          <p:cNvSpPr/>
          <p:nvPr/>
        </p:nvSpPr>
        <p:spPr>
          <a:xfrm>
            <a:off x="1994053" y="152341"/>
            <a:ext cx="5183697" cy="617209"/>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4" name="Rectangle 3"/>
          <p:cNvSpPr/>
          <p:nvPr/>
        </p:nvSpPr>
        <p:spPr>
          <a:xfrm>
            <a:off x="6670699" y="1010743"/>
            <a:ext cx="206017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تتعامل مع زوجتك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594911" y="1309770"/>
            <a:ext cx="8135967" cy="424732"/>
          </a:xfrm>
          <a:prstGeom prst="rect">
            <a:avLst/>
          </a:prstGeom>
        </p:spPr>
        <p:txBody>
          <a:bodyPr wrap="square">
            <a:spAutoFit/>
          </a:bodyPr>
          <a:lstStyle/>
          <a:p>
            <a:pPr algn="justLow" rtl="1">
              <a:lnSpc>
                <a:spcPct val="120000"/>
              </a:lnSpc>
              <a:spcAft>
                <a:spcPts val="800"/>
              </a:spcAft>
            </a:pPr>
            <a:r>
              <a:rPr lang="ar-SA"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توجيهات خاصة جداً من جلسات العلاج النفسي العميق والعلاج العائلي ونصائح مجربة آتت نتائج </a:t>
            </a:r>
            <a:r>
              <a:rPr lang="ar-SA"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مبهرة</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a:off x="387373" y="2408579"/>
            <a:ext cx="2338799" cy="314641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43748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par>
                                <p:cTn id="42" presetID="53" presetClass="entr" presetSubtype="16"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500" fill="hold"/>
                                        <p:tgtEl>
                                          <p:spTgt spid="12"/>
                                        </p:tgtEl>
                                        <p:attrNameLst>
                                          <p:attrName>ppt_w</p:attrName>
                                        </p:attrNameLst>
                                      </p:cBhvr>
                                      <p:tavLst>
                                        <p:tav tm="0">
                                          <p:val>
                                            <p:fltVal val="0"/>
                                          </p:val>
                                        </p:tav>
                                        <p:tav tm="100000">
                                          <p:val>
                                            <p:strVal val="#ppt_w"/>
                                          </p:val>
                                        </p:tav>
                                      </p:tavLst>
                                    </p:anim>
                                    <p:anim calcmode="lin" valueType="num">
                                      <p:cBhvr>
                                        <p:cTn id="52" dur="500" fill="hold"/>
                                        <p:tgtEl>
                                          <p:spTgt spid="12"/>
                                        </p:tgtEl>
                                        <p:attrNameLst>
                                          <p:attrName>ppt_h</p:attrName>
                                        </p:attrNameLst>
                                      </p:cBhvr>
                                      <p:tavLst>
                                        <p:tav tm="0">
                                          <p:val>
                                            <p:fltVal val="0"/>
                                          </p:val>
                                        </p:tav>
                                        <p:tav tm="100000">
                                          <p:val>
                                            <p:strVal val="#ppt_h"/>
                                          </p:val>
                                        </p:tav>
                                      </p:tavLst>
                                    </p:anim>
                                    <p:animEffect transition="in" filter="fade">
                                      <p:cBhvr>
                                        <p:cTn id="53" dur="50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par>
                                <p:cTn id="66" presetID="53" presetClass="entr" presetSubtype="16"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 calcmode="lin" valueType="num">
                                      <p:cBhvr>
                                        <p:cTn id="75" dur="500" fill="hold"/>
                                        <p:tgtEl>
                                          <p:spTgt spid="16"/>
                                        </p:tgtEl>
                                        <p:attrNameLst>
                                          <p:attrName>ppt_w</p:attrName>
                                        </p:attrNameLst>
                                      </p:cBhvr>
                                      <p:tavLst>
                                        <p:tav tm="0">
                                          <p:val>
                                            <p:fltVal val="0"/>
                                          </p:val>
                                        </p:tav>
                                        <p:tav tm="100000">
                                          <p:val>
                                            <p:strVal val="#ppt_w"/>
                                          </p:val>
                                        </p:tav>
                                      </p:tavLst>
                                    </p:anim>
                                    <p:anim calcmode="lin" valueType="num">
                                      <p:cBhvr>
                                        <p:cTn id="76" dur="500" fill="hold"/>
                                        <p:tgtEl>
                                          <p:spTgt spid="16"/>
                                        </p:tgtEl>
                                        <p:attrNameLst>
                                          <p:attrName>ppt_h</p:attrName>
                                        </p:attrNameLst>
                                      </p:cBhvr>
                                      <p:tavLst>
                                        <p:tav tm="0">
                                          <p:val>
                                            <p:fltVal val="0"/>
                                          </p:val>
                                        </p:tav>
                                        <p:tav tm="100000">
                                          <p:val>
                                            <p:strVal val="#ppt_h"/>
                                          </p:val>
                                        </p:tav>
                                      </p:tavLst>
                                    </p:anim>
                                    <p:animEffect transition="in" filter="fade">
                                      <p:cBhvr>
                                        <p:cTn id="77" dur="500"/>
                                        <p:tgtEl>
                                          <p:spTgt spid="16"/>
                                        </p:tgtEl>
                                      </p:cBhvr>
                                    </p:animEffect>
                                  </p:childTnLst>
                                </p:cTn>
                              </p:par>
                              <p:par>
                                <p:cTn id="78" presetID="53" presetClass="entr" presetSubtype="16"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p:cTn id="80" dur="500" fill="hold"/>
                                        <p:tgtEl>
                                          <p:spTgt spid="15"/>
                                        </p:tgtEl>
                                        <p:attrNameLst>
                                          <p:attrName>ppt_w</p:attrName>
                                        </p:attrNameLst>
                                      </p:cBhvr>
                                      <p:tavLst>
                                        <p:tav tm="0">
                                          <p:val>
                                            <p:fltVal val="0"/>
                                          </p:val>
                                        </p:tav>
                                        <p:tav tm="100000">
                                          <p:val>
                                            <p:strVal val="#ppt_w"/>
                                          </p:val>
                                        </p:tav>
                                      </p:tavLst>
                                    </p:anim>
                                    <p:anim calcmode="lin" valueType="num">
                                      <p:cBhvr>
                                        <p:cTn id="81" dur="500" fill="hold"/>
                                        <p:tgtEl>
                                          <p:spTgt spid="15"/>
                                        </p:tgtEl>
                                        <p:attrNameLst>
                                          <p:attrName>ppt_h</p:attrName>
                                        </p:attrNameLst>
                                      </p:cBhvr>
                                      <p:tavLst>
                                        <p:tav tm="0">
                                          <p:val>
                                            <p:fltVal val="0"/>
                                          </p:val>
                                        </p:tav>
                                        <p:tav tm="100000">
                                          <p:val>
                                            <p:strVal val="#ppt_h"/>
                                          </p:val>
                                        </p:tav>
                                      </p:tavLst>
                                    </p:anim>
                                    <p:animEffect transition="in" filter="fade">
                                      <p:cBhvr>
                                        <p:cTn id="8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P spid="3" grpId="0" animBg="1"/>
      <p:bldP spid="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1972019" y="124052"/>
            <a:ext cx="5057506" cy="503651"/>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EG" sz="2800" b="1" dirty="0">
                <a:solidFill>
                  <a:srgbClr val="C00000"/>
                </a:solidFill>
              </a:rPr>
              <a:t>خطوات في طريق حل المشكلة الزوجية </a:t>
            </a:r>
            <a:endParaRPr lang="en-US" sz="2800" b="1" dirty="0">
              <a:solidFill>
                <a:srgbClr val="C00000"/>
              </a:solidFill>
            </a:endParaRPr>
          </a:p>
        </p:txBody>
      </p:sp>
      <p:sp>
        <p:nvSpPr>
          <p:cNvPr id="7" name="Rectangle 6"/>
          <p:cNvSpPr/>
          <p:nvPr/>
        </p:nvSpPr>
        <p:spPr>
          <a:xfrm>
            <a:off x="1046602" y="1921804"/>
            <a:ext cx="7950506" cy="4788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001178" y="1628354"/>
            <a:ext cx="5565354" cy="560880"/>
          </a:xfrm>
          <a:custGeom>
            <a:avLst/>
            <a:gdLst>
              <a:gd name="connsiteX0" fmla="*/ 0 w 5565354"/>
              <a:gd name="connsiteY0" fmla="*/ 93482 h 560880"/>
              <a:gd name="connsiteX1" fmla="*/ 93482 w 5565354"/>
              <a:gd name="connsiteY1" fmla="*/ 0 h 560880"/>
              <a:gd name="connsiteX2" fmla="*/ 5471872 w 5565354"/>
              <a:gd name="connsiteY2" fmla="*/ 0 h 560880"/>
              <a:gd name="connsiteX3" fmla="*/ 5565354 w 5565354"/>
              <a:gd name="connsiteY3" fmla="*/ 93482 h 560880"/>
              <a:gd name="connsiteX4" fmla="*/ 5565354 w 5565354"/>
              <a:gd name="connsiteY4" fmla="*/ 467398 h 560880"/>
              <a:gd name="connsiteX5" fmla="*/ 5471872 w 5565354"/>
              <a:gd name="connsiteY5" fmla="*/ 560880 h 560880"/>
              <a:gd name="connsiteX6" fmla="*/ 93482 w 5565354"/>
              <a:gd name="connsiteY6" fmla="*/ 560880 h 560880"/>
              <a:gd name="connsiteX7" fmla="*/ 0 w 5565354"/>
              <a:gd name="connsiteY7" fmla="*/ 467398 h 560880"/>
              <a:gd name="connsiteX8" fmla="*/ 0 w 5565354"/>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5354" h="560880">
                <a:moveTo>
                  <a:pt x="0" y="93482"/>
                </a:moveTo>
                <a:cubicBezTo>
                  <a:pt x="0" y="41853"/>
                  <a:pt x="41853" y="0"/>
                  <a:pt x="93482" y="0"/>
                </a:cubicBezTo>
                <a:lnTo>
                  <a:pt x="5471872" y="0"/>
                </a:lnTo>
                <a:cubicBezTo>
                  <a:pt x="5523501" y="0"/>
                  <a:pt x="5565354" y="41853"/>
                  <a:pt x="5565354" y="93482"/>
                </a:cubicBezTo>
                <a:lnTo>
                  <a:pt x="5565354" y="467398"/>
                </a:lnTo>
                <a:cubicBezTo>
                  <a:pt x="5565354" y="519027"/>
                  <a:pt x="5523501" y="560880"/>
                  <a:pt x="5471872"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7737" tIns="27380" rIns="237737" bIns="27380" numCol="1" spcCol="1270" anchor="ctr" anchorCtr="0">
            <a:noAutofit/>
          </a:bodyPr>
          <a:lstStyle/>
          <a:p>
            <a:pPr lvl="0" algn="ctr" defTabSz="889000" rtl="1">
              <a:lnSpc>
                <a:spcPct val="90000"/>
              </a:lnSpc>
              <a:spcBef>
                <a:spcPct val="0"/>
              </a:spcBef>
              <a:spcAft>
                <a:spcPct val="35000"/>
              </a:spcAft>
            </a:pPr>
            <a:r>
              <a:rPr lang="ar-EG" sz="2000" b="1" kern="1200" dirty="0" smtClean="0"/>
              <a:t>أن تكون سعادتها أحد أهدافك المهمة</a:t>
            </a:r>
            <a:endParaRPr lang="ar-EG" sz="2000" b="1" kern="1200" dirty="0"/>
          </a:p>
        </p:txBody>
      </p:sp>
      <p:sp>
        <p:nvSpPr>
          <p:cNvPr id="9" name="Rectangle 8"/>
          <p:cNvSpPr/>
          <p:nvPr/>
        </p:nvSpPr>
        <p:spPr>
          <a:xfrm>
            <a:off x="1046602" y="2783644"/>
            <a:ext cx="7950506" cy="4788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034228" y="2503204"/>
            <a:ext cx="5565354" cy="560880"/>
          </a:xfrm>
          <a:custGeom>
            <a:avLst/>
            <a:gdLst>
              <a:gd name="connsiteX0" fmla="*/ 0 w 5565354"/>
              <a:gd name="connsiteY0" fmla="*/ 93482 h 560880"/>
              <a:gd name="connsiteX1" fmla="*/ 93482 w 5565354"/>
              <a:gd name="connsiteY1" fmla="*/ 0 h 560880"/>
              <a:gd name="connsiteX2" fmla="*/ 5471872 w 5565354"/>
              <a:gd name="connsiteY2" fmla="*/ 0 h 560880"/>
              <a:gd name="connsiteX3" fmla="*/ 5565354 w 5565354"/>
              <a:gd name="connsiteY3" fmla="*/ 93482 h 560880"/>
              <a:gd name="connsiteX4" fmla="*/ 5565354 w 5565354"/>
              <a:gd name="connsiteY4" fmla="*/ 467398 h 560880"/>
              <a:gd name="connsiteX5" fmla="*/ 5471872 w 5565354"/>
              <a:gd name="connsiteY5" fmla="*/ 560880 h 560880"/>
              <a:gd name="connsiteX6" fmla="*/ 93482 w 5565354"/>
              <a:gd name="connsiteY6" fmla="*/ 560880 h 560880"/>
              <a:gd name="connsiteX7" fmla="*/ 0 w 5565354"/>
              <a:gd name="connsiteY7" fmla="*/ 467398 h 560880"/>
              <a:gd name="connsiteX8" fmla="*/ 0 w 5565354"/>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5354" h="560880">
                <a:moveTo>
                  <a:pt x="0" y="93482"/>
                </a:moveTo>
                <a:cubicBezTo>
                  <a:pt x="0" y="41853"/>
                  <a:pt x="41853" y="0"/>
                  <a:pt x="93482" y="0"/>
                </a:cubicBezTo>
                <a:lnTo>
                  <a:pt x="5471872" y="0"/>
                </a:lnTo>
                <a:cubicBezTo>
                  <a:pt x="5523501" y="0"/>
                  <a:pt x="5565354" y="41853"/>
                  <a:pt x="5565354" y="93482"/>
                </a:cubicBezTo>
                <a:lnTo>
                  <a:pt x="5565354" y="467398"/>
                </a:lnTo>
                <a:cubicBezTo>
                  <a:pt x="5565354" y="519027"/>
                  <a:pt x="5523501" y="560880"/>
                  <a:pt x="5471872" y="560880"/>
                </a:cubicBezTo>
                <a:lnTo>
                  <a:pt x="93482" y="560880"/>
                </a:lnTo>
                <a:cubicBezTo>
                  <a:pt x="41853" y="560880"/>
                  <a:pt x="0" y="519027"/>
                  <a:pt x="0" y="467398"/>
                </a:cubicBezTo>
                <a:lnTo>
                  <a:pt x="0" y="93482"/>
                </a:lnTo>
                <a:close/>
              </a:path>
            </a:pathLst>
          </a:custGeom>
          <a:solidFill>
            <a:srgbClr val="CC66FF"/>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7737" tIns="27380" rIns="237737" bIns="27380" numCol="1" spcCol="1270" anchor="ctr" anchorCtr="0">
            <a:noAutofit/>
          </a:bodyPr>
          <a:lstStyle/>
          <a:p>
            <a:pPr lvl="0" algn="ctr" defTabSz="889000" rtl="1">
              <a:lnSpc>
                <a:spcPct val="90000"/>
              </a:lnSpc>
              <a:spcBef>
                <a:spcPct val="0"/>
              </a:spcBef>
              <a:spcAft>
                <a:spcPct val="35000"/>
              </a:spcAft>
            </a:pPr>
            <a:r>
              <a:rPr lang="ar-EG" sz="2000" b="1" kern="1200" dirty="0" smtClean="0"/>
              <a:t>أن تحترم أسرتها وتحتفظ بعلاقة طيبة ومتوازنة معها </a:t>
            </a:r>
            <a:endParaRPr lang="ar-EG" sz="2000" b="1" kern="1200" dirty="0"/>
          </a:p>
        </p:txBody>
      </p:sp>
      <p:sp>
        <p:nvSpPr>
          <p:cNvPr id="11" name="Rectangle 10"/>
          <p:cNvSpPr/>
          <p:nvPr/>
        </p:nvSpPr>
        <p:spPr>
          <a:xfrm>
            <a:off x="1046602" y="3645484"/>
            <a:ext cx="7950506" cy="4788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034228" y="3365044"/>
            <a:ext cx="5565354" cy="560880"/>
          </a:xfrm>
          <a:custGeom>
            <a:avLst/>
            <a:gdLst>
              <a:gd name="connsiteX0" fmla="*/ 0 w 5565354"/>
              <a:gd name="connsiteY0" fmla="*/ 93482 h 560880"/>
              <a:gd name="connsiteX1" fmla="*/ 93482 w 5565354"/>
              <a:gd name="connsiteY1" fmla="*/ 0 h 560880"/>
              <a:gd name="connsiteX2" fmla="*/ 5471872 w 5565354"/>
              <a:gd name="connsiteY2" fmla="*/ 0 h 560880"/>
              <a:gd name="connsiteX3" fmla="*/ 5565354 w 5565354"/>
              <a:gd name="connsiteY3" fmla="*/ 93482 h 560880"/>
              <a:gd name="connsiteX4" fmla="*/ 5565354 w 5565354"/>
              <a:gd name="connsiteY4" fmla="*/ 467398 h 560880"/>
              <a:gd name="connsiteX5" fmla="*/ 5471872 w 5565354"/>
              <a:gd name="connsiteY5" fmla="*/ 560880 h 560880"/>
              <a:gd name="connsiteX6" fmla="*/ 93482 w 5565354"/>
              <a:gd name="connsiteY6" fmla="*/ 560880 h 560880"/>
              <a:gd name="connsiteX7" fmla="*/ 0 w 5565354"/>
              <a:gd name="connsiteY7" fmla="*/ 467398 h 560880"/>
              <a:gd name="connsiteX8" fmla="*/ 0 w 5565354"/>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5354" h="560880">
                <a:moveTo>
                  <a:pt x="0" y="93482"/>
                </a:moveTo>
                <a:cubicBezTo>
                  <a:pt x="0" y="41853"/>
                  <a:pt x="41853" y="0"/>
                  <a:pt x="93482" y="0"/>
                </a:cubicBezTo>
                <a:lnTo>
                  <a:pt x="5471872" y="0"/>
                </a:lnTo>
                <a:cubicBezTo>
                  <a:pt x="5523501" y="0"/>
                  <a:pt x="5565354" y="41853"/>
                  <a:pt x="5565354" y="93482"/>
                </a:cubicBezTo>
                <a:lnTo>
                  <a:pt x="5565354" y="467398"/>
                </a:lnTo>
                <a:cubicBezTo>
                  <a:pt x="5565354" y="519027"/>
                  <a:pt x="5523501" y="560880"/>
                  <a:pt x="5471872" y="560880"/>
                </a:cubicBezTo>
                <a:lnTo>
                  <a:pt x="93482" y="560880"/>
                </a:lnTo>
                <a:cubicBezTo>
                  <a:pt x="41853" y="560880"/>
                  <a:pt x="0" y="519027"/>
                  <a:pt x="0" y="467398"/>
                </a:cubicBezTo>
                <a:lnTo>
                  <a:pt x="0" y="93482"/>
                </a:lnTo>
                <a:close/>
              </a:path>
            </a:pathLst>
          </a:custGeom>
          <a:solidFill>
            <a:srgbClr val="92D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7737" tIns="27380" rIns="237737" bIns="27380" numCol="1" spcCol="1270" anchor="ctr" anchorCtr="0">
            <a:noAutofit/>
          </a:bodyPr>
          <a:lstStyle/>
          <a:p>
            <a:pPr lvl="0" algn="ctr" defTabSz="889000" rtl="1">
              <a:lnSpc>
                <a:spcPct val="90000"/>
              </a:lnSpc>
              <a:spcBef>
                <a:spcPct val="0"/>
              </a:spcBef>
              <a:spcAft>
                <a:spcPct val="35000"/>
              </a:spcAft>
            </a:pPr>
            <a:r>
              <a:rPr lang="ar-EG" sz="2000" b="1" kern="1200" dirty="0" smtClean="0"/>
              <a:t>أن تحتـفظ بحالة من الطمأنينة والاستقرار في البيت </a:t>
            </a:r>
            <a:endParaRPr lang="ar-EG" sz="2000" b="1" kern="1200" dirty="0"/>
          </a:p>
        </p:txBody>
      </p:sp>
      <p:sp>
        <p:nvSpPr>
          <p:cNvPr id="13" name="Rectangle 12"/>
          <p:cNvSpPr/>
          <p:nvPr/>
        </p:nvSpPr>
        <p:spPr>
          <a:xfrm>
            <a:off x="1046602" y="4507324"/>
            <a:ext cx="7950506" cy="4788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034228" y="4226884"/>
            <a:ext cx="5565354" cy="560880"/>
          </a:xfrm>
          <a:custGeom>
            <a:avLst/>
            <a:gdLst>
              <a:gd name="connsiteX0" fmla="*/ 0 w 5565354"/>
              <a:gd name="connsiteY0" fmla="*/ 93482 h 560880"/>
              <a:gd name="connsiteX1" fmla="*/ 93482 w 5565354"/>
              <a:gd name="connsiteY1" fmla="*/ 0 h 560880"/>
              <a:gd name="connsiteX2" fmla="*/ 5471872 w 5565354"/>
              <a:gd name="connsiteY2" fmla="*/ 0 h 560880"/>
              <a:gd name="connsiteX3" fmla="*/ 5565354 w 5565354"/>
              <a:gd name="connsiteY3" fmla="*/ 93482 h 560880"/>
              <a:gd name="connsiteX4" fmla="*/ 5565354 w 5565354"/>
              <a:gd name="connsiteY4" fmla="*/ 467398 h 560880"/>
              <a:gd name="connsiteX5" fmla="*/ 5471872 w 5565354"/>
              <a:gd name="connsiteY5" fmla="*/ 560880 h 560880"/>
              <a:gd name="connsiteX6" fmla="*/ 93482 w 5565354"/>
              <a:gd name="connsiteY6" fmla="*/ 560880 h 560880"/>
              <a:gd name="connsiteX7" fmla="*/ 0 w 5565354"/>
              <a:gd name="connsiteY7" fmla="*/ 467398 h 560880"/>
              <a:gd name="connsiteX8" fmla="*/ 0 w 5565354"/>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5354" h="560880">
                <a:moveTo>
                  <a:pt x="0" y="93482"/>
                </a:moveTo>
                <a:cubicBezTo>
                  <a:pt x="0" y="41853"/>
                  <a:pt x="41853" y="0"/>
                  <a:pt x="93482" y="0"/>
                </a:cubicBezTo>
                <a:lnTo>
                  <a:pt x="5471872" y="0"/>
                </a:lnTo>
                <a:cubicBezTo>
                  <a:pt x="5523501" y="0"/>
                  <a:pt x="5565354" y="41853"/>
                  <a:pt x="5565354" y="93482"/>
                </a:cubicBezTo>
                <a:lnTo>
                  <a:pt x="5565354" y="467398"/>
                </a:lnTo>
                <a:cubicBezTo>
                  <a:pt x="5565354" y="519027"/>
                  <a:pt x="5523501" y="560880"/>
                  <a:pt x="5471872" y="560880"/>
                </a:cubicBezTo>
                <a:lnTo>
                  <a:pt x="93482" y="560880"/>
                </a:lnTo>
                <a:cubicBezTo>
                  <a:pt x="41853" y="560880"/>
                  <a:pt x="0" y="519027"/>
                  <a:pt x="0" y="467398"/>
                </a:cubicBezTo>
                <a:lnTo>
                  <a:pt x="0" y="93482"/>
                </a:lnTo>
                <a:close/>
              </a:path>
            </a:pathLst>
          </a:custGeom>
          <a:solidFill>
            <a:srgbClr val="0070C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7737" tIns="27380" rIns="237737" bIns="27380" numCol="1" spcCol="1270" anchor="ctr" anchorCtr="0">
            <a:noAutofit/>
          </a:bodyPr>
          <a:lstStyle/>
          <a:p>
            <a:pPr lvl="0" algn="ctr" defTabSz="889000" rtl="1">
              <a:lnSpc>
                <a:spcPct val="90000"/>
              </a:lnSpc>
              <a:spcBef>
                <a:spcPct val="0"/>
              </a:spcBef>
              <a:spcAft>
                <a:spcPct val="35000"/>
              </a:spcAft>
            </a:pPr>
            <a:r>
              <a:rPr lang="ar-EG" sz="2000" b="1" kern="1200" dirty="0" smtClean="0"/>
              <a:t>أن تظهر مشاعرك الإيجابية نحوها بلا تحفظ أو خجل </a:t>
            </a:r>
            <a:endParaRPr lang="ar-EG" sz="2000" b="1" kern="1200" dirty="0"/>
          </a:p>
        </p:txBody>
      </p:sp>
      <p:sp>
        <p:nvSpPr>
          <p:cNvPr id="15" name="Rectangle 14"/>
          <p:cNvSpPr/>
          <p:nvPr/>
        </p:nvSpPr>
        <p:spPr>
          <a:xfrm>
            <a:off x="1046602" y="5369164"/>
            <a:ext cx="7950506" cy="4788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034228" y="5088724"/>
            <a:ext cx="5565354" cy="560880"/>
          </a:xfrm>
          <a:custGeom>
            <a:avLst/>
            <a:gdLst>
              <a:gd name="connsiteX0" fmla="*/ 0 w 5565354"/>
              <a:gd name="connsiteY0" fmla="*/ 93482 h 560880"/>
              <a:gd name="connsiteX1" fmla="*/ 93482 w 5565354"/>
              <a:gd name="connsiteY1" fmla="*/ 0 h 560880"/>
              <a:gd name="connsiteX2" fmla="*/ 5471872 w 5565354"/>
              <a:gd name="connsiteY2" fmla="*/ 0 h 560880"/>
              <a:gd name="connsiteX3" fmla="*/ 5565354 w 5565354"/>
              <a:gd name="connsiteY3" fmla="*/ 93482 h 560880"/>
              <a:gd name="connsiteX4" fmla="*/ 5565354 w 5565354"/>
              <a:gd name="connsiteY4" fmla="*/ 467398 h 560880"/>
              <a:gd name="connsiteX5" fmla="*/ 5471872 w 5565354"/>
              <a:gd name="connsiteY5" fmla="*/ 560880 h 560880"/>
              <a:gd name="connsiteX6" fmla="*/ 93482 w 5565354"/>
              <a:gd name="connsiteY6" fmla="*/ 560880 h 560880"/>
              <a:gd name="connsiteX7" fmla="*/ 0 w 5565354"/>
              <a:gd name="connsiteY7" fmla="*/ 467398 h 560880"/>
              <a:gd name="connsiteX8" fmla="*/ 0 w 5565354"/>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65354" h="560880">
                <a:moveTo>
                  <a:pt x="0" y="93482"/>
                </a:moveTo>
                <a:cubicBezTo>
                  <a:pt x="0" y="41853"/>
                  <a:pt x="41853" y="0"/>
                  <a:pt x="93482" y="0"/>
                </a:cubicBezTo>
                <a:lnTo>
                  <a:pt x="5471872" y="0"/>
                </a:lnTo>
                <a:cubicBezTo>
                  <a:pt x="5523501" y="0"/>
                  <a:pt x="5565354" y="41853"/>
                  <a:pt x="5565354" y="93482"/>
                </a:cubicBezTo>
                <a:lnTo>
                  <a:pt x="5565354" y="467398"/>
                </a:lnTo>
                <a:cubicBezTo>
                  <a:pt x="5565354" y="519027"/>
                  <a:pt x="5523501" y="560880"/>
                  <a:pt x="5471872"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37737" tIns="27380" rIns="237737" bIns="27380" numCol="1" spcCol="1270" anchor="ctr" anchorCtr="0">
            <a:noAutofit/>
          </a:bodyPr>
          <a:lstStyle/>
          <a:p>
            <a:pPr lvl="0" algn="ctr" defTabSz="889000" rtl="1">
              <a:lnSpc>
                <a:spcPct val="90000"/>
              </a:lnSpc>
              <a:spcBef>
                <a:spcPct val="0"/>
              </a:spcBef>
              <a:spcAft>
                <a:spcPct val="35000"/>
              </a:spcAft>
            </a:pPr>
            <a:r>
              <a:rPr lang="ar-EG" sz="2000" b="1" kern="1200" dirty="0" smtClean="0"/>
              <a:t>أن تسيطر على مشاعرك السلبية نحوها خاصة في لحظات الغضب </a:t>
            </a:r>
            <a:endParaRPr lang="ar-EG" sz="2000" b="1" kern="1200" dirty="0"/>
          </a:p>
        </p:txBody>
      </p:sp>
      <p:sp>
        <p:nvSpPr>
          <p:cNvPr id="5" name="Rectangle 4"/>
          <p:cNvSpPr/>
          <p:nvPr/>
        </p:nvSpPr>
        <p:spPr>
          <a:xfrm>
            <a:off x="6670699" y="1010743"/>
            <a:ext cx="2060179" cy="377026"/>
          </a:xfrm>
          <a:prstGeom prst="rect">
            <a:avLst/>
          </a:prstGeom>
        </p:spPr>
        <p:txBody>
          <a:bodyPr wrap="none">
            <a:spAutoFit/>
          </a:bodyPr>
          <a:lstStyle/>
          <a:p>
            <a:pPr algn="justLow">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تتعامل مع زوجتك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512112" y="2310502"/>
            <a:ext cx="2341257" cy="28098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351411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par>
                                <p:cTn id="26" presetID="31"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par>
                                <p:cTn id="40" presetID="31"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par>
                                <p:cTn id="54" presetID="31"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fltVal val="0"/>
                                          </p:val>
                                        </p:tav>
                                        <p:tav tm="100000">
                                          <p:val>
                                            <p:strVal val="#ppt_w"/>
                                          </p:val>
                                        </p:tav>
                                      </p:tavLst>
                                    </p:anim>
                                    <p:anim calcmode="lin" valueType="num">
                                      <p:cBhvr>
                                        <p:cTn id="57" dur="1000" fill="hold"/>
                                        <p:tgtEl>
                                          <p:spTgt spid="11"/>
                                        </p:tgtEl>
                                        <p:attrNameLst>
                                          <p:attrName>ppt_h</p:attrName>
                                        </p:attrNameLst>
                                      </p:cBhvr>
                                      <p:tavLst>
                                        <p:tav tm="0">
                                          <p:val>
                                            <p:fltVal val="0"/>
                                          </p:val>
                                        </p:tav>
                                        <p:tav tm="100000">
                                          <p:val>
                                            <p:strVal val="#ppt_h"/>
                                          </p:val>
                                        </p:tav>
                                      </p:tavLst>
                                    </p:anim>
                                    <p:anim calcmode="lin" valueType="num">
                                      <p:cBhvr>
                                        <p:cTn id="58" dur="1000" fill="hold"/>
                                        <p:tgtEl>
                                          <p:spTgt spid="11"/>
                                        </p:tgtEl>
                                        <p:attrNameLst>
                                          <p:attrName>style.rotation</p:attrName>
                                        </p:attrNameLst>
                                      </p:cBhvr>
                                      <p:tavLst>
                                        <p:tav tm="0">
                                          <p:val>
                                            <p:fltVal val="90"/>
                                          </p:val>
                                        </p:tav>
                                        <p:tav tm="100000">
                                          <p:val>
                                            <p:fltVal val="0"/>
                                          </p:val>
                                        </p:tav>
                                      </p:tavLst>
                                    </p:anim>
                                    <p:animEffect transition="in" filter="fade">
                                      <p:cBhvr>
                                        <p:cTn id="59" dur="10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fltVal val="0"/>
                                          </p:val>
                                        </p:tav>
                                        <p:tav tm="100000">
                                          <p:val>
                                            <p:strVal val="#ppt_w"/>
                                          </p:val>
                                        </p:tav>
                                      </p:tavLst>
                                    </p:anim>
                                    <p:anim calcmode="lin" valueType="num">
                                      <p:cBhvr>
                                        <p:cTn id="65" dur="1000" fill="hold"/>
                                        <p:tgtEl>
                                          <p:spTgt spid="14"/>
                                        </p:tgtEl>
                                        <p:attrNameLst>
                                          <p:attrName>ppt_h</p:attrName>
                                        </p:attrNameLst>
                                      </p:cBhvr>
                                      <p:tavLst>
                                        <p:tav tm="0">
                                          <p:val>
                                            <p:fltVal val="0"/>
                                          </p:val>
                                        </p:tav>
                                        <p:tav tm="100000">
                                          <p:val>
                                            <p:strVal val="#ppt_h"/>
                                          </p:val>
                                        </p:tav>
                                      </p:tavLst>
                                    </p:anim>
                                    <p:anim calcmode="lin" valueType="num">
                                      <p:cBhvr>
                                        <p:cTn id="66" dur="1000" fill="hold"/>
                                        <p:tgtEl>
                                          <p:spTgt spid="14"/>
                                        </p:tgtEl>
                                        <p:attrNameLst>
                                          <p:attrName>style.rotation</p:attrName>
                                        </p:attrNameLst>
                                      </p:cBhvr>
                                      <p:tavLst>
                                        <p:tav tm="0">
                                          <p:val>
                                            <p:fltVal val="90"/>
                                          </p:val>
                                        </p:tav>
                                        <p:tav tm="100000">
                                          <p:val>
                                            <p:fltVal val="0"/>
                                          </p:val>
                                        </p:tav>
                                      </p:tavLst>
                                    </p:anim>
                                    <p:animEffect transition="in" filter="fade">
                                      <p:cBhvr>
                                        <p:cTn id="67" dur="1000"/>
                                        <p:tgtEl>
                                          <p:spTgt spid="14"/>
                                        </p:tgtEl>
                                      </p:cBhvr>
                                    </p:animEffect>
                                  </p:childTnLst>
                                </p:cTn>
                              </p:par>
                              <p:par>
                                <p:cTn id="68" presetID="31" presetClass="entr" presetSubtype="0"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1000" fill="hold"/>
                                        <p:tgtEl>
                                          <p:spTgt spid="13"/>
                                        </p:tgtEl>
                                        <p:attrNameLst>
                                          <p:attrName>ppt_w</p:attrName>
                                        </p:attrNameLst>
                                      </p:cBhvr>
                                      <p:tavLst>
                                        <p:tav tm="0">
                                          <p:val>
                                            <p:fltVal val="0"/>
                                          </p:val>
                                        </p:tav>
                                        <p:tav tm="100000">
                                          <p:val>
                                            <p:strVal val="#ppt_w"/>
                                          </p:val>
                                        </p:tav>
                                      </p:tavLst>
                                    </p:anim>
                                    <p:anim calcmode="lin" valueType="num">
                                      <p:cBhvr>
                                        <p:cTn id="71" dur="1000" fill="hold"/>
                                        <p:tgtEl>
                                          <p:spTgt spid="13"/>
                                        </p:tgtEl>
                                        <p:attrNameLst>
                                          <p:attrName>ppt_h</p:attrName>
                                        </p:attrNameLst>
                                      </p:cBhvr>
                                      <p:tavLst>
                                        <p:tav tm="0">
                                          <p:val>
                                            <p:fltVal val="0"/>
                                          </p:val>
                                        </p:tav>
                                        <p:tav tm="100000">
                                          <p:val>
                                            <p:strVal val="#ppt_h"/>
                                          </p:val>
                                        </p:tav>
                                      </p:tavLst>
                                    </p:anim>
                                    <p:anim calcmode="lin" valueType="num">
                                      <p:cBhvr>
                                        <p:cTn id="72" dur="1000" fill="hold"/>
                                        <p:tgtEl>
                                          <p:spTgt spid="13"/>
                                        </p:tgtEl>
                                        <p:attrNameLst>
                                          <p:attrName>style.rotation</p:attrName>
                                        </p:attrNameLst>
                                      </p:cBhvr>
                                      <p:tavLst>
                                        <p:tav tm="0">
                                          <p:val>
                                            <p:fltVal val="90"/>
                                          </p:val>
                                        </p:tav>
                                        <p:tav tm="100000">
                                          <p:val>
                                            <p:fltVal val="0"/>
                                          </p:val>
                                        </p:tav>
                                      </p:tavLst>
                                    </p:anim>
                                    <p:animEffect transition="in" filter="fade">
                                      <p:cBhvr>
                                        <p:cTn id="73" dur="10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31" presetClass="entr"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1000" fill="hold"/>
                                        <p:tgtEl>
                                          <p:spTgt spid="16"/>
                                        </p:tgtEl>
                                        <p:attrNameLst>
                                          <p:attrName>ppt_w</p:attrName>
                                        </p:attrNameLst>
                                      </p:cBhvr>
                                      <p:tavLst>
                                        <p:tav tm="0">
                                          <p:val>
                                            <p:fltVal val="0"/>
                                          </p:val>
                                        </p:tav>
                                        <p:tav tm="100000">
                                          <p:val>
                                            <p:strVal val="#ppt_w"/>
                                          </p:val>
                                        </p:tav>
                                      </p:tavLst>
                                    </p:anim>
                                    <p:anim calcmode="lin" valueType="num">
                                      <p:cBhvr>
                                        <p:cTn id="79" dur="1000" fill="hold"/>
                                        <p:tgtEl>
                                          <p:spTgt spid="16"/>
                                        </p:tgtEl>
                                        <p:attrNameLst>
                                          <p:attrName>ppt_h</p:attrName>
                                        </p:attrNameLst>
                                      </p:cBhvr>
                                      <p:tavLst>
                                        <p:tav tm="0">
                                          <p:val>
                                            <p:fltVal val="0"/>
                                          </p:val>
                                        </p:tav>
                                        <p:tav tm="100000">
                                          <p:val>
                                            <p:strVal val="#ppt_h"/>
                                          </p:val>
                                        </p:tav>
                                      </p:tavLst>
                                    </p:anim>
                                    <p:anim calcmode="lin" valueType="num">
                                      <p:cBhvr>
                                        <p:cTn id="80" dur="1000" fill="hold"/>
                                        <p:tgtEl>
                                          <p:spTgt spid="16"/>
                                        </p:tgtEl>
                                        <p:attrNameLst>
                                          <p:attrName>style.rotation</p:attrName>
                                        </p:attrNameLst>
                                      </p:cBhvr>
                                      <p:tavLst>
                                        <p:tav tm="0">
                                          <p:val>
                                            <p:fltVal val="90"/>
                                          </p:val>
                                        </p:tav>
                                        <p:tav tm="100000">
                                          <p:val>
                                            <p:fltVal val="0"/>
                                          </p:val>
                                        </p:tav>
                                      </p:tavLst>
                                    </p:anim>
                                    <p:animEffect transition="in" filter="fade">
                                      <p:cBhvr>
                                        <p:cTn id="81" dur="1000"/>
                                        <p:tgtEl>
                                          <p:spTgt spid="16"/>
                                        </p:tgtEl>
                                      </p:cBhvr>
                                    </p:animEffect>
                                  </p:childTnLst>
                                </p:cTn>
                              </p:par>
                              <p:par>
                                <p:cTn id="82" presetID="31" presetClass="entr" presetSubtype="0" fill="hold" nodeType="with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1000" fill="hold"/>
                                        <p:tgtEl>
                                          <p:spTgt spid="15"/>
                                        </p:tgtEl>
                                        <p:attrNameLst>
                                          <p:attrName>ppt_w</p:attrName>
                                        </p:attrNameLst>
                                      </p:cBhvr>
                                      <p:tavLst>
                                        <p:tav tm="0">
                                          <p:val>
                                            <p:fltVal val="0"/>
                                          </p:val>
                                        </p:tav>
                                        <p:tav tm="100000">
                                          <p:val>
                                            <p:strVal val="#ppt_w"/>
                                          </p:val>
                                        </p:tav>
                                      </p:tavLst>
                                    </p:anim>
                                    <p:anim calcmode="lin" valueType="num">
                                      <p:cBhvr>
                                        <p:cTn id="85" dur="1000" fill="hold"/>
                                        <p:tgtEl>
                                          <p:spTgt spid="15"/>
                                        </p:tgtEl>
                                        <p:attrNameLst>
                                          <p:attrName>ppt_h</p:attrName>
                                        </p:attrNameLst>
                                      </p:cBhvr>
                                      <p:tavLst>
                                        <p:tav tm="0">
                                          <p:val>
                                            <p:fltVal val="0"/>
                                          </p:val>
                                        </p:tav>
                                        <p:tav tm="100000">
                                          <p:val>
                                            <p:strVal val="#ppt_h"/>
                                          </p:val>
                                        </p:tav>
                                      </p:tavLst>
                                    </p:anim>
                                    <p:anim calcmode="lin" valueType="num">
                                      <p:cBhvr>
                                        <p:cTn id="86" dur="1000" fill="hold"/>
                                        <p:tgtEl>
                                          <p:spTgt spid="15"/>
                                        </p:tgtEl>
                                        <p:attrNameLst>
                                          <p:attrName>style.rotation</p:attrName>
                                        </p:attrNameLst>
                                      </p:cBhvr>
                                      <p:tavLst>
                                        <p:tav tm="0">
                                          <p:val>
                                            <p:fltVal val="90"/>
                                          </p:val>
                                        </p:tav>
                                        <p:tav tm="100000">
                                          <p:val>
                                            <p:fltVal val="0"/>
                                          </p:val>
                                        </p:tav>
                                      </p:tavLst>
                                    </p:anim>
                                    <p:animEffect transition="in" filter="fade">
                                      <p:cBhvr>
                                        <p:cTn id="8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14" grpId="0" animBg="1"/>
      <p:bldP spid="16" grpId="0" animBg="1"/>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339752" y="74119"/>
            <a:ext cx="4978169" cy="592016"/>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7" name="Rectangle 6"/>
          <p:cNvSpPr/>
          <p:nvPr/>
        </p:nvSpPr>
        <p:spPr>
          <a:xfrm>
            <a:off x="1211855" y="1911400"/>
            <a:ext cx="7564916" cy="453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103084" y="1645720"/>
            <a:ext cx="5295441" cy="531360"/>
          </a:xfrm>
          <a:custGeom>
            <a:avLst/>
            <a:gdLst>
              <a:gd name="connsiteX0" fmla="*/ 0 w 5295441"/>
              <a:gd name="connsiteY0" fmla="*/ 88562 h 531360"/>
              <a:gd name="connsiteX1" fmla="*/ 88562 w 5295441"/>
              <a:gd name="connsiteY1" fmla="*/ 0 h 531360"/>
              <a:gd name="connsiteX2" fmla="*/ 5206879 w 5295441"/>
              <a:gd name="connsiteY2" fmla="*/ 0 h 531360"/>
              <a:gd name="connsiteX3" fmla="*/ 5295441 w 5295441"/>
              <a:gd name="connsiteY3" fmla="*/ 88562 h 531360"/>
              <a:gd name="connsiteX4" fmla="*/ 5295441 w 5295441"/>
              <a:gd name="connsiteY4" fmla="*/ 442798 h 531360"/>
              <a:gd name="connsiteX5" fmla="*/ 5206879 w 5295441"/>
              <a:gd name="connsiteY5" fmla="*/ 531360 h 531360"/>
              <a:gd name="connsiteX6" fmla="*/ 88562 w 5295441"/>
              <a:gd name="connsiteY6" fmla="*/ 531360 h 531360"/>
              <a:gd name="connsiteX7" fmla="*/ 0 w 5295441"/>
              <a:gd name="connsiteY7" fmla="*/ 442798 h 531360"/>
              <a:gd name="connsiteX8" fmla="*/ 0 w 529544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5441" h="531360">
                <a:moveTo>
                  <a:pt x="0" y="88562"/>
                </a:moveTo>
                <a:cubicBezTo>
                  <a:pt x="0" y="39651"/>
                  <a:pt x="39651" y="0"/>
                  <a:pt x="88562" y="0"/>
                </a:cubicBezTo>
                <a:lnTo>
                  <a:pt x="5206879" y="0"/>
                </a:lnTo>
                <a:cubicBezTo>
                  <a:pt x="5255790" y="0"/>
                  <a:pt x="5295441" y="39651"/>
                  <a:pt x="5295441" y="88562"/>
                </a:cubicBezTo>
                <a:lnTo>
                  <a:pt x="5295441" y="442798"/>
                </a:lnTo>
                <a:cubicBezTo>
                  <a:pt x="5295441" y="491709"/>
                  <a:pt x="5255790" y="531360"/>
                  <a:pt x="5206879" y="531360"/>
                </a:cubicBezTo>
                <a:lnTo>
                  <a:pt x="88562" y="531360"/>
                </a:lnTo>
                <a:cubicBezTo>
                  <a:pt x="39651" y="531360"/>
                  <a:pt x="0" y="491709"/>
                  <a:pt x="0" y="442798"/>
                </a:cubicBezTo>
                <a:lnTo>
                  <a:pt x="0" y="88562"/>
                </a:lnTo>
                <a:close/>
              </a:path>
            </a:pathLst>
          </a:custGeom>
          <a:solidFill>
            <a:srgbClr val="92D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6094" tIns="25939" rIns="226094" bIns="25939" numCol="1" spcCol="1270" anchor="ctr" anchorCtr="0">
            <a:noAutofit/>
          </a:bodyPr>
          <a:lstStyle/>
          <a:p>
            <a:pPr lvl="0" algn="ctr" defTabSz="889000" rtl="1">
              <a:lnSpc>
                <a:spcPct val="90000"/>
              </a:lnSpc>
              <a:spcBef>
                <a:spcPct val="0"/>
              </a:spcBef>
              <a:spcAft>
                <a:spcPct val="35000"/>
              </a:spcAft>
            </a:pPr>
            <a:r>
              <a:rPr lang="ar-EG" sz="2000" b="1" kern="1200" dirty="0" smtClean="0"/>
              <a:t>كن مستعداً للتسامح ونسيان الأخطاء في أقرب فرصة ممكنة </a:t>
            </a:r>
            <a:endParaRPr lang="ar-EG" sz="2000" b="1" kern="1200" dirty="0"/>
          </a:p>
        </p:txBody>
      </p:sp>
      <p:sp>
        <p:nvSpPr>
          <p:cNvPr id="9" name="Rectangle 8"/>
          <p:cNvSpPr/>
          <p:nvPr/>
        </p:nvSpPr>
        <p:spPr>
          <a:xfrm>
            <a:off x="1211855" y="2727880"/>
            <a:ext cx="7564916" cy="453600"/>
          </a:xfrm>
          <a:prstGeom prst="rect">
            <a:avLst/>
          </a:prstGeom>
        </p:spPr>
        <p:style>
          <a:lnRef idx="2">
            <a:schemeClr val="accent4">
              <a:hueOff val="2598923"/>
              <a:satOff val="-11992"/>
              <a:lumOff val="44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103084" y="2462200"/>
            <a:ext cx="5295441" cy="531360"/>
          </a:xfrm>
          <a:custGeom>
            <a:avLst/>
            <a:gdLst>
              <a:gd name="connsiteX0" fmla="*/ 0 w 5295441"/>
              <a:gd name="connsiteY0" fmla="*/ 88562 h 531360"/>
              <a:gd name="connsiteX1" fmla="*/ 88562 w 5295441"/>
              <a:gd name="connsiteY1" fmla="*/ 0 h 531360"/>
              <a:gd name="connsiteX2" fmla="*/ 5206879 w 5295441"/>
              <a:gd name="connsiteY2" fmla="*/ 0 h 531360"/>
              <a:gd name="connsiteX3" fmla="*/ 5295441 w 5295441"/>
              <a:gd name="connsiteY3" fmla="*/ 88562 h 531360"/>
              <a:gd name="connsiteX4" fmla="*/ 5295441 w 5295441"/>
              <a:gd name="connsiteY4" fmla="*/ 442798 h 531360"/>
              <a:gd name="connsiteX5" fmla="*/ 5206879 w 5295441"/>
              <a:gd name="connsiteY5" fmla="*/ 531360 h 531360"/>
              <a:gd name="connsiteX6" fmla="*/ 88562 w 5295441"/>
              <a:gd name="connsiteY6" fmla="*/ 531360 h 531360"/>
              <a:gd name="connsiteX7" fmla="*/ 0 w 5295441"/>
              <a:gd name="connsiteY7" fmla="*/ 442798 h 531360"/>
              <a:gd name="connsiteX8" fmla="*/ 0 w 529544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5441" h="531360">
                <a:moveTo>
                  <a:pt x="0" y="88562"/>
                </a:moveTo>
                <a:cubicBezTo>
                  <a:pt x="0" y="39651"/>
                  <a:pt x="39651" y="0"/>
                  <a:pt x="88562" y="0"/>
                </a:cubicBezTo>
                <a:lnTo>
                  <a:pt x="5206879" y="0"/>
                </a:lnTo>
                <a:cubicBezTo>
                  <a:pt x="5255790" y="0"/>
                  <a:pt x="5295441" y="39651"/>
                  <a:pt x="5295441" y="88562"/>
                </a:cubicBezTo>
                <a:lnTo>
                  <a:pt x="5295441" y="442798"/>
                </a:lnTo>
                <a:cubicBezTo>
                  <a:pt x="5295441" y="491709"/>
                  <a:pt x="5255790" y="531360"/>
                  <a:pt x="5206879" y="531360"/>
                </a:cubicBezTo>
                <a:lnTo>
                  <a:pt x="88562" y="531360"/>
                </a:lnTo>
                <a:cubicBezTo>
                  <a:pt x="39651" y="531360"/>
                  <a:pt x="0" y="491709"/>
                  <a:pt x="0" y="442798"/>
                </a:cubicBezTo>
                <a:lnTo>
                  <a:pt x="0" y="88562"/>
                </a:ln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2598923"/>
              <a:satOff val="-11992"/>
              <a:lumOff val="441"/>
              <a:alphaOff val="0"/>
            </a:schemeClr>
          </a:effectRef>
          <a:fontRef idx="minor">
            <a:schemeClr val="lt1"/>
          </a:fontRef>
        </p:style>
        <p:txBody>
          <a:bodyPr spcFirstLastPara="0" vert="horz" wrap="square" lIns="226094" tIns="25939" rIns="226094" bIns="25939" numCol="1" spcCol="1270" anchor="ctr" anchorCtr="0">
            <a:noAutofit/>
          </a:bodyPr>
          <a:lstStyle/>
          <a:p>
            <a:pPr lvl="0" algn="ctr" defTabSz="889000" rtl="1">
              <a:lnSpc>
                <a:spcPct val="90000"/>
              </a:lnSpc>
              <a:spcBef>
                <a:spcPct val="0"/>
              </a:spcBef>
              <a:spcAft>
                <a:spcPct val="35000"/>
              </a:spcAft>
            </a:pPr>
            <a:r>
              <a:rPr lang="ar-EG" sz="2000" b="1" kern="1200" dirty="0" smtClean="0"/>
              <a:t>اجعلها تشعر بمسئوليتك عنها ورعايتك لها فهذا يجعلك رجلاً حقيقياً في عينها </a:t>
            </a:r>
            <a:endParaRPr lang="ar-EG" sz="2000" b="1" kern="1200" dirty="0"/>
          </a:p>
        </p:txBody>
      </p:sp>
      <p:sp>
        <p:nvSpPr>
          <p:cNvPr id="11" name="Rectangle 10"/>
          <p:cNvSpPr/>
          <p:nvPr/>
        </p:nvSpPr>
        <p:spPr>
          <a:xfrm>
            <a:off x="1211855" y="3544360"/>
            <a:ext cx="7564916" cy="453600"/>
          </a:xfrm>
          <a:prstGeom prst="rect">
            <a:avLst/>
          </a:prstGeom>
        </p:spPr>
        <p:style>
          <a:lnRef idx="2">
            <a:schemeClr val="accent4">
              <a:hueOff val="5197846"/>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103084" y="3278680"/>
            <a:ext cx="5295441" cy="531360"/>
          </a:xfrm>
          <a:custGeom>
            <a:avLst/>
            <a:gdLst>
              <a:gd name="connsiteX0" fmla="*/ 0 w 5295441"/>
              <a:gd name="connsiteY0" fmla="*/ 88562 h 531360"/>
              <a:gd name="connsiteX1" fmla="*/ 88562 w 5295441"/>
              <a:gd name="connsiteY1" fmla="*/ 0 h 531360"/>
              <a:gd name="connsiteX2" fmla="*/ 5206879 w 5295441"/>
              <a:gd name="connsiteY2" fmla="*/ 0 h 531360"/>
              <a:gd name="connsiteX3" fmla="*/ 5295441 w 5295441"/>
              <a:gd name="connsiteY3" fmla="*/ 88562 h 531360"/>
              <a:gd name="connsiteX4" fmla="*/ 5295441 w 5295441"/>
              <a:gd name="connsiteY4" fmla="*/ 442798 h 531360"/>
              <a:gd name="connsiteX5" fmla="*/ 5206879 w 5295441"/>
              <a:gd name="connsiteY5" fmla="*/ 531360 h 531360"/>
              <a:gd name="connsiteX6" fmla="*/ 88562 w 5295441"/>
              <a:gd name="connsiteY6" fmla="*/ 531360 h 531360"/>
              <a:gd name="connsiteX7" fmla="*/ 0 w 5295441"/>
              <a:gd name="connsiteY7" fmla="*/ 442798 h 531360"/>
              <a:gd name="connsiteX8" fmla="*/ 0 w 529544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5441" h="531360">
                <a:moveTo>
                  <a:pt x="0" y="88562"/>
                </a:moveTo>
                <a:cubicBezTo>
                  <a:pt x="0" y="39651"/>
                  <a:pt x="39651" y="0"/>
                  <a:pt x="88562" y="0"/>
                </a:cubicBezTo>
                <a:lnTo>
                  <a:pt x="5206879" y="0"/>
                </a:lnTo>
                <a:cubicBezTo>
                  <a:pt x="5255790" y="0"/>
                  <a:pt x="5295441" y="39651"/>
                  <a:pt x="5295441" y="88562"/>
                </a:cubicBezTo>
                <a:lnTo>
                  <a:pt x="5295441" y="442798"/>
                </a:lnTo>
                <a:cubicBezTo>
                  <a:pt x="5295441" y="491709"/>
                  <a:pt x="5255790" y="531360"/>
                  <a:pt x="5206879" y="531360"/>
                </a:cubicBezTo>
                <a:lnTo>
                  <a:pt x="88562" y="531360"/>
                </a:lnTo>
                <a:cubicBezTo>
                  <a:pt x="39651" y="531360"/>
                  <a:pt x="0" y="491709"/>
                  <a:pt x="0" y="442798"/>
                </a:cubicBezTo>
                <a:lnTo>
                  <a:pt x="0" y="88562"/>
                </a:lnTo>
                <a:close/>
              </a:path>
            </a:pathLst>
          </a:custGeom>
          <a:solidFill>
            <a:srgbClr val="00B0F0"/>
          </a:solidFill>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226094" tIns="25939" rIns="226094" bIns="25939" numCol="1" spcCol="1270" anchor="ctr" anchorCtr="0">
            <a:noAutofit/>
          </a:bodyPr>
          <a:lstStyle/>
          <a:p>
            <a:pPr lvl="0" algn="ctr" defTabSz="889000" rtl="1">
              <a:lnSpc>
                <a:spcPct val="90000"/>
              </a:lnSpc>
              <a:spcBef>
                <a:spcPct val="0"/>
              </a:spcBef>
              <a:spcAft>
                <a:spcPct val="35000"/>
              </a:spcAft>
            </a:pPr>
            <a:r>
              <a:rPr lang="ar-EG" sz="2000" b="1" kern="1200" dirty="0" smtClean="0"/>
              <a:t>أشعرها بأنوثتها طول الوقت وامتدح فيها كل معاني الأنوثة </a:t>
            </a:r>
            <a:endParaRPr lang="ar-EG" sz="2000" b="1" kern="1200" dirty="0"/>
          </a:p>
        </p:txBody>
      </p:sp>
      <p:sp>
        <p:nvSpPr>
          <p:cNvPr id="13" name="Rectangle 12"/>
          <p:cNvSpPr/>
          <p:nvPr/>
        </p:nvSpPr>
        <p:spPr>
          <a:xfrm>
            <a:off x="1211855" y="4360841"/>
            <a:ext cx="7564916" cy="453600"/>
          </a:xfrm>
          <a:prstGeom prst="rect">
            <a:avLst/>
          </a:prstGeom>
        </p:spPr>
        <p:style>
          <a:lnRef idx="2">
            <a:schemeClr val="accent4">
              <a:hueOff val="7796769"/>
              <a:satOff val="-35976"/>
              <a:lumOff val="132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103084" y="4095161"/>
            <a:ext cx="5295441" cy="531360"/>
          </a:xfrm>
          <a:custGeom>
            <a:avLst/>
            <a:gdLst>
              <a:gd name="connsiteX0" fmla="*/ 0 w 5295441"/>
              <a:gd name="connsiteY0" fmla="*/ 88562 h 531360"/>
              <a:gd name="connsiteX1" fmla="*/ 88562 w 5295441"/>
              <a:gd name="connsiteY1" fmla="*/ 0 h 531360"/>
              <a:gd name="connsiteX2" fmla="*/ 5206879 w 5295441"/>
              <a:gd name="connsiteY2" fmla="*/ 0 h 531360"/>
              <a:gd name="connsiteX3" fmla="*/ 5295441 w 5295441"/>
              <a:gd name="connsiteY3" fmla="*/ 88562 h 531360"/>
              <a:gd name="connsiteX4" fmla="*/ 5295441 w 5295441"/>
              <a:gd name="connsiteY4" fmla="*/ 442798 h 531360"/>
              <a:gd name="connsiteX5" fmla="*/ 5206879 w 5295441"/>
              <a:gd name="connsiteY5" fmla="*/ 531360 h 531360"/>
              <a:gd name="connsiteX6" fmla="*/ 88562 w 5295441"/>
              <a:gd name="connsiteY6" fmla="*/ 531360 h 531360"/>
              <a:gd name="connsiteX7" fmla="*/ 0 w 5295441"/>
              <a:gd name="connsiteY7" fmla="*/ 442798 h 531360"/>
              <a:gd name="connsiteX8" fmla="*/ 0 w 529544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5441" h="531360">
                <a:moveTo>
                  <a:pt x="0" y="88562"/>
                </a:moveTo>
                <a:cubicBezTo>
                  <a:pt x="0" y="39651"/>
                  <a:pt x="39651" y="0"/>
                  <a:pt x="88562" y="0"/>
                </a:cubicBezTo>
                <a:lnTo>
                  <a:pt x="5206879" y="0"/>
                </a:lnTo>
                <a:cubicBezTo>
                  <a:pt x="5255790" y="0"/>
                  <a:pt x="5295441" y="39651"/>
                  <a:pt x="5295441" y="88562"/>
                </a:cubicBezTo>
                <a:lnTo>
                  <a:pt x="5295441" y="442798"/>
                </a:lnTo>
                <a:cubicBezTo>
                  <a:pt x="5295441" y="491709"/>
                  <a:pt x="5255790" y="531360"/>
                  <a:pt x="5206879" y="531360"/>
                </a:cubicBezTo>
                <a:lnTo>
                  <a:pt x="88562" y="531360"/>
                </a:lnTo>
                <a:cubicBezTo>
                  <a:pt x="39651" y="531360"/>
                  <a:pt x="0" y="491709"/>
                  <a:pt x="0" y="442798"/>
                </a:cubicBezTo>
                <a:lnTo>
                  <a:pt x="0" y="88562"/>
                </a:lnTo>
                <a:close/>
              </a:path>
            </a:pathLst>
          </a:custGeom>
          <a:solidFill>
            <a:srgbClr val="FFC000"/>
          </a:solidFill>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spcFirstLastPara="0" vert="horz" wrap="square" lIns="226094" tIns="25939" rIns="226094" bIns="25939" numCol="1" spcCol="1270" anchor="ctr" anchorCtr="0">
            <a:noAutofit/>
          </a:bodyPr>
          <a:lstStyle/>
          <a:p>
            <a:pPr lvl="0" algn="ctr" defTabSz="889000" rtl="1">
              <a:lnSpc>
                <a:spcPct val="90000"/>
              </a:lnSpc>
              <a:spcBef>
                <a:spcPct val="0"/>
              </a:spcBef>
              <a:spcAft>
                <a:spcPct val="35000"/>
              </a:spcAft>
            </a:pPr>
            <a:r>
              <a:rPr lang="ar-EG" sz="2000" b="1" kern="1200" dirty="0" smtClean="0"/>
              <a:t>اهتم بالأشياء الصغيرة في العلاقة بينكما</a:t>
            </a:r>
            <a:endParaRPr lang="ar-EG" sz="2000" b="1" kern="1200" dirty="0"/>
          </a:p>
        </p:txBody>
      </p:sp>
      <p:sp>
        <p:nvSpPr>
          <p:cNvPr id="15" name="Rectangle 14"/>
          <p:cNvSpPr/>
          <p:nvPr/>
        </p:nvSpPr>
        <p:spPr>
          <a:xfrm>
            <a:off x="1211855" y="5177321"/>
            <a:ext cx="7564916" cy="453600"/>
          </a:xfrm>
          <a:prstGeom prst="rect">
            <a:avLst/>
          </a:prstGeom>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103084" y="4911641"/>
            <a:ext cx="5295441" cy="531360"/>
          </a:xfrm>
          <a:custGeom>
            <a:avLst/>
            <a:gdLst>
              <a:gd name="connsiteX0" fmla="*/ 0 w 5295441"/>
              <a:gd name="connsiteY0" fmla="*/ 88562 h 531360"/>
              <a:gd name="connsiteX1" fmla="*/ 88562 w 5295441"/>
              <a:gd name="connsiteY1" fmla="*/ 0 h 531360"/>
              <a:gd name="connsiteX2" fmla="*/ 5206879 w 5295441"/>
              <a:gd name="connsiteY2" fmla="*/ 0 h 531360"/>
              <a:gd name="connsiteX3" fmla="*/ 5295441 w 5295441"/>
              <a:gd name="connsiteY3" fmla="*/ 88562 h 531360"/>
              <a:gd name="connsiteX4" fmla="*/ 5295441 w 5295441"/>
              <a:gd name="connsiteY4" fmla="*/ 442798 h 531360"/>
              <a:gd name="connsiteX5" fmla="*/ 5206879 w 5295441"/>
              <a:gd name="connsiteY5" fmla="*/ 531360 h 531360"/>
              <a:gd name="connsiteX6" fmla="*/ 88562 w 5295441"/>
              <a:gd name="connsiteY6" fmla="*/ 531360 h 531360"/>
              <a:gd name="connsiteX7" fmla="*/ 0 w 5295441"/>
              <a:gd name="connsiteY7" fmla="*/ 442798 h 531360"/>
              <a:gd name="connsiteX8" fmla="*/ 0 w 5295441"/>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5441" h="531360">
                <a:moveTo>
                  <a:pt x="0" y="88562"/>
                </a:moveTo>
                <a:cubicBezTo>
                  <a:pt x="0" y="39651"/>
                  <a:pt x="39651" y="0"/>
                  <a:pt x="88562" y="0"/>
                </a:cubicBezTo>
                <a:lnTo>
                  <a:pt x="5206879" y="0"/>
                </a:lnTo>
                <a:cubicBezTo>
                  <a:pt x="5255790" y="0"/>
                  <a:pt x="5295441" y="39651"/>
                  <a:pt x="5295441" y="88562"/>
                </a:cubicBezTo>
                <a:lnTo>
                  <a:pt x="5295441" y="442798"/>
                </a:lnTo>
                <a:cubicBezTo>
                  <a:pt x="5295441" y="491709"/>
                  <a:pt x="5255790" y="531360"/>
                  <a:pt x="5206879" y="531360"/>
                </a:cubicBezTo>
                <a:lnTo>
                  <a:pt x="88562" y="531360"/>
                </a:lnTo>
                <a:cubicBezTo>
                  <a:pt x="39651" y="531360"/>
                  <a:pt x="0" y="491709"/>
                  <a:pt x="0" y="442798"/>
                </a:cubicBezTo>
                <a:lnTo>
                  <a:pt x="0" y="88562"/>
                </a:lnTo>
                <a:close/>
              </a:path>
            </a:pathLst>
          </a:custGeom>
          <a:solidFill>
            <a:srgbClr val="C453CD"/>
          </a:solid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226094" tIns="25939" rIns="226094" bIns="25939" numCol="1" spcCol="1270" anchor="ctr" anchorCtr="0">
            <a:noAutofit/>
          </a:bodyPr>
          <a:lstStyle/>
          <a:p>
            <a:pPr lvl="0" algn="ctr" defTabSz="889000" rtl="1">
              <a:lnSpc>
                <a:spcPct val="90000"/>
              </a:lnSpc>
              <a:spcBef>
                <a:spcPct val="0"/>
              </a:spcBef>
              <a:spcAft>
                <a:spcPct val="35000"/>
              </a:spcAft>
            </a:pPr>
            <a:r>
              <a:rPr lang="ar-EG" sz="2000" b="1" kern="1200" dirty="0" smtClean="0"/>
              <a:t> استقبل همساتها ولمساتها ومحاولات قربها وزينتها بالحفاوة والاهتمام </a:t>
            </a:r>
            <a:endParaRPr lang="ar-EG" sz="2000" b="1" kern="1200" dirty="0"/>
          </a:p>
        </p:txBody>
      </p:sp>
      <p:sp>
        <p:nvSpPr>
          <p:cNvPr id="5" name="Rectangle 4"/>
          <p:cNvSpPr/>
          <p:nvPr/>
        </p:nvSpPr>
        <p:spPr>
          <a:xfrm>
            <a:off x="6670699" y="1010743"/>
            <a:ext cx="206017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تتعامل مع زوجتك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495760" y="2205323"/>
            <a:ext cx="2335575" cy="30607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246380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down)">
                                      <p:cBhvr>
                                        <p:cTn id="56" dur="580">
                                          <p:stCondLst>
                                            <p:cond delay="0"/>
                                          </p:stCondLst>
                                        </p:cTn>
                                        <p:tgtEl>
                                          <p:spTgt spid="10"/>
                                        </p:tgtEl>
                                      </p:cBhvr>
                                    </p:animEffect>
                                    <p:anim calcmode="lin" valueType="num">
                                      <p:cBhvr>
                                        <p:cTn id="5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2" dur="26">
                                          <p:stCondLst>
                                            <p:cond delay="650"/>
                                          </p:stCondLst>
                                        </p:cTn>
                                        <p:tgtEl>
                                          <p:spTgt spid="10"/>
                                        </p:tgtEl>
                                      </p:cBhvr>
                                      <p:to x="100000" y="60000"/>
                                    </p:animScale>
                                    <p:animScale>
                                      <p:cBhvr>
                                        <p:cTn id="63" dur="166" decel="50000">
                                          <p:stCondLst>
                                            <p:cond delay="676"/>
                                          </p:stCondLst>
                                        </p:cTn>
                                        <p:tgtEl>
                                          <p:spTgt spid="10"/>
                                        </p:tgtEl>
                                      </p:cBhvr>
                                      <p:to x="100000" y="100000"/>
                                    </p:animScale>
                                    <p:animScale>
                                      <p:cBhvr>
                                        <p:cTn id="64" dur="26">
                                          <p:stCondLst>
                                            <p:cond delay="1312"/>
                                          </p:stCondLst>
                                        </p:cTn>
                                        <p:tgtEl>
                                          <p:spTgt spid="10"/>
                                        </p:tgtEl>
                                      </p:cBhvr>
                                      <p:to x="100000" y="80000"/>
                                    </p:animScale>
                                    <p:animScale>
                                      <p:cBhvr>
                                        <p:cTn id="65" dur="166" decel="50000">
                                          <p:stCondLst>
                                            <p:cond delay="1338"/>
                                          </p:stCondLst>
                                        </p:cTn>
                                        <p:tgtEl>
                                          <p:spTgt spid="10"/>
                                        </p:tgtEl>
                                      </p:cBhvr>
                                      <p:to x="100000" y="100000"/>
                                    </p:animScale>
                                    <p:animScale>
                                      <p:cBhvr>
                                        <p:cTn id="66" dur="26">
                                          <p:stCondLst>
                                            <p:cond delay="1642"/>
                                          </p:stCondLst>
                                        </p:cTn>
                                        <p:tgtEl>
                                          <p:spTgt spid="10"/>
                                        </p:tgtEl>
                                      </p:cBhvr>
                                      <p:to x="100000" y="90000"/>
                                    </p:animScale>
                                    <p:animScale>
                                      <p:cBhvr>
                                        <p:cTn id="67" dur="166" decel="50000">
                                          <p:stCondLst>
                                            <p:cond delay="1668"/>
                                          </p:stCondLst>
                                        </p:cTn>
                                        <p:tgtEl>
                                          <p:spTgt spid="10"/>
                                        </p:tgtEl>
                                      </p:cBhvr>
                                      <p:to x="100000" y="100000"/>
                                    </p:animScale>
                                    <p:animScale>
                                      <p:cBhvr>
                                        <p:cTn id="68" dur="26">
                                          <p:stCondLst>
                                            <p:cond delay="1808"/>
                                          </p:stCondLst>
                                        </p:cTn>
                                        <p:tgtEl>
                                          <p:spTgt spid="10"/>
                                        </p:tgtEl>
                                      </p:cBhvr>
                                      <p:to x="100000" y="95000"/>
                                    </p:animScale>
                                    <p:animScale>
                                      <p:cBhvr>
                                        <p:cTn id="69" dur="166" decel="50000">
                                          <p:stCondLst>
                                            <p:cond delay="1834"/>
                                          </p:stCondLst>
                                        </p:cTn>
                                        <p:tgtEl>
                                          <p:spTgt spid="10"/>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wipe(down)">
                                      <p:cBhvr>
                                        <p:cTn id="72" dur="580">
                                          <p:stCondLst>
                                            <p:cond delay="0"/>
                                          </p:stCondLst>
                                        </p:cTn>
                                        <p:tgtEl>
                                          <p:spTgt spid="9"/>
                                        </p:tgtEl>
                                      </p:cBhvr>
                                    </p:animEffect>
                                    <p:anim calcmode="lin" valueType="num">
                                      <p:cBhvr>
                                        <p:cTn id="7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8" dur="26">
                                          <p:stCondLst>
                                            <p:cond delay="650"/>
                                          </p:stCondLst>
                                        </p:cTn>
                                        <p:tgtEl>
                                          <p:spTgt spid="9"/>
                                        </p:tgtEl>
                                      </p:cBhvr>
                                      <p:to x="100000" y="60000"/>
                                    </p:animScale>
                                    <p:animScale>
                                      <p:cBhvr>
                                        <p:cTn id="79" dur="166" decel="50000">
                                          <p:stCondLst>
                                            <p:cond delay="676"/>
                                          </p:stCondLst>
                                        </p:cTn>
                                        <p:tgtEl>
                                          <p:spTgt spid="9"/>
                                        </p:tgtEl>
                                      </p:cBhvr>
                                      <p:to x="100000" y="100000"/>
                                    </p:animScale>
                                    <p:animScale>
                                      <p:cBhvr>
                                        <p:cTn id="80" dur="26">
                                          <p:stCondLst>
                                            <p:cond delay="1312"/>
                                          </p:stCondLst>
                                        </p:cTn>
                                        <p:tgtEl>
                                          <p:spTgt spid="9"/>
                                        </p:tgtEl>
                                      </p:cBhvr>
                                      <p:to x="100000" y="80000"/>
                                    </p:animScale>
                                    <p:animScale>
                                      <p:cBhvr>
                                        <p:cTn id="81" dur="166" decel="50000">
                                          <p:stCondLst>
                                            <p:cond delay="1338"/>
                                          </p:stCondLst>
                                        </p:cTn>
                                        <p:tgtEl>
                                          <p:spTgt spid="9"/>
                                        </p:tgtEl>
                                      </p:cBhvr>
                                      <p:to x="100000" y="100000"/>
                                    </p:animScale>
                                    <p:animScale>
                                      <p:cBhvr>
                                        <p:cTn id="82" dur="26">
                                          <p:stCondLst>
                                            <p:cond delay="1642"/>
                                          </p:stCondLst>
                                        </p:cTn>
                                        <p:tgtEl>
                                          <p:spTgt spid="9"/>
                                        </p:tgtEl>
                                      </p:cBhvr>
                                      <p:to x="100000" y="90000"/>
                                    </p:animScale>
                                    <p:animScale>
                                      <p:cBhvr>
                                        <p:cTn id="83" dur="166" decel="50000">
                                          <p:stCondLst>
                                            <p:cond delay="1668"/>
                                          </p:stCondLst>
                                        </p:cTn>
                                        <p:tgtEl>
                                          <p:spTgt spid="9"/>
                                        </p:tgtEl>
                                      </p:cBhvr>
                                      <p:to x="100000" y="100000"/>
                                    </p:animScale>
                                    <p:animScale>
                                      <p:cBhvr>
                                        <p:cTn id="84" dur="26">
                                          <p:stCondLst>
                                            <p:cond delay="1808"/>
                                          </p:stCondLst>
                                        </p:cTn>
                                        <p:tgtEl>
                                          <p:spTgt spid="9"/>
                                        </p:tgtEl>
                                      </p:cBhvr>
                                      <p:to x="100000" y="95000"/>
                                    </p:animScale>
                                    <p:animScale>
                                      <p:cBhvr>
                                        <p:cTn id="85" dur="166" decel="50000">
                                          <p:stCondLst>
                                            <p:cond delay="1834"/>
                                          </p:stCondLst>
                                        </p:cTn>
                                        <p:tgtEl>
                                          <p:spTgt spid="9"/>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wipe(down)">
                                      <p:cBhvr>
                                        <p:cTn id="90" dur="580">
                                          <p:stCondLst>
                                            <p:cond delay="0"/>
                                          </p:stCondLst>
                                        </p:cTn>
                                        <p:tgtEl>
                                          <p:spTgt spid="12"/>
                                        </p:tgtEl>
                                      </p:cBhvr>
                                    </p:animEffect>
                                    <p:anim calcmode="lin" valueType="num">
                                      <p:cBhvr>
                                        <p:cTn id="91"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96" dur="26">
                                          <p:stCondLst>
                                            <p:cond delay="650"/>
                                          </p:stCondLst>
                                        </p:cTn>
                                        <p:tgtEl>
                                          <p:spTgt spid="12"/>
                                        </p:tgtEl>
                                      </p:cBhvr>
                                      <p:to x="100000" y="60000"/>
                                    </p:animScale>
                                    <p:animScale>
                                      <p:cBhvr>
                                        <p:cTn id="97" dur="166" decel="50000">
                                          <p:stCondLst>
                                            <p:cond delay="676"/>
                                          </p:stCondLst>
                                        </p:cTn>
                                        <p:tgtEl>
                                          <p:spTgt spid="12"/>
                                        </p:tgtEl>
                                      </p:cBhvr>
                                      <p:to x="100000" y="100000"/>
                                    </p:animScale>
                                    <p:animScale>
                                      <p:cBhvr>
                                        <p:cTn id="98" dur="26">
                                          <p:stCondLst>
                                            <p:cond delay="1312"/>
                                          </p:stCondLst>
                                        </p:cTn>
                                        <p:tgtEl>
                                          <p:spTgt spid="12"/>
                                        </p:tgtEl>
                                      </p:cBhvr>
                                      <p:to x="100000" y="80000"/>
                                    </p:animScale>
                                    <p:animScale>
                                      <p:cBhvr>
                                        <p:cTn id="99" dur="166" decel="50000">
                                          <p:stCondLst>
                                            <p:cond delay="1338"/>
                                          </p:stCondLst>
                                        </p:cTn>
                                        <p:tgtEl>
                                          <p:spTgt spid="12"/>
                                        </p:tgtEl>
                                      </p:cBhvr>
                                      <p:to x="100000" y="100000"/>
                                    </p:animScale>
                                    <p:animScale>
                                      <p:cBhvr>
                                        <p:cTn id="100" dur="26">
                                          <p:stCondLst>
                                            <p:cond delay="1642"/>
                                          </p:stCondLst>
                                        </p:cTn>
                                        <p:tgtEl>
                                          <p:spTgt spid="12"/>
                                        </p:tgtEl>
                                      </p:cBhvr>
                                      <p:to x="100000" y="90000"/>
                                    </p:animScale>
                                    <p:animScale>
                                      <p:cBhvr>
                                        <p:cTn id="101" dur="166" decel="50000">
                                          <p:stCondLst>
                                            <p:cond delay="1668"/>
                                          </p:stCondLst>
                                        </p:cTn>
                                        <p:tgtEl>
                                          <p:spTgt spid="12"/>
                                        </p:tgtEl>
                                      </p:cBhvr>
                                      <p:to x="100000" y="100000"/>
                                    </p:animScale>
                                    <p:animScale>
                                      <p:cBhvr>
                                        <p:cTn id="102" dur="26">
                                          <p:stCondLst>
                                            <p:cond delay="1808"/>
                                          </p:stCondLst>
                                        </p:cTn>
                                        <p:tgtEl>
                                          <p:spTgt spid="12"/>
                                        </p:tgtEl>
                                      </p:cBhvr>
                                      <p:to x="100000" y="95000"/>
                                    </p:animScale>
                                    <p:animScale>
                                      <p:cBhvr>
                                        <p:cTn id="103" dur="166" decel="50000">
                                          <p:stCondLst>
                                            <p:cond delay="1834"/>
                                          </p:stCondLst>
                                        </p:cTn>
                                        <p:tgtEl>
                                          <p:spTgt spid="12"/>
                                        </p:tgtEl>
                                      </p:cBhvr>
                                      <p:to x="100000" y="100000"/>
                                    </p:animScale>
                                  </p:childTnLst>
                                </p:cTn>
                              </p:par>
                              <p:par>
                                <p:cTn id="104" presetID="26" presetClass="entr" presetSubtype="0" fill="hold" nodeType="with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wipe(down)">
                                      <p:cBhvr>
                                        <p:cTn id="106" dur="580">
                                          <p:stCondLst>
                                            <p:cond delay="0"/>
                                          </p:stCondLst>
                                        </p:cTn>
                                        <p:tgtEl>
                                          <p:spTgt spid="11"/>
                                        </p:tgtEl>
                                      </p:cBhvr>
                                    </p:animEffect>
                                    <p:anim calcmode="lin" valueType="num">
                                      <p:cBhvr>
                                        <p:cTn id="10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2" dur="26">
                                          <p:stCondLst>
                                            <p:cond delay="650"/>
                                          </p:stCondLst>
                                        </p:cTn>
                                        <p:tgtEl>
                                          <p:spTgt spid="11"/>
                                        </p:tgtEl>
                                      </p:cBhvr>
                                      <p:to x="100000" y="60000"/>
                                    </p:animScale>
                                    <p:animScale>
                                      <p:cBhvr>
                                        <p:cTn id="113" dur="166" decel="50000">
                                          <p:stCondLst>
                                            <p:cond delay="676"/>
                                          </p:stCondLst>
                                        </p:cTn>
                                        <p:tgtEl>
                                          <p:spTgt spid="11"/>
                                        </p:tgtEl>
                                      </p:cBhvr>
                                      <p:to x="100000" y="100000"/>
                                    </p:animScale>
                                    <p:animScale>
                                      <p:cBhvr>
                                        <p:cTn id="114" dur="26">
                                          <p:stCondLst>
                                            <p:cond delay="1312"/>
                                          </p:stCondLst>
                                        </p:cTn>
                                        <p:tgtEl>
                                          <p:spTgt spid="11"/>
                                        </p:tgtEl>
                                      </p:cBhvr>
                                      <p:to x="100000" y="80000"/>
                                    </p:animScale>
                                    <p:animScale>
                                      <p:cBhvr>
                                        <p:cTn id="115" dur="166" decel="50000">
                                          <p:stCondLst>
                                            <p:cond delay="1338"/>
                                          </p:stCondLst>
                                        </p:cTn>
                                        <p:tgtEl>
                                          <p:spTgt spid="11"/>
                                        </p:tgtEl>
                                      </p:cBhvr>
                                      <p:to x="100000" y="100000"/>
                                    </p:animScale>
                                    <p:animScale>
                                      <p:cBhvr>
                                        <p:cTn id="116" dur="26">
                                          <p:stCondLst>
                                            <p:cond delay="1642"/>
                                          </p:stCondLst>
                                        </p:cTn>
                                        <p:tgtEl>
                                          <p:spTgt spid="11"/>
                                        </p:tgtEl>
                                      </p:cBhvr>
                                      <p:to x="100000" y="90000"/>
                                    </p:animScale>
                                    <p:animScale>
                                      <p:cBhvr>
                                        <p:cTn id="117" dur="166" decel="50000">
                                          <p:stCondLst>
                                            <p:cond delay="1668"/>
                                          </p:stCondLst>
                                        </p:cTn>
                                        <p:tgtEl>
                                          <p:spTgt spid="11"/>
                                        </p:tgtEl>
                                      </p:cBhvr>
                                      <p:to x="100000" y="100000"/>
                                    </p:animScale>
                                    <p:animScale>
                                      <p:cBhvr>
                                        <p:cTn id="118" dur="26">
                                          <p:stCondLst>
                                            <p:cond delay="1808"/>
                                          </p:stCondLst>
                                        </p:cTn>
                                        <p:tgtEl>
                                          <p:spTgt spid="11"/>
                                        </p:tgtEl>
                                      </p:cBhvr>
                                      <p:to x="100000" y="95000"/>
                                    </p:animScale>
                                    <p:animScale>
                                      <p:cBhvr>
                                        <p:cTn id="119" dur="166" decel="50000">
                                          <p:stCondLst>
                                            <p:cond delay="1834"/>
                                          </p:stCondLst>
                                        </p:cTn>
                                        <p:tgtEl>
                                          <p:spTgt spid="11"/>
                                        </p:tgtEl>
                                      </p:cBhvr>
                                      <p:to x="100000" y="100000"/>
                                    </p:animScale>
                                  </p:childTnLst>
                                </p:cTn>
                              </p:par>
                            </p:childTnLst>
                          </p:cTn>
                        </p:par>
                      </p:childTnLst>
                    </p:cTn>
                  </p:par>
                  <p:par>
                    <p:cTn id="120" fill="hold">
                      <p:stCondLst>
                        <p:cond delay="indefinite"/>
                      </p:stCondLst>
                      <p:childTnLst>
                        <p:par>
                          <p:cTn id="121" fill="hold">
                            <p:stCondLst>
                              <p:cond delay="0"/>
                            </p:stCondLst>
                            <p:childTnLst>
                              <p:par>
                                <p:cTn id="122" presetID="26" presetClass="entr" presetSubtype="0" fill="hold" grpId="0" nodeType="click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ipe(down)">
                                      <p:cBhvr>
                                        <p:cTn id="124" dur="580">
                                          <p:stCondLst>
                                            <p:cond delay="0"/>
                                          </p:stCondLst>
                                        </p:cTn>
                                        <p:tgtEl>
                                          <p:spTgt spid="14"/>
                                        </p:tgtEl>
                                      </p:cBhvr>
                                    </p:animEffect>
                                    <p:anim calcmode="lin" valueType="num">
                                      <p:cBhvr>
                                        <p:cTn id="12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0" dur="26">
                                          <p:stCondLst>
                                            <p:cond delay="650"/>
                                          </p:stCondLst>
                                        </p:cTn>
                                        <p:tgtEl>
                                          <p:spTgt spid="14"/>
                                        </p:tgtEl>
                                      </p:cBhvr>
                                      <p:to x="100000" y="60000"/>
                                    </p:animScale>
                                    <p:animScale>
                                      <p:cBhvr>
                                        <p:cTn id="131" dur="166" decel="50000">
                                          <p:stCondLst>
                                            <p:cond delay="676"/>
                                          </p:stCondLst>
                                        </p:cTn>
                                        <p:tgtEl>
                                          <p:spTgt spid="14"/>
                                        </p:tgtEl>
                                      </p:cBhvr>
                                      <p:to x="100000" y="100000"/>
                                    </p:animScale>
                                    <p:animScale>
                                      <p:cBhvr>
                                        <p:cTn id="132" dur="26">
                                          <p:stCondLst>
                                            <p:cond delay="1312"/>
                                          </p:stCondLst>
                                        </p:cTn>
                                        <p:tgtEl>
                                          <p:spTgt spid="14"/>
                                        </p:tgtEl>
                                      </p:cBhvr>
                                      <p:to x="100000" y="80000"/>
                                    </p:animScale>
                                    <p:animScale>
                                      <p:cBhvr>
                                        <p:cTn id="133" dur="166" decel="50000">
                                          <p:stCondLst>
                                            <p:cond delay="1338"/>
                                          </p:stCondLst>
                                        </p:cTn>
                                        <p:tgtEl>
                                          <p:spTgt spid="14"/>
                                        </p:tgtEl>
                                      </p:cBhvr>
                                      <p:to x="100000" y="100000"/>
                                    </p:animScale>
                                    <p:animScale>
                                      <p:cBhvr>
                                        <p:cTn id="134" dur="26">
                                          <p:stCondLst>
                                            <p:cond delay="1642"/>
                                          </p:stCondLst>
                                        </p:cTn>
                                        <p:tgtEl>
                                          <p:spTgt spid="14"/>
                                        </p:tgtEl>
                                      </p:cBhvr>
                                      <p:to x="100000" y="90000"/>
                                    </p:animScale>
                                    <p:animScale>
                                      <p:cBhvr>
                                        <p:cTn id="135" dur="166" decel="50000">
                                          <p:stCondLst>
                                            <p:cond delay="1668"/>
                                          </p:stCondLst>
                                        </p:cTn>
                                        <p:tgtEl>
                                          <p:spTgt spid="14"/>
                                        </p:tgtEl>
                                      </p:cBhvr>
                                      <p:to x="100000" y="100000"/>
                                    </p:animScale>
                                    <p:animScale>
                                      <p:cBhvr>
                                        <p:cTn id="136" dur="26">
                                          <p:stCondLst>
                                            <p:cond delay="1808"/>
                                          </p:stCondLst>
                                        </p:cTn>
                                        <p:tgtEl>
                                          <p:spTgt spid="14"/>
                                        </p:tgtEl>
                                      </p:cBhvr>
                                      <p:to x="100000" y="95000"/>
                                    </p:animScale>
                                    <p:animScale>
                                      <p:cBhvr>
                                        <p:cTn id="137" dur="166" decel="50000">
                                          <p:stCondLst>
                                            <p:cond delay="1834"/>
                                          </p:stCondLst>
                                        </p:cTn>
                                        <p:tgtEl>
                                          <p:spTgt spid="14"/>
                                        </p:tgtEl>
                                      </p:cBhvr>
                                      <p:to x="100000" y="100000"/>
                                    </p:animScale>
                                  </p:childTnLst>
                                </p:cTn>
                              </p:par>
                              <p:par>
                                <p:cTn id="138" presetID="26" presetClass="entr" presetSubtype="0" fill="hold" nodeType="withEffect">
                                  <p:stCondLst>
                                    <p:cond delay="0"/>
                                  </p:stCondLst>
                                  <p:childTnLst>
                                    <p:set>
                                      <p:cBhvr>
                                        <p:cTn id="139" dur="1" fill="hold">
                                          <p:stCondLst>
                                            <p:cond delay="0"/>
                                          </p:stCondLst>
                                        </p:cTn>
                                        <p:tgtEl>
                                          <p:spTgt spid="13"/>
                                        </p:tgtEl>
                                        <p:attrNameLst>
                                          <p:attrName>style.visibility</p:attrName>
                                        </p:attrNameLst>
                                      </p:cBhvr>
                                      <p:to>
                                        <p:strVal val="visible"/>
                                      </p:to>
                                    </p:set>
                                    <p:animEffect transition="in" filter="wipe(down)">
                                      <p:cBhvr>
                                        <p:cTn id="140" dur="580">
                                          <p:stCondLst>
                                            <p:cond delay="0"/>
                                          </p:stCondLst>
                                        </p:cTn>
                                        <p:tgtEl>
                                          <p:spTgt spid="13"/>
                                        </p:tgtEl>
                                      </p:cBhvr>
                                    </p:animEffect>
                                    <p:anim calcmode="lin" valueType="num">
                                      <p:cBhvr>
                                        <p:cTn id="141"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46" dur="26">
                                          <p:stCondLst>
                                            <p:cond delay="650"/>
                                          </p:stCondLst>
                                        </p:cTn>
                                        <p:tgtEl>
                                          <p:spTgt spid="13"/>
                                        </p:tgtEl>
                                      </p:cBhvr>
                                      <p:to x="100000" y="60000"/>
                                    </p:animScale>
                                    <p:animScale>
                                      <p:cBhvr>
                                        <p:cTn id="147" dur="166" decel="50000">
                                          <p:stCondLst>
                                            <p:cond delay="676"/>
                                          </p:stCondLst>
                                        </p:cTn>
                                        <p:tgtEl>
                                          <p:spTgt spid="13"/>
                                        </p:tgtEl>
                                      </p:cBhvr>
                                      <p:to x="100000" y="100000"/>
                                    </p:animScale>
                                    <p:animScale>
                                      <p:cBhvr>
                                        <p:cTn id="148" dur="26">
                                          <p:stCondLst>
                                            <p:cond delay="1312"/>
                                          </p:stCondLst>
                                        </p:cTn>
                                        <p:tgtEl>
                                          <p:spTgt spid="13"/>
                                        </p:tgtEl>
                                      </p:cBhvr>
                                      <p:to x="100000" y="80000"/>
                                    </p:animScale>
                                    <p:animScale>
                                      <p:cBhvr>
                                        <p:cTn id="149" dur="166" decel="50000">
                                          <p:stCondLst>
                                            <p:cond delay="1338"/>
                                          </p:stCondLst>
                                        </p:cTn>
                                        <p:tgtEl>
                                          <p:spTgt spid="13"/>
                                        </p:tgtEl>
                                      </p:cBhvr>
                                      <p:to x="100000" y="100000"/>
                                    </p:animScale>
                                    <p:animScale>
                                      <p:cBhvr>
                                        <p:cTn id="150" dur="26">
                                          <p:stCondLst>
                                            <p:cond delay="1642"/>
                                          </p:stCondLst>
                                        </p:cTn>
                                        <p:tgtEl>
                                          <p:spTgt spid="13"/>
                                        </p:tgtEl>
                                      </p:cBhvr>
                                      <p:to x="100000" y="90000"/>
                                    </p:animScale>
                                    <p:animScale>
                                      <p:cBhvr>
                                        <p:cTn id="151" dur="166" decel="50000">
                                          <p:stCondLst>
                                            <p:cond delay="1668"/>
                                          </p:stCondLst>
                                        </p:cTn>
                                        <p:tgtEl>
                                          <p:spTgt spid="13"/>
                                        </p:tgtEl>
                                      </p:cBhvr>
                                      <p:to x="100000" y="100000"/>
                                    </p:animScale>
                                    <p:animScale>
                                      <p:cBhvr>
                                        <p:cTn id="152" dur="26">
                                          <p:stCondLst>
                                            <p:cond delay="1808"/>
                                          </p:stCondLst>
                                        </p:cTn>
                                        <p:tgtEl>
                                          <p:spTgt spid="13"/>
                                        </p:tgtEl>
                                      </p:cBhvr>
                                      <p:to x="100000" y="95000"/>
                                    </p:animScale>
                                    <p:animScale>
                                      <p:cBhvr>
                                        <p:cTn id="153" dur="166" decel="50000">
                                          <p:stCondLst>
                                            <p:cond delay="1834"/>
                                          </p:stCondLst>
                                        </p:cTn>
                                        <p:tgtEl>
                                          <p:spTgt spid="13"/>
                                        </p:tgtEl>
                                      </p:cBhvr>
                                      <p:to x="100000" y="100000"/>
                                    </p:animScale>
                                  </p:childTnLst>
                                </p:cTn>
                              </p:par>
                            </p:childTnLst>
                          </p:cTn>
                        </p:par>
                      </p:childTnLst>
                    </p:cTn>
                  </p:par>
                  <p:par>
                    <p:cTn id="154" fill="hold">
                      <p:stCondLst>
                        <p:cond delay="indefinite"/>
                      </p:stCondLst>
                      <p:childTnLst>
                        <p:par>
                          <p:cTn id="155" fill="hold">
                            <p:stCondLst>
                              <p:cond delay="0"/>
                            </p:stCondLst>
                            <p:childTnLst>
                              <p:par>
                                <p:cTn id="156" presetID="26" presetClass="entr" presetSubtype="0" fill="hold" grpId="0" nodeType="clickEffect">
                                  <p:stCondLst>
                                    <p:cond delay="0"/>
                                  </p:stCondLst>
                                  <p:childTnLst>
                                    <p:set>
                                      <p:cBhvr>
                                        <p:cTn id="157" dur="1" fill="hold">
                                          <p:stCondLst>
                                            <p:cond delay="0"/>
                                          </p:stCondLst>
                                        </p:cTn>
                                        <p:tgtEl>
                                          <p:spTgt spid="16"/>
                                        </p:tgtEl>
                                        <p:attrNameLst>
                                          <p:attrName>style.visibility</p:attrName>
                                        </p:attrNameLst>
                                      </p:cBhvr>
                                      <p:to>
                                        <p:strVal val="visible"/>
                                      </p:to>
                                    </p:set>
                                    <p:animEffect transition="in" filter="wipe(down)">
                                      <p:cBhvr>
                                        <p:cTn id="158" dur="580">
                                          <p:stCondLst>
                                            <p:cond delay="0"/>
                                          </p:stCondLst>
                                        </p:cTn>
                                        <p:tgtEl>
                                          <p:spTgt spid="16"/>
                                        </p:tgtEl>
                                      </p:cBhvr>
                                    </p:animEffect>
                                    <p:anim calcmode="lin" valueType="num">
                                      <p:cBhvr>
                                        <p:cTn id="1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64" dur="26">
                                          <p:stCondLst>
                                            <p:cond delay="650"/>
                                          </p:stCondLst>
                                        </p:cTn>
                                        <p:tgtEl>
                                          <p:spTgt spid="16"/>
                                        </p:tgtEl>
                                      </p:cBhvr>
                                      <p:to x="100000" y="60000"/>
                                    </p:animScale>
                                    <p:animScale>
                                      <p:cBhvr>
                                        <p:cTn id="165" dur="166" decel="50000">
                                          <p:stCondLst>
                                            <p:cond delay="676"/>
                                          </p:stCondLst>
                                        </p:cTn>
                                        <p:tgtEl>
                                          <p:spTgt spid="16"/>
                                        </p:tgtEl>
                                      </p:cBhvr>
                                      <p:to x="100000" y="100000"/>
                                    </p:animScale>
                                    <p:animScale>
                                      <p:cBhvr>
                                        <p:cTn id="166" dur="26">
                                          <p:stCondLst>
                                            <p:cond delay="1312"/>
                                          </p:stCondLst>
                                        </p:cTn>
                                        <p:tgtEl>
                                          <p:spTgt spid="16"/>
                                        </p:tgtEl>
                                      </p:cBhvr>
                                      <p:to x="100000" y="80000"/>
                                    </p:animScale>
                                    <p:animScale>
                                      <p:cBhvr>
                                        <p:cTn id="167" dur="166" decel="50000">
                                          <p:stCondLst>
                                            <p:cond delay="1338"/>
                                          </p:stCondLst>
                                        </p:cTn>
                                        <p:tgtEl>
                                          <p:spTgt spid="16"/>
                                        </p:tgtEl>
                                      </p:cBhvr>
                                      <p:to x="100000" y="100000"/>
                                    </p:animScale>
                                    <p:animScale>
                                      <p:cBhvr>
                                        <p:cTn id="168" dur="26">
                                          <p:stCondLst>
                                            <p:cond delay="1642"/>
                                          </p:stCondLst>
                                        </p:cTn>
                                        <p:tgtEl>
                                          <p:spTgt spid="16"/>
                                        </p:tgtEl>
                                      </p:cBhvr>
                                      <p:to x="100000" y="90000"/>
                                    </p:animScale>
                                    <p:animScale>
                                      <p:cBhvr>
                                        <p:cTn id="169" dur="166" decel="50000">
                                          <p:stCondLst>
                                            <p:cond delay="1668"/>
                                          </p:stCondLst>
                                        </p:cTn>
                                        <p:tgtEl>
                                          <p:spTgt spid="16"/>
                                        </p:tgtEl>
                                      </p:cBhvr>
                                      <p:to x="100000" y="100000"/>
                                    </p:animScale>
                                    <p:animScale>
                                      <p:cBhvr>
                                        <p:cTn id="170" dur="26">
                                          <p:stCondLst>
                                            <p:cond delay="1808"/>
                                          </p:stCondLst>
                                        </p:cTn>
                                        <p:tgtEl>
                                          <p:spTgt spid="16"/>
                                        </p:tgtEl>
                                      </p:cBhvr>
                                      <p:to x="100000" y="95000"/>
                                    </p:animScale>
                                    <p:animScale>
                                      <p:cBhvr>
                                        <p:cTn id="171" dur="166" decel="50000">
                                          <p:stCondLst>
                                            <p:cond delay="1834"/>
                                          </p:stCondLst>
                                        </p:cTn>
                                        <p:tgtEl>
                                          <p:spTgt spid="16"/>
                                        </p:tgtEl>
                                      </p:cBhvr>
                                      <p:to x="100000" y="100000"/>
                                    </p:animScale>
                                  </p:childTnLst>
                                </p:cTn>
                              </p:par>
                              <p:par>
                                <p:cTn id="172" presetID="26" presetClass="entr" presetSubtype="0" fill="hold" nodeType="withEffect">
                                  <p:stCondLst>
                                    <p:cond delay="0"/>
                                  </p:stCondLst>
                                  <p:childTnLst>
                                    <p:set>
                                      <p:cBhvr>
                                        <p:cTn id="173" dur="1" fill="hold">
                                          <p:stCondLst>
                                            <p:cond delay="0"/>
                                          </p:stCondLst>
                                        </p:cTn>
                                        <p:tgtEl>
                                          <p:spTgt spid="15"/>
                                        </p:tgtEl>
                                        <p:attrNameLst>
                                          <p:attrName>style.visibility</p:attrName>
                                        </p:attrNameLst>
                                      </p:cBhvr>
                                      <p:to>
                                        <p:strVal val="visible"/>
                                      </p:to>
                                    </p:set>
                                    <p:animEffect transition="in" filter="wipe(down)">
                                      <p:cBhvr>
                                        <p:cTn id="174" dur="580">
                                          <p:stCondLst>
                                            <p:cond delay="0"/>
                                          </p:stCondLst>
                                        </p:cTn>
                                        <p:tgtEl>
                                          <p:spTgt spid="15"/>
                                        </p:tgtEl>
                                      </p:cBhvr>
                                    </p:animEffect>
                                    <p:anim calcmode="lin" valueType="num">
                                      <p:cBhvr>
                                        <p:cTn id="17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0" dur="26">
                                          <p:stCondLst>
                                            <p:cond delay="650"/>
                                          </p:stCondLst>
                                        </p:cTn>
                                        <p:tgtEl>
                                          <p:spTgt spid="15"/>
                                        </p:tgtEl>
                                      </p:cBhvr>
                                      <p:to x="100000" y="60000"/>
                                    </p:animScale>
                                    <p:animScale>
                                      <p:cBhvr>
                                        <p:cTn id="181" dur="166" decel="50000">
                                          <p:stCondLst>
                                            <p:cond delay="676"/>
                                          </p:stCondLst>
                                        </p:cTn>
                                        <p:tgtEl>
                                          <p:spTgt spid="15"/>
                                        </p:tgtEl>
                                      </p:cBhvr>
                                      <p:to x="100000" y="100000"/>
                                    </p:animScale>
                                    <p:animScale>
                                      <p:cBhvr>
                                        <p:cTn id="182" dur="26">
                                          <p:stCondLst>
                                            <p:cond delay="1312"/>
                                          </p:stCondLst>
                                        </p:cTn>
                                        <p:tgtEl>
                                          <p:spTgt spid="15"/>
                                        </p:tgtEl>
                                      </p:cBhvr>
                                      <p:to x="100000" y="80000"/>
                                    </p:animScale>
                                    <p:animScale>
                                      <p:cBhvr>
                                        <p:cTn id="183" dur="166" decel="50000">
                                          <p:stCondLst>
                                            <p:cond delay="1338"/>
                                          </p:stCondLst>
                                        </p:cTn>
                                        <p:tgtEl>
                                          <p:spTgt spid="15"/>
                                        </p:tgtEl>
                                      </p:cBhvr>
                                      <p:to x="100000" y="100000"/>
                                    </p:animScale>
                                    <p:animScale>
                                      <p:cBhvr>
                                        <p:cTn id="184" dur="26">
                                          <p:stCondLst>
                                            <p:cond delay="1642"/>
                                          </p:stCondLst>
                                        </p:cTn>
                                        <p:tgtEl>
                                          <p:spTgt spid="15"/>
                                        </p:tgtEl>
                                      </p:cBhvr>
                                      <p:to x="100000" y="90000"/>
                                    </p:animScale>
                                    <p:animScale>
                                      <p:cBhvr>
                                        <p:cTn id="185" dur="166" decel="50000">
                                          <p:stCondLst>
                                            <p:cond delay="1668"/>
                                          </p:stCondLst>
                                        </p:cTn>
                                        <p:tgtEl>
                                          <p:spTgt spid="15"/>
                                        </p:tgtEl>
                                      </p:cBhvr>
                                      <p:to x="100000" y="100000"/>
                                    </p:animScale>
                                    <p:animScale>
                                      <p:cBhvr>
                                        <p:cTn id="186" dur="26">
                                          <p:stCondLst>
                                            <p:cond delay="1808"/>
                                          </p:stCondLst>
                                        </p:cTn>
                                        <p:tgtEl>
                                          <p:spTgt spid="15"/>
                                        </p:tgtEl>
                                      </p:cBhvr>
                                      <p:to x="100000" y="95000"/>
                                    </p:animScale>
                                    <p:animScale>
                                      <p:cBhvr>
                                        <p:cTn id="187"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14" grpId="0" animBg="1"/>
      <p:bldP spid="16" grpId="0" animBg="1"/>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126255" y="124052"/>
            <a:ext cx="4922036" cy="503651"/>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7" name="Rectangle 6"/>
          <p:cNvSpPr/>
          <p:nvPr/>
        </p:nvSpPr>
        <p:spPr>
          <a:xfrm>
            <a:off x="1377108" y="1965870"/>
            <a:ext cx="7553900" cy="4788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265582" y="1685430"/>
            <a:ext cx="5287730" cy="560880"/>
          </a:xfrm>
          <a:custGeom>
            <a:avLst/>
            <a:gdLst>
              <a:gd name="connsiteX0" fmla="*/ 0 w 5287730"/>
              <a:gd name="connsiteY0" fmla="*/ 93482 h 560880"/>
              <a:gd name="connsiteX1" fmla="*/ 93482 w 5287730"/>
              <a:gd name="connsiteY1" fmla="*/ 0 h 560880"/>
              <a:gd name="connsiteX2" fmla="*/ 5194248 w 5287730"/>
              <a:gd name="connsiteY2" fmla="*/ 0 h 560880"/>
              <a:gd name="connsiteX3" fmla="*/ 5287730 w 5287730"/>
              <a:gd name="connsiteY3" fmla="*/ 93482 h 560880"/>
              <a:gd name="connsiteX4" fmla="*/ 5287730 w 5287730"/>
              <a:gd name="connsiteY4" fmla="*/ 467398 h 560880"/>
              <a:gd name="connsiteX5" fmla="*/ 5194248 w 5287730"/>
              <a:gd name="connsiteY5" fmla="*/ 560880 h 560880"/>
              <a:gd name="connsiteX6" fmla="*/ 93482 w 5287730"/>
              <a:gd name="connsiteY6" fmla="*/ 560880 h 560880"/>
              <a:gd name="connsiteX7" fmla="*/ 0 w 5287730"/>
              <a:gd name="connsiteY7" fmla="*/ 467398 h 560880"/>
              <a:gd name="connsiteX8" fmla="*/ 0 w 528773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7730" h="560880">
                <a:moveTo>
                  <a:pt x="0" y="93482"/>
                </a:moveTo>
                <a:cubicBezTo>
                  <a:pt x="0" y="41853"/>
                  <a:pt x="41853" y="0"/>
                  <a:pt x="93482" y="0"/>
                </a:cubicBezTo>
                <a:lnTo>
                  <a:pt x="5194248" y="0"/>
                </a:lnTo>
                <a:cubicBezTo>
                  <a:pt x="5245877" y="0"/>
                  <a:pt x="5287730" y="41853"/>
                  <a:pt x="5287730" y="93482"/>
                </a:cubicBezTo>
                <a:lnTo>
                  <a:pt x="5287730" y="467398"/>
                </a:lnTo>
                <a:cubicBezTo>
                  <a:pt x="5287730" y="519027"/>
                  <a:pt x="5245877" y="560880"/>
                  <a:pt x="5194248"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244" tIns="27380" rIns="227244" bIns="27380" numCol="1" spcCol="1270" anchor="ctr" anchorCtr="0">
            <a:noAutofit/>
          </a:bodyPr>
          <a:lstStyle/>
          <a:p>
            <a:pPr lvl="0" algn="ctr" defTabSz="889000" rtl="1">
              <a:lnSpc>
                <a:spcPct val="90000"/>
              </a:lnSpc>
              <a:spcBef>
                <a:spcPct val="0"/>
              </a:spcBef>
              <a:spcAft>
                <a:spcPct val="35000"/>
              </a:spcAft>
            </a:pPr>
            <a:r>
              <a:rPr lang="ar-EG" sz="2000" b="1" kern="1200" dirty="0" smtClean="0"/>
              <a:t> تزين لها كما تحب أن تتزين لك، وتودد لها كما تحب أن تتودد لك.</a:t>
            </a:r>
            <a:endParaRPr lang="ar-EG" sz="2000" b="1" kern="1200" dirty="0"/>
          </a:p>
        </p:txBody>
      </p:sp>
      <p:sp>
        <p:nvSpPr>
          <p:cNvPr id="9" name="Rectangle 8"/>
          <p:cNvSpPr/>
          <p:nvPr/>
        </p:nvSpPr>
        <p:spPr>
          <a:xfrm>
            <a:off x="1377108" y="2827710"/>
            <a:ext cx="7553900" cy="4788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265582" y="2547270"/>
            <a:ext cx="5287730" cy="560880"/>
          </a:xfrm>
          <a:custGeom>
            <a:avLst/>
            <a:gdLst>
              <a:gd name="connsiteX0" fmla="*/ 0 w 5287730"/>
              <a:gd name="connsiteY0" fmla="*/ 93482 h 560880"/>
              <a:gd name="connsiteX1" fmla="*/ 93482 w 5287730"/>
              <a:gd name="connsiteY1" fmla="*/ 0 h 560880"/>
              <a:gd name="connsiteX2" fmla="*/ 5194248 w 5287730"/>
              <a:gd name="connsiteY2" fmla="*/ 0 h 560880"/>
              <a:gd name="connsiteX3" fmla="*/ 5287730 w 5287730"/>
              <a:gd name="connsiteY3" fmla="*/ 93482 h 560880"/>
              <a:gd name="connsiteX4" fmla="*/ 5287730 w 5287730"/>
              <a:gd name="connsiteY4" fmla="*/ 467398 h 560880"/>
              <a:gd name="connsiteX5" fmla="*/ 5194248 w 5287730"/>
              <a:gd name="connsiteY5" fmla="*/ 560880 h 560880"/>
              <a:gd name="connsiteX6" fmla="*/ 93482 w 5287730"/>
              <a:gd name="connsiteY6" fmla="*/ 560880 h 560880"/>
              <a:gd name="connsiteX7" fmla="*/ 0 w 5287730"/>
              <a:gd name="connsiteY7" fmla="*/ 467398 h 560880"/>
              <a:gd name="connsiteX8" fmla="*/ 0 w 528773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7730" h="560880">
                <a:moveTo>
                  <a:pt x="0" y="93482"/>
                </a:moveTo>
                <a:cubicBezTo>
                  <a:pt x="0" y="41853"/>
                  <a:pt x="41853" y="0"/>
                  <a:pt x="93482" y="0"/>
                </a:cubicBezTo>
                <a:lnTo>
                  <a:pt x="5194248" y="0"/>
                </a:lnTo>
                <a:cubicBezTo>
                  <a:pt x="5245877" y="0"/>
                  <a:pt x="5287730" y="41853"/>
                  <a:pt x="5287730" y="93482"/>
                </a:cubicBezTo>
                <a:lnTo>
                  <a:pt x="5287730" y="467398"/>
                </a:lnTo>
                <a:cubicBezTo>
                  <a:pt x="5287730" y="519027"/>
                  <a:pt x="5245877" y="560880"/>
                  <a:pt x="5194248" y="560880"/>
                </a:cubicBezTo>
                <a:lnTo>
                  <a:pt x="93482" y="560880"/>
                </a:lnTo>
                <a:cubicBezTo>
                  <a:pt x="41853" y="560880"/>
                  <a:pt x="0" y="519027"/>
                  <a:pt x="0" y="467398"/>
                </a:cubicBezTo>
                <a:lnTo>
                  <a:pt x="0" y="93482"/>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244" tIns="27380" rIns="227244" bIns="27380" numCol="1" spcCol="1270" anchor="ctr" anchorCtr="0">
            <a:noAutofit/>
          </a:bodyPr>
          <a:lstStyle/>
          <a:p>
            <a:pPr lvl="0" algn="ctr" defTabSz="889000" rtl="1">
              <a:lnSpc>
                <a:spcPct val="90000"/>
              </a:lnSpc>
              <a:spcBef>
                <a:spcPct val="0"/>
              </a:spcBef>
              <a:spcAft>
                <a:spcPct val="35000"/>
              </a:spcAft>
            </a:pPr>
            <a:r>
              <a:rPr lang="ar-EG" sz="2000" b="1" kern="1200" dirty="0" smtClean="0"/>
              <a:t>احترس من الشك في علاقتك بزوجتك </a:t>
            </a:r>
            <a:endParaRPr lang="ar-EG" sz="2000" b="1" kern="1200" dirty="0"/>
          </a:p>
        </p:txBody>
      </p:sp>
      <p:sp>
        <p:nvSpPr>
          <p:cNvPr id="11" name="Rectangle 10"/>
          <p:cNvSpPr/>
          <p:nvPr/>
        </p:nvSpPr>
        <p:spPr>
          <a:xfrm>
            <a:off x="1377108" y="3689550"/>
            <a:ext cx="7553900" cy="4788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265582" y="3409110"/>
            <a:ext cx="5287730" cy="560880"/>
          </a:xfrm>
          <a:custGeom>
            <a:avLst/>
            <a:gdLst>
              <a:gd name="connsiteX0" fmla="*/ 0 w 5287730"/>
              <a:gd name="connsiteY0" fmla="*/ 93482 h 560880"/>
              <a:gd name="connsiteX1" fmla="*/ 93482 w 5287730"/>
              <a:gd name="connsiteY1" fmla="*/ 0 h 560880"/>
              <a:gd name="connsiteX2" fmla="*/ 5194248 w 5287730"/>
              <a:gd name="connsiteY2" fmla="*/ 0 h 560880"/>
              <a:gd name="connsiteX3" fmla="*/ 5287730 w 5287730"/>
              <a:gd name="connsiteY3" fmla="*/ 93482 h 560880"/>
              <a:gd name="connsiteX4" fmla="*/ 5287730 w 5287730"/>
              <a:gd name="connsiteY4" fmla="*/ 467398 h 560880"/>
              <a:gd name="connsiteX5" fmla="*/ 5194248 w 5287730"/>
              <a:gd name="connsiteY5" fmla="*/ 560880 h 560880"/>
              <a:gd name="connsiteX6" fmla="*/ 93482 w 5287730"/>
              <a:gd name="connsiteY6" fmla="*/ 560880 h 560880"/>
              <a:gd name="connsiteX7" fmla="*/ 0 w 5287730"/>
              <a:gd name="connsiteY7" fmla="*/ 467398 h 560880"/>
              <a:gd name="connsiteX8" fmla="*/ 0 w 528773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7730" h="560880">
                <a:moveTo>
                  <a:pt x="0" y="93482"/>
                </a:moveTo>
                <a:cubicBezTo>
                  <a:pt x="0" y="41853"/>
                  <a:pt x="41853" y="0"/>
                  <a:pt x="93482" y="0"/>
                </a:cubicBezTo>
                <a:lnTo>
                  <a:pt x="5194248" y="0"/>
                </a:lnTo>
                <a:cubicBezTo>
                  <a:pt x="5245877" y="0"/>
                  <a:pt x="5287730" y="41853"/>
                  <a:pt x="5287730" y="93482"/>
                </a:cubicBezTo>
                <a:lnTo>
                  <a:pt x="5287730" y="467398"/>
                </a:lnTo>
                <a:cubicBezTo>
                  <a:pt x="5287730" y="519027"/>
                  <a:pt x="5245877" y="560880"/>
                  <a:pt x="5194248" y="560880"/>
                </a:cubicBezTo>
                <a:lnTo>
                  <a:pt x="93482" y="560880"/>
                </a:lnTo>
                <a:cubicBezTo>
                  <a:pt x="41853" y="560880"/>
                  <a:pt x="0" y="519027"/>
                  <a:pt x="0" y="467398"/>
                </a:cubicBezTo>
                <a:lnTo>
                  <a:pt x="0" y="93482"/>
                </a:lnTo>
                <a:close/>
              </a:path>
            </a:pathLst>
          </a:custGeom>
          <a:solidFill>
            <a:srgbClr val="00B0F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7244" tIns="27380" rIns="227244" bIns="27380" numCol="1" spcCol="1270" anchor="ctr" anchorCtr="0">
            <a:noAutofit/>
          </a:bodyPr>
          <a:lstStyle/>
          <a:p>
            <a:pPr lvl="0" algn="ctr" defTabSz="889000" rtl="1">
              <a:lnSpc>
                <a:spcPct val="90000"/>
              </a:lnSpc>
              <a:spcBef>
                <a:spcPct val="0"/>
              </a:spcBef>
              <a:spcAft>
                <a:spcPct val="35000"/>
              </a:spcAft>
            </a:pPr>
            <a:r>
              <a:rPr lang="ar-EG" sz="2000" b="1" kern="1200" dirty="0" smtClean="0"/>
              <a:t>تجنب إهمالها جسدياً أو نفسياً أو عاطفياً </a:t>
            </a:r>
            <a:endParaRPr lang="ar-EG" sz="2000" b="1" kern="1200" dirty="0"/>
          </a:p>
        </p:txBody>
      </p:sp>
      <p:sp>
        <p:nvSpPr>
          <p:cNvPr id="13" name="Rectangle 12"/>
          <p:cNvSpPr/>
          <p:nvPr/>
        </p:nvSpPr>
        <p:spPr>
          <a:xfrm>
            <a:off x="1377108" y="4551390"/>
            <a:ext cx="7553900" cy="4788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265582" y="4270950"/>
            <a:ext cx="5287730" cy="560880"/>
          </a:xfrm>
          <a:custGeom>
            <a:avLst/>
            <a:gdLst>
              <a:gd name="connsiteX0" fmla="*/ 0 w 5287730"/>
              <a:gd name="connsiteY0" fmla="*/ 93482 h 560880"/>
              <a:gd name="connsiteX1" fmla="*/ 93482 w 5287730"/>
              <a:gd name="connsiteY1" fmla="*/ 0 h 560880"/>
              <a:gd name="connsiteX2" fmla="*/ 5194248 w 5287730"/>
              <a:gd name="connsiteY2" fmla="*/ 0 h 560880"/>
              <a:gd name="connsiteX3" fmla="*/ 5287730 w 5287730"/>
              <a:gd name="connsiteY3" fmla="*/ 93482 h 560880"/>
              <a:gd name="connsiteX4" fmla="*/ 5287730 w 5287730"/>
              <a:gd name="connsiteY4" fmla="*/ 467398 h 560880"/>
              <a:gd name="connsiteX5" fmla="*/ 5194248 w 5287730"/>
              <a:gd name="connsiteY5" fmla="*/ 560880 h 560880"/>
              <a:gd name="connsiteX6" fmla="*/ 93482 w 5287730"/>
              <a:gd name="connsiteY6" fmla="*/ 560880 h 560880"/>
              <a:gd name="connsiteX7" fmla="*/ 0 w 5287730"/>
              <a:gd name="connsiteY7" fmla="*/ 467398 h 560880"/>
              <a:gd name="connsiteX8" fmla="*/ 0 w 528773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7730" h="560880">
                <a:moveTo>
                  <a:pt x="0" y="93482"/>
                </a:moveTo>
                <a:cubicBezTo>
                  <a:pt x="0" y="41853"/>
                  <a:pt x="41853" y="0"/>
                  <a:pt x="93482" y="0"/>
                </a:cubicBezTo>
                <a:lnTo>
                  <a:pt x="5194248" y="0"/>
                </a:lnTo>
                <a:cubicBezTo>
                  <a:pt x="5245877" y="0"/>
                  <a:pt x="5287730" y="41853"/>
                  <a:pt x="5287730" y="93482"/>
                </a:cubicBezTo>
                <a:lnTo>
                  <a:pt x="5287730" y="467398"/>
                </a:lnTo>
                <a:cubicBezTo>
                  <a:pt x="5287730" y="519027"/>
                  <a:pt x="5245877" y="560880"/>
                  <a:pt x="5194248" y="560880"/>
                </a:cubicBezTo>
                <a:lnTo>
                  <a:pt x="93482" y="560880"/>
                </a:lnTo>
                <a:cubicBezTo>
                  <a:pt x="41853" y="560880"/>
                  <a:pt x="0" y="519027"/>
                  <a:pt x="0" y="467398"/>
                </a:cubicBezTo>
                <a:lnTo>
                  <a:pt x="0" y="93482"/>
                </a:lnTo>
                <a:close/>
              </a:path>
            </a:pathLst>
          </a:custGeom>
          <a:solidFill>
            <a:srgbClr val="0070C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7244" tIns="27380" rIns="227244" bIns="27380" numCol="1" spcCol="1270" anchor="ctr" anchorCtr="0">
            <a:noAutofit/>
          </a:bodyPr>
          <a:lstStyle/>
          <a:p>
            <a:pPr lvl="0" algn="ctr" defTabSz="889000" rtl="1">
              <a:lnSpc>
                <a:spcPct val="90000"/>
              </a:lnSpc>
              <a:spcBef>
                <a:spcPct val="0"/>
              </a:spcBef>
              <a:spcAft>
                <a:spcPct val="35000"/>
              </a:spcAft>
            </a:pPr>
            <a:r>
              <a:rPr lang="ar-EG" sz="2000" b="1" kern="1200" dirty="0" smtClean="0"/>
              <a:t>حافظ على استمرار الحوار بينكما بكل اللغات</a:t>
            </a:r>
            <a:endParaRPr lang="ar-EG" sz="2000" b="1" kern="1200" dirty="0"/>
          </a:p>
        </p:txBody>
      </p:sp>
      <p:sp>
        <p:nvSpPr>
          <p:cNvPr id="15" name="Rectangle 14"/>
          <p:cNvSpPr/>
          <p:nvPr/>
        </p:nvSpPr>
        <p:spPr>
          <a:xfrm>
            <a:off x="1377108" y="5413230"/>
            <a:ext cx="7553900" cy="4788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265582" y="5132790"/>
            <a:ext cx="5287730" cy="560880"/>
          </a:xfrm>
          <a:custGeom>
            <a:avLst/>
            <a:gdLst>
              <a:gd name="connsiteX0" fmla="*/ 0 w 5287730"/>
              <a:gd name="connsiteY0" fmla="*/ 93482 h 560880"/>
              <a:gd name="connsiteX1" fmla="*/ 93482 w 5287730"/>
              <a:gd name="connsiteY1" fmla="*/ 0 h 560880"/>
              <a:gd name="connsiteX2" fmla="*/ 5194248 w 5287730"/>
              <a:gd name="connsiteY2" fmla="*/ 0 h 560880"/>
              <a:gd name="connsiteX3" fmla="*/ 5287730 w 5287730"/>
              <a:gd name="connsiteY3" fmla="*/ 93482 h 560880"/>
              <a:gd name="connsiteX4" fmla="*/ 5287730 w 5287730"/>
              <a:gd name="connsiteY4" fmla="*/ 467398 h 560880"/>
              <a:gd name="connsiteX5" fmla="*/ 5194248 w 5287730"/>
              <a:gd name="connsiteY5" fmla="*/ 560880 h 560880"/>
              <a:gd name="connsiteX6" fmla="*/ 93482 w 5287730"/>
              <a:gd name="connsiteY6" fmla="*/ 560880 h 560880"/>
              <a:gd name="connsiteX7" fmla="*/ 0 w 5287730"/>
              <a:gd name="connsiteY7" fmla="*/ 467398 h 560880"/>
              <a:gd name="connsiteX8" fmla="*/ 0 w 5287730"/>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7730" h="560880">
                <a:moveTo>
                  <a:pt x="0" y="93482"/>
                </a:moveTo>
                <a:cubicBezTo>
                  <a:pt x="0" y="41853"/>
                  <a:pt x="41853" y="0"/>
                  <a:pt x="93482" y="0"/>
                </a:cubicBezTo>
                <a:lnTo>
                  <a:pt x="5194248" y="0"/>
                </a:lnTo>
                <a:cubicBezTo>
                  <a:pt x="5245877" y="0"/>
                  <a:pt x="5287730" y="41853"/>
                  <a:pt x="5287730" y="93482"/>
                </a:cubicBezTo>
                <a:lnTo>
                  <a:pt x="5287730" y="467398"/>
                </a:lnTo>
                <a:cubicBezTo>
                  <a:pt x="5287730" y="519027"/>
                  <a:pt x="5245877" y="560880"/>
                  <a:pt x="5194248" y="560880"/>
                </a:cubicBezTo>
                <a:lnTo>
                  <a:pt x="93482" y="560880"/>
                </a:lnTo>
                <a:cubicBezTo>
                  <a:pt x="41853" y="560880"/>
                  <a:pt x="0" y="519027"/>
                  <a:pt x="0" y="467398"/>
                </a:cubicBezTo>
                <a:lnTo>
                  <a:pt x="0" y="9348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27244" tIns="27380" rIns="227244" bIns="27380" numCol="1" spcCol="1270" anchor="ctr" anchorCtr="0">
            <a:noAutofit/>
          </a:bodyPr>
          <a:lstStyle/>
          <a:p>
            <a:pPr lvl="0" algn="ctr" defTabSz="889000" rtl="1">
              <a:lnSpc>
                <a:spcPct val="90000"/>
              </a:lnSpc>
              <a:spcBef>
                <a:spcPct val="0"/>
              </a:spcBef>
              <a:spcAft>
                <a:spcPct val="35000"/>
              </a:spcAft>
            </a:pPr>
            <a:r>
              <a:rPr lang="ar-EG" sz="2000" b="1" kern="1200" dirty="0" smtClean="0"/>
              <a:t> تعامل معها بكل كيانك دون اختزال </a:t>
            </a:r>
            <a:endParaRPr lang="ar-EG" sz="2000" b="1" kern="1200" dirty="0"/>
          </a:p>
        </p:txBody>
      </p:sp>
      <p:sp>
        <p:nvSpPr>
          <p:cNvPr id="5" name="Rectangle 4"/>
          <p:cNvSpPr/>
          <p:nvPr/>
        </p:nvSpPr>
        <p:spPr>
          <a:xfrm>
            <a:off x="6670699" y="1010743"/>
            <a:ext cx="206017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تتعامل مع زوجتك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747811" y="2682635"/>
            <a:ext cx="2325895" cy="28037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165226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anim calcmode="lin" valueType="num">
                                      <p:cBhvr>
                                        <p:cTn id="23" dur="2000" fill="hold"/>
                                        <p:tgtEl>
                                          <p:spTgt spid="8"/>
                                        </p:tgtEl>
                                        <p:attrNameLst>
                                          <p:attrName>ppt_w</p:attrName>
                                        </p:attrNameLst>
                                      </p:cBhvr>
                                      <p:tavLst>
                                        <p:tav tm="0" fmla="#ppt_w*sin(2.5*pi*$)">
                                          <p:val>
                                            <p:fltVal val="0"/>
                                          </p:val>
                                        </p:tav>
                                        <p:tav tm="100000">
                                          <p:val>
                                            <p:fltVal val="1"/>
                                          </p:val>
                                        </p:tav>
                                      </p:tavLst>
                                    </p:anim>
                                    <p:anim calcmode="lin" valueType="num">
                                      <p:cBhvr>
                                        <p:cTn id="24" dur="2000" fill="hold"/>
                                        <p:tgtEl>
                                          <p:spTgt spid="8"/>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anim calcmode="lin" valueType="num">
                                      <p:cBhvr>
                                        <p:cTn id="28" dur="2000" fill="hold"/>
                                        <p:tgtEl>
                                          <p:spTgt spid="7"/>
                                        </p:tgtEl>
                                        <p:attrNameLst>
                                          <p:attrName>ppt_w</p:attrName>
                                        </p:attrNameLst>
                                      </p:cBhvr>
                                      <p:tavLst>
                                        <p:tav tm="0" fmla="#ppt_w*sin(2.5*pi*$)">
                                          <p:val>
                                            <p:fltVal val="0"/>
                                          </p:val>
                                        </p:tav>
                                        <p:tav tm="100000">
                                          <p:val>
                                            <p:fltVal val="1"/>
                                          </p:val>
                                        </p:tav>
                                      </p:tavLst>
                                    </p:anim>
                                    <p:anim calcmode="lin" valueType="num">
                                      <p:cBhvr>
                                        <p:cTn id="2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5"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000"/>
                                        <p:tgtEl>
                                          <p:spTgt spid="10"/>
                                        </p:tgtEl>
                                      </p:cBhvr>
                                    </p:animEffect>
                                    <p:anim calcmode="lin" valueType="num">
                                      <p:cBhvr>
                                        <p:cTn id="35" dur="2000" fill="hold"/>
                                        <p:tgtEl>
                                          <p:spTgt spid="10"/>
                                        </p:tgtEl>
                                        <p:attrNameLst>
                                          <p:attrName>ppt_w</p:attrName>
                                        </p:attrNameLst>
                                      </p:cBhvr>
                                      <p:tavLst>
                                        <p:tav tm="0" fmla="#ppt_w*sin(2.5*pi*$)">
                                          <p:val>
                                            <p:fltVal val="0"/>
                                          </p:val>
                                        </p:tav>
                                        <p:tav tm="100000">
                                          <p:val>
                                            <p:fltVal val="1"/>
                                          </p:val>
                                        </p:tav>
                                      </p:tavLst>
                                    </p:anim>
                                    <p:anim calcmode="lin" valueType="num">
                                      <p:cBhvr>
                                        <p:cTn id="36" dur="2000" fill="hold"/>
                                        <p:tgtEl>
                                          <p:spTgt spid="10"/>
                                        </p:tgtEl>
                                        <p:attrNameLst>
                                          <p:attrName>ppt_h</p:attrName>
                                        </p:attrNameLst>
                                      </p:cBhvr>
                                      <p:tavLst>
                                        <p:tav tm="0">
                                          <p:val>
                                            <p:strVal val="#ppt_h"/>
                                          </p:val>
                                        </p:tav>
                                        <p:tav tm="100000">
                                          <p:val>
                                            <p:strVal val="#ppt_h"/>
                                          </p:val>
                                        </p:tav>
                                      </p:tavLst>
                                    </p:anim>
                                  </p:childTnLst>
                                </p:cTn>
                              </p:par>
                              <p:par>
                                <p:cTn id="37" presetID="45"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anim calcmode="lin" valueType="num">
                                      <p:cBhvr>
                                        <p:cTn id="40" dur="2000" fill="hold"/>
                                        <p:tgtEl>
                                          <p:spTgt spid="9"/>
                                        </p:tgtEl>
                                        <p:attrNameLst>
                                          <p:attrName>ppt_w</p:attrName>
                                        </p:attrNameLst>
                                      </p:cBhvr>
                                      <p:tavLst>
                                        <p:tav tm="0" fmla="#ppt_w*sin(2.5*pi*$)">
                                          <p:val>
                                            <p:fltVal val="0"/>
                                          </p:val>
                                        </p:tav>
                                        <p:tav tm="100000">
                                          <p:val>
                                            <p:fltVal val="1"/>
                                          </p:val>
                                        </p:tav>
                                      </p:tavLst>
                                    </p:anim>
                                    <p:anim calcmode="lin" valueType="num">
                                      <p:cBhvr>
                                        <p:cTn id="41"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2000"/>
                                        <p:tgtEl>
                                          <p:spTgt spid="12"/>
                                        </p:tgtEl>
                                      </p:cBhvr>
                                    </p:animEffect>
                                    <p:anim calcmode="lin" valueType="num">
                                      <p:cBhvr>
                                        <p:cTn id="47" dur="2000" fill="hold"/>
                                        <p:tgtEl>
                                          <p:spTgt spid="12"/>
                                        </p:tgtEl>
                                        <p:attrNameLst>
                                          <p:attrName>ppt_w</p:attrName>
                                        </p:attrNameLst>
                                      </p:cBhvr>
                                      <p:tavLst>
                                        <p:tav tm="0" fmla="#ppt_w*sin(2.5*pi*$)">
                                          <p:val>
                                            <p:fltVal val="0"/>
                                          </p:val>
                                        </p:tav>
                                        <p:tav tm="100000">
                                          <p:val>
                                            <p:fltVal val="1"/>
                                          </p:val>
                                        </p:tav>
                                      </p:tavLst>
                                    </p:anim>
                                    <p:anim calcmode="lin" valueType="num">
                                      <p:cBhvr>
                                        <p:cTn id="48" dur="2000" fill="hold"/>
                                        <p:tgtEl>
                                          <p:spTgt spid="12"/>
                                        </p:tgtEl>
                                        <p:attrNameLst>
                                          <p:attrName>ppt_h</p:attrName>
                                        </p:attrNameLst>
                                      </p:cBhvr>
                                      <p:tavLst>
                                        <p:tav tm="0">
                                          <p:val>
                                            <p:strVal val="#ppt_h"/>
                                          </p:val>
                                        </p:tav>
                                        <p:tav tm="100000">
                                          <p:val>
                                            <p:strVal val="#ppt_h"/>
                                          </p:val>
                                        </p:tav>
                                      </p:tavLst>
                                    </p:anim>
                                  </p:childTnLst>
                                </p:cTn>
                              </p:par>
                              <p:par>
                                <p:cTn id="49" presetID="45"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2000"/>
                                        <p:tgtEl>
                                          <p:spTgt spid="11"/>
                                        </p:tgtEl>
                                      </p:cBhvr>
                                    </p:animEffect>
                                    <p:anim calcmode="lin" valueType="num">
                                      <p:cBhvr>
                                        <p:cTn id="52" dur="2000" fill="hold"/>
                                        <p:tgtEl>
                                          <p:spTgt spid="11"/>
                                        </p:tgtEl>
                                        <p:attrNameLst>
                                          <p:attrName>ppt_w</p:attrName>
                                        </p:attrNameLst>
                                      </p:cBhvr>
                                      <p:tavLst>
                                        <p:tav tm="0" fmla="#ppt_w*sin(2.5*pi*$)">
                                          <p:val>
                                            <p:fltVal val="0"/>
                                          </p:val>
                                        </p:tav>
                                        <p:tav tm="100000">
                                          <p:val>
                                            <p:fltVal val="1"/>
                                          </p:val>
                                        </p:tav>
                                      </p:tavLst>
                                    </p:anim>
                                    <p:anim calcmode="lin" valueType="num">
                                      <p:cBhvr>
                                        <p:cTn id="53"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5"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2000"/>
                                        <p:tgtEl>
                                          <p:spTgt spid="14"/>
                                        </p:tgtEl>
                                      </p:cBhvr>
                                    </p:animEffect>
                                    <p:anim calcmode="lin" valueType="num">
                                      <p:cBhvr>
                                        <p:cTn id="59" dur="2000" fill="hold"/>
                                        <p:tgtEl>
                                          <p:spTgt spid="14"/>
                                        </p:tgtEl>
                                        <p:attrNameLst>
                                          <p:attrName>ppt_w</p:attrName>
                                        </p:attrNameLst>
                                      </p:cBhvr>
                                      <p:tavLst>
                                        <p:tav tm="0" fmla="#ppt_w*sin(2.5*pi*$)">
                                          <p:val>
                                            <p:fltVal val="0"/>
                                          </p:val>
                                        </p:tav>
                                        <p:tav tm="100000">
                                          <p:val>
                                            <p:fltVal val="1"/>
                                          </p:val>
                                        </p:tav>
                                      </p:tavLst>
                                    </p:anim>
                                    <p:anim calcmode="lin" valueType="num">
                                      <p:cBhvr>
                                        <p:cTn id="60" dur="2000" fill="hold"/>
                                        <p:tgtEl>
                                          <p:spTgt spid="14"/>
                                        </p:tgtEl>
                                        <p:attrNameLst>
                                          <p:attrName>ppt_h</p:attrName>
                                        </p:attrNameLst>
                                      </p:cBhvr>
                                      <p:tavLst>
                                        <p:tav tm="0">
                                          <p:val>
                                            <p:strVal val="#ppt_h"/>
                                          </p:val>
                                        </p:tav>
                                        <p:tav tm="100000">
                                          <p:val>
                                            <p:strVal val="#ppt_h"/>
                                          </p:val>
                                        </p:tav>
                                      </p:tavLst>
                                    </p:anim>
                                  </p:childTnLst>
                                </p:cTn>
                              </p:par>
                              <p:par>
                                <p:cTn id="61" presetID="45"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2000"/>
                                        <p:tgtEl>
                                          <p:spTgt spid="13"/>
                                        </p:tgtEl>
                                      </p:cBhvr>
                                    </p:animEffect>
                                    <p:anim calcmode="lin" valueType="num">
                                      <p:cBhvr>
                                        <p:cTn id="64" dur="2000" fill="hold"/>
                                        <p:tgtEl>
                                          <p:spTgt spid="13"/>
                                        </p:tgtEl>
                                        <p:attrNameLst>
                                          <p:attrName>ppt_w</p:attrName>
                                        </p:attrNameLst>
                                      </p:cBhvr>
                                      <p:tavLst>
                                        <p:tav tm="0" fmla="#ppt_w*sin(2.5*pi*$)">
                                          <p:val>
                                            <p:fltVal val="0"/>
                                          </p:val>
                                        </p:tav>
                                        <p:tav tm="100000">
                                          <p:val>
                                            <p:fltVal val="1"/>
                                          </p:val>
                                        </p:tav>
                                      </p:tavLst>
                                    </p:anim>
                                    <p:anim calcmode="lin" valueType="num">
                                      <p:cBhvr>
                                        <p:cTn id="65"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2000"/>
                                        <p:tgtEl>
                                          <p:spTgt spid="16"/>
                                        </p:tgtEl>
                                      </p:cBhvr>
                                    </p:animEffect>
                                    <p:anim calcmode="lin" valueType="num">
                                      <p:cBhvr>
                                        <p:cTn id="71" dur="2000" fill="hold"/>
                                        <p:tgtEl>
                                          <p:spTgt spid="16"/>
                                        </p:tgtEl>
                                        <p:attrNameLst>
                                          <p:attrName>ppt_w</p:attrName>
                                        </p:attrNameLst>
                                      </p:cBhvr>
                                      <p:tavLst>
                                        <p:tav tm="0" fmla="#ppt_w*sin(2.5*pi*$)">
                                          <p:val>
                                            <p:fltVal val="0"/>
                                          </p:val>
                                        </p:tav>
                                        <p:tav tm="100000">
                                          <p:val>
                                            <p:fltVal val="1"/>
                                          </p:val>
                                        </p:tav>
                                      </p:tavLst>
                                    </p:anim>
                                    <p:anim calcmode="lin" valueType="num">
                                      <p:cBhvr>
                                        <p:cTn id="72" dur="2000" fill="hold"/>
                                        <p:tgtEl>
                                          <p:spTgt spid="16"/>
                                        </p:tgtEl>
                                        <p:attrNameLst>
                                          <p:attrName>ppt_h</p:attrName>
                                        </p:attrNameLst>
                                      </p:cBhvr>
                                      <p:tavLst>
                                        <p:tav tm="0">
                                          <p:val>
                                            <p:strVal val="#ppt_h"/>
                                          </p:val>
                                        </p:tav>
                                        <p:tav tm="100000">
                                          <p:val>
                                            <p:strVal val="#ppt_h"/>
                                          </p:val>
                                        </p:tav>
                                      </p:tavLst>
                                    </p:anim>
                                  </p:childTnLst>
                                </p:cTn>
                              </p:par>
                              <p:par>
                                <p:cTn id="73" presetID="45"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2000"/>
                                        <p:tgtEl>
                                          <p:spTgt spid="15"/>
                                        </p:tgtEl>
                                      </p:cBhvr>
                                    </p:animEffect>
                                    <p:anim calcmode="lin" valueType="num">
                                      <p:cBhvr>
                                        <p:cTn id="76" dur="2000" fill="hold"/>
                                        <p:tgtEl>
                                          <p:spTgt spid="15"/>
                                        </p:tgtEl>
                                        <p:attrNameLst>
                                          <p:attrName>ppt_w</p:attrName>
                                        </p:attrNameLst>
                                      </p:cBhvr>
                                      <p:tavLst>
                                        <p:tav tm="0" fmla="#ppt_w*sin(2.5*pi*$)">
                                          <p:val>
                                            <p:fltVal val="0"/>
                                          </p:val>
                                        </p:tav>
                                        <p:tav tm="100000">
                                          <p:val>
                                            <p:fltVal val="1"/>
                                          </p:val>
                                        </p:tav>
                                      </p:tavLst>
                                    </p:anim>
                                    <p:anim calcmode="lin" valueType="num">
                                      <p:cBhvr>
                                        <p:cTn id="7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2" grpId="0" animBg="1"/>
      <p:bldP spid="14" grpId="0" animBg="1"/>
      <p:bldP spid="16" grpId="0" animBg="1"/>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555776" y="139079"/>
            <a:ext cx="5004925" cy="636844"/>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6659682" y="1142945"/>
            <a:ext cx="206017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تتعامل مع زوجتك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1652530" y="2208855"/>
            <a:ext cx="7223393" cy="453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458378" y="1943175"/>
            <a:ext cx="5056375" cy="531360"/>
          </a:xfrm>
          <a:custGeom>
            <a:avLst/>
            <a:gdLst>
              <a:gd name="connsiteX0" fmla="*/ 0 w 5056375"/>
              <a:gd name="connsiteY0" fmla="*/ 88562 h 531360"/>
              <a:gd name="connsiteX1" fmla="*/ 88562 w 5056375"/>
              <a:gd name="connsiteY1" fmla="*/ 0 h 531360"/>
              <a:gd name="connsiteX2" fmla="*/ 4967813 w 5056375"/>
              <a:gd name="connsiteY2" fmla="*/ 0 h 531360"/>
              <a:gd name="connsiteX3" fmla="*/ 5056375 w 5056375"/>
              <a:gd name="connsiteY3" fmla="*/ 88562 h 531360"/>
              <a:gd name="connsiteX4" fmla="*/ 5056375 w 5056375"/>
              <a:gd name="connsiteY4" fmla="*/ 442798 h 531360"/>
              <a:gd name="connsiteX5" fmla="*/ 4967813 w 5056375"/>
              <a:gd name="connsiteY5" fmla="*/ 531360 h 531360"/>
              <a:gd name="connsiteX6" fmla="*/ 88562 w 5056375"/>
              <a:gd name="connsiteY6" fmla="*/ 531360 h 531360"/>
              <a:gd name="connsiteX7" fmla="*/ 0 w 5056375"/>
              <a:gd name="connsiteY7" fmla="*/ 442798 h 531360"/>
              <a:gd name="connsiteX8" fmla="*/ 0 w 505637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6375" h="531360">
                <a:moveTo>
                  <a:pt x="0" y="88562"/>
                </a:moveTo>
                <a:cubicBezTo>
                  <a:pt x="0" y="39651"/>
                  <a:pt x="39651" y="0"/>
                  <a:pt x="88562" y="0"/>
                </a:cubicBezTo>
                <a:lnTo>
                  <a:pt x="4967813" y="0"/>
                </a:lnTo>
                <a:cubicBezTo>
                  <a:pt x="5016724" y="0"/>
                  <a:pt x="5056375" y="39651"/>
                  <a:pt x="5056375" y="88562"/>
                </a:cubicBezTo>
                <a:lnTo>
                  <a:pt x="5056375" y="442798"/>
                </a:lnTo>
                <a:cubicBezTo>
                  <a:pt x="5056375" y="491709"/>
                  <a:pt x="5016724" y="531360"/>
                  <a:pt x="4967813" y="531360"/>
                </a:cubicBezTo>
                <a:lnTo>
                  <a:pt x="88562" y="531360"/>
                </a:lnTo>
                <a:cubicBezTo>
                  <a:pt x="39651" y="531360"/>
                  <a:pt x="0" y="491709"/>
                  <a:pt x="0" y="442798"/>
                </a:cubicBezTo>
                <a:lnTo>
                  <a:pt x="0" y="88562"/>
                </a:lnTo>
                <a:close/>
              </a:path>
            </a:pathLst>
          </a:custGeom>
          <a:solidFill>
            <a:srgbClr val="00B0F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7058" tIns="25939" rIns="217058" bIns="25939" numCol="1" spcCol="1270" anchor="ctr" anchorCtr="0">
            <a:noAutofit/>
          </a:bodyPr>
          <a:lstStyle/>
          <a:p>
            <a:pPr lvl="0" algn="ctr" defTabSz="889000" rtl="1">
              <a:lnSpc>
                <a:spcPct val="90000"/>
              </a:lnSpc>
              <a:spcBef>
                <a:spcPct val="0"/>
              </a:spcBef>
              <a:spcAft>
                <a:spcPct val="35000"/>
              </a:spcAft>
            </a:pPr>
            <a:r>
              <a:rPr lang="ar-EG" sz="2000" b="1" kern="1200" dirty="0" smtClean="0"/>
              <a:t>جدد حالة الرومانسية دائماً في حياتكما</a:t>
            </a:r>
            <a:endParaRPr lang="ar-EG" sz="2000" b="1" kern="1200" dirty="0"/>
          </a:p>
        </p:txBody>
      </p:sp>
      <p:sp>
        <p:nvSpPr>
          <p:cNvPr id="9" name="Rectangle 8"/>
          <p:cNvSpPr/>
          <p:nvPr/>
        </p:nvSpPr>
        <p:spPr>
          <a:xfrm>
            <a:off x="1652530" y="3025335"/>
            <a:ext cx="7223393" cy="453600"/>
          </a:xfrm>
          <a:prstGeom prst="rect">
            <a:avLst/>
          </a:prstGeom>
        </p:spPr>
        <p:style>
          <a:lnRef idx="2">
            <a:schemeClr val="accent5">
              <a:hueOff val="-1838336"/>
              <a:satOff val="-2557"/>
              <a:lumOff val="-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458378" y="2759655"/>
            <a:ext cx="5056375" cy="531360"/>
          </a:xfrm>
          <a:custGeom>
            <a:avLst/>
            <a:gdLst>
              <a:gd name="connsiteX0" fmla="*/ 0 w 5056375"/>
              <a:gd name="connsiteY0" fmla="*/ 88562 h 531360"/>
              <a:gd name="connsiteX1" fmla="*/ 88562 w 5056375"/>
              <a:gd name="connsiteY1" fmla="*/ 0 h 531360"/>
              <a:gd name="connsiteX2" fmla="*/ 4967813 w 5056375"/>
              <a:gd name="connsiteY2" fmla="*/ 0 h 531360"/>
              <a:gd name="connsiteX3" fmla="*/ 5056375 w 5056375"/>
              <a:gd name="connsiteY3" fmla="*/ 88562 h 531360"/>
              <a:gd name="connsiteX4" fmla="*/ 5056375 w 5056375"/>
              <a:gd name="connsiteY4" fmla="*/ 442798 h 531360"/>
              <a:gd name="connsiteX5" fmla="*/ 4967813 w 5056375"/>
              <a:gd name="connsiteY5" fmla="*/ 531360 h 531360"/>
              <a:gd name="connsiteX6" fmla="*/ 88562 w 5056375"/>
              <a:gd name="connsiteY6" fmla="*/ 531360 h 531360"/>
              <a:gd name="connsiteX7" fmla="*/ 0 w 5056375"/>
              <a:gd name="connsiteY7" fmla="*/ 442798 h 531360"/>
              <a:gd name="connsiteX8" fmla="*/ 0 w 505637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6375" h="531360">
                <a:moveTo>
                  <a:pt x="0" y="88562"/>
                </a:moveTo>
                <a:cubicBezTo>
                  <a:pt x="0" y="39651"/>
                  <a:pt x="39651" y="0"/>
                  <a:pt x="88562" y="0"/>
                </a:cubicBezTo>
                <a:lnTo>
                  <a:pt x="4967813" y="0"/>
                </a:lnTo>
                <a:cubicBezTo>
                  <a:pt x="5016724" y="0"/>
                  <a:pt x="5056375" y="39651"/>
                  <a:pt x="5056375" y="88562"/>
                </a:cubicBezTo>
                <a:lnTo>
                  <a:pt x="5056375" y="442798"/>
                </a:lnTo>
                <a:cubicBezTo>
                  <a:pt x="5056375" y="491709"/>
                  <a:pt x="5016724" y="531360"/>
                  <a:pt x="4967813" y="531360"/>
                </a:cubicBezTo>
                <a:lnTo>
                  <a:pt x="88562" y="531360"/>
                </a:lnTo>
                <a:cubicBezTo>
                  <a:pt x="39651" y="531360"/>
                  <a:pt x="0" y="491709"/>
                  <a:pt x="0" y="442798"/>
                </a:cubicBezTo>
                <a:lnTo>
                  <a:pt x="0" y="88562"/>
                </a:lnTo>
                <a:close/>
              </a:path>
            </a:pathLst>
          </a:custGeom>
          <a:solidFill>
            <a:srgbClr val="FFC000"/>
          </a:solidFill>
        </p:spPr>
        <p:style>
          <a:lnRef idx="2">
            <a:schemeClr val="lt1">
              <a:hueOff val="0"/>
              <a:satOff val="0"/>
              <a:lumOff val="0"/>
              <a:alphaOff val="0"/>
            </a:schemeClr>
          </a:lnRef>
          <a:fillRef idx="1">
            <a:schemeClr val="accent5">
              <a:hueOff val="-1838336"/>
              <a:satOff val="-2557"/>
              <a:lumOff val="-981"/>
              <a:alphaOff val="0"/>
            </a:schemeClr>
          </a:fillRef>
          <a:effectRef idx="0">
            <a:schemeClr val="accent5">
              <a:hueOff val="-1838336"/>
              <a:satOff val="-2557"/>
              <a:lumOff val="-981"/>
              <a:alphaOff val="0"/>
            </a:schemeClr>
          </a:effectRef>
          <a:fontRef idx="minor">
            <a:schemeClr val="lt1"/>
          </a:fontRef>
        </p:style>
        <p:txBody>
          <a:bodyPr spcFirstLastPara="0" vert="horz" wrap="square" lIns="217058" tIns="25939" rIns="217058" bIns="25939" numCol="1" spcCol="1270" anchor="ctr" anchorCtr="0">
            <a:noAutofit/>
          </a:bodyPr>
          <a:lstStyle/>
          <a:p>
            <a:pPr lvl="0" algn="ctr" defTabSz="889000" rtl="1">
              <a:lnSpc>
                <a:spcPct val="90000"/>
              </a:lnSpc>
              <a:spcBef>
                <a:spcPct val="0"/>
              </a:spcBef>
              <a:spcAft>
                <a:spcPct val="35000"/>
              </a:spcAft>
            </a:pPr>
            <a:r>
              <a:rPr lang="ar-EG" sz="2000" b="1" kern="1200" dirty="0" smtClean="0"/>
              <a:t> كن فارس أحلامها برجولتك وإنجازاتك </a:t>
            </a:r>
            <a:endParaRPr lang="ar-EG" sz="2000" b="1" kern="1200" dirty="0"/>
          </a:p>
        </p:txBody>
      </p:sp>
      <p:sp>
        <p:nvSpPr>
          <p:cNvPr id="11" name="Rectangle 10"/>
          <p:cNvSpPr/>
          <p:nvPr/>
        </p:nvSpPr>
        <p:spPr>
          <a:xfrm>
            <a:off x="1652530" y="3841815"/>
            <a:ext cx="7223393" cy="453600"/>
          </a:xfrm>
          <a:prstGeom prst="rect">
            <a:avLst/>
          </a:prstGeom>
        </p:spPr>
        <p:style>
          <a:lnRef idx="2">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458378" y="3576135"/>
            <a:ext cx="5056375" cy="531360"/>
          </a:xfrm>
          <a:custGeom>
            <a:avLst/>
            <a:gdLst>
              <a:gd name="connsiteX0" fmla="*/ 0 w 5056375"/>
              <a:gd name="connsiteY0" fmla="*/ 88562 h 531360"/>
              <a:gd name="connsiteX1" fmla="*/ 88562 w 5056375"/>
              <a:gd name="connsiteY1" fmla="*/ 0 h 531360"/>
              <a:gd name="connsiteX2" fmla="*/ 4967813 w 5056375"/>
              <a:gd name="connsiteY2" fmla="*/ 0 h 531360"/>
              <a:gd name="connsiteX3" fmla="*/ 5056375 w 5056375"/>
              <a:gd name="connsiteY3" fmla="*/ 88562 h 531360"/>
              <a:gd name="connsiteX4" fmla="*/ 5056375 w 5056375"/>
              <a:gd name="connsiteY4" fmla="*/ 442798 h 531360"/>
              <a:gd name="connsiteX5" fmla="*/ 4967813 w 5056375"/>
              <a:gd name="connsiteY5" fmla="*/ 531360 h 531360"/>
              <a:gd name="connsiteX6" fmla="*/ 88562 w 5056375"/>
              <a:gd name="connsiteY6" fmla="*/ 531360 h 531360"/>
              <a:gd name="connsiteX7" fmla="*/ 0 w 5056375"/>
              <a:gd name="connsiteY7" fmla="*/ 442798 h 531360"/>
              <a:gd name="connsiteX8" fmla="*/ 0 w 505637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6375" h="531360">
                <a:moveTo>
                  <a:pt x="0" y="88562"/>
                </a:moveTo>
                <a:cubicBezTo>
                  <a:pt x="0" y="39651"/>
                  <a:pt x="39651" y="0"/>
                  <a:pt x="88562" y="0"/>
                </a:cubicBezTo>
                <a:lnTo>
                  <a:pt x="4967813" y="0"/>
                </a:lnTo>
                <a:cubicBezTo>
                  <a:pt x="5016724" y="0"/>
                  <a:pt x="5056375" y="39651"/>
                  <a:pt x="5056375" y="88562"/>
                </a:cubicBezTo>
                <a:lnTo>
                  <a:pt x="5056375" y="442798"/>
                </a:lnTo>
                <a:cubicBezTo>
                  <a:pt x="5056375" y="491709"/>
                  <a:pt x="5016724" y="531360"/>
                  <a:pt x="4967813" y="531360"/>
                </a:cubicBezTo>
                <a:lnTo>
                  <a:pt x="88562" y="531360"/>
                </a:lnTo>
                <a:cubicBezTo>
                  <a:pt x="39651" y="531360"/>
                  <a:pt x="0" y="491709"/>
                  <a:pt x="0" y="442798"/>
                </a:cubicBezTo>
                <a:lnTo>
                  <a:pt x="0" y="88562"/>
                </a:lnTo>
                <a:close/>
              </a:path>
            </a:pathLst>
          </a:custGeom>
          <a:solidFill>
            <a:srgbClr val="990099"/>
          </a:solidFill>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217058" tIns="25939" rIns="217058" bIns="25939" numCol="1" spcCol="1270" anchor="ctr" anchorCtr="0">
            <a:noAutofit/>
          </a:bodyPr>
          <a:lstStyle/>
          <a:p>
            <a:pPr lvl="0" algn="ctr" defTabSz="889000" rtl="1">
              <a:lnSpc>
                <a:spcPct val="90000"/>
              </a:lnSpc>
              <a:spcBef>
                <a:spcPct val="0"/>
              </a:spcBef>
              <a:spcAft>
                <a:spcPct val="35000"/>
              </a:spcAft>
            </a:pPr>
            <a:r>
              <a:rPr lang="ar-EG" sz="2000" b="1" kern="1200" dirty="0" smtClean="0"/>
              <a:t>كن كريماً في رضاك ونبيلاً في خصومتك </a:t>
            </a:r>
            <a:endParaRPr lang="ar-EG" sz="2000" b="1" kern="1200" dirty="0"/>
          </a:p>
        </p:txBody>
      </p:sp>
      <p:sp>
        <p:nvSpPr>
          <p:cNvPr id="13" name="Rectangle 12"/>
          <p:cNvSpPr/>
          <p:nvPr/>
        </p:nvSpPr>
        <p:spPr>
          <a:xfrm>
            <a:off x="1652530" y="4658296"/>
            <a:ext cx="7223393" cy="453600"/>
          </a:xfrm>
          <a:prstGeom prst="rect">
            <a:avLst/>
          </a:prstGeom>
        </p:spPr>
        <p:style>
          <a:lnRef idx="2">
            <a:schemeClr val="accent5">
              <a:hueOff val="-5515009"/>
              <a:satOff val="-7671"/>
              <a:lumOff val="-294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458378" y="4392616"/>
            <a:ext cx="5056375" cy="531360"/>
          </a:xfrm>
          <a:custGeom>
            <a:avLst/>
            <a:gdLst>
              <a:gd name="connsiteX0" fmla="*/ 0 w 5056375"/>
              <a:gd name="connsiteY0" fmla="*/ 88562 h 531360"/>
              <a:gd name="connsiteX1" fmla="*/ 88562 w 5056375"/>
              <a:gd name="connsiteY1" fmla="*/ 0 h 531360"/>
              <a:gd name="connsiteX2" fmla="*/ 4967813 w 5056375"/>
              <a:gd name="connsiteY2" fmla="*/ 0 h 531360"/>
              <a:gd name="connsiteX3" fmla="*/ 5056375 w 5056375"/>
              <a:gd name="connsiteY3" fmla="*/ 88562 h 531360"/>
              <a:gd name="connsiteX4" fmla="*/ 5056375 w 5056375"/>
              <a:gd name="connsiteY4" fmla="*/ 442798 h 531360"/>
              <a:gd name="connsiteX5" fmla="*/ 4967813 w 5056375"/>
              <a:gd name="connsiteY5" fmla="*/ 531360 h 531360"/>
              <a:gd name="connsiteX6" fmla="*/ 88562 w 5056375"/>
              <a:gd name="connsiteY6" fmla="*/ 531360 h 531360"/>
              <a:gd name="connsiteX7" fmla="*/ 0 w 5056375"/>
              <a:gd name="connsiteY7" fmla="*/ 442798 h 531360"/>
              <a:gd name="connsiteX8" fmla="*/ 0 w 505637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6375" h="531360">
                <a:moveTo>
                  <a:pt x="0" y="88562"/>
                </a:moveTo>
                <a:cubicBezTo>
                  <a:pt x="0" y="39651"/>
                  <a:pt x="39651" y="0"/>
                  <a:pt x="88562" y="0"/>
                </a:cubicBezTo>
                <a:lnTo>
                  <a:pt x="4967813" y="0"/>
                </a:lnTo>
                <a:cubicBezTo>
                  <a:pt x="5016724" y="0"/>
                  <a:pt x="5056375" y="39651"/>
                  <a:pt x="5056375" y="88562"/>
                </a:cubicBezTo>
                <a:lnTo>
                  <a:pt x="5056375" y="442798"/>
                </a:lnTo>
                <a:cubicBezTo>
                  <a:pt x="5056375" y="491709"/>
                  <a:pt x="5016724" y="531360"/>
                  <a:pt x="4967813" y="531360"/>
                </a:cubicBezTo>
                <a:lnTo>
                  <a:pt x="88562" y="531360"/>
                </a:lnTo>
                <a:cubicBezTo>
                  <a:pt x="39651" y="531360"/>
                  <a:pt x="0" y="491709"/>
                  <a:pt x="0" y="442798"/>
                </a:cubicBezTo>
                <a:lnTo>
                  <a:pt x="0" y="88562"/>
                </a:lnTo>
                <a:close/>
              </a:path>
            </a:pathLst>
          </a:custGeom>
          <a:solidFill>
            <a:srgbClr val="0070C0"/>
          </a:solidFill>
        </p:spPr>
        <p:style>
          <a:lnRef idx="2">
            <a:schemeClr val="lt1">
              <a:hueOff val="0"/>
              <a:satOff val="0"/>
              <a:lumOff val="0"/>
              <a:alphaOff val="0"/>
            </a:schemeClr>
          </a:lnRef>
          <a:fillRef idx="1">
            <a:schemeClr val="accent5">
              <a:hueOff val="-5515009"/>
              <a:satOff val="-7671"/>
              <a:lumOff val="-2942"/>
              <a:alphaOff val="0"/>
            </a:schemeClr>
          </a:fillRef>
          <a:effectRef idx="0">
            <a:schemeClr val="accent5">
              <a:hueOff val="-5515009"/>
              <a:satOff val="-7671"/>
              <a:lumOff val="-2942"/>
              <a:alphaOff val="0"/>
            </a:schemeClr>
          </a:effectRef>
          <a:fontRef idx="minor">
            <a:schemeClr val="lt1"/>
          </a:fontRef>
        </p:style>
        <p:txBody>
          <a:bodyPr spcFirstLastPara="0" vert="horz" wrap="square" lIns="217058" tIns="25939" rIns="217058" bIns="25939" numCol="1" spcCol="1270" anchor="ctr" anchorCtr="0">
            <a:noAutofit/>
          </a:bodyPr>
          <a:lstStyle/>
          <a:p>
            <a:pPr lvl="0" algn="ctr" defTabSz="889000" rtl="1">
              <a:lnSpc>
                <a:spcPct val="90000"/>
              </a:lnSpc>
              <a:spcBef>
                <a:spcPct val="0"/>
              </a:spcBef>
              <a:spcAft>
                <a:spcPct val="35000"/>
              </a:spcAft>
            </a:pPr>
            <a:r>
              <a:rPr lang="ar-EG" sz="2000" b="1" kern="1200" dirty="0" smtClean="0"/>
              <a:t> التزم الصدق والشفافية معها</a:t>
            </a:r>
            <a:endParaRPr lang="ar-EG" sz="2000" b="1" kern="1200" dirty="0"/>
          </a:p>
        </p:txBody>
      </p:sp>
      <p:sp>
        <p:nvSpPr>
          <p:cNvPr id="15" name="Rectangle 14"/>
          <p:cNvSpPr/>
          <p:nvPr/>
        </p:nvSpPr>
        <p:spPr>
          <a:xfrm>
            <a:off x="1652530" y="5474776"/>
            <a:ext cx="7223393" cy="453600"/>
          </a:xfrm>
          <a:prstGeom prst="rect">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458378" y="5209096"/>
            <a:ext cx="5056375" cy="531360"/>
          </a:xfrm>
          <a:custGeom>
            <a:avLst/>
            <a:gdLst>
              <a:gd name="connsiteX0" fmla="*/ 0 w 5056375"/>
              <a:gd name="connsiteY0" fmla="*/ 88562 h 531360"/>
              <a:gd name="connsiteX1" fmla="*/ 88562 w 5056375"/>
              <a:gd name="connsiteY1" fmla="*/ 0 h 531360"/>
              <a:gd name="connsiteX2" fmla="*/ 4967813 w 5056375"/>
              <a:gd name="connsiteY2" fmla="*/ 0 h 531360"/>
              <a:gd name="connsiteX3" fmla="*/ 5056375 w 5056375"/>
              <a:gd name="connsiteY3" fmla="*/ 88562 h 531360"/>
              <a:gd name="connsiteX4" fmla="*/ 5056375 w 5056375"/>
              <a:gd name="connsiteY4" fmla="*/ 442798 h 531360"/>
              <a:gd name="connsiteX5" fmla="*/ 4967813 w 5056375"/>
              <a:gd name="connsiteY5" fmla="*/ 531360 h 531360"/>
              <a:gd name="connsiteX6" fmla="*/ 88562 w 5056375"/>
              <a:gd name="connsiteY6" fmla="*/ 531360 h 531360"/>
              <a:gd name="connsiteX7" fmla="*/ 0 w 5056375"/>
              <a:gd name="connsiteY7" fmla="*/ 442798 h 531360"/>
              <a:gd name="connsiteX8" fmla="*/ 0 w 505637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6375" h="531360">
                <a:moveTo>
                  <a:pt x="0" y="88562"/>
                </a:moveTo>
                <a:cubicBezTo>
                  <a:pt x="0" y="39651"/>
                  <a:pt x="39651" y="0"/>
                  <a:pt x="88562" y="0"/>
                </a:cubicBezTo>
                <a:lnTo>
                  <a:pt x="4967813" y="0"/>
                </a:lnTo>
                <a:cubicBezTo>
                  <a:pt x="5016724" y="0"/>
                  <a:pt x="5056375" y="39651"/>
                  <a:pt x="5056375" y="88562"/>
                </a:cubicBezTo>
                <a:lnTo>
                  <a:pt x="5056375" y="442798"/>
                </a:lnTo>
                <a:cubicBezTo>
                  <a:pt x="5056375" y="491709"/>
                  <a:pt x="5016724" y="531360"/>
                  <a:pt x="4967813" y="531360"/>
                </a:cubicBezTo>
                <a:lnTo>
                  <a:pt x="88562" y="531360"/>
                </a:lnTo>
                <a:cubicBezTo>
                  <a:pt x="39651" y="531360"/>
                  <a:pt x="0" y="491709"/>
                  <a:pt x="0" y="442798"/>
                </a:cubicBezTo>
                <a:lnTo>
                  <a:pt x="0" y="88562"/>
                </a:lnTo>
                <a:close/>
              </a:path>
            </a:pathLst>
          </a:custGeom>
          <a:solidFill>
            <a:schemeClr val="accent3">
              <a:lumMod val="65000"/>
            </a:schemeClr>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217058" tIns="25939" rIns="217058" bIns="25939" numCol="1" spcCol="1270" anchor="ctr" anchorCtr="0">
            <a:noAutofit/>
          </a:bodyPr>
          <a:lstStyle/>
          <a:p>
            <a:pPr lvl="0" algn="ctr" defTabSz="889000" rtl="1">
              <a:lnSpc>
                <a:spcPct val="90000"/>
              </a:lnSpc>
              <a:spcBef>
                <a:spcPct val="0"/>
              </a:spcBef>
              <a:spcAft>
                <a:spcPct val="35000"/>
              </a:spcAft>
            </a:pPr>
            <a:r>
              <a:rPr lang="ar-EG" sz="2000" b="1" kern="1200" dirty="0" smtClean="0"/>
              <a:t> شاركها الشعور بالجمال أمام منظر بحر أو لحظة غروب</a:t>
            </a:r>
            <a:endParaRPr lang="ar-EG" sz="2000" b="1" kern="1200" dirty="0"/>
          </a:p>
        </p:txBody>
      </p:sp>
      <p:pic>
        <p:nvPicPr>
          <p:cNvPr id="4" name="Picture 3"/>
          <p:cNvPicPr>
            <a:picLocks noChangeAspect="1"/>
          </p:cNvPicPr>
          <p:nvPr/>
        </p:nvPicPr>
        <p:blipFill>
          <a:blip r:embed="rId2"/>
          <a:stretch>
            <a:fillRect/>
          </a:stretch>
        </p:blipFill>
        <p:spPr>
          <a:xfrm>
            <a:off x="535695" y="2429908"/>
            <a:ext cx="2670213" cy="28575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196071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53"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0" grpId="0" animBg="1"/>
      <p:bldP spid="12" grpId="0" animBg="1"/>
      <p:bldP spid="14"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077664" y="104750"/>
            <a:ext cx="5387247" cy="609572"/>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6659682" y="1142945"/>
            <a:ext cx="206017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تتعامل مع زوجتك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1663547" y="2186821"/>
            <a:ext cx="7267460" cy="453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480411" y="1921141"/>
            <a:ext cx="5087222" cy="531360"/>
          </a:xfrm>
          <a:custGeom>
            <a:avLst/>
            <a:gdLst>
              <a:gd name="connsiteX0" fmla="*/ 0 w 5087222"/>
              <a:gd name="connsiteY0" fmla="*/ 88562 h 531360"/>
              <a:gd name="connsiteX1" fmla="*/ 88562 w 5087222"/>
              <a:gd name="connsiteY1" fmla="*/ 0 h 531360"/>
              <a:gd name="connsiteX2" fmla="*/ 4998660 w 5087222"/>
              <a:gd name="connsiteY2" fmla="*/ 0 h 531360"/>
              <a:gd name="connsiteX3" fmla="*/ 5087222 w 5087222"/>
              <a:gd name="connsiteY3" fmla="*/ 88562 h 531360"/>
              <a:gd name="connsiteX4" fmla="*/ 5087222 w 5087222"/>
              <a:gd name="connsiteY4" fmla="*/ 442798 h 531360"/>
              <a:gd name="connsiteX5" fmla="*/ 4998660 w 5087222"/>
              <a:gd name="connsiteY5" fmla="*/ 531360 h 531360"/>
              <a:gd name="connsiteX6" fmla="*/ 88562 w 5087222"/>
              <a:gd name="connsiteY6" fmla="*/ 531360 h 531360"/>
              <a:gd name="connsiteX7" fmla="*/ 0 w 5087222"/>
              <a:gd name="connsiteY7" fmla="*/ 442798 h 531360"/>
              <a:gd name="connsiteX8" fmla="*/ 0 w 5087222"/>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7222" h="531360">
                <a:moveTo>
                  <a:pt x="0" y="88562"/>
                </a:moveTo>
                <a:cubicBezTo>
                  <a:pt x="0" y="39651"/>
                  <a:pt x="39651" y="0"/>
                  <a:pt x="88562" y="0"/>
                </a:cubicBezTo>
                <a:lnTo>
                  <a:pt x="4998660" y="0"/>
                </a:lnTo>
                <a:cubicBezTo>
                  <a:pt x="5047571" y="0"/>
                  <a:pt x="5087222" y="39651"/>
                  <a:pt x="5087222" y="88562"/>
                </a:cubicBezTo>
                <a:lnTo>
                  <a:pt x="5087222" y="442798"/>
                </a:lnTo>
                <a:cubicBezTo>
                  <a:pt x="5087222" y="491709"/>
                  <a:pt x="5047571" y="531360"/>
                  <a:pt x="4998660"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8224" tIns="25939" rIns="218224" bIns="25939" numCol="1" spcCol="1270" anchor="ctr" anchorCtr="0">
            <a:noAutofit/>
          </a:bodyPr>
          <a:lstStyle/>
          <a:p>
            <a:pPr lvl="0" algn="ctr" defTabSz="889000" rtl="1">
              <a:lnSpc>
                <a:spcPct val="90000"/>
              </a:lnSpc>
              <a:spcBef>
                <a:spcPct val="0"/>
              </a:spcBef>
              <a:spcAft>
                <a:spcPct val="35000"/>
              </a:spcAft>
            </a:pPr>
            <a:r>
              <a:rPr lang="ar-EG" sz="2000" b="1" kern="1200" dirty="0" smtClean="0"/>
              <a:t>احذر البخل في المال أو المشاعر </a:t>
            </a:r>
            <a:endParaRPr lang="ar-EG" sz="2000" b="1" kern="1200" dirty="0"/>
          </a:p>
        </p:txBody>
      </p:sp>
      <p:sp>
        <p:nvSpPr>
          <p:cNvPr id="9" name="Rectangle 8"/>
          <p:cNvSpPr/>
          <p:nvPr/>
        </p:nvSpPr>
        <p:spPr>
          <a:xfrm>
            <a:off x="1663547" y="3003301"/>
            <a:ext cx="7267460" cy="4536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480411" y="2737621"/>
            <a:ext cx="5087222" cy="531360"/>
          </a:xfrm>
          <a:custGeom>
            <a:avLst/>
            <a:gdLst>
              <a:gd name="connsiteX0" fmla="*/ 0 w 5087222"/>
              <a:gd name="connsiteY0" fmla="*/ 88562 h 531360"/>
              <a:gd name="connsiteX1" fmla="*/ 88562 w 5087222"/>
              <a:gd name="connsiteY1" fmla="*/ 0 h 531360"/>
              <a:gd name="connsiteX2" fmla="*/ 4998660 w 5087222"/>
              <a:gd name="connsiteY2" fmla="*/ 0 h 531360"/>
              <a:gd name="connsiteX3" fmla="*/ 5087222 w 5087222"/>
              <a:gd name="connsiteY3" fmla="*/ 88562 h 531360"/>
              <a:gd name="connsiteX4" fmla="*/ 5087222 w 5087222"/>
              <a:gd name="connsiteY4" fmla="*/ 442798 h 531360"/>
              <a:gd name="connsiteX5" fmla="*/ 4998660 w 5087222"/>
              <a:gd name="connsiteY5" fmla="*/ 531360 h 531360"/>
              <a:gd name="connsiteX6" fmla="*/ 88562 w 5087222"/>
              <a:gd name="connsiteY6" fmla="*/ 531360 h 531360"/>
              <a:gd name="connsiteX7" fmla="*/ 0 w 5087222"/>
              <a:gd name="connsiteY7" fmla="*/ 442798 h 531360"/>
              <a:gd name="connsiteX8" fmla="*/ 0 w 5087222"/>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7222" h="531360">
                <a:moveTo>
                  <a:pt x="0" y="88562"/>
                </a:moveTo>
                <a:cubicBezTo>
                  <a:pt x="0" y="39651"/>
                  <a:pt x="39651" y="0"/>
                  <a:pt x="88562" y="0"/>
                </a:cubicBezTo>
                <a:lnTo>
                  <a:pt x="4998660" y="0"/>
                </a:lnTo>
                <a:cubicBezTo>
                  <a:pt x="5047571" y="0"/>
                  <a:pt x="5087222" y="39651"/>
                  <a:pt x="5087222" y="88562"/>
                </a:cubicBezTo>
                <a:lnTo>
                  <a:pt x="5087222" y="442798"/>
                </a:lnTo>
                <a:cubicBezTo>
                  <a:pt x="5087222" y="491709"/>
                  <a:pt x="5047571" y="531360"/>
                  <a:pt x="4998660" y="531360"/>
                </a:cubicBezTo>
                <a:lnTo>
                  <a:pt x="88562" y="531360"/>
                </a:lnTo>
                <a:cubicBezTo>
                  <a:pt x="39651" y="531360"/>
                  <a:pt x="0" y="491709"/>
                  <a:pt x="0" y="442798"/>
                </a:cubicBezTo>
                <a:lnTo>
                  <a:pt x="0" y="88562"/>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8224" tIns="25939" rIns="218224" bIns="25939" numCol="1" spcCol="1270" anchor="ctr" anchorCtr="0">
            <a:noAutofit/>
          </a:bodyPr>
          <a:lstStyle/>
          <a:p>
            <a:pPr lvl="0" algn="ctr" defTabSz="889000" rtl="1">
              <a:lnSpc>
                <a:spcPct val="90000"/>
              </a:lnSpc>
              <a:spcBef>
                <a:spcPct val="0"/>
              </a:spcBef>
              <a:spcAft>
                <a:spcPct val="35000"/>
              </a:spcAft>
            </a:pPr>
            <a:r>
              <a:rPr lang="ar-EG" sz="2000" b="1" kern="1200" dirty="0" smtClean="0"/>
              <a:t> راع التوازن بين المرح والجدية</a:t>
            </a:r>
            <a:endParaRPr lang="ar-EG" sz="2000" b="1" kern="1200" dirty="0"/>
          </a:p>
        </p:txBody>
      </p:sp>
      <p:sp>
        <p:nvSpPr>
          <p:cNvPr id="11" name="Rectangle 10"/>
          <p:cNvSpPr/>
          <p:nvPr/>
        </p:nvSpPr>
        <p:spPr>
          <a:xfrm>
            <a:off x="1663547" y="3819781"/>
            <a:ext cx="7267460" cy="453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480411" y="3554101"/>
            <a:ext cx="5087222" cy="531360"/>
          </a:xfrm>
          <a:custGeom>
            <a:avLst/>
            <a:gdLst>
              <a:gd name="connsiteX0" fmla="*/ 0 w 5087222"/>
              <a:gd name="connsiteY0" fmla="*/ 88562 h 531360"/>
              <a:gd name="connsiteX1" fmla="*/ 88562 w 5087222"/>
              <a:gd name="connsiteY1" fmla="*/ 0 h 531360"/>
              <a:gd name="connsiteX2" fmla="*/ 4998660 w 5087222"/>
              <a:gd name="connsiteY2" fmla="*/ 0 h 531360"/>
              <a:gd name="connsiteX3" fmla="*/ 5087222 w 5087222"/>
              <a:gd name="connsiteY3" fmla="*/ 88562 h 531360"/>
              <a:gd name="connsiteX4" fmla="*/ 5087222 w 5087222"/>
              <a:gd name="connsiteY4" fmla="*/ 442798 h 531360"/>
              <a:gd name="connsiteX5" fmla="*/ 4998660 w 5087222"/>
              <a:gd name="connsiteY5" fmla="*/ 531360 h 531360"/>
              <a:gd name="connsiteX6" fmla="*/ 88562 w 5087222"/>
              <a:gd name="connsiteY6" fmla="*/ 531360 h 531360"/>
              <a:gd name="connsiteX7" fmla="*/ 0 w 5087222"/>
              <a:gd name="connsiteY7" fmla="*/ 442798 h 531360"/>
              <a:gd name="connsiteX8" fmla="*/ 0 w 5087222"/>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7222" h="531360">
                <a:moveTo>
                  <a:pt x="0" y="88562"/>
                </a:moveTo>
                <a:cubicBezTo>
                  <a:pt x="0" y="39651"/>
                  <a:pt x="39651" y="0"/>
                  <a:pt x="88562" y="0"/>
                </a:cubicBezTo>
                <a:lnTo>
                  <a:pt x="4998660" y="0"/>
                </a:lnTo>
                <a:cubicBezTo>
                  <a:pt x="5047571" y="0"/>
                  <a:pt x="5087222" y="39651"/>
                  <a:pt x="5087222" y="88562"/>
                </a:cubicBezTo>
                <a:lnTo>
                  <a:pt x="5087222" y="442798"/>
                </a:lnTo>
                <a:cubicBezTo>
                  <a:pt x="5087222" y="491709"/>
                  <a:pt x="5047571" y="531360"/>
                  <a:pt x="4998660" y="531360"/>
                </a:cubicBezTo>
                <a:lnTo>
                  <a:pt x="88562" y="531360"/>
                </a:lnTo>
                <a:cubicBezTo>
                  <a:pt x="39651" y="531360"/>
                  <a:pt x="0" y="491709"/>
                  <a:pt x="0" y="442798"/>
                </a:cubicBezTo>
                <a:lnTo>
                  <a:pt x="0" y="88562"/>
                </a:lnTo>
                <a:close/>
              </a:path>
            </a:pathLst>
          </a:custGeom>
          <a:solidFill>
            <a:srgbClr val="9933FF"/>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8224" tIns="25939" rIns="218224" bIns="25939" numCol="1" spcCol="1270" anchor="ctr" anchorCtr="0">
            <a:noAutofit/>
          </a:bodyPr>
          <a:lstStyle/>
          <a:p>
            <a:pPr lvl="0" algn="ctr" defTabSz="889000" rtl="1">
              <a:lnSpc>
                <a:spcPct val="90000"/>
              </a:lnSpc>
              <a:spcBef>
                <a:spcPct val="0"/>
              </a:spcBef>
              <a:spcAft>
                <a:spcPct val="35000"/>
              </a:spcAft>
            </a:pPr>
            <a:r>
              <a:rPr lang="ar-EG" sz="2000" b="1" kern="1200" dirty="0" smtClean="0"/>
              <a:t>أشعر زوجتك بالأمان</a:t>
            </a:r>
            <a:endParaRPr lang="ar-EG" sz="2000" b="1" kern="1200" dirty="0"/>
          </a:p>
        </p:txBody>
      </p:sp>
      <p:sp>
        <p:nvSpPr>
          <p:cNvPr id="13" name="Rectangle 12"/>
          <p:cNvSpPr/>
          <p:nvPr/>
        </p:nvSpPr>
        <p:spPr>
          <a:xfrm>
            <a:off x="1663547" y="4636262"/>
            <a:ext cx="7267460" cy="453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480411" y="4370582"/>
            <a:ext cx="5087222" cy="531360"/>
          </a:xfrm>
          <a:custGeom>
            <a:avLst/>
            <a:gdLst>
              <a:gd name="connsiteX0" fmla="*/ 0 w 5087222"/>
              <a:gd name="connsiteY0" fmla="*/ 88562 h 531360"/>
              <a:gd name="connsiteX1" fmla="*/ 88562 w 5087222"/>
              <a:gd name="connsiteY1" fmla="*/ 0 h 531360"/>
              <a:gd name="connsiteX2" fmla="*/ 4998660 w 5087222"/>
              <a:gd name="connsiteY2" fmla="*/ 0 h 531360"/>
              <a:gd name="connsiteX3" fmla="*/ 5087222 w 5087222"/>
              <a:gd name="connsiteY3" fmla="*/ 88562 h 531360"/>
              <a:gd name="connsiteX4" fmla="*/ 5087222 w 5087222"/>
              <a:gd name="connsiteY4" fmla="*/ 442798 h 531360"/>
              <a:gd name="connsiteX5" fmla="*/ 4998660 w 5087222"/>
              <a:gd name="connsiteY5" fmla="*/ 531360 h 531360"/>
              <a:gd name="connsiteX6" fmla="*/ 88562 w 5087222"/>
              <a:gd name="connsiteY6" fmla="*/ 531360 h 531360"/>
              <a:gd name="connsiteX7" fmla="*/ 0 w 5087222"/>
              <a:gd name="connsiteY7" fmla="*/ 442798 h 531360"/>
              <a:gd name="connsiteX8" fmla="*/ 0 w 5087222"/>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7222" h="531360">
                <a:moveTo>
                  <a:pt x="0" y="88562"/>
                </a:moveTo>
                <a:cubicBezTo>
                  <a:pt x="0" y="39651"/>
                  <a:pt x="39651" y="0"/>
                  <a:pt x="88562" y="0"/>
                </a:cubicBezTo>
                <a:lnTo>
                  <a:pt x="4998660" y="0"/>
                </a:lnTo>
                <a:cubicBezTo>
                  <a:pt x="5047571" y="0"/>
                  <a:pt x="5087222" y="39651"/>
                  <a:pt x="5087222" y="88562"/>
                </a:cubicBezTo>
                <a:lnTo>
                  <a:pt x="5087222" y="442798"/>
                </a:lnTo>
                <a:cubicBezTo>
                  <a:pt x="5087222" y="491709"/>
                  <a:pt x="5047571" y="531360"/>
                  <a:pt x="4998660" y="531360"/>
                </a:cubicBezTo>
                <a:lnTo>
                  <a:pt x="88562" y="531360"/>
                </a:lnTo>
                <a:cubicBezTo>
                  <a:pt x="39651" y="531360"/>
                  <a:pt x="0" y="491709"/>
                  <a:pt x="0" y="442798"/>
                </a:cubicBezTo>
                <a:lnTo>
                  <a:pt x="0" y="88562"/>
                </a:lnTo>
                <a:close/>
              </a:path>
            </a:pathLst>
          </a:custGeom>
          <a:solidFill>
            <a:srgbClr val="0070C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8224" tIns="25939" rIns="218224" bIns="25939" numCol="1" spcCol="1270" anchor="ctr" anchorCtr="0">
            <a:noAutofit/>
          </a:bodyPr>
          <a:lstStyle/>
          <a:p>
            <a:pPr lvl="0" algn="ctr" defTabSz="889000" rtl="1">
              <a:lnSpc>
                <a:spcPct val="90000"/>
              </a:lnSpc>
              <a:spcBef>
                <a:spcPct val="0"/>
              </a:spcBef>
              <a:spcAft>
                <a:spcPct val="35000"/>
              </a:spcAft>
            </a:pPr>
            <a:r>
              <a:rPr lang="ar-EG" sz="2000" b="1" kern="1200" dirty="0" smtClean="0"/>
              <a:t>لا تدع مشكلات أسرتك الأصلية أو أسرة زوجتك الأصلية تدخل مجال الأسرة الصغيرة </a:t>
            </a:r>
            <a:endParaRPr lang="ar-EG" sz="2000" b="1" kern="1200" dirty="0"/>
          </a:p>
        </p:txBody>
      </p:sp>
      <p:sp>
        <p:nvSpPr>
          <p:cNvPr id="15" name="Rectangle 14"/>
          <p:cNvSpPr/>
          <p:nvPr/>
        </p:nvSpPr>
        <p:spPr>
          <a:xfrm>
            <a:off x="1663547" y="5452742"/>
            <a:ext cx="7267460" cy="4536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480411" y="5187062"/>
            <a:ext cx="5087222" cy="531360"/>
          </a:xfrm>
          <a:custGeom>
            <a:avLst/>
            <a:gdLst>
              <a:gd name="connsiteX0" fmla="*/ 0 w 5087222"/>
              <a:gd name="connsiteY0" fmla="*/ 88562 h 531360"/>
              <a:gd name="connsiteX1" fmla="*/ 88562 w 5087222"/>
              <a:gd name="connsiteY1" fmla="*/ 0 h 531360"/>
              <a:gd name="connsiteX2" fmla="*/ 4998660 w 5087222"/>
              <a:gd name="connsiteY2" fmla="*/ 0 h 531360"/>
              <a:gd name="connsiteX3" fmla="*/ 5087222 w 5087222"/>
              <a:gd name="connsiteY3" fmla="*/ 88562 h 531360"/>
              <a:gd name="connsiteX4" fmla="*/ 5087222 w 5087222"/>
              <a:gd name="connsiteY4" fmla="*/ 442798 h 531360"/>
              <a:gd name="connsiteX5" fmla="*/ 4998660 w 5087222"/>
              <a:gd name="connsiteY5" fmla="*/ 531360 h 531360"/>
              <a:gd name="connsiteX6" fmla="*/ 88562 w 5087222"/>
              <a:gd name="connsiteY6" fmla="*/ 531360 h 531360"/>
              <a:gd name="connsiteX7" fmla="*/ 0 w 5087222"/>
              <a:gd name="connsiteY7" fmla="*/ 442798 h 531360"/>
              <a:gd name="connsiteX8" fmla="*/ 0 w 5087222"/>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7222" h="531360">
                <a:moveTo>
                  <a:pt x="0" y="88562"/>
                </a:moveTo>
                <a:cubicBezTo>
                  <a:pt x="0" y="39651"/>
                  <a:pt x="39651" y="0"/>
                  <a:pt x="88562" y="0"/>
                </a:cubicBezTo>
                <a:lnTo>
                  <a:pt x="4998660" y="0"/>
                </a:lnTo>
                <a:cubicBezTo>
                  <a:pt x="5047571" y="0"/>
                  <a:pt x="5087222" y="39651"/>
                  <a:pt x="5087222" y="88562"/>
                </a:cubicBezTo>
                <a:lnTo>
                  <a:pt x="5087222" y="442798"/>
                </a:lnTo>
                <a:cubicBezTo>
                  <a:pt x="5087222" y="491709"/>
                  <a:pt x="5047571" y="531360"/>
                  <a:pt x="4998660" y="531360"/>
                </a:cubicBezTo>
                <a:lnTo>
                  <a:pt x="88562" y="531360"/>
                </a:lnTo>
                <a:cubicBezTo>
                  <a:pt x="39651" y="531360"/>
                  <a:pt x="0" y="491709"/>
                  <a:pt x="0" y="442798"/>
                </a:cubicBezTo>
                <a:lnTo>
                  <a:pt x="0" y="88562"/>
                </a:lnTo>
                <a:close/>
              </a:path>
            </a:pathLst>
          </a:custGeom>
          <a:solidFill>
            <a:srgbClr val="C453CD"/>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18224" tIns="25939" rIns="218224" bIns="25939" numCol="1" spcCol="1270" anchor="ctr" anchorCtr="0">
            <a:noAutofit/>
          </a:bodyPr>
          <a:lstStyle/>
          <a:p>
            <a:pPr lvl="0" algn="ctr" defTabSz="889000" rtl="1">
              <a:lnSpc>
                <a:spcPct val="90000"/>
              </a:lnSpc>
              <a:spcBef>
                <a:spcPct val="0"/>
              </a:spcBef>
              <a:spcAft>
                <a:spcPct val="35000"/>
              </a:spcAft>
            </a:pPr>
            <a:r>
              <a:rPr lang="ar-EG" sz="2000" b="1" kern="1200" dirty="0" smtClean="0"/>
              <a:t>لا تنم في غرفة منفصلة أو سرير منفصل مهما كانت المبررات والأسباب</a:t>
            </a:r>
            <a:endParaRPr lang="ar-EG" sz="2000" b="1" kern="1200" dirty="0"/>
          </a:p>
        </p:txBody>
      </p:sp>
      <p:pic>
        <p:nvPicPr>
          <p:cNvPr id="2" name="Picture 1"/>
          <p:cNvPicPr>
            <a:picLocks noChangeAspect="1"/>
          </p:cNvPicPr>
          <p:nvPr/>
        </p:nvPicPr>
        <p:blipFill>
          <a:blip r:embed="rId2"/>
          <a:stretch>
            <a:fillRect/>
          </a:stretch>
        </p:blipFill>
        <p:spPr>
          <a:xfrm>
            <a:off x="1038292" y="2296914"/>
            <a:ext cx="2078745" cy="27929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357242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par>
                                <p:cTn id="23" presetID="21"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par>
                                <p:cTn id="31" presetID="21" presetClass="entr" presetSubtype="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par>
                                <p:cTn id="39" presetID="21" presetClass="entr" presetSubtype="1"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heel(1)">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heel(1)">
                                      <p:cBhvr>
                                        <p:cTn id="46" dur="2000"/>
                                        <p:tgtEl>
                                          <p:spTgt spid="14"/>
                                        </p:tgtEl>
                                      </p:cBhvr>
                                    </p:animEffect>
                                  </p:childTnLst>
                                </p:cTn>
                              </p:par>
                              <p:par>
                                <p:cTn id="47" presetID="21" presetClass="entr" presetSubtype="1"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heel(1)">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heel(1)">
                                      <p:cBhvr>
                                        <p:cTn id="54" dur="2000"/>
                                        <p:tgtEl>
                                          <p:spTgt spid="16"/>
                                        </p:tgtEl>
                                      </p:cBhvr>
                                    </p:animEffect>
                                  </p:childTnLst>
                                </p:cTn>
                              </p:par>
                              <p:par>
                                <p:cTn id="55" presetID="21" presetClass="entr" presetSubtype="1"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heel(1)">
                                      <p:cBhvr>
                                        <p:cTn id="5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0" grpId="0" animBg="1"/>
      <p:bldP spid="12" grpId="0" animBg="1"/>
      <p:bldP spid="14"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411760" y="99153"/>
            <a:ext cx="4960857" cy="680911"/>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6659682" y="1142945"/>
            <a:ext cx="206017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تتعامل مع زوجتك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1762699" y="2076652"/>
            <a:ext cx="7157292" cy="453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552021" y="1810972"/>
            <a:ext cx="5010104" cy="531360"/>
          </a:xfrm>
          <a:custGeom>
            <a:avLst/>
            <a:gdLst>
              <a:gd name="connsiteX0" fmla="*/ 0 w 5010104"/>
              <a:gd name="connsiteY0" fmla="*/ 88562 h 531360"/>
              <a:gd name="connsiteX1" fmla="*/ 88562 w 5010104"/>
              <a:gd name="connsiteY1" fmla="*/ 0 h 531360"/>
              <a:gd name="connsiteX2" fmla="*/ 4921542 w 5010104"/>
              <a:gd name="connsiteY2" fmla="*/ 0 h 531360"/>
              <a:gd name="connsiteX3" fmla="*/ 5010104 w 5010104"/>
              <a:gd name="connsiteY3" fmla="*/ 88562 h 531360"/>
              <a:gd name="connsiteX4" fmla="*/ 5010104 w 5010104"/>
              <a:gd name="connsiteY4" fmla="*/ 442798 h 531360"/>
              <a:gd name="connsiteX5" fmla="*/ 4921542 w 5010104"/>
              <a:gd name="connsiteY5" fmla="*/ 531360 h 531360"/>
              <a:gd name="connsiteX6" fmla="*/ 88562 w 5010104"/>
              <a:gd name="connsiteY6" fmla="*/ 531360 h 531360"/>
              <a:gd name="connsiteX7" fmla="*/ 0 w 5010104"/>
              <a:gd name="connsiteY7" fmla="*/ 442798 h 531360"/>
              <a:gd name="connsiteX8" fmla="*/ 0 w 501010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0104" h="531360">
                <a:moveTo>
                  <a:pt x="0" y="88562"/>
                </a:moveTo>
                <a:cubicBezTo>
                  <a:pt x="0" y="39651"/>
                  <a:pt x="39651" y="0"/>
                  <a:pt x="88562" y="0"/>
                </a:cubicBezTo>
                <a:lnTo>
                  <a:pt x="4921542" y="0"/>
                </a:lnTo>
                <a:cubicBezTo>
                  <a:pt x="4970453" y="0"/>
                  <a:pt x="5010104" y="39651"/>
                  <a:pt x="5010104" y="88562"/>
                </a:cubicBezTo>
                <a:lnTo>
                  <a:pt x="5010104" y="442798"/>
                </a:lnTo>
                <a:cubicBezTo>
                  <a:pt x="5010104" y="491709"/>
                  <a:pt x="4970453" y="531360"/>
                  <a:pt x="4921542" y="531360"/>
                </a:cubicBezTo>
                <a:lnTo>
                  <a:pt x="88562" y="531360"/>
                </a:lnTo>
                <a:cubicBezTo>
                  <a:pt x="39651" y="531360"/>
                  <a:pt x="0" y="491709"/>
                  <a:pt x="0" y="442798"/>
                </a:cubicBezTo>
                <a:lnTo>
                  <a:pt x="0" y="88562"/>
                </a:lnTo>
                <a:close/>
              </a:path>
            </a:pathLst>
          </a:custGeom>
          <a:solidFill>
            <a:srgbClr val="92D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5309" tIns="25939" rIns="215309" bIns="25939" numCol="1" spcCol="1270" anchor="ctr" anchorCtr="0">
            <a:noAutofit/>
          </a:bodyPr>
          <a:lstStyle/>
          <a:p>
            <a:pPr lvl="0" algn="ctr" defTabSz="889000" rtl="1">
              <a:lnSpc>
                <a:spcPct val="90000"/>
              </a:lnSpc>
              <a:spcBef>
                <a:spcPct val="0"/>
              </a:spcBef>
              <a:spcAft>
                <a:spcPct val="35000"/>
              </a:spcAft>
            </a:pPr>
            <a:r>
              <a:rPr lang="ar-EG" sz="2000" b="1" kern="1200" dirty="0" smtClean="0"/>
              <a:t> حافظ على الخصوصية المطلقة لعلاقتكما بكل أبعادها </a:t>
            </a:r>
            <a:endParaRPr lang="ar-EG" sz="2000" b="1" kern="1200" dirty="0"/>
          </a:p>
        </p:txBody>
      </p:sp>
      <p:sp>
        <p:nvSpPr>
          <p:cNvPr id="9" name="Rectangle 8"/>
          <p:cNvSpPr/>
          <p:nvPr/>
        </p:nvSpPr>
        <p:spPr>
          <a:xfrm>
            <a:off x="1762699" y="2893132"/>
            <a:ext cx="7157292" cy="453600"/>
          </a:xfrm>
          <a:prstGeom prst="rect">
            <a:avLst/>
          </a:prstGeom>
        </p:spPr>
        <p:style>
          <a:lnRef idx="2">
            <a:schemeClr val="accent4">
              <a:hueOff val="2598923"/>
              <a:satOff val="-11992"/>
              <a:lumOff val="44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552021" y="2627452"/>
            <a:ext cx="5010104" cy="531360"/>
          </a:xfrm>
          <a:custGeom>
            <a:avLst/>
            <a:gdLst>
              <a:gd name="connsiteX0" fmla="*/ 0 w 5010104"/>
              <a:gd name="connsiteY0" fmla="*/ 88562 h 531360"/>
              <a:gd name="connsiteX1" fmla="*/ 88562 w 5010104"/>
              <a:gd name="connsiteY1" fmla="*/ 0 h 531360"/>
              <a:gd name="connsiteX2" fmla="*/ 4921542 w 5010104"/>
              <a:gd name="connsiteY2" fmla="*/ 0 h 531360"/>
              <a:gd name="connsiteX3" fmla="*/ 5010104 w 5010104"/>
              <a:gd name="connsiteY3" fmla="*/ 88562 h 531360"/>
              <a:gd name="connsiteX4" fmla="*/ 5010104 w 5010104"/>
              <a:gd name="connsiteY4" fmla="*/ 442798 h 531360"/>
              <a:gd name="connsiteX5" fmla="*/ 4921542 w 5010104"/>
              <a:gd name="connsiteY5" fmla="*/ 531360 h 531360"/>
              <a:gd name="connsiteX6" fmla="*/ 88562 w 5010104"/>
              <a:gd name="connsiteY6" fmla="*/ 531360 h 531360"/>
              <a:gd name="connsiteX7" fmla="*/ 0 w 5010104"/>
              <a:gd name="connsiteY7" fmla="*/ 442798 h 531360"/>
              <a:gd name="connsiteX8" fmla="*/ 0 w 501010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0104" h="531360">
                <a:moveTo>
                  <a:pt x="0" y="88562"/>
                </a:moveTo>
                <a:cubicBezTo>
                  <a:pt x="0" y="39651"/>
                  <a:pt x="39651" y="0"/>
                  <a:pt x="88562" y="0"/>
                </a:cubicBezTo>
                <a:lnTo>
                  <a:pt x="4921542" y="0"/>
                </a:lnTo>
                <a:cubicBezTo>
                  <a:pt x="4970453" y="0"/>
                  <a:pt x="5010104" y="39651"/>
                  <a:pt x="5010104" y="88562"/>
                </a:cubicBezTo>
                <a:lnTo>
                  <a:pt x="5010104" y="442798"/>
                </a:lnTo>
                <a:cubicBezTo>
                  <a:pt x="5010104" y="491709"/>
                  <a:pt x="4970453" y="531360"/>
                  <a:pt x="4921542" y="531360"/>
                </a:cubicBezTo>
                <a:lnTo>
                  <a:pt x="88562" y="531360"/>
                </a:lnTo>
                <a:cubicBezTo>
                  <a:pt x="39651" y="531360"/>
                  <a:pt x="0" y="491709"/>
                  <a:pt x="0" y="442798"/>
                </a:cubicBezTo>
                <a:lnTo>
                  <a:pt x="0" y="88562"/>
                </a:lnTo>
                <a:close/>
              </a:path>
            </a:pathLst>
          </a:custGeom>
          <a:solidFill>
            <a:srgbClr val="00B0F0"/>
          </a:solidFill>
        </p:spPr>
        <p:style>
          <a:lnRef idx="2">
            <a:schemeClr val="lt1">
              <a:hueOff val="0"/>
              <a:satOff val="0"/>
              <a:lumOff val="0"/>
              <a:alphaOff val="0"/>
            </a:schemeClr>
          </a:lnRef>
          <a:fillRef idx="1">
            <a:scrgbClr r="0" g="0" b="0"/>
          </a:fillRef>
          <a:effectRef idx="0">
            <a:schemeClr val="accent4">
              <a:hueOff val="2598923"/>
              <a:satOff val="-11992"/>
              <a:lumOff val="441"/>
              <a:alphaOff val="0"/>
            </a:schemeClr>
          </a:effectRef>
          <a:fontRef idx="minor">
            <a:schemeClr val="lt1"/>
          </a:fontRef>
        </p:style>
        <p:txBody>
          <a:bodyPr spcFirstLastPara="0" vert="horz" wrap="square" lIns="215309" tIns="25939" rIns="215309" bIns="25939" numCol="1" spcCol="1270" anchor="ctr" anchorCtr="0">
            <a:noAutofit/>
          </a:bodyPr>
          <a:lstStyle/>
          <a:p>
            <a:pPr lvl="0" algn="ctr" defTabSz="889000" rtl="1">
              <a:lnSpc>
                <a:spcPct val="90000"/>
              </a:lnSpc>
              <a:spcBef>
                <a:spcPct val="0"/>
              </a:spcBef>
              <a:spcAft>
                <a:spcPct val="35000"/>
              </a:spcAft>
            </a:pPr>
            <a:r>
              <a:rPr lang="ar-EG" sz="2000" b="1" kern="1200" dirty="0" smtClean="0"/>
              <a:t>اهتم بالتواصل الروحي بينكما من خلال علاقة صافية بالله وأداء بعض الطقوس الدينية معا </a:t>
            </a:r>
            <a:endParaRPr lang="ar-EG" sz="2000" b="1" kern="1200" dirty="0"/>
          </a:p>
        </p:txBody>
      </p:sp>
      <p:sp>
        <p:nvSpPr>
          <p:cNvPr id="11" name="Rectangle 10"/>
          <p:cNvSpPr/>
          <p:nvPr/>
        </p:nvSpPr>
        <p:spPr>
          <a:xfrm>
            <a:off x="1762699" y="3709612"/>
            <a:ext cx="7157292" cy="453600"/>
          </a:xfrm>
          <a:prstGeom prst="rect">
            <a:avLst/>
          </a:prstGeom>
        </p:spPr>
        <p:style>
          <a:lnRef idx="2">
            <a:schemeClr val="accent4">
              <a:hueOff val="5197846"/>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552021" y="3443932"/>
            <a:ext cx="5010104" cy="531360"/>
          </a:xfrm>
          <a:custGeom>
            <a:avLst/>
            <a:gdLst>
              <a:gd name="connsiteX0" fmla="*/ 0 w 5010104"/>
              <a:gd name="connsiteY0" fmla="*/ 88562 h 531360"/>
              <a:gd name="connsiteX1" fmla="*/ 88562 w 5010104"/>
              <a:gd name="connsiteY1" fmla="*/ 0 h 531360"/>
              <a:gd name="connsiteX2" fmla="*/ 4921542 w 5010104"/>
              <a:gd name="connsiteY2" fmla="*/ 0 h 531360"/>
              <a:gd name="connsiteX3" fmla="*/ 5010104 w 5010104"/>
              <a:gd name="connsiteY3" fmla="*/ 88562 h 531360"/>
              <a:gd name="connsiteX4" fmla="*/ 5010104 w 5010104"/>
              <a:gd name="connsiteY4" fmla="*/ 442798 h 531360"/>
              <a:gd name="connsiteX5" fmla="*/ 4921542 w 5010104"/>
              <a:gd name="connsiteY5" fmla="*/ 531360 h 531360"/>
              <a:gd name="connsiteX6" fmla="*/ 88562 w 5010104"/>
              <a:gd name="connsiteY6" fmla="*/ 531360 h 531360"/>
              <a:gd name="connsiteX7" fmla="*/ 0 w 5010104"/>
              <a:gd name="connsiteY7" fmla="*/ 442798 h 531360"/>
              <a:gd name="connsiteX8" fmla="*/ 0 w 501010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0104" h="531360">
                <a:moveTo>
                  <a:pt x="0" y="88562"/>
                </a:moveTo>
                <a:cubicBezTo>
                  <a:pt x="0" y="39651"/>
                  <a:pt x="39651" y="0"/>
                  <a:pt x="88562" y="0"/>
                </a:cubicBezTo>
                <a:lnTo>
                  <a:pt x="4921542" y="0"/>
                </a:lnTo>
                <a:cubicBezTo>
                  <a:pt x="4970453" y="0"/>
                  <a:pt x="5010104" y="39651"/>
                  <a:pt x="5010104" y="88562"/>
                </a:cubicBezTo>
                <a:lnTo>
                  <a:pt x="5010104" y="442798"/>
                </a:lnTo>
                <a:cubicBezTo>
                  <a:pt x="5010104" y="491709"/>
                  <a:pt x="4970453" y="531360"/>
                  <a:pt x="4921542" y="531360"/>
                </a:cubicBezTo>
                <a:lnTo>
                  <a:pt x="88562" y="531360"/>
                </a:lnTo>
                <a:cubicBezTo>
                  <a:pt x="39651" y="531360"/>
                  <a:pt x="0" y="491709"/>
                  <a:pt x="0" y="442798"/>
                </a:cubicBezTo>
                <a:lnTo>
                  <a:pt x="0" y="88562"/>
                </a:lnTo>
                <a:close/>
              </a:path>
            </a:pathLst>
          </a:custGeom>
          <a:solidFill>
            <a:srgbClr val="FFC000"/>
          </a:solidFill>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215309" tIns="25939" rIns="215309" bIns="25939" numCol="1" spcCol="1270" anchor="ctr" anchorCtr="0">
            <a:noAutofit/>
          </a:bodyPr>
          <a:lstStyle/>
          <a:p>
            <a:pPr lvl="0" algn="ctr" defTabSz="889000" rtl="1">
              <a:lnSpc>
                <a:spcPct val="90000"/>
              </a:lnSpc>
              <a:spcBef>
                <a:spcPct val="0"/>
              </a:spcBef>
              <a:spcAft>
                <a:spcPct val="35000"/>
              </a:spcAft>
            </a:pPr>
            <a:r>
              <a:rPr lang="ar-EG" sz="2000" b="1" kern="1200" dirty="0" smtClean="0"/>
              <a:t>تجنب ضرب زوجتك أو إهانتها</a:t>
            </a:r>
            <a:endParaRPr lang="ar-EG" sz="2000" b="1" kern="1200" dirty="0"/>
          </a:p>
        </p:txBody>
      </p:sp>
      <p:sp>
        <p:nvSpPr>
          <p:cNvPr id="13" name="Rectangle 12"/>
          <p:cNvSpPr/>
          <p:nvPr/>
        </p:nvSpPr>
        <p:spPr>
          <a:xfrm>
            <a:off x="1762699" y="4526093"/>
            <a:ext cx="7157292" cy="453600"/>
          </a:xfrm>
          <a:prstGeom prst="rect">
            <a:avLst/>
          </a:prstGeom>
        </p:spPr>
        <p:style>
          <a:lnRef idx="2">
            <a:schemeClr val="accent4">
              <a:hueOff val="7796769"/>
              <a:satOff val="-35976"/>
              <a:lumOff val="132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552021" y="4260413"/>
            <a:ext cx="5010104" cy="531360"/>
          </a:xfrm>
          <a:custGeom>
            <a:avLst/>
            <a:gdLst>
              <a:gd name="connsiteX0" fmla="*/ 0 w 5010104"/>
              <a:gd name="connsiteY0" fmla="*/ 88562 h 531360"/>
              <a:gd name="connsiteX1" fmla="*/ 88562 w 5010104"/>
              <a:gd name="connsiteY1" fmla="*/ 0 h 531360"/>
              <a:gd name="connsiteX2" fmla="*/ 4921542 w 5010104"/>
              <a:gd name="connsiteY2" fmla="*/ 0 h 531360"/>
              <a:gd name="connsiteX3" fmla="*/ 5010104 w 5010104"/>
              <a:gd name="connsiteY3" fmla="*/ 88562 h 531360"/>
              <a:gd name="connsiteX4" fmla="*/ 5010104 w 5010104"/>
              <a:gd name="connsiteY4" fmla="*/ 442798 h 531360"/>
              <a:gd name="connsiteX5" fmla="*/ 4921542 w 5010104"/>
              <a:gd name="connsiteY5" fmla="*/ 531360 h 531360"/>
              <a:gd name="connsiteX6" fmla="*/ 88562 w 5010104"/>
              <a:gd name="connsiteY6" fmla="*/ 531360 h 531360"/>
              <a:gd name="connsiteX7" fmla="*/ 0 w 5010104"/>
              <a:gd name="connsiteY7" fmla="*/ 442798 h 531360"/>
              <a:gd name="connsiteX8" fmla="*/ 0 w 501010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0104" h="531360">
                <a:moveTo>
                  <a:pt x="0" y="88562"/>
                </a:moveTo>
                <a:cubicBezTo>
                  <a:pt x="0" y="39651"/>
                  <a:pt x="39651" y="0"/>
                  <a:pt x="88562" y="0"/>
                </a:cubicBezTo>
                <a:lnTo>
                  <a:pt x="4921542" y="0"/>
                </a:lnTo>
                <a:cubicBezTo>
                  <a:pt x="4970453" y="0"/>
                  <a:pt x="5010104" y="39651"/>
                  <a:pt x="5010104" y="88562"/>
                </a:cubicBezTo>
                <a:lnTo>
                  <a:pt x="5010104" y="442798"/>
                </a:lnTo>
                <a:cubicBezTo>
                  <a:pt x="5010104" y="491709"/>
                  <a:pt x="4970453" y="531360"/>
                  <a:pt x="4921542" y="531360"/>
                </a:cubicBezTo>
                <a:lnTo>
                  <a:pt x="88562" y="531360"/>
                </a:lnTo>
                <a:cubicBezTo>
                  <a:pt x="39651" y="531360"/>
                  <a:pt x="0" y="491709"/>
                  <a:pt x="0" y="442798"/>
                </a:cubicBezTo>
                <a:lnTo>
                  <a:pt x="0" y="88562"/>
                </a:lnTo>
                <a:close/>
              </a:path>
            </a:pathLst>
          </a:custGeom>
          <a:solidFill>
            <a:srgbClr val="0070C0"/>
          </a:solidFill>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spcFirstLastPara="0" vert="horz" wrap="square" lIns="215309" tIns="25939" rIns="215309" bIns="25939" numCol="1" spcCol="1270" anchor="ctr" anchorCtr="0">
            <a:noAutofit/>
          </a:bodyPr>
          <a:lstStyle/>
          <a:p>
            <a:pPr lvl="0" algn="ctr" defTabSz="889000" rtl="1">
              <a:lnSpc>
                <a:spcPct val="90000"/>
              </a:lnSpc>
              <a:spcBef>
                <a:spcPct val="0"/>
              </a:spcBef>
              <a:spcAft>
                <a:spcPct val="35000"/>
              </a:spcAft>
            </a:pPr>
            <a:r>
              <a:rPr lang="ar-EG" sz="2000" b="1" kern="1200" dirty="0" smtClean="0"/>
              <a:t>ساعد على تكوين صورة إيجابية ومتميزة لها لدى الأبناء </a:t>
            </a:r>
            <a:endParaRPr lang="ar-EG" sz="2000" b="1" kern="1200" dirty="0"/>
          </a:p>
        </p:txBody>
      </p:sp>
      <p:sp>
        <p:nvSpPr>
          <p:cNvPr id="15" name="Rectangle 14"/>
          <p:cNvSpPr/>
          <p:nvPr/>
        </p:nvSpPr>
        <p:spPr>
          <a:xfrm>
            <a:off x="1762699" y="5342573"/>
            <a:ext cx="7157292" cy="453600"/>
          </a:xfrm>
          <a:prstGeom prst="rect">
            <a:avLst/>
          </a:prstGeom>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552021" y="5076893"/>
            <a:ext cx="5010104" cy="531360"/>
          </a:xfrm>
          <a:custGeom>
            <a:avLst/>
            <a:gdLst>
              <a:gd name="connsiteX0" fmla="*/ 0 w 5010104"/>
              <a:gd name="connsiteY0" fmla="*/ 88562 h 531360"/>
              <a:gd name="connsiteX1" fmla="*/ 88562 w 5010104"/>
              <a:gd name="connsiteY1" fmla="*/ 0 h 531360"/>
              <a:gd name="connsiteX2" fmla="*/ 4921542 w 5010104"/>
              <a:gd name="connsiteY2" fmla="*/ 0 h 531360"/>
              <a:gd name="connsiteX3" fmla="*/ 5010104 w 5010104"/>
              <a:gd name="connsiteY3" fmla="*/ 88562 h 531360"/>
              <a:gd name="connsiteX4" fmla="*/ 5010104 w 5010104"/>
              <a:gd name="connsiteY4" fmla="*/ 442798 h 531360"/>
              <a:gd name="connsiteX5" fmla="*/ 4921542 w 5010104"/>
              <a:gd name="connsiteY5" fmla="*/ 531360 h 531360"/>
              <a:gd name="connsiteX6" fmla="*/ 88562 w 5010104"/>
              <a:gd name="connsiteY6" fmla="*/ 531360 h 531360"/>
              <a:gd name="connsiteX7" fmla="*/ 0 w 5010104"/>
              <a:gd name="connsiteY7" fmla="*/ 442798 h 531360"/>
              <a:gd name="connsiteX8" fmla="*/ 0 w 501010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0104" h="531360">
                <a:moveTo>
                  <a:pt x="0" y="88562"/>
                </a:moveTo>
                <a:cubicBezTo>
                  <a:pt x="0" y="39651"/>
                  <a:pt x="39651" y="0"/>
                  <a:pt x="88562" y="0"/>
                </a:cubicBezTo>
                <a:lnTo>
                  <a:pt x="4921542" y="0"/>
                </a:lnTo>
                <a:cubicBezTo>
                  <a:pt x="4970453" y="0"/>
                  <a:pt x="5010104" y="39651"/>
                  <a:pt x="5010104" y="88562"/>
                </a:cubicBezTo>
                <a:lnTo>
                  <a:pt x="5010104" y="442798"/>
                </a:lnTo>
                <a:cubicBezTo>
                  <a:pt x="5010104" y="491709"/>
                  <a:pt x="4970453" y="531360"/>
                  <a:pt x="4921542" y="531360"/>
                </a:cubicBezTo>
                <a:lnTo>
                  <a:pt x="88562" y="531360"/>
                </a:lnTo>
                <a:cubicBezTo>
                  <a:pt x="39651" y="531360"/>
                  <a:pt x="0" y="491709"/>
                  <a:pt x="0" y="442798"/>
                </a:cubicBezTo>
                <a:lnTo>
                  <a:pt x="0" y="88562"/>
                </a:lnTo>
                <a:close/>
              </a:path>
            </a:pathLst>
          </a:custGeom>
          <a:solidFill>
            <a:srgbClr val="CC66FF"/>
          </a:solid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215309" tIns="25939" rIns="215309" bIns="25939" numCol="1" spcCol="1270" anchor="ctr" anchorCtr="0">
            <a:noAutofit/>
          </a:bodyPr>
          <a:lstStyle/>
          <a:p>
            <a:pPr lvl="0" algn="ctr" defTabSz="889000" rtl="1">
              <a:lnSpc>
                <a:spcPct val="90000"/>
              </a:lnSpc>
              <a:spcBef>
                <a:spcPct val="0"/>
              </a:spcBef>
              <a:spcAft>
                <a:spcPct val="35000"/>
              </a:spcAft>
            </a:pPr>
            <a:r>
              <a:rPr lang="ar-EG" sz="2000" b="1" kern="1200" dirty="0" smtClean="0"/>
              <a:t> إذا أحببتها فأكرمها وإذا كرهتها فلا تظلمها</a:t>
            </a:r>
            <a:endParaRPr lang="ar-EG" sz="2000" b="1" kern="1200" dirty="0"/>
          </a:p>
        </p:txBody>
      </p:sp>
      <p:pic>
        <p:nvPicPr>
          <p:cNvPr id="4" name="Picture 3"/>
          <p:cNvPicPr>
            <a:picLocks noChangeAspect="1"/>
          </p:cNvPicPr>
          <p:nvPr/>
        </p:nvPicPr>
        <p:blipFill>
          <a:blip r:embed="rId2"/>
          <a:stretch>
            <a:fillRect/>
          </a:stretch>
        </p:blipFill>
        <p:spPr>
          <a:xfrm>
            <a:off x="657454" y="2276934"/>
            <a:ext cx="2317100" cy="32956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79217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53"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0" grpId="0" animBg="1"/>
      <p:bldP spid="12" grpId="0" animBg="1"/>
      <p:bldP spid="14" grpId="0" animBg="1"/>
      <p:bldP spid="1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339752" y="132204"/>
            <a:ext cx="5170178" cy="647861"/>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6582738" y="1142945"/>
            <a:ext cx="221406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تتعاملين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مع </a:t>
            </a: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زوجك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264405" y="1519971"/>
            <a:ext cx="8661881" cy="757130"/>
          </a:xfrm>
          <a:prstGeom prst="rect">
            <a:avLst/>
          </a:prstGeom>
        </p:spPr>
        <p:txBody>
          <a:bodyPr wrap="square">
            <a:spAutoFit/>
          </a:bodyPr>
          <a:lstStyle/>
          <a:p>
            <a:pPr algn="justLow" rtl="1">
              <a:lnSpc>
                <a:spcPct val="120000"/>
              </a:lnSpc>
              <a:spcAft>
                <a:spcPts val="800"/>
              </a:spcAft>
            </a:pPr>
            <a:r>
              <a:rPr lang="ar-EG"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توجيهات خاصة جداً من جلسات العلاج النفسي العميق والعلاج الزواجي والعائلي.. ، إليك أيتها الزوجة كي تصبح علاقتك بزوجك في أحسن </a:t>
            </a:r>
            <a:r>
              <a:rPr lang="ar-EG"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حالاتها</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Rectangle 7"/>
          <p:cNvSpPr/>
          <p:nvPr/>
        </p:nvSpPr>
        <p:spPr>
          <a:xfrm>
            <a:off x="1255922" y="2682580"/>
            <a:ext cx="7670363" cy="453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3173512" y="2416900"/>
            <a:ext cx="5369254" cy="531360"/>
          </a:xfrm>
          <a:custGeom>
            <a:avLst/>
            <a:gdLst>
              <a:gd name="connsiteX0" fmla="*/ 0 w 5369254"/>
              <a:gd name="connsiteY0" fmla="*/ 88562 h 531360"/>
              <a:gd name="connsiteX1" fmla="*/ 88562 w 5369254"/>
              <a:gd name="connsiteY1" fmla="*/ 0 h 531360"/>
              <a:gd name="connsiteX2" fmla="*/ 5280692 w 5369254"/>
              <a:gd name="connsiteY2" fmla="*/ 0 h 531360"/>
              <a:gd name="connsiteX3" fmla="*/ 5369254 w 5369254"/>
              <a:gd name="connsiteY3" fmla="*/ 88562 h 531360"/>
              <a:gd name="connsiteX4" fmla="*/ 5369254 w 5369254"/>
              <a:gd name="connsiteY4" fmla="*/ 442798 h 531360"/>
              <a:gd name="connsiteX5" fmla="*/ 5280692 w 5369254"/>
              <a:gd name="connsiteY5" fmla="*/ 531360 h 531360"/>
              <a:gd name="connsiteX6" fmla="*/ 88562 w 5369254"/>
              <a:gd name="connsiteY6" fmla="*/ 531360 h 531360"/>
              <a:gd name="connsiteX7" fmla="*/ 0 w 5369254"/>
              <a:gd name="connsiteY7" fmla="*/ 442798 h 531360"/>
              <a:gd name="connsiteX8" fmla="*/ 0 w 536925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9254" h="531360">
                <a:moveTo>
                  <a:pt x="0" y="88562"/>
                </a:moveTo>
                <a:cubicBezTo>
                  <a:pt x="0" y="39651"/>
                  <a:pt x="39651" y="0"/>
                  <a:pt x="88562" y="0"/>
                </a:cubicBezTo>
                <a:lnTo>
                  <a:pt x="5280692" y="0"/>
                </a:lnTo>
                <a:cubicBezTo>
                  <a:pt x="5329603" y="0"/>
                  <a:pt x="5369254" y="39651"/>
                  <a:pt x="5369254" y="88562"/>
                </a:cubicBezTo>
                <a:lnTo>
                  <a:pt x="5369254" y="442798"/>
                </a:lnTo>
                <a:cubicBezTo>
                  <a:pt x="5369254" y="491709"/>
                  <a:pt x="5329603" y="531360"/>
                  <a:pt x="5280692"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8884" tIns="25939" rIns="228884" bIns="25939" numCol="1" spcCol="1270" anchor="ctr" anchorCtr="0">
            <a:noAutofit/>
          </a:bodyPr>
          <a:lstStyle/>
          <a:p>
            <a:pPr lvl="0" algn="ctr" defTabSz="889000" rtl="1">
              <a:lnSpc>
                <a:spcPct val="90000"/>
              </a:lnSpc>
              <a:spcBef>
                <a:spcPct val="0"/>
              </a:spcBef>
              <a:spcAft>
                <a:spcPct val="35000"/>
              </a:spcAft>
            </a:pPr>
            <a:r>
              <a:rPr lang="ar-EG" sz="2000" b="1" i="0" kern="1200" dirty="0" smtClean="0"/>
              <a:t>أن تعرفي طبيعة العلاقة الزوجية فهي علاقة شديدة القرب شديدة الخصوصية </a:t>
            </a:r>
            <a:endParaRPr lang="ar-EG" sz="2000" b="1" i="0" kern="1200" dirty="0"/>
          </a:p>
        </p:txBody>
      </p:sp>
      <p:sp>
        <p:nvSpPr>
          <p:cNvPr id="10" name="Rectangle 9"/>
          <p:cNvSpPr/>
          <p:nvPr/>
        </p:nvSpPr>
        <p:spPr>
          <a:xfrm>
            <a:off x="1255922" y="3499060"/>
            <a:ext cx="7670363" cy="4536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3173512" y="3233380"/>
            <a:ext cx="5369254" cy="531360"/>
          </a:xfrm>
          <a:custGeom>
            <a:avLst/>
            <a:gdLst>
              <a:gd name="connsiteX0" fmla="*/ 0 w 5369254"/>
              <a:gd name="connsiteY0" fmla="*/ 88562 h 531360"/>
              <a:gd name="connsiteX1" fmla="*/ 88562 w 5369254"/>
              <a:gd name="connsiteY1" fmla="*/ 0 h 531360"/>
              <a:gd name="connsiteX2" fmla="*/ 5280692 w 5369254"/>
              <a:gd name="connsiteY2" fmla="*/ 0 h 531360"/>
              <a:gd name="connsiteX3" fmla="*/ 5369254 w 5369254"/>
              <a:gd name="connsiteY3" fmla="*/ 88562 h 531360"/>
              <a:gd name="connsiteX4" fmla="*/ 5369254 w 5369254"/>
              <a:gd name="connsiteY4" fmla="*/ 442798 h 531360"/>
              <a:gd name="connsiteX5" fmla="*/ 5280692 w 5369254"/>
              <a:gd name="connsiteY5" fmla="*/ 531360 h 531360"/>
              <a:gd name="connsiteX6" fmla="*/ 88562 w 5369254"/>
              <a:gd name="connsiteY6" fmla="*/ 531360 h 531360"/>
              <a:gd name="connsiteX7" fmla="*/ 0 w 5369254"/>
              <a:gd name="connsiteY7" fmla="*/ 442798 h 531360"/>
              <a:gd name="connsiteX8" fmla="*/ 0 w 536925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9254" h="531360">
                <a:moveTo>
                  <a:pt x="0" y="88562"/>
                </a:moveTo>
                <a:cubicBezTo>
                  <a:pt x="0" y="39651"/>
                  <a:pt x="39651" y="0"/>
                  <a:pt x="88562" y="0"/>
                </a:cubicBezTo>
                <a:lnTo>
                  <a:pt x="5280692" y="0"/>
                </a:lnTo>
                <a:cubicBezTo>
                  <a:pt x="5329603" y="0"/>
                  <a:pt x="5369254" y="39651"/>
                  <a:pt x="5369254" y="88562"/>
                </a:cubicBezTo>
                <a:lnTo>
                  <a:pt x="5369254" y="442798"/>
                </a:lnTo>
                <a:cubicBezTo>
                  <a:pt x="5369254" y="491709"/>
                  <a:pt x="5329603" y="531360"/>
                  <a:pt x="5280692" y="531360"/>
                </a:cubicBezTo>
                <a:lnTo>
                  <a:pt x="88562" y="531360"/>
                </a:lnTo>
                <a:cubicBezTo>
                  <a:pt x="39651" y="531360"/>
                  <a:pt x="0" y="491709"/>
                  <a:pt x="0" y="442798"/>
                </a:cubicBezTo>
                <a:lnTo>
                  <a:pt x="0" y="88562"/>
                </a:lnTo>
                <a:close/>
              </a:path>
            </a:pathLst>
          </a:custGeom>
          <a:solidFill>
            <a:srgbClr val="9933FF"/>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8884" tIns="25939" rIns="228884" bIns="25939" numCol="1" spcCol="1270" anchor="ctr" anchorCtr="0">
            <a:noAutofit/>
          </a:bodyPr>
          <a:lstStyle/>
          <a:p>
            <a:pPr lvl="0" algn="ctr" defTabSz="889000" rtl="1">
              <a:lnSpc>
                <a:spcPct val="90000"/>
              </a:lnSpc>
              <a:spcBef>
                <a:spcPct val="0"/>
              </a:spcBef>
              <a:spcAft>
                <a:spcPct val="35000"/>
              </a:spcAft>
            </a:pPr>
            <a:r>
              <a:rPr lang="ar-EG" sz="2000" b="1" i="0" kern="1200" dirty="0" smtClean="0"/>
              <a:t>أن تكوني أنثى حقيقية راضية بأنوثتك ومعتزة بها </a:t>
            </a:r>
            <a:endParaRPr lang="ar-EG" sz="2000" b="1" i="0" kern="1200" dirty="0"/>
          </a:p>
        </p:txBody>
      </p:sp>
      <p:sp>
        <p:nvSpPr>
          <p:cNvPr id="12" name="Rectangle 11"/>
          <p:cNvSpPr/>
          <p:nvPr/>
        </p:nvSpPr>
        <p:spPr>
          <a:xfrm>
            <a:off x="1255922" y="4348591"/>
            <a:ext cx="7670363" cy="453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3173512" y="4049860"/>
            <a:ext cx="5369254" cy="531360"/>
          </a:xfrm>
          <a:custGeom>
            <a:avLst/>
            <a:gdLst>
              <a:gd name="connsiteX0" fmla="*/ 0 w 5369254"/>
              <a:gd name="connsiteY0" fmla="*/ 88562 h 531360"/>
              <a:gd name="connsiteX1" fmla="*/ 88562 w 5369254"/>
              <a:gd name="connsiteY1" fmla="*/ 0 h 531360"/>
              <a:gd name="connsiteX2" fmla="*/ 5280692 w 5369254"/>
              <a:gd name="connsiteY2" fmla="*/ 0 h 531360"/>
              <a:gd name="connsiteX3" fmla="*/ 5369254 w 5369254"/>
              <a:gd name="connsiteY3" fmla="*/ 88562 h 531360"/>
              <a:gd name="connsiteX4" fmla="*/ 5369254 w 5369254"/>
              <a:gd name="connsiteY4" fmla="*/ 442798 h 531360"/>
              <a:gd name="connsiteX5" fmla="*/ 5280692 w 5369254"/>
              <a:gd name="connsiteY5" fmla="*/ 531360 h 531360"/>
              <a:gd name="connsiteX6" fmla="*/ 88562 w 5369254"/>
              <a:gd name="connsiteY6" fmla="*/ 531360 h 531360"/>
              <a:gd name="connsiteX7" fmla="*/ 0 w 5369254"/>
              <a:gd name="connsiteY7" fmla="*/ 442798 h 531360"/>
              <a:gd name="connsiteX8" fmla="*/ 0 w 536925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9254" h="531360">
                <a:moveTo>
                  <a:pt x="0" y="88562"/>
                </a:moveTo>
                <a:cubicBezTo>
                  <a:pt x="0" y="39651"/>
                  <a:pt x="39651" y="0"/>
                  <a:pt x="88562" y="0"/>
                </a:cubicBezTo>
                <a:lnTo>
                  <a:pt x="5280692" y="0"/>
                </a:lnTo>
                <a:cubicBezTo>
                  <a:pt x="5329603" y="0"/>
                  <a:pt x="5369254" y="39651"/>
                  <a:pt x="5369254" y="88562"/>
                </a:cubicBezTo>
                <a:lnTo>
                  <a:pt x="5369254" y="442798"/>
                </a:lnTo>
                <a:cubicBezTo>
                  <a:pt x="5369254" y="491709"/>
                  <a:pt x="5329603" y="531360"/>
                  <a:pt x="5280692" y="531360"/>
                </a:cubicBezTo>
                <a:lnTo>
                  <a:pt x="88562" y="531360"/>
                </a:lnTo>
                <a:cubicBezTo>
                  <a:pt x="39651" y="531360"/>
                  <a:pt x="0" y="491709"/>
                  <a:pt x="0" y="442798"/>
                </a:cubicBezTo>
                <a:lnTo>
                  <a:pt x="0" y="88562"/>
                </a:lnTo>
                <a:close/>
              </a:path>
            </a:pathLst>
          </a:custGeom>
          <a:solidFill>
            <a:srgbClr val="00B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8884" tIns="25939" rIns="228884" bIns="25939" numCol="1" spcCol="1270" anchor="ctr" anchorCtr="0">
            <a:noAutofit/>
          </a:bodyPr>
          <a:lstStyle/>
          <a:p>
            <a:pPr lvl="0" algn="ctr" defTabSz="889000" rtl="1">
              <a:lnSpc>
                <a:spcPct val="90000"/>
              </a:lnSpc>
              <a:spcBef>
                <a:spcPct val="0"/>
              </a:spcBef>
              <a:spcAft>
                <a:spcPct val="35000"/>
              </a:spcAft>
            </a:pPr>
            <a:r>
              <a:rPr lang="ar-EG" sz="2000" b="1" i="0" kern="1200" dirty="0" smtClean="0"/>
              <a:t>أن تفهمي طبيعة شخصية زوجك </a:t>
            </a:r>
            <a:endParaRPr lang="ar-EG" sz="2000" b="1" i="0" kern="1200" dirty="0"/>
          </a:p>
        </p:txBody>
      </p:sp>
      <p:sp>
        <p:nvSpPr>
          <p:cNvPr id="14" name="Rectangle 13"/>
          <p:cNvSpPr/>
          <p:nvPr/>
        </p:nvSpPr>
        <p:spPr>
          <a:xfrm>
            <a:off x="1255922" y="5132021"/>
            <a:ext cx="7670363" cy="453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3173512" y="4866341"/>
            <a:ext cx="5369254" cy="531360"/>
          </a:xfrm>
          <a:custGeom>
            <a:avLst/>
            <a:gdLst>
              <a:gd name="connsiteX0" fmla="*/ 0 w 5369254"/>
              <a:gd name="connsiteY0" fmla="*/ 88562 h 531360"/>
              <a:gd name="connsiteX1" fmla="*/ 88562 w 5369254"/>
              <a:gd name="connsiteY1" fmla="*/ 0 h 531360"/>
              <a:gd name="connsiteX2" fmla="*/ 5280692 w 5369254"/>
              <a:gd name="connsiteY2" fmla="*/ 0 h 531360"/>
              <a:gd name="connsiteX3" fmla="*/ 5369254 w 5369254"/>
              <a:gd name="connsiteY3" fmla="*/ 88562 h 531360"/>
              <a:gd name="connsiteX4" fmla="*/ 5369254 w 5369254"/>
              <a:gd name="connsiteY4" fmla="*/ 442798 h 531360"/>
              <a:gd name="connsiteX5" fmla="*/ 5280692 w 5369254"/>
              <a:gd name="connsiteY5" fmla="*/ 531360 h 531360"/>
              <a:gd name="connsiteX6" fmla="*/ 88562 w 5369254"/>
              <a:gd name="connsiteY6" fmla="*/ 531360 h 531360"/>
              <a:gd name="connsiteX7" fmla="*/ 0 w 5369254"/>
              <a:gd name="connsiteY7" fmla="*/ 442798 h 531360"/>
              <a:gd name="connsiteX8" fmla="*/ 0 w 536925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9254" h="531360">
                <a:moveTo>
                  <a:pt x="0" y="88562"/>
                </a:moveTo>
                <a:cubicBezTo>
                  <a:pt x="0" y="39651"/>
                  <a:pt x="39651" y="0"/>
                  <a:pt x="88562" y="0"/>
                </a:cubicBezTo>
                <a:lnTo>
                  <a:pt x="5280692" y="0"/>
                </a:lnTo>
                <a:cubicBezTo>
                  <a:pt x="5329603" y="0"/>
                  <a:pt x="5369254" y="39651"/>
                  <a:pt x="5369254" y="88562"/>
                </a:cubicBezTo>
                <a:lnTo>
                  <a:pt x="5369254" y="442798"/>
                </a:lnTo>
                <a:cubicBezTo>
                  <a:pt x="5369254" y="491709"/>
                  <a:pt x="5329603" y="531360"/>
                  <a:pt x="5280692" y="531360"/>
                </a:cubicBezTo>
                <a:lnTo>
                  <a:pt x="88562" y="531360"/>
                </a:lnTo>
                <a:cubicBezTo>
                  <a:pt x="39651" y="531360"/>
                  <a:pt x="0" y="491709"/>
                  <a:pt x="0" y="442798"/>
                </a:cubicBezTo>
                <a:lnTo>
                  <a:pt x="0" y="88562"/>
                </a:lnTo>
                <a:close/>
              </a:path>
            </a:pathLst>
          </a:custGeom>
          <a:solidFill>
            <a:srgbClr val="CC66F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8884" tIns="25939" rIns="228884" bIns="25939" numCol="1" spcCol="1270" anchor="ctr" anchorCtr="0">
            <a:noAutofit/>
          </a:bodyPr>
          <a:lstStyle/>
          <a:p>
            <a:pPr lvl="0" algn="ctr" defTabSz="889000" rtl="1">
              <a:lnSpc>
                <a:spcPct val="90000"/>
              </a:lnSpc>
              <a:spcBef>
                <a:spcPct val="0"/>
              </a:spcBef>
              <a:spcAft>
                <a:spcPct val="35000"/>
              </a:spcAft>
            </a:pPr>
            <a:r>
              <a:rPr lang="ar-EG" sz="2000" b="1" i="0" kern="1200" dirty="0" smtClean="0"/>
              <a:t> أن تفهمي ظروف نشأته فهي تؤثر كثيراً في تصوراته ومشاعره وسلوكه وعلاقاته بك وبالناس </a:t>
            </a:r>
            <a:endParaRPr lang="ar-EG" sz="2000" b="1" i="0" kern="1200" dirty="0"/>
          </a:p>
        </p:txBody>
      </p:sp>
      <p:sp>
        <p:nvSpPr>
          <p:cNvPr id="16" name="Rectangle 15"/>
          <p:cNvSpPr/>
          <p:nvPr/>
        </p:nvSpPr>
        <p:spPr>
          <a:xfrm>
            <a:off x="1255922" y="5948501"/>
            <a:ext cx="7670363" cy="4536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3173512" y="5682821"/>
            <a:ext cx="5369254" cy="531360"/>
          </a:xfrm>
          <a:custGeom>
            <a:avLst/>
            <a:gdLst>
              <a:gd name="connsiteX0" fmla="*/ 0 w 5369254"/>
              <a:gd name="connsiteY0" fmla="*/ 88562 h 531360"/>
              <a:gd name="connsiteX1" fmla="*/ 88562 w 5369254"/>
              <a:gd name="connsiteY1" fmla="*/ 0 h 531360"/>
              <a:gd name="connsiteX2" fmla="*/ 5280692 w 5369254"/>
              <a:gd name="connsiteY2" fmla="*/ 0 h 531360"/>
              <a:gd name="connsiteX3" fmla="*/ 5369254 w 5369254"/>
              <a:gd name="connsiteY3" fmla="*/ 88562 h 531360"/>
              <a:gd name="connsiteX4" fmla="*/ 5369254 w 5369254"/>
              <a:gd name="connsiteY4" fmla="*/ 442798 h 531360"/>
              <a:gd name="connsiteX5" fmla="*/ 5280692 w 5369254"/>
              <a:gd name="connsiteY5" fmla="*/ 531360 h 531360"/>
              <a:gd name="connsiteX6" fmla="*/ 88562 w 5369254"/>
              <a:gd name="connsiteY6" fmla="*/ 531360 h 531360"/>
              <a:gd name="connsiteX7" fmla="*/ 0 w 5369254"/>
              <a:gd name="connsiteY7" fmla="*/ 442798 h 531360"/>
              <a:gd name="connsiteX8" fmla="*/ 0 w 536925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9254" h="531360">
                <a:moveTo>
                  <a:pt x="0" y="88562"/>
                </a:moveTo>
                <a:cubicBezTo>
                  <a:pt x="0" y="39651"/>
                  <a:pt x="39651" y="0"/>
                  <a:pt x="88562" y="0"/>
                </a:cubicBezTo>
                <a:lnTo>
                  <a:pt x="5280692" y="0"/>
                </a:lnTo>
                <a:cubicBezTo>
                  <a:pt x="5329603" y="0"/>
                  <a:pt x="5369254" y="39651"/>
                  <a:pt x="5369254" y="88562"/>
                </a:cubicBezTo>
                <a:lnTo>
                  <a:pt x="5369254" y="442798"/>
                </a:lnTo>
                <a:cubicBezTo>
                  <a:pt x="5369254" y="491709"/>
                  <a:pt x="5329603" y="531360"/>
                  <a:pt x="5280692"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28884" tIns="25939" rIns="228884" bIns="25939" numCol="1" spcCol="1270" anchor="ctr" anchorCtr="0">
            <a:noAutofit/>
          </a:bodyPr>
          <a:lstStyle/>
          <a:p>
            <a:pPr lvl="0" algn="ctr" defTabSz="889000" rtl="1">
              <a:lnSpc>
                <a:spcPct val="90000"/>
              </a:lnSpc>
              <a:spcBef>
                <a:spcPct val="0"/>
              </a:spcBef>
              <a:spcAft>
                <a:spcPct val="35000"/>
              </a:spcAft>
            </a:pPr>
            <a:r>
              <a:rPr lang="ar-EG" sz="2000" b="1" i="0" kern="1200" dirty="0" smtClean="0"/>
              <a:t>أن تحبي زوجك كما هو بحسناته وأخطائه </a:t>
            </a:r>
            <a:endParaRPr lang="ar-EG" sz="2000" b="1" i="0" kern="1200" dirty="0"/>
          </a:p>
        </p:txBody>
      </p:sp>
      <p:pic>
        <p:nvPicPr>
          <p:cNvPr id="2" name="Picture 1"/>
          <p:cNvPicPr>
            <a:picLocks noChangeAspect="1"/>
          </p:cNvPicPr>
          <p:nvPr/>
        </p:nvPicPr>
        <p:blipFill>
          <a:blip r:embed="rId2"/>
          <a:stretch>
            <a:fillRect/>
          </a:stretch>
        </p:blipFill>
        <p:spPr>
          <a:xfrm>
            <a:off x="795427" y="2654127"/>
            <a:ext cx="2267262" cy="26098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41910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4" grpId="0"/>
      <p:bldP spid="9" grpId="0" animBg="1"/>
      <p:bldP spid="11" grpId="0" animBg="1"/>
      <p:bldP spid="13" grpId="0" animBg="1"/>
      <p:bldP spid="15"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1810342" y="215099"/>
            <a:ext cx="4982891" cy="636843"/>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6582738" y="1142945"/>
            <a:ext cx="221406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تتعاملين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مع </a:t>
            </a: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زوجك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1828800" y="2076654"/>
            <a:ext cx="7069157" cy="453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596089" y="1810974"/>
            <a:ext cx="4948409" cy="531360"/>
          </a:xfrm>
          <a:custGeom>
            <a:avLst/>
            <a:gdLst>
              <a:gd name="connsiteX0" fmla="*/ 0 w 4948409"/>
              <a:gd name="connsiteY0" fmla="*/ 88562 h 531360"/>
              <a:gd name="connsiteX1" fmla="*/ 88562 w 4948409"/>
              <a:gd name="connsiteY1" fmla="*/ 0 h 531360"/>
              <a:gd name="connsiteX2" fmla="*/ 4859847 w 4948409"/>
              <a:gd name="connsiteY2" fmla="*/ 0 h 531360"/>
              <a:gd name="connsiteX3" fmla="*/ 4948409 w 4948409"/>
              <a:gd name="connsiteY3" fmla="*/ 88562 h 531360"/>
              <a:gd name="connsiteX4" fmla="*/ 4948409 w 4948409"/>
              <a:gd name="connsiteY4" fmla="*/ 442798 h 531360"/>
              <a:gd name="connsiteX5" fmla="*/ 4859847 w 4948409"/>
              <a:gd name="connsiteY5" fmla="*/ 531360 h 531360"/>
              <a:gd name="connsiteX6" fmla="*/ 88562 w 4948409"/>
              <a:gd name="connsiteY6" fmla="*/ 531360 h 531360"/>
              <a:gd name="connsiteX7" fmla="*/ 0 w 4948409"/>
              <a:gd name="connsiteY7" fmla="*/ 442798 h 531360"/>
              <a:gd name="connsiteX8" fmla="*/ 0 w 4948409"/>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8409" h="531360">
                <a:moveTo>
                  <a:pt x="0" y="88562"/>
                </a:moveTo>
                <a:cubicBezTo>
                  <a:pt x="0" y="39651"/>
                  <a:pt x="39651" y="0"/>
                  <a:pt x="88562" y="0"/>
                </a:cubicBezTo>
                <a:lnTo>
                  <a:pt x="4859847" y="0"/>
                </a:lnTo>
                <a:cubicBezTo>
                  <a:pt x="4908758" y="0"/>
                  <a:pt x="4948409" y="39651"/>
                  <a:pt x="4948409" y="88562"/>
                </a:cubicBezTo>
                <a:lnTo>
                  <a:pt x="4948409" y="442798"/>
                </a:lnTo>
                <a:cubicBezTo>
                  <a:pt x="4948409" y="491709"/>
                  <a:pt x="4908758" y="531360"/>
                  <a:pt x="4859847" y="531360"/>
                </a:cubicBezTo>
                <a:lnTo>
                  <a:pt x="88562" y="531360"/>
                </a:lnTo>
                <a:cubicBezTo>
                  <a:pt x="39651" y="531360"/>
                  <a:pt x="0" y="491709"/>
                  <a:pt x="0" y="442798"/>
                </a:cubicBezTo>
                <a:lnTo>
                  <a:pt x="0" y="88562"/>
                </a:lnTo>
                <a:close/>
              </a:path>
            </a:pathLst>
          </a:custGeom>
          <a:solidFill>
            <a:srgbClr val="00B0F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2977" tIns="25939" rIns="212977" bIns="25939" numCol="1" spcCol="1270" anchor="ctr" anchorCtr="0">
            <a:noAutofit/>
          </a:bodyPr>
          <a:lstStyle/>
          <a:p>
            <a:pPr lvl="0" algn="ctr" defTabSz="889000" rtl="1">
              <a:lnSpc>
                <a:spcPct val="90000"/>
              </a:lnSpc>
              <a:spcBef>
                <a:spcPct val="0"/>
              </a:spcBef>
              <a:spcAft>
                <a:spcPct val="35000"/>
              </a:spcAft>
            </a:pPr>
            <a:r>
              <a:rPr lang="ar-EG" sz="2000" b="1" kern="1200" dirty="0" smtClean="0"/>
              <a:t>أن ترضي به رغم جوانب القصور فلا يوجد إنسان كامل </a:t>
            </a:r>
            <a:endParaRPr lang="ar-EG" sz="2000" b="1" kern="1200" dirty="0"/>
          </a:p>
        </p:txBody>
      </p:sp>
      <p:sp>
        <p:nvSpPr>
          <p:cNvPr id="9" name="Rectangle 8"/>
          <p:cNvSpPr/>
          <p:nvPr/>
        </p:nvSpPr>
        <p:spPr>
          <a:xfrm>
            <a:off x="1828800" y="2893134"/>
            <a:ext cx="7069157" cy="453600"/>
          </a:xfrm>
          <a:prstGeom prst="rect">
            <a:avLst/>
          </a:prstGeom>
        </p:spPr>
        <p:style>
          <a:lnRef idx="2">
            <a:schemeClr val="accent5">
              <a:hueOff val="-1838336"/>
              <a:satOff val="-2557"/>
              <a:lumOff val="-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596089" y="2627454"/>
            <a:ext cx="4948409" cy="531360"/>
          </a:xfrm>
          <a:custGeom>
            <a:avLst/>
            <a:gdLst>
              <a:gd name="connsiteX0" fmla="*/ 0 w 4948409"/>
              <a:gd name="connsiteY0" fmla="*/ 88562 h 531360"/>
              <a:gd name="connsiteX1" fmla="*/ 88562 w 4948409"/>
              <a:gd name="connsiteY1" fmla="*/ 0 h 531360"/>
              <a:gd name="connsiteX2" fmla="*/ 4859847 w 4948409"/>
              <a:gd name="connsiteY2" fmla="*/ 0 h 531360"/>
              <a:gd name="connsiteX3" fmla="*/ 4948409 w 4948409"/>
              <a:gd name="connsiteY3" fmla="*/ 88562 h 531360"/>
              <a:gd name="connsiteX4" fmla="*/ 4948409 w 4948409"/>
              <a:gd name="connsiteY4" fmla="*/ 442798 h 531360"/>
              <a:gd name="connsiteX5" fmla="*/ 4859847 w 4948409"/>
              <a:gd name="connsiteY5" fmla="*/ 531360 h 531360"/>
              <a:gd name="connsiteX6" fmla="*/ 88562 w 4948409"/>
              <a:gd name="connsiteY6" fmla="*/ 531360 h 531360"/>
              <a:gd name="connsiteX7" fmla="*/ 0 w 4948409"/>
              <a:gd name="connsiteY7" fmla="*/ 442798 h 531360"/>
              <a:gd name="connsiteX8" fmla="*/ 0 w 4948409"/>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8409" h="531360">
                <a:moveTo>
                  <a:pt x="0" y="88562"/>
                </a:moveTo>
                <a:cubicBezTo>
                  <a:pt x="0" y="39651"/>
                  <a:pt x="39651" y="0"/>
                  <a:pt x="88562" y="0"/>
                </a:cubicBezTo>
                <a:lnTo>
                  <a:pt x="4859847" y="0"/>
                </a:lnTo>
                <a:cubicBezTo>
                  <a:pt x="4908758" y="0"/>
                  <a:pt x="4948409" y="39651"/>
                  <a:pt x="4948409" y="88562"/>
                </a:cubicBezTo>
                <a:lnTo>
                  <a:pt x="4948409" y="442798"/>
                </a:lnTo>
                <a:cubicBezTo>
                  <a:pt x="4948409" y="491709"/>
                  <a:pt x="4908758" y="531360"/>
                  <a:pt x="4859847" y="531360"/>
                </a:cubicBezTo>
                <a:lnTo>
                  <a:pt x="88562" y="531360"/>
                </a:lnTo>
                <a:cubicBezTo>
                  <a:pt x="39651" y="531360"/>
                  <a:pt x="0" y="491709"/>
                  <a:pt x="0" y="442798"/>
                </a:cubicBezTo>
                <a:lnTo>
                  <a:pt x="0" y="88562"/>
                </a:lnTo>
                <a:close/>
              </a:path>
            </a:pathLst>
          </a:custGeom>
          <a:solidFill>
            <a:srgbClr val="FFC000"/>
          </a:solidFill>
        </p:spPr>
        <p:style>
          <a:lnRef idx="2">
            <a:schemeClr val="lt1">
              <a:hueOff val="0"/>
              <a:satOff val="0"/>
              <a:lumOff val="0"/>
              <a:alphaOff val="0"/>
            </a:schemeClr>
          </a:lnRef>
          <a:fillRef idx="1">
            <a:schemeClr val="accent5">
              <a:hueOff val="-1838336"/>
              <a:satOff val="-2557"/>
              <a:lumOff val="-981"/>
              <a:alphaOff val="0"/>
            </a:schemeClr>
          </a:fillRef>
          <a:effectRef idx="0">
            <a:schemeClr val="accent5">
              <a:hueOff val="-1838336"/>
              <a:satOff val="-2557"/>
              <a:lumOff val="-981"/>
              <a:alphaOff val="0"/>
            </a:schemeClr>
          </a:effectRef>
          <a:fontRef idx="minor">
            <a:schemeClr val="lt1"/>
          </a:fontRef>
        </p:style>
        <p:txBody>
          <a:bodyPr spcFirstLastPara="0" vert="horz" wrap="square" lIns="212977" tIns="25939" rIns="212977" bIns="25939" numCol="1" spcCol="1270" anchor="ctr" anchorCtr="0">
            <a:noAutofit/>
          </a:bodyPr>
          <a:lstStyle/>
          <a:p>
            <a:pPr lvl="0" algn="ctr" defTabSz="889000" rtl="1">
              <a:lnSpc>
                <a:spcPct val="90000"/>
              </a:lnSpc>
              <a:spcBef>
                <a:spcPct val="0"/>
              </a:spcBef>
              <a:spcAft>
                <a:spcPct val="35000"/>
              </a:spcAft>
            </a:pPr>
            <a:r>
              <a:rPr lang="ar-EG" sz="2000" b="1" kern="1200" dirty="0" smtClean="0"/>
              <a:t>لا تكثري من لومه وانتقاده فهذا يكسر تقديره لذاته وتقديرك له </a:t>
            </a:r>
            <a:endParaRPr lang="ar-EG" sz="2000" b="1" kern="1200" dirty="0"/>
          </a:p>
        </p:txBody>
      </p:sp>
      <p:sp>
        <p:nvSpPr>
          <p:cNvPr id="11" name="Rectangle 10"/>
          <p:cNvSpPr/>
          <p:nvPr/>
        </p:nvSpPr>
        <p:spPr>
          <a:xfrm>
            <a:off x="1828800" y="3709614"/>
            <a:ext cx="7069157" cy="453600"/>
          </a:xfrm>
          <a:prstGeom prst="rect">
            <a:avLst/>
          </a:prstGeom>
        </p:spPr>
        <p:style>
          <a:lnRef idx="2">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596089" y="3443934"/>
            <a:ext cx="4948409" cy="531360"/>
          </a:xfrm>
          <a:custGeom>
            <a:avLst/>
            <a:gdLst>
              <a:gd name="connsiteX0" fmla="*/ 0 w 4948409"/>
              <a:gd name="connsiteY0" fmla="*/ 88562 h 531360"/>
              <a:gd name="connsiteX1" fmla="*/ 88562 w 4948409"/>
              <a:gd name="connsiteY1" fmla="*/ 0 h 531360"/>
              <a:gd name="connsiteX2" fmla="*/ 4859847 w 4948409"/>
              <a:gd name="connsiteY2" fmla="*/ 0 h 531360"/>
              <a:gd name="connsiteX3" fmla="*/ 4948409 w 4948409"/>
              <a:gd name="connsiteY3" fmla="*/ 88562 h 531360"/>
              <a:gd name="connsiteX4" fmla="*/ 4948409 w 4948409"/>
              <a:gd name="connsiteY4" fmla="*/ 442798 h 531360"/>
              <a:gd name="connsiteX5" fmla="*/ 4859847 w 4948409"/>
              <a:gd name="connsiteY5" fmla="*/ 531360 h 531360"/>
              <a:gd name="connsiteX6" fmla="*/ 88562 w 4948409"/>
              <a:gd name="connsiteY6" fmla="*/ 531360 h 531360"/>
              <a:gd name="connsiteX7" fmla="*/ 0 w 4948409"/>
              <a:gd name="connsiteY7" fmla="*/ 442798 h 531360"/>
              <a:gd name="connsiteX8" fmla="*/ 0 w 4948409"/>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8409" h="531360">
                <a:moveTo>
                  <a:pt x="0" y="88562"/>
                </a:moveTo>
                <a:cubicBezTo>
                  <a:pt x="0" y="39651"/>
                  <a:pt x="39651" y="0"/>
                  <a:pt x="88562" y="0"/>
                </a:cubicBezTo>
                <a:lnTo>
                  <a:pt x="4859847" y="0"/>
                </a:lnTo>
                <a:cubicBezTo>
                  <a:pt x="4908758" y="0"/>
                  <a:pt x="4948409" y="39651"/>
                  <a:pt x="4948409" y="88562"/>
                </a:cubicBezTo>
                <a:lnTo>
                  <a:pt x="4948409" y="442798"/>
                </a:lnTo>
                <a:cubicBezTo>
                  <a:pt x="4948409" y="491709"/>
                  <a:pt x="4908758" y="531360"/>
                  <a:pt x="4859847" y="531360"/>
                </a:cubicBezTo>
                <a:lnTo>
                  <a:pt x="88562" y="531360"/>
                </a:lnTo>
                <a:cubicBezTo>
                  <a:pt x="39651" y="531360"/>
                  <a:pt x="0" y="491709"/>
                  <a:pt x="0" y="442798"/>
                </a:cubicBezTo>
                <a:lnTo>
                  <a:pt x="0" y="88562"/>
                </a:lnTo>
                <a:close/>
              </a:path>
            </a:pathLst>
          </a:custGeom>
          <a:solidFill>
            <a:srgbClr val="00B050"/>
          </a:solidFill>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212977" tIns="25939" rIns="212977" bIns="25939" numCol="1" spcCol="1270" anchor="ctr" anchorCtr="0">
            <a:noAutofit/>
          </a:bodyPr>
          <a:lstStyle/>
          <a:p>
            <a:pPr lvl="0" algn="ctr" defTabSz="889000" rtl="1">
              <a:lnSpc>
                <a:spcPct val="90000"/>
              </a:lnSpc>
              <a:spcBef>
                <a:spcPct val="0"/>
              </a:spcBef>
              <a:spcAft>
                <a:spcPct val="35000"/>
              </a:spcAft>
            </a:pPr>
            <a:r>
              <a:rPr lang="ar-EG" sz="2000" b="1" kern="1200" dirty="0" smtClean="0"/>
              <a:t>احترمي قدراته ومواهبه ولا تترددي في الثناء عليهما </a:t>
            </a:r>
            <a:endParaRPr lang="ar-EG" sz="2000" b="1" kern="1200" dirty="0"/>
          </a:p>
        </p:txBody>
      </p:sp>
      <p:sp>
        <p:nvSpPr>
          <p:cNvPr id="13" name="Rectangle 12"/>
          <p:cNvSpPr/>
          <p:nvPr/>
        </p:nvSpPr>
        <p:spPr>
          <a:xfrm>
            <a:off x="1828800" y="4526095"/>
            <a:ext cx="7069157" cy="453600"/>
          </a:xfrm>
          <a:prstGeom prst="rect">
            <a:avLst/>
          </a:prstGeom>
        </p:spPr>
        <p:style>
          <a:lnRef idx="2">
            <a:schemeClr val="accent5">
              <a:hueOff val="-5515009"/>
              <a:satOff val="-7671"/>
              <a:lumOff val="-294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596089" y="4260415"/>
            <a:ext cx="4948409" cy="531360"/>
          </a:xfrm>
          <a:custGeom>
            <a:avLst/>
            <a:gdLst>
              <a:gd name="connsiteX0" fmla="*/ 0 w 4948409"/>
              <a:gd name="connsiteY0" fmla="*/ 88562 h 531360"/>
              <a:gd name="connsiteX1" fmla="*/ 88562 w 4948409"/>
              <a:gd name="connsiteY1" fmla="*/ 0 h 531360"/>
              <a:gd name="connsiteX2" fmla="*/ 4859847 w 4948409"/>
              <a:gd name="connsiteY2" fmla="*/ 0 h 531360"/>
              <a:gd name="connsiteX3" fmla="*/ 4948409 w 4948409"/>
              <a:gd name="connsiteY3" fmla="*/ 88562 h 531360"/>
              <a:gd name="connsiteX4" fmla="*/ 4948409 w 4948409"/>
              <a:gd name="connsiteY4" fmla="*/ 442798 h 531360"/>
              <a:gd name="connsiteX5" fmla="*/ 4859847 w 4948409"/>
              <a:gd name="connsiteY5" fmla="*/ 531360 h 531360"/>
              <a:gd name="connsiteX6" fmla="*/ 88562 w 4948409"/>
              <a:gd name="connsiteY6" fmla="*/ 531360 h 531360"/>
              <a:gd name="connsiteX7" fmla="*/ 0 w 4948409"/>
              <a:gd name="connsiteY7" fmla="*/ 442798 h 531360"/>
              <a:gd name="connsiteX8" fmla="*/ 0 w 4948409"/>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8409" h="531360">
                <a:moveTo>
                  <a:pt x="0" y="88562"/>
                </a:moveTo>
                <a:cubicBezTo>
                  <a:pt x="0" y="39651"/>
                  <a:pt x="39651" y="0"/>
                  <a:pt x="88562" y="0"/>
                </a:cubicBezTo>
                <a:lnTo>
                  <a:pt x="4859847" y="0"/>
                </a:lnTo>
                <a:cubicBezTo>
                  <a:pt x="4908758" y="0"/>
                  <a:pt x="4948409" y="39651"/>
                  <a:pt x="4948409" y="88562"/>
                </a:cubicBezTo>
                <a:lnTo>
                  <a:pt x="4948409" y="442798"/>
                </a:lnTo>
                <a:cubicBezTo>
                  <a:pt x="4948409" y="491709"/>
                  <a:pt x="4908758" y="531360"/>
                  <a:pt x="4859847" y="531360"/>
                </a:cubicBezTo>
                <a:lnTo>
                  <a:pt x="88562" y="531360"/>
                </a:lnTo>
                <a:cubicBezTo>
                  <a:pt x="39651" y="531360"/>
                  <a:pt x="0" y="491709"/>
                  <a:pt x="0" y="442798"/>
                </a:cubicBezTo>
                <a:lnTo>
                  <a:pt x="0" y="88562"/>
                </a:lnTo>
                <a:close/>
              </a:path>
            </a:pathLst>
          </a:custGeom>
          <a:solidFill>
            <a:srgbClr val="990099"/>
          </a:solidFill>
        </p:spPr>
        <p:style>
          <a:lnRef idx="2">
            <a:schemeClr val="lt1">
              <a:hueOff val="0"/>
              <a:satOff val="0"/>
              <a:lumOff val="0"/>
              <a:alphaOff val="0"/>
            </a:schemeClr>
          </a:lnRef>
          <a:fillRef idx="1">
            <a:schemeClr val="accent5">
              <a:hueOff val="-5515009"/>
              <a:satOff val="-7671"/>
              <a:lumOff val="-2942"/>
              <a:alphaOff val="0"/>
            </a:schemeClr>
          </a:fillRef>
          <a:effectRef idx="0">
            <a:schemeClr val="accent5">
              <a:hueOff val="-5515009"/>
              <a:satOff val="-7671"/>
              <a:lumOff val="-2942"/>
              <a:alphaOff val="0"/>
            </a:schemeClr>
          </a:effectRef>
          <a:fontRef idx="minor">
            <a:schemeClr val="lt1"/>
          </a:fontRef>
        </p:style>
        <p:txBody>
          <a:bodyPr spcFirstLastPara="0" vert="horz" wrap="square" lIns="212977" tIns="25939" rIns="212977" bIns="25939" numCol="1" spcCol="1270" anchor="ctr" anchorCtr="0">
            <a:noAutofit/>
          </a:bodyPr>
          <a:lstStyle/>
          <a:p>
            <a:pPr lvl="0" algn="ctr" defTabSz="889000" rtl="1">
              <a:lnSpc>
                <a:spcPct val="90000"/>
              </a:lnSpc>
              <a:spcBef>
                <a:spcPct val="0"/>
              </a:spcBef>
              <a:spcAft>
                <a:spcPct val="35000"/>
              </a:spcAft>
            </a:pPr>
            <a:r>
              <a:rPr lang="ar-EG" sz="2000" b="1" kern="1200" dirty="0" smtClean="0"/>
              <a:t>عبري عن مشاعرك الإيجابية نحوه بكل اللغات اللفظية وغير اللفظية </a:t>
            </a:r>
            <a:endParaRPr lang="ar-EG" sz="2000" b="1" kern="1200" dirty="0"/>
          </a:p>
        </p:txBody>
      </p:sp>
      <p:sp>
        <p:nvSpPr>
          <p:cNvPr id="15" name="Rectangle 14"/>
          <p:cNvSpPr/>
          <p:nvPr/>
        </p:nvSpPr>
        <p:spPr>
          <a:xfrm>
            <a:off x="1828800" y="5342575"/>
            <a:ext cx="7069157" cy="453600"/>
          </a:xfrm>
          <a:prstGeom prst="rect">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596089" y="5076895"/>
            <a:ext cx="4948409" cy="531360"/>
          </a:xfrm>
          <a:custGeom>
            <a:avLst/>
            <a:gdLst>
              <a:gd name="connsiteX0" fmla="*/ 0 w 4948409"/>
              <a:gd name="connsiteY0" fmla="*/ 88562 h 531360"/>
              <a:gd name="connsiteX1" fmla="*/ 88562 w 4948409"/>
              <a:gd name="connsiteY1" fmla="*/ 0 h 531360"/>
              <a:gd name="connsiteX2" fmla="*/ 4859847 w 4948409"/>
              <a:gd name="connsiteY2" fmla="*/ 0 h 531360"/>
              <a:gd name="connsiteX3" fmla="*/ 4948409 w 4948409"/>
              <a:gd name="connsiteY3" fmla="*/ 88562 h 531360"/>
              <a:gd name="connsiteX4" fmla="*/ 4948409 w 4948409"/>
              <a:gd name="connsiteY4" fmla="*/ 442798 h 531360"/>
              <a:gd name="connsiteX5" fmla="*/ 4859847 w 4948409"/>
              <a:gd name="connsiteY5" fmla="*/ 531360 h 531360"/>
              <a:gd name="connsiteX6" fmla="*/ 88562 w 4948409"/>
              <a:gd name="connsiteY6" fmla="*/ 531360 h 531360"/>
              <a:gd name="connsiteX7" fmla="*/ 0 w 4948409"/>
              <a:gd name="connsiteY7" fmla="*/ 442798 h 531360"/>
              <a:gd name="connsiteX8" fmla="*/ 0 w 4948409"/>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48409" h="531360">
                <a:moveTo>
                  <a:pt x="0" y="88562"/>
                </a:moveTo>
                <a:cubicBezTo>
                  <a:pt x="0" y="39651"/>
                  <a:pt x="39651" y="0"/>
                  <a:pt x="88562" y="0"/>
                </a:cubicBezTo>
                <a:lnTo>
                  <a:pt x="4859847" y="0"/>
                </a:lnTo>
                <a:cubicBezTo>
                  <a:pt x="4908758" y="0"/>
                  <a:pt x="4948409" y="39651"/>
                  <a:pt x="4948409" y="88562"/>
                </a:cubicBezTo>
                <a:lnTo>
                  <a:pt x="4948409" y="442798"/>
                </a:lnTo>
                <a:cubicBezTo>
                  <a:pt x="4948409" y="491709"/>
                  <a:pt x="4908758" y="531360"/>
                  <a:pt x="4859847" y="531360"/>
                </a:cubicBezTo>
                <a:lnTo>
                  <a:pt x="88562" y="531360"/>
                </a:lnTo>
                <a:cubicBezTo>
                  <a:pt x="39651" y="531360"/>
                  <a:pt x="0" y="491709"/>
                  <a:pt x="0" y="442798"/>
                </a:cubicBezTo>
                <a:lnTo>
                  <a:pt x="0" y="88562"/>
                </a:lnTo>
                <a:close/>
              </a:path>
            </a:pathLst>
          </a:custGeom>
          <a:solidFill>
            <a:srgbClr val="0070C0"/>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212977" tIns="25939" rIns="212977" bIns="25939" numCol="1" spcCol="1270" anchor="ctr" anchorCtr="0">
            <a:noAutofit/>
          </a:bodyPr>
          <a:lstStyle/>
          <a:p>
            <a:pPr lvl="0" algn="ctr" defTabSz="889000" rtl="1">
              <a:lnSpc>
                <a:spcPct val="90000"/>
              </a:lnSpc>
              <a:spcBef>
                <a:spcPct val="0"/>
              </a:spcBef>
              <a:spcAft>
                <a:spcPct val="35000"/>
              </a:spcAft>
            </a:pPr>
            <a:r>
              <a:rPr lang="ar-EG" sz="2000" b="1" kern="1200" dirty="0" smtClean="0"/>
              <a:t>حاولي السيطرة - قدر إمكانك- على مشاعرك السلبية نحوه خاصة في لحظات الغضب</a:t>
            </a:r>
            <a:endParaRPr lang="ar-EG" sz="2000" b="1" kern="1200" dirty="0"/>
          </a:p>
        </p:txBody>
      </p:sp>
      <p:pic>
        <p:nvPicPr>
          <p:cNvPr id="4" name="Picture 3"/>
          <p:cNvPicPr>
            <a:picLocks noChangeAspect="1"/>
          </p:cNvPicPr>
          <p:nvPr/>
        </p:nvPicPr>
        <p:blipFill>
          <a:blip r:embed="rId2"/>
          <a:stretch>
            <a:fillRect/>
          </a:stretch>
        </p:blipFill>
        <p:spPr>
          <a:xfrm>
            <a:off x="958467" y="1994053"/>
            <a:ext cx="2357610" cy="35738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252713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par>
                                <p:cTn id="39" presetID="22" presetClass="entr" presetSubtype="4"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par>
                                <p:cTn id="47" presetID="22" presetClass="entr" presetSubtype="4"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down)">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down)">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0" grpId="0" animBg="1"/>
      <p:bldP spid="12" grpId="0" animBg="1"/>
      <p:bldP spid="14" grpId="0" animBg="1"/>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643598" y="77119"/>
            <a:ext cx="5048991" cy="619567"/>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6582738" y="1142945"/>
            <a:ext cx="2214069" cy="377026"/>
          </a:xfrm>
          <a:prstGeom prst="rect">
            <a:avLst/>
          </a:prstGeom>
        </p:spPr>
        <p:txBody>
          <a:bodyPr wrap="none">
            <a:spAutoFit/>
          </a:bodyPr>
          <a:lstStyle/>
          <a:p>
            <a:pPr algn="ctr"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تتعاملين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مع </a:t>
            </a: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زوجك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1531345" y="1943836"/>
            <a:ext cx="7487797" cy="4788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403294" y="1663396"/>
            <a:ext cx="5241457" cy="560880"/>
          </a:xfrm>
          <a:custGeom>
            <a:avLst/>
            <a:gdLst>
              <a:gd name="connsiteX0" fmla="*/ 0 w 5241457"/>
              <a:gd name="connsiteY0" fmla="*/ 93482 h 560880"/>
              <a:gd name="connsiteX1" fmla="*/ 93482 w 5241457"/>
              <a:gd name="connsiteY1" fmla="*/ 0 h 560880"/>
              <a:gd name="connsiteX2" fmla="*/ 5147975 w 5241457"/>
              <a:gd name="connsiteY2" fmla="*/ 0 h 560880"/>
              <a:gd name="connsiteX3" fmla="*/ 5241457 w 5241457"/>
              <a:gd name="connsiteY3" fmla="*/ 93482 h 560880"/>
              <a:gd name="connsiteX4" fmla="*/ 5241457 w 5241457"/>
              <a:gd name="connsiteY4" fmla="*/ 467398 h 560880"/>
              <a:gd name="connsiteX5" fmla="*/ 5147975 w 5241457"/>
              <a:gd name="connsiteY5" fmla="*/ 560880 h 560880"/>
              <a:gd name="connsiteX6" fmla="*/ 93482 w 5241457"/>
              <a:gd name="connsiteY6" fmla="*/ 560880 h 560880"/>
              <a:gd name="connsiteX7" fmla="*/ 0 w 5241457"/>
              <a:gd name="connsiteY7" fmla="*/ 467398 h 560880"/>
              <a:gd name="connsiteX8" fmla="*/ 0 w 5241457"/>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1457" h="560880">
                <a:moveTo>
                  <a:pt x="0" y="93482"/>
                </a:moveTo>
                <a:cubicBezTo>
                  <a:pt x="0" y="41853"/>
                  <a:pt x="41853" y="0"/>
                  <a:pt x="93482" y="0"/>
                </a:cubicBezTo>
                <a:lnTo>
                  <a:pt x="5147975" y="0"/>
                </a:lnTo>
                <a:cubicBezTo>
                  <a:pt x="5199604" y="0"/>
                  <a:pt x="5241457" y="41853"/>
                  <a:pt x="5241457" y="93482"/>
                </a:cubicBezTo>
                <a:lnTo>
                  <a:pt x="5241457" y="467398"/>
                </a:lnTo>
                <a:cubicBezTo>
                  <a:pt x="5241457" y="519027"/>
                  <a:pt x="5199604" y="560880"/>
                  <a:pt x="5147975" y="560880"/>
                </a:cubicBezTo>
                <a:lnTo>
                  <a:pt x="93482" y="560880"/>
                </a:lnTo>
                <a:cubicBezTo>
                  <a:pt x="41853" y="560880"/>
                  <a:pt x="0" y="519027"/>
                  <a:pt x="0" y="467398"/>
                </a:cubicBezTo>
                <a:lnTo>
                  <a:pt x="0" y="93482"/>
                </a:lnTo>
                <a:close/>
              </a:path>
            </a:pathLst>
          </a:custGeom>
          <a:solidFill>
            <a:srgbClr val="92D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5495" tIns="27380" rIns="225495" bIns="27380" numCol="1" spcCol="1270" anchor="ctr" anchorCtr="0">
            <a:noAutofit/>
          </a:bodyPr>
          <a:lstStyle/>
          <a:p>
            <a:pPr lvl="0" algn="ctr" defTabSz="889000" rtl="1">
              <a:lnSpc>
                <a:spcPct val="90000"/>
              </a:lnSpc>
              <a:spcBef>
                <a:spcPct val="0"/>
              </a:spcBef>
              <a:spcAft>
                <a:spcPct val="35000"/>
              </a:spcAft>
            </a:pPr>
            <a:r>
              <a:rPr lang="ar-EG" sz="2000" b="1" kern="1200" dirty="0" smtClean="0"/>
              <a:t> احرصي على تهيئة جو من الطمأنينة والاستقرار والهدوء في البيت </a:t>
            </a:r>
            <a:endParaRPr lang="ar-EG" sz="2000" b="1" kern="1200" dirty="0"/>
          </a:p>
        </p:txBody>
      </p:sp>
      <p:sp>
        <p:nvSpPr>
          <p:cNvPr id="9" name="Rectangle 8"/>
          <p:cNvSpPr/>
          <p:nvPr/>
        </p:nvSpPr>
        <p:spPr>
          <a:xfrm>
            <a:off x="1531345" y="2805676"/>
            <a:ext cx="7487797" cy="478800"/>
          </a:xfrm>
          <a:prstGeom prst="rect">
            <a:avLst/>
          </a:prstGeom>
        </p:spPr>
        <p:style>
          <a:lnRef idx="2">
            <a:schemeClr val="accent4">
              <a:hueOff val="2598923"/>
              <a:satOff val="-11992"/>
              <a:lumOff val="44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403294" y="2525236"/>
            <a:ext cx="5241457" cy="560880"/>
          </a:xfrm>
          <a:custGeom>
            <a:avLst/>
            <a:gdLst>
              <a:gd name="connsiteX0" fmla="*/ 0 w 5241457"/>
              <a:gd name="connsiteY0" fmla="*/ 93482 h 560880"/>
              <a:gd name="connsiteX1" fmla="*/ 93482 w 5241457"/>
              <a:gd name="connsiteY1" fmla="*/ 0 h 560880"/>
              <a:gd name="connsiteX2" fmla="*/ 5147975 w 5241457"/>
              <a:gd name="connsiteY2" fmla="*/ 0 h 560880"/>
              <a:gd name="connsiteX3" fmla="*/ 5241457 w 5241457"/>
              <a:gd name="connsiteY3" fmla="*/ 93482 h 560880"/>
              <a:gd name="connsiteX4" fmla="*/ 5241457 w 5241457"/>
              <a:gd name="connsiteY4" fmla="*/ 467398 h 560880"/>
              <a:gd name="connsiteX5" fmla="*/ 5147975 w 5241457"/>
              <a:gd name="connsiteY5" fmla="*/ 560880 h 560880"/>
              <a:gd name="connsiteX6" fmla="*/ 93482 w 5241457"/>
              <a:gd name="connsiteY6" fmla="*/ 560880 h 560880"/>
              <a:gd name="connsiteX7" fmla="*/ 0 w 5241457"/>
              <a:gd name="connsiteY7" fmla="*/ 467398 h 560880"/>
              <a:gd name="connsiteX8" fmla="*/ 0 w 5241457"/>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1457" h="560880">
                <a:moveTo>
                  <a:pt x="0" y="93482"/>
                </a:moveTo>
                <a:cubicBezTo>
                  <a:pt x="0" y="41853"/>
                  <a:pt x="41853" y="0"/>
                  <a:pt x="93482" y="0"/>
                </a:cubicBezTo>
                <a:lnTo>
                  <a:pt x="5147975" y="0"/>
                </a:lnTo>
                <a:cubicBezTo>
                  <a:pt x="5199604" y="0"/>
                  <a:pt x="5241457" y="41853"/>
                  <a:pt x="5241457" y="93482"/>
                </a:cubicBezTo>
                <a:lnTo>
                  <a:pt x="5241457" y="467398"/>
                </a:lnTo>
                <a:cubicBezTo>
                  <a:pt x="5241457" y="519027"/>
                  <a:pt x="5199604" y="560880"/>
                  <a:pt x="5147975" y="560880"/>
                </a:cubicBezTo>
                <a:lnTo>
                  <a:pt x="93482" y="560880"/>
                </a:lnTo>
                <a:cubicBezTo>
                  <a:pt x="41853" y="560880"/>
                  <a:pt x="0" y="519027"/>
                  <a:pt x="0" y="467398"/>
                </a:cubicBezTo>
                <a:lnTo>
                  <a:pt x="0" y="93482"/>
                </a:lnTo>
                <a:close/>
              </a:path>
            </a:pathLst>
          </a:custGeom>
          <a:solidFill>
            <a:srgbClr val="9933FF"/>
          </a:solidFill>
        </p:spPr>
        <p:style>
          <a:lnRef idx="2">
            <a:schemeClr val="lt1">
              <a:hueOff val="0"/>
              <a:satOff val="0"/>
              <a:lumOff val="0"/>
              <a:alphaOff val="0"/>
            </a:schemeClr>
          </a:lnRef>
          <a:fillRef idx="1">
            <a:scrgbClr r="0" g="0" b="0"/>
          </a:fillRef>
          <a:effectRef idx="0">
            <a:schemeClr val="accent4">
              <a:hueOff val="2598923"/>
              <a:satOff val="-11992"/>
              <a:lumOff val="441"/>
              <a:alphaOff val="0"/>
            </a:schemeClr>
          </a:effectRef>
          <a:fontRef idx="minor">
            <a:schemeClr val="lt1"/>
          </a:fontRef>
        </p:style>
        <p:txBody>
          <a:bodyPr spcFirstLastPara="0" vert="horz" wrap="square" lIns="225495" tIns="27380" rIns="225495" bIns="27380" numCol="1" spcCol="1270" anchor="ctr" anchorCtr="0">
            <a:noAutofit/>
          </a:bodyPr>
          <a:lstStyle/>
          <a:p>
            <a:pPr lvl="0" algn="ctr" defTabSz="889000" rtl="1">
              <a:lnSpc>
                <a:spcPct val="90000"/>
              </a:lnSpc>
              <a:spcBef>
                <a:spcPct val="0"/>
              </a:spcBef>
              <a:spcAft>
                <a:spcPct val="35000"/>
              </a:spcAft>
            </a:pPr>
            <a:r>
              <a:rPr lang="ar-EG" sz="2000" b="1" kern="1200" dirty="0" smtClean="0"/>
              <a:t>احترمي أسرته واحتفظي دائماً بعلاقة طيبة ومتوازنة مع أهله وأقاربه </a:t>
            </a:r>
            <a:endParaRPr lang="ar-EG" sz="2000" b="1" kern="1200" dirty="0"/>
          </a:p>
        </p:txBody>
      </p:sp>
      <p:sp>
        <p:nvSpPr>
          <p:cNvPr id="11" name="Rectangle 10"/>
          <p:cNvSpPr/>
          <p:nvPr/>
        </p:nvSpPr>
        <p:spPr>
          <a:xfrm>
            <a:off x="1531345" y="3667516"/>
            <a:ext cx="7487797" cy="478800"/>
          </a:xfrm>
          <a:prstGeom prst="rect">
            <a:avLst/>
          </a:prstGeom>
        </p:spPr>
        <p:style>
          <a:lnRef idx="2">
            <a:schemeClr val="accent4">
              <a:hueOff val="5197846"/>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403294" y="3387076"/>
            <a:ext cx="5241457" cy="560880"/>
          </a:xfrm>
          <a:custGeom>
            <a:avLst/>
            <a:gdLst>
              <a:gd name="connsiteX0" fmla="*/ 0 w 5241457"/>
              <a:gd name="connsiteY0" fmla="*/ 93482 h 560880"/>
              <a:gd name="connsiteX1" fmla="*/ 93482 w 5241457"/>
              <a:gd name="connsiteY1" fmla="*/ 0 h 560880"/>
              <a:gd name="connsiteX2" fmla="*/ 5147975 w 5241457"/>
              <a:gd name="connsiteY2" fmla="*/ 0 h 560880"/>
              <a:gd name="connsiteX3" fmla="*/ 5241457 w 5241457"/>
              <a:gd name="connsiteY3" fmla="*/ 93482 h 560880"/>
              <a:gd name="connsiteX4" fmla="*/ 5241457 w 5241457"/>
              <a:gd name="connsiteY4" fmla="*/ 467398 h 560880"/>
              <a:gd name="connsiteX5" fmla="*/ 5147975 w 5241457"/>
              <a:gd name="connsiteY5" fmla="*/ 560880 h 560880"/>
              <a:gd name="connsiteX6" fmla="*/ 93482 w 5241457"/>
              <a:gd name="connsiteY6" fmla="*/ 560880 h 560880"/>
              <a:gd name="connsiteX7" fmla="*/ 0 w 5241457"/>
              <a:gd name="connsiteY7" fmla="*/ 467398 h 560880"/>
              <a:gd name="connsiteX8" fmla="*/ 0 w 5241457"/>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1457" h="560880">
                <a:moveTo>
                  <a:pt x="0" y="93482"/>
                </a:moveTo>
                <a:cubicBezTo>
                  <a:pt x="0" y="41853"/>
                  <a:pt x="41853" y="0"/>
                  <a:pt x="93482" y="0"/>
                </a:cubicBezTo>
                <a:lnTo>
                  <a:pt x="5147975" y="0"/>
                </a:lnTo>
                <a:cubicBezTo>
                  <a:pt x="5199604" y="0"/>
                  <a:pt x="5241457" y="41853"/>
                  <a:pt x="5241457" y="93482"/>
                </a:cubicBezTo>
                <a:lnTo>
                  <a:pt x="5241457" y="467398"/>
                </a:lnTo>
                <a:cubicBezTo>
                  <a:pt x="5241457" y="519027"/>
                  <a:pt x="5199604" y="560880"/>
                  <a:pt x="5147975" y="560880"/>
                </a:cubicBezTo>
                <a:lnTo>
                  <a:pt x="93482" y="560880"/>
                </a:lnTo>
                <a:cubicBezTo>
                  <a:pt x="41853" y="560880"/>
                  <a:pt x="0" y="519027"/>
                  <a:pt x="0" y="467398"/>
                </a:cubicBezTo>
                <a:lnTo>
                  <a:pt x="0" y="93482"/>
                </a:lnTo>
                <a:close/>
              </a:path>
            </a:pathLst>
          </a:custGeom>
          <a:solidFill>
            <a:srgbClr val="0070C0"/>
          </a:solidFill>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225495" tIns="27380" rIns="225495" bIns="27380" numCol="1" spcCol="1270" anchor="ctr" anchorCtr="0">
            <a:noAutofit/>
          </a:bodyPr>
          <a:lstStyle/>
          <a:p>
            <a:pPr lvl="0" algn="ctr" defTabSz="889000" rtl="1">
              <a:lnSpc>
                <a:spcPct val="90000"/>
              </a:lnSpc>
              <a:spcBef>
                <a:spcPct val="0"/>
              </a:spcBef>
              <a:spcAft>
                <a:spcPct val="35000"/>
              </a:spcAft>
            </a:pPr>
            <a:r>
              <a:rPr lang="ar-EG" sz="2000" b="1" kern="1200" dirty="0" smtClean="0"/>
              <a:t> اجعلي سعادته وإسعاده أحد أهم أهدافك في الحياة</a:t>
            </a:r>
            <a:endParaRPr lang="ar-EG" sz="2000" b="1" kern="1200" dirty="0"/>
          </a:p>
        </p:txBody>
      </p:sp>
      <p:sp>
        <p:nvSpPr>
          <p:cNvPr id="13" name="Rectangle 12"/>
          <p:cNvSpPr/>
          <p:nvPr/>
        </p:nvSpPr>
        <p:spPr>
          <a:xfrm>
            <a:off x="1531345" y="4529356"/>
            <a:ext cx="7487797" cy="478800"/>
          </a:xfrm>
          <a:prstGeom prst="rect">
            <a:avLst/>
          </a:prstGeom>
        </p:spPr>
        <p:style>
          <a:lnRef idx="2">
            <a:schemeClr val="accent4">
              <a:hueOff val="7796769"/>
              <a:satOff val="-35976"/>
              <a:lumOff val="132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403294" y="4248916"/>
            <a:ext cx="5241457" cy="560880"/>
          </a:xfrm>
          <a:custGeom>
            <a:avLst/>
            <a:gdLst>
              <a:gd name="connsiteX0" fmla="*/ 0 w 5241457"/>
              <a:gd name="connsiteY0" fmla="*/ 93482 h 560880"/>
              <a:gd name="connsiteX1" fmla="*/ 93482 w 5241457"/>
              <a:gd name="connsiteY1" fmla="*/ 0 h 560880"/>
              <a:gd name="connsiteX2" fmla="*/ 5147975 w 5241457"/>
              <a:gd name="connsiteY2" fmla="*/ 0 h 560880"/>
              <a:gd name="connsiteX3" fmla="*/ 5241457 w 5241457"/>
              <a:gd name="connsiteY3" fmla="*/ 93482 h 560880"/>
              <a:gd name="connsiteX4" fmla="*/ 5241457 w 5241457"/>
              <a:gd name="connsiteY4" fmla="*/ 467398 h 560880"/>
              <a:gd name="connsiteX5" fmla="*/ 5147975 w 5241457"/>
              <a:gd name="connsiteY5" fmla="*/ 560880 h 560880"/>
              <a:gd name="connsiteX6" fmla="*/ 93482 w 5241457"/>
              <a:gd name="connsiteY6" fmla="*/ 560880 h 560880"/>
              <a:gd name="connsiteX7" fmla="*/ 0 w 5241457"/>
              <a:gd name="connsiteY7" fmla="*/ 467398 h 560880"/>
              <a:gd name="connsiteX8" fmla="*/ 0 w 5241457"/>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1457" h="560880">
                <a:moveTo>
                  <a:pt x="0" y="93482"/>
                </a:moveTo>
                <a:cubicBezTo>
                  <a:pt x="0" y="41853"/>
                  <a:pt x="41853" y="0"/>
                  <a:pt x="93482" y="0"/>
                </a:cubicBezTo>
                <a:lnTo>
                  <a:pt x="5147975" y="0"/>
                </a:lnTo>
                <a:cubicBezTo>
                  <a:pt x="5199604" y="0"/>
                  <a:pt x="5241457" y="41853"/>
                  <a:pt x="5241457" y="93482"/>
                </a:cubicBezTo>
                <a:lnTo>
                  <a:pt x="5241457" y="467398"/>
                </a:lnTo>
                <a:cubicBezTo>
                  <a:pt x="5241457" y="519027"/>
                  <a:pt x="5199604" y="560880"/>
                  <a:pt x="5147975" y="560880"/>
                </a:cubicBezTo>
                <a:lnTo>
                  <a:pt x="93482" y="560880"/>
                </a:lnTo>
                <a:cubicBezTo>
                  <a:pt x="41853" y="560880"/>
                  <a:pt x="0" y="519027"/>
                  <a:pt x="0" y="467398"/>
                </a:cubicBezTo>
                <a:lnTo>
                  <a:pt x="0" y="93482"/>
                </a:lnTo>
                <a:close/>
              </a:path>
            </a:pathLst>
          </a:custGeom>
          <a:solidFill>
            <a:srgbClr val="FFC000"/>
          </a:solidFill>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spcFirstLastPara="0" vert="horz" wrap="square" lIns="225495" tIns="27380" rIns="225495" bIns="27380" numCol="1" spcCol="1270" anchor="ctr" anchorCtr="0">
            <a:noAutofit/>
          </a:bodyPr>
          <a:lstStyle/>
          <a:p>
            <a:pPr lvl="0" algn="ctr" defTabSz="889000" rtl="1">
              <a:lnSpc>
                <a:spcPct val="90000"/>
              </a:lnSpc>
              <a:spcBef>
                <a:spcPct val="0"/>
              </a:spcBef>
              <a:spcAft>
                <a:spcPct val="35000"/>
              </a:spcAft>
            </a:pPr>
            <a:r>
              <a:rPr lang="ar-EG" sz="2000" b="1" kern="1200" dirty="0" smtClean="0"/>
              <a:t>الطاعة الإيجابية </a:t>
            </a:r>
            <a:endParaRPr lang="ar-EG" sz="2000" b="1" kern="1200" dirty="0"/>
          </a:p>
        </p:txBody>
      </p:sp>
      <p:sp>
        <p:nvSpPr>
          <p:cNvPr id="15" name="Rectangle 14"/>
          <p:cNvSpPr/>
          <p:nvPr/>
        </p:nvSpPr>
        <p:spPr>
          <a:xfrm>
            <a:off x="1531345" y="5391196"/>
            <a:ext cx="7487797" cy="478800"/>
          </a:xfrm>
          <a:prstGeom prst="rect">
            <a:avLst/>
          </a:prstGeom>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403294" y="5110756"/>
            <a:ext cx="5241457" cy="560880"/>
          </a:xfrm>
          <a:custGeom>
            <a:avLst/>
            <a:gdLst>
              <a:gd name="connsiteX0" fmla="*/ 0 w 5241457"/>
              <a:gd name="connsiteY0" fmla="*/ 93482 h 560880"/>
              <a:gd name="connsiteX1" fmla="*/ 93482 w 5241457"/>
              <a:gd name="connsiteY1" fmla="*/ 0 h 560880"/>
              <a:gd name="connsiteX2" fmla="*/ 5147975 w 5241457"/>
              <a:gd name="connsiteY2" fmla="*/ 0 h 560880"/>
              <a:gd name="connsiteX3" fmla="*/ 5241457 w 5241457"/>
              <a:gd name="connsiteY3" fmla="*/ 93482 h 560880"/>
              <a:gd name="connsiteX4" fmla="*/ 5241457 w 5241457"/>
              <a:gd name="connsiteY4" fmla="*/ 467398 h 560880"/>
              <a:gd name="connsiteX5" fmla="*/ 5147975 w 5241457"/>
              <a:gd name="connsiteY5" fmla="*/ 560880 h 560880"/>
              <a:gd name="connsiteX6" fmla="*/ 93482 w 5241457"/>
              <a:gd name="connsiteY6" fmla="*/ 560880 h 560880"/>
              <a:gd name="connsiteX7" fmla="*/ 0 w 5241457"/>
              <a:gd name="connsiteY7" fmla="*/ 467398 h 560880"/>
              <a:gd name="connsiteX8" fmla="*/ 0 w 5241457"/>
              <a:gd name="connsiteY8" fmla="*/ 93482 h 56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41457" h="560880">
                <a:moveTo>
                  <a:pt x="0" y="93482"/>
                </a:moveTo>
                <a:cubicBezTo>
                  <a:pt x="0" y="41853"/>
                  <a:pt x="41853" y="0"/>
                  <a:pt x="93482" y="0"/>
                </a:cubicBezTo>
                <a:lnTo>
                  <a:pt x="5147975" y="0"/>
                </a:lnTo>
                <a:cubicBezTo>
                  <a:pt x="5199604" y="0"/>
                  <a:pt x="5241457" y="41853"/>
                  <a:pt x="5241457" y="93482"/>
                </a:cubicBezTo>
                <a:lnTo>
                  <a:pt x="5241457" y="467398"/>
                </a:lnTo>
                <a:cubicBezTo>
                  <a:pt x="5241457" y="519027"/>
                  <a:pt x="5199604" y="560880"/>
                  <a:pt x="5147975" y="560880"/>
                </a:cubicBezTo>
                <a:lnTo>
                  <a:pt x="93482" y="560880"/>
                </a:lnTo>
                <a:cubicBezTo>
                  <a:pt x="41853" y="560880"/>
                  <a:pt x="0" y="519027"/>
                  <a:pt x="0" y="467398"/>
                </a:cubicBezTo>
                <a:lnTo>
                  <a:pt x="0" y="93482"/>
                </a:lnTo>
                <a:close/>
              </a:path>
            </a:pathLst>
          </a:custGeom>
          <a:solidFill>
            <a:schemeClr val="accent2">
              <a:lumMod val="75000"/>
            </a:schemeClr>
          </a:solid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225495" tIns="27380" rIns="225495" bIns="27380" numCol="1" spcCol="1270" anchor="ctr" anchorCtr="0">
            <a:noAutofit/>
          </a:bodyPr>
          <a:lstStyle/>
          <a:p>
            <a:pPr lvl="0" algn="ctr" defTabSz="889000" rtl="1">
              <a:lnSpc>
                <a:spcPct val="90000"/>
              </a:lnSpc>
              <a:spcBef>
                <a:spcPct val="0"/>
              </a:spcBef>
              <a:spcAft>
                <a:spcPct val="35000"/>
              </a:spcAft>
            </a:pPr>
            <a:r>
              <a:rPr lang="ar-EG" sz="2000" b="1" kern="1200" dirty="0" smtClean="0"/>
              <a:t>حفظ السر، فالعلاقة الزوجية علاقة شديدة القرب ، شديدة الخصوصية</a:t>
            </a:r>
            <a:endParaRPr lang="ar-EG" sz="2000" b="1" kern="1200" dirty="0"/>
          </a:p>
        </p:txBody>
      </p:sp>
      <p:pic>
        <p:nvPicPr>
          <p:cNvPr id="2" name="Picture 1"/>
          <p:cNvPicPr>
            <a:picLocks noChangeAspect="1"/>
          </p:cNvPicPr>
          <p:nvPr/>
        </p:nvPicPr>
        <p:blipFill>
          <a:blip r:embed="rId2"/>
          <a:stretch>
            <a:fillRect/>
          </a:stretch>
        </p:blipFill>
        <p:spPr>
          <a:xfrm>
            <a:off x="683046" y="1972019"/>
            <a:ext cx="2313542" cy="346618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417541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par>
                                <p:cTn id="23" presetID="14"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randombar(horizont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par>
                                <p:cTn id="47" presetID="14" presetClass="entr" presetSubtype="1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randombar(horizont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par>
                                <p:cTn id="55" presetID="14" presetClass="entr" presetSubtype="1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horizont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0" grpId="0" animBg="1"/>
      <p:bldP spid="12"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198960" y="188640"/>
            <a:ext cx="6934200" cy="715963"/>
          </a:xfrm>
          <a:prstGeom prst="rect">
            <a:avLst/>
          </a:prstGeom>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r"/>
            <a:r>
              <a:rPr lang="ar-EG" b="1" dirty="0">
                <a:solidFill>
                  <a:schemeClr val="accent2">
                    <a:lumMod val="50000"/>
                  </a:schemeClr>
                </a:solidFill>
              </a:rPr>
              <a:t>الهدف العام للبرنامج التدريبي </a:t>
            </a:r>
            <a:endParaRPr lang="en-US" b="1" dirty="0">
              <a:solidFill>
                <a:schemeClr val="accent2">
                  <a:lumMod val="50000"/>
                </a:schemeClr>
              </a:solidFill>
            </a:endParaRPr>
          </a:p>
        </p:txBody>
      </p:sp>
      <p:sp>
        <p:nvSpPr>
          <p:cNvPr id="14" name="Folded Corner 13"/>
          <p:cNvSpPr/>
          <p:nvPr/>
        </p:nvSpPr>
        <p:spPr bwMode="auto">
          <a:xfrm>
            <a:off x="118702" y="1443552"/>
            <a:ext cx="8868171" cy="1758280"/>
          </a:xfrm>
          <a:prstGeom prst="foldedCorner">
            <a:avLst/>
          </a:prstGeom>
          <a:solidFill>
            <a:schemeClr val="accent1">
              <a:lumMod val="20000"/>
              <a:lumOff val="80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a:endParaRPr lang="ar-EG" dirty="0">
              <a:latin typeface="Arial" charset="0"/>
            </a:endParaRPr>
          </a:p>
        </p:txBody>
      </p:sp>
      <p:sp>
        <p:nvSpPr>
          <p:cNvPr id="16" name="Rectangle 15"/>
          <p:cNvSpPr/>
          <p:nvPr/>
        </p:nvSpPr>
        <p:spPr>
          <a:xfrm>
            <a:off x="251520" y="1484784"/>
            <a:ext cx="8602533" cy="1200318"/>
          </a:xfrm>
          <a:prstGeom prst="rect">
            <a:avLst/>
          </a:prstGeom>
          <a:solidFill>
            <a:schemeClr val="accent1">
              <a:lumMod val="20000"/>
              <a:lumOff val="80000"/>
            </a:schemeClr>
          </a:solidFill>
        </p:spPr>
        <p:txBody>
          <a:bodyPr wrap="square" lIns="91430" tIns="45715" rIns="91430" bIns="45715">
            <a:spAutoFit/>
          </a:bodyPr>
          <a:lstStyle/>
          <a:p>
            <a:pPr algn="justLow" rtl="1"/>
            <a:r>
              <a:rPr lang="ar-SA" sz="2400" b="1" dirty="0">
                <a:solidFill>
                  <a:srgbClr val="002060"/>
                </a:solidFill>
              </a:rPr>
              <a:t>هو برنامج تدريبى يهدف إلى التعرف على الاختلاف ووجهات الخلاف بين الرجل والمرأة والفروق بينهم عقليا وفكريا وعضويا والتعرف أيضا على الخلافات الزوجية وكيفية حلها .</a:t>
            </a:r>
          </a:p>
        </p:txBody>
      </p:sp>
      <p:pic>
        <p:nvPicPr>
          <p:cNvPr id="102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084415" y="3429688"/>
            <a:ext cx="1936519" cy="21154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36220097"/>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66207" y="121187"/>
            <a:ext cx="5214245" cy="658878"/>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6582738" y="1142945"/>
            <a:ext cx="221406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تتعاملين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مع </a:t>
            </a: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زوجك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1520328" y="2032585"/>
            <a:ext cx="7410679" cy="453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372997" y="1766905"/>
            <a:ext cx="5187475" cy="531360"/>
          </a:xfrm>
          <a:custGeom>
            <a:avLst/>
            <a:gdLst>
              <a:gd name="connsiteX0" fmla="*/ 0 w 5187475"/>
              <a:gd name="connsiteY0" fmla="*/ 88562 h 531360"/>
              <a:gd name="connsiteX1" fmla="*/ 88562 w 5187475"/>
              <a:gd name="connsiteY1" fmla="*/ 0 h 531360"/>
              <a:gd name="connsiteX2" fmla="*/ 5098913 w 5187475"/>
              <a:gd name="connsiteY2" fmla="*/ 0 h 531360"/>
              <a:gd name="connsiteX3" fmla="*/ 5187475 w 5187475"/>
              <a:gd name="connsiteY3" fmla="*/ 88562 h 531360"/>
              <a:gd name="connsiteX4" fmla="*/ 5187475 w 5187475"/>
              <a:gd name="connsiteY4" fmla="*/ 442798 h 531360"/>
              <a:gd name="connsiteX5" fmla="*/ 5098913 w 5187475"/>
              <a:gd name="connsiteY5" fmla="*/ 531360 h 531360"/>
              <a:gd name="connsiteX6" fmla="*/ 88562 w 5187475"/>
              <a:gd name="connsiteY6" fmla="*/ 531360 h 531360"/>
              <a:gd name="connsiteX7" fmla="*/ 0 w 5187475"/>
              <a:gd name="connsiteY7" fmla="*/ 442798 h 531360"/>
              <a:gd name="connsiteX8" fmla="*/ 0 w 518747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475" h="531360">
                <a:moveTo>
                  <a:pt x="0" y="88562"/>
                </a:moveTo>
                <a:cubicBezTo>
                  <a:pt x="0" y="39651"/>
                  <a:pt x="39651" y="0"/>
                  <a:pt x="88562" y="0"/>
                </a:cubicBezTo>
                <a:lnTo>
                  <a:pt x="5098913" y="0"/>
                </a:lnTo>
                <a:cubicBezTo>
                  <a:pt x="5147824" y="0"/>
                  <a:pt x="5187475" y="39651"/>
                  <a:pt x="5187475" y="88562"/>
                </a:cubicBezTo>
                <a:lnTo>
                  <a:pt x="5187475" y="442798"/>
                </a:lnTo>
                <a:cubicBezTo>
                  <a:pt x="5187475" y="491709"/>
                  <a:pt x="5147824" y="531360"/>
                  <a:pt x="5098913"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013" tIns="25939" rIns="222013" bIns="25939" numCol="1" spcCol="1270" anchor="ctr" anchorCtr="0">
            <a:noAutofit/>
          </a:bodyPr>
          <a:lstStyle/>
          <a:p>
            <a:pPr lvl="0" algn="ctr" defTabSz="800100" rtl="1">
              <a:lnSpc>
                <a:spcPct val="90000"/>
              </a:lnSpc>
              <a:spcBef>
                <a:spcPct val="0"/>
              </a:spcBef>
              <a:spcAft>
                <a:spcPct val="35000"/>
              </a:spcAft>
            </a:pPr>
            <a:r>
              <a:rPr lang="ar-EG" sz="1800" kern="1200" dirty="0" smtClean="0"/>
              <a:t> </a:t>
            </a:r>
            <a:r>
              <a:rPr lang="ar-EG" sz="2000" b="1" kern="1200" dirty="0" smtClean="0"/>
              <a:t>أشعريه برجولته طول الوقت وامتدحي فيه كل معاني الرجولة كالقوة والشهامة</a:t>
            </a:r>
            <a:endParaRPr lang="ar-EG" sz="2000" b="1" kern="1200" dirty="0"/>
          </a:p>
        </p:txBody>
      </p:sp>
      <p:sp>
        <p:nvSpPr>
          <p:cNvPr id="9" name="Rectangle 8"/>
          <p:cNvSpPr/>
          <p:nvPr/>
        </p:nvSpPr>
        <p:spPr>
          <a:xfrm>
            <a:off x="1520328" y="2849065"/>
            <a:ext cx="7410679" cy="4536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372997" y="2583385"/>
            <a:ext cx="5187475" cy="531360"/>
          </a:xfrm>
          <a:custGeom>
            <a:avLst/>
            <a:gdLst>
              <a:gd name="connsiteX0" fmla="*/ 0 w 5187475"/>
              <a:gd name="connsiteY0" fmla="*/ 88562 h 531360"/>
              <a:gd name="connsiteX1" fmla="*/ 88562 w 5187475"/>
              <a:gd name="connsiteY1" fmla="*/ 0 h 531360"/>
              <a:gd name="connsiteX2" fmla="*/ 5098913 w 5187475"/>
              <a:gd name="connsiteY2" fmla="*/ 0 h 531360"/>
              <a:gd name="connsiteX3" fmla="*/ 5187475 w 5187475"/>
              <a:gd name="connsiteY3" fmla="*/ 88562 h 531360"/>
              <a:gd name="connsiteX4" fmla="*/ 5187475 w 5187475"/>
              <a:gd name="connsiteY4" fmla="*/ 442798 h 531360"/>
              <a:gd name="connsiteX5" fmla="*/ 5098913 w 5187475"/>
              <a:gd name="connsiteY5" fmla="*/ 531360 h 531360"/>
              <a:gd name="connsiteX6" fmla="*/ 88562 w 5187475"/>
              <a:gd name="connsiteY6" fmla="*/ 531360 h 531360"/>
              <a:gd name="connsiteX7" fmla="*/ 0 w 5187475"/>
              <a:gd name="connsiteY7" fmla="*/ 442798 h 531360"/>
              <a:gd name="connsiteX8" fmla="*/ 0 w 518747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475" h="531360">
                <a:moveTo>
                  <a:pt x="0" y="88562"/>
                </a:moveTo>
                <a:cubicBezTo>
                  <a:pt x="0" y="39651"/>
                  <a:pt x="39651" y="0"/>
                  <a:pt x="88562" y="0"/>
                </a:cubicBezTo>
                <a:lnTo>
                  <a:pt x="5098913" y="0"/>
                </a:lnTo>
                <a:cubicBezTo>
                  <a:pt x="5147824" y="0"/>
                  <a:pt x="5187475" y="39651"/>
                  <a:pt x="5187475" y="88562"/>
                </a:cubicBezTo>
                <a:lnTo>
                  <a:pt x="5187475" y="442798"/>
                </a:lnTo>
                <a:cubicBezTo>
                  <a:pt x="5187475" y="491709"/>
                  <a:pt x="5147824" y="531360"/>
                  <a:pt x="5098913" y="531360"/>
                </a:cubicBezTo>
                <a:lnTo>
                  <a:pt x="88562" y="531360"/>
                </a:lnTo>
                <a:cubicBezTo>
                  <a:pt x="39651" y="531360"/>
                  <a:pt x="0" y="491709"/>
                  <a:pt x="0" y="442798"/>
                </a:cubicBezTo>
                <a:lnTo>
                  <a:pt x="0" y="88562"/>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2013" tIns="25939" rIns="222013" bIns="25939" numCol="1" spcCol="1270" anchor="ctr" anchorCtr="0">
            <a:noAutofit/>
          </a:bodyPr>
          <a:lstStyle/>
          <a:p>
            <a:pPr lvl="0" algn="ctr" defTabSz="889000" rtl="1">
              <a:lnSpc>
                <a:spcPct val="90000"/>
              </a:lnSpc>
              <a:spcBef>
                <a:spcPct val="0"/>
              </a:spcBef>
              <a:spcAft>
                <a:spcPct val="35000"/>
              </a:spcAft>
            </a:pPr>
            <a:r>
              <a:rPr lang="ar-EG" sz="2000" b="1" kern="1200" dirty="0" smtClean="0"/>
              <a:t> أن تراعي ربك في علاقتك بزوجك</a:t>
            </a:r>
            <a:endParaRPr lang="ar-EG" sz="2000" b="1" kern="1200" dirty="0"/>
          </a:p>
        </p:txBody>
      </p:sp>
      <p:sp>
        <p:nvSpPr>
          <p:cNvPr id="11" name="Rectangle 10"/>
          <p:cNvSpPr/>
          <p:nvPr/>
        </p:nvSpPr>
        <p:spPr>
          <a:xfrm>
            <a:off x="1520328" y="3665545"/>
            <a:ext cx="7410679" cy="453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372997" y="3399865"/>
            <a:ext cx="5187475" cy="531360"/>
          </a:xfrm>
          <a:custGeom>
            <a:avLst/>
            <a:gdLst>
              <a:gd name="connsiteX0" fmla="*/ 0 w 5187475"/>
              <a:gd name="connsiteY0" fmla="*/ 88562 h 531360"/>
              <a:gd name="connsiteX1" fmla="*/ 88562 w 5187475"/>
              <a:gd name="connsiteY1" fmla="*/ 0 h 531360"/>
              <a:gd name="connsiteX2" fmla="*/ 5098913 w 5187475"/>
              <a:gd name="connsiteY2" fmla="*/ 0 h 531360"/>
              <a:gd name="connsiteX3" fmla="*/ 5187475 w 5187475"/>
              <a:gd name="connsiteY3" fmla="*/ 88562 h 531360"/>
              <a:gd name="connsiteX4" fmla="*/ 5187475 w 5187475"/>
              <a:gd name="connsiteY4" fmla="*/ 442798 h 531360"/>
              <a:gd name="connsiteX5" fmla="*/ 5098913 w 5187475"/>
              <a:gd name="connsiteY5" fmla="*/ 531360 h 531360"/>
              <a:gd name="connsiteX6" fmla="*/ 88562 w 5187475"/>
              <a:gd name="connsiteY6" fmla="*/ 531360 h 531360"/>
              <a:gd name="connsiteX7" fmla="*/ 0 w 5187475"/>
              <a:gd name="connsiteY7" fmla="*/ 442798 h 531360"/>
              <a:gd name="connsiteX8" fmla="*/ 0 w 518747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475" h="531360">
                <a:moveTo>
                  <a:pt x="0" y="88562"/>
                </a:moveTo>
                <a:cubicBezTo>
                  <a:pt x="0" y="39651"/>
                  <a:pt x="39651" y="0"/>
                  <a:pt x="88562" y="0"/>
                </a:cubicBezTo>
                <a:lnTo>
                  <a:pt x="5098913" y="0"/>
                </a:lnTo>
                <a:cubicBezTo>
                  <a:pt x="5147824" y="0"/>
                  <a:pt x="5187475" y="39651"/>
                  <a:pt x="5187475" y="88562"/>
                </a:cubicBezTo>
                <a:lnTo>
                  <a:pt x="5187475" y="442798"/>
                </a:lnTo>
                <a:cubicBezTo>
                  <a:pt x="5187475" y="491709"/>
                  <a:pt x="5147824" y="531360"/>
                  <a:pt x="5098913" y="531360"/>
                </a:cubicBezTo>
                <a:lnTo>
                  <a:pt x="88562" y="531360"/>
                </a:lnTo>
                <a:cubicBezTo>
                  <a:pt x="39651" y="531360"/>
                  <a:pt x="0" y="491709"/>
                  <a:pt x="0" y="442798"/>
                </a:cubicBezTo>
                <a:lnTo>
                  <a:pt x="0" y="88562"/>
                </a:lnTo>
                <a:close/>
              </a:path>
            </a:pathLst>
          </a:custGeom>
          <a:solidFill>
            <a:srgbClr val="FFC00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2013" tIns="25939" rIns="222013" bIns="25939" numCol="1" spcCol="1270" anchor="ctr" anchorCtr="0">
            <a:noAutofit/>
          </a:bodyPr>
          <a:lstStyle/>
          <a:p>
            <a:pPr lvl="0" algn="ctr" defTabSz="889000" rtl="1">
              <a:lnSpc>
                <a:spcPct val="90000"/>
              </a:lnSpc>
              <a:spcBef>
                <a:spcPct val="0"/>
              </a:spcBef>
              <a:spcAft>
                <a:spcPct val="35000"/>
              </a:spcAft>
            </a:pPr>
            <a:r>
              <a:rPr lang="ar-EG" sz="2000" b="1" kern="1200" dirty="0" smtClean="0"/>
              <a:t>أن تفخري بإخلاصك لزوجك وتعتبرينه تاج على رأسك </a:t>
            </a:r>
            <a:endParaRPr lang="ar-EG" sz="2000" b="1" kern="1200" dirty="0"/>
          </a:p>
        </p:txBody>
      </p:sp>
      <p:sp>
        <p:nvSpPr>
          <p:cNvPr id="13" name="Rectangle 12"/>
          <p:cNvSpPr/>
          <p:nvPr/>
        </p:nvSpPr>
        <p:spPr>
          <a:xfrm>
            <a:off x="1520328" y="4482026"/>
            <a:ext cx="7410679" cy="453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372997" y="4216346"/>
            <a:ext cx="5187475" cy="531360"/>
          </a:xfrm>
          <a:custGeom>
            <a:avLst/>
            <a:gdLst>
              <a:gd name="connsiteX0" fmla="*/ 0 w 5187475"/>
              <a:gd name="connsiteY0" fmla="*/ 88562 h 531360"/>
              <a:gd name="connsiteX1" fmla="*/ 88562 w 5187475"/>
              <a:gd name="connsiteY1" fmla="*/ 0 h 531360"/>
              <a:gd name="connsiteX2" fmla="*/ 5098913 w 5187475"/>
              <a:gd name="connsiteY2" fmla="*/ 0 h 531360"/>
              <a:gd name="connsiteX3" fmla="*/ 5187475 w 5187475"/>
              <a:gd name="connsiteY3" fmla="*/ 88562 h 531360"/>
              <a:gd name="connsiteX4" fmla="*/ 5187475 w 5187475"/>
              <a:gd name="connsiteY4" fmla="*/ 442798 h 531360"/>
              <a:gd name="connsiteX5" fmla="*/ 5098913 w 5187475"/>
              <a:gd name="connsiteY5" fmla="*/ 531360 h 531360"/>
              <a:gd name="connsiteX6" fmla="*/ 88562 w 5187475"/>
              <a:gd name="connsiteY6" fmla="*/ 531360 h 531360"/>
              <a:gd name="connsiteX7" fmla="*/ 0 w 5187475"/>
              <a:gd name="connsiteY7" fmla="*/ 442798 h 531360"/>
              <a:gd name="connsiteX8" fmla="*/ 0 w 518747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475" h="531360">
                <a:moveTo>
                  <a:pt x="0" y="88562"/>
                </a:moveTo>
                <a:cubicBezTo>
                  <a:pt x="0" y="39651"/>
                  <a:pt x="39651" y="0"/>
                  <a:pt x="88562" y="0"/>
                </a:cubicBezTo>
                <a:lnTo>
                  <a:pt x="5098913" y="0"/>
                </a:lnTo>
                <a:cubicBezTo>
                  <a:pt x="5147824" y="0"/>
                  <a:pt x="5187475" y="39651"/>
                  <a:pt x="5187475" y="88562"/>
                </a:cubicBezTo>
                <a:lnTo>
                  <a:pt x="5187475" y="442798"/>
                </a:lnTo>
                <a:cubicBezTo>
                  <a:pt x="5187475" y="491709"/>
                  <a:pt x="5147824" y="531360"/>
                  <a:pt x="5098913" y="531360"/>
                </a:cubicBezTo>
                <a:lnTo>
                  <a:pt x="88562" y="531360"/>
                </a:lnTo>
                <a:cubicBezTo>
                  <a:pt x="39651" y="531360"/>
                  <a:pt x="0" y="491709"/>
                  <a:pt x="0" y="442798"/>
                </a:cubicBezTo>
                <a:lnTo>
                  <a:pt x="0" y="88562"/>
                </a:lnTo>
                <a:close/>
              </a:path>
            </a:pathLst>
          </a:custGeom>
          <a:solidFill>
            <a:srgbClr val="0070C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2013" tIns="25939" rIns="222013" bIns="25939" numCol="1" spcCol="1270" anchor="ctr" anchorCtr="0">
            <a:noAutofit/>
          </a:bodyPr>
          <a:lstStyle/>
          <a:p>
            <a:pPr lvl="0" algn="ctr" defTabSz="889000" rtl="1">
              <a:lnSpc>
                <a:spcPct val="90000"/>
              </a:lnSpc>
              <a:spcBef>
                <a:spcPct val="0"/>
              </a:spcBef>
              <a:spcAft>
                <a:spcPct val="35000"/>
              </a:spcAft>
            </a:pPr>
            <a:r>
              <a:rPr lang="ar-EG" sz="2000" b="1" kern="1200" dirty="0" smtClean="0"/>
              <a:t>أن تحرصي على إمتاع زوجك والاستمتاع معه وبه </a:t>
            </a:r>
            <a:endParaRPr lang="ar-EG" sz="2000" b="1" kern="1200" dirty="0"/>
          </a:p>
        </p:txBody>
      </p:sp>
      <p:sp>
        <p:nvSpPr>
          <p:cNvPr id="15" name="Rectangle 14"/>
          <p:cNvSpPr/>
          <p:nvPr/>
        </p:nvSpPr>
        <p:spPr>
          <a:xfrm>
            <a:off x="1520328" y="5298506"/>
            <a:ext cx="7410679" cy="4536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372997" y="5032826"/>
            <a:ext cx="5187475" cy="531360"/>
          </a:xfrm>
          <a:custGeom>
            <a:avLst/>
            <a:gdLst>
              <a:gd name="connsiteX0" fmla="*/ 0 w 5187475"/>
              <a:gd name="connsiteY0" fmla="*/ 88562 h 531360"/>
              <a:gd name="connsiteX1" fmla="*/ 88562 w 5187475"/>
              <a:gd name="connsiteY1" fmla="*/ 0 h 531360"/>
              <a:gd name="connsiteX2" fmla="*/ 5098913 w 5187475"/>
              <a:gd name="connsiteY2" fmla="*/ 0 h 531360"/>
              <a:gd name="connsiteX3" fmla="*/ 5187475 w 5187475"/>
              <a:gd name="connsiteY3" fmla="*/ 88562 h 531360"/>
              <a:gd name="connsiteX4" fmla="*/ 5187475 w 5187475"/>
              <a:gd name="connsiteY4" fmla="*/ 442798 h 531360"/>
              <a:gd name="connsiteX5" fmla="*/ 5098913 w 5187475"/>
              <a:gd name="connsiteY5" fmla="*/ 531360 h 531360"/>
              <a:gd name="connsiteX6" fmla="*/ 88562 w 5187475"/>
              <a:gd name="connsiteY6" fmla="*/ 531360 h 531360"/>
              <a:gd name="connsiteX7" fmla="*/ 0 w 5187475"/>
              <a:gd name="connsiteY7" fmla="*/ 442798 h 531360"/>
              <a:gd name="connsiteX8" fmla="*/ 0 w 5187475"/>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7475" h="531360">
                <a:moveTo>
                  <a:pt x="0" y="88562"/>
                </a:moveTo>
                <a:cubicBezTo>
                  <a:pt x="0" y="39651"/>
                  <a:pt x="39651" y="0"/>
                  <a:pt x="88562" y="0"/>
                </a:cubicBezTo>
                <a:lnTo>
                  <a:pt x="5098913" y="0"/>
                </a:lnTo>
                <a:cubicBezTo>
                  <a:pt x="5147824" y="0"/>
                  <a:pt x="5187475" y="39651"/>
                  <a:pt x="5187475" y="88562"/>
                </a:cubicBezTo>
                <a:lnTo>
                  <a:pt x="5187475" y="442798"/>
                </a:lnTo>
                <a:cubicBezTo>
                  <a:pt x="5187475" y="491709"/>
                  <a:pt x="5147824" y="531360"/>
                  <a:pt x="5098913"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22013" tIns="25939" rIns="222013" bIns="25939" numCol="1" spcCol="1270" anchor="ctr" anchorCtr="0">
            <a:noAutofit/>
          </a:bodyPr>
          <a:lstStyle/>
          <a:p>
            <a:pPr lvl="0" algn="ctr" defTabSz="889000" rtl="1">
              <a:lnSpc>
                <a:spcPct val="90000"/>
              </a:lnSpc>
              <a:spcBef>
                <a:spcPct val="0"/>
              </a:spcBef>
              <a:spcAft>
                <a:spcPct val="35000"/>
              </a:spcAft>
            </a:pPr>
            <a:r>
              <a:rPr lang="ar-EG" sz="2000" b="1" kern="1200" dirty="0" smtClean="0"/>
              <a:t> أن تكوني متعددة الأدوار في حياة زوجك فتكوني له أحياناً أماً تحتويه بحبها وحنانها </a:t>
            </a:r>
            <a:endParaRPr lang="ar-EG" sz="2000" b="1" kern="1200" dirty="0"/>
          </a:p>
        </p:txBody>
      </p:sp>
      <p:pic>
        <p:nvPicPr>
          <p:cNvPr id="4" name="Picture 3"/>
          <p:cNvPicPr>
            <a:picLocks noChangeAspect="1"/>
          </p:cNvPicPr>
          <p:nvPr/>
        </p:nvPicPr>
        <p:blipFill>
          <a:blip r:embed="rId2" cstate="print"/>
          <a:stretch>
            <a:fillRect/>
          </a:stretch>
        </p:blipFill>
        <p:spPr>
          <a:xfrm>
            <a:off x="509279" y="2462269"/>
            <a:ext cx="2498325" cy="2814810"/>
          </a:xfrm>
          <a:prstGeom prst="rect">
            <a:avLst/>
          </a:prstGeom>
        </p:spPr>
      </p:pic>
    </p:spTree>
    <p:extLst>
      <p:ext uri="{BB962C8B-B14F-4D97-AF65-F5344CB8AC3E}">
        <p14:creationId xmlns="" xmlns:p14="http://schemas.microsoft.com/office/powerpoint/2010/main" val="41870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par>
                                <p:cTn id="49" presetID="53" presetClass="entr" presetSubtype="16"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par>
                                <p:cTn id="61" presetID="53" presetClass="entr" presetSubtype="16"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500" fill="hold"/>
                                        <p:tgtEl>
                                          <p:spTgt spid="16"/>
                                        </p:tgtEl>
                                        <p:attrNameLst>
                                          <p:attrName>ppt_w</p:attrName>
                                        </p:attrNameLst>
                                      </p:cBhvr>
                                      <p:tavLst>
                                        <p:tav tm="0">
                                          <p:val>
                                            <p:fltVal val="0"/>
                                          </p:val>
                                        </p:tav>
                                        <p:tav tm="100000">
                                          <p:val>
                                            <p:strVal val="#ppt_w"/>
                                          </p:val>
                                        </p:tav>
                                      </p:tavLst>
                                    </p:anim>
                                    <p:anim calcmode="lin" valueType="num">
                                      <p:cBhvr>
                                        <p:cTn id="71" dur="500" fill="hold"/>
                                        <p:tgtEl>
                                          <p:spTgt spid="16"/>
                                        </p:tgtEl>
                                        <p:attrNameLst>
                                          <p:attrName>ppt_h</p:attrName>
                                        </p:attrNameLst>
                                      </p:cBhvr>
                                      <p:tavLst>
                                        <p:tav tm="0">
                                          <p:val>
                                            <p:fltVal val="0"/>
                                          </p:val>
                                        </p:tav>
                                        <p:tav tm="100000">
                                          <p:val>
                                            <p:strVal val="#ppt_h"/>
                                          </p:val>
                                        </p:tav>
                                      </p:tavLst>
                                    </p:anim>
                                    <p:animEffect transition="in" filter="fade">
                                      <p:cBhvr>
                                        <p:cTn id="72" dur="500"/>
                                        <p:tgtEl>
                                          <p:spTgt spid="16"/>
                                        </p:tgtEl>
                                      </p:cBhvr>
                                    </p:animEffect>
                                  </p:childTnLst>
                                </p:cTn>
                              </p:par>
                              <p:par>
                                <p:cTn id="73" presetID="53" presetClass="entr" presetSubtype="16"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500" fill="hold"/>
                                        <p:tgtEl>
                                          <p:spTgt spid="15"/>
                                        </p:tgtEl>
                                        <p:attrNameLst>
                                          <p:attrName>ppt_w</p:attrName>
                                        </p:attrNameLst>
                                      </p:cBhvr>
                                      <p:tavLst>
                                        <p:tav tm="0">
                                          <p:val>
                                            <p:fltVal val="0"/>
                                          </p:val>
                                        </p:tav>
                                        <p:tav tm="100000">
                                          <p:val>
                                            <p:strVal val="#ppt_w"/>
                                          </p:val>
                                        </p:tav>
                                      </p:tavLst>
                                    </p:anim>
                                    <p:anim calcmode="lin" valueType="num">
                                      <p:cBhvr>
                                        <p:cTn id="76" dur="500" fill="hold"/>
                                        <p:tgtEl>
                                          <p:spTgt spid="15"/>
                                        </p:tgtEl>
                                        <p:attrNameLst>
                                          <p:attrName>ppt_h</p:attrName>
                                        </p:attrNameLst>
                                      </p:cBhvr>
                                      <p:tavLst>
                                        <p:tav tm="0">
                                          <p:val>
                                            <p:fltVal val="0"/>
                                          </p:val>
                                        </p:tav>
                                        <p:tav tm="100000">
                                          <p:val>
                                            <p:strVal val="#ppt_h"/>
                                          </p:val>
                                        </p:tav>
                                      </p:tavLst>
                                    </p:anim>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0" grpId="0" animBg="1"/>
      <p:bldP spid="12" grpId="0" animBg="1"/>
      <p:bldP spid="14" grpId="0" animBg="1"/>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406582" y="121186"/>
            <a:ext cx="5062854" cy="618559"/>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6582738" y="1142945"/>
            <a:ext cx="221406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تتعاملين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مع </a:t>
            </a: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زوجك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1244906" y="2079250"/>
            <a:ext cx="7752202" cy="504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182956" y="1784050"/>
            <a:ext cx="5426541" cy="590400"/>
          </a:xfrm>
          <a:custGeom>
            <a:avLst/>
            <a:gdLst>
              <a:gd name="connsiteX0" fmla="*/ 0 w 5426541"/>
              <a:gd name="connsiteY0" fmla="*/ 98402 h 590400"/>
              <a:gd name="connsiteX1" fmla="*/ 98402 w 5426541"/>
              <a:gd name="connsiteY1" fmla="*/ 0 h 590400"/>
              <a:gd name="connsiteX2" fmla="*/ 5328139 w 5426541"/>
              <a:gd name="connsiteY2" fmla="*/ 0 h 590400"/>
              <a:gd name="connsiteX3" fmla="*/ 5426541 w 5426541"/>
              <a:gd name="connsiteY3" fmla="*/ 98402 h 590400"/>
              <a:gd name="connsiteX4" fmla="*/ 5426541 w 5426541"/>
              <a:gd name="connsiteY4" fmla="*/ 491998 h 590400"/>
              <a:gd name="connsiteX5" fmla="*/ 5328139 w 5426541"/>
              <a:gd name="connsiteY5" fmla="*/ 590400 h 590400"/>
              <a:gd name="connsiteX6" fmla="*/ 98402 w 5426541"/>
              <a:gd name="connsiteY6" fmla="*/ 590400 h 590400"/>
              <a:gd name="connsiteX7" fmla="*/ 0 w 5426541"/>
              <a:gd name="connsiteY7" fmla="*/ 491998 h 590400"/>
              <a:gd name="connsiteX8" fmla="*/ 0 w 5426541"/>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541" h="590400">
                <a:moveTo>
                  <a:pt x="0" y="98402"/>
                </a:moveTo>
                <a:cubicBezTo>
                  <a:pt x="0" y="44056"/>
                  <a:pt x="44056" y="0"/>
                  <a:pt x="98402" y="0"/>
                </a:cubicBezTo>
                <a:lnTo>
                  <a:pt x="5328139" y="0"/>
                </a:lnTo>
                <a:cubicBezTo>
                  <a:pt x="5382485" y="0"/>
                  <a:pt x="5426541" y="44056"/>
                  <a:pt x="5426541" y="98402"/>
                </a:cubicBezTo>
                <a:lnTo>
                  <a:pt x="5426541" y="491998"/>
                </a:lnTo>
                <a:cubicBezTo>
                  <a:pt x="5426541" y="546344"/>
                  <a:pt x="5382485" y="590400"/>
                  <a:pt x="5328139" y="590400"/>
                </a:cubicBezTo>
                <a:lnTo>
                  <a:pt x="98402" y="590400"/>
                </a:lnTo>
                <a:cubicBezTo>
                  <a:pt x="44056" y="590400"/>
                  <a:pt x="0" y="546344"/>
                  <a:pt x="0" y="491998"/>
                </a:cubicBezTo>
                <a:lnTo>
                  <a:pt x="0" y="98402"/>
                </a:lnTo>
                <a:close/>
              </a:path>
            </a:pathLst>
          </a:custGeom>
          <a:solidFill>
            <a:srgbClr val="C453C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3931" tIns="28821" rIns="233931" bIns="28821" numCol="1" spcCol="1270" anchor="ctr" anchorCtr="0">
            <a:noAutofit/>
          </a:bodyPr>
          <a:lstStyle/>
          <a:p>
            <a:pPr lvl="0" algn="ctr" defTabSz="889000" rtl="1">
              <a:lnSpc>
                <a:spcPct val="90000"/>
              </a:lnSpc>
              <a:spcBef>
                <a:spcPct val="0"/>
              </a:spcBef>
              <a:spcAft>
                <a:spcPct val="35000"/>
              </a:spcAft>
            </a:pPr>
            <a:r>
              <a:rPr lang="ar-EG" sz="2000" b="1" kern="1200" dirty="0" smtClean="0"/>
              <a:t>أن تكوني متجددة دائماً فهذا يجعلك تشعرين بالسعادة لذاتك </a:t>
            </a:r>
            <a:endParaRPr lang="ar-EG" sz="2000" b="1" kern="1200" dirty="0"/>
          </a:p>
        </p:txBody>
      </p:sp>
      <p:sp>
        <p:nvSpPr>
          <p:cNvPr id="9" name="Rectangle 8"/>
          <p:cNvSpPr/>
          <p:nvPr/>
        </p:nvSpPr>
        <p:spPr>
          <a:xfrm>
            <a:off x="1244906" y="2986450"/>
            <a:ext cx="7752202" cy="504000"/>
          </a:xfrm>
          <a:prstGeom prst="rect">
            <a:avLst/>
          </a:prstGeom>
        </p:spPr>
        <p:style>
          <a:lnRef idx="2">
            <a:schemeClr val="accent5">
              <a:hueOff val="-1838336"/>
              <a:satOff val="-2557"/>
              <a:lumOff val="-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182956" y="2691250"/>
            <a:ext cx="5426541" cy="590400"/>
          </a:xfrm>
          <a:custGeom>
            <a:avLst/>
            <a:gdLst>
              <a:gd name="connsiteX0" fmla="*/ 0 w 5426541"/>
              <a:gd name="connsiteY0" fmla="*/ 98402 h 590400"/>
              <a:gd name="connsiteX1" fmla="*/ 98402 w 5426541"/>
              <a:gd name="connsiteY1" fmla="*/ 0 h 590400"/>
              <a:gd name="connsiteX2" fmla="*/ 5328139 w 5426541"/>
              <a:gd name="connsiteY2" fmla="*/ 0 h 590400"/>
              <a:gd name="connsiteX3" fmla="*/ 5426541 w 5426541"/>
              <a:gd name="connsiteY3" fmla="*/ 98402 h 590400"/>
              <a:gd name="connsiteX4" fmla="*/ 5426541 w 5426541"/>
              <a:gd name="connsiteY4" fmla="*/ 491998 h 590400"/>
              <a:gd name="connsiteX5" fmla="*/ 5328139 w 5426541"/>
              <a:gd name="connsiteY5" fmla="*/ 590400 h 590400"/>
              <a:gd name="connsiteX6" fmla="*/ 98402 w 5426541"/>
              <a:gd name="connsiteY6" fmla="*/ 590400 h 590400"/>
              <a:gd name="connsiteX7" fmla="*/ 0 w 5426541"/>
              <a:gd name="connsiteY7" fmla="*/ 491998 h 590400"/>
              <a:gd name="connsiteX8" fmla="*/ 0 w 5426541"/>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541" h="590400">
                <a:moveTo>
                  <a:pt x="0" y="98402"/>
                </a:moveTo>
                <a:cubicBezTo>
                  <a:pt x="0" y="44056"/>
                  <a:pt x="44056" y="0"/>
                  <a:pt x="98402" y="0"/>
                </a:cubicBezTo>
                <a:lnTo>
                  <a:pt x="5328139" y="0"/>
                </a:lnTo>
                <a:cubicBezTo>
                  <a:pt x="5382485" y="0"/>
                  <a:pt x="5426541" y="44056"/>
                  <a:pt x="5426541" y="98402"/>
                </a:cubicBezTo>
                <a:lnTo>
                  <a:pt x="5426541" y="491998"/>
                </a:lnTo>
                <a:cubicBezTo>
                  <a:pt x="5426541" y="546344"/>
                  <a:pt x="5382485" y="590400"/>
                  <a:pt x="5328139" y="590400"/>
                </a:cubicBezTo>
                <a:lnTo>
                  <a:pt x="98402" y="590400"/>
                </a:lnTo>
                <a:cubicBezTo>
                  <a:pt x="44056" y="590400"/>
                  <a:pt x="0" y="546344"/>
                  <a:pt x="0" y="491998"/>
                </a:cubicBezTo>
                <a:lnTo>
                  <a:pt x="0" y="98402"/>
                </a:lnTo>
                <a:close/>
              </a:path>
            </a:pathLst>
          </a:custGeom>
          <a:solidFill>
            <a:srgbClr val="00B050"/>
          </a:solidFill>
        </p:spPr>
        <p:style>
          <a:lnRef idx="2">
            <a:schemeClr val="lt1">
              <a:hueOff val="0"/>
              <a:satOff val="0"/>
              <a:lumOff val="0"/>
              <a:alphaOff val="0"/>
            </a:schemeClr>
          </a:lnRef>
          <a:fillRef idx="1">
            <a:schemeClr val="accent5">
              <a:hueOff val="-1838336"/>
              <a:satOff val="-2557"/>
              <a:lumOff val="-981"/>
              <a:alphaOff val="0"/>
            </a:schemeClr>
          </a:fillRef>
          <a:effectRef idx="0">
            <a:schemeClr val="accent5">
              <a:hueOff val="-1838336"/>
              <a:satOff val="-2557"/>
              <a:lumOff val="-981"/>
              <a:alphaOff val="0"/>
            </a:schemeClr>
          </a:effectRef>
          <a:fontRef idx="minor">
            <a:schemeClr val="lt1"/>
          </a:fontRef>
        </p:style>
        <p:txBody>
          <a:bodyPr spcFirstLastPara="0" vert="horz" wrap="square" lIns="233931" tIns="28821" rIns="233931" bIns="28821" numCol="1" spcCol="1270" anchor="ctr" anchorCtr="0">
            <a:noAutofit/>
          </a:bodyPr>
          <a:lstStyle/>
          <a:p>
            <a:pPr lvl="0" algn="ctr" defTabSz="889000" rtl="1">
              <a:lnSpc>
                <a:spcPct val="90000"/>
              </a:lnSpc>
              <a:spcBef>
                <a:spcPct val="0"/>
              </a:spcBef>
              <a:spcAft>
                <a:spcPct val="35000"/>
              </a:spcAft>
            </a:pPr>
            <a:r>
              <a:rPr lang="ar-EG" sz="2000" b="1" kern="1200" dirty="0" smtClean="0"/>
              <a:t> احرصي على ثقافتك العامة والمتنوعة حتى تكون هناك خطوط اتصال بينك وبين زوجك وبينك وبين المجتمع</a:t>
            </a:r>
            <a:endParaRPr lang="ar-EG" sz="2000" b="1" kern="1200" dirty="0"/>
          </a:p>
        </p:txBody>
      </p:sp>
      <p:sp>
        <p:nvSpPr>
          <p:cNvPr id="11" name="Rectangle 10"/>
          <p:cNvSpPr/>
          <p:nvPr/>
        </p:nvSpPr>
        <p:spPr>
          <a:xfrm>
            <a:off x="1244906" y="3893650"/>
            <a:ext cx="7752202" cy="504000"/>
          </a:xfrm>
          <a:prstGeom prst="rect">
            <a:avLst/>
          </a:prstGeom>
        </p:spPr>
        <p:style>
          <a:lnRef idx="2">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182956" y="3598450"/>
            <a:ext cx="5426541" cy="590400"/>
          </a:xfrm>
          <a:custGeom>
            <a:avLst/>
            <a:gdLst>
              <a:gd name="connsiteX0" fmla="*/ 0 w 5426541"/>
              <a:gd name="connsiteY0" fmla="*/ 98402 h 590400"/>
              <a:gd name="connsiteX1" fmla="*/ 98402 w 5426541"/>
              <a:gd name="connsiteY1" fmla="*/ 0 h 590400"/>
              <a:gd name="connsiteX2" fmla="*/ 5328139 w 5426541"/>
              <a:gd name="connsiteY2" fmla="*/ 0 h 590400"/>
              <a:gd name="connsiteX3" fmla="*/ 5426541 w 5426541"/>
              <a:gd name="connsiteY3" fmla="*/ 98402 h 590400"/>
              <a:gd name="connsiteX4" fmla="*/ 5426541 w 5426541"/>
              <a:gd name="connsiteY4" fmla="*/ 491998 h 590400"/>
              <a:gd name="connsiteX5" fmla="*/ 5328139 w 5426541"/>
              <a:gd name="connsiteY5" fmla="*/ 590400 h 590400"/>
              <a:gd name="connsiteX6" fmla="*/ 98402 w 5426541"/>
              <a:gd name="connsiteY6" fmla="*/ 590400 h 590400"/>
              <a:gd name="connsiteX7" fmla="*/ 0 w 5426541"/>
              <a:gd name="connsiteY7" fmla="*/ 491998 h 590400"/>
              <a:gd name="connsiteX8" fmla="*/ 0 w 5426541"/>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541" h="590400">
                <a:moveTo>
                  <a:pt x="0" y="98402"/>
                </a:moveTo>
                <a:cubicBezTo>
                  <a:pt x="0" y="44056"/>
                  <a:pt x="44056" y="0"/>
                  <a:pt x="98402" y="0"/>
                </a:cubicBezTo>
                <a:lnTo>
                  <a:pt x="5328139" y="0"/>
                </a:lnTo>
                <a:cubicBezTo>
                  <a:pt x="5382485" y="0"/>
                  <a:pt x="5426541" y="44056"/>
                  <a:pt x="5426541" y="98402"/>
                </a:cubicBezTo>
                <a:lnTo>
                  <a:pt x="5426541" y="491998"/>
                </a:lnTo>
                <a:cubicBezTo>
                  <a:pt x="5426541" y="546344"/>
                  <a:pt x="5382485" y="590400"/>
                  <a:pt x="5328139" y="590400"/>
                </a:cubicBezTo>
                <a:lnTo>
                  <a:pt x="98402" y="590400"/>
                </a:lnTo>
                <a:cubicBezTo>
                  <a:pt x="44056" y="590400"/>
                  <a:pt x="0" y="546344"/>
                  <a:pt x="0" y="491998"/>
                </a:cubicBezTo>
                <a:lnTo>
                  <a:pt x="0" y="98402"/>
                </a:lnTo>
                <a:close/>
              </a:path>
            </a:pathLst>
          </a:custGeom>
          <a:solidFill>
            <a:srgbClr val="0070C0"/>
          </a:solidFill>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233931" tIns="28821" rIns="233931" bIns="28821" numCol="1" spcCol="1270" anchor="ctr" anchorCtr="0">
            <a:noAutofit/>
          </a:bodyPr>
          <a:lstStyle/>
          <a:p>
            <a:pPr lvl="0" algn="ctr" defTabSz="889000" rtl="1">
              <a:lnSpc>
                <a:spcPct val="90000"/>
              </a:lnSpc>
              <a:spcBef>
                <a:spcPct val="0"/>
              </a:spcBef>
              <a:spcAft>
                <a:spcPct val="35000"/>
              </a:spcAft>
            </a:pPr>
            <a:r>
              <a:rPr lang="ar-EG" sz="2000" b="1" kern="1200" dirty="0" smtClean="0"/>
              <a:t> أن تسامحي زوجك على زلاته وأخطائه فلا يوجد رجل بلا خطأ </a:t>
            </a:r>
            <a:endParaRPr lang="ar-EG" sz="2000" b="1" kern="1200" dirty="0"/>
          </a:p>
        </p:txBody>
      </p:sp>
      <p:sp>
        <p:nvSpPr>
          <p:cNvPr id="13" name="Rectangle 12"/>
          <p:cNvSpPr/>
          <p:nvPr/>
        </p:nvSpPr>
        <p:spPr>
          <a:xfrm>
            <a:off x="1244906" y="4800850"/>
            <a:ext cx="7752202" cy="504000"/>
          </a:xfrm>
          <a:prstGeom prst="rect">
            <a:avLst/>
          </a:prstGeom>
        </p:spPr>
        <p:style>
          <a:lnRef idx="2">
            <a:schemeClr val="accent5">
              <a:hueOff val="-5515009"/>
              <a:satOff val="-7671"/>
              <a:lumOff val="-294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182956" y="4505650"/>
            <a:ext cx="5426541" cy="590400"/>
          </a:xfrm>
          <a:custGeom>
            <a:avLst/>
            <a:gdLst>
              <a:gd name="connsiteX0" fmla="*/ 0 w 5426541"/>
              <a:gd name="connsiteY0" fmla="*/ 98402 h 590400"/>
              <a:gd name="connsiteX1" fmla="*/ 98402 w 5426541"/>
              <a:gd name="connsiteY1" fmla="*/ 0 h 590400"/>
              <a:gd name="connsiteX2" fmla="*/ 5328139 w 5426541"/>
              <a:gd name="connsiteY2" fmla="*/ 0 h 590400"/>
              <a:gd name="connsiteX3" fmla="*/ 5426541 w 5426541"/>
              <a:gd name="connsiteY3" fmla="*/ 98402 h 590400"/>
              <a:gd name="connsiteX4" fmla="*/ 5426541 w 5426541"/>
              <a:gd name="connsiteY4" fmla="*/ 491998 h 590400"/>
              <a:gd name="connsiteX5" fmla="*/ 5328139 w 5426541"/>
              <a:gd name="connsiteY5" fmla="*/ 590400 h 590400"/>
              <a:gd name="connsiteX6" fmla="*/ 98402 w 5426541"/>
              <a:gd name="connsiteY6" fmla="*/ 590400 h 590400"/>
              <a:gd name="connsiteX7" fmla="*/ 0 w 5426541"/>
              <a:gd name="connsiteY7" fmla="*/ 491998 h 590400"/>
              <a:gd name="connsiteX8" fmla="*/ 0 w 5426541"/>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541" h="590400">
                <a:moveTo>
                  <a:pt x="0" y="98402"/>
                </a:moveTo>
                <a:cubicBezTo>
                  <a:pt x="0" y="44056"/>
                  <a:pt x="44056" y="0"/>
                  <a:pt x="98402" y="0"/>
                </a:cubicBezTo>
                <a:lnTo>
                  <a:pt x="5328139" y="0"/>
                </a:lnTo>
                <a:cubicBezTo>
                  <a:pt x="5382485" y="0"/>
                  <a:pt x="5426541" y="44056"/>
                  <a:pt x="5426541" y="98402"/>
                </a:cubicBezTo>
                <a:lnTo>
                  <a:pt x="5426541" y="491998"/>
                </a:lnTo>
                <a:cubicBezTo>
                  <a:pt x="5426541" y="546344"/>
                  <a:pt x="5382485" y="590400"/>
                  <a:pt x="5328139" y="590400"/>
                </a:cubicBezTo>
                <a:lnTo>
                  <a:pt x="98402" y="590400"/>
                </a:lnTo>
                <a:cubicBezTo>
                  <a:pt x="44056" y="590400"/>
                  <a:pt x="0" y="546344"/>
                  <a:pt x="0" y="491998"/>
                </a:cubicBezTo>
                <a:lnTo>
                  <a:pt x="0" y="98402"/>
                </a:lnTo>
                <a:close/>
              </a:path>
            </a:pathLst>
          </a:custGeom>
          <a:solidFill>
            <a:schemeClr val="accent6">
              <a:lumMod val="75000"/>
            </a:schemeClr>
          </a:solidFill>
        </p:spPr>
        <p:style>
          <a:lnRef idx="2">
            <a:schemeClr val="lt1">
              <a:hueOff val="0"/>
              <a:satOff val="0"/>
              <a:lumOff val="0"/>
              <a:alphaOff val="0"/>
            </a:schemeClr>
          </a:lnRef>
          <a:fillRef idx="1">
            <a:schemeClr val="accent5">
              <a:hueOff val="-5515009"/>
              <a:satOff val="-7671"/>
              <a:lumOff val="-2942"/>
              <a:alphaOff val="0"/>
            </a:schemeClr>
          </a:fillRef>
          <a:effectRef idx="0">
            <a:schemeClr val="accent5">
              <a:hueOff val="-5515009"/>
              <a:satOff val="-7671"/>
              <a:lumOff val="-2942"/>
              <a:alphaOff val="0"/>
            </a:schemeClr>
          </a:effectRef>
          <a:fontRef idx="minor">
            <a:schemeClr val="lt1"/>
          </a:fontRef>
        </p:style>
        <p:txBody>
          <a:bodyPr spcFirstLastPara="0" vert="horz" wrap="square" lIns="233931" tIns="28821" rIns="233931" bIns="28821" numCol="1" spcCol="1270" anchor="ctr" anchorCtr="0">
            <a:noAutofit/>
          </a:bodyPr>
          <a:lstStyle/>
          <a:p>
            <a:pPr lvl="0" algn="ctr" defTabSz="889000" rtl="1">
              <a:lnSpc>
                <a:spcPct val="90000"/>
              </a:lnSpc>
              <a:spcBef>
                <a:spcPct val="0"/>
              </a:spcBef>
              <a:spcAft>
                <a:spcPct val="35000"/>
              </a:spcAft>
            </a:pPr>
            <a:r>
              <a:rPr lang="ar-EG" sz="2000" b="1" kern="1200" dirty="0" smtClean="0"/>
              <a:t> أن تكون غيرتك عاقلة ومعقولة تدل على حبك لزوجك وحرصك عليه </a:t>
            </a:r>
            <a:endParaRPr lang="ar-EG" sz="2000" b="1" kern="1200" dirty="0"/>
          </a:p>
        </p:txBody>
      </p:sp>
      <p:sp>
        <p:nvSpPr>
          <p:cNvPr id="15" name="Rectangle 14"/>
          <p:cNvSpPr/>
          <p:nvPr/>
        </p:nvSpPr>
        <p:spPr>
          <a:xfrm>
            <a:off x="1244906" y="5708050"/>
            <a:ext cx="7752202" cy="504000"/>
          </a:xfrm>
          <a:prstGeom prst="rect">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182956" y="5412850"/>
            <a:ext cx="5426541" cy="590400"/>
          </a:xfrm>
          <a:custGeom>
            <a:avLst/>
            <a:gdLst>
              <a:gd name="connsiteX0" fmla="*/ 0 w 5426541"/>
              <a:gd name="connsiteY0" fmla="*/ 98402 h 590400"/>
              <a:gd name="connsiteX1" fmla="*/ 98402 w 5426541"/>
              <a:gd name="connsiteY1" fmla="*/ 0 h 590400"/>
              <a:gd name="connsiteX2" fmla="*/ 5328139 w 5426541"/>
              <a:gd name="connsiteY2" fmla="*/ 0 h 590400"/>
              <a:gd name="connsiteX3" fmla="*/ 5426541 w 5426541"/>
              <a:gd name="connsiteY3" fmla="*/ 98402 h 590400"/>
              <a:gd name="connsiteX4" fmla="*/ 5426541 w 5426541"/>
              <a:gd name="connsiteY4" fmla="*/ 491998 h 590400"/>
              <a:gd name="connsiteX5" fmla="*/ 5328139 w 5426541"/>
              <a:gd name="connsiteY5" fmla="*/ 590400 h 590400"/>
              <a:gd name="connsiteX6" fmla="*/ 98402 w 5426541"/>
              <a:gd name="connsiteY6" fmla="*/ 590400 h 590400"/>
              <a:gd name="connsiteX7" fmla="*/ 0 w 5426541"/>
              <a:gd name="connsiteY7" fmla="*/ 491998 h 590400"/>
              <a:gd name="connsiteX8" fmla="*/ 0 w 5426541"/>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541" h="590400">
                <a:moveTo>
                  <a:pt x="0" y="98402"/>
                </a:moveTo>
                <a:cubicBezTo>
                  <a:pt x="0" y="44056"/>
                  <a:pt x="44056" y="0"/>
                  <a:pt x="98402" y="0"/>
                </a:cubicBezTo>
                <a:lnTo>
                  <a:pt x="5328139" y="0"/>
                </a:lnTo>
                <a:cubicBezTo>
                  <a:pt x="5382485" y="0"/>
                  <a:pt x="5426541" y="44056"/>
                  <a:pt x="5426541" y="98402"/>
                </a:cubicBezTo>
                <a:lnTo>
                  <a:pt x="5426541" y="491998"/>
                </a:lnTo>
                <a:cubicBezTo>
                  <a:pt x="5426541" y="546344"/>
                  <a:pt x="5382485" y="590400"/>
                  <a:pt x="5328139" y="590400"/>
                </a:cubicBezTo>
                <a:lnTo>
                  <a:pt x="98402" y="590400"/>
                </a:lnTo>
                <a:cubicBezTo>
                  <a:pt x="44056" y="590400"/>
                  <a:pt x="0" y="546344"/>
                  <a:pt x="0" y="491998"/>
                </a:cubicBezTo>
                <a:lnTo>
                  <a:pt x="0" y="98402"/>
                </a:lnTo>
                <a:close/>
              </a:path>
            </a:pathLst>
          </a:custGeom>
          <a:solidFill>
            <a:srgbClr val="9933FF"/>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233931" tIns="28821" rIns="233931" bIns="28821" numCol="1" spcCol="1270" anchor="ctr" anchorCtr="0">
            <a:noAutofit/>
          </a:bodyPr>
          <a:lstStyle/>
          <a:p>
            <a:pPr lvl="0" algn="ctr" defTabSz="889000" rtl="1">
              <a:lnSpc>
                <a:spcPct val="90000"/>
              </a:lnSpc>
              <a:spcBef>
                <a:spcPct val="0"/>
              </a:spcBef>
              <a:spcAft>
                <a:spcPct val="35000"/>
              </a:spcAft>
            </a:pPr>
            <a:r>
              <a:rPr lang="ar-EG" sz="2000" b="1" kern="1200" dirty="0" smtClean="0"/>
              <a:t>فليكن زوجك هو محور حياتك </a:t>
            </a:r>
            <a:endParaRPr lang="ar-EG" sz="2000" b="1" kern="1200" dirty="0"/>
          </a:p>
        </p:txBody>
      </p:sp>
      <p:pic>
        <p:nvPicPr>
          <p:cNvPr id="2" name="Picture 1"/>
          <p:cNvPicPr>
            <a:picLocks noChangeAspect="1"/>
          </p:cNvPicPr>
          <p:nvPr/>
        </p:nvPicPr>
        <p:blipFill>
          <a:blip r:embed="rId2"/>
          <a:stretch>
            <a:fillRect/>
          </a:stretch>
        </p:blipFill>
        <p:spPr>
          <a:xfrm>
            <a:off x="590953" y="1965880"/>
            <a:ext cx="2383602" cy="38957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125802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0" grpId="0" animBg="1"/>
      <p:bldP spid="12" grpId="0" animBg="1"/>
      <p:bldP spid="14" grpId="0" animBg="1"/>
      <p:bldP spid="1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77225" y="121187"/>
            <a:ext cx="5203228" cy="658878"/>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6582738" y="1142945"/>
            <a:ext cx="221406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تتعاملين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مع </a:t>
            </a: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زوجك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1630496" y="2043602"/>
            <a:ext cx="7166311" cy="453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422073" y="1777922"/>
            <a:ext cx="5016417" cy="531360"/>
          </a:xfrm>
          <a:custGeom>
            <a:avLst/>
            <a:gdLst>
              <a:gd name="connsiteX0" fmla="*/ 0 w 5016417"/>
              <a:gd name="connsiteY0" fmla="*/ 88562 h 531360"/>
              <a:gd name="connsiteX1" fmla="*/ 88562 w 5016417"/>
              <a:gd name="connsiteY1" fmla="*/ 0 h 531360"/>
              <a:gd name="connsiteX2" fmla="*/ 4927855 w 5016417"/>
              <a:gd name="connsiteY2" fmla="*/ 0 h 531360"/>
              <a:gd name="connsiteX3" fmla="*/ 5016417 w 5016417"/>
              <a:gd name="connsiteY3" fmla="*/ 88562 h 531360"/>
              <a:gd name="connsiteX4" fmla="*/ 5016417 w 5016417"/>
              <a:gd name="connsiteY4" fmla="*/ 442798 h 531360"/>
              <a:gd name="connsiteX5" fmla="*/ 4927855 w 5016417"/>
              <a:gd name="connsiteY5" fmla="*/ 531360 h 531360"/>
              <a:gd name="connsiteX6" fmla="*/ 88562 w 5016417"/>
              <a:gd name="connsiteY6" fmla="*/ 531360 h 531360"/>
              <a:gd name="connsiteX7" fmla="*/ 0 w 5016417"/>
              <a:gd name="connsiteY7" fmla="*/ 442798 h 531360"/>
              <a:gd name="connsiteX8" fmla="*/ 0 w 50164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6417" h="531360">
                <a:moveTo>
                  <a:pt x="0" y="88562"/>
                </a:moveTo>
                <a:cubicBezTo>
                  <a:pt x="0" y="39651"/>
                  <a:pt x="39651" y="0"/>
                  <a:pt x="88562" y="0"/>
                </a:cubicBezTo>
                <a:lnTo>
                  <a:pt x="4927855" y="0"/>
                </a:lnTo>
                <a:cubicBezTo>
                  <a:pt x="4976766" y="0"/>
                  <a:pt x="5016417" y="39651"/>
                  <a:pt x="5016417" y="88562"/>
                </a:cubicBezTo>
                <a:lnTo>
                  <a:pt x="5016417" y="442798"/>
                </a:lnTo>
                <a:cubicBezTo>
                  <a:pt x="5016417" y="491709"/>
                  <a:pt x="4976766" y="531360"/>
                  <a:pt x="4927855" y="531360"/>
                </a:cubicBezTo>
                <a:lnTo>
                  <a:pt x="88562" y="531360"/>
                </a:lnTo>
                <a:cubicBezTo>
                  <a:pt x="39651" y="531360"/>
                  <a:pt x="0" y="491709"/>
                  <a:pt x="0" y="442798"/>
                </a:cubicBezTo>
                <a:lnTo>
                  <a:pt x="0" y="88562"/>
                </a:lnTo>
                <a:close/>
              </a:path>
            </a:pathLst>
          </a:custGeom>
          <a:solidFill>
            <a:srgbClr val="92D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5548" tIns="25939" rIns="215548" bIns="25939" numCol="1" spcCol="1270" anchor="ctr" anchorCtr="0">
            <a:noAutofit/>
          </a:bodyPr>
          <a:lstStyle/>
          <a:p>
            <a:pPr lvl="0" algn="ctr" defTabSz="800100" rtl="1">
              <a:lnSpc>
                <a:spcPct val="90000"/>
              </a:lnSpc>
              <a:spcBef>
                <a:spcPct val="0"/>
              </a:spcBef>
              <a:spcAft>
                <a:spcPct val="35000"/>
              </a:spcAft>
            </a:pPr>
            <a:r>
              <a:rPr lang="ar-EG" sz="1800" kern="1200" dirty="0" smtClean="0"/>
              <a:t> </a:t>
            </a:r>
            <a:r>
              <a:rPr lang="ar-EG" sz="2000" b="1" kern="1200" dirty="0" smtClean="0"/>
              <a:t>كوني واثقة به على كل المستويات</a:t>
            </a:r>
            <a:endParaRPr lang="ar-EG" sz="2000" b="1" kern="1200" dirty="0"/>
          </a:p>
        </p:txBody>
      </p:sp>
      <p:sp>
        <p:nvSpPr>
          <p:cNvPr id="9" name="Rectangle 8"/>
          <p:cNvSpPr/>
          <p:nvPr/>
        </p:nvSpPr>
        <p:spPr>
          <a:xfrm>
            <a:off x="1630496" y="2860082"/>
            <a:ext cx="7166311" cy="453600"/>
          </a:xfrm>
          <a:prstGeom prst="rect">
            <a:avLst/>
          </a:prstGeom>
        </p:spPr>
        <p:style>
          <a:lnRef idx="2">
            <a:schemeClr val="accent4">
              <a:hueOff val="2598923"/>
              <a:satOff val="-11992"/>
              <a:lumOff val="44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422073" y="2594402"/>
            <a:ext cx="5016417" cy="531360"/>
          </a:xfrm>
          <a:custGeom>
            <a:avLst/>
            <a:gdLst>
              <a:gd name="connsiteX0" fmla="*/ 0 w 5016417"/>
              <a:gd name="connsiteY0" fmla="*/ 88562 h 531360"/>
              <a:gd name="connsiteX1" fmla="*/ 88562 w 5016417"/>
              <a:gd name="connsiteY1" fmla="*/ 0 h 531360"/>
              <a:gd name="connsiteX2" fmla="*/ 4927855 w 5016417"/>
              <a:gd name="connsiteY2" fmla="*/ 0 h 531360"/>
              <a:gd name="connsiteX3" fmla="*/ 5016417 w 5016417"/>
              <a:gd name="connsiteY3" fmla="*/ 88562 h 531360"/>
              <a:gd name="connsiteX4" fmla="*/ 5016417 w 5016417"/>
              <a:gd name="connsiteY4" fmla="*/ 442798 h 531360"/>
              <a:gd name="connsiteX5" fmla="*/ 4927855 w 5016417"/>
              <a:gd name="connsiteY5" fmla="*/ 531360 h 531360"/>
              <a:gd name="connsiteX6" fmla="*/ 88562 w 5016417"/>
              <a:gd name="connsiteY6" fmla="*/ 531360 h 531360"/>
              <a:gd name="connsiteX7" fmla="*/ 0 w 5016417"/>
              <a:gd name="connsiteY7" fmla="*/ 442798 h 531360"/>
              <a:gd name="connsiteX8" fmla="*/ 0 w 50164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6417" h="531360">
                <a:moveTo>
                  <a:pt x="0" y="88562"/>
                </a:moveTo>
                <a:cubicBezTo>
                  <a:pt x="0" y="39651"/>
                  <a:pt x="39651" y="0"/>
                  <a:pt x="88562" y="0"/>
                </a:cubicBezTo>
                <a:lnTo>
                  <a:pt x="4927855" y="0"/>
                </a:lnTo>
                <a:cubicBezTo>
                  <a:pt x="4976766" y="0"/>
                  <a:pt x="5016417" y="39651"/>
                  <a:pt x="5016417" y="88562"/>
                </a:cubicBezTo>
                <a:lnTo>
                  <a:pt x="5016417" y="442798"/>
                </a:lnTo>
                <a:cubicBezTo>
                  <a:pt x="5016417" y="491709"/>
                  <a:pt x="4976766" y="531360"/>
                  <a:pt x="4927855" y="531360"/>
                </a:cubicBezTo>
                <a:lnTo>
                  <a:pt x="88562" y="531360"/>
                </a:lnTo>
                <a:cubicBezTo>
                  <a:pt x="39651" y="531360"/>
                  <a:pt x="0" y="491709"/>
                  <a:pt x="0" y="442798"/>
                </a:cubicBezTo>
                <a:lnTo>
                  <a:pt x="0" y="88562"/>
                </a:lnTo>
                <a:close/>
              </a:path>
            </a:pathLst>
          </a:custGeom>
          <a:solidFill>
            <a:schemeClr val="accent6"/>
          </a:solidFill>
        </p:spPr>
        <p:style>
          <a:lnRef idx="2">
            <a:schemeClr val="lt1">
              <a:hueOff val="0"/>
              <a:satOff val="0"/>
              <a:lumOff val="0"/>
              <a:alphaOff val="0"/>
            </a:schemeClr>
          </a:lnRef>
          <a:fillRef idx="1">
            <a:scrgbClr r="0" g="0" b="0"/>
          </a:fillRef>
          <a:effectRef idx="0">
            <a:schemeClr val="accent4">
              <a:hueOff val="2598923"/>
              <a:satOff val="-11992"/>
              <a:lumOff val="441"/>
              <a:alphaOff val="0"/>
            </a:schemeClr>
          </a:effectRef>
          <a:fontRef idx="minor">
            <a:schemeClr val="lt1"/>
          </a:fontRef>
        </p:style>
        <p:txBody>
          <a:bodyPr spcFirstLastPara="0" vert="horz" wrap="square" lIns="215548" tIns="25939" rIns="215548" bIns="25939" numCol="1" spcCol="1270" anchor="ctr" anchorCtr="0">
            <a:noAutofit/>
          </a:bodyPr>
          <a:lstStyle/>
          <a:p>
            <a:pPr lvl="0" algn="ctr" defTabSz="889000" rtl="1">
              <a:lnSpc>
                <a:spcPct val="90000"/>
              </a:lnSpc>
              <a:spcBef>
                <a:spcPct val="0"/>
              </a:spcBef>
              <a:spcAft>
                <a:spcPct val="35000"/>
              </a:spcAft>
            </a:pPr>
            <a:r>
              <a:rPr lang="ar-EG" sz="2000" b="1" kern="1200" dirty="0" smtClean="0"/>
              <a:t> اهتمي بالأشياء الصغيرة في العلاقة بينكما </a:t>
            </a:r>
            <a:endParaRPr lang="ar-EG" sz="2000" b="1" kern="1200" dirty="0"/>
          </a:p>
        </p:txBody>
      </p:sp>
      <p:sp>
        <p:nvSpPr>
          <p:cNvPr id="11" name="Rectangle 10"/>
          <p:cNvSpPr/>
          <p:nvPr/>
        </p:nvSpPr>
        <p:spPr>
          <a:xfrm>
            <a:off x="1630496" y="3676562"/>
            <a:ext cx="7166311" cy="453600"/>
          </a:xfrm>
          <a:prstGeom prst="rect">
            <a:avLst/>
          </a:prstGeom>
        </p:spPr>
        <p:style>
          <a:lnRef idx="2">
            <a:schemeClr val="accent4">
              <a:hueOff val="5197846"/>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422073" y="3410882"/>
            <a:ext cx="5016417" cy="531360"/>
          </a:xfrm>
          <a:custGeom>
            <a:avLst/>
            <a:gdLst>
              <a:gd name="connsiteX0" fmla="*/ 0 w 5016417"/>
              <a:gd name="connsiteY0" fmla="*/ 88562 h 531360"/>
              <a:gd name="connsiteX1" fmla="*/ 88562 w 5016417"/>
              <a:gd name="connsiteY1" fmla="*/ 0 h 531360"/>
              <a:gd name="connsiteX2" fmla="*/ 4927855 w 5016417"/>
              <a:gd name="connsiteY2" fmla="*/ 0 h 531360"/>
              <a:gd name="connsiteX3" fmla="*/ 5016417 w 5016417"/>
              <a:gd name="connsiteY3" fmla="*/ 88562 h 531360"/>
              <a:gd name="connsiteX4" fmla="*/ 5016417 w 5016417"/>
              <a:gd name="connsiteY4" fmla="*/ 442798 h 531360"/>
              <a:gd name="connsiteX5" fmla="*/ 4927855 w 5016417"/>
              <a:gd name="connsiteY5" fmla="*/ 531360 h 531360"/>
              <a:gd name="connsiteX6" fmla="*/ 88562 w 5016417"/>
              <a:gd name="connsiteY6" fmla="*/ 531360 h 531360"/>
              <a:gd name="connsiteX7" fmla="*/ 0 w 5016417"/>
              <a:gd name="connsiteY7" fmla="*/ 442798 h 531360"/>
              <a:gd name="connsiteX8" fmla="*/ 0 w 50164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6417" h="531360">
                <a:moveTo>
                  <a:pt x="0" y="88562"/>
                </a:moveTo>
                <a:cubicBezTo>
                  <a:pt x="0" y="39651"/>
                  <a:pt x="39651" y="0"/>
                  <a:pt x="88562" y="0"/>
                </a:cubicBezTo>
                <a:lnTo>
                  <a:pt x="4927855" y="0"/>
                </a:lnTo>
                <a:cubicBezTo>
                  <a:pt x="4976766" y="0"/>
                  <a:pt x="5016417" y="39651"/>
                  <a:pt x="5016417" y="88562"/>
                </a:cubicBezTo>
                <a:lnTo>
                  <a:pt x="5016417" y="442798"/>
                </a:lnTo>
                <a:cubicBezTo>
                  <a:pt x="5016417" y="491709"/>
                  <a:pt x="4976766" y="531360"/>
                  <a:pt x="4927855" y="531360"/>
                </a:cubicBezTo>
                <a:lnTo>
                  <a:pt x="88562" y="531360"/>
                </a:lnTo>
                <a:cubicBezTo>
                  <a:pt x="39651" y="531360"/>
                  <a:pt x="0" y="491709"/>
                  <a:pt x="0" y="442798"/>
                </a:cubicBezTo>
                <a:lnTo>
                  <a:pt x="0" y="88562"/>
                </a:lnTo>
                <a:close/>
              </a:path>
            </a:pathLst>
          </a:custGeom>
          <a:solidFill>
            <a:srgbClr val="00B0F0"/>
          </a:solidFill>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215548" tIns="25939" rIns="215548" bIns="25939" numCol="1" spcCol="1270" anchor="ctr" anchorCtr="0">
            <a:noAutofit/>
          </a:bodyPr>
          <a:lstStyle/>
          <a:p>
            <a:pPr lvl="0" algn="ctr" defTabSz="889000" rtl="1">
              <a:lnSpc>
                <a:spcPct val="90000"/>
              </a:lnSpc>
              <a:spcBef>
                <a:spcPct val="0"/>
              </a:spcBef>
              <a:spcAft>
                <a:spcPct val="35000"/>
              </a:spcAft>
            </a:pPr>
            <a:r>
              <a:rPr lang="ar-EG" sz="2000" b="1" kern="1200" dirty="0" smtClean="0"/>
              <a:t>استقبلي همساته ولمساته ومحاولات قربه وتودده إليك بالحفاوة والاهتمام </a:t>
            </a:r>
            <a:endParaRPr lang="ar-EG" sz="2000" b="1" kern="1200" dirty="0"/>
          </a:p>
        </p:txBody>
      </p:sp>
      <p:sp>
        <p:nvSpPr>
          <p:cNvPr id="13" name="Rectangle 12"/>
          <p:cNvSpPr/>
          <p:nvPr/>
        </p:nvSpPr>
        <p:spPr>
          <a:xfrm>
            <a:off x="1630496" y="4493043"/>
            <a:ext cx="7166311" cy="453600"/>
          </a:xfrm>
          <a:prstGeom prst="rect">
            <a:avLst/>
          </a:prstGeom>
        </p:spPr>
        <p:style>
          <a:lnRef idx="2">
            <a:schemeClr val="accent4">
              <a:hueOff val="7796769"/>
              <a:satOff val="-35976"/>
              <a:lumOff val="132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422073" y="4227363"/>
            <a:ext cx="5016417" cy="531360"/>
          </a:xfrm>
          <a:custGeom>
            <a:avLst/>
            <a:gdLst>
              <a:gd name="connsiteX0" fmla="*/ 0 w 5016417"/>
              <a:gd name="connsiteY0" fmla="*/ 88562 h 531360"/>
              <a:gd name="connsiteX1" fmla="*/ 88562 w 5016417"/>
              <a:gd name="connsiteY1" fmla="*/ 0 h 531360"/>
              <a:gd name="connsiteX2" fmla="*/ 4927855 w 5016417"/>
              <a:gd name="connsiteY2" fmla="*/ 0 h 531360"/>
              <a:gd name="connsiteX3" fmla="*/ 5016417 w 5016417"/>
              <a:gd name="connsiteY3" fmla="*/ 88562 h 531360"/>
              <a:gd name="connsiteX4" fmla="*/ 5016417 w 5016417"/>
              <a:gd name="connsiteY4" fmla="*/ 442798 h 531360"/>
              <a:gd name="connsiteX5" fmla="*/ 4927855 w 5016417"/>
              <a:gd name="connsiteY5" fmla="*/ 531360 h 531360"/>
              <a:gd name="connsiteX6" fmla="*/ 88562 w 5016417"/>
              <a:gd name="connsiteY6" fmla="*/ 531360 h 531360"/>
              <a:gd name="connsiteX7" fmla="*/ 0 w 5016417"/>
              <a:gd name="connsiteY7" fmla="*/ 442798 h 531360"/>
              <a:gd name="connsiteX8" fmla="*/ 0 w 50164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6417" h="531360">
                <a:moveTo>
                  <a:pt x="0" y="88562"/>
                </a:moveTo>
                <a:cubicBezTo>
                  <a:pt x="0" y="39651"/>
                  <a:pt x="39651" y="0"/>
                  <a:pt x="88562" y="0"/>
                </a:cubicBezTo>
                <a:lnTo>
                  <a:pt x="4927855" y="0"/>
                </a:lnTo>
                <a:cubicBezTo>
                  <a:pt x="4976766" y="0"/>
                  <a:pt x="5016417" y="39651"/>
                  <a:pt x="5016417" y="88562"/>
                </a:cubicBezTo>
                <a:lnTo>
                  <a:pt x="5016417" y="442798"/>
                </a:lnTo>
                <a:cubicBezTo>
                  <a:pt x="5016417" y="491709"/>
                  <a:pt x="4976766" y="531360"/>
                  <a:pt x="4927855" y="531360"/>
                </a:cubicBezTo>
                <a:lnTo>
                  <a:pt x="88562" y="531360"/>
                </a:lnTo>
                <a:cubicBezTo>
                  <a:pt x="39651" y="531360"/>
                  <a:pt x="0" y="491709"/>
                  <a:pt x="0" y="442798"/>
                </a:cubicBezTo>
                <a:lnTo>
                  <a:pt x="0" y="88562"/>
                </a:lnTo>
                <a:close/>
              </a:path>
            </a:pathLst>
          </a:custGeom>
          <a:solidFill>
            <a:srgbClr val="990099"/>
          </a:solidFill>
        </p:spPr>
        <p:style>
          <a:lnRef idx="2">
            <a:schemeClr val="lt1">
              <a:hueOff val="0"/>
              <a:satOff val="0"/>
              <a:lumOff val="0"/>
              <a:alphaOff val="0"/>
            </a:schemeClr>
          </a:lnRef>
          <a:fillRef idx="1">
            <a:schemeClr val="accent4">
              <a:hueOff val="7796769"/>
              <a:satOff val="-35976"/>
              <a:lumOff val="1324"/>
              <a:alphaOff val="0"/>
            </a:schemeClr>
          </a:fillRef>
          <a:effectRef idx="0">
            <a:schemeClr val="accent4">
              <a:hueOff val="7796769"/>
              <a:satOff val="-35976"/>
              <a:lumOff val="1324"/>
              <a:alphaOff val="0"/>
            </a:schemeClr>
          </a:effectRef>
          <a:fontRef idx="minor">
            <a:schemeClr val="lt1"/>
          </a:fontRef>
        </p:style>
        <p:txBody>
          <a:bodyPr spcFirstLastPara="0" vert="horz" wrap="square" lIns="215548" tIns="25939" rIns="215548" bIns="25939" numCol="1" spcCol="1270" anchor="ctr" anchorCtr="0">
            <a:noAutofit/>
          </a:bodyPr>
          <a:lstStyle/>
          <a:p>
            <a:pPr lvl="0" algn="ctr" defTabSz="889000" rtl="1">
              <a:lnSpc>
                <a:spcPct val="90000"/>
              </a:lnSpc>
              <a:spcBef>
                <a:spcPct val="0"/>
              </a:spcBef>
              <a:spcAft>
                <a:spcPct val="35000"/>
              </a:spcAft>
            </a:pPr>
            <a:r>
              <a:rPr lang="ar-EG" sz="2000" b="1" kern="1200" dirty="0" smtClean="0"/>
              <a:t> تزيني له بما يناسب كل وقت وكل مناسبة مع مراعاة عدم المبالغة ومراعاة ظروفه النفسية</a:t>
            </a:r>
            <a:endParaRPr lang="ar-EG" sz="2000" b="1" kern="1200" dirty="0"/>
          </a:p>
        </p:txBody>
      </p:sp>
      <p:sp>
        <p:nvSpPr>
          <p:cNvPr id="15" name="Rectangle 14"/>
          <p:cNvSpPr/>
          <p:nvPr/>
        </p:nvSpPr>
        <p:spPr>
          <a:xfrm>
            <a:off x="1630496" y="5309523"/>
            <a:ext cx="7166311" cy="453600"/>
          </a:xfrm>
          <a:prstGeom prst="rect">
            <a:avLst/>
          </a:prstGeom>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422073" y="5043843"/>
            <a:ext cx="5016417" cy="531360"/>
          </a:xfrm>
          <a:custGeom>
            <a:avLst/>
            <a:gdLst>
              <a:gd name="connsiteX0" fmla="*/ 0 w 5016417"/>
              <a:gd name="connsiteY0" fmla="*/ 88562 h 531360"/>
              <a:gd name="connsiteX1" fmla="*/ 88562 w 5016417"/>
              <a:gd name="connsiteY1" fmla="*/ 0 h 531360"/>
              <a:gd name="connsiteX2" fmla="*/ 4927855 w 5016417"/>
              <a:gd name="connsiteY2" fmla="*/ 0 h 531360"/>
              <a:gd name="connsiteX3" fmla="*/ 5016417 w 5016417"/>
              <a:gd name="connsiteY3" fmla="*/ 88562 h 531360"/>
              <a:gd name="connsiteX4" fmla="*/ 5016417 w 5016417"/>
              <a:gd name="connsiteY4" fmla="*/ 442798 h 531360"/>
              <a:gd name="connsiteX5" fmla="*/ 4927855 w 5016417"/>
              <a:gd name="connsiteY5" fmla="*/ 531360 h 531360"/>
              <a:gd name="connsiteX6" fmla="*/ 88562 w 5016417"/>
              <a:gd name="connsiteY6" fmla="*/ 531360 h 531360"/>
              <a:gd name="connsiteX7" fmla="*/ 0 w 5016417"/>
              <a:gd name="connsiteY7" fmla="*/ 442798 h 531360"/>
              <a:gd name="connsiteX8" fmla="*/ 0 w 5016417"/>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16417" h="531360">
                <a:moveTo>
                  <a:pt x="0" y="88562"/>
                </a:moveTo>
                <a:cubicBezTo>
                  <a:pt x="0" y="39651"/>
                  <a:pt x="39651" y="0"/>
                  <a:pt x="88562" y="0"/>
                </a:cubicBezTo>
                <a:lnTo>
                  <a:pt x="4927855" y="0"/>
                </a:lnTo>
                <a:cubicBezTo>
                  <a:pt x="4976766" y="0"/>
                  <a:pt x="5016417" y="39651"/>
                  <a:pt x="5016417" y="88562"/>
                </a:cubicBezTo>
                <a:lnTo>
                  <a:pt x="5016417" y="442798"/>
                </a:lnTo>
                <a:cubicBezTo>
                  <a:pt x="5016417" y="491709"/>
                  <a:pt x="4976766" y="531360"/>
                  <a:pt x="4927855" y="531360"/>
                </a:cubicBezTo>
                <a:lnTo>
                  <a:pt x="88562" y="531360"/>
                </a:lnTo>
                <a:cubicBezTo>
                  <a:pt x="39651" y="531360"/>
                  <a:pt x="0" y="491709"/>
                  <a:pt x="0" y="442798"/>
                </a:cubicBezTo>
                <a:lnTo>
                  <a:pt x="0" y="88562"/>
                </a:lnTo>
                <a:close/>
              </a:path>
            </a:pathLst>
          </a:custGeom>
          <a:solidFill>
            <a:srgbClr val="0070C0"/>
          </a:solidFill>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215548" tIns="25939" rIns="215548" bIns="25939" numCol="1" spcCol="1270" anchor="ctr" anchorCtr="0">
            <a:noAutofit/>
          </a:bodyPr>
          <a:lstStyle/>
          <a:p>
            <a:pPr lvl="0" algn="ctr" defTabSz="889000" rtl="1">
              <a:lnSpc>
                <a:spcPct val="90000"/>
              </a:lnSpc>
              <a:spcBef>
                <a:spcPct val="0"/>
              </a:spcBef>
              <a:spcAft>
                <a:spcPct val="35000"/>
              </a:spcAft>
            </a:pPr>
            <a:r>
              <a:rPr lang="ar-EG" sz="2000" b="1" kern="1200" dirty="0" smtClean="0"/>
              <a:t>تجنبي إهماله مهما كانت مشاغلك أو مشاكلك أو مشاعرك </a:t>
            </a:r>
            <a:endParaRPr lang="ar-EG" sz="2000" b="1" kern="1200" dirty="0"/>
          </a:p>
        </p:txBody>
      </p:sp>
      <p:pic>
        <p:nvPicPr>
          <p:cNvPr id="4" name="Picture 3"/>
          <p:cNvPicPr>
            <a:picLocks noChangeAspect="1"/>
          </p:cNvPicPr>
          <p:nvPr/>
        </p:nvPicPr>
        <p:blipFill>
          <a:blip r:embed="rId2"/>
          <a:stretch>
            <a:fillRect/>
          </a:stretch>
        </p:blipFill>
        <p:spPr>
          <a:xfrm>
            <a:off x="417034" y="2327830"/>
            <a:ext cx="2590570" cy="31718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7188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500"/>
                                        <p:tgtEl>
                                          <p:spTgt spid="16"/>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0" grpId="0" animBg="1"/>
      <p:bldP spid="12" grpId="0" animBg="1"/>
      <p:bldP spid="14" grpId="0" animBg="1"/>
      <p:bldP spid="1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77225" y="88136"/>
            <a:ext cx="5181194" cy="542195"/>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6582738" y="1142945"/>
            <a:ext cx="221406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تتعاملين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مع </a:t>
            </a: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زوجك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1498294" y="2032585"/>
            <a:ext cx="7465764" cy="453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364735" y="1766905"/>
            <a:ext cx="5226034" cy="531360"/>
          </a:xfrm>
          <a:custGeom>
            <a:avLst/>
            <a:gdLst>
              <a:gd name="connsiteX0" fmla="*/ 0 w 5226034"/>
              <a:gd name="connsiteY0" fmla="*/ 88562 h 531360"/>
              <a:gd name="connsiteX1" fmla="*/ 88562 w 5226034"/>
              <a:gd name="connsiteY1" fmla="*/ 0 h 531360"/>
              <a:gd name="connsiteX2" fmla="*/ 5137472 w 5226034"/>
              <a:gd name="connsiteY2" fmla="*/ 0 h 531360"/>
              <a:gd name="connsiteX3" fmla="*/ 5226034 w 5226034"/>
              <a:gd name="connsiteY3" fmla="*/ 88562 h 531360"/>
              <a:gd name="connsiteX4" fmla="*/ 5226034 w 5226034"/>
              <a:gd name="connsiteY4" fmla="*/ 442798 h 531360"/>
              <a:gd name="connsiteX5" fmla="*/ 5137472 w 5226034"/>
              <a:gd name="connsiteY5" fmla="*/ 531360 h 531360"/>
              <a:gd name="connsiteX6" fmla="*/ 88562 w 5226034"/>
              <a:gd name="connsiteY6" fmla="*/ 531360 h 531360"/>
              <a:gd name="connsiteX7" fmla="*/ 0 w 5226034"/>
              <a:gd name="connsiteY7" fmla="*/ 442798 h 531360"/>
              <a:gd name="connsiteX8" fmla="*/ 0 w 522603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034" h="531360">
                <a:moveTo>
                  <a:pt x="0" y="88562"/>
                </a:moveTo>
                <a:cubicBezTo>
                  <a:pt x="0" y="39651"/>
                  <a:pt x="39651" y="0"/>
                  <a:pt x="88562" y="0"/>
                </a:cubicBezTo>
                <a:lnTo>
                  <a:pt x="5137472" y="0"/>
                </a:lnTo>
                <a:cubicBezTo>
                  <a:pt x="5186383" y="0"/>
                  <a:pt x="5226034" y="39651"/>
                  <a:pt x="5226034" y="88562"/>
                </a:cubicBezTo>
                <a:lnTo>
                  <a:pt x="5226034" y="442798"/>
                </a:lnTo>
                <a:cubicBezTo>
                  <a:pt x="5226034" y="491709"/>
                  <a:pt x="5186383" y="531360"/>
                  <a:pt x="5137472"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3471" tIns="25939" rIns="223471" bIns="25939" numCol="1" spcCol="1270" anchor="ctr" anchorCtr="0">
            <a:noAutofit/>
          </a:bodyPr>
          <a:lstStyle/>
          <a:p>
            <a:pPr lvl="0" algn="ctr" defTabSz="889000" rtl="1">
              <a:lnSpc>
                <a:spcPct val="90000"/>
              </a:lnSpc>
              <a:spcBef>
                <a:spcPct val="0"/>
              </a:spcBef>
              <a:spcAft>
                <a:spcPct val="35000"/>
              </a:spcAft>
            </a:pPr>
            <a:r>
              <a:rPr lang="ar-EG" sz="2000" b="1" kern="1200" dirty="0" smtClean="0"/>
              <a:t>جددي حالة الرومانسية في حياتكما بكل الوسائل الممكنة </a:t>
            </a:r>
            <a:endParaRPr lang="ar-EG" sz="2000" b="1" kern="1200" dirty="0"/>
          </a:p>
        </p:txBody>
      </p:sp>
      <p:sp>
        <p:nvSpPr>
          <p:cNvPr id="9" name="Rectangle 8"/>
          <p:cNvSpPr/>
          <p:nvPr/>
        </p:nvSpPr>
        <p:spPr>
          <a:xfrm>
            <a:off x="1498294" y="2849065"/>
            <a:ext cx="7465764" cy="4536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364735" y="2583385"/>
            <a:ext cx="5226034" cy="531360"/>
          </a:xfrm>
          <a:custGeom>
            <a:avLst/>
            <a:gdLst>
              <a:gd name="connsiteX0" fmla="*/ 0 w 5226034"/>
              <a:gd name="connsiteY0" fmla="*/ 88562 h 531360"/>
              <a:gd name="connsiteX1" fmla="*/ 88562 w 5226034"/>
              <a:gd name="connsiteY1" fmla="*/ 0 h 531360"/>
              <a:gd name="connsiteX2" fmla="*/ 5137472 w 5226034"/>
              <a:gd name="connsiteY2" fmla="*/ 0 h 531360"/>
              <a:gd name="connsiteX3" fmla="*/ 5226034 w 5226034"/>
              <a:gd name="connsiteY3" fmla="*/ 88562 h 531360"/>
              <a:gd name="connsiteX4" fmla="*/ 5226034 w 5226034"/>
              <a:gd name="connsiteY4" fmla="*/ 442798 h 531360"/>
              <a:gd name="connsiteX5" fmla="*/ 5137472 w 5226034"/>
              <a:gd name="connsiteY5" fmla="*/ 531360 h 531360"/>
              <a:gd name="connsiteX6" fmla="*/ 88562 w 5226034"/>
              <a:gd name="connsiteY6" fmla="*/ 531360 h 531360"/>
              <a:gd name="connsiteX7" fmla="*/ 0 w 5226034"/>
              <a:gd name="connsiteY7" fmla="*/ 442798 h 531360"/>
              <a:gd name="connsiteX8" fmla="*/ 0 w 522603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034" h="531360">
                <a:moveTo>
                  <a:pt x="0" y="88562"/>
                </a:moveTo>
                <a:cubicBezTo>
                  <a:pt x="0" y="39651"/>
                  <a:pt x="39651" y="0"/>
                  <a:pt x="88562" y="0"/>
                </a:cubicBezTo>
                <a:lnTo>
                  <a:pt x="5137472" y="0"/>
                </a:lnTo>
                <a:cubicBezTo>
                  <a:pt x="5186383" y="0"/>
                  <a:pt x="5226034" y="39651"/>
                  <a:pt x="5226034" y="88562"/>
                </a:cubicBezTo>
                <a:lnTo>
                  <a:pt x="5226034" y="442798"/>
                </a:lnTo>
                <a:cubicBezTo>
                  <a:pt x="5226034" y="491709"/>
                  <a:pt x="5186383" y="531360"/>
                  <a:pt x="5137472" y="531360"/>
                </a:cubicBezTo>
                <a:lnTo>
                  <a:pt x="88562" y="531360"/>
                </a:lnTo>
                <a:cubicBezTo>
                  <a:pt x="39651" y="531360"/>
                  <a:pt x="0" y="491709"/>
                  <a:pt x="0" y="442798"/>
                </a:cubicBezTo>
                <a:lnTo>
                  <a:pt x="0" y="88562"/>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3471" tIns="25939" rIns="223471" bIns="25939" numCol="1" spcCol="1270" anchor="ctr" anchorCtr="0">
            <a:noAutofit/>
          </a:bodyPr>
          <a:lstStyle/>
          <a:p>
            <a:pPr lvl="0" algn="ctr" defTabSz="889000" rtl="1">
              <a:lnSpc>
                <a:spcPct val="90000"/>
              </a:lnSpc>
              <a:spcBef>
                <a:spcPct val="0"/>
              </a:spcBef>
              <a:spcAft>
                <a:spcPct val="35000"/>
              </a:spcAft>
            </a:pPr>
            <a:r>
              <a:rPr lang="ar-EG" sz="2000" b="1" kern="1200" dirty="0" smtClean="0"/>
              <a:t>كوني كريمة في رضاك ونبيلة في خصومتك </a:t>
            </a:r>
            <a:endParaRPr lang="ar-EG" sz="2000" b="1" kern="1200" dirty="0"/>
          </a:p>
        </p:txBody>
      </p:sp>
      <p:sp>
        <p:nvSpPr>
          <p:cNvPr id="11" name="Rectangle 10"/>
          <p:cNvSpPr/>
          <p:nvPr/>
        </p:nvSpPr>
        <p:spPr>
          <a:xfrm>
            <a:off x="1498294" y="3665545"/>
            <a:ext cx="7465764" cy="453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364735" y="3399865"/>
            <a:ext cx="5226034" cy="531360"/>
          </a:xfrm>
          <a:custGeom>
            <a:avLst/>
            <a:gdLst>
              <a:gd name="connsiteX0" fmla="*/ 0 w 5226034"/>
              <a:gd name="connsiteY0" fmla="*/ 88562 h 531360"/>
              <a:gd name="connsiteX1" fmla="*/ 88562 w 5226034"/>
              <a:gd name="connsiteY1" fmla="*/ 0 h 531360"/>
              <a:gd name="connsiteX2" fmla="*/ 5137472 w 5226034"/>
              <a:gd name="connsiteY2" fmla="*/ 0 h 531360"/>
              <a:gd name="connsiteX3" fmla="*/ 5226034 w 5226034"/>
              <a:gd name="connsiteY3" fmla="*/ 88562 h 531360"/>
              <a:gd name="connsiteX4" fmla="*/ 5226034 w 5226034"/>
              <a:gd name="connsiteY4" fmla="*/ 442798 h 531360"/>
              <a:gd name="connsiteX5" fmla="*/ 5137472 w 5226034"/>
              <a:gd name="connsiteY5" fmla="*/ 531360 h 531360"/>
              <a:gd name="connsiteX6" fmla="*/ 88562 w 5226034"/>
              <a:gd name="connsiteY6" fmla="*/ 531360 h 531360"/>
              <a:gd name="connsiteX7" fmla="*/ 0 w 5226034"/>
              <a:gd name="connsiteY7" fmla="*/ 442798 h 531360"/>
              <a:gd name="connsiteX8" fmla="*/ 0 w 522603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034" h="531360">
                <a:moveTo>
                  <a:pt x="0" y="88562"/>
                </a:moveTo>
                <a:cubicBezTo>
                  <a:pt x="0" y="39651"/>
                  <a:pt x="39651" y="0"/>
                  <a:pt x="88562" y="0"/>
                </a:cubicBezTo>
                <a:lnTo>
                  <a:pt x="5137472" y="0"/>
                </a:lnTo>
                <a:cubicBezTo>
                  <a:pt x="5186383" y="0"/>
                  <a:pt x="5226034" y="39651"/>
                  <a:pt x="5226034" y="88562"/>
                </a:cubicBezTo>
                <a:lnTo>
                  <a:pt x="5226034" y="442798"/>
                </a:lnTo>
                <a:cubicBezTo>
                  <a:pt x="5226034" y="491709"/>
                  <a:pt x="5186383" y="531360"/>
                  <a:pt x="5137472" y="531360"/>
                </a:cubicBezTo>
                <a:lnTo>
                  <a:pt x="88562" y="531360"/>
                </a:lnTo>
                <a:cubicBezTo>
                  <a:pt x="39651" y="531360"/>
                  <a:pt x="0" y="491709"/>
                  <a:pt x="0" y="442798"/>
                </a:cubicBezTo>
                <a:lnTo>
                  <a:pt x="0" y="88562"/>
                </a:lnTo>
                <a:close/>
              </a:path>
            </a:pathLst>
          </a:custGeom>
          <a:solidFill>
            <a:srgbClr val="0070C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3471" tIns="25939" rIns="223471" bIns="25939" numCol="1" spcCol="1270" anchor="ctr" anchorCtr="0">
            <a:noAutofit/>
          </a:bodyPr>
          <a:lstStyle/>
          <a:p>
            <a:pPr lvl="0" algn="ctr" defTabSz="889000" rtl="1">
              <a:lnSpc>
                <a:spcPct val="90000"/>
              </a:lnSpc>
              <a:spcBef>
                <a:spcPct val="0"/>
              </a:spcBef>
              <a:spcAft>
                <a:spcPct val="35000"/>
              </a:spcAft>
            </a:pPr>
            <a:r>
              <a:rPr lang="ar-EG" sz="2000" b="1" kern="1200" dirty="0" smtClean="0"/>
              <a:t>التزمي الصدق والشفافية معه في كل المواقف حتى لا تهتز ثقته فيك </a:t>
            </a:r>
            <a:endParaRPr lang="ar-EG" sz="2000" b="1" kern="1200" dirty="0"/>
          </a:p>
        </p:txBody>
      </p:sp>
      <p:sp>
        <p:nvSpPr>
          <p:cNvPr id="13" name="Rectangle 12"/>
          <p:cNvSpPr/>
          <p:nvPr/>
        </p:nvSpPr>
        <p:spPr>
          <a:xfrm>
            <a:off x="1498294" y="4482026"/>
            <a:ext cx="7465764" cy="453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364735" y="4216346"/>
            <a:ext cx="5226034" cy="531360"/>
          </a:xfrm>
          <a:custGeom>
            <a:avLst/>
            <a:gdLst>
              <a:gd name="connsiteX0" fmla="*/ 0 w 5226034"/>
              <a:gd name="connsiteY0" fmla="*/ 88562 h 531360"/>
              <a:gd name="connsiteX1" fmla="*/ 88562 w 5226034"/>
              <a:gd name="connsiteY1" fmla="*/ 0 h 531360"/>
              <a:gd name="connsiteX2" fmla="*/ 5137472 w 5226034"/>
              <a:gd name="connsiteY2" fmla="*/ 0 h 531360"/>
              <a:gd name="connsiteX3" fmla="*/ 5226034 w 5226034"/>
              <a:gd name="connsiteY3" fmla="*/ 88562 h 531360"/>
              <a:gd name="connsiteX4" fmla="*/ 5226034 w 5226034"/>
              <a:gd name="connsiteY4" fmla="*/ 442798 h 531360"/>
              <a:gd name="connsiteX5" fmla="*/ 5137472 w 5226034"/>
              <a:gd name="connsiteY5" fmla="*/ 531360 h 531360"/>
              <a:gd name="connsiteX6" fmla="*/ 88562 w 5226034"/>
              <a:gd name="connsiteY6" fmla="*/ 531360 h 531360"/>
              <a:gd name="connsiteX7" fmla="*/ 0 w 5226034"/>
              <a:gd name="connsiteY7" fmla="*/ 442798 h 531360"/>
              <a:gd name="connsiteX8" fmla="*/ 0 w 522603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034" h="531360">
                <a:moveTo>
                  <a:pt x="0" y="88562"/>
                </a:moveTo>
                <a:cubicBezTo>
                  <a:pt x="0" y="39651"/>
                  <a:pt x="39651" y="0"/>
                  <a:pt x="88562" y="0"/>
                </a:cubicBezTo>
                <a:lnTo>
                  <a:pt x="5137472" y="0"/>
                </a:lnTo>
                <a:cubicBezTo>
                  <a:pt x="5186383" y="0"/>
                  <a:pt x="5226034" y="39651"/>
                  <a:pt x="5226034" y="88562"/>
                </a:cubicBezTo>
                <a:lnTo>
                  <a:pt x="5226034" y="442798"/>
                </a:lnTo>
                <a:cubicBezTo>
                  <a:pt x="5226034" y="491709"/>
                  <a:pt x="5186383" y="531360"/>
                  <a:pt x="5137472" y="531360"/>
                </a:cubicBezTo>
                <a:lnTo>
                  <a:pt x="88562" y="531360"/>
                </a:lnTo>
                <a:cubicBezTo>
                  <a:pt x="39651" y="531360"/>
                  <a:pt x="0" y="491709"/>
                  <a:pt x="0" y="442798"/>
                </a:cubicBezTo>
                <a:lnTo>
                  <a:pt x="0" y="88562"/>
                </a:lnTo>
                <a:close/>
              </a:path>
            </a:pathLst>
          </a:custGeom>
          <a:solidFill>
            <a:srgbClr val="FFC00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3471" tIns="25939" rIns="223471" bIns="25939" numCol="1" spcCol="1270" anchor="ctr" anchorCtr="0">
            <a:noAutofit/>
          </a:bodyPr>
          <a:lstStyle/>
          <a:p>
            <a:pPr lvl="0" algn="ctr" defTabSz="889000" rtl="1">
              <a:lnSpc>
                <a:spcPct val="90000"/>
              </a:lnSpc>
              <a:spcBef>
                <a:spcPct val="0"/>
              </a:spcBef>
              <a:spcAft>
                <a:spcPct val="35000"/>
              </a:spcAft>
            </a:pPr>
            <a:r>
              <a:rPr lang="ar-EG" sz="2000" b="1" kern="1200" dirty="0" smtClean="0"/>
              <a:t> ليكن بينكما لحظات تشعران فيها بالجمال</a:t>
            </a:r>
            <a:endParaRPr lang="ar-EG" sz="2000" b="1" kern="1200" dirty="0"/>
          </a:p>
        </p:txBody>
      </p:sp>
      <p:sp>
        <p:nvSpPr>
          <p:cNvPr id="15" name="Rectangle 14"/>
          <p:cNvSpPr/>
          <p:nvPr/>
        </p:nvSpPr>
        <p:spPr>
          <a:xfrm>
            <a:off x="1498294" y="5298506"/>
            <a:ext cx="7465764" cy="4536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364735" y="5032826"/>
            <a:ext cx="5226034" cy="531360"/>
          </a:xfrm>
          <a:custGeom>
            <a:avLst/>
            <a:gdLst>
              <a:gd name="connsiteX0" fmla="*/ 0 w 5226034"/>
              <a:gd name="connsiteY0" fmla="*/ 88562 h 531360"/>
              <a:gd name="connsiteX1" fmla="*/ 88562 w 5226034"/>
              <a:gd name="connsiteY1" fmla="*/ 0 h 531360"/>
              <a:gd name="connsiteX2" fmla="*/ 5137472 w 5226034"/>
              <a:gd name="connsiteY2" fmla="*/ 0 h 531360"/>
              <a:gd name="connsiteX3" fmla="*/ 5226034 w 5226034"/>
              <a:gd name="connsiteY3" fmla="*/ 88562 h 531360"/>
              <a:gd name="connsiteX4" fmla="*/ 5226034 w 5226034"/>
              <a:gd name="connsiteY4" fmla="*/ 442798 h 531360"/>
              <a:gd name="connsiteX5" fmla="*/ 5137472 w 5226034"/>
              <a:gd name="connsiteY5" fmla="*/ 531360 h 531360"/>
              <a:gd name="connsiteX6" fmla="*/ 88562 w 5226034"/>
              <a:gd name="connsiteY6" fmla="*/ 531360 h 531360"/>
              <a:gd name="connsiteX7" fmla="*/ 0 w 5226034"/>
              <a:gd name="connsiteY7" fmla="*/ 442798 h 531360"/>
              <a:gd name="connsiteX8" fmla="*/ 0 w 522603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034" h="531360">
                <a:moveTo>
                  <a:pt x="0" y="88562"/>
                </a:moveTo>
                <a:cubicBezTo>
                  <a:pt x="0" y="39651"/>
                  <a:pt x="39651" y="0"/>
                  <a:pt x="88562" y="0"/>
                </a:cubicBezTo>
                <a:lnTo>
                  <a:pt x="5137472" y="0"/>
                </a:lnTo>
                <a:cubicBezTo>
                  <a:pt x="5186383" y="0"/>
                  <a:pt x="5226034" y="39651"/>
                  <a:pt x="5226034" y="88562"/>
                </a:cubicBezTo>
                <a:lnTo>
                  <a:pt x="5226034" y="442798"/>
                </a:lnTo>
                <a:cubicBezTo>
                  <a:pt x="5226034" y="491709"/>
                  <a:pt x="5186383" y="531360"/>
                  <a:pt x="5137472" y="531360"/>
                </a:cubicBezTo>
                <a:lnTo>
                  <a:pt x="88562" y="531360"/>
                </a:lnTo>
                <a:cubicBezTo>
                  <a:pt x="39651" y="531360"/>
                  <a:pt x="0" y="491709"/>
                  <a:pt x="0" y="442798"/>
                </a:cubicBezTo>
                <a:lnTo>
                  <a:pt x="0" y="8856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23471" tIns="25939" rIns="223471" bIns="25939" numCol="1" spcCol="1270" anchor="ctr" anchorCtr="0">
            <a:noAutofit/>
          </a:bodyPr>
          <a:lstStyle/>
          <a:p>
            <a:pPr lvl="0" algn="ctr" defTabSz="889000" rtl="1">
              <a:lnSpc>
                <a:spcPct val="90000"/>
              </a:lnSpc>
              <a:spcBef>
                <a:spcPct val="0"/>
              </a:spcBef>
              <a:spcAft>
                <a:spcPct val="35000"/>
              </a:spcAft>
            </a:pPr>
            <a:r>
              <a:rPr lang="ar-EG" sz="2000" b="1" kern="1200" dirty="0" smtClean="0"/>
              <a:t> لا تدعي مشكلات أسرتك الأصلية أو أسرة زوجك تقتحم مجال أسرتكما الصغيرة </a:t>
            </a:r>
            <a:endParaRPr lang="ar-EG" sz="2000" b="1" kern="1200" dirty="0"/>
          </a:p>
        </p:txBody>
      </p:sp>
      <p:pic>
        <p:nvPicPr>
          <p:cNvPr id="2" name="Picture 1"/>
          <p:cNvPicPr>
            <a:picLocks noChangeAspect="1"/>
          </p:cNvPicPr>
          <p:nvPr/>
        </p:nvPicPr>
        <p:blipFill>
          <a:blip r:embed="rId2"/>
          <a:stretch>
            <a:fillRect/>
          </a:stretch>
        </p:blipFill>
        <p:spPr>
          <a:xfrm>
            <a:off x="692456" y="2118508"/>
            <a:ext cx="2469385" cy="31718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47734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par>
                                <p:cTn id="23" presetID="21" presetClass="entr" presetSubtype="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heel(1)">
                                      <p:cBhvr>
                                        <p:cTn id="30" dur="2000"/>
                                        <p:tgtEl>
                                          <p:spTgt spid="10"/>
                                        </p:tgtEl>
                                      </p:cBhvr>
                                    </p:animEffect>
                                  </p:childTnLst>
                                </p:cTn>
                              </p:par>
                              <p:par>
                                <p:cTn id="31" presetID="21" presetClass="entr" presetSubtype="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1)">
                                      <p:cBhvr>
                                        <p:cTn id="38" dur="2000"/>
                                        <p:tgtEl>
                                          <p:spTgt spid="12"/>
                                        </p:tgtEl>
                                      </p:cBhvr>
                                    </p:animEffect>
                                  </p:childTnLst>
                                </p:cTn>
                              </p:par>
                              <p:par>
                                <p:cTn id="39" presetID="21" presetClass="entr" presetSubtype="1"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heel(1)">
                                      <p:cBhvr>
                                        <p:cTn id="41" dur="20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heel(1)">
                                      <p:cBhvr>
                                        <p:cTn id="46" dur="2000"/>
                                        <p:tgtEl>
                                          <p:spTgt spid="14"/>
                                        </p:tgtEl>
                                      </p:cBhvr>
                                    </p:animEffect>
                                  </p:childTnLst>
                                </p:cTn>
                              </p:par>
                              <p:par>
                                <p:cTn id="47" presetID="21" presetClass="entr" presetSubtype="1"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heel(1)">
                                      <p:cBhvr>
                                        <p:cTn id="49" dur="20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heel(1)">
                                      <p:cBhvr>
                                        <p:cTn id="54" dur="2000"/>
                                        <p:tgtEl>
                                          <p:spTgt spid="16"/>
                                        </p:tgtEl>
                                      </p:cBhvr>
                                    </p:animEffect>
                                  </p:childTnLst>
                                </p:cTn>
                              </p:par>
                              <p:par>
                                <p:cTn id="55" presetID="21" presetClass="entr" presetSubtype="1"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heel(1)">
                                      <p:cBhvr>
                                        <p:cTn id="5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0" grpId="0" animBg="1"/>
      <p:bldP spid="12" grpId="0" animBg="1"/>
      <p:bldP spid="14" grpId="0" animBg="1"/>
      <p:bldP spid="1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88242" y="121188"/>
            <a:ext cx="5082042" cy="509144"/>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6582738" y="1142945"/>
            <a:ext cx="2214069" cy="377026"/>
          </a:xfrm>
          <a:prstGeom prst="rect">
            <a:avLst/>
          </a:prstGeom>
        </p:spPr>
        <p:txBody>
          <a:bodyPr wrap="none">
            <a:spAutoFit/>
          </a:bodyPr>
          <a:lstStyle/>
          <a:p>
            <a:pPr algn="justLow" rtl="1">
              <a:lnSpc>
                <a:spcPct val="90000"/>
              </a:lnSpc>
              <a:spcAft>
                <a:spcPts val="800"/>
              </a:spcAft>
            </a:pP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كيف تتعاملين </a:t>
            </a:r>
            <a:r>
              <a:rPr lang="ar-EG" sz="2000" b="1" dirty="0">
                <a:solidFill>
                  <a:srgbClr val="FF0000"/>
                </a:solidFill>
                <a:latin typeface="Calibri" panose="020F0502020204030204" pitchFamily="34" charset="0"/>
                <a:ea typeface="Calibri" panose="020F0502020204030204" pitchFamily="34" charset="0"/>
                <a:cs typeface="Simplified Arabic" panose="02020603050405020304" pitchFamily="18" charset="-78"/>
              </a:rPr>
              <a:t>مع </a:t>
            </a:r>
            <a:r>
              <a:rPr lang="ar-EG" sz="2000" b="1" dirty="0" smtClean="0">
                <a:solidFill>
                  <a:srgbClr val="FF0000"/>
                </a:solidFill>
                <a:latin typeface="Calibri" panose="020F0502020204030204" pitchFamily="34" charset="0"/>
                <a:ea typeface="Calibri" panose="020F0502020204030204" pitchFamily="34" charset="0"/>
                <a:cs typeface="Simplified Arabic" panose="02020603050405020304" pitchFamily="18" charset="-78"/>
              </a:rPr>
              <a:t>زوجك</a:t>
            </a: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Rectangle 6"/>
          <p:cNvSpPr/>
          <p:nvPr/>
        </p:nvSpPr>
        <p:spPr>
          <a:xfrm>
            <a:off x="1498294" y="2032585"/>
            <a:ext cx="7465764" cy="453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3364735" y="1766905"/>
            <a:ext cx="5226034" cy="531360"/>
          </a:xfrm>
          <a:custGeom>
            <a:avLst/>
            <a:gdLst>
              <a:gd name="connsiteX0" fmla="*/ 0 w 5226034"/>
              <a:gd name="connsiteY0" fmla="*/ 88562 h 531360"/>
              <a:gd name="connsiteX1" fmla="*/ 88562 w 5226034"/>
              <a:gd name="connsiteY1" fmla="*/ 0 h 531360"/>
              <a:gd name="connsiteX2" fmla="*/ 5137472 w 5226034"/>
              <a:gd name="connsiteY2" fmla="*/ 0 h 531360"/>
              <a:gd name="connsiteX3" fmla="*/ 5226034 w 5226034"/>
              <a:gd name="connsiteY3" fmla="*/ 88562 h 531360"/>
              <a:gd name="connsiteX4" fmla="*/ 5226034 w 5226034"/>
              <a:gd name="connsiteY4" fmla="*/ 442798 h 531360"/>
              <a:gd name="connsiteX5" fmla="*/ 5137472 w 5226034"/>
              <a:gd name="connsiteY5" fmla="*/ 531360 h 531360"/>
              <a:gd name="connsiteX6" fmla="*/ 88562 w 5226034"/>
              <a:gd name="connsiteY6" fmla="*/ 531360 h 531360"/>
              <a:gd name="connsiteX7" fmla="*/ 0 w 5226034"/>
              <a:gd name="connsiteY7" fmla="*/ 442798 h 531360"/>
              <a:gd name="connsiteX8" fmla="*/ 0 w 522603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034" h="531360">
                <a:moveTo>
                  <a:pt x="0" y="88562"/>
                </a:moveTo>
                <a:cubicBezTo>
                  <a:pt x="0" y="39651"/>
                  <a:pt x="39651" y="0"/>
                  <a:pt x="88562" y="0"/>
                </a:cubicBezTo>
                <a:lnTo>
                  <a:pt x="5137472" y="0"/>
                </a:lnTo>
                <a:cubicBezTo>
                  <a:pt x="5186383" y="0"/>
                  <a:pt x="5226034" y="39651"/>
                  <a:pt x="5226034" y="88562"/>
                </a:cubicBezTo>
                <a:lnTo>
                  <a:pt x="5226034" y="442798"/>
                </a:lnTo>
                <a:cubicBezTo>
                  <a:pt x="5226034" y="491709"/>
                  <a:pt x="5186383" y="531360"/>
                  <a:pt x="5137472" y="531360"/>
                </a:cubicBezTo>
                <a:lnTo>
                  <a:pt x="88562" y="531360"/>
                </a:lnTo>
                <a:cubicBezTo>
                  <a:pt x="39651" y="531360"/>
                  <a:pt x="0" y="491709"/>
                  <a:pt x="0" y="442798"/>
                </a:cubicBezTo>
                <a:lnTo>
                  <a:pt x="0" y="88562"/>
                </a:lnTo>
                <a:close/>
              </a:path>
            </a:pathLst>
          </a:custGeom>
          <a:solidFill>
            <a:schemeClr val="accent2">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3471" tIns="25939" rIns="223471" bIns="25939" numCol="1" spcCol="1270" anchor="ctr" anchorCtr="0">
            <a:noAutofit/>
          </a:bodyPr>
          <a:lstStyle/>
          <a:p>
            <a:pPr lvl="0" algn="ctr" defTabSz="889000" rtl="1">
              <a:lnSpc>
                <a:spcPct val="90000"/>
              </a:lnSpc>
              <a:spcBef>
                <a:spcPct val="0"/>
              </a:spcBef>
              <a:spcAft>
                <a:spcPct val="35000"/>
              </a:spcAft>
            </a:pPr>
            <a:r>
              <a:rPr lang="ar-EG" sz="2000" b="1" kern="1200" dirty="0" smtClean="0"/>
              <a:t>لا تنامي في غرفة منفصلة أو سرير منفصل مهما كانت المبررات و الأسباب </a:t>
            </a:r>
            <a:endParaRPr lang="ar-EG" sz="2000" b="1" kern="1200" dirty="0"/>
          </a:p>
        </p:txBody>
      </p:sp>
      <p:sp>
        <p:nvSpPr>
          <p:cNvPr id="9" name="Rectangle 8"/>
          <p:cNvSpPr/>
          <p:nvPr/>
        </p:nvSpPr>
        <p:spPr>
          <a:xfrm>
            <a:off x="1498294" y="2849065"/>
            <a:ext cx="7465764" cy="453600"/>
          </a:xfrm>
          <a:prstGeom prst="rect">
            <a:avLst/>
          </a:prstGeom>
        </p:spPr>
        <p:style>
          <a:lnRef idx="2">
            <a:schemeClr val="accent5">
              <a:hueOff val="-1838336"/>
              <a:satOff val="-2557"/>
              <a:lumOff val="-98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364735" y="2583385"/>
            <a:ext cx="5226034" cy="531360"/>
          </a:xfrm>
          <a:custGeom>
            <a:avLst/>
            <a:gdLst>
              <a:gd name="connsiteX0" fmla="*/ 0 w 5226034"/>
              <a:gd name="connsiteY0" fmla="*/ 88562 h 531360"/>
              <a:gd name="connsiteX1" fmla="*/ 88562 w 5226034"/>
              <a:gd name="connsiteY1" fmla="*/ 0 h 531360"/>
              <a:gd name="connsiteX2" fmla="*/ 5137472 w 5226034"/>
              <a:gd name="connsiteY2" fmla="*/ 0 h 531360"/>
              <a:gd name="connsiteX3" fmla="*/ 5226034 w 5226034"/>
              <a:gd name="connsiteY3" fmla="*/ 88562 h 531360"/>
              <a:gd name="connsiteX4" fmla="*/ 5226034 w 5226034"/>
              <a:gd name="connsiteY4" fmla="*/ 442798 h 531360"/>
              <a:gd name="connsiteX5" fmla="*/ 5137472 w 5226034"/>
              <a:gd name="connsiteY5" fmla="*/ 531360 h 531360"/>
              <a:gd name="connsiteX6" fmla="*/ 88562 w 5226034"/>
              <a:gd name="connsiteY6" fmla="*/ 531360 h 531360"/>
              <a:gd name="connsiteX7" fmla="*/ 0 w 5226034"/>
              <a:gd name="connsiteY7" fmla="*/ 442798 h 531360"/>
              <a:gd name="connsiteX8" fmla="*/ 0 w 522603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034" h="531360">
                <a:moveTo>
                  <a:pt x="0" y="88562"/>
                </a:moveTo>
                <a:cubicBezTo>
                  <a:pt x="0" y="39651"/>
                  <a:pt x="39651" y="0"/>
                  <a:pt x="88562" y="0"/>
                </a:cubicBezTo>
                <a:lnTo>
                  <a:pt x="5137472" y="0"/>
                </a:lnTo>
                <a:cubicBezTo>
                  <a:pt x="5186383" y="0"/>
                  <a:pt x="5226034" y="39651"/>
                  <a:pt x="5226034" y="88562"/>
                </a:cubicBezTo>
                <a:lnTo>
                  <a:pt x="5226034" y="442798"/>
                </a:lnTo>
                <a:cubicBezTo>
                  <a:pt x="5226034" y="491709"/>
                  <a:pt x="5186383" y="531360"/>
                  <a:pt x="5137472" y="531360"/>
                </a:cubicBezTo>
                <a:lnTo>
                  <a:pt x="88562" y="531360"/>
                </a:lnTo>
                <a:cubicBezTo>
                  <a:pt x="39651" y="531360"/>
                  <a:pt x="0" y="491709"/>
                  <a:pt x="0" y="442798"/>
                </a:cubicBezTo>
                <a:lnTo>
                  <a:pt x="0" y="88562"/>
                </a:lnTo>
                <a:close/>
              </a:path>
            </a:pathLst>
          </a:custGeom>
          <a:solidFill>
            <a:srgbClr val="FFC000"/>
          </a:solidFill>
        </p:spPr>
        <p:style>
          <a:lnRef idx="2">
            <a:schemeClr val="lt1">
              <a:hueOff val="0"/>
              <a:satOff val="0"/>
              <a:lumOff val="0"/>
              <a:alphaOff val="0"/>
            </a:schemeClr>
          </a:lnRef>
          <a:fillRef idx="1">
            <a:schemeClr val="accent5">
              <a:hueOff val="-1838336"/>
              <a:satOff val="-2557"/>
              <a:lumOff val="-981"/>
              <a:alphaOff val="0"/>
            </a:schemeClr>
          </a:fillRef>
          <a:effectRef idx="0">
            <a:schemeClr val="accent5">
              <a:hueOff val="-1838336"/>
              <a:satOff val="-2557"/>
              <a:lumOff val="-981"/>
              <a:alphaOff val="0"/>
            </a:schemeClr>
          </a:effectRef>
          <a:fontRef idx="minor">
            <a:schemeClr val="lt1"/>
          </a:fontRef>
        </p:style>
        <p:txBody>
          <a:bodyPr spcFirstLastPara="0" vert="horz" wrap="square" lIns="223471" tIns="25939" rIns="223471" bIns="25939" numCol="1" spcCol="1270" anchor="ctr" anchorCtr="0">
            <a:noAutofit/>
          </a:bodyPr>
          <a:lstStyle/>
          <a:p>
            <a:pPr lvl="0" algn="ctr" defTabSz="889000" rtl="1">
              <a:lnSpc>
                <a:spcPct val="90000"/>
              </a:lnSpc>
              <a:spcBef>
                <a:spcPct val="0"/>
              </a:spcBef>
              <a:spcAft>
                <a:spcPct val="35000"/>
              </a:spcAft>
            </a:pPr>
            <a:r>
              <a:rPr lang="ar-EG" sz="2000" b="1" kern="1200" dirty="0" smtClean="0"/>
              <a:t>اهتمي بالتواصل الروحي بينكما من خلال علاقة صافية بالله وأداء بعض العبادات معاً </a:t>
            </a:r>
            <a:endParaRPr lang="ar-EG" sz="2000" b="1" kern="1200" dirty="0"/>
          </a:p>
        </p:txBody>
      </p:sp>
      <p:sp>
        <p:nvSpPr>
          <p:cNvPr id="11" name="Rectangle 10"/>
          <p:cNvSpPr/>
          <p:nvPr/>
        </p:nvSpPr>
        <p:spPr>
          <a:xfrm>
            <a:off x="1498294" y="3665545"/>
            <a:ext cx="7465764" cy="453600"/>
          </a:xfrm>
          <a:prstGeom prst="rect">
            <a:avLst/>
          </a:prstGeom>
        </p:spPr>
        <p:style>
          <a:lnRef idx="2">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364735" y="3399865"/>
            <a:ext cx="5226034" cy="531360"/>
          </a:xfrm>
          <a:custGeom>
            <a:avLst/>
            <a:gdLst>
              <a:gd name="connsiteX0" fmla="*/ 0 w 5226034"/>
              <a:gd name="connsiteY0" fmla="*/ 88562 h 531360"/>
              <a:gd name="connsiteX1" fmla="*/ 88562 w 5226034"/>
              <a:gd name="connsiteY1" fmla="*/ 0 h 531360"/>
              <a:gd name="connsiteX2" fmla="*/ 5137472 w 5226034"/>
              <a:gd name="connsiteY2" fmla="*/ 0 h 531360"/>
              <a:gd name="connsiteX3" fmla="*/ 5226034 w 5226034"/>
              <a:gd name="connsiteY3" fmla="*/ 88562 h 531360"/>
              <a:gd name="connsiteX4" fmla="*/ 5226034 w 5226034"/>
              <a:gd name="connsiteY4" fmla="*/ 442798 h 531360"/>
              <a:gd name="connsiteX5" fmla="*/ 5137472 w 5226034"/>
              <a:gd name="connsiteY5" fmla="*/ 531360 h 531360"/>
              <a:gd name="connsiteX6" fmla="*/ 88562 w 5226034"/>
              <a:gd name="connsiteY6" fmla="*/ 531360 h 531360"/>
              <a:gd name="connsiteX7" fmla="*/ 0 w 5226034"/>
              <a:gd name="connsiteY7" fmla="*/ 442798 h 531360"/>
              <a:gd name="connsiteX8" fmla="*/ 0 w 522603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034" h="531360">
                <a:moveTo>
                  <a:pt x="0" y="88562"/>
                </a:moveTo>
                <a:cubicBezTo>
                  <a:pt x="0" y="39651"/>
                  <a:pt x="39651" y="0"/>
                  <a:pt x="88562" y="0"/>
                </a:cubicBezTo>
                <a:lnTo>
                  <a:pt x="5137472" y="0"/>
                </a:lnTo>
                <a:cubicBezTo>
                  <a:pt x="5186383" y="0"/>
                  <a:pt x="5226034" y="39651"/>
                  <a:pt x="5226034" y="88562"/>
                </a:cubicBezTo>
                <a:lnTo>
                  <a:pt x="5226034" y="442798"/>
                </a:lnTo>
                <a:cubicBezTo>
                  <a:pt x="5226034" y="491709"/>
                  <a:pt x="5186383" y="531360"/>
                  <a:pt x="5137472" y="531360"/>
                </a:cubicBezTo>
                <a:lnTo>
                  <a:pt x="88562" y="531360"/>
                </a:lnTo>
                <a:cubicBezTo>
                  <a:pt x="39651" y="531360"/>
                  <a:pt x="0" y="491709"/>
                  <a:pt x="0" y="442798"/>
                </a:cubicBezTo>
                <a:lnTo>
                  <a:pt x="0" y="88562"/>
                </a:lnTo>
                <a:close/>
              </a:path>
            </a:pathLst>
          </a:custGeom>
          <a:solidFill>
            <a:srgbClr val="00B050"/>
          </a:solidFill>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223471" tIns="25939" rIns="223471" bIns="25939" numCol="1" spcCol="1270" anchor="ctr" anchorCtr="0">
            <a:noAutofit/>
          </a:bodyPr>
          <a:lstStyle/>
          <a:p>
            <a:pPr lvl="0" algn="ctr" defTabSz="889000" rtl="1">
              <a:lnSpc>
                <a:spcPct val="90000"/>
              </a:lnSpc>
              <a:spcBef>
                <a:spcPct val="0"/>
              </a:spcBef>
              <a:spcAft>
                <a:spcPct val="35000"/>
              </a:spcAft>
            </a:pPr>
            <a:r>
              <a:rPr lang="ar-EG" sz="2000" b="1" kern="1200" dirty="0" smtClean="0"/>
              <a:t> لا تحمليه فوق طاقته مادياً أو معنوياً </a:t>
            </a:r>
            <a:endParaRPr lang="ar-EG" sz="2000" b="1" kern="1200" dirty="0"/>
          </a:p>
        </p:txBody>
      </p:sp>
      <p:sp>
        <p:nvSpPr>
          <p:cNvPr id="13" name="Rectangle 12"/>
          <p:cNvSpPr/>
          <p:nvPr/>
        </p:nvSpPr>
        <p:spPr>
          <a:xfrm>
            <a:off x="1498294" y="4482026"/>
            <a:ext cx="7465764" cy="453600"/>
          </a:xfrm>
          <a:prstGeom prst="rect">
            <a:avLst/>
          </a:prstGeom>
        </p:spPr>
        <p:style>
          <a:lnRef idx="2">
            <a:schemeClr val="accent5">
              <a:hueOff val="-5515009"/>
              <a:satOff val="-7671"/>
              <a:lumOff val="-294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364735" y="4216346"/>
            <a:ext cx="5226034" cy="531360"/>
          </a:xfrm>
          <a:custGeom>
            <a:avLst/>
            <a:gdLst>
              <a:gd name="connsiteX0" fmla="*/ 0 w 5226034"/>
              <a:gd name="connsiteY0" fmla="*/ 88562 h 531360"/>
              <a:gd name="connsiteX1" fmla="*/ 88562 w 5226034"/>
              <a:gd name="connsiteY1" fmla="*/ 0 h 531360"/>
              <a:gd name="connsiteX2" fmla="*/ 5137472 w 5226034"/>
              <a:gd name="connsiteY2" fmla="*/ 0 h 531360"/>
              <a:gd name="connsiteX3" fmla="*/ 5226034 w 5226034"/>
              <a:gd name="connsiteY3" fmla="*/ 88562 h 531360"/>
              <a:gd name="connsiteX4" fmla="*/ 5226034 w 5226034"/>
              <a:gd name="connsiteY4" fmla="*/ 442798 h 531360"/>
              <a:gd name="connsiteX5" fmla="*/ 5137472 w 5226034"/>
              <a:gd name="connsiteY5" fmla="*/ 531360 h 531360"/>
              <a:gd name="connsiteX6" fmla="*/ 88562 w 5226034"/>
              <a:gd name="connsiteY6" fmla="*/ 531360 h 531360"/>
              <a:gd name="connsiteX7" fmla="*/ 0 w 5226034"/>
              <a:gd name="connsiteY7" fmla="*/ 442798 h 531360"/>
              <a:gd name="connsiteX8" fmla="*/ 0 w 522603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034" h="531360">
                <a:moveTo>
                  <a:pt x="0" y="88562"/>
                </a:moveTo>
                <a:cubicBezTo>
                  <a:pt x="0" y="39651"/>
                  <a:pt x="39651" y="0"/>
                  <a:pt x="88562" y="0"/>
                </a:cubicBezTo>
                <a:lnTo>
                  <a:pt x="5137472" y="0"/>
                </a:lnTo>
                <a:cubicBezTo>
                  <a:pt x="5186383" y="0"/>
                  <a:pt x="5226034" y="39651"/>
                  <a:pt x="5226034" y="88562"/>
                </a:cubicBezTo>
                <a:lnTo>
                  <a:pt x="5226034" y="442798"/>
                </a:lnTo>
                <a:cubicBezTo>
                  <a:pt x="5226034" y="491709"/>
                  <a:pt x="5186383" y="531360"/>
                  <a:pt x="5137472" y="531360"/>
                </a:cubicBezTo>
                <a:lnTo>
                  <a:pt x="88562" y="531360"/>
                </a:lnTo>
                <a:cubicBezTo>
                  <a:pt x="39651" y="531360"/>
                  <a:pt x="0" y="491709"/>
                  <a:pt x="0" y="442798"/>
                </a:cubicBezTo>
                <a:lnTo>
                  <a:pt x="0" y="88562"/>
                </a:lnTo>
                <a:close/>
              </a:path>
            </a:pathLst>
          </a:custGeom>
          <a:solidFill>
            <a:srgbClr val="00B0F0"/>
          </a:solidFill>
        </p:spPr>
        <p:style>
          <a:lnRef idx="2">
            <a:schemeClr val="lt1">
              <a:hueOff val="0"/>
              <a:satOff val="0"/>
              <a:lumOff val="0"/>
              <a:alphaOff val="0"/>
            </a:schemeClr>
          </a:lnRef>
          <a:fillRef idx="1">
            <a:schemeClr val="accent5">
              <a:hueOff val="-5515009"/>
              <a:satOff val="-7671"/>
              <a:lumOff val="-2942"/>
              <a:alphaOff val="0"/>
            </a:schemeClr>
          </a:fillRef>
          <a:effectRef idx="0">
            <a:schemeClr val="accent5">
              <a:hueOff val="-5515009"/>
              <a:satOff val="-7671"/>
              <a:lumOff val="-2942"/>
              <a:alphaOff val="0"/>
            </a:schemeClr>
          </a:effectRef>
          <a:fontRef idx="minor">
            <a:schemeClr val="lt1"/>
          </a:fontRef>
        </p:style>
        <p:txBody>
          <a:bodyPr spcFirstLastPara="0" vert="horz" wrap="square" lIns="223471" tIns="25939" rIns="223471" bIns="25939" numCol="1" spcCol="1270" anchor="ctr" anchorCtr="0">
            <a:noAutofit/>
          </a:bodyPr>
          <a:lstStyle/>
          <a:p>
            <a:pPr lvl="0" algn="ctr" defTabSz="889000" rtl="1">
              <a:lnSpc>
                <a:spcPct val="90000"/>
              </a:lnSpc>
              <a:spcBef>
                <a:spcPct val="0"/>
              </a:spcBef>
              <a:spcAft>
                <a:spcPct val="35000"/>
              </a:spcAft>
            </a:pPr>
            <a:r>
              <a:rPr lang="ar-EG" sz="2000" b="1" kern="1200" dirty="0" smtClean="0"/>
              <a:t>احذري أن يكون الأطفال هم المبرر الوحيد لاستمرار علاقتك بزوجك</a:t>
            </a:r>
            <a:endParaRPr lang="ar-EG" sz="2000" b="1" kern="1200" dirty="0"/>
          </a:p>
        </p:txBody>
      </p:sp>
      <p:sp>
        <p:nvSpPr>
          <p:cNvPr id="15" name="Rectangle 14"/>
          <p:cNvSpPr/>
          <p:nvPr/>
        </p:nvSpPr>
        <p:spPr>
          <a:xfrm>
            <a:off x="1498294" y="5298506"/>
            <a:ext cx="7465764" cy="453600"/>
          </a:xfrm>
          <a:prstGeom prst="rect">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15"/>
          <p:cNvSpPr/>
          <p:nvPr/>
        </p:nvSpPr>
        <p:spPr>
          <a:xfrm>
            <a:off x="3364735" y="5032826"/>
            <a:ext cx="5226034" cy="531360"/>
          </a:xfrm>
          <a:custGeom>
            <a:avLst/>
            <a:gdLst>
              <a:gd name="connsiteX0" fmla="*/ 0 w 5226034"/>
              <a:gd name="connsiteY0" fmla="*/ 88562 h 531360"/>
              <a:gd name="connsiteX1" fmla="*/ 88562 w 5226034"/>
              <a:gd name="connsiteY1" fmla="*/ 0 h 531360"/>
              <a:gd name="connsiteX2" fmla="*/ 5137472 w 5226034"/>
              <a:gd name="connsiteY2" fmla="*/ 0 h 531360"/>
              <a:gd name="connsiteX3" fmla="*/ 5226034 w 5226034"/>
              <a:gd name="connsiteY3" fmla="*/ 88562 h 531360"/>
              <a:gd name="connsiteX4" fmla="*/ 5226034 w 5226034"/>
              <a:gd name="connsiteY4" fmla="*/ 442798 h 531360"/>
              <a:gd name="connsiteX5" fmla="*/ 5137472 w 5226034"/>
              <a:gd name="connsiteY5" fmla="*/ 531360 h 531360"/>
              <a:gd name="connsiteX6" fmla="*/ 88562 w 5226034"/>
              <a:gd name="connsiteY6" fmla="*/ 531360 h 531360"/>
              <a:gd name="connsiteX7" fmla="*/ 0 w 5226034"/>
              <a:gd name="connsiteY7" fmla="*/ 442798 h 531360"/>
              <a:gd name="connsiteX8" fmla="*/ 0 w 5226034"/>
              <a:gd name="connsiteY8" fmla="*/ 88562 h 53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26034" h="531360">
                <a:moveTo>
                  <a:pt x="0" y="88562"/>
                </a:moveTo>
                <a:cubicBezTo>
                  <a:pt x="0" y="39651"/>
                  <a:pt x="39651" y="0"/>
                  <a:pt x="88562" y="0"/>
                </a:cubicBezTo>
                <a:lnTo>
                  <a:pt x="5137472" y="0"/>
                </a:lnTo>
                <a:cubicBezTo>
                  <a:pt x="5186383" y="0"/>
                  <a:pt x="5226034" y="39651"/>
                  <a:pt x="5226034" y="88562"/>
                </a:cubicBezTo>
                <a:lnTo>
                  <a:pt x="5226034" y="442798"/>
                </a:lnTo>
                <a:cubicBezTo>
                  <a:pt x="5226034" y="491709"/>
                  <a:pt x="5186383" y="531360"/>
                  <a:pt x="5137472" y="531360"/>
                </a:cubicBezTo>
                <a:lnTo>
                  <a:pt x="88562" y="531360"/>
                </a:lnTo>
                <a:cubicBezTo>
                  <a:pt x="39651" y="531360"/>
                  <a:pt x="0" y="491709"/>
                  <a:pt x="0" y="442798"/>
                </a:cubicBezTo>
                <a:lnTo>
                  <a:pt x="0" y="88562"/>
                </a:lnTo>
                <a:close/>
              </a:path>
            </a:pathLst>
          </a:custGeom>
          <a:solidFill>
            <a:srgbClr val="7C1E7C"/>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223471" tIns="25939" rIns="223471" bIns="25939" numCol="1" spcCol="1270" anchor="ctr" anchorCtr="0">
            <a:noAutofit/>
          </a:bodyPr>
          <a:lstStyle/>
          <a:p>
            <a:pPr lvl="0" algn="ctr" defTabSz="889000" rtl="1">
              <a:lnSpc>
                <a:spcPct val="90000"/>
              </a:lnSpc>
              <a:spcBef>
                <a:spcPct val="0"/>
              </a:spcBef>
              <a:spcAft>
                <a:spcPct val="35000"/>
              </a:spcAft>
            </a:pPr>
            <a:r>
              <a:rPr lang="ar-EG" sz="2000" b="1" kern="1200" dirty="0" smtClean="0"/>
              <a:t>احرصي على كل ما يضفي على حياتكما جمالاً وبهجة ومرحاً </a:t>
            </a:r>
            <a:endParaRPr lang="ar-EG" sz="2000" b="1" kern="1200" dirty="0"/>
          </a:p>
        </p:txBody>
      </p:sp>
      <p:pic>
        <p:nvPicPr>
          <p:cNvPr id="2" name="Picture 1"/>
          <p:cNvPicPr>
            <a:picLocks noChangeAspect="1"/>
          </p:cNvPicPr>
          <p:nvPr/>
        </p:nvPicPr>
        <p:blipFill>
          <a:blip r:embed="rId2" cstate="print"/>
          <a:stretch>
            <a:fillRect/>
          </a:stretch>
        </p:blipFill>
        <p:spPr>
          <a:xfrm>
            <a:off x="693473" y="2187561"/>
            <a:ext cx="2181930" cy="28361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 xmlns:p14="http://schemas.microsoft.com/office/powerpoint/2010/main" val="33320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par>
                                <p:cTn id="30" presetID="6" presetClass="entr" presetSubtype="16"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par>
                                <p:cTn id="38" presetID="6" presetClass="entr" presetSubtype="16"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circle(in)">
                                      <p:cBhvr>
                                        <p:cTn id="40" dur="20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ircle(in)">
                                      <p:cBhvr>
                                        <p:cTn id="45" dur="2000"/>
                                        <p:tgtEl>
                                          <p:spTgt spid="14"/>
                                        </p:tgtEl>
                                      </p:cBhvr>
                                    </p:animEffect>
                                  </p:childTnLst>
                                </p:cTn>
                              </p:par>
                              <p:par>
                                <p:cTn id="46" presetID="6" presetClass="entr" presetSubtype="16"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circle(in)">
                                      <p:cBhvr>
                                        <p:cTn id="48" dur="20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circle(in)">
                                      <p:cBhvr>
                                        <p:cTn id="53" dur="2000"/>
                                        <p:tgtEl>
                                          <p:spTgt spid="16"/>
                                        </p:tgtEl>
                                      </p:cBhvr>
                                    </p:animEffect>
                                  </p:childTnLst>
                                </p:cTn>
                              </p:par>
                              <p:par>
                                <p:cTn id="54" presetID="6" presetClass="entr" presetSubtype="16"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circle(in)">
                                      <p:cBhvr>
                                        <p:cTn id="5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8" grpId="0" animBg="1"/>
      <p:bldP spid="10" grpId="0" animBg="1"/>
      <p:bldP spid="12" grpId="0" animBg="1"/>
      <p:bldP spid="14"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123728" y="85788"/>
            <a:ext cx="5258313" cy="563175"/>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Rounded Rectangle 5"/>
          <p:cNvSpPr/>
          <p:nvPr/>
        </p:nvSpPr>
        <p:spPr>
          <a:xfrm>
            <a:off x="1454227" y="2456761"/>
            <a:ext cx="6327910" cy="2952521"/>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justLow" rtl="1"/>
            <a:r>
              <a:rPr lang="ar-EG" sz="2000" b="1" dirty="0" smtClean="0">
                <a:solidFill>
                  <a:srgbClr val="002060"/>
                </a:solidFill>
              </a:rPr>
              <a:t>التواصل </a:t>
            </a:r>
            <a:r>
              <a:rPr lang="ar-EG" sz="2000" b="1" dirty="0">
                <a:solidFill>
                  <a:srgbClr val="002060"/>
                </a:solidFill>
              </a:rPr>
              <a:t>العاطفي هو مفتاح السعادة بين الزوجين، فالعلاقة بين الزوجين تبدأ قوية دافئة مليئة بالمشاعر الطيبة، والأحاسيس الجميلة، وقد تفتر هذه العلاقة مع مضي الوقت، وتصبح رمادًا لا دفء فيه ولا ضياء. وهذه المشكلة هي أخطر ما يصيب الحياة الزوجيَّة، ويُحْدِث في صَرْحها تصدُّعات </a:t>
            </a:r>
            <a:r>
              <a:rPr lang="ar-EG" sz="2000" b="1" dirty="0" smtClean="0">
                <a:solidFill>
                  <a:srgbClr val="002060"/>
                </a:solidFill>
              </a:rPr>
              <a:t>وعلى </a:t>
            </a:r>
            <a:r>
              <a:rPr lang="ar-EG" sz="2000" b="1" dirty="0">
                <a:solidFill>
                  <a:srgbClr val="002060"/>
                </a:solidFill>
              </a:rPr>
              <a:t>الزوجة أن تعطي هذه المشكلة كل اهتمامها لتتغلب </a:t>
            </a:r>
            <a:r>
              <a:rPr lang="ar-EG" sz="2000" b="1" dirty="0" smtClean="0">
                <a:solidFill>
                  <a:srgbClr val="002060"/>
                </a:solidFill>
              </a:rPr>
              <a:t>عليها</a:t>
            </a:r>
            <a:endParaRPr lang="ar-EG" sz="2000" b="1" dirty="0">
              <a:solidFill>
                <a:srgbClr val="002060"/>
              </a:solidFill>
            </a:endParaRPr>
          </a:p>
        </p:txBody>
      </p:sp>
      <p:sp>
        <p:nvSpPr>
          <p:cNvPr id="7" name="Rounded Rectangle 6"/>
          <p:cNvSpPr/>
          <p:nvPr/>
        </p:nvSpPr>
        <p:spPr>
          <a:xfrm>
            <a:off x="3944037" y="1746172"/>
            <a:ext cx="3745735" cy="1002535"/>
          </a:xfrm>
          <a:prstGeom prst="roundRect">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1" anchor="ctr"/>
          <a:lstStyle/>
          <a:p>
            <a:pPr algn="ctr" rtl="1"/>
            <a:r>
              <a:rPr lang="ar-EG" sz="2000" b="1" dirty="0">
                <a:solidFill>
                  <a:srgbClr val="FF0000"/>
                </a:solidFill>
              </a:rPr>
              <a:t>التواصل العاطفي بين الزوجين</a:t>
            </a:r>
          </a:p>
        </p:txBody>
      </p:sp>
      <p:pic>
        <p:nvPicPr>
          <p:cNvPr id="2" name="Picture 1"/>
          <p:cNvPicPr>
            <a:picLocks noChangeAspect="1"/>
          </p:cNvPicPr>
          <p:nvPr/>
        </p:nvPicPr>
        <p:blipFill>
          <a:blip r:embed="rId2"/>
          <a:stretch>
            <a:fillRect/>
          </a:stretch>
        </p:blipFill>
        <p:spPr>
          <a:xfrm>
            <a:off x="1454227" y="1285845"/>
            <a:ext cx="2782104" cy="1763446"/>
          </a:xfrm>
          <a:prstGeom prst="ellipse">
            <a:avLst/>
          </a:prstGeom>
          <a:ln>
            <a:noFill/>
          </a:ln>
          <a:effectLst>
            <a:softEdge rad="112500"/>
          </a:effectLst>
        </p:spPr>
      </p:pic>
    </p:spTree>
    <p:extLst>
      <p:ext uri="{BB962C8B-B14F-4D97-AF65-F5344CB8AC3E}">
        <p14:creationId xmlns="" xmlns:p14="http://schemas.microsoft.com/office/powerpoint/2010/main" val="27228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77225" y="89810"/>
            <a:ext cx="5225262" cy="659338"/>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ctr"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Rounded Rectangle 5"/>
          <p:cNvSpPr/>
          <p:nvPr/>
        </p:nvSpPr>
        <p:spPr>
          <a:xfrm>
            <a:off x="1454227" y="2398826"/>
            <a:ext cx="6327910" cy="2952521"/>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justLow" rtl="1"/>
            <a:endParaRPr lang="ar-EG" sz="2000" b="1" dirty="0">
              <a:solidFill>
                <a:srgbClr val="002060"/>
              </a:solidFill>
            </a:endParaRPr>
          </a:p>
          <a:p>
            <a:pPr algn="justLow" rtl="1"/>
            <a:r>
              <a:rPr lang="ar-EG" sz="2000" b="1" dirty="0" smtClean="0">
                <a:solidFill>
                  <a:srgbClr val="002060"/>
                </a:solidFill>
              </a:rPr>
              <a:t>بداية </a:t>
            </a:r>
            <a:r>
              <a:rPr lang="ar-EG" sz="2000" b="1" dirty="0">
                <a:solidFill>
                  <a:srgbClr val="002060"/>
                </a:solidFill>
              </a:rPr>
              <a:t>العلاج تكون بمراجعة كل منهما لما عليه من واجبات تجاه الآخر، فلعل المشكلة قد بدأت من هذه الزاوية، إلا أن الحياة الزوجية لا تقف عند هذا الحدِّ، فالعلاقة الزوجية هي علاقة إنسانية، وليست علاقة آلية، فالرباط العاطفي بينهما حبل متين، يشكل ركنًا أساسيّا في الحياة الزوجية.</a:t>
            </a:r>
          </a:p>
        </p:txBody>
      </p:sp>
      <p:sp>
        <p:nvSpPr>
          <p:cNvPr id="7" name="Rounded Rectangle 6"/>
          <p:cNvSpPr/>
          <p:nvPr/>
        </p:nvSpPr>
        <p:spPr>
          <a:xfrm>
            <a:off x="3944037" y="1746172"/>
            <a:ext cx="3745735" cy="1002535"/>
          </a:xfrm>
          <a:prstGeom prst="roundRect">
            <a:avLst/>
          </a:prstGeom>
          <a:solidFill>
            <a:srgbClr val="00B050"/>
          </a:solidFill>
        </p:spPr>
        <p:style>
          <a:lnRef idx="1">
            <a:schemeClr val="accent5"/>
          </a:lnRef>
          <a:fillRef idx="2">
            <a:schemeClr val="accent5"/>
          </a:fillRef>
          <a:effectRef idx="1">
            <a:schemeClr val="accent5"/>
          </a:effectRef>
          <a:fontRef idx="minor">
            <a:schemeClr val="dk1"/>
          </a:fontRef>
        </p:style>
        <p:txBody>
          <a:bodyPr rtlCol="1" anchor="ctr"/>
          <a:lstStyle/>
          <a:p>
            <a:pPr algn="ctr" rtl="1"/>
            <a:r>
              <a:rPr lang="ar-EG" sz="2000" b="1" dirty="0">
                <a:solidFill>
                  <a:schemeClr val="bg1"/>
                </a:solidFill>
              </a:rPr>
              <a:t>التواصل العاطفي بين الزوجين</a:t>
            </a:r>
          </a:p>
        </p:txBody>
      </p:sp>
      <p:pic>
        <p:nvPicPr>
          <p:cNvPr id="2" name="Picture 1"/>
          <p:cNvPicPr>
            <a:picLocks noChangeAspect="1"/>
          </p:cNvPicPr>
          <p:nvPr/>
        </p:nvPicPr>
        <p:blipFill>
          <a:blip r:embed="rId2"/>
          <a:stretch>
            <a:fillRect/>
          </a:stretch>
        </p:blipFill>
        <p:spPr>
          <a:xfrm>
            <a:off x="1553378" y="1429176"/>
            <a:ext cx="2897436" cy="1742675"/>
          </a:xfrm>
          <a:prstGeom prst="ellipse">
            <a:avLst/>
          </a:prstGeom>
          <a:ln>
            <a:noFill/>
          </a:ln>
          <a:effectLst>
            <a:softEdge rad="112500"/>
          </a:effectLst>
        </p:spPr>
      </p:pic>
    </p:spTree>
    <p:extLst>
      <p:ext uri="{BB962C8B-B14F-4D97-AF65-F5344CB8AC3E}">
        <p14:creationId xmlns="" xmlns:p14="http://schemas.microsoft.com/office/powerpoint/2010/main" val="316674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88242" y="67775"/>
            <a:ext cx="5401530" cy="689159"/>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Rounded Rectangle 5"/>
          <p:cNvSpPr/>
          <p:nvPr/>
        </p:nvSpPr>
        <p:spPr>
          <a:xfrm>
            <a:off x="1454227" y="2398826"/>
            <a:ext cx="6327910" cy="2952521"/>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justLow" rtl="1"/>
            <a:endParaRPr lang="ar-EG" sz="2000" b="1" dirty="0">
              <a:solidFill>
                <a:srgbClr val="002060"/>
              </a:solidFill>
            </a:endParaRPr>
          </a:p>
          <a:p>
            <a:pPr algn="justLow" rtl="1"/>
            <a:r>
              <a:rPr lang="ar-EG" sz="2000" b="1" dirty="0" smtClean="0">
                <a:solidFill>
                  <a:srgbClr val="002060"/>
                </a:solidFill>
              </a:rPr>
              <a:t>العاطفة </a:t>
            </a:r>
            <a:r>
              <a:rPr lang="ar-EG" sz="2000" b="1" dirty="0">
                <a:solidFill>
                  <a:srgbClr val="002060"/>
                </a:solidFill>
              </a:rPr>
              <a:t>علاقة متبادلة بين الزوجين، فالزوج يحرص على أن يشعر زوجته بحبه لها، وعلى الزوجة أن تبادله هذه المشاعر الطيبة، وتعلن له عن حبها إياه وإخلاصها ووفائها له في كل وقت، وللعاطفة -الصادقة- سحر على حياة الزوجين، فهي تحول الصعب </a:t>
            </a:r>
            <a:r>
              <a:rPr lang="ar-EG" sz="2000" b="1" dirty="0" smtClean="0">
                <a:solidFill>
                  <a:srgbClr val="002060"/>
                </a:solidFill>
              </a:rPr>
              <a:t>سهلاً ولهذه </a:t>
            </a:r>
            <a:r>
              <a:rPr lang="ar-EG" sz="2000" b="1" dirty="0">
                <a:solidFill>
                  <a:srgbClr val="002060"/>
                </a:solidFill>
              </a:rPr>
              <a:t>العاطفة طرق تعرفها جيدًا المرأة الذكية، والكلمة الطيبة أيسر هذه الطرق</a:t>
            </a:r>
          </a:p>
        </p:txBody>
      </p:sp>
      <p:sp>
        <p:nvSpPr>
          <p:cNvPr id="7" name="Rounded Rectangle 6"/>
          <p:cNvSpPr/>
          <p:nvPr/>
        </p:nvSpPr>
        <p:spPr>
          <a:xfrm>
            <a:off x="3944037" y="1746172"/>
            <a:ext cx="3745735" cy="1002535"/>
          </a:xfrm>
          <a:prstGeom prst="round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rtl="1"/>
            <a:r>
              <a:rPr lang="ar-EG" sz="2000" b="1" dirty="0">
                <a:solidFill>
                  <a:schemeClr val="bg1"/>
                </a:solidFill>
              </a:rPr>
              <a:t>التواصل العاطفي بين الزوجين</a:t>
            </a:r>
          </a:p>
        </p:txBody>
      </p:sp>
      <p:pic>
        <p:nvPicPr>
          <p:cNvPr id="2" name="Picture 1"/>
          <p:cNvPicPr>
            <a:picLocks noChangeAspect="1"/>
          </p:cNvPicPr>
          <p:nvPr/>
        </p:nvPicPr>
        <p:blipFill>
          <a:blip r:embed="rId2"/>
          <a:stretch>
            <a:fillRect/>
          </a:stretch>
        </p:blipFill>
        <p:spPr>
          <a:xfrm>
            <a:off x="1454227" y="1662933"/>
            <a:ext cx="2791743" cy="1471785"/>
          </a:xfrm>
          <a:prstGeom prst="ellipse">
            <a:avLst/>
          </a:prstGeom>
          <a:ln>
            <a:noFill/>
          </a:ln>
          <a:effectLst>
            <a:softEdge rad="112500"/>
          </a:effectLst>
        </p:spPr>
      </p:pic>
    </p:spTree>
    <p:extLst>
      <p:ext uri="{BB962C8B-B14F-4D97-AF65-F5344CB8AC3E}">
        <p14:creationId xmlns="" xmlns:p14="http://schemas.microsoft.com/office/powerpoint/2010/main" val="10859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493330" y="173296"/>
            <a:ext cx="5104077" cy="680179"/>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Rounded Rectangle 5"/>
          <p:cNvSpPr/>
          <p:nvPr/>
        </p:nvSpPr>
        <p:spPr>
          <a:xfrm>
            <a:off x="1454227" y="2398826"/>
            <a:ext cx="6327910" cy="2952521"/>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justLow" rtl="1"/>
            <a:r>
              <a:rPr lang="ar-EG" sz="2000" b="1" dirty="0" smtClean="0">
                <a:solidFill>
                  <a:srgbClr val="002060"/>
                </a:solidFill>
              </a:rPr>
              <a:t>فالمرأة </a:t>
            </a:r>
            <a:r>
              <a:rPr lang="ar-EG" sz="2000" b="1" dirty="0">
                <a:solidFill>
                  <a:srgbClr val="002060"/>
                </a:solidFill>
              </a:rPr>
              <a:t>الحكيمة هي التي تشعر زوجها بحبها له، وتُكْبِرُهُ في نظرها، وأن تعوِّده من أول أيام زواجها على طيب الكلام، فذلك هو الذي يغذي حياتهما الزوجية، ويجعلها تثمر خيرًا وسعادة؛ فالحب إحساس وشعور تزكيه الكلمة الطيبة، والاحترام المتبادل، ومبادلة كلمات الحب والمودة، فلا يمنع حياء الزوجة من أن تبادل زوجها الكلمات الرقيقة والمشاعر </a:t>
            </a:r>
            <a:r>
              <a:rPr lang="ar-EG" sz="2000" b="1" dirty="0" smtClean="0">
                <a:solidFill>
                  <a:srgbClr val="002060"/>
                </a:solidFill>
              </a:rPr>
              <a:t>الراقية</a:t>
            </a:r>
            <a:endParaRPr lang="ar-EG" sz="2000" b="1" dirty="0">
              <a:solidFill>
                <a:srgbClr val="002060"/>
              </a:solidFill>
            </a:endParaRPr>
          </a:p>
        </p:txBody>
      </p:sp>
      <p:sp>
        <p:nvSpPr>
          <p:cNvPr id="7" name="Rounded Rectangle 6"/>
          <p:cNvSpPr/>
          <p:nvPr/>
        </p:nvSpPr>
        <p:spPr>
          <a:xfrm>
            <a:off x="3944037" y="1580919"/>
            <a:ext cx="3745735" cy="1002535"/>
          </a:xfrm>
          <a:prstGeom prst="roundRect">
            <a:avLst/>
          </a:prstGeom>
          <a:solidFill>
            <a:srgbClr val="00B050"/>
          </a:solidFill>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000" b="1" dirty="0">
                <a:solidFill>
                  <a:schemeClr val="bg1"/>
                </a:solidFill>
              </a:rPr>
              <a:t>التواصل العاطفي بين الزوجين</a:t>
            </a:r>
          </a:p>
        </p:txBody>
      </p:sp>
      <p:pic>
        <p:nvPicPr>
          <p:cNvPr id="2" name="Picture 1"/>
          <p:cNvPicPr>
            <a:picLocks noChangeAspect="1"/>
          </p:cNvPicPr>
          <p:nvPr/>
        </p:nvPicPr>
        <p:blipFill>
          <a:blip r:embed="rId2"/>
          <a:stretch>
            <a:fillRect/>
          </a:stretch>
        </p:blipFill>
        <p:spPr>
          <a:xfrm>
            <a:off x="1707614" y="1580919"/>
            <a:ext cx="2919471" cy="1154277"/>
          </a:xfrm>
          <a:prstGeom prst="ellipse">
            <a:avLst/>
          </a:prstGeom>
          <a:ln>
            <a:noFill/>
          </a:ln>
          <a:effectLst>
            <a:softEdge rad="112500"/>
          </a:effectLst>
        </p:spPr>
      </p:pic>
    </p:spTree>
    <p:extLst>
      <p:ext uri="{BB962C8B-B14F-4D97-AF65-F5344CB8AC3E}">
        <p14:creationId xmlns="" xmlns:p14="http://schemas.microsoft.com/office/powerpoint/2010/main" val="268342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1553378" y="303302"/>
            <a:ext cx="5093059" cy="593237"/>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Rounded Rectangle 5"/>
          <p:cNvSpPr/>
          <p:nvPr/>
        </p:nvSpPr>
        <p:spPr>
          <a:xfrm>
            <a:off x="1454227" y="2398826"/>
            <a:ext cx="6327910" cy="2952521"/>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justLow" rtl="1"/>
            <a:r>
              <a:rPr lang="ar-EG" sz="2000" b="1" dirty="0" smtClean="0">
                <a:solidFill>
                  <a:srgbClr val="002060"/>
                </a:solidFill>
              </a:rPr>
              <a:t>فوق </a:t>
            </a:r>
            <a:r>
              <a:rPr lang="ar-EG" sz="2000" b="1" dirty="0">
                <a:solidFill>
                  <a:srgbClr val="002060"/>
                </a:solidFill>
              </a:rPr>
              <a:t>كل ذلك فإن الحساسية عند الزوجة قد تفسد هذه العلاقة، فعليها-إذن- أن تكون هي صاحبة القلب الكبير الذي يتغاضى عن هفوات الزوج، وهي بهذا المسلك تَكْبُر في عيني زوجها، بل إن ذلك قد يدفعه إلى الحرص على عدم الوقوع في هذه الهفوات مرة أخرى</a:t>
            </a:r>
          </a:p>
        </p:txBody>
      </p:sp>
      <p:sp>
        <p:nvSpPr>
          <p:cNvPr id="7" name="Rounded Rectangle 6"/>
          <p:cNvSpPr/>
          <p:nvPr/>
        </p:nvSpPr>
        <p:spPr>
          <a:xfrm>
            <a:off x="3944037" y="1856341"/>
            <a:ext cx="3745735" cy="1002535"/>
          </a:xfrm>
          <a:prstGeom prst="roundRect">
            <a:avLst/>
          </a:prstGeom>
          <a:solidFill>
            <a:srgbClr val="00B0F0"/>
          </a:solidFill>
        </p:spPr>
        <p:style>
          <a:lnRef idx="1">
            <a:schemeClr val="accent3"/>
          </a:lnRef>
          <a:fillRef idx="2">
            <a:schemeClr val="accent3"/>
          </a:fillRef>
          <a:effectRef idx="1">
            <a:schemeClr val="accent3"/>
          </a:effectRef>
          <a:fontRef idx="minor">
            <a:schemeClr val="dk1"/>
          </a:fontRef>
        </p:style>
        <p:txBody>
          <a:bodyPr rtlCol="1" anchor="ctr"/>
          <a:lstStyle/>
          <a:p>
            <a:pPr algn="ctr" rtl="1"/>
            <a:r>
              <a:rPr lang="ar-EG" sz="2000" b="1" dirty="0">
                <a:solidFill>
                  <a:srgbClr val="FF0000"/>
                </a:solidFill>
              </a:rPr>
              <a:t>التواصل العاطفي بين الزوجين</a:t>
            </a:r>
          </a:p>
        </p:txBody>
      </p:sp>
      <p:pic>
        <p:nvPicPr>
          <p:cNvPr id="2" name="Picture 1"/>
          <p:cNvPicPr>
            <a:picLocks noChangeAspect="1"/>
          </p:cNvPicPr>
          <p:nvPr/>
        </p:nvPicPr>
        <p:blipFill>
          <a:blip r:embed="rId2"/>
          <a:stretch>
            <a:fillRect/>
          </a:stretch>
        </p:blipFill>
        <p:spPr>
          <a:xfrm>
            <a:off x="1553378" y="1464400"/>
            <a:ext cx="2710149" cy="1868851"/>
          </a:xfrm>
          <a:prstGeom prst="ellipse">
            <a:avLst/>
          </a:prstGeom>
          <a:ln>
            <a:noFill/>
          </a:ln>
          <a:effectLst>
            <a:softEdge rad="112500"/>
          </a:effectLst>
        </p:spPr>
      </p:pic>
    </p:spTree>
    <p:extLst>
      <p:ext uri="{BB962C8B-B14F-4D97-AF65-F5344CB8AC3E}">
        <p14:creationId xmlns="" xmlns:p14="http://schemas.microsoft.com/office/powerpoint/2010/main" val="150551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a:xfrm>
            <a:off x="2209801" y="110184"/>
            <a:ext cx="6934200" cy="715963"/>
          </a:xfrm>
          <a:prstGeom prst="rect">
            <a:avLst/>
          </a:prstGeom>
          <a:solidFill>
            <a:schemeClr val="accent1">
              <a:lumMod val="20000"/>
              <a:lumOff val="80000"/>
            </a:schemeClr>
          </a:solidFill>
        </p:spPr>
        <p:style>
          <a:lnRef idx="2">
            <a:schemeClr val="accent2"/>
          </a:lnRef>
          <a:fillRef idx="1">
            <a:schemeClr val="lt1"/>
          </a:fillRef>
          <a:effectRef idx="0">
            <a:schemeClr val="accent2"/>
          </a:effectRef>
          <a:fontRef idx="minor">
            <a:schemeClr val="dk1"/>
          </a:fontRef>
        </p:style>
        <p:txBody>
          <a:bodyPr vert="horz" lIns="91430" tIns="45715" rIns="91430" bIns="45715" rtlCol="0" anchor="ctr">
            <a:normAutofit fontScale="92500" lnSpcReduction="10000"/>
          </a:bodyPr>
          <a:lstStyle>
            <a:lvl1pPr algn="ctr" defTabSz="1007943" rtl="0" eaLnBrk="1" latinLnBrk="0" hangingPunct="1">
              <a:spcBef>
                <a:spcPct val="0"/>
              </a:spcBef>
              <a:buNone/>
              <a:defRPr sz="4900" kern="1200">
                <a:solidFill>
                  <a:schemeClr val="tx1"/>
                </a:solidFill>
                <a:latin typeface="+mj-lt"/>
                <a:ea typeface="+mj-ea"/>
                <a:cs typeface="+mj-cs"/>
              </a:defRPr>
            </a:lvl1pPr>
          </a:lstStyle>
          <a:p>
            <a:pPr algn="l" rtl="1"/>
            <a:r>
              <a:rPr lang="ar-EG" b="1" dirty="0">
                <a:solidFill>
                  <a:schemeClr val="accent2">
                    <a:lumMod val="50000"/>
                  </a:schemeClr>
                </a:solidFill>
              </a:rPr>
              <a:t>الأهداف التفصيلية للبرنامج التدريبي </a:t>
            </a:r>
          </a:p>
        </p:txBody>
      </p:sp>
      <p:sp>
        <p:nvSpPr>
          <p:cNvPr id="14" name="Folded Corner 13"/>
          <p:cNvSpPr/>
          <p:nvPr/>
        </p:nvSpPr>
        <p:spPr bwMode="auto">
          <a:xfrm>
            <a:off x="447906" y="2319742"/>
            <a:ext cx="8566666" cy="2971800"/>
          </a:xfrm>
          <a:prstGeom prst="foldedCorner">
            <a:avLst>
              <a:gd name="adj" fmla="val 8956"/>
            </a:avLst>
          </a:prstGeom>
          <a:solidFill>
            <a:schemeClr val="accent1">
              <a:lumMod val="20000"/>
              <a:lumOff val="80000"/>
            </a:schemeClr>
          </a:solidFill>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30" tIns="45715" rIns="91430" bIns="45715" numCol="1" rtlCol="1" anchor="ctr" anchorCtr="0" compatLnSpc="1">
            <a:prstTxWarp prst="textNoShape">
              <a:avLst/>
            </a:prstTxWarp>
          </a:bodyPr>
          <a:lstStyle/>
          <a:p>
            <a:pPr algn="ctr" defTabSz="914305" rtl="1"/>
            <a:endParaRPr lang="ar-EG" dirty="0">
              <a:latin typeface="Arial" charset="0"/>
            </a:endParaRPr>
          </a:p>
        </p:txBody>
      </p:sp>
      <p:sp>
        <p:nvSpPr>
          <p:cNvPr id="16" name="Rectangle 15"/>
          <p:cNvSpPr/>
          <p:nvPr/>
        </p:nvSpPr>
        <p:spPr>
          <a:xfrm>
            <a:off x="447907" y="2319742"/>
            <a:ext cx="8566664" cy="3477865"/>
          </a:xfrm>
          <a:prstGeom prst="rect">
            <a:avLst/>
          </a:prstGeom>
          <a:solidFill>
            <a:schemeClr val="accent1">
              <a:lumMod val="20000"/>
              <a:lumOff val="80000"/>
            </a:schemeClr>
          </a:solidFill>
        </p:spPr>
        <p:txBody>
          <a:bodyPr wrap="square" lIns="91430" tIns="45715" rIns="91430" bIns="45715">
            <a:spAutoFit/>
          </a:bodyPr>
          <a:lstStyle/>
          <a:p>
            <a:pPr marL="342900" indent="-342900" algn="justLow" rtl="1">
              <a:buFont typeface="Wingdings" panose="05000000000000000000" pitchFamily="2" charset="2"/>
              <a:buChar char="ü"/>
            </a:pPr>
            <a:r>
              <a:rPr lang="ar-EG" sz="2000" b="1" dirty="0" smtClean="0">
                <a:solidFill>
                  <a:srgbClr val="002060"/>
                </a:solidFill>
              </a:rPr>
              <a:t>التعرف </a:t>
            </a:r>
            <a:r>
              <a:rPr lang="ar-EG" sz="2000" b="1" dirty="0">
                <a:solidFill>
                  <a:srgbClr val="002060"/>
                </a:solidFill>
              </a:rPr>
              <a:t>على الفرق بين دماغى الرجل والمرأة </a:t>
            </a:r>
            <a:r>
              <a:rPr lang="ar-EG" sz="2000" b="1" dirty="0" smtClean="0">
                <a:solidFill>
                  <a:srgbClr val="002060"/>
                </a:solidFill>
              </a:rPr>
              <a:t>.</a:t>
            </a:r>
          </a:p>
          <a:p>
            <a:pPr marL="342900" indent="-342900" algn="justLow" rtl="1">
              <a:buFont typeface="Wingdings" panose="05000000000000000000" pitchFamily="2" charset="2"/>
              <a:buChar char="ü"/>
            </a:pPr>
            <a:r>
              <a:rPr lang="ar-EG" sz="2000" b="1" dirty="0" smtClean="0">
                <a:solidFill>
                  <a:srgbClr val="002060"/>
                </a:solidFill>
              </a:rPr>
              <a:t>التعرف </a:t>
            </a:r>
            <a:r>
              <a:rPr lang="ar-EG" sz="2000" b="1" dirty="0">
                <a:solidFill>
                  <a:srgbClr val="002060"/>
                </a:solidFill>
              </a:rPr>
              <a:t>على الفروق الأساسية بين طبيعتى الرجل والمرأة .</a:t>
            </a:r>
          </a:p>
          <a:p>
            <a:pPr marL="342900" indent="-342900" algn="justLow" rtl="1">
              <a:buFont typeface="Wingdings" panose="05000000000000000000" pitchFamily="2" charset="2"/>
              <a:buChar char="ü"/>
            </a:pPr>
            <a:r>
              <a:rPr lang="ar-EG" sz="2000" b="1" dirty="0" smtClean="0">
                <a:solidFill>
                  <a:srgbClr val="002060"/>
                </a:solidFill>
              </a:rPr>
              <a:t>التعرف </a:t>
            </a:r>
            <a:r>
              <a:rPr lang="ar-EG" sz="2000" b="1" dirty="0">
                <a:solidFill>
                  <a:srgbClr val="002060"/>
                </a:solidFill>
              </a:rPr>
              <a:t>على الفروق بين شخصيتى الرجل والمرأة .</a:t>
            </a:r>
          </a:p>
          <a:p>
            <a:pPr marL="342900" indent="-342900" algn="justLow" rtl="1">
              <a:buFont typeface="Wingdings" panose="05000000000000000000" pitchFamily="2" charset="2"/>
              <a:buChar char="ü"/>
            </a:pPr>
            <a:r>
              <a:rPr lang="ar-EG" sz="2000" b="1" dirty="0" smtClean="0">
                <a:solidFill>
                  <a:srgbClr val="002060"/>
                </a:solidFill>
              </a:rPr>
              <a:t>التعرف </a:t>
            </a:r>
            <a:r>
              <a:rPr lang="ar-EG" sz="2000" b="1" dirty="0">
                <a:solidFill>
                  <a:srgbClr val="002060"/>
                </a:solidFill>
              </a:rPr>
              <a:t>على سيكلوجية المرأة في التعامل مع الرجل </a:t>
            </a:r>
            <a:r>
              <a:rPr lang="ar-EG" sz="2000" b="1" dirty="0" smtClean="0">
                <a:solidFill>
                  <a:srgbClr val="002060"/>
                </a:solidFill>
              </a:rPr>
              <a:t>.</a:t>
            </a:r>
          </a:p>
          <a:p>
            <a:pPr marL="342900" indent="-342900" algn="justLow" rtl="1">
              <a:buFont typeface="Wingdings" panose="05000000000000000000" pitchFamily="2" charset="2"/>
              <a:buChar char="ü"/>
            </a:pPr>
            <a:r>
              <a:rPr lang="ar-EG" sz="2000" b="1" dirty="0" smtClean="0">
                <a:solidFill>
                  <a:srgbClr val="002060"/>
                </a:solidFill>
              </a:rPr>
              <a:t>التعرف </a:t>
            </a:r>
            <a:r>
              <a:rPr lang="ar-EG" sz="2000" b="1" dirty="0">
                <a:solidFill>
                  <a:srgbClr val="002060"/>
                </a:solidFill>
              </a:rPr>
              <a:t>على الفرق بين الرجل والمرأة في التفكير </a:t>
            </a:r>
            <a:r>
              <a:rPr lang="ar-EG" sz="2000" b="1" dirty="0" smtClean="0">
                <a:solidFill>
                  <a:srgbClr val="002060"/>
                </a:solidFill>
              </a:rPr>
              <a:t>.</a:t>
            </a:r>
          </a:p>
          <a:p>
            <a:pPr marL="342900" indent="-342900" algn="justLow" rtl="1">
              <a:buFont typeface="Wingdings" panose="05000000000000000000" pitchFamily="2" charset="2"/>
              <a:buChar char="ü"/>
            </a:pPr>
            <a:r>
              <a:rPr lang="ar-EG" sz="2000" b="1" dirty="0" smtClean="0">
                <a:solidFill>
                  <a:srgbClr val="002060"/>
                </a:solidFill>
              </a:rPr>
              <a:t>التعرف </a:t>
            </a:r>
            <a:r>
              <a:rPr lang="ar-EG" sz="2000" b="1" dirty="0">
                <a:solidFill>
                  <a:srgbClr val="002060"/>
                </a:solidFill>
              </a:rPr>
              <a:t>على الحاجات الأساسية لكلا من الرجل والمرأة .</a:t>
            </a:r>
          </a:p>
          <a:p>
            <a:pPr marL="342900" indent="-342900" algn="justLow" rtl="1">
              <a:buFont typeface="Wingdings" panose="05000000000000000000" pitchFamily="2" charset="2"/>
              <a:buChar char="ü"/>
            </a:pPr>
            <a:r>
              <a:rPr lang="ar-EG" sz="2000" b="1" dirty="0" smtClean="0">
                <a:solidFill>
                  <a:srgbClr val="002060"/>
                </a:solidFill>
              </a:rPr>
              <a:t>التعرف </a:t>
            </a:r>
            <a:r>
              <a:rPr lang="ar-EG" sz="2000" b="1" dirty="0">
                <a:solidFill>
                  <a:srgbClr val="002060"/>
                </a:solidFill>
              </a:rPr>
              <a:t>على مفهوم الخلافات .</a:t>
            </a:r>
          </a:p>
          <a:p>
            <a:pPr marL="342900" indent="-342900" algn="justLow" rtl="1">
              <a:buFont typeface="Wingdings" panose="05000000000000000000" pitchFamily="2" charset="2"/>
              <a:buChar char="ü"/>
            </a:pPr>
            <a:r>
              <a:rPr lang="ar-EG" sz="2000" b="1" dirty="0" smtClean="0">
                <a:solidFill>
                  <a:srgbClr val="002060"/>
                </a:solidFill>
              </a:rPr>
              <a:t>التعرف </a:t>
            </a:r>
            <a:r>
              <a:rPr lang="ar-EG" sz="2000" b="1" dirty="0">
                <a:solidFill>
                  <a:srgbClr val="002060"/>
                </a:solidFill>
              </a:rPr>
              <a:t>على أسباب المشاكل الزوجية.</a:t>
            </a:r>
          </a:p>
          <a:p>
            <a:pPr marL="342900" indent="-342900" algn="justLow" rtl="1">
              <a:buFont typeface="Wingdings" panose="05000000000000000000" pitchFamily="2" charset="2"/>
              <a:buChar char="ü"/>
            </a:pPr>
            <a:r>
              <a:rPr lang="ar-EG" sz="2000" b="1" dirty="0" smtClean="0">
                <a:solidFill>
                  <a:srgbClr val="002060"/>
                </a:solidFill>
              </a:rPr>
              <a:t>التعرف </a:t>
            </a:r>
            <a:r>
              <a:rPr lang="ar-EG" sz="2000" b="1" dirty="0">
                <a:solidFill>
                  <a:srgbClr val="002060"/>
                </a:solidFill>
              </a:rPr>
              <a:t>على طرق حل المشكلة الزوجية.</a:t>
            </a:r>
          </a:p>
          <a:p>
            <a:pPr marL="342900" indent="-342900" algn="justLow" rtl="1">
              <a:buFont typeface="Wingdings" panose="05000000000000000000" pitchFamily="2" charset="2"/>
              <a:buChar char="ü"/>
            </a:pPr>
            <a:r>
              <a:rPr lang="ar-EG" sz="2000" b="1" dirty="0" smtClean="0">
                <a:solidFill>
                  <a:srgbClr val="002060"/>
                </a:solidFill>
              </a:rPr>
              <a:t>التعرف </a:t>
            </a:r>
            <a:r>
              <a:rPr lang="ar-EG" sz="2000" b="1" dirty="0">
                <a:solidFill>
                  <a:srgbClr val="002060"/>
                </a:solidFill>
              </a:rPr>
              <a:t>على قواعد للتعامل مع المشاكل الزوجية.</a:t>
            </a:r>
          </a:p>
          <a:p>
            <a:pPr marL="342900" indent="-342900" algn="justLow" rtl="1">
              <a:buFont typeface="Wingdings" panose="05000000000000000000" pitchFamily="2" charset="2"/>
              <a:buChar char="ü"/>
            </a:pPr>
            <a:r>
              <a:rPr lang="ar-EG" sz="2000" b="1" dirty="0" smtClean="0">
                <a:solidFill>
                  <a:srgbClr val="002060"/>
                </a:solidFill>
              </a:rPr>
              <a:t>التعرف </a:t>
            </a:r>
            <a:r>
              <a:rPr lang="ar-EG" sz="2000" b="1" dirty="0">
                <a:solidFill>
                  <a:srgbClr val="002060"/>
                </a:solidFill>
              </a:rPr>
              <a:t>على كيف تعالج المشاكل الزوجية.</a:t>
            </a:r>
          </a:p>
        </p:txBody>
      </p:sp>
      <p:sp>
        <p:nvSpPr>
          <p:cNvPr id="20" name="Rectangle 19"/>
          <p:cNvSpPr/>
          <p:nvPr/>
        </p:nvSpPr>
        <p:spPr>
          <a:xfrm>
            <a:off x="318478" y="1331694"/>
            <a:ext cx="8825523" cy="461655"/>
          </a:xfrm>
          <a:prstGeom prst="rect">
            <a:avLst/>
          </a:prstGeom>
          <a:solidFill>
            <a:schemeClr val="accent1">
              <a:lumMod val="20000"/>
              <a:lumOff val="80000"/>
            </a:schemeClr>
          </a:solidFill>
        </p:spPr>
        <p:txBody>
          <a:bodyPr wrap="square" lIns="91430" tIns="45715" rIns="91430" bIns="45715">
            <a:spAutoFit/>
          </a:bodyPr>
          <a:lstStyle/>
          <a:p>
            <a:pPr algn="justLow" rtl="1"/>
            <a:r>
              <a:rPr lang="ar-EG" sz="2400" b="1" dirty="0">
                <a:solidFill>
                  <a:srgbClr val="002060"/>
                </a:solidFill>
              </a:rPr>
              <a:t>بنهاية هذا البرنامج التدريبي نتوقع أن المشاركون قد حققوا النتائج الآتية (بمشيئة الله ) </a:t>
            </a:r>
          </a:p>
        </p:txBody>
      </p:sp>
    </p:spTree>
    <p:extLst>
      <p:ext uri="{BB962C8B-B14F-4D97-AF65-F5344CB8AC3E}">
        <p14:creationId xmlns="" xmlns:p14="http://schemas.microsoft.com/office/powerpoint/2010/main" val="2672693736"/>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par>
                          <p:cTn id="17" fill="hold">
                            <p:stCondLst>
                              <p:cond delay="1000"/>
                            </p:stCondLst>
                            <p:childTnLst>
                              <p:par>
                                <p:cTn id="18" presetID="16" presetClass="entr" presetSubtype="21"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barn(inVertical)">
                                      <p:cBhvr>
                                        <p:cTn id="25" dur="500"/>
                                        <p:tgtEl>
                                          <p:spTgt spid="1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xEl>
                                              <p:pRg st="1" end="1"/>
                                            </p:txEl>
                                          </p:spTgt>
                                        </p:tgtEl>
                                        <p:attrNameLst>
                                          <p:attrName>style.visibility</p:attrName>
                                        </p:attrNameLst>
                                      </p:cBhvr>
                                      <p:to>
                                        <p:strVal val="visible"/>
                                      </p:to>
                                    </p:set>
                                    <p:animEffect transition="in" filter="barn(inVertical)">
                                      <p:cBhvr>
                                        <p:cTn id="30" dur="500"/>
                                        <p:tgtEl>
                                          <p:spTgt spid="1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6">
                                            <p:txEl>
                                              <p:pRg st="2" end="2"/>
                                            </p:txEl>
                                          </p:spTgt>
                                        </p:tgtEl>
                                        <p:attrNameLst>
                                          <p:attrName>style.visibility</p:attrName>
                                        </p:attrNameLst>
                                      </p:cBhvr>
                                      <p:to>
                                        <p:strVal val="visible"/>
                                      </p:to>
                                    </p:set>
                                    <p:animEffect transition="in" filter="barn(inVertical)">
                                      <p:cBhvr>
                                        <p:cTn id="35" dur="500"/>
                                        <p:tgtEl>
                                          <p:spTgt spid="1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6">
                                            <p:txEl>
                                              <p:pRg st="3" end="3"/>
                                            </p:txEl>
                                          </p:spTgt>
                                        </p:tgtEl>
                                        <p:attrNameLst>
                                          <p:attrName>style.visibility</p:attrName>
                                        </p:attrNameLst>
                                      </p:cBhvr>
                                      <p:to>
                                        <p:strVal val="visible"/>
                                      </p:to>
                                    </p:set>
                                    <p:animEffect transition="in" filter="barn(inVertical)">
                                      <p:cBhvr>
                                        <p:cTn id="40" dur="500"/>
                                        <p:tgtEl>
                                          <p:spTgt spid="1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6">
                                            <p:txEl>
                                              <p:pRg st="4" end="4"/>
                                            </p:txEl>
                                          </p:spTgt>
                                        </p:tgtEl>
                                        <p:attrNameLst>
                                          <p:attrName>style.visibility</p:attrName>
                                        </p:attrNameLst>
                                      </p:cBhvr>
                                      <p:to>
                                        <p:strVal val="visible"/>
                                      </p:to>
                                    </p:set>
                                    <p:animEffect transition="in" filter="barn(inVertical)">
                                      <p:cBhvr>
                                        <p:cTn id="45" dur="500"/>
                                        <p:tgtEl>
                                          <p:spTgt spid="1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6">
                                            <p:txEl>
                                              <p:pRg st="5" end="5"/>
                                            </p:txEl>
                                          </p:spTgt>
                                        </p:tgtEl>
                                        <p:attrNameLst>
                                          <p:attrName>style.visibility</p:attrName>
                                        </p:attrNameLst>
                                      </p:cBhvr>
                                      <p:to>
                                        <p:strVal val="visible"/>
                                      </p:to>
                                    </p:set>
                                    <p:animEffect transition="in" filter="barn(inVertical)">
                                      <p:cBhvr>
                                        <p:cTn id="50" dur="500"/>
                                        <p:tgtEl>
                                          <p:spTgt spid="16">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6">
                                            <p:txEl>
                                              <p:pRg st="6" end="6"/>
                                            </p:txEl>
                                          </p:spTgt>
                                        </p:tgtEl>
                                        <p:attrNameLst>
                                          <p:attrName>style.visibility</p:attrName>
                                        </p:attrNameLst>
                                      </p:cBhvr>
                                      <p:to>
                                        <p:strVal val="visible"/>
                                      </p:to>
                                    </p:set>
                                    <p:animEffect transition="in" filter="barn(inVertical)">
                                      <p:cBhvr>
                                        <p:cTn id="55" dur="500"/>
                                        <p:tgtEl>
                                          <p:spTgt spid="16">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6">
                                            <p:txEl>
                                              <p:pRg st="7" end="7"/>
                                            </p:txEl>
                                          </p:spTgt>
                                        </p:tgtEl>
                                        <p:attrNameLst>
                                          <p:attrName>style.visibility</p:attrName>
                                        </p:attrNameLst>
                                      </p:cBhvr>
                                      <p:to>
                                        <p:strVal val="visible"/>
                                      </p:to>
                                    </p:set>
                                    <p:animEffect transition="in" filter="barn(inVertical)">
                                      <p:cBhvr>
                                        <p:cTn id="60" dur="500"/>
                                        <p:tgtEl>
                                          <p:spTgt spid="16">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16">
                                            <p:txEl>
                                              <p:pRg st="8" end="8"/>
                                            </p:txEl>
                                          </p:spTgt>
                                        </p:tgtEl>
                                        <p:attrNameLst>
                                          <p:attrName>style.visibility</p:attrName>
                                        </p:attrNameLst>
                                      </p:cBhvr>
                                      <p:to>
                                        <p:strVal val="visible"/>
                                      </p:to>
                                    </p:set>
                                    <p:animEffect transition="in" filter="barn(inVertical)">
                                      <p:cBhvr>
                                        <p:cTn id="65" dur="500"/>
                                        <p:tgtEl>
                                          <p:spTgt spid="16">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6">
                                            <p:txEl>
                                              <p:pRg st="9" end="9"/>
                                            </p:txEl>
                                          </p:spTgt>
                                        </p:tgtEl>
                                        <p:attrNameLst>
                                          <p:attrName>style.visibility</p:attrName>
                                        </p:attrNameLst>
                                      </p:cBhvr>
                                      <p:to>
                                        <p:strVal val="visible"/>
                                      </p:to>
                                    </p:set>
                                    <p:animEffect transition="in" filter="barn(inVertical)">
                                      <p:cBhvr>
                                        <p:cTn id="70" dur="500"/>
                                        <p:tgtEl>
                                          <p:spTgt spid="16">
                                            <p:txEl>
                                              <p:pRg st="9" end="9"/>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6">
                                            <p:txEl>
                                              <p:pRg st="10" end="10"/>
                                            </p:txEl>
                                          </p:spTgt>
                                        </p:tgtEl>
                                        <p:attrNameLst>
                                          <p:attrName>style.visibility</p:attrName>
                                        </p:attrNameLst>
                                      </p:cBhvr>
                                      <p:to>
                                        <p:strVal val="visible"/>
                                      </p:to>
                                    </p:set>
                                    <p:animEffect transition="in" filter="barn(inVertical)">
                                      <p:cBhvr>
                                        <p:cTn id="75"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2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03552" y="21418"/>
            <a:ext cx="4829260" cy="764114"/>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Rounded Rectangle 5"/>
          <p:cNvSpPr/>
          <p:nvPr/>
        </p:nvSpPr>
        <p:spPr>
          <a:xfrm>
            <a:off x="1454227" y="2398826"/>
            <a:ext cx="6327910" cy="2952521"/>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justLow" rtl="1"/>
            <a:r>
              <a:rPr lang="ar-EG" sz="2000" b="1" dirty="0" smtClean="0">
                <a:solidFill>
                  <a:srgbClr val="002060"/>
                </a:solidFill>
              </a:rPr>
              <a:t>وهناك </a:t>
            </a:r>
            <a:r>
              <a:rPr lang="ar-EG" sz="2000" b="1" dirty="0">
                <a:solidFill>
                  <a:srgbClr val="002060"/>
                </a:solidFill>
              </a:rPr>
              <a:t>أمور على قدر كبير من الأهمية قد تغفل عنها كثير من الزوجات، ظنًّا منهن أن الكلام الطيب والعلاقة الحسنة هي السعادة فحسب، لا.. بل هناك البيت النظيف الهادئ، الذي يحتاج إليه الزوج ليستريح فيه من عناء عمله، وهناك أيضًا مائدة الطعام المعدة إعدادًا </a:t>
            </a:r>
            <a:r>
              <a:rPr lang="ar-EG" sz="2000" b="1" dirty="0" smtClean="0">
                <a:solidFill>
                  <a:srgbClr val="002060"/>
                </a:solidFill>
              </a:rPr>
              <a:t>جيدًا</a:t>
            </a:r>
            <a:endParaRPr lang="ar-EG" sz="2000" b="1" dirty="0">
              <a:solidFill>
                <a:srgbClr val="002060"/>
              </a:solidFill>
            </a:endParaRPr>
          </a:p>
        </p:txBody>
      </p:sp>
      <p:sp>
        <p:nvSpPr>
          <p:cNvPr id="7" name="Rounded Rectangle 6"/>
          <p:cNvSpPr/>
          <p:nvPr/>
        </p:nvSpPr>
        <p:spPr>
          <a:xfrm>
            <a:off x="3944037" y="1856341"/>
            <a:ext cx="3745735" cy="1002535"/>
          </a:xfrm>
          <a:prstGeom prst="roundRect">
            <a:avLst/>
          </a:prstGeom>
        </p:spPr>
        <p:style>
          <a:lnRef idx="1">
            <a:schemeClr val="accent4"/>
          </a:lnRef>
          <a:fillRef idx="2">
            <a:schemeClr val="accent4"/>
          </a:fillRef>
          <a:effectRef idx="1">
            <a:schemeClr val="accent4"/>
          </a:effectRef>
          <a:fontRef idx="minor">
            <a:schemeClr val="dk1"/>
          </a:fontRef>
        </p:style>
        <p:txBody>
          <a:bodyPr rtlCol="1" anchor="ctr"/>
          <a:lstStyle/>
          <a:p>
            <a:pPr algn="ctr" rtl="1"/>
            <a:r>
              <a:rPr lang="ar-EG" sz="2000" b="1" dirty="0">
                <a:solidFill>
                  <a:schemeClr val="bg1"/>
                </a:solidFill>
              </a:rPr>
              <a:t>التواصل العاطفي بين الزوجين</a:t>
            </a:r>
          </a:p>
        </p:txBody>
      </p:sp>
      <p:pic>
        <p:nvPicPr>
          <p:cNvPr id="2" name="Picture 1"/>
          <p:cNvPicPr>
            <a:picLocks noChangeAspect="1"/>
          </p:cNvPicPr>
          <p:nvPr/>
        </p:nvPicPr>
        <p:blipFill>
          <a:blip r:embed="rId2"/>
          <a:stretch>
            <a:fillRect/>
          </a:stretch>
        </p:blipFill>
        <p:spPr>
          <a:xfrm>
            <a:off x="1537886" y="1652413"/>
            <a:ext cx="2670558" cy="1410389"/>
          </a:xfrm>
          <a:prstGeom prst="ellipse">
            <a:avLst/>
          </a:prstGeom>
          <a:ln>
            <a:noFill/>
          </a:ln>
          <a:effectLst>
            <a:softEdge rad="112500"/>
          </a:effectLst>
        </p:spPr>
      </p:pic>
    </p:spTree>
    <p:extLst>
      <p:ext uri="{BB962C8B-B14F-4D97-AF65-F5344CB8AC3E}">
        <p14:creationId xmlns="" xmlns:p14="http://schemas.microsoft.com/office/powerpoint/2010/main" val="1336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1996650" y="94733"/>
            <a:ext cx="5243064" cy="681370"/>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Rounded Rectangle 5"/>
          <p:cNvSpPr/>
          <p:nvPr/>
        </p:nvSpPr>
        <p:spPr>
          <a:xfrm>
            <a:off x="1454227" y="2398826"/>
            <a:ext cx="6327910" cy="2952521"/>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justLow" rtl="1"/>
            <a:r>
              <a:rPr lang="ar-EG" sz="2000" b="1" dirty="0" smtClean="0">
                <a:solidFill>
                  <a:srgbClr val="002060"/>
                </a:solidFill>
              </a:rPr>
              <a:t>ويحسن </a:t>
            </a:r>
            <a:r>
              <a:rPr lang="ar-EG" sz="2000" b="1" dirty="0">
                <a:solidFill>
                  <a:srgbClr val="002060"/>
                </a:solidFill>
              </a:rPr>
              <a:t>بالزوجة أن تنظر إلى علاقتها بأهل زوجها إلى أنها علاقة بينها وبين زوجها، فحسن علاقتها لهم يعني حسن علاقتها به، فهي تحسن ضيافتهم، وترى في صنيعها هذا قربًا من زوجها.. كما أنها تشجع زوجها على دعوة أصدقائه وإخوانه على طعام تعده لهم فرحة مسرورة.. </a:t>
            </a:r>
          </a:p>
        </p:txBody>
      </p:sp>
      <p:sp>
        <p:nvSpPr>
          <p:cNvPr id="7" name="Rounded Rectangle 6"/>
          <p:cNvSpPr/>
          <p:nvPr/>
        </p:nvSpPr>
        <p:spPr>
          <a:xfrm>
            <a:off x="3944037" y="1856341"/>
            <a:ext cx="3745735" cy="1002535"/>
          </a:xfrm>
          <a:prstGeom prst="roundRect">
            <a:avLst/>
          </a:prstGeom>
        </p:spPr>
        <p:style>
          <a:lnRef idx="1">
            <a:schemeClr val="accent6"/>
          </a:lnRef>
          <a:fillRef idx="2">
            <a:schemeClr val="accent6"/>
          </a:fillRef>
          <a:effectRef idx="1">
            <a:schemeClr val="accent6"/>
          </a:effectRef>
          <a:fontRef idx="minor">
            <a:schemeClr val="dk1"/>
          </a:fontRef>
        </p:style>
        <p:txBody>
          <a:bodyPr rtlCol="1" anchor="ctr"/>
          <a:lstStyle/>
          <a:p>
            <a:pPr algn="ctr" rtl="1"/>
            <a:r>
              <a:rPr lang="ar-EG" sz="2000" b="1" dirty="0">
                <a:solidFill>
                  <a:srgbClr val="FF0000"/>
                </a:solidFill>
              </a:rPr>
              <a:t>التواصل العاطفي بين الزوجين</a:t>
            </a:r>
          </a:p>
        </p:txBody>
      </p:sp>
      <p:pic>
        <p:nvPicPr>
          <p:cNvPr id="2" name="Picture 1"/>
          <p:cNvPicPr>
            <a:picLocks noChangeAspect="1"/>
          </p:cNvPicPr>
          <p:nvPr/>
        </p:nvPicPr>
        <p:blipFill>
          <a:blip r:embed="rId2"/>
          <a:stretch>
            <a:fillRect/>
          </a:stretch>
        </p:blipFill>
        <p:spPr>
          <a:xfrm>
            <a:off x="1540852" y="1601612"/>
            <a:ext cx="2857500" cy="1439043"/>
          </a:xfrm>
          <a:prstGeom prst="ellipse">
            <a:avLst/>
          </a:prstGeom>
          <a:ln>
            <a:noFill/>
          </a:ln>
          <a:effectLst>
            <a:softEdge rad="112500"/>
          </a:effectLst>
        </p:spPr>
      </p:pic>
    </p:spTree>
    <p:extLst>
      <p:ext uri="{BB962C8B-B14F-4D97-AF65-F5344CB8AC3E}">
        <p14:creationId xmlns="" xmlns:p14="http://schemas.microsoft.com/office/powerpoint/2010/main" val="117982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44173" y="143220"/>
            <a:ext cx="4982891" cy="705079"/>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EG" sz="2800" b="1" dirty="0">
                <a:solidFill>
                  <a:srgbClr val="C00000"/>
                </a:solidFill>
              </a:rPr>
              <a:t>خطوات في طريق حل المشكلة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Rounded Rectangle 5"/>
          <p:cNvSpPr/>
          <p:nvPr/>
        </p:nvSpPr>
        <p:spPr>
          <a:xfrm>
            <a:off x="1454227" y="2398826"/>
            <a:ext cx="6327910" cy="2952521"/>
          </a:xfrm>
          <a:prstGeom prst="roundRect">
            <a:avLst/>
          </a:prstGeom>
        </p:spPr>
        <p:style>
          <a:lnRef idx="2">
            <a:schemeClr val="accent4"/>
          </a:lnRef>
          <a:fillRef idx="1">
            <a:schemeClr val="lt1"/>
          </a:fillRef>
          <a:effectRef idx="0">
            <a:schemeClr val="accent4"/>
          </a:effectRef>
          <a:fontRef idx="minor">
            <a:schemeClr val="dk1"/>
          </a:fontRef>
        </p:style>
        <p:txBody>
          <a:bodyPr rtlCol="1" anchor="ctr"/>
          <a:lstStyle/>
          <a:p>
            <a:pPr algn="justLow"/>
            <a:r>
              <a:rPr lang="ar-EG" sz="2000" b="1" dirty="0" smtClean="0">
                <a:solidFill>
                  <a:srgbClr val="002060"/>
                </a:solidFill>
              </a:rPr>
              <a:t>وعلى </a:t>
            </a:r>
            <a:r>
              <a:rPr lang="ar-EG" sz="2000" b="1" dirty="0">
                <a:solidFill>
                  <a:srgbClr val="002060"/>
                </a:solidFill>
              </a:rPr>
              <a:t>المرأة أن تداوم على الحديث في أوقات مناسبة مع زوجها، فتتعرف أحواله، وما تعرَّض له في حياته اليومية، فذلك يقرب المرأة من زوجها، ويُشعره بقيمته وأهميته. عن عائشة </a:t>
            </a:r>
            <a:r>
              <a:rPr lang="ar-EG" sz="2000" b="1" dirty="0" smtClean="0">
                <a:solidFill>
                  <a:srgbClr val="002060"/>
                </a:solidFill>
              </a:rPr>
              <a:t>قالت</a:t>
            </a:r>
            <a:endParaRPr lang="ar-EG" sz="2000" b="1" dirty="0">
              <a:solidFill>
                <a:srgbClr val="002060"/>
              </a:solidFill>
            </a:endParaRPr>
          </a:p>
        </p:txBody>
      </p:sp>
      <p:sp>
        <p:nvSpPr>
          <p:cNvPr id="7" name="Rounded Rectangle 6"/>
          <p:cNvSpPr/>
          <p:nvPr/>
        </p:nvSpPr>
        <p:spPr>
          <a:xfrm>
            <a:off x="3944037" y="1856341"/>
            <a:ext cx="3745735" cy="1002535"/>
          </a:xfrm>
          <a:prstGeom prst="roundRect">
            <a:avLst/>
          </a:prstGeom>
          <a:solidFill>
            <a:srgbClr val="00B0F0"/>
          </a:solidFill>
        </p:spPr>
        <p:style>
          <a:lnRef idx="1">
            <a:schemeClr val="accent2"/>
          </a:lnRef>
          <a:fillRef idx="2">
            <a:schemeClr val="accent2"/>
          </a:fillRef>
          <a:effectRef idx="1">
            <a:schemeClr val="accent2"/>
          </a:effectRef>
          <a:fontRef idx="minor">
            <a:schemeClr val="dk1"/>
          </a:fontRef>
        </p:style>
        <p:txBody>
          <a:bodyPr rtlCol="1" anchor="ctr"/>
          <a:lstStyle/>
          <a:p>
            <a:pPr algn="ctr"/>
            <a:r>
              <a:rPr lang="ar-EG" sz="2000" b="1" dirty="0">
                <a:solidFill>
                  <a:schemeClr val="bg1"/>
                </a:solidFill>
              </a:rPr>
              <a:t>التواصل العاطفي بين الزوجين</a:t>
            </a:r>
          </a:p>
        </p:txBody>
      </p:sp>
      <p:pic>
        <p:nvPicPr>
          <p:cNvPr id="2" name="Picture 1"/>
          <p:cNvPicPr>
            <a:picLocks noChangeAspect="1"/>
          </p:cNvPicPr>
          <p:nvPr/>
        </p:nvPicPr>
        <p:blipFill>
          <a:blip r:embed="rId2"/>
          <a:stretch>
            <a:fillRect/>
          </a:stretch>
        </p:blipFill>
        <p:spPr>
          <a:xfrm>
            <a:off x="1542361" y="1286061"/>
            <a:ext cx="2789891" cy="1572815"/>
          </a:xfrm>
          <a:prstGeom prst="ellipse">
            <a:avLst/>
          </a:prstGeom>
          <a:ln>
            <a:noFill/>
          </a:ln>
          <a:effectLst>
            <a:softEdge rad="112500"/>
          </a:effectLst>
        </p:spPr>
      </p:pic>
    </p:spTree>
    <p:extLst>
      <p:ext uri="{BB962C8B-B14F-4D97-AF65-F5344CB8AC3E}">
        <p14:creationId xmlns="" xmlns:p14="http://schemas.microsoft.com/office/powerpoint/2010/main" val="387640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66208" y="165255"/>
            <a:ext cx="4916790" cy="672028"/>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قواعد للتعامل مع المشاكل الزوجية</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ctr"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Freeform 5"/>
          <p:cNvSpPr/>
          <p:nvPr/>
        </p:nvSpPr>
        <p:spPr>
          <a:xfrm>
            <a:off x="892366" y="1627481"/>
            <a:ext cx="7696559" cy="1269999"/>
          </a:xfrm>
          <a:custGeom>
            <a:avLst/>
            <a:gdLst>
              <a:gd name="connsiteX0" fmla="*/ 0 w 7696559"/>
              <a:gd name="connsiteY0" fmla="*/ 127000 h 1269999"/>
              <a:gd name="connsiteX1" fmla="*/ 127000 w 7696559"/>
              <a:gd name="connsiteY1" fmla="*/ 0 h 1269999"/>
              <a:gd name="connsiteX2" fmla="*/ 7569559 w 7696559"/>
              <a:gd name="connsiteY2" fmla="*/ 0 h 1269999"/>
              <a:gd name="connsiteX3" fmla="*/ 7696559 w 7696559"/>
              <a:gd name="connsiteY3" fmla="*/ 127000 h 1269999"/>
              <a:gd name="connsiteX4" fmla="*/ 7696559 w 7696559"/>
              <a:gd name="connsiteY4" fmla="*/ 1142999 h 1269999"/>
              <a:gd name="connsiteX5" fmla="*/ 7569559 w 7696559"/>
              <a:gd name="connsiteY5" fmla="*/ 1269999 h 1269999"/>
              <a:gd name="connsiteX6" fmla="*/ 127000 w 7696559"/>
              <a:gd name="connsiteY6" fmla="*/ 1269999 h 1269999"/>
              <a:gd name="connsiteX7" fmla="*/ 0 w 7696559"/>
              <a:gd name="connsiteY7" fmla="*/ 1142999 h 1269999"/>
              <a:gd name="connsiteX8" fmla="*/ 0 w 7696559"/>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559" h="1269999">
                <a:moveTo>
                  <a:pt x="0" y="127000"/>
                </a:moveTo>
                <a:cubicBezTo>
                  <a:pt x="0" y="56860"/>
                  <a:pt x="56860" y="0"/>
                  <a:pt x="127000" y="0"/>
                </a:cubicBezTo>
                <a:lnTo>
                  <a:pt x="7569559" y="0"/>
                </a:lnTo>
                <a:cubicBezTo>
                  <a:pt x="7639699" y="0"/>
                  <a:pt x="7696559" y="56860"/>
                  <a:pt x="7696559" y="127000"/>
                </a:cubicBezTo>
                <a:lnTo>
                  <a:pt x="7696559" y="1142999"/>
                </a:lnTo>
                <a:cubicBezTo>
                  <a:pt x="7696559" y="1213139"/>
                  <a:pt x="7639699" y="1269999"/>
                  <a:pt x="7569559" y="1269999"/>
                </a:cubicBezTo>
                <a:lnTo>
                  <a:pt x="127000" y="1269999"/>
                </a:lnTo>
                <a:cubicBezTo>
                  <a:pt x="56860" y="1269999"/>
                  <a:pt x="0" y="1213139"/>
                  <a:pt x="0" y="1142999"/>
                </a:cubicBezTo>
                <a:lnTo>
                  <a:pt x="0" y="12700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42511" tIns="76200" rIns="76201"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عرّف على معتقدات شريكك عن العلاقات</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الناس لهم معتقدات مختلفة، وغالبا ما تكون متناقضة. </a:t>
            </a:r>
            <a:endParaRPr lang="ar-EG" sz="1800" b="1" kern="1200" dirty="0"/>
          </a:p>
        </p:txBody>
      </p:sp>
      <p:sp>
        <p:nvSpPr>
          <p:cNvPr id="7" name="Rounded Rectangle 6"/>
          <p:cNvSpPr/>
          <p:nvPr/>
        </p:nvSpPr>
        <p:spPr>
          <a:xfrm>
            <a:off x="1019365" y="1754480"/>
            <a:ext cx="1539311" cy="1015999"/>
          </a:xfrm>
          <a:prstGeom prst="roundRect">
            <a:avLst>
              <a:gd name="adj" fmla="val 10000"/>
            </a:avLst>
          </a:prstGeom>
          <a:blipFill rotWithShape="1">
            <a:blip r:embed="rId2"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916263" y="3024480"/>
            <a:ext cx="7648763" cy="1270000"/>
          </a:xfrm>
          <a:custGeom>
            <a:avLst/>
            <a:gdLst>
              <a:gd name="connsiteX0" fmla="*/ 0 w 7648763"/>
              <a:gd name="connsiteY0" fmla="*/ 127000 h 1270000"/>
              <a:gd name="connsiteX1" fmla="*/ 127000 w 7648763"/>
              <a:gd name="connsiteY1" fmla="*/ 0 h 1270000"/>
              <a:gd name="connsiteX2" fmla="*/ 7521763 w 7648763"/>
              <a:gd name="connsiteY2" fmla="*/ 0 h 1270000"/>
              <a:gd name="connsiteX3" fmla="*/ 7648763 w 7648763"/>
              <a:gd name="connsiteY3" fmla="*/ 127000 h 1270000"/>
              <a:gd name="connsiteX4" fmla="*/ 7648763 w 7648763"/>
              <a:gd name="connsiteY4" fmla="*/ 1143000 h 1270000"/>
              <a:gd name="connsiteX5" fmla="*/ 7521763 w 7648763"/>
              <a:gd name="connsiteY5" fmla="*/ 1270000 h 1270000"/>
              <a:gd name="connsiteX6" fmla="*/ 127000 w 7648763"/>
              <a:gd name="connsiteY6" fmla="*/ 1270000 h 1270000"/>
              <a:gd name="connsiteX7" fmla="*/ 0 w 7648763"/>
              <a:gd name="connsiteY7" fmla="*/ 1143000 h 1270000"/>
              <a:gd name="connsiteX8" fmla="*/ 0 w 7648763"/>
              <a:gd name="connsiteY8" fmla="*/ 12700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8763" h="1270000">
                <a:moveTo>
                  <a:pt x="0" y="127000"/>
                </a:moveTo>
                <a:cubicBezTo>
                  <a:pt x="0" y="56860"/>
                  <a:pt x="56860" y="0"/>
                  <a:pt x="127000" y="0"/>
                </a:cubicBezTo>
                <a:lnTo>
                  <a:pt x="7521763" y="0"/>
                </a:lnTo>
                <a:cubicBezTo>
                  <a:pt x="7591903" y="0"/>
                  <a:pt x="7648763" y="56860"/>
                  <a:pt x="7648763" y="127000"/>
                </a:cubicBezTo>
                <a:lnTo>
                  <a:pt x="7648763" y="1143000"/>
                </a:lnTo>
                <a:cubicBezTo>
                  <a:pt x="7648763" y="1213140"/>
                  <a:pt x="7591903" y="1270000"/>
                  <a:pt x="7521763" y="1270000"/>
                </a:cubicBezTo>
                <a:lnTo>
                  <a:pt x="127000" y="1270000"/>
                </a:lnTo>
                <a:cubicBezTo>
                  <a:pt x="56860" y="1270000"/>
                  <a:pt x="0" y="1213140"/>
                  <a:pt x="0" y="1143000"/>
                </a:cubicBezTo>
                <a:lnTo>
                  <a:pt x="0" y="127000"/>
                </a:lnTo>
                <a:close/>
              </a:path>
            </a:pathLst>
          </a:custGeom>
          <a:solidFill>
            <a:srgbClr val="92D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32164" tIns="76200" rIns="76200"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حدد حاجاتك واطلبها بوضوح</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الكثير من الرجال والنساء يخافون التعبير عن حاجاتهم، فيضطرون إلى إخفائها أو تمويهها. فتكون النتيجة خيبة أمل لعدم حصولهم على ما يريدون </a:t>
            </a:r>
            <a:endParaRPr lang="ar-EG" sz="1800" b="1" kern="1200" dirty="0"/>
          </a:p>
        </p:txBody>
      </p:sp>
      <p:sp>
        <p:nvSpPr>
          <p:cNvPr id="9" name="Rounded Rectangle 8"/>
          <p:cNvSpPr/>
          <p:nvPr/>
        </p:nvSpPr>
        <p:spPr>
          <a:xfrm>
            <a:off x="1019365" y="3151480"/>
            <a:ext cx="1539311" cy="1016000"/>
          </a:xfrm>
          <a:prstGeom prst="roundRect">
            <a:avLst>
              <a:gd name="adj" fmla="val 10000"/>
            </a:avLst>
          </a:prstGeom>
          <a:blipFill rotWithShape="1">
            <a:blip r:embed="rId3" cstate="print"/>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892366" y="4421480"/>
            <a:ext cx="7696559" cy="1269999"/>
          </a:xfrm>
          <a:custGeom>
            <a:avLst/>
            <a:gdLst>
              <a:gd name="connsiteX0" fmla="*/ 0 w 7696559"/>
              <a:gd name="connsiteY0" fmla="*/ 127000 h 1269999"/>
              <a:gd name="connsiteX1" fmla="*/ 127000 w 7696559"/>
              <a:gd name="connsiteY1" fmla="*/ 0 h 1269999"/>
              <a:gd name="connsiteX2" fmla="*/ 7569559 w 7696559"/>
              <a:gd name="connsiteY2" fmla="*/ 0 h 1269999"/>
              <a:gd name="connsiteX3" fmla="*/ 7696559 w 7696559"/>
              <a:gd name="connsiteY3" fmla="*/ 127000 h 1269999"/>
              <a:gd name="connsiteX4" fmla="*/ 7696559 w 7696559"/>
              <a:gd name="connsiteY4" fmla="*/ 1142999 h 1269999"/>
              <a:gd name="connsiteX5" fmla="*/ 7569559 w 7696559"/>
              <a:gd name="connsiteY5" fmla="*/ 1269999 h 1269999"/>
              <a:gd name="connsiteX6" fmla="*/ 127000 w 7696559"/>
              <a:gd name="connsiteY6" fmla="*/ 1269999 h 1269999"/>
              <a:gd name="connsiteX7" fmla="*/ 0 w 7696559"/>
              <a:gd name="connsiteY7" fmla="*/ 1142999 h 1269999"/>
              <a:gd name="connsiteX8" fmla="*/ 0 w 7696559"/>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559" h="1269999">
                <a:moveTo>
                  <a:pt x="0" y="127000"/>
                </a:moveTo>
                <a:cubicBezTo>
                  <a:pt x="0" y="56860"/>
                  <a:pt x="56860" y="0"/>
                  <a:pt x="127000" y="0"/>
                </a:cubicBezTo>
                <a:lnTo>
                  <a:pt x="7569559" y="0"/>
                </a:lnTo>
                <a:cubicBezTo>
                  <a:pt x="7639699" y="0"/>
                  <a:pt x="7696559" y="56860"/>
                  <a:pt x="7696559" y="127000"/>
                </a:cubicBezTo>
                <a:lnTo>
                  <a:pt x="7696559" y="1142999"/>
                </a:lnTo>
                <a:cubicBezTo>
                  <a:pt x="7696559" y="1213139"/>
                  <a:pt x="7639699" y="1269999"/>
                  <a:pt x="7569559" y="1269999"/>
                </a:cubicBezTo>
                <a:lnTo>
                  <a:pt x="127000" y="1269999"/>
                </a:lnTo>
                <a:cubicBezTo>
                  <a:pt x="56860" y="1269999"/>
                  <a:pt x="0" y="1213139"/>
                  <a:pt x="0" y="1142999"/>
                </a:cubicBezTo>
                <a:lnTo>
                  <a:pt x="0" y="127000"/>
                </a:lnTo>
                <a:close/>
              </a:path>
            </a:pathLst>
          </a:custGeom>
          <a:solidFill>
            <a:srgbClr val="FFC00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42511" tIns="76200" rIns="76201"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اعتبرا نفسيكما فريقا واحدا</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أي أنكما شخصين فريدين منظوراكما مختلفين وقوتكما مختلفة</a:t>
            </a:r>
            <a:endParaRPr lang="ar-EG" sz="1800" b="1" kern="1200" dirty="0"/>
          </a:p>
        </p:txBody>
      </p:sp>
      <p:sp>
        <p:nvSpPr>
          <p:cNvPr id="11" name="Rounded Rectangle 10"/>
          <p:cNvSpPr/>
          <p:nvPr/>
        </p:nvSpPr>
        <p:spPr>
          <a:xfrm>
            <a:off x="1019365" y="4548480"/>
            <a:ext cx="1539311" cy="1015999"/>
          </a:xfrm>
          <a:prstGeom prst="roundRect">
            <a:avLst>
              <a:gd name="adj" fmla="val 10000"/>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 xmlns:p14="http://schemas.microsoft.com/office/powerpoint/2010/main" val="168900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190409" y="17714"/>
            <a:ext cx="5203228" cy="638978"/>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قواعد للتعامل مع المشاكل الزوجية</a:t>
            </a:r>
            <a:endParaRPr lang="en-US" sz="2800" b="1" dirty="0">
              <a:solidFill>
                <a:srgbClr val="C00000"/>
              </a:solidFill>
            </a:endParaRPr>
          </a:p>
        </p:txBody>
      </p:sp>
      <p:sp>
        <p:nvSpPr>
          <p:cNvPr id="5" name="Rectangle 4"/>
          <p:cNvSpPr/>
          <p:nvPr/>
        </p:nvSpPr>
        <p:spPr>
          <a:xfrm>
            <a:off x="7532625" y="1017438"/>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Freeform 5"/>
          <p:cNvSpPr/>
          <p:nvPr/>
        </p:nvSpPr>
        <p:spPr>
          <a:xfrm>
            <a:off x="827584" y="1501974"/>
            <a:ext cx="7696559" cy="1269999"/>
          </a:xfrm>
          <a:custGeom>
            <a:avLst/>
            <a:gdLst>
              <a:gd name="connsiteX0" fmla="*/ 0 w 7696559"/>
              <a:gd name="connsiteY0" fmla="*/ 127000 h 1269999"/>
              <a:gd name="connsiteX1" fmla="*/ 127000 w 7696559"/>
              <a:gd name="connsiteY1" fmla="*/ 0 h 1269999"/>
              <a:gd name="connsiteX2" fmla="*/ 7569559 w 7696559"/>
              <a:gd name="connsiteY2" fmla="*/ 0 h 1269999"/>
              <a:gd name="connsiteX3" fmla="*/ 7696559 w 7696559"/>
              <a:gd name="connsiteY3" fmla="*/ 127000 h 1269999"/>
              <a:gd name="connsiteX4" fmla="*/ 7696559 w 7696559"/>
              <a:gd name="connsiteY4" fmla="*/ 1142999 h 1269999"/>
              <a:gd name="connsiteX5" fmla="*/ 7569559 w 7696559"/>
              <a:gd name="connsiteY5" fmla="*/ 1269999 h 1269999"/>
              <a:gd name="connsiteX6" fmla="*/ 127000 w 7696559"/>
              <a:gd name="connsiteY6" fmla="*/ 1269999 h 1269999"/>
              <a:gd name="connsiteX7" fmla="*/ 0 w 7696559"/>
              <a:gd name="connsiteY7" fmla="*/ 1142999 h 1269999"/>
              <a:gd name="connsiteX8" fmla="*/ 0 w 7696559"/>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559" h="1269999">
                <a:moveTo>
                  <a:pt x="0" y="127000"/>
                </a:moveTo>
                <a:cubicBezTo>
                  <a:pt x="0" y="56860"/>
                  <a:pt x="56860" y="0"/>
                  <a:pt x="127000" y="0"/>
                </a:cubicBezTo>
                <a:lnTo>
                  <a:pt x="7569559" y="0"/>
                </a:lnTo>
                <a:cubicBezTo>
                  <a:pt x="7639699" y="0"/>
                  <a:pt x="7696559" y="56860"/>
                  <a:pt x="7696559" y="127000"/>
                </a:cubicBezTo>
                <a:lnTo>
                  <a:pt x="7696559" y="1142999"/>
                </a:lnTo>
                <a:cubicBezTo>
                  <a:pt x="7696559" y="1213139"/>
                  <a:pt x="7639699" y="1269999"/>
                  <a:pt x="7569559" y="1269999"/>
                </a:cubicBezTo>
                <a:lnTo>
                  <a:pt x="127000" y="1269999"/>
                </a:lnTo>
                <a:cubicBezTo>
                  <a:pt x="56860" y="1269999"/>
                  <a:pt x="0" y="1213139"/>
                  <a:pt x="0" y="1142999"/>
                </a:cubicBezTo>
                <a:lnTo>
                  <a:pt x="0" y="127000"/>
                </a:lnTo>
                <a:close/>
              </a:path>
            </a:pathLst>
          </a:custGeom>
          <a:solidFill>
            <a:srgbClr val="92D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42511" tIns="76200" rIns="76201"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يجب أن تحل المشاكل فور نشوبها</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لا تدع الغيظ يحتدم في داخلك</a:t>
            </a:r>
            <a:endParaRPr lang="ar-EG" sz="1800" b="1" kern="1200" dirty="0"/>
          </a:p>
        </p:txBody>
      </p:sp>
      <p:sp>
        <p:nvSpPr>
          <p:cNvPr id="7" name="Rounded Rectangle 6"/>
          <p:cNvSpPr/>
          <p:nvPr/>
        </p:nvSpPr>
        <p:spPr>
          <a:xfrm>
            <a:off x="954583" y="1628973"/>
            <a:ext cx="1539311" cy="1015999"/>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851481" y="2898973"/>
            <a:ext cx="7648763" cy="1270000"/>
          </a:xfrm>
          <a:custGeom>
            <a:avLst/>
            <a:gdLst>
              <a:gd name="connsiteX0" fmla="*/ 0 w 7648763"/>
              <a:gd name="connsiteY0" fmla="*/ 127000 h 1270000"/>
              <a:gd name="connsiteX1" fmla="*/ 127000 w 7648763"/>
              <a:gd name="connsiteY1" fmla="*/ 0 h 1270000"/>
              <a:gd name="connsiteX2" fmla="*/ 7521763 w 7648763"/>
              <a:gd name="connsiteY2" fmla="*/ 0 h 1270000"/>
              <a:gd name="connsiteX3" fmla="*/ 7648763 w 7648763"/>
              <a:gd name="connsiteY3" fmla="*/ 127000 h 1270000"/>
              <a:gd name="connsiteX4" fmla="*/ 7648763 w 7648763"/>
              <a:gd name="connsiteY4" fmla="*/ 1143000 h 1270000"/>
              <a:gd name="connsiteX5" fmla="*/ 7521763 w 7648763"/>
              <a:gd name="connsiteY5" fmla="*/ 1270000 h 1270000"/>
              <a:gd name="connsiteX6" fmla="*/ 127000 w 7648763"/>
              <a:gd name="connsiteY6" fmla="*/ 1270000 h 1270000"/>
              <a:gd name="connsiteX7" fmla="*/ 0 w 7648763"/>
              <a:gd name="connsiteY7" fmla="*/ 1143000 h 1270000"/>
              <a:gd name="connsiteX8" fmla="*/ 0 w 7648763"/>
              <a:gd name="connsiteY8" fmla="*/ 12700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8763" h="1270000">
                <a:moveTo>
                  <a:pt x="0" y="127000"/>
                </a:moveTo>
                <a:cubicBezTo>
                  <a:pt x="0" y="56860"/>
                  <a:pt x="56860" y="0"/>
                  <a:pt x="127000" y="0"/>
                </a:cubicBezTo>
                <a:lnTo>
                  <a:pt x="7521763" y="0"/>
                </a:lnTo>
                <a:cubicBezTo>
                  <a:pt x="7591903" y="0"/>
                  <a:pt x="7648763" y="56860"/>
                  <a:pt x="7648763" y="127000"/>
                </a:cubicBezTo>
                <a:lnTo>
                  <a:pt x="7648763" y="1143000"/>
                </a:lnTo>
                <a:cubicBezTo>
                  <a:pt x="7648763" y="1213140"/>
                  <a:pt x="7591903" y="1270000"/>
                  <a:pt x="7521763" y="1270000"/>
                </a:cubicBezTo>
                <a:lnTo>
                  <a:pt x="127000" y="1270000"/>
                </a:lnTo>
                <a:cubicBezTo>
                  <a:pt x="56860" y="1270000"/>
                  <a:pt x="0" y="1213140"/>
                  <a:pt x="0" y="1143000"/>
                </a:cubicBezTo>
                <a:lnTo>
                  <a:pt x="0" y="127000"/>
                </a:lnTo>
                <a:close/>
              </a:path>
            </a:pathLst>
          </a:custGeom>
          <a:solidFill>
            <a:srgbClr val="00B0F0"/>
          </a:solidFill>
        </p:spPr>
        <p:style>
          <a:lnRef idx="2">
            <a:schemeClr val="lt1">
              <a:hueOff val="0"/>
              <a:satOff val="0"/>
              <a:lumOff val="0"/>
              <a:alphaOff val="0"/>
            </a:schemeClr>
          </a:lnRef>
          <a:fillRef idx="1">
            <a:schemeClr val="accent4">
              <a:hueOff val="5197846"/>
              <a:satOff val="-23984"/>
              <a:lumOff val="883"/>
              <a:alphaOff val="0"/>
            </a:schemeClr>
          </a:fillRef>
          <a:effectRef idx="0">
            <a:schemeClr val="accent4">
              <a:hueOff val="5197846"/>
              <a:satOff val="-23984"/>
              <a:lumOff val="883"/>
              <a:alphaOff val="0"/>
            </a:schemeClr>
          </a:effectRef>
          <a:fontRef idx="minor">
            <a:schemeClr val="lt1"/>
          </a:fontRef>
        </p:style>
        <p:txBody>
          <a:bodyPr spcFirstLastPara="0" vert="horz" wrap="square" lIns="1732164" tIns="76200" rIns="76200"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تعلم الحوار والمفاوضة</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الشريكان هما اللذان يحددان أدوارهما بحيث أن كل عمل فعلا يستدعي التفاوض</a:t>
            </a:r>
            <a:endParaRPr lang="ar-EG" sz="1800" b="1" kern="1200" dirty="0"/>
          </a:p>
        </p:txBody>
      </p:sp>
      <p:sp>
        <p:nvSpPr>
          <p:cNvPr id="9" name="Rounded Rectangle 8"/>
          <p:cNvSpPr/>
          <p:nvPr/>
        </p:nvSpPr>
        <p:spPr>
          <a:xfrm>
            <a:off x="954583" y="3025973"/>
            <a:ext cx="1539311" cy="1016000"/>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4">
              <a:tint val="50000"/>
              <a:hueOff val="5723762"/>
              <a:satOff val="-30078"/>
              <a:lumOff val="-2176"/>
              <a:alphaOff val="0"/>
            </a:schemeClr>
          </a:effectRef>
          <a:fontRef idx="minor">
            <a:schemeClr val="lt1">
              <a:hueOff val="0"/>
              <a:satOff val="0"/>
              <a:lumOff val="0"/>
              <a:alphaOff val="0"/>
            </a:schemeClr>
          </a:fontRef>
        </p:style>
      </p:sp>
      <p:sp>
        <p:nvSpPr>
          <p:cNvPr id="10" name="Freeform 9"/>
          <p:cNvSpPr/>
          <p:nvPr/>
        </p:nvSpPr>
        <p:spPr>
          <a:xfrm>
            <a:off x="827584" y="4295973"/>
            <a:ext cx="7696559" cy="1269999"/>
          </a:xfrm>
          <a:custGeom>
            <a:avLst/>
            <a:gdLst>
              <a:gd name="connsiteX0" fmla="*/ 0 w 7696559"/>
              <a:gd name="connsiteY0" fmla="*/ 127000 h 1269999"/>
              <a:gd name="connsiteX1" fmla="*/ 127000 w 7696559"/>
              <a:gd name="connsiteY1" fmla="*/ 0 h 1269999"/>
              <a:gd name="connsiteX2" fmla="*/ 7569559 w 7696559"/>
              <a:gd name="connsiteY2" fmla="*/ 0 h 1269999"/>
              <a:gd name="connsiteX3" fmla="*/ 7696559 w 7696559"/>
              <a:gd name="connsiteY3" fmla="*/ 127000 h 1269999"/>
              <a:gd name="connsiteX4" fmla="*/ 7696559 w 7696559"/>
              <a:gd name="connsiteY4" fmla="*/ 1142999 h 1269999"/>
              <a:gd name="connsiteX5" fmla="*/ 7569559 w 7696559"/>
              <a:gd name="connsiteY5" fmla="*/ 1269999 h 1269999"/>
              <a:gd name="connsiteX6" fmla="*/ 127000 w 7696559"/>
              <a:gd name="connsiteY6" fmla="*/ 1269999 h 1269999"/>
              <a:gd name="connsiteX7" fmla="*/ 0 w 7696559"/>
              <a:gd name="connsiteY7" fmla="*/ 1142999 h 1269999"/>
              <a:gd name="connsiteX8" fmla="*/ 0 w 7696559"/>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559" h="1269999">
                <a:moveTo>
                  <a:pt x="0" y="127000"/>
                </a:moveTo>
                <a:cubicBezTo>
                  <a:pt x="0" y="56860"/>
                  <a:pt x="56860" y="0"/>
                  <a:pt x="127000" y="0"/>
                </a:cubicBezTo>
                <a:lnTo>
                  <a:pt x="7569559" y="0"/>
                </a:lnTo>
                <a:cubicBezTo>
                  <a:pt x="7639699" y="0"/>
                  <a:pt x="7696559" y="56860"/>
                  <a:pt x="7696559" y="127000"/>
                </a:cubicBezTo>
                <a:lnTo>
                  <a:pt x="7696559" y="1142999"/>
                </a:lnTo>
                <a:cubicBezTo>
                  <a:pt x="7696559" y="1213139"/>
                  <a:pt x="7639699" y="1269999"/>
                  <a:pt x="7569559" y="1269999"/>
                </a:cubicBezTo>
                <a:lnTo>
                  <a:pt x="127000" y="1269999"/>
                </a:lnTo>
                <a:cubicBezTo>
                  <a:pt x="56860" y="1269999"/>
                  <a:pt x="0" y="1213139"/>
                  <a:pt x="0" y="1142999"/>
                </a:cubicBezTo>
                <a:lnTo>
                  <a:pt x="0" y="127000"/>
                </a:lnTo>
                <a:close/>
              </a:path>
            </a:pathLst>
          </a:custGeom>
          <a:solidFill>
            <a:srgbClr val="CC66FF"/>
          </a:solidFill>
        </p:spPr>
        <p:style>
          <a:lnRef idx="2">
            <a:schemeClr val="lt1">
              <a:hueOff val="0"/>
              <a:satOff val="0"/>
              <a:lumOff val="0"/>
              <a:alphaOff val="0"/>
            </a:schemeClr>
          </a:lnRef>
          <a:fillRef idx="1">
            <a:scrgbClr r="0" g="0" b="0"/>
          </a:fillRef>
          <a:effectRef idx="0">
            <a:schemeClr val="accent4">
              <a:hueOff val="10395692"/>
              <a:satOff val="-47968"/>
              <a:lumOff val="1765"/>
              <a:alphaOff val="0"/>
            </a:schemeClr>
          </a:effectRef>
          <a:fontRef idx="minor">
            <a:schemeClr val="lt1"/>
          </a:fontRef>
        </p:style>
        <p:txBody>
          <a:bodyPr spcFirstLastPara="0" vert="horz" wrap="square" lIns="1742511" tIns="76200" rIns="76201"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استمع</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حقا استمع، لقلق شريكك وتذمره دون أن تصدر حكما حيالهما. </a:t>
            </a:r>
            <a:endParaRPr lang="ar-EG" sz="1800" b="1" kern="1200" dirty="0"/>
          </a:p>
        </p:txBody>
      </p:sp>
      <p:sp>
        <p:nvSpPr>
          <p:cNvPr id="11" name="Rounded Rectangle 10"/>
          <p:cNvSpPr/>
          <p:nvPr/>
        </p:nvSpPr>
        <p:spPr>
          <a:xfrm>
            <a:off x="954583" y="4422973"/>
            <a:ext cx="1539311" cy="1015999"/>
          </a:xfrm>
          <a:prstGeom prst="roundRect">
            <a:avLst>
              <a:gd name="adj" fmla="val 10000"/>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4">
              <a:tint val="50000"/>
              <a:hueOff val="11447524"/>
              <a:satOff val="-60156"/>
              <a:lumOff val="-4353"/>
              <a:alphaOff val="0"/>
            </a:schemeClr>
          </a:effectRef>
          <a:fontRef idx="minor">
            <a:schemeClr val="lt1">
              <a:hueOff val="0"/>
              <a:satOff val="0"/>
              <a:lumOff val="0"/>
              <a:alphaOff val="0"/>
            </a:schemeClr>
          </a:fontRef>
        </p:style>
      </p:sp>
    </p:spTree>
    <p:extLst>
      <p:ext uri="{BB962C8B-B14F-4D97-AF65-F5344CB8AC3E}">
        <p14:creationId xmlns="" xmlns:p14="http://schemas.microsoft.com/office/powerpoint/2010/main" val="7579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44173" y="143220"/>
            <a:ext cx="5353233" cy="627961"/>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justLow" rtl="1"/>
            <a:r>
              <a:rPr lang="ar-EG" sz="2800" b="1" dirty="0">
                <a:solidFill>
                  <a:srgbClr val="C00000"/>
                </a:solidFill>
              </a:rPr>
              <a:t>قواعد للتعامل مع المشاكل الزوجية</a:t>
            </a:r>
            <a:endParaRPr lang="en-US" sz="2800" b="1" dirty="0">
              <a:solidFill>
                <a:srgbClr val="C00000"/>
              </a:solidFill>
            </a:endParaRPr>
          </a:p>
        </p:txBody>
      </p:sp>
      <p:sp>
        <p:nvSpPr>
          <p:cNvPr id="5" name="Rectangle 4"/>
          <p:cNvSpPr/>
          <p:nvPr/>
        </p:nvSpPr>
        <p:spPr>
          <a:xfrm>
            <a:off x="7676641" y="788332"/>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Freeform 5"/>
          <p:cNvSpPr/>
          <p:nvPr/>
        </p:nvSpPr>
        <p:spPr>
          <a:xfrm>
            <a:off x="971600" y="1272868"/>
            <a:ext cx="7696559" cy="1269999"/>
          </a:xfrm>
          <a:custGeom>
            <a:avLst/>
            <a:gdLst>
              <a:gd name="connsiteX0" fmla="*/ 0 w 7696559"/>
              <a:gd name="connsiteY0" fmla="*/ 127000 h 1269999"/>
              <a:gd name="connsiteX1" fmla="*/ 127000 w 7696559"/>
              <a:gd name="connsiteY1" fmla="*/ 0 h 1269999"/>
              <a:gd name="connsiteX2" fmla="*/ 7569559 w 7696559"/>
              <a:gd name="connsiteY2" fmla="*/ 0 h 1269999"/>
              <a:gd name="connsiteX3" fmla="*/ 7696559 w 7696559"/>
              <a:gd name="connsiteY3" fmla="*/ 127000 h 1269999"/>
              <a:gd name="connsiteX4" fmla="*/ 7696559 w 7696559"/>
              <a:gd name="connsiteY4" fmla="*/ 1142999 h 1269999"/>
              <a:gd name="connsiteX5" fmla="*/ 7569559 w 7696559"/>
              <a:gd name="connsiteY5" fmla="*/ 1269999 h 1269999"/>
              <a:gd name="connsiteX6" fmla="*/ 127000 w 7696559"/>
              <a:gd name="connsiteY6" fmla="*/ 1269999 h 1269999"/>
              <a:gd name="connsiteX7" fmla="*/ 0 w 7696559"/>
              <a:gd name="connsiteY7" fmla="*/ 1142999 h 1269999"/>
              <a:gd name="connsiteX8" fmla="*/ 0 w 7696559"/>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559" h="1269999">
                <a:moveTo>
                  <a:pt x="0" y="127000"/>
                </a:moveTo>
                <a:cubicBezTo>
                  <a:pt x="0" y="56860"/>
                  <a:pt x="56860" y="0"/>
                  <a:pt x="127000" y="0"/>
                </a:cubicBezTo>
                <a:lnTo>
                  <a:pt x="7569559" y="0"/>
                </a:lnTo>
                <a:cubicBezTo>
                  <a:pt x="7639699" y="0"/>
                  <a:pt x="7696559" y="56860"/>
                  <a:pt x="7696559" y="127000"/>
                </a:cubicBezTo>
                <a:lnTo>
                  <a:pt x="7696559" y="1142999"/>
                </a:lnTo>
                <a:cubicBezTo>
                  <a:pt x="7696559" y="1213139"/>
                  <a:pt x="7639699" y="1269999"/>
                  <a:pt x="7569559" y="1269999"/>
                </a:cubicBezTo>
                <a:lnTo>
                  <a:pt x="127000" y="1269999"/>
                </a:lnTo>
                <a:cubicBezTo>
                  <a:pt x="56860" y="1269999"/>
                  <a:pt x="0" y="1213139"/>
                  <a:pt x="0" y="1142999"/>
                </a:cubicBezTo>
                <a:lnTo>
                  <a:pt x="0" y="127000"/>
                </a:lnTo>
                <a:close/>
              </a:path>
            </a:pathLst>
          </a:cu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742511" tIns="76200" rIns="76201"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ابذل قصارى جهدك للمحافظة على المودة بينكما</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فالمودة لا تحدث من تلقاء نفسها. وإذا انعدمت ابتعدتما عن بعضيكما وأصبح الواحد منكما عرضة لإغراءات العلاقات الأخرى</a:t>
            </a:r>
            <a:endParaRPr lang="ar-EG" sz="1800" b="1" kern="1200" dirty="0"/>
          </a:p>
        </p:txBody>
      </p:sp>
      <p:sp>
        <p:nvSpPr>
          <p:cNvPr id="7" name="Rounded Rectangle 6"/>
          <p:cNvSpPr/>
          <p:nvPr/>
        </p:nvSpPr>
        <p:spPr>
          <a:xfrm>
            <a:off x="1098599" y="1399867"/>
            <a:ext cx="1539311" cy="1015999"/>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995497" y="2669867"/>
            <a:ext cx="7648763" cy="1270000"/>
          </a:xfrm>
          <a:custGeom>
            <a:avLst/>
            <a:gdLst>
              <a:gd name="connsiteX0" fmla="*/ 0 w 7648763"/>
              <a:gd name="connsiteY0" fmla="*/ 127000 h 1270000"/>
              <a:gd name="connsiteX1" fmla="*/ 127000 w 7648763"/>
              <a:gd name="connsiteY1" fmla="*/ 0 h 1270000"/>
              <a:gd name="connsiteX2" fmla="*/ 7521763 w 7648763"/>
              <a:gd name="connsiteY2" fmla="*/ 0 h 1270000"/>
              <a:gd name="connsiteX3" fmla="*/ 7648763 w 7648763"/>
              <a:gd name="connsiteY3" fmla="*/ 127000 h 1270000"/>
              <a:gd name="connsiteX4" fmla="*/ 7648763 w 7648763"/>
              <a:gd name="connsiteY4" fmla="*/ 1143000 h 1270000"/>
              <a:gd name="connsiteX5" fmla="*/ 7521763 w 7648763"/>
              <a:gd name="connsiteY5" fmla="*/ 1270000 h 1270000"/>
              <a:gd name="connsiteX6" fmla="*/ 127000 w 7648763"/>
              <a:gd name="connsiteY6" fmla="*/ 1270000 h 1270000"/>
              <a:gd name="connsiteX7" fmla="*/ 0 w 7648763"/>
              <a:gd name="connsiteY7" fmla="*/ 1143000 h 1270000"/>
              <a:gd name="connsiteX8" fmla="*/ 0 w 7648763"/>
              <a:gd name="connsiteY8" fmla="*/ 12700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8763" h="1270000">
                <a:moveTo>
                  <a:pt x="0" y="127000"/>
                </a:moveTo>
                <a:cubicBezTo>
                  <a:pt x="0" y="56860"/>
                  <a:pt x="56860" y="0"/>
                  <a:pt x="127000" y="0"/>
                </a:cubicBezTo>
                <a:lnTo>
                  <a:pt x="7521763" y="0"/>
                </a:lnTo>
                <a:cubicBezTo>
                  <a:pt x="7591903" y="0"/>
                  <a:pt x="7648763" y="56860"/>
                  <a:pt x="7648763" y="127000"/>
                </a:cubicBezTo>
                <a:lnTo>
                  <a:pt x="7648763" y="1143000"/>
                </a:lnTo>
                <a:cubicBezTo>
                  <a:pt x="7648763" y="1213140"/>
                  <a:pt x="7591903" y="1270000"/>
                  <a:pt x="7521763" y="1270000"/>
                </a:cubicBezTo>
                <a:lnTo>
                  <a:pt x="127000" y="1270000"/>
                </a:lnTo>
                <a:cubicBezTo>
                  <a:pt x="56860" y="1270000"/>
                  <a:pt x="0" y="1213140"/>
                  <a:pt x="0" y="1143000"/>
                </a:cubicBezTo>
                <a:lnTo>
                  <a:pt x="0" y="127000"/>
                </a:lnTo>
                <a:close/>
              </a:path>
            </a:pathLst>
          </a:custGeom>
          <a:solidFill>
            <a:schemeClr val="accent2">
              <a:lumMod val="40000"/>
              <a:lumOff val="60000"/>
            </a:schemeClr>
          </a:solidFill>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1732164" tIns="76200" rIns="76200"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أنظر نظرة طويلة المدى</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الزواج هو اتفاق بين شخصين على العيش مع بعضهما في المستقبل. قارنا أحلامكما دائما لتتأكدا أنكما تسيران في نفس الطريق. جددا أحلامكما على الدوام</a:t>
            </a:r>
            <a:endParaRPr lang="ar-EG" sz="1800" b="1" kern="1200" dirty="0"/>
          </a:p>
        </p:txBody>
      </p:sp>
      <p:sp>
        <p:nvSpPr>
          <p:cNvPr id="9" name="Rounded Rectangle 8"/>
          <p:cNvSpPr/>
          <p:nvPr/>
        </p:nvSpPr>
        <p:spPr>
          <a:xfrm>
            <a:off x="1098599" y="2796867"/>
            <a:ext cx="1539311" cy="1016000"/>
          </a:xfrm>
          <a:prstGeom prst="roundRect">
            <a:avLst>
              <a:gd name="adj" fmla="val 10000"/>
            </a:avLst>
          </a:prstGeom>
          <a:blipFill rotWithShape="1">
            <a:blip r:embed="rId3" cstate="print"/>
            <a:stretch>
              <a:fillRect/>
            </a:stretch>
          </a:blipFill>
        </p:spPr>
        <p:style>
          <a:lnRef idx="2">
            <a:schemeClr val="lt1">
              <a:hueOff val="0"/>
              <a:satOff val="0"/>
              <a:lumOff val="0"/>
              <a:alphaOff val="0"/>
            </a:schemeClr>
          </a:lnRef>
          <a:fillRef idx="1">
            <a:scrgbClr r="0" g="0" b="0"/>
          </a:fillRef>
          <a:effectRef idx="0">
            <a:schemeClr val="accent5">
              <a:tint val="50000"/>
              <a:hueOff val="-3694485"/>
              <a:satOff val="-6499"/>
              <a:lumOff val="-836"/>
              <a:alphaOff val="0"/>
            </a:schemeClr>
          </a:effectRef>
          <a:fontRef idx="minor">
            <a:schemeClr val="lt1">
              <a:hueOff val="0"/>
              <a:satOff val="0"/>
              <a:lumOff val="0"/>
              <a:alphaOff val="0"/>
            </a:schemeClr>
          </a:fontRef>
        </p:style>
      </p:sp>
      <p:sp>
        <p:nvSpPr>
          <p:cNvPr id="10" name="Freeform 9"/>
          <p:cNvSpPr/>
          <p:nvPr/>
        </p:nvSpPr>
        <p:spPr>
          <a:xfrm>
            <a:off x="971600" y="4066867"/>
            <a:ext cx="7696559" cy="1269999"/>
          </a:xfrm>
          <a:custGeom>
            <a:avLst/>
            <a:gdLst>
              <a:gd name="connsiteX0" fmla="*/ 0 w 7696559"/>
              <a:gd name="connsiteY0" fmla="*/ 127000 h 1269999"/>
              <a:gd name="connsiteX1" fmla="*/ 127000 w 7696559"/>
              <a:gd name="connsiteY1" fmla="*/ 0 h 1269999"/>
              <a:gd name="connsiteX2" fmla="*/ 7569559 w 7696559"/>
              <a:gd name="connsiteY2" fmla="*/ 0 h 1269999"/>
              <a:gd name="connsiteX3" fmla="*/ 7696559 w 7696559"/>
              <a:gd name="connsiteY3" fmla="*/ 127000 h 1269999"/>
              <a:gd name="connsiteX4" fmla="*/ 7696559 w 7696559"/>
              <a:gd name="connsiteY4" fmla="*/ 1142999 h 1269999"/>
              <a:gd name="connsiteX5" fmla="*/ 7569559 w 7696559"/>
              <a:gd name="connsiteY5" fmla="*/ 1269999 h 1269999"/>
              <a:gd name="connsiteX6" fmla="*/ 127000 w 7696559"/>
              <a:gd name="connsiteY6" fmla="*/ 1269999 h 1269999"/>
              <a:gd name="connsiteX7" fmla="*/ 0 w 7696559"/>
              <a:gd name="connsiteY7" fmla="*/ 1142999 h 1269999"/>
              <a:gd name="connsiteX8" fmla="*/ 0 w 7696559"/>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559" h="1269999">
                <a:moveTo>
                  <a:pt x="0" y="127000"/>
                </a:moveTo>
                <a:cubicBezTo>
                  <a:pt x="0" y="56860"/>
                  <a:pt x="56860" y="0"/>
                  <a:pt x="127000" y="0"/>
                </a:cubicBezTo>
                <a:lnTo>
                  <a:pt x="7569559" y="0"/>
                </a:lnTo>
                <a:cubicBezTo>
                  <a:pt x="7639699" y="0"/>
                  <a:pt x="7696559" y="56860"/>
                  <a:pt x="7696559" y="127000"/>
                </a:cubicBezTo>
                <a:lnTo>
                  <a:pt x="7696559" y="1142999"/>
                </a:lnTo>
                <a:cubicBezTo>
                  <a:pt x="7696559" y="1213139"/>
                  <a:pt x="7639699" y="1269999"/>
                  <a:pt x="7569559" y="1269999"/>
                </a:cubicBezTo>
                <a:lnTo>
                  <a:pt x="127000" y="1269999"/>
                </a:lnTo>
                <a:cubicBezTo>
                  <a:pt x="56860" y="1269999"/>
                  <a:pt x="0" y="1213139"/>
                  <a:pt x="0" y="1142999"/>
                </a:cubicBezTo>
                <a:lnTo>
                  <a:pt x="0" y="127000"/>
                </a:lnTo>
                <a:close/>
              </a:path>
            </a:pathLst>
          </a:custGeom>
          <a:solidFill>
            <a:srgbClr val="92D050"/>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742511" tIns="76200" rIns="76201"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إياك أبدا الاستهانة بحسن الهندام والزينة</a:t>
            </a:r>
            <a:endParaRPr lang="ar-EG" sz="2000" b="1" dirty="0">
              <a:solidFill>
                <a:srgbClr val="002060"/>
              </a:solidFill>
            </a:endParaRPr>
          </a:p>
          <a:p>
            <a:pPr lvl="0" algn="justLow" defTabSz="889000" rtl="1">
              <a:lnSpc>
                <a:spcPct val="90000"/>
              </a:lnSpc>
              <a:spcBef>
                <a:spcPct val="0"/>
              </a:spcBef>
              <a:spcAft>
                <a:spcPct val="35000"/>
              </a:spcAft>
            </a:pPr>
            <a:r>
              <a:rPr lang="ar-EG" sz="1800" b="1" kern="1200" dirty="0" smtClean="0"/>
              <a:t>المودة شيء صعب، فهي تتطلب الصدق، والصراحة، والانفتاح، والبوح بما يقلق، والمخاوف، والحزن، والآمال، والأحلام. </a:t>
            </a:r>
            <a:endParaRPr lang="ar-EG" sz="1800" b="1" kern="1200" dirty="0"/>
          </a:p>
        </p:txBody>
      </p:sp>
      <p:sp>
        <p:nvSpPr>
          <p:cNvPr id="11" name="Rounded Rectangle 10"/>
          <p:cNvSpPr/>
          <p:nvPr/>
        </p:nvSpPr>
        <p:spPr>
          <a:xfrm>
            <a:off x="1098599" y="4193867"/>
            <a:ext cx="1539311" cy="1015999"/>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5">
              <a:tint val="50000"/>
              <a:hueOff val="-7388970"/>
              <a:satOff val="-12997"/>
              <a:lumOff val="-1672"/>
              <a:alphaOff val="0"/>
            </a:schemeClr>
          </a:effectRef>
          <a:fontRef idx="minor">
            <a:schemeClr val="lt1">
              <a:hueOff val="0"/>
              <a:satOff val="0"/>
              <a:lumOff val="0"/>
              <a:alphaOff val="0"/>
            </a:schemeClr>
          </a:fontRef>
        </p:style>
      </p:sp>
    </p:spTree>
    <p:extLst>
      <p:ext uri="{BB962C8B-B14F-4D97-AF65-F5344CB8AC3E}">
        <p14:creationId xmlns="" xmlns:p14="http://schemas.microsoft.com/office/powerpoint/2010/main" val="335410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67744" y="249009"/>
            <a:ext cx="5126110" cy="659711"/>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justLow" rtl="1"/>
            <a:r>
              <a:rPr lang="ar-EG" sz="2800" b="1" dirty="0">
                <a:solidFill>
                  <a:srgbClr val="C00000"/>
                </a:solidFill>
              </a:rPr>
              <a:t>قواعد للتعامل مع المشاكل الزوجية</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Freeform 5"/>
          <p:cNvSpPr/>
          <p:nvPr/>
        </p:nvSpPr>
        <p:spPr>
          <a:xfrm>
            <a:off x="971600" y="1403348"/>
            <a:ext cx="7696559" cy="1269999"/>
          </a:xfrm>
          <a:custGeom>
            <a:avLst/>
            <a:gdLst>
              <a:gd name="connsiteX0" fmla="*/ 0 w 7696559"/>
              <a:gd name="connsiteY0" fmla="*/ 127000 h 1269999"/>
              <a:gd name="connsiteX1" fmla="*/ 127000 w 7696559"/>
              <a:gd name="connsiteY1" fmla="*/ 0 h 1269999"/>
              <a:gd name="connsiteX2" fmla="*/ 7569559 w 7696559"/>
              <a:gd name="connsiteY2" fmla="*/ 0 h 1269999"/>
              <a:gd name="connsiteX3" fmla="*/ 7696559 w 7696559"/>
              <a:gd name="connsiteY3" fmla="*/ 127000 h 1269999"/>
              <a:gd name="connsiteX4" fmla="*/ 7696559 w 7696559"/>
              <a:gd name="connsiteY4" fmla="*/ 1142999 h 1269999"/>
              <a:gd name="connsiteX5" fmla="*/ 7569559 w 7696559"/>
              <a:gd name="connsiteY5" fmla="*/ 1269999 h 1269999"/>
              <a:gd name="connsiteX6" fmla="*/ 127000 w 7696559"/>
              <a:gd name="connsiteY6" fmla="*/ 1269999 h 1269999"/>
              <a:gd name="connsiteX7" fmla="*/ 0 w 7696559"/>
              <a:gd name="connsiteY7" fmla="*/ 1142999 h 1269999"/>
              <a:gd name="connsiteX8" fmla="*/ 0 w 7696559"/>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559" h="1269999">
                <a:moveTo>
                  <a:pt x="0" y="127000"/>
                </a:moveTo>
                <a:cubicBezTo>
                  <a:pt x="0" y="56860"/>
                  <a:pt x="56860" y="0"/>
                  <a:pt x="127000" y="0"/>
                </a:cubicBezTo>
                <a:lnTo>
                  <a:pt x="7569559" y="0"/>
                </a:lnTo>
                <a:cubicBezTo>
                  <a:pt x="7639699" y="0"/>
                  <a:pt x="7696559" y="56860"/>
                  <a:pt x="7696559" y="127000"/>
                </a:cubicBezTo>
                <a:lnTo>
                  <a:pt x="7696559" y="1142999"/>
                </a:lnTo>
                <a:cubicBezTo>
                  <a:pt x="7696559" y="1213139"/>
                  <a:pt x="7639699" y="1269999"/>
                  <a:pt x="7569559" y="1269999"/>
                </a:cubicBezTo>
                <a:lnTo>
                  <a:pt x="127000" y="1269999"/>
                </a:lnTo>
                <a:cubicBezTo>
                  <a:pt x="56860" y="1269999"/>
                  <a:pt x="0" y="1213139"/>
                  <a:pt x="0" y="1142999"/>
                </a:cubicBezTo>
                <a:lnTo>
                  <a:pt x="0" y="12700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42511" tIns="76200" rIns="76201"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لا تذهب إلى النوم وأنت غضبان. جرب شيئا من الرقة والحنان</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كل واحد يمكن أن يخطئ. محاولة إصلاح الخطأ أمر حيوي ويؤدي إلى السعادة الزوجية</a:t>
            </a:r>
            <a:endParaRPr lang="ar-EG" sz="1800" b="1" kern="1200" dirty="0"/>
          </a:p>
        </p:txBody>
      </p:sp>
      <p:sp>
        <p:nvSpPr>
          <p:cNvPr id="7" name="Rounded Rectangle 6"/>
          <p:cNvSpPr/>
          <p:nvPr/>
        </p:nvSpPr>
        <p:spPr>
          <a:xfrm>
            <a:off x="1098599" y="1530347"/>
            <a:ext cx="1539311" cy="1015999"/>
          </a:xfrm>
          <a:prstGeom prst="roundRect">
            <a:avLst>
              <a:gd name="adj" fmla="val 10000"/>
            </a:avLst>
          </a:prstGeom>
          <a:blipFill rotWithShape="1">
            <a:blip r:embed="rId2" cstate="print"/>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995497" y="2800347"/>
            <a:ext cx="7648763" cy="1270000"/>
          </a:xfrm>
          <a:custGeom>
            <a:avLst/>
            <a:gdLst>
              <a:gd name="connsiteX0" fmla="*/ 0 w 7648763"/>
              <a:gd name="connsiteY0" fmla="*/ 127000 h 1270000"/>
              <a:gd name="connsiteX1" fmla="*/ 127000 w 7648763"/>
              <a:gd name="connsiteY1" fmla="*/ 0 h 1270000"/>
              <a:gd name="connsiteX2" fmla="*/ 7521763 w 7648763"/>
              <a:gd name="connsiteY2" fmla="*/ 0 h 1270000"/>
              <a:gd name="connsiteX3" fmla="*/ 7648763 w 7648763"/>
              <a:gd name="connsiteY3" fmla="*/ 127000 h 1270000"/>
              <a:gd name="connsiteX4" fmla="*/ 7648763 w 7648763"/>
              <a:gd name="connsiteY4" fmla="*/ 1143000 h 1270000"/>
              <a:gd name="connsiteX5" fmla="*/ 7521763 w 7648763"/>
              <a:gd name="connsiteY5" fmla="*/ 1270000 h 1270000"/>
              <a:gd name="connsiteX6" fmla="*/ 127000 w 7648763"/>
              <a:gd name="connsiteY6" fmla="*/ 1270000 h 1270000"/>
              <a:gd name="connsiteX7" fmla="*/ 0 w 7648763"/>
              <a:gd name="connsiteY7" fmla="*/ 1143000 h 1270000"/>
              <a:gd name="connsiteX8" fmla="*/ 0 w 7648763"/>
              <a:gd name="connsiteY8" fmla="*/ 12700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8763" h="1270000">
                <a:moveTo>
                  <a:pt x="0" y="127000"/>
                </a:moveTo>
                <a:cubicBezTo>
                  <a:pt x="0" y="56860"/>
                  <a:pt x="56860" y="0"/>
                  <a:pt x="127000" y="0"/>
                </a:cubicBezTo>
                <a:lnTo>
                  <a:pt x="7521763" y="0"/>
                </a:lnTo>
                <a:cubicBezTo>
                  <a:pt x="7591903" y="0"/>
                  <a:pt x="7648763" y="56860"/>
                  <a:pt x="7648763" y="127000"/>
                </a:cubicBezTo>
                <a:lnTo>
                  <a:pt x="7648763" y="1143000"/>
                </a:lnTo>
                <a:cubicBezTo>
                  <a:pt x="7648763" y="1213140"/>
                  <a:pt x="7591903" y="1270000"/>
                  <a:pt x="7521763" y="1270000"/>
                </a:cubicBezTo>
                <a:lnTo>
                  <a:pt x="127000" y="1270000"/>
                </a:lnTo>
                <a:cubicBezTo>
                  <a:pt x="56860" y="1270000"/>
                  <a:pt x="0" y="1213140"/>
                  <a:pt x="0" y="1143000"/>
                </a:cubicBezTo>
                <a:lnTo>
                  <a:pt x="0" y="127000"/>
                </a:lnTo>
                <a:close/>
              </a:path>
            </a:pathLst>
          </a:custGeom>
          <a:solidFill>
            <a:srgbClr val="92D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32164" tIns="76200" rIns="76200"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احترم نفسك واعتد بها</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يسهل على الناس أن يحبوك ويرافقوك عندما تحترم نفسك. تدل الأبحاث على أنه كلما زاد عدد الأدوار التي يقوم بها الشخص كلما ازدادت بواعث احترامه لنفسه</a:t>
            </a:r>
            <a:endParaRPr lang="ar-EG" sz="1800" b="1" kern="1200" dirty="0"/>
          </a:p>
        </p:txBody>
      </p:sp>
      <p:sp>
        <p:nvSpPr>
          <p:cNvPr id="9" name="Rounded Rectangle 8"/>
          <p:cNvSpPr/>
          <p:nvPr/>
        </p:nvSpPr>
        <p:spPr>
          <a:xfrm>
            <a:off x="1098599" y="2927347"/>
            <a:ext cx="1539311" cy="1016000"/>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10" name="Freeform 9"/>
          <p:cNvSpPr/>
          <p:nvPr/>
        </p:nvSpPr>
        <p:spPr>
          <a:xfrm>
            <a:off x="971600" y="4197347"/>
            <a:ext cx="7696559" cy="1269999"/>
          </a:xfrm>
          <a:custGeom>
            <a:avLst/>
            <a:gdLst>
              <a:gd name="connsiteX0" fmla="*/ 0 w 7696559"/>
              <a:gd name="connsiteY0" fmla="*/ 127000 h 1269999"/>
              <a:gd name="connsiteX1" fmla="*/ 127000 w 7696559"/>
              <a:gd name="connsiteY1" fmla="*/ 0 h 1269999"/>
              <a:gd name="connsiteX2" fmla="*/ 7569559 w 7696559"/>
              <a:gd name="connsiteY2" fmla="*/ 0 h 1269999"/>
              <a:gd name="connsiteX3" fmla="*/ 7696559 w 7696559"/>
              <a:gd name="connsiteY3" fmla="*/ 127000 h 1269999"/>
              <a:gd name="connsiteX4" fmla="*/ 7696559 w 7696559"/>
              <a:gd name="connsiteY4" fmla="*/ 1142999 h 1269999"/>
              <a:gd name="connsiteX5" fmla="*/ 7569559 w 7696559"/>
              <a:gd name="connsiteY5" fmla="*/ 1269999 h 1269999"/>
              <a:gd name="connsiteX6" fmla="*/ 127000 w 7696559"/>
              <a:gd name="connsiteY6" fmla="*/ 1269999 h 1269999"/>
              <a:gd name="connsiteX7" fmla="*/ 0 w 7696559"/>
              <a:gd name="connsiteY7" fmla="*/ 1142999 h 1269999"/>
              <a:gd name="connsiteX8" fmla="*/ 0 w 7696559"/>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559" h="1269999">
                <a:moveTo>
                  <a:pt x="0" y="127000"/>
                </a:moveTo>
                <a:cubicBezTo>
                  <a:pt x="0" y="56860"/>
                  <a:pt x="56860" y="0"/>
                  <a:pt x="127000" y="0"/>
                </a:cubicBezTo>
                <a:lnTo>
                  <a:pt x="7569559" y="0"/>
                </a:lnTo>
                <a:cubicBezTo>
                  <a:pt x="7639699" y="0"/>
                  <a:pt x="7696559" y="56860"/>
                  <a:pt x="7696559" y="127000"/>
                </a:cubicBezTo>
                <a:lnTo>
                  <a:pt x="7696559" y="1142999"/>
                </a:lnTo>
                <a:cubicBezTo>
                  <a:pt x="7696559" y="1213139"/>
                  <a:pt x="7639699" y="1269999"/>
                  <a:pt x="7569559" y="1269999"/>
                </a:cubicBezTo>
                <a:lnTo>
                  <a:pt x="127000" y="1269999"/>
                </a:lnTo>
                <a:cubicBezTo>
                  <a:pt x="56860" y="1269999"/>
                  <a:pt x="0" y="1213139"/>
                  <a:pt x="0" y="1142999"/>
                </a:cubicBezTo>
                <a:lnTo>
                  <a:pt x="0" y="127000"/>
                </a:lnTo>
                <a:close/>
              </a:path>
            </a:pathLst>
          </a:custGeom>
          <a:solidFill>
            <a:srgbClr val="0070C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42511" tIns="76200" rIns="76201"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قوي علاقتكما بإدخال عناصر واهتمامات جديدة عليها من خارجها</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كلما كبرت عواطفكما واشتركتما بها كلما قويت علاقتكما. ليس من الواقعية في شيء أن تنتظر من شخص ما أن يسـد كل حاجاتك في الحياة.</a:t>
            </a:r>
            <a:endParaRPr lang="ar-EG" sz="1800" b="1" kern="1200" dirty="0"/>
          </a:p>
        </p:txBody>
      </p:sp>
      <p:sp>
        <p:nvSpPr>
          <p:cNvPr id="11" name="Rounded Rectangle 10"/>
          <p:cNvSpPr/>
          <p:nvPr/>
        </p:nvSpPr>
        <p:spPr>
          <a:xfrm>
            <a:off x="1098599" y="4324347"/>
            <a:ext cx="1539311" cy="1015999"/>
          </a:xfrm>
          <a:prstGeom prst="roundRect">
            <a:avLst>
              <a:gd name="adj" fmla="val 10000"/>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 xmlns:p14="http://schemas.microsoft.com/office/powerpoint/2010/main" val="201749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051720" y="157756"/>
            <a:ext cx="4828654" cy="678956"/>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قواعد للتعامل مع المشاكل الزوجية</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Freeform 5"/>
          <p:cNvSpPr/>
          <p:nvPr/>
        </p:nvSpPr>
        <p:spPr>
          <a:xfrm>
            <a:off x="1115616" y="1160659"/>
            <a:ext cx="7696559" cy="1269999"/>
          </a:xfrm>
          <a:custGeom>
            <a:avLst/>
            <a:gdLst>
              <a:gd name="connsiteX0" fmla="*/ 0 w 7696559"/>
              <a:gd name="connsiteY0" fmla="*/ 127000 h 1269999"/>
              <a:gd name="connsiteX1" fmla="*/ 127000 w 7696559"/>
              <a:gd name="connsiteY1" fmla="*/ 0 h 1269999"/>
              <a:gd name="connsiteX2" fmla="*/ 7569559 w 7696559"/>
              <a:gd name="connsiteY2" fmla="*/ 0 h 1269999"/>
              <a:gd name="connsiteX3" fmla="*/ 7696559 w 7696559"/>
              <a:gd name="connsiteY3" fmla="*/ 127000 h 1269999"/>
              <a:gd name="connsiteX4" fmla="*/ 7696559 w 7696559"/>
              <a:gd name="connsiteY4" fmla="*/ 1142999 h 1269999"/>
              <a:gd name="connsiteX5" fmla="*/ 7569559 w 7696559"/>
              <a:gd name="connsiteY5" fmla="*/ 1269999 h 1269999"/>
              <a:gd name="connsiteX6" fmla="*/ 127000 w 7696559"/>
              <a:gd name="connsiteY6" fmla="*/ 1269999 h 1269999"/>
              <a:gd name="connsiteX7" fmla="*/ 0 w 7696559"/>
              <a:gd name="connsiteY7" fmla="*/ 1142999 h 1269999"/>
              <a:gd name="connsiteX8" fmla="*/ 0 w 7696559"/>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559" h="1269999">
                <a:moveTo>
                  <a:pt x="0" y="127000"/>
                </a:moveTo>
                <a:cubicBezTo>
                  <a:pt x="0" y="56860"/>
                  <a:pt x="56860" y="0"/>
                  <a:pt x="127000" y="0"/>
                </a:cubicBezTo>
                <a:lnTo>
                  <a:pt x="7569559" y="0"/>
                </a:lnTo>
                <a:cubicBezTo>
                  <a:pt x="7639699" y="0"/>
                  <a:pt x="7696559" y="56860"/>
                  <a:pt x="7696559" y="127000"/>
                </a:cubicBezTo>
                <a:lnTo>
                  <a:pt x="7696559" y="1142999"/>
                </a:lnTo>
                <a:cubicBezTo>
                  <a:pt x="7696559" y="1213139"/>
                  <a:pt x="7639699" y="1269999"/>
                  <a:pt x="7569559" y="1269999"/>
                </a:cubicBezTo>
                <a:lnTo>
                  <a:pt x="127000" y="1269999"/>
                </a:lnTo>
                <a:cubicBezTo>
                  <a:pt x="56860" y="1269999"/>
                  <a:pt x="0" y="1213139"/>
                  <a:pt x="0" y="1142999"/>
                </a:cubicBezTo>
                <a:lnTo>
                  <a:pt x="0" y="127000"/>
                </a:lnTo>
                <a:close/>
              </a:path>
            </a:pathLst>
          </a:custGeom>
          <a:solidFill>
            <a:schemeClr val="accent1">
              <a:lumMod val="60000"/>
              <a:lumOff val="40000"/>
            </a:schemeClr>
          </a:solid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742511" tIns="76200" rIns="76201" bIns="76200" numCol="1" spcCol="1270" anchor="t" anchorCtr="0">
            <a:noAutofit/>
          </a:bodyPr>
          <a:lstStyle/>
          <a:p>
            <a:pPr lvl="0" algn="justLow" defTabSz="889000" rtl="1">
              <a:lnSpc>
                <a:spcPct val="90000"/>
              </a:lnSpc>
              <a:spcBef>
                <a:spcPct val="0"/>
              </a:spcBef>
              <a:spcAft>
                <a:spcPct val="35000"/>
              </a:spcAft>
            </a:pPr>
            <a:r>
              <a:rPr lang="ar-EG" sz="2000" b="1" kern="1200" dirty="0" smtClean="0">
                <a:solidFill>
                  <a:srgbClr val="002060"/>
                </a:solidFill>
              </a:rPr>
              <a:t>تعاونا</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اشتركا بالمسئولية. فالعلاقات لا تنجح إلا إذا كانت ذي طرفين فيها الكثير من الأخذ والعطاء</a:t>
            </a:r>
            <a:endParaRPr lang="ar-EG" sz="1800" b="1" kern="1200" dirty="0"/>
          </a:p>
        </p:txBody>
      </p:sp>
      <p:sp>
        <p:nvSpPr>
          <p:cNvPr id="7" name="Rounded Rectangle 6"/>
          <p:cNvSpPr/>
          <p:nvPr/>
        </p:nvSpPr>
        <p:spPr>
          <a:xfrm>
            <a:off x="1242615" y="1287658"/>
            <a:ext cx="1539311" cy="1015999"/>
          </a:xfrm>
          <a:prstGeom prst="roundRect">
            <a:avLst>
              <a:gd name="adj" fmla="val 10000"/>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1139513" y="2557658"/>
            <a:ext cx="7648763" cy="1270000"/>
          </a:xfrm>
          <a:custGeom>
            <a:avLst/>
            <a:gdLst>
              <a:gd name="connsiteX0" fmla="*/ 0 w 7648763"/>
              <a:gd name="connsiteY0" fmla="*/ 127000 h 1270000"/>
              <a:gd name="connsiteX1" fmla="*/ 127000 w 7648763"/>
              <a:gd name="connsiteY1" fmla="*/ 0 h 1270000"/>
              <a:gd name="connsiteX2" fmla="*/ 7521763 w 7648763"/>
              <a:gd name="connsiteY2" fmla="*/ 0 h 1270000"/>
              <a:gd name="connsiteX3" fmla="*/ 7648763 w 7648763"/>
              <a:gd name="connsiteY3" fmla="*/ 127000 h 1270000"/>
              <a:gd name="connsiteX4" fmla="*/ 7648763 w 7648763"/>
              <a:gd name="connsiteY4" fmla="*/ 1143000 h 1270000"/>
              <a:gd name="connsiteX5" fmla="*/ 7521763 w 7648763"/>
              <a:gd name="connsiteY5" fmla="*/ 1270000 h 1270000"/>
              <a:gd name="connsiteX6" fmla="*/ 127000 w 7648763"/>
              <a:gd name="connsiteY6" fmla="*/ 1270000 h 1270000"/>
              <a:gd name="connsiteX7" fmla="*/ 0 w 7648763"/>
              <a:gd name="connsiteY7" fmla="*/ 1143000 h 1270000"/>
              <a:gd name="connsiteX8" fmla="*/ 0 w 7648763"/>
              <a:gd name="connsiteY8" fmla="*/ 127000 h 127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8763" h="1270000">
                <a:moveTo>
                  <a:pt x="0" y="127000"/>
                </a:moveTo>
                <a:cubicBezTo>
                  <a:pt x="0" y="56860"/>
                  <a:pt x="56860" y="0"/>
                  <a:pt x="127000" y="0"/>
                </a:cubicBezTo>
                <a:lnTo>
                  <a:pt x="7521763" y="0"/>
                </a:lnTo>
                <a:cubicBezTo>
                  <a:pt x="7591903" y="0"/>
                  <a:pt x="7648763" y="56860"/>
                  <a:pt x="7648763" y="127000"/>
                </a:cubicBezTo>
                <a:lnTo>
                  <a:pt x="7648763" y="1143000"/>
                </a:lnTo>
                <a:cubicBezTo>
                  <a:pt x="7648763" y="1213140"/>
                  <a:pt x="7591903" y="1270000"/>
                  <a:pt x="7521763" y="1270000"/>
                </a:cubicBezTo>
                <a:lnTo>
                  <a:pt x="127000" y="1270000"/>
                </a:lnTo>
                <a:cubicBezTo>
                  <a:pt x="56860" y="1270000"/>
                  <a:pt x="0" y="1213140"/>
                  <a:pt x="0" y="1143000"/>
                </a:cubicBezTo>
                <a:lnTo>
                  <a:pt x="0" y="127000"/>
                </a:lnTo>
                <a:close/>
              </a:path>
            </a:pathLst>
          </a:custGeom>
          <a:solidFill>
            <a:srgbClr val="00B0F0"/>
          </a:solidFill>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1732164" tIns="76200" rIns="76200" bIns="76200" numCol="1" spcCol="1270" anchor="t" anchorCtr="0">
            <a:noAutofit/>
          </a:bodyPr>
          <a:lstStyle/>
          <a:p>
            <a:pPr lvl="0" algn="r" defTabSz="889000" rtl="1">
              <a:lnSpc>
                <a:spcPct val="90000"/>
              </a:lnSpc>
              <a:spcBef>
                <a:spcPct val="0"/>
              </a:spcBef>
              <a:spcAft>
                <a:spcPct val="35000"/>
              </a:spcAft>
            </a:pPr>
            <a:r>
              <a:rPr lang="ar-EG" sz="2000" b="1" kern="1200" dirty="0" smtClean="0">
                <a:solidFill>
                  <a:srgbClr val="002060"/>
                </a:solidFill>
              </a:rPr>
              <a:t>حافظ على نشاطك وعلى صحتك</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يجب أن تدرك أن جميع العلاقات يصيبها الفشل أحيانا ويحالفها النجاح أحيانا أخرى، وأنها لا تظل دائما على ما يرام</a:t>
            </a:r>
            <a:endParaRPr lang="ar-EG" sz="1800" b="1" kern="1200" dirty="0"/>
          </a:p>
        </p:txBody>
      </p:sp>
      <p:sp>
        <p:nvSpPr>
          <p:cNvPr id="9" name="Rounded Rectangle 8"/>
          <p:cNvSpPr/>
          <p:nvPr/>
        </p:nvSpPr>
        <p:spPr>
          <a:xfrm>
            <a:off x="1242615" y="2684658"/>
            <a:ext cx="1539311" cy="1016000"/>
          </a:xfrm>
          <a:prstGeom prst="roundRect">
            <a:avLst>
              <a:gd name="adj" fmla="val 10000"/>
            </a:avLst>
          </a:prstGeom>
          <a:blipFill rotWithShape="1">
            <a:blip r:embed="rId3" cstate="print"/>
            <a:stretch>
              <a:fillRect/>
            </a:stretch>
          </a:blipFill>
        </p:spPr>
        <p:style>
          <a:lnRef idx="2">
            <a:schemeClr val="lt1">
              <a:hueOff val="0"/>
              <a:satOff val="0"/>
              <a:lumOff val="0"/>
              <a:alphaOff val="0"/>
            </a:schemeClr>
          </a:lnRef>
          <a:fillRef idx="1">
            <a:scrgbClr r="0" g="0" b="0"/>
          </a:fillRef>
          <a:effectRef idx="0">
            <a:schemeClr val="accent5">
              <a:tint val="50000"/>
              <a:hueOff val="-3694485"/>
              <a:satOff val="-6499"/>
              <a:lumOff val="-836"/>
              <a:alphaOff val="0"/>
            </a:schemeClr>
          </a:effectRef>
          <a:fontRef idx="minor">
            <a:schemeClr val="lt1">
              <a:hueOff val="0"/>
              <a:satOff val="0"/>
              <a:lumOff val="0"/>
              <a:alphaOff val="0"/>
            </a:schemeClr>
          </a:fontRef>
        </p:style>
      </p:sp>
      <p:sp>
        <p:nvSpPr>
          <p:cNvPr id="10" name="Freeform 9"/>
          <p:cNvSpPr/>
          <p:nvPr/>
        </p:nvSpPr>
        <p:spPr>
          <a:xfrm>
            <a:off x="1115616" y="3943648"/>
            <a:ext cx="7696559" cy="1269999"/>
          </a:xfrm>
          <a:custGeom>
            <a:avLst/>
            <a:gdLst>
              <a:gd name="connsiteX0" fmla="*/ 0 w 7696559"/>
              <a:gd name="connsiteY0" fmla="*/ 127000 h 1269999"/>
              <a:gd name="connsiteX1" fmla="*/ 127000 w 7696559"/>
              <a:gd name="connsiteY1" fmla="*/ 0 h 1269999"/>
              <a:gd name="connsiteX2" fmla="*/ 7569559 w 7696559"/>
              <a:gd name="connsiteY2" fmla="*/ 0 h 1269999"/>
              <a:gd name="connsiteX3" fmla="*/ 7696559 w 7696559"/>
              <a:gd name="connsiteY3" fmla="*/ 127000 h 1269999"/>
              <a:gd name="connsiteX4" fmla="*/ 7696559 w 7696559"/>
              <a:gd name="connsiteY4" fmla="*/ 1142999 h 1269999"/>
              <a:gd name="connsiteX5" fmla="*/ 7569559 w 7696559"/>
              <a:gd name="connsiteY5" fmla="*/ 1269999 h 1269999"/>
              <a:gd name="connsiteX6" fmla="*/ 127000 w 7696559"/>
              <a:gd name="connsiteY6" fmla="*/ 1269999 h 1269999"/>
              <a:gd name="connsiteX7" fmla="*/ 0 w 7696559"/>
              <a:gd name="connsiteY7" fmla="*/ 1142999 h 1269999"/>
              <a:gd name="connsiteX8" fmla="*/ 0 w 7696559"/>
              <a:gd name="connsiteY8" fmla="*/ 127000 h 126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559" h="1269999">
                <a:moveTo>
                  <a:pt x="0" y="127000"/>
                </a:moveTo>
                <a:cubicBezTo>
                  <a:pt x="0" y="56860"/>
                  <a:pt x="56860" y="0"/>
                  <a:pt x="127000" y="0"/>
                </a:cubicBezTo>
                <a:lnTo>
                  <a:pt x="7569559" y="0"/>
                </a:lnTo>
                <a:cubicBezTo>
                  <a:pt x="7639699" y="0"/>
                  <a:pt x="7696559" y="56860"/>
                  <a:pt x="7696559" y="127000"/>
                </a:cubicBezTo>
                <a:lnTo>
                  <a:pt x="7696559" y="1142999"/>
                </a:lnTo>
                <a:cubicBezTo>
                  <a:pt x="7696559" y="1213139"/>
                  <a:pt x="7639699" y="1269999"/>
                  <a:pt x="7569559" y="1269999"/>
                </a:cubicBezTo>
                <a:lnTo>
                  <a:pt x="127000" y="1269999"/>
                </a:lnTo>
                <a:cubicBezTo>
                  <a:pt x="56860" y="1269999"/>
                  <a:pt x="0" y="1213139"/>
                  <a:pt x="0" y="1142999"/>
                </a:cubicBezTo>
                <a:lnTo>
                  <a:pt x="0" y="127000"/>
                </a:lnTo>
                <a:close/>
              </a:path>
            </a:pathLst>
          </a:custGeom>
          <a:solidFill>
            <a:srgbClr val="92D050"/>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1742511" tIns="76200" rIns="76201" bIns="76200" numCol="1" spcCol="1270" anchor="t" anchorCtr="0">
            <a:noAutofit/>
          </a:bodyPr>
          <a:lstStyle/>
          <a:p>
            <a:pPr lvl="0" algn="r" defTabSz="889000" rtl="1">
              <a:lnSpc>
                <a:spcPct val="90000"/>
              </a:lnSpc>
              <a:spcBef>
                <a:spcPct val="0"/>
              </a:spcBef>
              <a:spcAft>
                <a:spcPct val="35000"/>
              </a:spcAft>
            </a:pPr>
            <a:r>
              <a:rPr lang="ar-EG" sz="2000" b="1" kern="1200" dirty="0" smtClean="0">
                <a:solidFill>
                  <a:srgbClr val="002060"/>
                </a:solidFill>
              </a:rPr>
              <a:t>تفهم العلاقة السيئة باعتبارها انعكاس لما تصدقه عن نفسك</a:t>
            </a:r>
            <a:endParaRPr lang="ar-EG" sz="2000" b="1" kern="1200" dirty="0">
              <a:solidFill>
                <a:srgbClr val="002060"/>
              </a:solidFill>
            </a:endParaRPr>
          </a:p>
          <a:p>
            <a:pPr marL="171450" lvl="1" indent="-171450" algn="justLow" defTabSz="800100" rtl="1">
              <a:lnSpc>
                <a:spcPct val="90000"/>
              </a:lnSpc>
              <a:spcBef>
                <a:spcPct val="0"/>
              </a:spcBef>
              <a:spcAft>
                <a:spcPct val="15000"/>
              </a:spcAft>
              <a:buChar char="••"/>
            </a:pPr>
            <a:r>
              <a:rPr lang="ar-EG" sz="1800" b="1" kern="1200" dirty="0" smtClean="0"/>
              <a:t>لا تهرب من العلاقة السيئة، لأنك ببساطة سوف تكررها مع شريك التالي. استخدمها كمرآة ترى فيها نفسك وتدرك أي جزء منك يخلق هذه العلاقة.</a:t>
            </a:r>
            <a:endParaRPr lang="ar-EG" sz="1800" b="1" kern="1200" dirty="0"/>
          </a:p>
        </p:txBody>
      </p:sp>
      <p:sp>
        <p:nvSpPr>
          <p:cNvPr id="11" name="Rounded Rectangle 10"/>
          <p:cNvSpPr/>
          <p:nvPr/>
        </p:nvSpPr>
        <p:spPr>
          <a:xfrm>
            <a:off x="1242615" y="4081658"/>
            <a:ext cx="1539311" cy="1015999"/>
          </a:xfrm>
          <a:prstGeom prst="roundRect">
            <a:avLst>
              <a:gd name="adj" fmla="val 10000"/>
            </a:avLst>
          </a:prstGeom>
          <a:blipFill rotWithShape="1">
            <a:blip r:embed="rId4" cstate="print"/>
            <a:stretch>
              <a:fillRect/>
            </a:stretch>
          </a:blipFill>
        </p:spPr>
        <p:style>
          <a:lnRef idx="2">
            <a:schemeClr val="lt1">
              <a:hueOff val="0"/>
              <a:satOff val="0"/>
              <a:lumOff val="0"/>
              <a:alphaOff val="0"/>
            </a:schemeClr>
          </a:lnRef>
          <a:fillRef idx="1">
            <a:scrgbClr r="0" g="0" b="0"/>
          </a:fillRef>
          <a:effectRef idx="0">
            <a:schemeClr val="accent5">
              <a:tint val="50000"/>
              <a:hueOff val="-7388970"/>
              <a:satOff val="-12997"/>
              <a:lumOff val="-1672"/>
              <a:alphaOff val="0"/>
            </a:schemeClr>
          </a:effectRef>
          <a:fontRef idx="minor">
            <a:schemeClr val="lt1">
              <a:hueOff val="0"/>
              <a:satOff val="0"/>
              <a:lumOff val="0"/>
              <a:alphaOff val="0"/>
            </a:schemeClr>
          </a:fontRef>
        </p:style>
      </p:sp>
    </p:spTree>
    <p:extLst>
      <p:ext uri="{BB962C8B-B14F-4D97-AF65-F5344CB8AC3E}">
        <p14:creationId xmlns="" xmlns:p14="http://schemas.microsoft.com/office/powerpoint/2010/main" val="407488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123728" y="259205"/>
            <a:ext cx="4176156" cy="609508"/>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كيف تعالج المشاكل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8"/>
          <p:cNvSpPr/>
          <p:nvPr/>
        </p:nvSpPr>
        <p:spPr>
          <a:xfrm>
            <a:off x="1194351" y="2245316"/>
            <a:ext cx="7381707" cy="7812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3039777" y="1787756"/>
            <a:ext cx="5167194" cy="915120"/>
          </a:xfrm>
          <a:custGeom>
            <a:avLst/>
            <a:gdLst>
              <a:gd name="connsiteX0" fmla="*/ 0 w 5167194"/>
              <a:gd name="connsiteY0" fmla="*/ 152523 h 915120"/>
              <a:gd name="connsiteX1" fmla="*/ 152523 w 5167194"/>
              <a:gd name="connsiteY1" fmla="*/ 0 h 915120"/>
              <a:gd name="connsiteX2" fmla="*/ 5014671 w 5167194"/>
              <a:gd name="connsiteY2" fmla="*/ 0 h 915120"/>
              <a:gd name="connsiteX3" fmla="*/ 5167194 w 5167194"/>
              <a:gd name="connsiteY3" fmla="*/ 152523 h 915120"/>
              <a:gd name="connsiteX4" fmla="*/ 5167194 w 5167194"/>
              <a:gd name="connsiteY4" fmla="*/ 762597 h 915120"/>
              <a:gd name="connsiteX5" fmla="*/ 5014671 w 5167194"/>
              <a:gd name="connsiteY5" fmla="*/ 915120 h 915120"/>
              <a:gd name="connsiteX6" fmla="*/ 152523 w 5167194"/>
              <a:gd name="connsiteY6" fmla="*/ 915120 h 915120"/>
              <a:gd name="connsiteX7" fmla="*/ 0 w 5167194"/>
              <a:gd name="connsiteY7" fmla="*/ 762597 h 915120"/>
              <a:gd name="connsiteX8" fmla="*/ 0 w 5167194"/>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194" h="915120">
                <a:moveTo>
                  <a:pt x="0" y="152523"/>
                </a:moveTo>
                <a:cubicBezTo>
                  <a:pt x="0" y="68287"/>
                  <a:pt x="68287" y="0"/>
                  <a:pt x="152523" y="0"/>
                </a:cubicBezTo>
                <a:lnTo>
                  <a:pt x="5014671" y="0"/>
                </a:lnTo>
                <a:cubicBezTo>
                  <a:pt x="5098907" y="0"/>
                  <a:pt x="5167194" y="68287"/>
                  <a:pt x="5167194" y="152523"/>
                </a:cubicBezTo>
                <a:lnTo>
                  <a:pt x="5167194" y="762597"/>
                </a:lnTo>
                <a:cubicBezTo>
                  <a:pt x="5167194" y="846833"/>
                  <a:pt x="5098907" y="915120"/>
                  <a:pt x="5014671" y="915120"/>
                </a:cubicBezTo>
                <a:lnTo>
                  <a:pt x="152523" y="915120"/>
                </a:lnTo>
                <a:cubicBezTo>
                  <a:pt x="68287" y="915120"/>
                  <a:pt x="0" y="846833"/>
                  <a:pt x="0" y="762597"/>
                </a:cubicBezTo>
                <a:lnTo>
                  <a:pt x="0" y="152523"/>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39980" tIns="44672" rIns="239980" bIns="44672" numCol="1" spcCol="1270" anchor="ctr" anchorCtr="0">
            <a:noAutofit/>
          </a:bodyPr>
          <a:lstStyle/>
          <a:p>
            <a:pPr lvl="0" algn="r" defTabSz="889000" rtl="1">
              <a:lnSpc>
                <a:spcPct val="90000"/>
              </a:lnSpc>
              <a:spcBef>
                <a:spcPct val="0"/>
              </a:spcBef>
              <a:spcAft>
                <a:spcPct val="35000"/>
              </a:spcAft>
            </a:pPr>
            <a:r>
              <a:rPr lang="ar-EG" sz="2000" b="1" kern="1200" dirty="0" smtClean="0"/>
              <a:t>أن يتراجعا عن الخطأ، وأن يعتذرا لبعضهما فذلك أفضل من الإصرار على الخلاف والتباعد</a:t>
            </a:r>
            <a:endParaRPr lang="ar-EG" sz="2000" b="1" kern="1200" dirty="0"/>
          </a:p>
        </p:txBody>
      </p:sp>
      <p:sp>
        <p:nvSpPr>
          <p:cNvPr id="11" name="Rectangle 10"/>
          <p:cNvSpPr/>
          <p:nvPr/>
        </p:nvSpPr>
        <p:spPr>
          <a:xfrm>
            <a:off x="1194351" y="3651476"/>
            <a:ext cx="7381707" cy="7812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3039777" y="3193916"/>
            <a:ext cx="5167194" cy="915120"/>
          </a:xfrm>
          <a:custGeom>
            <a:avLst/>
            <a:gdLst>
              <a:gd name="connsiteX0" fmla="*/ 0 w 5167194"/>
              <a:gd name="connsiteY0" fmla="*/ 152523 h 915120"/>
              <a:gd name="connsiteX1" fmla="*/ 152523 w 5167194"/>
              <a:gd name="connsiteY1" fmla="*/ 0 h 915120"/>
              <a:gd name="connsiteX2" fmla="*/ 5014671 w 5167194"/>
              <a:gd name="connsiteY2" fmla="*/ 0 h 915120"/>
              <a:gd name="connsiteX3" fmla="*/ 5167194 w 5167194"/>
              <a:gd name="connsiteY3" fmla="*/ 152523 h 915120"/>
              <a:gd name="connsiteX4" fmla="*/ 5167194 w 5167194"/>
              <a:gd name="connsiteY4" fmla="*/ 762597 h 915120"/>
              <a:gd name="connsiteX5" fmla="*/ 5014671 w 5167194"/>
              <a:gd name="connsiteY5" fmla="*/ 915120 h 915120"/>
              <a:gd name="connsiteX6" fmla="*/ 152523 w 5167194"/>
              <a:gd name="connsiteY6" fmla="*/ 915120 h 915120"/>
              <a:gd name="connsiteX7" fmla="*/ 0 w 5167194"/>
              <a:gd name="connsiteY7" fmla="*/ 762597 h 915120"/>
              <a:gd name="connsiteX8" fmla="*/ 0 w 5167194"/>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194" h="915120">
                <a:moveTo>
                  <a:pt x="0" y="152523"/>
                </a:moveTo>
                <a:cubicBezTo>
                  <a:pt x="0" y="68287"/>
                  <a:pt x="68287" y="0"/>
                  <a:pt x="152523" y="0"/>
                </a:cubicBezTo>
                <a:lnTo>
                  <a:pt x="5014671" y="0"/>
                </a:lnTo>
                <a:cubicBezTo>
                  <a:pt x="5098907" y="0"/>
                  <a:pt x="5167194" y="68287"/>
                  <a:pt x="5167194" y="152523"/>
                </a:cubicBezTo>
                <a:lnTo>
                  <a:pt x="5167194" y="762597"/>
                </a:lnTo>
                <a:cubicBezTo>
                  <a:pt x="5167194" y="846833"/>
                  <a:pt x="5098907" y="915120"/>
                  <a:pt x="5014671" y="915120"/>
                </a:cubicBezTo>
                <a:lnTo>
                  <a:pt x="152523" y="915120"/>
                </a:lnTo>
                <a:cubicBezTo>
                  <a:pt x="68287" y="915120"/>
                  <a:pt x="0" y="846833"/>
                  <a:pt x="0" y="762597"/>
                </a:cubicBezTo>
                <a:lnTo>
                  <a:pt x="0" y="152523"/>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39980" tIns="44672" rIns="239980" bIns="44672" numCol="1" spcCol="1270" anchor="ctr" anchorCtr="0">
            <a:noAutofit/>
          </a:bodyPr>
          <a:lstStyle/>
          <a:p>
            <a:pPr lvl="0" algn="r" defTabSz="889000" rtl="1">
              <a:lnSpc>
                <a:spcPct val="90000"/>
              </a:lnSpc>
              <a:spcBef>
                <a:spcPct val="0"/>
              </a:spcBef>
              <a:spcAft>
                <a:spcPct val="35000"/>
              </a:spcAft>
            </a:pPr>
            <a:r>
              <a:rPr lang="ar-EG" sz="2000" b="1" kern="1200" dirty="0" smtClean="0"/>
              <a:t> أن يصونا العلاقة الزوجية من المشاكل التي تؤدي إلى حدوث الطلاق</a:t>
            </a:r>
            <a:endParaRPr lang="ar-EG" sz="2000" b="1" kern="1200" dirty="0"/>
          </a:p>
        </p:txBody>
      </p:sp>
      <p:sp>
        <p:nvSpPr>
          <p:cNvPr id="13" name="Rectangle 12"/>
          <p:cNvSpPr/>
          <p:nvPr/>
        </p:nvSpPr>
        <p:spPr>
          <a:xfrm>
            <a:off x="1194351" y="5057637"/>
            <a:ext cx="7381707" cy="7812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3039777" y="4600077"/>
            <a:ext cx="5167194" cy="915120"/>
          </a:xfrm>
          <a:custGeom>
            <a:avLst/>
            <a:gdLst>
              <a:gd name="connsiteX0" fmla="*/ 0 w 5167194"/>
              <a:gd name="connsiteY0" fmla="*/ 152523 h 915120"/>
              <a:gd name="connsiteX1" fmla="*/ 152523 w 5167194"/>
              <a:gd name="connsiteY1" fmla="*/ 0 h 915120"/>
              <a:gd name="connsiteX2" fmla="*/ 5014671 w 5167194"/>
              <a:gd name="connsiteY2" fmla="*/ 0 h 915120"/>
              <a:gd name="connsiteX3" fmla="*/ 5167194 w 5167194"/>
              <a:gd name="connsiteY3" fmla="*/ 152523 h 915120"/>
              <a:gd name="connsiteX4" fmla="*/ 5167194 w 5167194"/>
              <a:gd name="connsiteY4" fmla="*/ 762597 h 915120"/>
              <a:gd name="connsiteX5" fmla="*/ 5014671 w 5167194"/>
              <a:gd name="connsiteY5" fmla="*/ 915120 h 915120"/>
              <a:gd name="connsiteX6" fmla="*/ 152523 w 5167194"/>
              <a:gd name="connsiteY6" fmla="*/ 915120 h 915120"/>
              <a:gd name="connsiteX7" fmla="*/ 0 w 5167194"/>
              <a:gd name="connsiteY7" fmla="*/ 762597 h 915120"/>
              <a:gd name="connsiteX8" fmla="*/ 0 w 5167194"/>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194" h="915120">
                <a:moveTo>
                  <a:pt x="0" y="152523"/>
                </a:moveTo>
                <a:cubicBezTo>
                  <a:pt x="0" y="68287"/>
                  <a:pt x="68287" y="0"/>
                  <a:pt x="152523" y="0"/>
                </a:cubicBezTo>
                <a:lnTo>
                  <a:pt x="5014671" y="0"/>
                </a:lnTo>
                <a:cubicBezTo>
                  <a:pt x="5098907" y="0"/>
                  <a:pt x="5167194" y="68287"/>
                  <a:pt x="5167194" y="152523"/>
                </a:cubicBezTo>
                <a:lnTo>
                  <a:pt x="5167194" y="762597"/>
                </a:lnTo>
                <a:cubicBezTo>
                  <a:pt x="5167194" y="846833"/>
                  <a:pt x="5098907" y="915120"/>
                  <a:pt x="5014671" y="915120"/>
                </a:cubicBezTo>
                <a:lnTo>
                  <a:pt x="152523" y="915120"/>
                </a:lnTo>
                <a:cubicBezTo>
                  <a:pt x="68287" y="915120"/>
                  <a:pt x="0" y="846833"/>
                  <a:pt x="0" y="762597"/>
                </a:cubicBezTo>
                <a:lnTo>
                  <a:pt x="0" y="152523"/>
                </a:lnTo>
                <a:close/>
              </a:path>
            </a:pathLst>
          </a:custGeom>
          <a:solidFill>
            <a:srgbClr val="00B0F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39980" tIns="44672" rIns="239980" bIns="44672" numCol="1" spcCol="1270" anchor="ctr" anchorCtr="0">
            <a:noAutofit/>
          </a:bodyPr>
          <a:lstStyle/>
          <a:p>
            <a:pPr lvl="0" algn="r" defTabSz="889000" rtl="1">
              <a:lnSpc>
                <a:spcPct val="90000"/>
              </a:lnSpc>
              <a:spcBef>
                <a:spcPct val="0"/>
              </a:spcBef>
              <a:spcAft>
                <a:spcPct val="35000"/>
              </a:spcAft>
            </a:pPr>
            <a:r>
              <a:rPr lang="ar-EG" sz="2000" b="1" kern="1200" dirty="0" smtClean="0"/>
              <a:t>أن يحددا موضوع الخلاف ويناقشاه ولا يطرحان غيره لحظة علاج المشكلة</a:t>
            </a:r>
            <a:endParaRPr lang="ar-EG" sz="2000" b="1" kern="1200" dirty="0"/>
          </a:p>
        </p:txBody>
      </p:sp>
      <p:sp>
        <p:nvSpPr>
          <p:cNvPr id="7" name="Pentagon 6"/>
          <p:cNvSpPr/>
          <p:nvPr/>
        </p:nvSpPr>
        <p:spPr>
          <a:xfrm flipH="1">
            <a:off x="5932608" y="1120078"/>
            <a:ext cx="2448247" cy="618198"/>
          </a:xfrm>
          <a:prstGeom prst="homePlate">
            <a:avLst/>
          </a:prstGeom>
          <a:solidFill>
            <a:srgbClr val="0070C0"/>
          </a:solidFill>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000" b="1" dirty="0"/>
              <a:t>ما الحل الأمثل للخلافات؟</a:t>
            </a:r>
          </a:p>
        </p:txBody>
      </p:sp>
      <p:sp>
        <p:nvSpPr>
          <p:cNvPr id="8" name="Flowchart: Connector 7"/>
          <p:cNvSpPr/>
          <p:nvPr/>
        </p:nvSpPr>
        <p:spPr>
          <a:xfrm>
            <a:off x="8284684" y="1142945"/>
            <a:ext cx="572877" cy="608737"/>
          </a:xfrm>
          <a:prstGeom prst="flowChartConnector">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dirty="0" smtClean="0"/>
              <a:t>1</a:t>
            </a:r>
            <a:endParaRPr lang="ar-EG" dirty="0"/>
          </a:p>
        </p:txBody>
      </p:sp>
      <p:pic>
        <p:nvPicPr>
          <p:cNvPr id="2" name="Picture 1"/>
          <p:cNvPicPr>
            <a:picLocks noChangeAspect="1"/>
          </p:cNvPicPr>
          <p:nvPr/>
        </p:nvPicPr>
        <p:blipFill>
          <a:blip r:embed="rId2"/>
          <a:stretch>
            <a:fillRect/>
          </a:stretch>
        </p:blipFill>
        <p:spPr>
          <a:xfrm>
            <a:off x="853746" y="2433664"/>
            <a:ext cx="2081270" cy="2781300"/>
          </a:xfrm>
          <a:prstGeom prst="rect">
            <a:avLst/>
          </a:prstGeom>
        </p:spPr>
      </p:pic>
    </p:spTree>
    <p:extLst>
      <p:ext uri="{BB962C8B-B14F-4D97-AF65-F5344CB8AC3E}">
        <p14:creationId xmlns="" xmlns:p14="http://schemas.microsoft.com/office/powerpoint/2010/main" val="164858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4" grpId="0" animBg="1"/>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583276" y="198801"/>
            <a:ext cx="4176156" cy="644717"/>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a:r>
              <a:rPr lang="ar-EG" sz="2800" b="1" dirty="0">
                <a:solidFill>
                  <a:srgbClr val="C00000"/>
                </a:solidFill>
              </a:rPr>
              <a:t>كيف تعالج المشاكل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9" name="Rectangle 8"/>
          <p:cNvSpPr/>
          <p:nvPr/>
        </p:nvSpPr>
        <p:spPr>
          <a:xfrm>
            <a:off x="980501" y="2599149"/>
            <a:ext cx="7381707" cy="7812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 name="Freeform 9"/>
          <p:cNvSpPr/>
          <p:nvPr/>
        </p:nvSpPr>
        <p:spPr>
          <a:xfrm>
            <a:off x="2825927" y="2141589"/>
            <a:ext cx="5167194" cy="915120"/>
          </a:xfrm>
          <a:custGeom>
            <a:avLst/>
            <a:gdLst>
              <a:gd name="connsiteX0" fmla="*/ 0 w 5167194"/>
              <a:gd name="connsiteY0" fmla="*/ 152523 h 915120"/>
              <a:gd name="connsiteX1" fmla="*/ 152523 w 5167194"/>
              <a:gd name="connsiteY1" fmla="*/ 0 h 915120"/>
              <a:gd name="connsiteX2" fmla="*/ 5014671 w 5167194"/>
              <a:gd name="connsiteY2" fmla="*/ 0 h 915120"/>
              <a:gd name="connsiteX3" fmla="*/ 5167194 w 5167194"/>
              <a:gd name="connsiteY3" fmla="*/ 152523 h 915120"/>
              <a:gd name="connsiteX4" fmla="*/ 5167194 w 5167194"/>
              <a:gd name="connsiteY4" fmla="*/ 762597 h 915120"/>
              <a:gd name="connsiteX5" fmla="*/ 5014671 w 5167194"/>
              <a:gd name="connsiteY5" fmla="*/ 915120 h 915120"/>
              <a:gd name="connsiteX6" fmla="*/ 152523 w 5167194"/>
              <a:gd name="connsiteY6" fmla="*/ 915120 h 915120"/>
              <a:gd name="connsiteX7" fmla="*/ 0 w 5167194"/>
              <a:gd name="connsiteY7" fmla="*/ 762597 h 915120"/>
              <a:gd name="connsiteX8" fmla="*/ 0 w 5167194"/>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194" h="915120">
                <a:moveTo>
                  <a:pt x="0" y="152523"/>
                </a:moveTo>
                <a:cubicBezTo>
                  <a:pt x="0" y="68287"/>
                  <a:pt x="68287" y="0"/>
                  <a:pt x="152523" y="0"/>
                </a:cubicBezTo>
                <a:lnTo>
                  <a:pt x="5014671" y="0"/>
                </a:lnTo>
                <a:cubicBezTo>
                  <a:pt x="5098907" y="0"/>
                  <a:pt x="5167194" y="68287"/>
                  <a:pt x="5167194" y="152523"/>
                </a:cubicBezTo>
                <a:lnTo>
                  <a:pt x="5167194" y="762597"/>
                </a:lnTo>
                <a:cubicBezTo>
                  <a:pt x="5167194" y="846833"/>
                  <a:pt x="5098907" y="915120"/>
                  <a:pt x="5014671" y="915120"/>
                </a:cubicBezTo>
                <a:lnTo>
                  <a:pt x="152523" y="915120"/>
                </a:lnTo>
                <a:cubicBezTo>
                  <a:pt x="68287" y="915120"/>
                  <a:pt x="0" y="846833"/>
                  <a:pt x="0" y="762597"/>
                </a:cubicBezTo>
                <a:lnTo>
                  <a:pt x="0" y="152523"/>
                </a:lnTo>
                <a:close/>
              </a:path>
            </a:pathLst>
          </a:custGeom>
          <a:solidFill>
            <a:srgbClr val="00B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9980" tIns="44672" rIns="239980" bIns="44672" numCol="1" spcCol="1270" anchor="ctr" anchorCtr="0">
            <a:noAutofit/>
          </a:bodyPr>
          <a:lstStyle/>
          <a:p>
            <a:pPr lvl="0" algn="ctr" defTabSz="889000" rtl="1">
              <a:lnSpc>
                <a:spcPct val="90000"/>
              </a:lnSpc>
              <a:spcBef>
                <a:spcPct val="0"/>
              </a:spcBef>
              <a:spcAft>
                <a:spcPct val="35000"/>
              </a:spcAft>
            </a:pPr>
            <a:r>
              <a:rPr lang="ar-EG" sz="2000" b="1" kern="1200" dirty="0" smtClean="0"/>
              <a:t>عليهما أن يتجنبا الشجار والقرارات التعسفية، لأنها لا تحل المشكلة</a:t>
            </a:r>
            <a:endParaRPr lang="ar-EG" sz="2000" b="1" kern="1200" dirty="0"/>
          </a:p>
        </p:txBody>
      </p:sp>
      <p:sp>
        <p:nvSpPr>
          <p:cNvPr id="11" name="Rectangle 10"/>
          <p:cNvSpPr/>
          <p:nvPr/>
        </p:nvSpPr>
        <p:spPr>
          <a:xfrm>
            <a:off x="980501" y="4005309"/>
            <a:ext cx="7381707" cy="781200"/>
          </a:xfrm>
          <a:prstGeom prst="rect">
            <a:avLst/>
          </a:prstGeom>
        </p:spPr>
        <p:style>
          <a:lnRef idx="2">
            <a:schemeClr val="accent5">
              <a:hueOff val="-3676672"/>
              <a:satOff val="-5114"/>
              <a:lumOff val="-1961"/>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Freeform 11"/>
          <p:cNvSpPr/>
          <p:nvPr/>
        </p:nvSpPr>
        <p:spPr>
          <a:xfrm>
            <a:off x="2825927" y="3547749"/>
            <a:ext cx="5167194" cy="915120"/>
          </a:xfrm>
          <a:custGeom>
            <a:avLst/>
            <a:gdLst>
              <a:gd name="connsiteX0" fmla="*/ 0 w 5167194"/>
              <a:gd name="connsiteY0" fmla="*/ 152523 h 915120"/>
              <a:gd name="connsiteX1" fmla="*/ 152523 w 5167194"/>
              <a:gd name="connsiteY1" fmla="*/ 0 h 915120"/>
              <a:gd name="connsiteX2" fmla="*/ 5014671 w 5167194"/>
              <a:gd name="connsiteY2" fmla="*/ 0 h 915120"/>
              <a:gd name="connsiteX3" fmla="*/ 5167194 w 5167194"/>
              <a:gd name="connsiteY3" fmla="*/ 152523 h 915120"/>
              <a:gd name="connsiteX4" fmla="*/ 5167194 w 5167194"/>
              <a:gd name="connsiteY4" fmla="*/ 762597 h 915120"/>
              <a:gd name="connsiteX5" fmla="*/ 5014671 w 5167194"/>
              <a:gd name="connsiteY5" fmla="*/ 915120 h 915120"/>
              <a:gd name="connsiteX6" fmla="*/ 152523 w 5167194"/>
              <a:gd name="connsiteY6" fmla="*/ 915120 h 915120"/>
              <a:gd name="connsiteX7" fmla="*/ 0 w 5167194"/>
              <a:gd name="connsiteY7" fmla="*/ 762597 h 915120"/>
              <a:gd name="connsiteX8" fmla="*/ 0 w 5167194"/>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194" h="915120">
                <a:moveTo>
                  <a:pt x="0" y="152523"/>
                </a:moveTo>
                <a:cubicBezTo>
                  <a:pt x="0" y="68287"/>
                  <a:pt x="68287" y="0"/>
                  <a:pt x="152523" y="0"/>
                </a:cubicBezTo>
                <a:lnTo>
                  <a:pt x="5014671" y="0"/>
                </a:lnTo>
                <a:cubicBezTo>
                  <a:pt x="5098907" y="0"/>
                  <a:pt x="5167194" y="68287"/>
                  <a:pt x="5167194" y="152523"/>
                </a:cubicBezTo>
                <a:lnTo>
                  <a:pt x="5167194" y="762597"/>
                </a:lnTo>
                <a:cubicBezTo>
                  <a:pt x="5167194" y="846833"/>
                  <a:pt x="5098907" y="915120"/>
                  <a:pt x="5014671" y="915120"/>
                </a:cubicBezTo>
                <a:lnTo>
                  <a:pt x="152523" y="915120"/>
                </a:lnTo>
                <a:cubicBezTo>
                  <a:pt x="68287" y="915120"/>
                  <a:pt x="0" y="846833"/>
                  <a:pt x="0" y="762597"/>
                </a:cubicBezTo>
                <a:lnTo>
                  <a:pt x="0" y="152523"/>
                </a:lnTo>
                <a:close/>
              </a:path>
            </a:pathLst>
          </a:custGeom>
          <a:solidFill>
            <a:srgbClr val="00B0F0"/>
          </a:solidFill>
        </p:spPr>
        <p:style>
          <a:lnRef idx="2">
            <a:schemeClr val="lt1">
              <a:hueOff val="0"/>
              <a:satOff val="0"/>
              <a:lumOff val="0"/>
              <a:alphaOff val="0"/>
            </a:schemeClr>
          </a:lnRef>
          <a:fillRef idx="1">
            <a:schemeClr val="accent5">
              <a:hueOff val="-3676672"/>
              <a:satOff val="-5114"/>
              <a:lumOff val="-1961"/>
              <a:alphaOff val="0"/>
            </a:schemeClr>
          </a:fillRef>
          <a:effectRef idx="0">
            <a:schemeClr val="accent5">
              <a:hueOff val="-3676672"/>
              <a:satOff val="-5114"/>
              <a:lumOff val="-1961"/>
              <a:alphaOff val="0"/>
            </a:schemeClr>
          </a:effectRef>
          <a:fontRef idx="minor">
            <a:schemeClr val="lt1"/>
          </a:fontRef>
        </p:style>
        <p:txBody>
          <a:bodyPr spcFirstLastPara="0" vert="horz" wrap="square" lIns="239980" tIns="44672" rIns="239980" bIns="44672" numCol="1" spcCol="1270" anchor="ctr" anchorCtr="0">
            <a:noAutofit/>
          </a:bodyPr>
          <a:lstStyle/>
          <a:p>
            <a:pPr lvl="0" algn="ctr" defTabSz="889000" rtl="1">
              <a:lnSpc>
                <a:spcPct val="90000"/>
              </a:lnSpc>
              <a:spcBef>
                <a:spcPct val="0"/>
              </a:spcBef>
              <a:spcAft>
                <a:spcPct val="35000"/>
              </a:spcAft>
            </a:pPr>
            <a:r>
              <a:rPr lang="ar-EG" sz="2000" b="1" kern="1200" dirty="0" smtClean="0"/>
              <a:t>عليهما الاستفادة من تجارب المشاكل السابقة وتفادي تكرارها</a:t>
            </a:r>
            <a:endParaRPr lang="ar-EG" sz="2000" b="1" kern="1200" dirty="0"/>
          </a:p>
        </p:txBody>
      </p:sp>
      <p:sp>
        <p:nvSpPr>
          <p:cNvPr id="13" name="Rectangle 12"/>
          <p:cNvSpPr/>
          <p:nvPr/>
        </p:nvSpPr>
        <p:spPr>
          <a:xfrm>
            <a:off x="980501" y="5411470"/>
            <a:ext cx="7381707" cy="781200"/>
          </a:xfrm>
          <a:prstGeom prst="rect">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Freeform 13"/>
          <p:cNvSpPr/>
          <p:nvPr/>
        </p:nvSpPr>
        <p:spPr>
          <a:xfrm>
            <a:off x="2825927" y="4953910"/>
            <a:ext cx="5167194" cy="915120"/>
          </a:xfrm>
          <a:custGeom>
            <a:avLst/>
            <a:gdLst>
              <a:gd name="connsiteX0" fmla="*/ 0 w 5167194"/>
              <a:gd name="connsiteY0" fmla="*/ 152523 h 915120"/>
              <a:gd name="connsiteX1" fmla="*/ 152523 w 5167194"/>
              <a:gd name="connsiteY1" fmla="*/ 0 h 915120"/>
              <a:gd name="connsiteX2" fmla="*/ 5014671 w 5167194"/>
              <a:gd name="connsiteY2" fmla="*/ 0 h 915120"/>
              <a:gd name="connsiteX3" fmla="*/ 5167194 w 5167194"/>
              <a:gd name="connsiteY3" fmla="*/ 152523 h 915120"/>
              <a:gd name="connsiteX4" fmla="*/ 5167194 w 5167194"/>
              <a:gd name="connsiteY4" fmla="*/ 762597 h 915120"/>
              <a:gd name="connsiteX5" fmla="*/ 5014671 w 5167194"/>
              <a:gd name="connsiteY5" fmla="*/ 915120 h 915120"/>
              <a:gd name="connsiteX6" fmla="*/ 152523 w 5167194"/>
              <a:gd name="connsiteY6" fmla="*/ 915120 h 915120"/>
              <a:gd name="connsiteX7" fmla="*/ 0 w 5167194"/>
              <a:gd name="connsiteY7" fmla="*/ 762597 h 915120"/>
              <a:gd name="connsiteX8" fmla="*/ 0 w 5167194"/>
              <a:gd name="connsiteY8" fmla="*/ 152523 h 91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194" h="915120">
                <a:moveTo>
                  <a:pt x="0" y="152523"/>
                </a:moveTo>
                <a:cubicBezTo>
                  <a:pt x="0" y="68287"/>
                  <a:pt x="68287" y="0"/>
                  <a:pt x="152523" y="0"/>
                </a:cubicBezTo>
                <a:lnTo>
                  <a:pt x="5014671" y="0"/>
                </a:lnTo>
                <a:cubicBezTo>
                  <a:pt x="5098907" y="0"/>
                  <a:pt x="5167194" y="68287"/>
                  <a:pt x="5167194" y="152523"/>
                </a:cubicBezTo>
                <a:lnTo>
                  <a:pt x="5167194" y="762597"/>
                </a:lnTo>
                <a:cubicBezTo>
                  <a:pt x="5167194" y="846833"/>
                  <a:pt x="5098907" y="915120"/>
                  <a:pt x="5014671" y="915120"/>
                </a:cubicBezTo>
                <a:lnTo>
                  <a:pt x="152523" y="915120"/>
                </a:lnTo>
                <a:cubicBezTo>
                  <a:pt x="68287" y="915120"/>
                  <a:pt x="0" y="846833"/>
                  <a:pt x="0" y="762597"/>
                </a:cubicBezTo>
                <a:lnTo>
                  <a:pt x="0" y="152523"/>
                </a:lnTo>
                <a:close/>
              </a:path>
            </a:pathLst>
          </a:custGeom>
          <a:solidFill>
            <a:srgbClr val="FFC000"/>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239980" tIns="44672" rIns="239980" bIns="44672" numCol="1" spcCol="1270" anchor="ctr" anchorCtr="0">
            <a:noAutofit/>
          </a:bodyPr>
          <a:lstStyle/>
          <a:p>
            <a:pPr lvl="0" algn="ctr" defTabSz="889000" rtl="1">
              <a:lnSpc>
                <a:spcPct val="90000"/>
              </a:lnSpc>
              <a:spcBef>
                <a:spcPct val="0"/>
              </a:spcBef>
              <a:spcAft>
                <a:spcPct val="35000"/>
              </a:spcAft>
            </a:pPr>
            <a:r>
              <a:rPr lang="ar-EG" sz="2000" b="1" kern="1200" dirty="0" smtClean="0"/>
              <a:t>عليهما اختيار الوقت والمكان المناسبين للحوار حول آلية حل المشاكل بينهما</a:t>
            </a:r>
            <a:endParaRPr lang="ar-EG" sz="2000" b="1" kern="1200" dirty="0"/>
          </a:p>
        </p:txBody>
      </p:sp>
      <p:sp>
        <p:nvSpPr>
          <p:cNvPr id="7" name="Pentagon 6"/>
          <p:cNvSpPr/>
          <p:nvPr/>
        </p:nvSpPr>
        <p:spPr>
          <a:xfrm flipH="1">
            <a:off x="5965657" y="1142945"/>
            <a:ext cx="2448247" cy="618198"/>
          </a:xfrm>
          <a:prstGeom prst="homePlate">
            <a:avLst/>
          </a:prstGeom>
          <a:solidFill>
            <a:srgbClr val="92D050"/>
          </a:solidFill>
        </p:spPr>
        <p:style>
          <a:lnRef idx="3">
            <a:schemeClr val="lt1"/>
          </a:lnRef>
          <a:fillRef idx="1">
            <a:schemeClr val="accent5"/>
          </a:fillRef>
          <a:effectRef idx="1">
            <a:schemeClr val="accent5"/>
          </a:effectRef>
          <a:fontRef idx="minor">
            <a:schemeClr val="lt1"/>
          </a:fontRef>
        </p:style>
        <p:txBody>
          <a:bodyPr rtlCol="1" anchor="ctr"/>
          <a:lstStyle/>
          <a:p>
            <a:pPr algn="ctr" rtl="1"/>
            <a:r>
              <a:rPr lang="ar-EG" sz="2000" b="1" dirty="0"/>
              <a:t>ما الحل الأمثل للخلافات؟</a:t>
            </a:r>
          </a:p>
        </p:txBody>
      </p:sp>
      <p:sp>
        <p:nvSpPr>
          <p:cNvPr id="8" name="Flowchart: Connector 7"/>
          <p:cNvSpPr/>
          <p:nvPr/>
        </p:nvSpPr>
        <p:spPr>
          <a:xfrm>
            <a:off x="8284684" y="1118102"/>
            <a:ext cx="572877" cy="608737"/>
          </a:xfrm>
          <a:prstGeom prst="flowChartConnector">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dirty="0" smtClean="0"/>
              <a:t>1</a:t>
            </a:r>
            <a:endParaRPr lang="ar-EG" dirty="0"/>
          </a:p>
        </p:txBody>
      </p:sp>
      <p:pic>
        <p:nvPicPr>
          <p:cNvPr id="2" name="Picture 1"/>
          <p:cNvPicPr>
            <a:picLocks noChangeAspect="1"/>
          </p:cNvPicPr>
          <p:nvPr/>
        </p:nvPicPr>
        <p:blipFill>
          <a:blip r:embed="rId2" cstate="print"/>
          <a:stretch>
            <a:fillRect/>
          </a:stretch>
        </p:blipFill>
        <p:spPr>
          <a:xfrm>
            <a:off x="254537" y="2345037"/>
            <a:ext cx="2334427" cy="3580816"/>
          </a:xfrm>
          <a:prstGeom prst="rect">
            <a:avLst/>
          </a:prstGeom>
        </p:spPr>
      </p:pic>
    </p:spTree>
    <p:extLst>
      <p:ext uri="{BB962C8B-B14F-4D97-AF65-F5344CB8AC3E}">
        <p14:creationId xmlns="" xmlns:p14="http://schemas.microsoft.com/office/powerpoint/2010/main" val="248782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2" grpId="0" animBg="1"/>
      <p:bldP spid="14"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p:nvPr/>
        </p:nvSpPr>
        <p:spPr>
          <a:xfrm>
            <a:off x="2037301" y="0"/>
            <a:ext cx="4876800" cy="1380530"/>
          </a:xfrm>
          <a:prstGeom prst="rect">
            <a:avLst/>
          </a:prstGeom>
          <a:solidFill>
            <a:schemeClr val="accent6">
              <a:lumMod val="60000"/>
              <a:lumOff val="40000"/>
            </a:schemeClr>
          </a:solidFill>
        </p:spPr>
        <p:txBody>
          <a:bodyPr wrap="none" lIns="91430" tIns="45715" rIns="91430" bIns="45715" numCol="1">
            <a:prstTxWarp prst="textWave1">
              <a:avLst>
                <a:gd name="adj1" fmla="val 6386"/>
                <a:gd name="adj2" fmla="val 0"/>
              </a:avLst>
            </a:prstTxWarp>
            <a:spAutoFit/>
          </a:bodyPr>
          <a:lstStyle/>
          <a:p>
            <a:pPr algn="ctr">
              <a:defRPr/>
            </a:pPr>
            <a:r>
              <a:rPr lang="ar-EG" sz="4800" b="1" dirty="0">
                <a:solidFill>
                  <a:schemeClr val="bg1"/>
                </a:solidFill>
                <a:latin typeface="+mj-lt"/>
                <a:ea typeface="+mj-ea"/>
                <a:cs typeface="+mj-cs"/>
              </a:rPr>
              <a:t>لنبدأ البرنامج</a:t>
            </a:r>
            <a:endParaRPr lang="en-US" sz="4800" b="1" dirty="0">
              <a:solidFill>
                <a:schemeClr val="bg1"/>
              </a:solidFill>
              <a:latin typeface="+mj-lt"/>
              <a:ea typeface="+mj-ea"/>
              <a:cs typeface="+mj-cs"/>
            </a:endParaRPr>
          </a:p>
        </p:txBody>
      </p:sp>
      <p:pic>
        <p:nvPicPr>
          <p:cNvPr id="2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25739" y="2129266"/>
            <a:ext cx="5184576" cy="3865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28314161"/>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66208" y="79499"/>
            <a:ext cx="4176156" cy="670261"/>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كيف تعالج المشاكل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9"/>
          <p:cNvSpPr/>
          <p:nvPr/>
        </p:nvSpPr>
        <p:spPr>
          <a:xfrm>
            <a:off x="980501" y="2001521"/>
            <a:ext cx="7381707" cy="5040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825927" y="1706321"/>
            <a:ext cx="5167194" cy="590400"/>
          </a:xfrm>
          <a:custGeom>
            <a:avLst/>
            <a:gdLst>
              <a:gd name="connsiteX0" fmla="*/ 0 w 5167194"/>
              <a:gd name="connsiteY0" fmla="*/ 98402 h 590400"/>
              <a:gd name="connsiteX1" fmla="*/ 98402 w 5167194"/>
              <a:gd name="connsiteY1" fmla="*/ 0 h 590400"/>
              <a:gd name="connsiteX2" fmla="*/ 5068792 w 5167194"/>
              <a:gd name="connsiteY2" fmla="*/ 0 h 590400"/>
              <a:gd name="connsiteX3" fmla="*/ 5167194 w 5167194"/>
              <a:gd name="connsiteY3" fmla="*/ 98402 h 590400"/>
              <a:gd name="connsiteX4" fmla="*/ 5167194 w 5167194"/>
              <a:gd name="connsiteY4" fmla="*/ 491998 h 590400"/>
              <a:gd name="connsiteX5" fmla="*/ 5068792 w 5167194"/>
              <a:gd name="connsiteY5" fmla="*/ 590400 h 590400"/>
              <a:gd name="connsiteX6" fmla="*/ 98402 w 5167194"/>
              <a:gd name="connsiteY6" fmla="*/ 590400 h 590400"/>
              <a:gd name="connsiteX7" fmla="*/ 0 w 5167194"/>
              <a:gd name="connsiteY7" fmla="*/ 491998 h 590400"/>
              <a:gd name="connsiteX8" fmla="*/ 0 w 5167194"/>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194" h="590400">
                <a:moveTo>
                  <a:pt x="0" y="98402"/>
                </a:moveTo>
                <a:cubicBezTo>
                  <a:pt x="0" y="44056"/>
                  <a:pt x="44056" y="0"/>
                  <a:pt x="98402" y="0"/>
                </a:cubicBezTo>
                <a:lnTo>
                  <a:pt x="5068792" y="0"/>
                </a:lnTo>
                <a:cubicBezTo>
                  <a:pt x="5123138" y="0"/>
                  <a:pt x="5167194" y="44056"/>
                  <a:pt x="5167194" y="98402"/>
                </a:cubicBezTo>
                <a:lnTo>
                  <a:pt x="5167194" y="491998"/>
                </a:lnTo>
                <a:cubicBezTo>
                  <a:pt x="5167194" y="546344"/>
                  <a:pt x="5123138" y="590400"/>
                  <a:pt x="5068792"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4129" tIns="28821" rIns="224129" bIns="28821" numCol="1" spcCol="1270" anchor="ctr" anchorCtr="0">
            <a:noAutofit/>
          </a:bodyPr>
          <a:lstStyle/>
          <a:p>
            <a:pPr lvl="0" algn="ctr" defTabSz="889000" rtl="1">
              <a:lnSpc>
                <a:spcPct val="90000"/>
              </a:lnSpc>
              <a:spcBef>
                <a:spcPct val="0"/>
              </a:spcBef>
              <a:spcAft>
                <a:spcPct val="35000"/>
              </a:spcAft>
            </a:pPr>
            <a:r>
              <a:rPr lang="ar-EG" sz="2000" b="1" kern="1200" dirty="0" smtClean="0"/>
              <a:t>اتخاذ قرار المواجهة والمصارحة بكل هدوء وفي الوقت المناسب.</a:t>
            </a:r>
            <a:endParaRPr lang="ar-EG" sz="2000" b="1" kern="1200" dirty="0"/>
          </a:p>
        </p:txBody>
      </p:sp>
      <p:sp>
        <p:nvSpPr>
          <p:cNvPr id="12" name="Rectangle 11"/>
          <p:cNvSpPr/>
          <p:nvPr/>
        </p:nvSpPr>
        <p:spPr>
          <a:xfrm>
            <a:off x="980501" y="2908721"/>
            <a:ext cx="7381707" cy="5040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825927" y="2613521"/>
            <a:ext cx="5167194" cy="590400"/>
          </a:xfrm>
          <a:custGeom>
            <a:avLst/>
            <a:gdLst>
              <a:gd name="connsiteX0" fmla="*/ 0 w 5167194"/>
              <a:gd name="connsiteY0" fmla="*/ 98402 h 590400"/>
              <a:gd name="connsiteX1" fmla="*/ 98402 w 5167194"/>
              <a:gd name="connsiteY1" fmla="*/ 0 h 590400"/>
              <a:gd name="connsiteX2" fmla="*/ 5068792 w 5167194"/>
              <a:gd name="connsiteY2" fmla="*/ 0 h 590400"/>
              <a:gd name="connsiteX3" fmla="*/ 5167194 w 5167194"/>
              <a:gd name="connsiteY3" fmla="*/ 98402 h 590400"/>
              <a:gd name="connsiteX4" fmla="*/ 5167194 w 5167194"/>
              <a:gd name="connsiteY4" fmla="*/ 491998 h 590400"/>
              <a:gd name="connsiteX5" fmla="*/ 5068792 w 5167194"/>
              <a:gd name="connsiteY5" fmla="*/ 590400 h 590400"/>
              <a:gd name="connsiteX6" fmla="*/ 98402 w 5167194"/>
              <a:gd name="connsiteY6" fmla="*/ 590400 h 590400"/>
              <a:gd name="connsiteX7" fmla="*/ 0 w 5167194"/>
              <a:gd name="connsiteY7" fmla="*/ 491998 h 590400"/>
              <a:gd name="connsiteX8" fmla="*/ 0 w 5167194"/>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194" h="590400">
                <a:moveTo>
                  <a:pt x="0" y="98402"/>
                </a:moveTo>
                <a:cubicBezTo>
                  <a:pt x="0" y="44056"/>
                  <a:pt x="44056" y="0"/>
                  <a:pt x="98402" y="0"/>
                </a:cubicBezTo>
                <a:lnTo>
                  <a:pt x="5068792" y="0"/>
                </a:lnTo>
                <a:cubicBezTo>
                  <a:pt x="5123138" y="0"/>
                  <a:pt x="5167194" y="44056"/>
                  <a:pt x="5167194" y="98402"/>
                </a:cubicBezTo>
                <a:lnTo>
                  <a:pt x="5167194" y="491998"/>
                </a:lnTo>
                <a:cubicBezTo>
                  <a:pt x="5167194" y="546344"/>
                  <a:pt x="5123138" y="590400"/>
                  <a:pt x="5068792" y="590400"/>
                </a:cubicBezTo>
                <a:lnTo>
                  <a:pt x="98402" y="590400"/>
                </a:lnTo>
                <a:cubicBezTo>
                  <a:pt x="44056" y="590400"/>
                  <a:pt x="0" y="546344"/>
                  <a:pt x="0" y="491998"/>
                </a:cubicBezTo>
                <a:lnTo>
                  <a:pt x="0" y="98402"/>
                </a:lnTo>
                <a:close/>
              </a:path>
            </a:pathLst>
          </a:custGeom>
          <a:solidFill>
            <a:srgbClr val="00B0F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4129" tIns="28821" rIns="224129" bIns="28821" numCol="1" spcCol="1270" anchor="ctr" anchorCtr="0">
            <a:noAutofit/>
          </a:bodyPr>
          <a:lstStyle/>
          <a:p>
            <a:pPr lvl="0" algn="ctr" defTabSz="889000" rtl="1">
              <a:lnSpc>
                <a:spcPct val="90000"/>
              </a:lnSpc>
              <a:spcBef>
                <a:spcPct val="0"/>
              </a:spcBef>
              <a:spcAft>
                <a:spcPct val="35000"/>
              </a:spcAft>
            </a:pPr>
            <a:r>
              <a:rPr lang="ar-EG" sz="2000" b="1" kern="1200" dirty="0" smtClean="0"/>
              <a:t>تقبل المشكلة والاعتراف بها</a:t>
            </a:r>
            <a:endParaRPr lang="ar-EG" sz="2000" b="1" kern="1200" dirty="0"/>
          </a:p>
        </p:txBody>
      </p:sp>
      <p:sp>
        <p:nvSpPr>
          <p:cNvPr id="14" name="Rectangle 13"/>
          <p:cNvSpPr/>
          <p:nvPr/>
        </p:nvSpPr>
        <p:spPr>
          <a:xfrm>
            <a:off x="980501" y="3815921"/>
            <a:ext cx="7381707" cy="5040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825927" y="3547716"/>
            <a:ext cx="5167194" cy="590400"/>
          </a:xfrm>
          <a:custGeom>
            <a:avLst/>
            <a:gdLst>
              <a:gd name="connsiteX0" fmla="*/ 0 w 5167194"/>
              <a:gd name="connsiteY0" fmla="*/ 98402 h 590400"/>
              <a:gd name="connsiteX1" fmla="*/ 98402 w 5167194"/>
              <a:gd name="connsiteY1" fmla="*/ 0 h 590400"/>
              <a:gd name="connsiteX2" fmla="*/ 5068792 w 5167194"/>
              <a:gd name="connsiteY2" fmla="*/ 0 h 590400"/>
              <a:gd name="connsiteX3" fmla="*/ 5167194 w 5167194"/>
              <a:gd name="connsiteY3" fmla="*/ 98402 h 590400"/>
              <a:gd name="connsiteX4" fmla="*/ 5167194 w 5167194"/>
              <a:gd name="connsiteY4" fmla="*/ 491998 h 590400"/>
              <a:gd name="connsiteX5" fmla="*/ 5068792 w 5167194"/>
              <a:gd name="connsiteY5" fmla="*/ 590400 h 590400"/>
              <a:gd name="connsiteX6" fmla="*/ 98402 w 5167194"/>
              <a:gd name="connsiteY6" fmla="*/ 590400 h 590400"/>
              <a:gd name="connsiteX7" fmla="*/ 0 w 5167194"/>
              <a:gd name="connsiteY7" fmla="*/ 491998 h 590400"/>
              <a:gd name="connsiteX8" fmla="*/ 0 w 5167194"/>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194" h="590400">
                <a:moveTo>
                  <a:pt x="0" y="98402"/>
                </a:moveTo>
                <a:cubicBezTo>
                  <a:pt x="0" y="44056"/>
                  <a:pt x="44056" y="0"/>
                  <a:pt x="98402" y="0"/>
                </a:cubicBezTo>
                <a:lnTo>
                  <a:pt x="5068792" y="0"/>
                </a:lnTo>
                <a:cubicBezTo>
                  <a:pt x="5123138" y="0"/>
                  <a:pt x="5167194" y="44056"/>
                  <a:pt x="5167194" y="98402"/>
                </a:cubicBezTo>
                <a:lnTo>
                  <a:pt x="5167194" y="491998"/>
                </a:lnTo>
                <a:cubicBezTo>
                  <a:pt x="5167194" y="546344"/>
                  <a:pt x="5123138" y="590400"/>
                  <a:pt x="5068792" y="590400"/>
                </a:cubicBezTo>
                <a:lnTo>
                  <a:pt x="98402" y="590400"/>
                </a:lnTo>
                <a:cubicBezTo>
                  <a:pt x="44056" y="590400"/>
                  <a:pt x="0" y="546344"/>
                  <a:pt x="0" y="491998"/>
                </a:cubicBezTo>
                <a:lnTo>
                  <a:pt x="0" y="98402"/>
                </a:lnTo>
                <a:close/>
              </a:path>
            </a:pathLst>
          </a:custGeom>
          <a:solidFill>
            <a:srgbClr val="92D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4129" tIns="28821" rIns="224129" bIns="28821" numCol="1" spcCol="1270" anchor="ctr" anchorCtr="0">
            <a:noAutofit/>
          </a:bodyPr>
          <a:lstStyle/>
          <a:p>
            <a:pPr lvl="0" algn="ctr" defTabSz="889000" rtl="1">
              <a:lnSpc>
                <a:spcPct val="90000"/>
              </a:lnSpc>
              <a:spcBef>
                <a:spcPct val="0"/>
              </a:spcBef>
              <a:spcAft>
                <a:spcPct val="35000"/>
              </a:spcAft>
            </a:pPr>
            <a:r>
              <a:rPr lang="ar-EG" sz="2000" b="1" kern="1200" dirty="0" smtClean="0"/>
              <a:t>الاستماع الجيد من الطرفين لدراسة المشكلة وتحليلها</a:t>
            </a:r>
            <a:endParaRPr lang="ar-EG" sz="2000" b="1" kern="1200" dirty="0"/>
          </a:p>
        </p:txBody>
      </p:sp>
      <p:sp>
        <p:nvSpPr>
          <p:cNvPr id="16" name="Rectangle 15"/>
          <p:cNvSpPr/>
          <p:nvPr/>
        </p:nvSpPr>
        <p:spPr>
          <a:xfrm>
            <a:off x="980501" y="4723121"/>
            <a:ext cx="7381707" cy="5040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2825927" y="4427921"/>
            <a:ext cx="5167194" cy="590400"/>
          </a:xfrm>
          <a:custGeom>
            <a:avLst/>
            <a:gdLst>
              <a:gd name="connsiteX0" fmla="*/ 0 w 5167194"/>
              <a:gd name="connsiteY0" fmla="*/ 98402 h 590400"/>
              <a:gd name="connsiteX1" fmla="*/ 98402 w 5167194"/>
              <a:gd name="connsiteY1" fmla="*/ 0 h 590400"/>
              <a:gd name="connsiteX2" fmla="*/ 5068792 w 5167194"/>
              <a:gd name="connsiteY2" fmla="*/ 0 h 590400"/>
              <a:gd name="connsiteX3" fmla="*/ 5167194 w 5167194"/>
              <a:gd name="connsiteY3" fmla="*/ 98402 h 590400"/>
              <a:gd name="connsiteX4" fmla="*/ 5167194 w 5167194"/>
              <a:gd name="connsiteY4" fmla="*/ 491998 h 590400"/>
              <a:gd name="connsiteX5" fmla="*/ 5068792 w 5167194"/>
              <a:gd name="connsiteY5" fmla="*/ 590400 h 590400"/>
              <a:gd name="connsiteX6" fmla="*/ 98402 w 5167194"/>
              <a:gd name="connsiteY6" fmla="*/ 590400 h 590400"/>
              <a:gd name="connsiteX7" fmla="*/ 0 w 5167194"/>
              <a:gd name="connsiteY7" fmla="*/ 491998 h 590400"/>
              <a:gd name="connsiteX8" fmla="*/ 0 w 5167194"/>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194" h="590400">
                <a:moveTo>
                  <a:pt x="0" y="98402"/>
                </a:moveTo>
                <a:cubicBezTo>
                  <a:pt x="0" y="44056"/>
                  <a:pt x="44056" y="0"/>
                  <a:pt x="98402" y="0"/>
                </a:cubicBezTo>
                <a:lnTo>
                  <a:pt x="5068792" y="0"/>
                </a:lnTo>
                <a:cubicBezTo>
                  <a:pt x="5123138" y="0"/>
                  <a:pt x="5167194" y="44056"/>
                  <a:pt x="5167194" y="98402"/>
                </a:cubicBezTo>
                <a:lnTo>
                  <a:pt x="5167194" y="491998"/>
                </a:lnTo>
                <a:cubicBezTo>
                  <a:pt x="5167194" y="546344"/>
                  <a:pt x="5123138" y="590400"/>
                  <a:pt x="5068792" y="590400"/>
                </a:cubicBezTo>
                <a:lnTo>
                  <a:pt x="98402" y="590400"/>
                </a:lnTo>
                <a:cubicBezTo>
                  <a:pt x="44056" y="590400"/>
                  <a:pt x="0" y="546344"/>
                  <a:pt x="0" y="491998"/>
                </a:cubicBezTo>
                <a:lnTo>
                  <a:pt x="0" y="98402"/>
                </a:lnTo>
                <a:close/>
              </a:path>
            </a:pathLst>
          </a:custGeom>
          <a:solidFill>
            <a:srgbClr val="00B0F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4129" tIns="28821" rIns="224129" bIns="28821" numCol="1" spcCol="1270" anchor="ctr" anchorCtr="0">
            <a:noAutofit/>
          </a:bodyPr>
          <a:lstStyle/>
          <a:p>
            <a:pPr lvl="0" algn="ctr" defTabSz="889000" rtl="1">
              <a:lnSpc>
                <a:spcPct val="90000"/>
              </a:lnSpc>
              <a:spcBef>
                <a:spcPct val="0"/>
              </a:spcBef>
              <a:spcAft>
                <a:spcPct val="35000"/>
              </a:spcAft>
            </a:pPr>
            <a:r>
              <a:rPr lang="ar-EG" sz="2000" b="1" kern="1200" dirty="0" smtClean="0"/>
              <a:t>طرح الأفكار الصادقة بكل ثقة، واجتناب استخدام الطرق التي تعيق إيجاد الحل</a:t>
            </a:r>
            <a:endParaRPr lang="ar-EG" sz="2000" b="1" kern="1200" dirty="0"/>
          </a:p>
        </p:txBody>
      </p:sp>
      <p:sp>
        <p:nvSpPr>
          <p:cNvPr id="18" name="Rectangle 17"/>
          <p:cNvSpPr/>
          <p:nvPr/>
        </p:nvSpPr>
        <p:spPr>
          <a:xfrm>
            <a:off x="980501" y="5630321"/>
            <a:ext cx="7381707" cy="504000"/>
          </a:xfrm>
          <a:prstGeom prst="rect">
            <a:avLst/>
          </a:prstGeom>
        </p:spPr>
        <p:style>
          <a:lnRef idx="2">
            <a:schemeClr val="accent6">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2825927" y="5335121"/>
            <a:ext cx="5167194" cy="590400"/>
          </a:xfrm>
          <a:custGeom>
            <a:avLst/>
            <a:gdLst>
              <a:gd name="connsiteX0" fmla="*/ 0 w 5167194"/>
              <a:gd name="connsiteY0" fmla="*/ 98402 h 590400"/>
              <a:gd name="connsiteX1" fmla="*/ 98402 w 5167194"/>
              <a:gd name="connsiteY1" fmla="*/ 0 h 590400"/>
              <a:gd name="connsiteX2" fmla="*/ 5068792 w 5167194"/>
              <a:gd name="connsiteY2" fmla="*/ 0 h 590400"/>
              <a:gd name="connsiteX3" fmla="*/ 5167194 w 5167194"/>
              <a:gd name="connsiteY3" fmla="*/ 98402 h 590400"/>
              <a:gd name="connsiteX4" fmla="*/ 5167194 w 5167194"/>
              <a:gd name="connsiteY4" fmla="*/ 491998 h 590400"/>
              <a:gd name="connsiteX5" fmla="*/ 5068792 w 5167194"/>
              <a:gd name="connsiteY5" fmla="*/ 590400 h 590400"/>
              <a:gd name="connsiteX6" fmla="*/ 98402 w 5167194"/>
              <a:gd name="connsiteY6" fmla="*/ 590400 h 590400"/>
              <a:gd name="connsiteX7" fmla="*/ 0 w 5167194"/>
              <a:gd name="connsiteY7" fmla="*/ 491998 h 590400"/>
              <a:gd name="connsiteX8" fmla="*/ 0 w 5167194"/>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194" h="590400">
                <a:moveTo>
                  <a:pt x="0" y="98402"/>
                </a:moveTo>
                <a:cubicBezTo>
                  <a:pt x="0" y="44056"/>
                  <a:pt x="44056" y="0"/>
                  <a:pt x="98402" y="0"/>
                </a:cubicBezTo>
                <a:lnTo>
                  <a:pt x="5068792" y="0"/>
                </a:lnTo>
                <a:cubicBezTo>
                  <a:pt x="5123138" y="0"/>
                  <a:pt x="5167194" y="44056"/>
                  <a:pt x="5167194" y="98402"/>
                </a:cubicBezTo>
                <a:lnTo>
                  <a:pt x="5167194" y="491998"/>
                </a:lnTo>
                <a:cubicBezTo>
                  <a:pt x="5167194" y="546344"/>
                  <a:pt x="5123138" y="590400"/>
                  <a:pt x="5068792" y="590400"/>
                </a:cubicBezTo>
                <a:lnTo>
                  <a:pt x="98402" y="590400"/>
                </a:lnTo>
                <a:cubicBezTo>
                  <a:pt x="44056" y="590400"/>
                  <a:pt x="0" y="546344"/>
                  <a:pt x="0" y="491998"/>
                </a:cubicBezTo>
                <a:lnTo>
                  <a:pt x="0" y="98402"/>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24129" tIns="28821" rIns="224129" bIns="28821" numCol="1" spcCol="1270" anchor="ctr" anchorCtr="0">
            <a:noAutofit/>
          </a:bodyPr>
          <a:lstStyle/>
          <a:p>
            <a:pPr lvl="0" algn="ctr" defTabSz="889000" rtl="1">
              <a:lnSpc>
                <a:spcPct val="90000"/>
              </a:lnSpc>
              <a:spcBef>
                <a:spcPct val="0"/>
              </a:spcBef>
              <a:spcAft>
                <a:spcPct val="35000"/>
              </a:spcAft>
            </a:pPr>
            <a:r>
              <a:rPr lang="ar-EG" sz="2000" b="1" kern="1200" dirty="0" smtClean="0"/>
              <a:t>العلم بأن إمكانية حل المشكلة إنما هو انتصار للزوجين معاً</a:t>
            </a:r>
            <a:endParaRPr lang="ar-EG" sz="2000" b="1" kern="1200" dirty="0"/>
          </a:p>
        </p:txBody>
      </p:sp>
      <p:sp>
        <p:nvSpPr>
          <p:cNvPr id="4" name="Pentagon 3"/>
          <p:cNvSpPr/>
          <p:nvPr/>
        </p:nvSpPr>
        <p:spPr>
          <a:xfrm flipH="1">
            <a:off x="6172422" y="931565"/>
            <a:ext cx="2448247" cy="618198"/>
          </a:xfrm>
          <a:prstGeom prst="homePlate">
            <a:avLst/>
          </a:prstGeom>
          <a:solidFill>
            <a:schemeClr val="accent1">
              <a:lumMod val="60000"/>
              <a:lumOff val="40000"/>
            </a:schemeClr>
          </a:solidFill>
        </p:spPr>
        <p:style>
          <a:lnRef idx="3">
            <a:schemeClr val="lt1"/>
          </a:lnRef>
          <a:fillRef idx="1">
            <a:schemeClr val="accent4"/>
          </a:fillRef>
          <a:effectRef idx="1">
            <a:schemeClr val="accent4"/>
          </a:effectRef>
          <a:fontRef idx="minor">
            <a:schemeClr val="lt1"/>
          </a:fontRef>
        </p:style>
        <p:txBody>
          <a:bodyPr rtlCol="1" anchor="ctr"/>
          <a:lstStyle/>
          <a:p>
            <a:pPr algn="ctr" rtl="1"/>
            <a:endParaRPr lang="ar-EG" dirty="0"/>
          </a:p>
        </p:txBody>
      </p:sp>
      <p:sp>
        <p:nvSpPr>
          <p:cNvPr id="7" name="Rectangle 6"/>
          <p:cNvSpPr/>
          <p:nvPr/>
        </p:nvSpPr>
        <p:spPr>
          <a:xfrm>
            <a:off x="6442364" y="1000815"/>
            <a:ext cx="2260961" cy="377026"/>
          </a:xfrm>
          <a:prstGeom prst="rect">
            <a:avLst/>
          </a:prstGeom>
        </p:spPr>
        <p:txBody>
          <a:bodyPr wrap="square">
            <a:spAutoFit/>
          </a:bodyPr>
          <a:lstStyle/>
          <a:p>
            <a:pPr algn="ctr" rtl="1">
              <a:lnSpc>
                <a:spcPct val="90000"/>
              </a:lnSpc>
              <a:spcAft>
                <a:spcPts val="800"/>
              </a:spcAft>
            </a:pPr>
            <a:r>
              <a:rPr lang="ar-EG" sz="2000" b="1" dirty="0">
                <a:solidFill>
                  <a:schemeClr val="bg1"/>
                </a:solidFill>
                <a:latin typeface="Calibri" panose="020F0502020204030204" pitchFamily="34" charset="0"/>
                <a:ea typeface="Calibri" panose="020F0502020204030204" pitchFamily="34" charset="0"/>
                <a:cs typeface="Simplified Arabic" panose="02020603050405020304" pitchFamily="18" charset="-78"/>
              </a:rPr>
              <a:t>مواجهة المشاكل</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Flowchart: Connector 7"/>
          <p:cNvSpPr/>
          <p:nvPr/>
        </p:nvSpPr>
        <p:spPr>
          <a:xfrm>
            <a:off x="8364303" y="931565"/>
            <a:ext cx="572877" cy="608737"/>
          </a:xfrm>
          <a:prstGeom prst="flowChartConnector">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dirty="0" smtClean="0"/>
              <a:t>2</a:t>
            </a:r>
            <a:endParaRPr lang="ar-EG" dirty="0"/>
          </a:p>
        </p:txBody>
      </p:sp>
      <p:pic>
        <p:nvPicPr>
          <p:cNvPr id="2" name="Picture 1"/>
          <p:cNvPicPr>
            <a:picLocks noChangeAspect="1"/>
          </p:cNvPicPr>
          <p:nvPr/>
        </p:nvPicPr>
        <p:blipFill>
          <a:blip r:embed="rId2"/>
          <a:stretch>
            <a:fillRect/>
          </a:stretch>
        </p:blipFill>
        <p:spPr>
          <a:xfrm>
            <a:off x="398673" y="2354626"/>
            <a:ext cx="2003004" cy="3162300"/>
          </a:xfrm>
          <a:prstGeom prst="rect">
            <a:avLst/>
          </a:prstGeom>
        </p:spPr>
      </p:pic>
    </p:spTree>
    <p:extLst>
      <p:ext uri="{BB962C8B-B14F-4D97-AF65-F5344CB8AC3E}">
        <p14:creationId xmlns="" xmlns:p14="http://schemas.microsoft.com/office/powerpoint/2010/main" val="354742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par>
                                <p:cTn id="45" presetID="2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par>
                                <p:cTn id="53" presetID="22" presetClass="entr" presetSubtype="4"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00"/>
                                        <p:tgtEl>
                                          <p:spTgt spid="19"/>
                                        </p:tgtEl>
                                      </p:cBhvr>
                                    </p:animEffect>
                                  </p:childTnLst>
                                </p:cTn>
                              </p:par>
                              <p:par>
                                <p:cTn id="61" presetID="22" presetClass="entr" presetSubtype="4" fill="hold"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P spid="17" grpId="0" animBg="1"/>
      <p:bldP spid="19" grpId="0" animBg="1"/>
      <p:bldP spid="4" grpId="0" animBg="1"/>
      <p:bldP spid="7" grpId="0"/>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61976" y="166791"/>
            <a:ext cx="4176156" cy="681176"/>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كيف تعالج المشاكل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justLow"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Pentagon 3"/>
          <p:cNvSpPr/>
          <p:nvPr/>
        </p:nvSpPr>
        <p:spPr>
          <a:xfrm flipH="1">
            <a:off x="6064811" y="1088087"/>
            <a:ext cx="2448247" cy="618198"/>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endParaRPr lang="ar-EG" dirty="0"/>
          </a:p>
        </p:txBody>
      </p:sp>
      <p:sp>
        <p:nvSpPr>
          <p:cNvPr id="7" name="Rectangle 6"/>
          <p:cNvSpPr/>
          <p:nvPr/>
        </p:nvSpPr>
        <p:spPr>
          <a:xfrm>
            <a:off x="6338979" y="1142945"/>
            <a:ext cx="2260961" cy="377026"/>
          </a:xfrm>
          <a:prstGeom prst="rect">
            <a:avLst/>
          </a:prstGeom>
        </p:spPr>
        <p:txBody>
          <a:bodyPr wrap="square">
            <a:spAutoFit/>
          </a:bodyPr>
          <a:lstStyle/>
          <a:p>
            <a:pPr algn="ctr" rtl="1">
              <a:lnSpc>
                <a:spcPct val="90000"/>
              </a:lnSpc>
              <a:spcAft>
                <a:spcPts val="800"/>
              </a:spcAft>
            </a:pPr>
            <a:r>
              <a:rPr lang="ar-EG" sz="2000" b="1" dirty="0">
                <a:solidFill>
                  <a:schemeClr val="bg1"/>
                </a:solidFill>
                <a:latin typeface="Calibri" panose="020F0502020204030204" pitchFamily="34" charset="0"/>
                <a:ea typeface="Calibri" panose="020F0502020204030204" pitchFamily="34" charset="0"/>
                <a:cs typeface="Simplified Arabic" panose="02020603050405020304" pitchFamily="18" charset="-78"/>
              </a:rPr>
              <a:t>الاعتراف بالخطأ</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Flowchart: Connector 7"/>
          <p:cNvSpPr/>
          <p:nvPr/>
        </p:nvSpPr>
        <p:spPr>
          <a:xfrm>
            <a:off x="8313502" y="1097548"/>
            <a:ext cx="572877" cy="608737"/>
          </a:xfrm>
          <a:prstGeom prst="flowChartConnector">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dirty="0" smtClean="0"/>
              <a:t>3</a:t>
            </a:r>
            <a:endParaRPr lang="ar-EG" dirty="0"/>
          </a:p>
        </p:txBody>
      </p:sp>
      <p:sp>
        <p:nvSpPr>
          <p:cNvPr id="12" name="Rectangle 11"/>
          <p:cNvSpPr/>
          <p:nvPr/>
        </p:nvSpPr>
        <p:spPr>
          <a:xfrm>
            <a:off x="1013552" y="2493167"/>
            <a:ext cx="7348656" cy="579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850715" y="2153686"/>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92D05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7577" tIns="33144" rIns="227577" bIns="33144" numCol="1" spcCol="1270" anchor="ctr" anchorCtr="0">
            <a:noAutofit/>
          </a:bodyPr>
          <a:lstStyle/>
          <a:p>
            <a:pPr lvl="0" algn="justLow" defTabSz="711200" rtl="1">
              <a:lnSpc>
                <a:spcPct val="90000"/>
              </a:lnSpc>
              <a:spcBef>
                <a:spcPct val="0"/>
              </a:spcBef>
              <a:spcAft>
                <a:spcPct val="35000"/>
              </a:spcAft>
            </a:pPr>
            <a:r>
              <a:rPr lang="ar-EG" sz="2000" b="1" kern="1200" dirty="0" smtClean="0"/>
              <a:t>ان الإنسان مُعرض للخطأ ولا يوجد بيننا من لم يخطئ ولكن المهم هو الاعتراف بالخطأ وعلاجه وعدم تكراره</a:t>
            </a:r>
            <a:endParaRPr lang="ar-EG" sz="2000" b="1" kern="1200" dirty="0"/>
          </a:p>
        </p:txBody>
      </p:sp>
      <p:sp>
        <p:nvSpPr>
          <p:cNvPr id="14" name="Rectangle 13"/>
          <p:cNvSpPr/>
          <p:nvPr/>
        </p:nvSpPr>
        <p:spPr>
          <a:xfrm>
            <a:off x="1013552" y="3536447"/>
            <a:ext cx="7348656" cy="579600"/>
          </a:xfrm>
          <a:prstGeom prst="rect">
            <a:avLst/>
          </a:prstGeom>
        </p:spPr>
        <p:style>
          <a:lnRef idx="2">
            <a:schemeClr val="accent5">
              <a:hueOff val="-2451115"/>
              <a:satOff val="-3409"/>
              <a:lumOff val="-130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850715" y="3196966"/>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00B0F0"/>
          </a:solidFill>
        </p:spPr>
        <p:style>
          <a:lnRef idx="2">
            <a:schemeClr val="lt1">
              <a:hueOff val="0"/>
              <a:satOff val="0"/>
              <a:lumOff val="0"/>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txBody>
          <a:bodyPr spcFirstLastPara="0" vert="horz" wrap="square" lIns="227577" tIns="33144" rIns="227577" bIns="33144" numCol="1" spcCol="1270" anchor="ctr" anchorCtr="0">
            <a:noAutofit/>
          </a:bodyPr>
          <a:lstStyle/>
          <a:p>
            <a:pPr lvl="0" algn="justLow" defTabSz="711200" rtl="1">
              <a:lnSpc>
                <a:spcPct val="90000"/>
              </a:lnSpc>
              <a:spcBef>
                <a:spcPct val="0"/>
              </a:spcBef>
              <a:spcAft>
                <a:spcPct val="35000"/>
              </a:spcAft>
            </a:pPr>
            <a:r>
              <a:rPr lang="ar-EG" sz="2000" b="1" kern="1200" dirty="0" smtClean="0"/>
              <a:t>كما إننا دائماً بحاجة لتقييم تجاربنا وممارساتنا حتى لا نقع في المشاكل مجدداً</a:t>
            </a:r>
            <a:endParaRPr lang="ar-EG" sz="2000" b="1" kern="1200" dirty="0"/>
          </a:p>
        </p:txBody>
      </p:sp>
      <p:sp>
        <p:nvSpPr>
          <p:cNvPr id="16" name="Rectangle 15"/>
          <p:cNvSpPr/>
          <p:nvPr/>
        </p:nvSpPr>
        <p:spPr>
          <a:xfrm>
            <a:off x="1013552" y="4579727"/>
            <a:ext cx="7348656" cy="579600"/>
          </a:xfrm>
          <a:prstGeom prst="rect">
            <a:avLst/>
          </a:prstGeom>
        </p:spPr>
        <p:style>
          <a:lnRef idx="2">
            <a:schemeClr val="accent5">
              <a:hueOff val="-4902230"/>
              <a:satOff val="-6819"/>
              <a:lumOff val="-26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2850715" y="4240247"/>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FFC000"/>
          </a:solidFill>
        </p:spPr>
        <p:style>
          <a:lnRef idx="2">
            <a:schemeClr val="lt1">
              <a:hueOff val="0"/>
              <a:satOff val="0"/>
              <a:lumOff val="0"/>
              <a:alphaOff val="0"/>
            </a:schemeClr>
          </a:lnRef>
          <a:fillRef idx="1">
            <a:schemeClr val="accent5">
              <a:hueOff val="-4902230"/>
              <a:satOff val="-6819"/>
              <a:lumOff val="-2615"/>
              <a:alphaOff val="0"/>
            </a:schemeClr>
          </a:fillRef>
          <a:effectRef idx="0">
            <a:schemeClr val="accent5">
              <a:hueOff val="-4902230"/>
              <a:satOff val="-6819"/>
              <a:lumOff val="-2615"/>
              <a:alphaOff val="0"/>
            </a:schemeClr>
          </a:effectRef>
          <a:fontRef idx="minor">
            <a:schemeClr val="lt1"/>
          </a:fontRef>
        </p:style>
        <p:txBody>
          <a:bodyPr spcFirstLastPara="0" vert="horz" wrap="square" lIns="227577" tIns="33144" rIns="227577" bIns="33144" numCol="1" spcCol="1270" anchor="ctr" anchorCtr="0">
            <a:noAutofit/>
          </a:bodyPr>
          <a:lstStyle/>
          <a:p>
            <a:pPr lvl="0" algn="justLow" defTabSz="711200" rtl="1">
              <a:lnSpc>
                <a:spcPct val="90000"/>
              </a:lnSpc>
              <a:spcBef>
                <a:spcPct val="0"/>
              </a:spcBef>
              <a:spcAft>
                <a:spcPct val="35000"/>
              </a:spcAft>
            </a:pPr>
            <a:r>
              <a:rPr lang="ar-EG" sz="2000" b="1" kern="1200" dirty="0" smtClean="0"/>
              <a:t>إننا إذا ادعينا أننا كاملون في صفاتنا، وانتقصنا الآخرين، فسيتولد في خلدنا التكبر والتعالي وازدراء الآخرين </a:t>
            </a:r>
            <a:endParaRPr lang="ar-EG" sz="2000" b="1" kern="1200" dirty="0"/>
          </a:p>
        </p:txBody>
      </p:sp>
      <p:sp>
        <p:nvSpPr>
          <p:cNvPr id="18" name="Rectangle 17"/>
          <p:cNvSpPr/>
          <p:nvPr/>
        </p:nvSpPr>
        <p:spPr>
          <a:xfrm>
            <a:off x="1013552" y="5623007"/>
            <a:ext cx="7348656" cy="579600"/>
          </a:xfrm>
          <a:prstGeom prst="rect">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Freeform 18"/>
          <p:cNvSpPr/>
          <p:nvPr/>
        </p:nvSpPr>
        <p:spPr>
          <a:xfrm>
            <a:off x="2850715" y="5283527"/>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00B050"/>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227577" tIns="33144" rIns="227577" bIns="33144" numCol="1" spcCol="1270" anchor="ctr" anchorCtr="0">
            <a:noAutofit/>
          </a:bodyPr>
          <a:lstStyle/>
          <a:p>
            <a:pPr lvl="0" algn="justLow" defTabSz="711200" rtl="1">
              <a:lnSpc>
                <a:spcPct val="90000"/>
              </a:lnSpc>
              <a:spcBef>
                <a:spcPct val="0"/>
              </a:spcBef>
              <a:spcAft>
                <a:spcPct val="35000"/>
              </a:spcAft>
            </a:pPr>
            <a:r>
              <a:rPr lang="ar-EG" sz="2000" b="1" kern="1200" dirty="0" smtClean="0"/>
              <a:t>ويعتبر اعتراف الزوجين بقدرتهما ومعارفهما وإمكانياتهما أمراً يساعدهما على تقدير أمور حياتهما</a:t>
            </a:r>
            <a:endParaRPr lang="ar-EG" sz="2000" b="1" kern="1200" dirty="0"/>
          </a:p>
        </p:txBody>
      </p:sp>
      <p:pic>
        <p:nvPicPr>
          <p:cNvPr id="2" name="Picture 1"/>
          <p:cNvPicPr>
            <a:picLocks noChangeAspect="1"/>
          </p:cNvPicPr>
          <p:nvPr/>
        </p:nvPicPr>
        <p:blipFill>
          <a:blip r:embed="rId2"/>
          <a:stretch>
            <a:fillRect/>
          </a:stretch>
        </p:blipFill>
        <p:spPr>
          <a:xfrm>
            <a:off x="384042" y="3049779"/>
            <a:ext cx="2160856" cy="2543175"/>
          </a:xfrm>
          <a:prstGeom prst="rect">
            <a:avLst/>
          </a:prstGeom>
        </p:spPr>
      </p:pic>
    </p:spTree>
    <p:extLst>
      <p:ext uri="{BB962C8B-B14F-4D97-AF65-F5344CB8AC3E}">
        <p14:creationId xmlns="" xmlns:p14="http://schemas.microsoft.com/office/powerpoint/2010/main" val="894449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par>
                                <p:cTn id="64" presetID="53" presetClass="entr" presetSubtype="16"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3" grpId="0" animBg="1"/>
      <p:bldP spid="15" grpId="0" animBg="1"/>
      <p:bldP spid="17" grpId="0" animBg="1"/>
      <p:bldP spid="1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341841" y="112801"/>
            <a:ext cx="4176156" cy="659821"/>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كيف تعالج المشاكل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ctr"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Pentagon 3"/>
          <p:cNvSpPr/>
          <p:nvPr/>
        </p:nvSpPr>
        <p:spPr>
          <a:xfrm flipH="1">
            <a:off x="5084610" y="1154055"/>
            <a:ext cx="3445299" cy="618198"/>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endParaRPr lang="ar-EG" dirty="0"/>
          </a:p>
        </p:txBody>
      </p:sp>
      <p:sp>
        <p:nvSpPr>
          <p:cNvPr id="7" name="Rectangle 6"/>
          <p:cNvSpPr/>
          <p:nvPr/>
        </p:nvSpPr>
        <p:spPr>
          <a:xfrm>
            <a:off x="5333591" y="1255621"/>
            <a:ext cx="3366929" cy="377026"/>
          </a:xfrm>
          <a:prstGeom prst="rect">
            <a:avLst/>
          </a:prstGeom>
        </p:spPr>
        <p:txBody>
          <a:bodyPr wrap="square">
            <a:spAutoFit/>
          </a:bodyPr>
          <a:lstStyle/>
          <a:p>
            <a:pPr algn="ctr" rtl="1">
              <a:lnSpc>
                <a:spcPct val="90000"/>
              </a:lnSpc>
              <a:spcAft>
                <a:spcPts val="800"/>
              </a:spcAft>
            </a:pPr>
            <a:r>
              <a:rPr lang="ar-EG" sz="2000" b="1" dirty="0">
                <a:solidFill>
                  <a:schemeClr val="bg1"/>
                </a:solidFill>
                <a:latin typeface="Calibri" panose="020F0502020204030204" pitchFamily="34" charset="0"/>
                <a:ea typeface="Calibri" panose="020F0502020204030204" pitchFamily="34" charset="0"/>
                <a:cs typeface="Simplified Arabic" panose="02020603050405020304" pitchFamily="18" charset="-78"/>
              </a:rPr>
              <a:t>ما هي مهارات تقريب وجهات النظر؟</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Flowchart: Connector 7"/>
          <p:cNvSpPr/>
          <p:nvPr/>
        </p:nvSpPr>
        <p:spPr>
          <a:xfrm>
            <a:off x="8298255" y="1139902"/>
            <a:ext cx="572877" cy="608737"/>
          </a:xfrm>
          <a:prstGeom prst="flowChartConnector">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dirty="0" smtClean="0"/>
              <a:t>4</a:t>
            </a:r>
            <a:endParaRPr lang="ar-EG" dirty="0"/>
          </a:p>
        </p:txBody>
      </p:sp>
      <p:sp>
        <p:nvSpPr>
          <p:cNvPr id="10" name="Rectangle 9"/>
          <p:cNvSpPr/>
          <p:nvPr/>
        </p:nvSpPr>
        <p:spPr>
          <a:xfrm>
            <a:off x="1013552" y="2493167"/>
            <a:ext cx="7348656" cy="579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850715" y="2153686"/>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92D05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توسيع دائرة المعرفة بالقراءة والاطلاع على الكتب المتخصصة</a:t>
            </a:r>
            <a:endParaRPr lang="ar-EG" sz="2000" b="1" kern="1200" dirty="0"/>
          </a:p>
        </p:txBody>
      </p:sp>
      <p:sp>
        <p:nvSpPr>
          <p:cNvPr id="12" name="Rectangle 11"/>
          <p:cNvSpPr/>
          <p:nvPr/>
        </p:nvSpPr>
        <p:spPr>
          <a:xfrm>
            <a:off x="1013552" y="3536447"/>
            <a:ext cx="7348656" cy="579600"/>
          </a:xfrm>
          <a:prstGeom prst="rect">
            <a:avLst/>
          </a:prstGeom>
        </p:spPr>
        <p:style>
          <a:lnRef idx="2">
            <a:schemeClr val="accent4">
              <a:hueOff val="3465231"/>
              <a:satOff val="-15989"/>
              <a:lumOff val="58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850715" y="3196966"/>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chemeClr val="accent6">
              <a:lumMod val="75000"/>
            </a:schemeClr>
          </a:solidFill>
        </p:spPr>
        <p:style>
          <a:lnRef idx="2">
            <a:schemeClr val="lt1">
              <a:hueOff val="0"/>
              <a:satOff val="0"/>
              <a:lumOff val="0"/>
              <a:alphaOff val="0"/>
            </a:schemeClr>
          </a:lnRef>
          <a:fillRef idx="1">
            <a:scrgbClr r="0" g="0" b="0"/>
          </a:fillRef>
          <a:effectRef idx="0">
            <a:schemeClr val="accent4">
              <a:hueOff val="3465231"/>
              <a:satOff val="-15989"/>
              <a:lumOff val="588"/>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تعلم لغة الحوار البناء، وإتقان أسلوب الاستماع والمخاطبة.</a:t>
            </a:r>
            <a:endParaRPr lang="ar-EG" sz="2000" b="1" kern="1200" dirty="0"/>
          </a:p>
        </p:txBody>
      </p:sp>
      <p:sp>
        <p:nvSpPr>
          <p:cNvPr id="14" name="Rectangle 13"/>
          <p:cNvSpPr/>
          <p:nvPr/>
        </p:nvSpPr>
        <p:spPr>
          <a:xfrm>
            <a:off x="1013552" y="4579727"/>
            <a:ext cx="7348656" cy="579600"/>
          </a:xfrm>
          <a:prstGeom prst="rect">
            <a:avLst/>
          </a:prstGeom>
        </p:spPr>
        <p:style>
          <a:lnRef idx="2">
            <a:schemeClr val="accent4">
              <a:hueOff val="6930461"/>
              <a:satOff val="-31979"/>
              <a:lumOff val="117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850715" y="4240247"/>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00B0F0"/>
          </a:solidFill>
        </p:spPr>
        <p:style>
          <a:lnRef idx="2">
            <a:schemeClr val="lt1">
              <a:hueOff val="0"/>
              <a:satOff val="0"/>
              <a:lumOff val="0"/>
              <a:alphaOff val="0"/>
            </a:schemeClr>
          </a:lnRef>
          <a:fillRef idx="1">
            <a:schemeClr val="accent4">
              <a:hueOff val="6930461"/>
              <a:satOff val="-31979"/>
              <a:lumOff val="1177"/>
              <a:alphaOff val="0"/>
            </a:schemeClr>
          </a:fillRef>
          <a:effectRef idx="0">
            <a:schemeClr val="accent4">
              <a:hueOff val="6930461"/>
              <a:satOff val="-31979"/>
              <a:lumOff val="1177"/>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استخدام أسلوب الهدوء في النقاش والتحلي بالصبر والموضوعية.</a:t>
            </a:r>
            <a:endParaRPr lang="ar-EG" sz="2000" b="1" kern="1200" dirty="0"/>
          </a:p>
        </p:txBody>
      </p:sp>
      <p:sp>
        <p:nvSpPr>
          <p:cNvPr id="16" name="Rectangle 15"/>
          <p:cNvSpPr/>
          <p:nvPr/>
        </p:nvSpPr>
        <p:spPr>
          <a:xfrm>
            <a:off x="1013552" y="5623007"/>
            <a:ext cx="7348656" cy="579600"/>
          </a:xfrm>
          <a:prstGeom prst="rect">
            <a:avLst/>
          </a:prstGeom>
        </p:spPr>
        <p:style>
          <a:lnRef idx="2">
            <a:schemeClr val="accent4">
              <a:hueOff val="10395692"/>
              <a:satOff val="-47968"/>
              <a:lumOff val="176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2850715" y="5283527"/>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00B050"/>
          </a:solidFill>
          <a:ln>
            <a:solidFill>
              <a:schemeClr val="accent1"/>
            </a:solidFill>
          </a:ln>
        </p:spPr>
        <p:style>
          <a:lnRef idx="2">
            <a:schemeClr val="lt1">
              <a:hueOff val="0"/>
              <a:satOff val="0"/>
              <a:lumOff val="0"/>
              <a:alphaOff val="0"/>
            </a:schemeClr>
          </a:lnRef>
          <a:fillRef idx="1">
            <a:schemeClr val="accent4">
              <a:hueOff val="10395692"/>
              <a:satOff val="-47968"/>
              <a:lumOff val="1765"/>
              <a:alphaOff val="0"/>
            </a:schemeClr>
          </a:fillRef>
          <a:effectRef idx="0">
            <a:schemeClr val="accent4">
              <a:hueOff val="10395692"/>
              <a:satOff val="-47968"/>
              <a:lumOff val="1765"/>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عدم اتخاذ أي قرارات في حالات الغضب، والتخلي عن العناد وعدم الإصرار على الرأي.</a:t>
            </a:r>
            <a:endParaRPr lang="ar-EG" sz="2000" b="1" kern="1200" dirty="0"/>
          </a:p>
        </p:txBody>
      </p:sp>
      <p:pic>
        <p:nvPicPr>
          <p:cNvPr id="2" name="Picture 1"/>
          <p:cNvPicPr>
            <a:picLocks noChangeAspect="1"/>
          </p:cNvPicPr>
          <p:nvPr/>
        </p:nvPicPr>
        <p:blipFill>
          <a:blip r:embed="rId2"/>
          <a:stretch>
            <a:fillRect/>
          </a:stretch>
        </p:blipFill>
        <p:spPr>
          <a:xfrm>
            <a:off x="458578" y="2798284"/>
            <a:ext cx="2383775" cy="2778718"/>
          </a:xfrm>
          <a:prstGeom prst="rect">
            <a:avLst/>
          </a:prstGeom>
        </p:spPr>
      </p:pic>
    </p:spTree>
    <p:extLst>
      <p:ext uri="{BB962C8B-B14F-4D97-AF65-F5344CB8AC3E}">
        <p14:creationId xmlns="" xmlns:p14="http://schemas.microsoft.com/office/powerpoint/2010/main" val="105759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1" grpId="0" animBg="1"/>
      <p:bldP spid="13" grpId="0" animBg="1"/>
      <p:bldP spid="15" grpId="0" animBg="1"/>
      <p:bldP spid="1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44174" y="165461"/>
            <a:ext cx="4176156" cy="566295"/>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كيف تعالج المشاكل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ctr"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Pentagon 3"/>
          <p:cNvSpPr/>
          <p:nvPr/>
        </p:nvSpPr>
        <p:spPr>
          <a:xfrm flipH="1">
            <a:off x="5084610" y="1097548"/>
            <a:ext cx="3445299" cy="618198"/>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endParaRPr lang="ar-EG" dirty="0"/>
          </a:p>
        </p:txBody>
      </p:sp>
      <p:sp>
        <p:nvSpPr>
          <p:cNvPr id="7" name="Rectangle 6"/>
          <p:cNvSpPr/>
          <p:nvPr/>
        </p:nvSpPr>
        <p:spPr>
          <a:xfrm>
            <a:off x="5325641" y="1195436"/>
            <a:ext cx="3366929" cy="377026"/>
          </a:xfrm>
          <a:prstGeom prst="rect">
            <a:avLst/>
          </a:prstGeom>
        </p:spPr>
        <p:txBody>
          <a:bodyPr wrap="square">
            <a:spAutoFit/>
          </a:bodyPr>
          <a:lstStyle/>
          <a:p>
            <a:pPr algn="ctr" rtl="1">
              <a:lnSpc>
                <a:spcPct val="90000"/>
              </a:lnSpc>
              <a:spcAft>
                <a:spcPts val="800"/>
              </a:spcAft>
            </a:pPr>
            <a:r>
              <a:rPr lang="ar-EG" sz="2000" b="1" dirty="0">
                <a:solidFill>
                  <a:schemeClr val="bg1"/>
                </a:solidFill>
                <a:latin typeface="Calibri" panose="020F0502020204030204" pitchFamily="34" charset="0"/>
                <a:ea typeface="Calibri" panose="020F0502020204030204" pitchFamily="34" charset="0"/>
                <a:cs typeface="Simplified Arabic" panose="02020603050405020304" pitchFamily="18" charset="-78"/>
              </a:rPr>
              <a:t>ما أثر التقارب في حل المشاكل</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Flowchart: Connector 7"/>
          <p:cNvSpPr/>
          <p:nvPr/>
        </p:nvSpPr>
        <p:spPr>
          <a:xfrm>
            <a:off x="8344504" y="1079580"/>
            <a:ext cx="572877" cy="608737"/>
          </a:xfrm>
          <a:prstGeom prst="flowChartConnector">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dirty="0" smtClean="0"/>
              <a:t>5</a:t>
            </a:r>
            <a:endParaRPr lang="ar-EG" dirty="0"/>
          </a:p>
        </p:txBody>
      </p:sp>
      <p:sp>
        <p:nvSpPr>
          <p:cNvPr id="10" name="Rectangle 9"/>
          <p:cNvSpPr/>
          <p:nvPr/>
        </p:nvSpPr>
        <p:spPr>
          <a:xfrm>
            <a:off x="1013552" y="2493167"/>
            <a:ext cx="7348656" cy="579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850715" y="2153686"/>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القدرة على تحديد منشأ الخلاف وسببه، ودرجته</a:t>
            </a:r>
            <a:endParaRPr lang="ar-EG" sz="2000" b="1" kern="1200" dirty="0"/>
          </a:p>
        </p:txBody>
      </p:sp>
      <p:sp>
        <p:nvSpPr>
          <p:cNvPr id="12" name="Rectangle 11"/>
          <p:cNvSpPr/>
          <p:nvPr/>
        </p:nvSpPr>
        <p:spPr>
          <a:xfrm>
            <a:off x="1013552" y="3536447"/>
            <a:ext cx="7348656" cy="5796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850715" y="3196966"/>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وجود رغبة حقيقية في حلّ الخلاف وتفعيل القدرات اللازمة للحل</a:t>
            </a:r>
            <a:endParaRPr lang="ar-EG" sz="2000" b="1" kern="1200" dirty="0"/>
          </a:p>
        </p:txBody>
      </p:sp>
      <p:sp>
        <p:nvSpPr>
          <p:cNvPr id="14" name="Rectangle 13"/>
          <p:cNvSpPr/>
          <p:nvPr/>
        </p:nvSpPr>
        <p:spPr>
          <a:xfrm>
            <a:off x="1013552" y="4579727"/>
            <a:ext cx="7348656" cy="579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850715" y="4240247"/>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7C1E7C"/>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تقديم التنازلات من الطرفين، علماً أن هذا من تمام الأخلاق وكمالها وليس في ذلك إساءة لأحد الزوجين.</a:t>
            </a:r>
            <a:endParaRPr lang="ar-EG" sz="2000" b="1" kern="1200" dirty="0"/>
          </a:p>
        </p:txBody>
      </p:sp>
      <p:sp>
        <p:nvSpPr>
          <p:cNvPr id="16" name="Rectangle 15"/>
          <p:cNvSpPr/>
          <p:nvPr/>
        </p:nvSpPr>
        <p:spPr>
          <a:xfrm>
            <a:off x="1013552" y="5623007"/>
            <a:ext cx="7348656" cy="579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2850715" y="5283527"/>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00B0F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قيام الطرفين بأداء ما عليهما من التزامات وحقوق وواجبات</a:t>
            </a:r>
            <a:endParaRPr lang="ar-EG" sz="2000" b="1" kern="1200" dirty="0"/>
          </a:p>
        </p:txBody>
      </p:sp>
      <p:pic>
        <p:nvPicPr>
          <p:cNvPr id="2" name="Picture 1"/>
          <p:cNvPicPr>
            <a:picLocks noChangeAspect="1"/>
          </p:cNvPicPr>
          <p:nvPr/>
        </p:nvPicPr>
        <p:blipFill>
          <a:blip r:embed="rId2"/>
          <a:stretch>
            <a:fillRect/>
          </a:stretch>
        </p:blipFill>
        <p:spPr>
          <a:xfrm>
            <a:off x="752132" y="2677098"/>
            <a:ext cx="1947002" cy="3363702"/>
          </a:xfrm>
          <a:prstGeom prst="rect">
            <a:avLst/>
          </a:prstGeom>
        </p:spPr>
      </p:pic>
    </p:spTree>
    <p:extLst>
      <p:ext uri="{BB962C8B-B14F-4D97-AF65-F5344CB8AC3E}">
        <p14:creationId xmlns="" xmlns:p14="http://schemas.microsoft.com/office/powerpoint/2010/main" val="2663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1" grpId="0" animBg="1"/>
      <p:bldP spid="13" grpId="0" animBg="1"/>
      <p:bldP spid="15" grpId="0" animBg="1"/>
      <p:bldP spid="1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277224" y="112801"/>
            <a:ext cx="4176156" cy="664183"/>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كيف تعالج المشاكل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ctr"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Pentagon 3"/>
          <p:cNvSpPr/>
          <p:nvPr/>
        </p:nvSpPr>
        <p:spPr>
          <a:xfrm flipH="1">
            <a:off x="5066805" y="1120078"/>
            <a:ext cx="3445299" cy="618198"/>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endParaRPr lang="ar-EG" dirty="0"/>
          </a:p>
        </p:txBody>
      </p:sp>
      <p:sp>
        <p:nvSpPr>
          <p:cNvPr id="7" name="Rectangle 6"/>
          <p:cNvSpPr/>
          <p:nvPr/>
        </p:nvSpPr>
        <p:spPr>
          <a:xfrm>
            <a:off x="5322871" y="1240664"/>
            <a:ext cx="3366929" cy="377026"/>
          </a:xfrm>
          <a:prstGeom prst="rect">
            <a:avLst/>
          </a:prstGeom>
        </p:spPr>
        <p:txBody>
          <a:bodyPr wrap="square">
            <a:spAutoFit/>
          </a:bodyPr>
          <a:lstStyle/>
          <a:p>
            <a:pPr algn="ctr" rtl="1">
              <a:lnSpc>
                <a:spcPct val="90000"/>
              </a:lnSpc>
              <a:spcAft>
                <a:spcPts val="800"/>
              </a:spcAft>
            </a:pPr>
            <a:r>
              <a:rPr lang="ar-EG" sz="2000" b="1" dirty="0">
                <a:solidFill>
                  <a:schemeClr val="bg1"/>
                </a:solidFill>
                <a:latin typeface="Calibri" panose="020F0502020204030204" pitchFamily="34" charset="0"/>
                <a:ea typeface="Calibri" panose="020F0502020204030204" pitchFamily="34" charset="0"/>
                <a:cs typeface="Simplified Arabic" panose="02020603050405020304" pitchFamily="18" charset="-78"/>
              </a:rPr>
              <a:t>ما أثر التقارب في حل المشاكل</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Flowchart: Connector 7"/>
          <p:cNvSpPr/>
          <p:nvPr/>
        </p:nvSpPr>
        <p:spPr>
          <a:xfrm>
            <a:off x="8323023" y="1117166"/>
            <a:ext cx="572877" cy="608737"/>
          </a:xfrm>
          <a:prstGeom prst="flowChartConnector">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dirty="0" smtClean="0"/>
              <a:t>5</a:t>
            </a:r>
            <a:endParaRPr lang="ar-EG" dirty="0"/>
          </a:p>
        </p:txBody>
      </p:sp>
      <p:sp>
        <p:nvSpPr>
          <p:cNvPr id="10" name="Rectangle 9"/>
          <p:cNvSpPr/>
          <p:nvPr/>
        </p:nvSpPr>
        <p:spPr>
          <a:xfrm>
            <a:off x="1013552" y="2493167"/>
            <a:ext cx="7348656" cy="579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850715" y="2146147"/>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chemeClr val="accent1">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حل المشكلة في بداياتها وعدم تركها تتضخّم وتتراكم عليها التبعات</a:t>
            </a:r>
            <a:endParaRPr lang="ar-EG" sz="2000" b="1" kern="1200" dirty="0"/>
          </a:p>
        </p:txBody>
      </p:sp>
      <p:sp>
        <p:nvSpPr>
          <p:cNvPr id="12" name="Rectangle 11"/>
          <p:cNvSpPr/>
          <p:nvPr/>
        </p:nvSpPr>
        <p:spPr>
          <a:xfrm>
            <a:off x="1013552" y="3536447"/>
            <a:ext cx="7348656" cy="579600"/>
          </a:xfrm>
          <a:prstGeom prst="rect">
            <a:avLst/>
          </a:prstGeom>
        </p:spPr>
        <p:style>
          <a:lnRef idx="2">
            <a:schemeClr val="accent5">
              <a:hueOff val="-2451115"/>
              <a:satOff val="-3409"/>
              <a:lumOff val="-130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850715" y="3196966"/>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00B050"/>
          </a:solidFill>
        </p:spPr>
        <p:style>
          <a:lnRef idx="2">
            <a:schemeClr val="lt1">
              <a:hueOff val="0"/>
              <a:satOff val="0"/>
              <a:lumOff val="0"/>
              <a:alphaOff val="0"/>
            </a:schemeClr>
          </a:lnRef>
          <a:fillRef idx="1">
            <a:schemeClr val="accent5">
              <a:hueOff val="-2451115"/>
              <a:satOff val="-3409"/>
              <a:lumOff val="-1307"/>
              <a:alphaOff val="0"/>
            </a:schemeClr>
          </a:fillRef>
          <a:effectRef idx="0">
            <a:schemeClr val="accent5">
              <a:hueOff val="-2451115"/>
              <a:satOff val="-3409"/>
              <a:lumOff val="-1307"/>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إظهار الحرص على استمرار العلاقة الزوجية والحفاظ على استمراريتها</a:t>
            </a:r>
            <a:endParaRPr lang="ar-EG" sz="2000" b="1" kern="1200" dirty="0"/>
          </a:p>
        </p:txBody>
      </p:sp>
      <p:sp>
        <p:nvSpPr>
          <p:cNvPr id="14" name="Rectangle 13"/>
          <p:cNvSpPr/>
          <p:nvPr/>
        </p:nvSpPr>
        <p:spPr>
          <a:xfrm>
            <a:off x="1013552" y="4579727"/>
            <a:ext cx="7348656" cy="579600"/>
          </a:xfrm>
          <a:prstGeom prst="rect">
            <a:avLst/>
          </a:prstGeom>
        </p:spPr>
        <p:style>
          <a:lnRef idx="2">
            <a:schemeClr val="accent5">
              <a:hueOff val="-4902230"/>
              <a:satOff val="-6819"/>
              <a:lumOff val="-26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850715" y="4240247"/>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92D050"/>
          </a:solidFill>
        </p:spPr>
        <p:style>
          <a:lnRef idx="2">
            <a:schemeClr val="lt1">
              <a:hueOff val="0"/>
              <a:satOff val="0"/>
              <a:lumOff val="0"/>
              <a:alphaOff val="0"/>
            </a:schemeClr>
          </a:lnRef>
          <a:fillRef idx="1">
            <a:schemeClr val="accent5">
              <a:hueOff val="-4902230"/>
              <a:satOff val="-6819"/>
              <a:lumOff val="-2615"/>
              <a:alphaOff val="0"/>
            </a:schemeClr>
          </a:fillRef>
          <a:effectRef idx="0">
            <a:schemeClr val="accent5">
              <a:hueOff val="-4902230"/>
              <a:satOff val="-6819"/>
              <a:lumOff val="-2615"/>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انتقاء كلمات الاحترام والتقدير، واجتناب الكلمات النابية فإنها تترك آثاراً سلبية وجروحاً لا تندمل بسهولة</a:t>
            </a:r>
            <a:endParaRPr lang="ar-EG" sz="2000" b="1" kern="1200" dirty="0"/>
          </a:p>
        </p:txBody>
      </p:sp>
      <p:sp>
        <p:nvSpPr>
          <p:cNvPr id="16" name="Rectangle 15"/>
          <p:cNvSpPr/>
          <p:nvPr/>
        </p:nvSpPr>
        <p:spPr>
          <a:xfrm>
            <a:off x="1013552" y="5623007"/>
            <a:ext cx="7348656" cy="579600"/>
          </a:xfrm>
          <a:prstGeom prst="rect">
            <a:avLst/>
          </a:prstGeom>
        </p:spPr>
        <p:style>
          <a:lnRef idx="2">
            <a:schemeClr val="accent5">
              <a:hueOff val="-7353344"/>
              <a:satOff val="-10228"/>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2850715" y="5283527"/>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990099"/>
          </a:solidFill>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اعتماد العفو والصفح حفاظاً على العلاقة الزوجية</a:t>
            </a:r>
            <a:endParaRPr lang="ar-EG" sz="2000" b="1" kern="1200" dirty="0"/>
          </a:p>
        </p:txBody>
      </p:sp>
      <p:pic>
        <p:nvPicPr>
          <p:cNvPr id="2" name="Picture 1"/>
          <p:cNvPicPr>
            <a:picLocks noChangeAspect="1"/>
          </p:cNvPicPr>
          <p:nvPr/>
        </p:nvPicPr>
        <p:blipFill>
          <a:blip r:embed="rId2"/>
          <a:stretch>
            <a:fillRect/>
          </a:stretch>
        </p:blipFill>
        <p:spPr>
          <a:xfrm>
            <a:off x="485661" y="2474261"/>
            <a:ext cx="2399805" cy="2790825"/>
          </a:xfrm>
          <a:prstGeom prst="rect">
            <a:avLst/>
          </a:prstGeom>
        </p:spPr>
      </p:pic>
    </p:spTree>
    <p:extLst>
      <p:ext uri="{BB962C8B-B14F-4D97-AF65-F5344CB8AC3E}">
        <p14:creationId xmlns="" xmlns:p14="http://schemas.microsoft.com/office/powerpoint/2010/main" val="103335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1" grpId="0" animBg="1"/>
      <p:bldP spid="13" grpId="0" animBg="1"/>
      <p:bldP spid="15" grpId="0" animBg="1"/>
      <p:bldP spid="17"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que 2"/>
          <p:cNvSpPr/>
          <p:nvPr/>
        </p:nvSpPr>
        <p:spPr>
          <a:xfrm>
            <a:off x="2195736" y="195626"/>
            <a:ext cx="4176156" cy="664183"/>
          </a:xfrm>
          <a:prstGeom prst="plaqu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1" fromWordArt="0" anchor="ctr" anchorCtr="0" forceAA="0" compatLnSpc="1">
            <a:prstTxWarp prst="textNoShape">
              <a:avLst/>
            </a:prstTxWarp>
            <a:noAutofit/>
          </a:bodyPr>
          <a:lstStyle/>
          <a:p>
            <a:pPr algn="ctr" rtl="1"/>
            <a:r>
              <a:rPr lang="ar-EG" sz="2800" b="1" dirty="0">
                <a:solidFill>
                  <a:srgbClr val="C00000"/>
                </a:solidFill>
              </a:rPr>
              <a:t>كيف تعالج المشاكل الزوجية </a:t>
            </a:r>
            <a:endParaRPr lang="en-US" sz="2800" b="1" dirty="0">
              <a:solidFill>
                <a:srgbClr val="C00000"/>
              </a:solidFill>
            </a:endParaRPr>
          </a:p>
        </p:txBody>
      </p:sp>
      <p:sp>
        <p:nvSpPr>
          <p:cNvPr id="5" name="Rectangle 4"/>
          <p:cNvSpPr/>
          <p:nvPr/>
        </p:nvSpPr>
        <p:spPr>
          <a:xfrm>
            <a:off x="7597407" y="1142945"/>
            <a:ext cx="184730" cy="286232"/>
          </a:xfrm>
          <a:prstGeom prst="rect">
            <a:avLst/>
          </a:prstGeom>
        </p:spPr>
        <p:txBody>
          <a:bodyPr wrap="none">
            <a:spAutoFit/>
          </a:bodyPr>
          <a:lstStyle/>
          <a:p>
            <a:pPr algn="ctr" rtl="1">
              <a:lnSpc>
                <a:spcPct val="90000"/>
              </a:lnSpc>
              <a:spcAft>
                <a:spcPts val="800"/>
              </a:spcAft>
            </a:pPr>
            <a:endParaRPr lang="en-US" sz="1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Pentagon 3"/>
          <p:cNvSpPr/>
          <p:nvPr/>
        </p:nvSpPr>
        <p:spPr>
          <a:xfrm flipH="1">
            <a:off x="5084610" y="1223403"/>
            <a:ext cx="3445299" cy="618198"/>
          </a:xfrm>
          <a:prstGeom prst="homePlate">
            <a:avLst/>
          </a:prstGeom>
        </p:spPr>
        <p:style>
          <a:lnRef idx="3">
            <a:schemeClr val="lt1"/>
          </a:lnRef>
          <a:fillRef idx="1">
            <a:schemeClr val="accent6"/>
          </a:fillRef>
          <a:effectRef idx="1">
            <a:schemeClr val="accent6"/>
          </a:effectRef>
          <a:fontRef idx="minor">
            <a:schemeClr val="lt1"/>
          </a:fontRef>
        </p:style>
        <p:txBody>
          <a:bodyPr rtlCol="1" anchor="ctr"/>
          <a:lstStyle/>
          <a:p>
            <a:pPr algn="ctr" rtl="1"/>
            <a:endParaRPr lang="ar-EG" dirty="0"/>
          </a:p>
        </p:txBody>
      </p:sp>
      <p:sp>
        <p:nvSpPr>
          <p:cNvPr id="7" name="Rectangle 6"/>
          <p:cNvSpPr/>
          <p:nvPr/>
        </p:nvSpPr>
        <p:spPr>
          <a:xfrm>
            <a:off x="5351888" y="1309020"/>
            <a:ext cx="3366929" cy="377026"/>
          </a:xfrm>
          <a:prstGeom prst="rect">
            <a:avLst/>
          </a:prstGeom>
        </p:spPr>
        <p:txBody>
          <a:bodyPr wrap="square">
            <a:spAutoFit/>
          </a:bodyPr>
          <a:lstStyle/>
          <a:p>
            <a:pPr algn="ctr" rtl="1">
              <a:lnSpc>
                <a:spcPct val="90000"/>
              </a:lnSpc>
              <a:spcAft>
                <a:spcPts val="800"/>
              </a:spcAft>
            </a:pPr>
            <a:r>
              <a:rPr lang="ar-EG" sz="2000" b="1" dirty="0">
                <a:solidFill>
                  <a:schemeClr val="bg1"/>
                </a:solidFill>
                <a:latin typeface="Calibri" panose="020F0502020204030204" pitchFamily="34" charset="0"/>
                <a:ea typeface="Calibri" panose="020F0502020204030204" pitchFamily="34" charset="0"/>
                <a:cs typeface="Simplified Arabic" panose="02020603050405020304" pitchFamily="18" charset="-78"/>
              </a:rPr>
              <a:t>ما أثر التقارب في حل المشاكل</a:t>
            </a:r>
            <a:endParaRPr lang="en-US" sz="14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Flowchart: Connector 7"/>
          <p:cNvSpPr/>
          <p:nvPr/>
        </p:nvSpPr>
        <p:spPr>
          <a:xfrm>
            <a:off x="8334848" y="1202548"/>
            <a:ext cx="572877" cy="608737"/>
          </a:xfrm>
          <a:prstGeom prst="flowChartConnector">
            <a:avLst/>
          </a:prstGeom>
        </p:spPr>
        <p:style>
          <a:lnRef idx="2">
            <a:schemeClr val="accent6"/>
          </a:lnRef>
          <a:fillRef idx="1">
            <a:schemeClr val="lt1"/>
          </a:fillRef>
          <a:effectRef idx="0">
            <a:schemeClr val="accent6"/>
          </a:effectRef>
          <a:fontRef idx="minor">
            <a:schemeClr val="dk1"/>
          </a:fontRef>
        </p:style>
        <p:txBody>
          <a:bodyPr rtlCol="1" anchor="ctr"/>
          <a:lstStyle/>
          <a:p>
            <a:pPr algn="ctr" rtl="1"/>
            <a:r>
              <a:rPr lang="ar-EG" dirty="0" smtClean="0"/>
              <a:t>5</a:t>
            </a:r>
            <a:endParaRPr lang="ar-EG" dirty="0"/>
          </a:p>
        </p:txBody>
      </p:sp>
      <p:sp>
        <p:nvSpPr>
          <p:cNvPr id="10" name="Rectangle 9"/>
          <p:cNvSpPr/>
          <p:nvPr/>
        </p:nvSpPr>
        <p:spPr>
          <a:xfrm>
            <a:off x="1013552" y="2493167"/>
            <a:ext cx="7348656" cy="5796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2850715" y="2146147"/>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الصبر في المواقف التي لا يستبين الطرف الآخر فيها الحقيقة ريثما تنجلي الأمور وتتضح</a:t>
            </a:r>
            <a:endParaRPr lang="ar-EG" sz="2000" b="1" kern="1200" dirty="0"/>
          </a:p>
        </p:txBody>
      </p:sp>
      <p:sp>
        <p:nvSpPr>
          <p:cNvPr id="12" name="Rectangle 11"/>
          <p:cNvSpPr/>
          <p:nvPr/>
        </p:nvSpPr>
        <p:spPr>
          <a:xfrm>
            <a:off x="1013552" y="3536447"/>
            <a:ext cx="7348656" cy="5796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850715" y="3196966"/>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00B050"/>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يعمل الزوجان على التعامل بشفافية وأ لا يُسيئا الظن ببعضهما، ويتبادلا المشاعر الطيبة</a:t>
            </a:r>
            <a:endParaRPr lang="ar-EG" sz="2000" b="1" kern="1200" dirty="0"/>
          </a:p>
        </p:txBody>
      </p:sp>
      <p:sp>
        <p:nvSpPr>
          <p:cNvPr id="14" name="Rectangle 13"/>
          <p:cNvSpPr/>
          <p:nvPr/>
        </p:nvSpPr>
        <p:spPr>
          <a:xfrm>
            <a:off x="1013552" y="4579727"/>
            <a:ext cx="7348656" cy="579600"/>
          </a:xfrm>
          <a:prstGeom prst="rect">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Freeform 14"/>
          <p:cNvSpPr/>
          <p:nvPr/>
        </p:nvSpPr>
        <p:spPr>
          <a:xfrm>
            <a:off x="2850715" y="4240247"/>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rgbClr val="00B0F0"/>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 قيام الزوج بمراعاة الظروف النفسية والصحية للزوجة</a:t>
            </a:r>
            <a:endParaRPr lang="ar-EG" sz="2000" b="1" kern="1200" dirty="0"/>
          </a:p>
        </p:txBody>
      </p:sp>
      <p:sp>
        <p:nvSpPr>
          <p:cNvPr id="16" name="Rectangle 15"/>
          <p:cNvSpPr/>
          <p:nvPr/>
        </p:nvSpPr>
        <p:spPr>
          <a:xfrm>
            <a:off x="1013552" y="5623007"/>
            <a:ext cx="7348656" cy="5796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16"/>
          <p:cNvSpPr/>
          <p:nvPr/>
        </p:nvSpPr>
        <p:spPr>
          <a:xfrm>
            <a:off x="2850715" y="5283527"/>
            <a:ext cx="5144059" cy="678960"/>
          </a:xfrm>
          <a:custGeom>
            <a:avLst/>
            <a:gdLst>
              <a:gd name="connsiteX0" fmla="*/ 0 w 5144059"/>
              <a:gd name="connsiteY0" fmla="*/ 113162 h 678960"/>
              <a:gd name="connsiteX1" fmla="*/ 113162 w 5144059"/>
              <a:gd name="connsiteY1" fmla="*/ 0 h 678960"/>
              <a:gd name="connsiteX2" fmla="*/ 5030897 w 5144059"/>
              <a:gd name="connsiteY2" fmla="*/ 0 h 678960"/>
              <a:gd name="connsiteX3" fmla="*/ 5144059 w 5144059"/>
              <a:gd name="connsiteY3" fmla="*/ 113162 h 678960"/>
              <a:gd name="connsiteX4" fmla="*/ 5144059 w 5144059"/>
              <a:gd name="connsiteY4" fmla="*/ 565798 h 678960"/>
              <a:gd name="connsiteX5" fmla="*/ 5030897 w 5144059"/>
              <a:gd name="connsiteY5" fmla="*/ 678960 h 678960"/>
              <a:gd name="connsiteX6" fmla="*/ 113162 w 5144059"/>
              <a:gd name="connsiteY6" fmla="*/ 678960 h 678960"/>
              <a:gd name="connsiteX7" fmla="*/ 0 w 5144059"/>
              <a:gd name="connsiteY7" fmla="*/ 565798 h 678960"/>
              <a:gd name="connsiteX8" fmla="*/ 0 w 5144059"/>
              <a:gd name="connsiteY8" fmla="*/ 113162 h 67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4059" h="678960">
                <a:moveTo>
                  <a:pt x="0" y="113162"/>
                </a:moveTo>
                <a:cubicBezTo>
                  <a:pt x="0" y="50664"/>
                  <a:pt x="50664" y="0"/>
                  <a:pt x="113162" y="0"/>
                </a:cubicBezTo>
                <a:lnTo>
                  <a:pt x="5030897" y="0"/>
                </a:lnTo>
                <a:cubicBezTo>
                  <a:pt x="5093395" y="0"/>
                  <a:pt x="5144059" y="50664"/>
                  <a:pt x="5144059" y="113162"/>
                </a:cubicBezTo>
                <a:lnTo>
                  <a:pt x="5144059" y="565798"/>
                </a:lnTo>
                <a:cubicBezTo>
                  <a:pt x="5144059" y="628296"/>
                  <a:pt x="5093395" y="678960"/>
                  <a:pt x="5030897" y="678960"/>
                </a:cubicBezTo>
                <a:lnTo>
                  <a:pt x="113162" y="678960"/>
                </a:lnTo>
                <a:cubicBezTo>
                  <a:pt x="50664" y="678960"/>
                  <a:pt x="0" y="628296"/>
                  <a:pt x="0" y="565798"/>
                </a:cubicBezTo>
                <a:lnTo>
                  <a:pt x="0" y="113162"/>
                </a:lnTo>
                <a:close/>
              </a:path>
            </a:pathLst>
          </a:custGeom>
          <a:solidFill>
            <a:schemeClr val="accent5">
              <a:lumMod val="75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27577" tIns="33144" rIns="227577" bIns="33144" numCol="1" spcCol="1270" anchor="ctr" anchorCtr="0">
            <a:noAutofit/>
          </a:bodyPr>
          <a:lstStyle/>
          <a:p>
            <a:pPr lvl="0" algn="ctr" defTabSz="889000" rtl="1">
              <a:lnSpc>
                <a:spcPct val="90000"/>
              </a:lnSpc>
              <a:spcBef>
                <a:spcPct val="0"/>
              </a:spcBef>
              <a:spcAft>
                <a:spcPct val="35000"/>
              </a:spcAft>
            </a:pPr>
            <a:r>
              <a:rPr lang="ar-EG" sz="2000" b="1" kern="1200" dirty="0" smtClean="0"/>
              <a:t>عدم التدقيق فيما يصدر من أحد الزوجين سهواً أو خطأً أو غضباً والتماس العذر دائماً</a:t>
            </a:r>
            <a:endParaRPr lang="ar-EG" sz="2000" b="1" kern="1200" dirty="0"/>
          </a:p>
        </p:txBody>
      </p:sp>
      <p:pic>
        <p:nvPicPr>
          <p:cNvPr id="2" name="Picture 1"/>
          <p:cNvPicPr>
            <a:picLocks noChangeAspect="1"/>
          </p:cNvPicPr>
          <p:nvPr/>
        </p:nvPicPr>
        <p:blipFill>
          <a:blip r:embed="rId2"/>
          <a:stretch>
            <a:fillRect/>
          </a:stretch>
        </p:blipFill>
        <p:spPr>
          <a:xfrm>
            <a:off x="287185" y="2912527"/>
            <a:ext cx="2511100" cy="2619375"/>
          </a:xfrm>
          <a:prstGeom prst="rect">
            <a:avLst/>
          </a:prstGeom>
        </p:spPr>
      </p:pic>
    </p:spTree>
    <p:extLst>
      <p:ext uri="{BB962C8B-B14F-4D97-AF65-F5344CB8AC3E}">
        <p14:creationId xmlns="" xmlns:p14="http://schemas.microsoft.com/office/powerpoint/2010/main" val="76144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par>
                                <p:cTn id="42" presetID="22" presetClass="entr" presetSubtype="4"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1" grpId="0" animBg="1"/>
      <p:bldP spid="13" grpId="0" animBg="1"/>
      <p:bldP spid="15" grpId="0" animBg="1"/>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00027" y="6248400"/>
            <a:ext cx="21431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ar-EG" altLang="ar-EG"/>
          </a:p>
        </p:txBody>
      </p:sp>
      <p:sp>
        <p:nvSpPr>
          <p:cNvPr id="15363" name="Rectangle 3"/>
          <p:cNvSpPr>
            <a:spLocks noChangeArrowheads="1"/>
          </p:cNvSpPr>
          <p:nvPr/>
        </p:nvSpPr>
        <p:spPr bwMode="auto">
          <a:xfrm>
            <a:off x="3114675" y="6248400"/>
            <a:ext cx="3257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endParaRPr lang="ar-EG" altLang="ar-EG"/>
          </a:p>
        </p:txBody>
      </p:sp>
      <p:pic>
        <p:nvPicPr>
          <p:cNvPr id="2" name="Picture 1"/>
          <p:cNvPicPr>
            <a:picLocks noChangeAspect="1"/>
          </p:cNvPicPr>
          <p:nvPr/>
        </p:nvPicPr>
        <p:blipFill>
          <a:blip r:embed="rId3"/>
          <a:stretch>
            <a:fillRect/>
          </a:stretch>
        </p:blipFill>
        <p:spPr>
          <a:xfrm>
            <a:off x="1" y="0"/>
            <a:ext cx="9143999" cy="6858000"/>
          </a:xfrm>
          <a:prstGeom prst="rect">
            <a:avLst/>
          </a:prstGeom>
        </p:spPr>
      </p:pic>
      <p:sp>
        <p:nvSpPr>
          <p:cNvPr id="7" name="TextBox 8"/>
          <p:cNvSpPr txBox="1">
            <a:spLocks noChangeArrowheads="1"/>
          </p:cNvSpPr>
          <p:nvPr/>
        </p:nvSpPr>
        <p:spPr bwMode="auto">
          <a:xfrm>
            <a:off x="3275856" y="9826"/>
            <a:ext cx="2353529"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algn="l" rtl="0" fontAlgn="base">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algn="l" rtl="0" fontAlgn="base">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algn="l" rtl="0" fontAlgn="base">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algn="l" rtl="0" fontAlgn="base">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r>
              <a:rPr lang="ar-EG" altLang="zh-CN" sz="5400" b="1" dirty="0" smtClean="0">
                <a:solidFill>
                  <a:srgbClr val="3E003E"/>
                </a:solidFill>
                <a:latin typeface="Microsoft YaHei" panose="020B0503020204020204" pitchFamily="34" charset="-122"/>
                <a:ea typeface="Microsoft YaHei" panose="020B0503020204020204" pitchFamily="34" charset="-122"/>
              </a:rPr>
              <a:t>شكرا لكم </a:t>
            </a:r>
            <a:endParaRPr lang="zh-CN" altLang="en-US" sz="5400" b="1" dirty="0">
              <a:solidFill>
                <a:srgbClr val="3E003E"/>
              </a:solidFill>
              <a:latin typeface="Microsoft YaHei" panose="020B0503020204020204" pitchFamily="34" charset="-122"/>
              <a:ea typeface="Microsoft YaHei" panose="020B0503020204020204" pitchFamily="34" charset="-122"/>
            </a:endParaRPr>
          </a:p>
        </p:txBody>
      </p:sp>
    </p:spTree>
    <p:extLst>
      <p:ext uri="{BB962C8B-B14F-4D97-AF65-F5344CB8AC3E}">
        <p14:creationId xmlns="" xmlns:p14="http://schemas.microsoft.com/office/powerpoint/2010/main" val="217558899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53" presetClass="entr" presetSubtype="0" fill="hold" grpId="0" nodeType="withEffect">
                                  <p:stCondLst>
                                    <p:cond delay="0"/>
                                  </p:stCondLst>
                                  <p:iterate type="lt">
                                    <p:tmPct val="11111"/>
                                  </p:iterate>
                                  <p:childTnLst>
                                    <p:set>
                                      <p:cBhvr>
                                        <p:cTn id="10" dur="1" fill="hold">
                                          <p:stCondLst>
                                            <p:cond delay="0"/>
                                          </p:stCondLst>
                                        </p:cTn>
                                        <p:tgtEl>
                                          <p:spTgt spid="7"/>
                                        </p:tgtEl>
                                        <p:attrNameLst>
                                          <p:attrName>style.visibility</p:attrName>
                                        </p:attrNameLst>
                                      </p:cBhvr>
                                      <p:to>
                                        <p:strVal val="visible"/>
                                      </p:to>
                                    </p:set>
                                    <p:anim calcmode="lin" valueType="num">
                                      <p:cBhvr>
                                        <p:cTn id="11" dur="900" fill="hold"/>
                                        <p:tgtEl>
                                          <p:spTgt spid="7"/>
                                        </p:tgtEl>
                                        <p:attrNameLst>
                                          <p:attrName>ppt_w</p:attrName>
                                        </p:attrNameLst>
                                      </p:cBhvr>
                                      <p:tavLst>
                                        <p:tav tm="0">
                                          <p:val>
                                            <p:fltVal val="0"/>
                                          </p:val>
                                        </p:tav>
                                        <p:tav tm="100000">
                                          <p:val>
                                            <p:strVal val="#ppt_w"/>
                                          </p:val>
                                        </p:tav>
                                      </p:tavLst>
                                    </p:anim>
                                    <p:anim calcmode="lin" valueType="num">
                                      <p:cBhvr>
                                        <p:cTn id="12" dur="900" fill="hold"/>
                                        <p:tgtEl>
                                          <p:spTgt spid="7"/>
                                        </p:tgtEl>
                                        <p:attrNameLst>
                                          <p:attrName>ppt_h</p:attrName>
                                        </p:attrNameLst>
                                      </p:cBhvr>
                                      <p:tavLst>
                                        <p:tav tm="0">
                                          <p:val>
                                            <p:fltVal val="0"/>
                                          </p:val>
                                        </p:tav>
                                        <p:tav tm="100000">
                                          <p:val>
                                            <p:strVal val="#ppt_h"/>
                                          </p:val>
                                        </p:tav>
                                      </p:tavLst>
                                    </p:anim>
                                    <p:animEffect transition="in" filter="fade">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604051150"/>
              </p:ext>
            </p:extLst>
          </p:nvPr>
        </p:nvGraphicFramePr>
        <p:xfrm>
          <a:off x="1475656" y="119675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169475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theme/theme1.xml><?xml version="1.0" encoding="utf-8"?>
<a:theme xmlns:a="http://schemas.openxmlformats.org/drawingml/2006/main" name="2_Office 主题">
  <a:themeElements>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主题">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主题">
  <a:themeElements>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主题">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TotalTime>
  <Pages>0</Pages>
  <Words>4157</Words>
  <Characters>0</Characters>
  <Application>Microsoft Office PowerPoint</Application>
  <DocSecurity>0</DocSecurity>
  <PresentationFormat>عرض على الشاشة (3:4)‏</PresentationFormat>
  <Lines>0</Lines>
  <Paragraphs>467</Paragraphs>
  <Slides>86</Slides>
  <Notes>8</Notes>
  <HiddenSlides>0</HiddenSlides>
  <MMClips>0</MMClips>
  <ScaleCrop>false</ScaleCrop>
  <HeadingPairs>
    <vt:vector size="4" baseType="variant">
      <vt:variant>
        <vt:lpstr>سمة</vt:lpstr>
      </vt:variant>
      <vt:variant>
        <vt:i4>2</vt:i4>
      </vt:variant>
      <vt:variant>
        <vt:lpstr>عناوين الشرائح</vt:lpstr>
      </vt:variant>
      <vt:variant>
        <vt:i4>86</vt:i4>
      </vt:variant>
    </vt:vector>
  </HeadingPairs>
  <TitlesOfParts>
    <vt:vector size="88" baseType="lpstr">
      <vt:lpstr>2_Office 主题</vt:lpstr>
      <vt:lpstr>4_Office 主题</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lpstr>الشريحة 39</vt:lpstr>
      <vt:lpstr>الشريحة 40</vt:lpstr>
      <vt:lpstr>الشريحة 41</vt:lpstr>
      <vt:lpstr>الشريحة 42</vt:lpstr>
      <vt:lpstr>الشريحة 43</vt:lpstr>
      <vt:lpstr>الشريحة 44</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الشريحة 55</vt:lpstr>
      <vt:lpstr>الشريحة 56</vt:lpstr>
      <vt:lpstr>الشريحة 57</vt:lpstr>
      <vt:lpstr>الشريحة 58</vt:lpstr>
      <vt:lpstr>الشريحة 59</vt:lpstr>
      <vt:lpstr>الشريحة 60</vt:lpstr>
      <vt:lpstr>الشريحة 61</vt:lpstr>
      <vt:lpstr>الشريحة 62</vt:lpstr>
      <vt:lpstr>الشريحة 63</vt:lpstr>
      <vt:lpstr>الشريحة 64</vt:lpstr>
      <vt:lpstr>الشريحة 65</vt:lpstr>
      <vt:lpstr>الشريحة 66</vt:lpstr>
      <vt:lpstr>الشريحة 67</vt:lpstr>
      <vt:lpstr>الشريحة 68</vt:lpstr>
      <vt:lpstr>الشريحة 69</vt:lpstr>
      <vt:lpstr>الشريحة 70</vt:lpstr>
      <vt:lpstr>الشريحة 71</vt:lpstr>
      <vt:lpstr>الشريحة 72</vt:lpstr>
      <vt:lpstr>الشريحة 73</vt:lpstr>
      <vt:lpstr>الشريحة 74</vt:lpstr>
      <vt:lpstr>الشريحة 75</vt:lpstr>
      <vt:lpstr>الشريحة 76</vt:lpstr>
      <vt:lpstr>الشريحة 77</vt:lpstr>
      <vt:lpstr>الشريحة 78</vt:lpstr>
      <vt:lpstr>الشريحة 79</vt:lpstr>
      <vt:lpstr>الشريحة 80</vt:lpstr>
      <vt:lpstr>الشريحة 81</vt:lpstr>
      <vt:lpstr>الشريحة 82</vt:lpstr>
      <vt:lpstr>الشريحة 83</vt:lpstr>
      <vt:lpstr>الشريحة 84</vt:lpstr>
      <vt:lpstr>الشريحة 85</vt:lpstr>
      <vt:lpstr>الشريحة 86</vt:lpstr>
    </vt:vector>
  </TitlesOfParts>
  <Company>Lenovo</Company>
  <LinksUpToDate>false</LinksUpToDate>
  <CharactersWithSpaces>0</CharactersWithSpaces>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توشيبا</dc:creator>
  <cp:lastModifiedBy>HP</cp:lastModifiedBy>
  <cp:revision>42</cp:revision>
  <cp:lastPrinted>1899-12-30T00:00:00Z</cp:lastPrinted>
  <dcterms:created xsi:type="dcterms:W3CDTF">2012-01-12T11:14:52Z</dcterms:created>
  <dcterms:modified xsi:type="dcterms:W3CDTF">2016-01-02T17:25:17Z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1033-8.1.0.3018</vt:lpwstr>
  </property>
</Properties>
</file>