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71" r:id="rId2"/>
    <p:sldId id="358" r:id="rId3"/>
    <p:sldId id="367" r:id="rId4"/>
    <p:sldId id="368" r:id="rId5"/>
    <p:sldId id="369" r:id="rId6"/>
    <p:sldId id="268" r:id="rId7"/>
    <p:sldId id="264" r:id="rId8"/>
    <p:sldId id="273" r:id="rId9"/>
    <p:sldId id="272"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4" r:id="rId30"/>
    <p:sldId id="293" r:id="rId31"/>
    <p:sldId id="295" r:id="rId32"/>
    <p:sldId id="296" r:id="rId33"/>
    <p:sldId id="297" r:id="rId34"/>
    <p:sldId id="298" r:id="rId35"/>
    <p:sldId id="299" r:id="rId36"/>
    <p:sldId id="301" r:id="rId37"/>
    <p:sldId id="300"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5" r:id="rId51"/>
    <p:sldId id="314" r:id="rId52"/>
    <p:sldId id="316" r:id="rId53"/>
    <p:sldId id="317" r:id="rId54"/>
    <p:sldId id="318" r:id="rId55"/>
    <p:sldId id="319" r:id="rId56"/>
    <p:sldId id="321" r:id="rId57"/>
    <p:sldId id="320" r:id="rId58"/>
    <p:sldId id="323" r:id="rId59"/>
    <p:sldId id="322" r:id="rId60"/>
    <p:sldId id="324" r:id="rId61"/>
    <p:sldId id="326" r:id="rId62"/>
    <p:sldId id="325" r:id="rId63"/>
    <p:sldId id="327" r:id="rId64"/>
    <p:sldId id="328" r:id="rId65"/>
    <p:sldId id="329" r:id="rId66"/>
    <p:sldId id="330" r:id="rId67"/>
    <p:sldId id="331" r:id="rId68"/>
    <p:sldId id="332" r:id="rId69"/>
    <p:sldId id="333" r:id="rId70"/>
    <p:sldId id="338" r:id="rId71"/>
    <p:sldId id="334" r:id="rId72"/>
    <p:sldId id="335" r:id="rId73"/>
    <p:sldId id="336" r:id="rId74"/>
    <p:sldId id="339" r:id="rId75"/>
    <p:sldId id="337" r:id="rId76"/>
    <p:sldId id="340" r:id="rId77"/>
    <p:sldId id="341" r:id="rId78"/>
    <p:sldId id="343" r:id="rId79"/>
    <p:sldId id="342" r:id="rId80"/>
    <p:sldId id="344" r:id="rId81"/>
    <p:sldId id="345" r:id="rId82"/>
    <p:sldId id="347" r:id="rId83"/>
    <p:sldId id="346" r:id="rId84"/>
    <p:sldId id="348" r:id="rId85"/>
    <p:sldId id="349" r:id="rId86"/>
    <p:sldId id="350" r:id="rId87"/>
    <p:sldId id="351" r:id="rId88"/>
    <p:sldId id="352" r:id="rId89"/>
    <p:sldId id="353" r:id="rId90"/>
    <p:sldId id="355" r:id="rId91"/>
    <p:sldId id="354" r:id="rId92"/>
    <p:sldId id="356" r:id="rId93"/>
    <p:sldId id="357" r:id="rId94"/>
    <p:sldId id="361" r:id="rId95"/>
    <p:sldId id="362" r:id="rId96"/>
    <p:sldId id="363" r:id="rId97"/>
    <p:sldId id="364" r:id="rId98"/>
    <p:sldId id="365" r:id="rId99"/>
    <p:sldId id="366" r:id="rId100"/>
    <p:sldId id="370" r:id="rId101"/>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r" defTabSz="914400" rtl="1" eaLnBrk="1" latinLnBrk="0" hangingPunct="1">
      <a:defRPr kern="1200">
        <a:solidFill>
          <a:schemeClr val="tx1"/>
        </a:solidFill>
        <a:latin typeface="Arial" panose="020B0604020202020204" pitchFamily="34" charset="0"/>
        <a:ea typeface="+mn-ea"/>
        <a:cs typeface="+mn-cs"/>
      </a:defRPr>
    </a:lvl6pPr>
    <a:lvl7pPr marL="2743200" algn="r" defTabSz="914400" rtl="1" eaLnBrk="1" latinLnBrk="0" hangingPunct="1">
      <a:defRPr kern="1200">
        <a:solidFill>
          <a:schemeClr val="tx1"/>
        </a:solidFill>
        <a:latin typeface="Arial" panose="020B0604020202020204" pitchFamily="34" charset="0"/>
        <a:ea typeface="+mn-ea"/>
        <a:cs typeface="+mn-cs"/>
      </a:defRPr>
    </a:lvl7pPr>
    <a:lvl8pPr marL="3200400" algn="r" defTabSz="914400" rtl="1" eaLnBrk="1" latinLnBrk="0" hangingPunct="1">
      <a:defRPr kern="1200">
        <a:solidFill>
          <a:schemeClr val="tx1"/>
        </a:solidFill>
        <a:latin typeface="Arial" panose="020B0604020202020204" pitchFamily="34" charset="0"/>
        <a:ea typeface="+mn-ea"/>
        <a:cs typeface="+mn-cs"/>
      </a:defRPr>
    </a:lvl8pPr>
    <a:lvl9pPr marL="3657600" algn="r" defTabSz="914400" rtl="1"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FF"/>
    <a:srgbClr val="E9FEE6"/>
    <a:srgbClr val="0099CC"/>
    <a:srgbClr val="9933FF"/>
    <a:srgbClr val="3EACC2"/>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434" autoAdjust="0"/>
  </p:normalViewPr>
  <p:slideViewPr>
    <p:cSldViewPr snapToGrid="0">
      <p:cViewPr>
        <p:scale>
          <a:sx n="112" d="100"/>
          <a:sy n="112" d="100"/>
        </p:scale>
        <p:origin x="-72" y="-84"/>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38.png"/></Relationships>
</file>

<file path=ppt/diagrams/_rels/data11.xml.rels><?xml version="1.0" encoding="UTF-8" standalone="yes"?>
<Relationships xmlns="http://schemas.openxmlformats.org/package/2006/relationships"><Relationship Id="rId1" Type="http://schemas.openxmlformats.org/officeDocument/2006/relationships/image" Target="../media/image46.png"/></Relationships>
</file>

<file path=ppt/diagrams/_rels/data12.xml.rels><?xml version="1.0" encoding="UTF-8" standalone="yes"?>
<Relationships xmlns="http://schemas.openxmlformats.org/package/2006/relationships"><Relationship Id="rId1" Type="http://schemas.openxmlformats.org/officeDocument/2006/relationships/image" Target="../media/image53.png"/></Relationships>
</file>

<file path=ppt/diagrams/_rels/data13.xml.rels><?xml version="1.0" encoding="UTF-8" standalone="yes"?>
<Relationships xmlns="http://schemas.openxmlformats.org/package/2006/relationships"><Relationship Id="rId1" Type="http://schemas.openxmlformats.org/officeDocument/2006/relationships/image" Target="../media/image38.png"/></Relationships>
</file>

<file path=ppt/diagrams/_rels/data14.xml.rels><?xml version="1.0" encoding="UTF-8" standalone="yes"?>
<Relationships xmlns="http://schemas.openxmlformats.org/package/2006/relationships"><Relationship Id="rId1" Type="http://schemas.openxmlformats.org/officeDocument/2006/relationships/image" Target="../media/image38.png"/></Relationships>
</file>

<file path=ppt/diagrams/_rels/data15.xml.rels><?xml version="1.0" encoding="UTF-8" standalone="yes"?>
<Relationships xmlns="http://schemas.openxmlformats.org/package/2006/relationships"><Relationship Id="rId1" Type="http://schemas.openxmlformats.org/officeDocument/2006/relationships/image" Target="../media/image57.png"/></Relationships>
</file>

<file path=ppt/diagrams/_rels/data16.xml.rels><?xml version="1.0" encoding="UTF-8" standalone="yes"?>
<Relationships xmlns="http://schemas.openxmlformats.org/package/2006/relationships"><Relationship Id="rId1" Type="http://schemas.openxmlformats.org/officeDocument/2006/relationships/image" Target="../media/image38.png"/></Relationships>
</file>

<file path=ppt/diagrams/_rels/data17.xml.rels><?xml version="1.0" encoding="UTF-8" standalone="yes"?>
<Relationships xmlns="http://schemas.openxmlformats.org/package/2006/relationships"><Relationship Id="rId1" Type="http://schemas.openxmlformats.org/officeDocument/2006/relationships/image" Target="../media/image57.png"/></Relationships>
</file>

<file path=ppt/diagrams/_rels/data18.xml.rels><?xml version="1.0" encoding="UTF-8" standalone="yes"?>
<Relationships xmlns="http://schemas.openxmlformats.org/package/2006/relationships"><Relationship Id="rId1" Type="http://schemas.openxmlformats.org/officeDocument/2006/relationships/image" Target="../media/image38.png"/></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1" Type="http://schemas.openxmlformats.org/officeDocument/2006/relationships/image" Target="../media/image19.png"/></Relationships>
</file>

<file path=ppt/diagrams/_rels/data5.xml.rels><?xml version="1.0" encoding="UTF-8" standalone="yes"?>
<Relationships xmlns="http://schemas.openxmlformats.org/package/2006/relationships"><Relationship Id="rId1" Type="http://schemas.openxmlformats.org/officeDocument/2006/relationships/image" Target="../media/image37.png"/></Relationships>
</file>

<file path=ppt/diagrams/_rels/data6.xml.rels><?xml version="1.0" encoding="UTF-8" standalone="yes"?>
<Relationships xmlns="http://schemas.openxmlformats.org/package/2006/relationships"><Relationship Id="rId1" Type="http://schemas.openxmlformats.org/officeDocument/2006/relationships/image" Target="../media/image38.png"/></Relationships>
</file>

<file path=ppt/diagrams/_rels/data7.xml.rels><?xml version="1.0" encoding="UTF-8" standalone="yes"?>
<Relationships xmlns="http://schemas.openxmlformats.org/package/2006/relationships"><Relationship Id="rId1" Type="http://schemas.openxmlformats.org/officeDocument/2006/relationships/image" Target="../media/image17.png"/></Relationships>
</file>

<file path=ppt/diagrams/_rels/data8.xml.rels><?xml version="1.0" encoding="UTF-8" standalone="yes"?>
<Relationships xmlns="http://schemas.openxmlformats.org/package/2006/relationships"><Relationship Id="rId1" Type="http://schemas.openxmlformats.org/officeDocument/2006/relationships/image" Target="../media/image17.png"/></Relationships>
</file>

<file path=ppt/diagrams/_rels/data9.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9C3C9-8704-42BE-A15E-6F5CB9C8D9D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pPr rtl="1"/>
          <a:endParaRPr lang="ar-EG"/>
        </a:p>
      </dgm:t>
    </dgm:pt>
    <dgm:pt modelId="{6C470E63-D16B-4055-BF46-F2B28C79D599}">
      <dgm:prSet phldrT="[Text]"/>
      <dgm:spPr>
        <a:xfrm>
          <a:off x="2981957" y="1850"/>
          <a:ext cx="1865634" cy="932817"/>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1"/>
          <a:r>
            <a:rPr lang="ar-EG" b="1" dirty="0" smtClean="0">
              <a:solidFill>
                <a:sysClr val="window" lastClr="FFFFFF"/>
              </a:solidFill>
              <a:latin typeface="Calibri"/>
              <a:ea typeface="+mn-ea"/>
              <a:cs typeface="Arial" panose="020B0604020202020204" pitchFamily="34" charset="0"/>
            </a:rPr>
            <a:t>مقدمة في التخطيط التشغيلى </a:t>
          </a:r>
          <a:endParaRPr lang="ar-EG" dirty="0">
            <a:solidFill>
              <a:sysClr val="window" lastClr="FFFFFF"/>
            </a:solidFill>
            <a:latin typeface="Calibri"/>
            <a:ea typeface="+mn-ea"/>
            <a:cs typeface="Arial" panose="020B0604020202020204" pitchFamily="34" charset="0"/>
          </a:endParaRPr>
        </a:p>
      </dgm:t>
    </dgm:pt>
    <dgm:pt modelId="{C36D21D1-61C4-4164-BD28-53D3825A87D7}" type="parTrans" cxnId="{7840D382-1137-4630-B636-D0549622E364}">
      <dgm:prSet/>
      <dgm:spPr/>
      <dgm:t>
        <a:bodyPr/>
        <a:lstStyle/>
        <a:p>
          <a:pPr rtl="1"/>
          <a:endParaRPr lang="ar-EG"/>
        </a:p>
      </dgm:t>
    </dgm:pt>
    <dgm:pt modelId="{DA4A9B6F-D79F-4EFE-A692-18636072C4FF}" type="sibTrans" cxnId="{7840D382-1137-4630-B636-D0549622E364}">
      <dgm:prSet/>
      <dgm:spPr>
        <a:xfrm>
          <a:off x="1452335" y="-4255"/>
          <a:ext cx="4924878" cy="4924878"/>
        </a:xfrm>
        <a:prstGeom prst="circularArrow">
          <a:avLst>
            <a:gd name="adj1" fmla="val 5274"/>
            <a:gd name="adj2" fmla="val 312630"/>
            <a:gd name="adj3" fmla="val 14234508"/>
            <a:gd name="adj4" fmla="val 17123288"/>
            <a:gd name="adj5" fmla="val 5477"/>
          </a:avLst>
        </a:prstGeom>
        <a:solidFill>
          <a:srgbClr val="C0504D">
            <a:tint val="40000"/>
            <a:hueOff val="0"/>
            <a:satOff val="0"/>
            <a:lumOff val="0"/>
            <a:alphaOff val="0"/>
          </a:srgbClr>
        </a:solidFill>
        <a:ln>
          <a:noFill/>
        </a:ln>
        <a:effectLst/>
      </dgm:spPr>
      <dgm:t>
        <a:bodyPr/>
        <a:lstStyle/>
        <a:p>
          <a:pPr rtl="1"/>
          <a:endParaRPr lang="ar-EG"/>
        </a:p>
      </dgm:t>
    </dgm:pt>
    <dgm:pt modelId="{E399C99B-5A3D-4412-8946-356D16F04785}">
      <dgm:prSet phldrT="[Text]"/>
      <dgm:spPr>
        <a:xfrm>
          <a:off x="4712209" y="1000811"/>
          <a:ext cx="1865634" cy="932817"/>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1"/>
          <a:r>
            <a:rPr lang="ar-EG" b="1" dirty="0" smtClean="0">
              <a:solidFill>
                <a:sysClr val="window" lastClr="FFFFFF"/>
              </a:solidFill>
              <a:latin typeface="Calibri"/>
              <a:ea typeface="+mn-ea"/>
              <a:cs typeface="Arial" panose="020B0604020202020204" pitchFamily="34" charset="0"/>
            </a:rPr>
            <a:t>الفرق بين التخطيط الاستراتيجى والتشغيلى </a:t>
          </a:r>
          <a:endParaRPr lang="ar-EG" dirty="0">
            <a:solidFill>
              <a:sysClr val="window" lastClr="FFFFFF"/>
            </a:solidFill>
            <a:latin typeface="Calibri"/>
            <a:ea typeface="+mn-ea"/>
            <a:cs typeface="Arial" panose="020B0604020202020204" pitchFamily="34" charset="0"/>
          </a:endParaRPr>
        </a:p>
      </dgm:t>
    </dgm:pt>
    <dgm:pt modelId="{529611AE-06E7-4C0F-9EAC-BBFCF9043A0D}" type="parTrans" cxnId="{E7818FD6-4393-4F23-8EED-72B2BF4A78A3}">
      <dgm:prSet/>
      <dgm:spPr/>
      <dgm:t>
        <a:bodyPr/>
        <a:lstStyle/>
        <a:p>
          <a:pPr rtl="1"/>
          <a:endParaRPr lang="ar-EG"/>
        </a:p>
      </dgm:t>
    </dgm:pt>
    <dgm:pt modelId="{D33BE057-DE95-4A12-A0C1-134A05B0096F}" type="sibTrans" cxnId="{E7818FD6-4393-4F23-8EED-72B2BF4A78A3}">
      <dgm:prSet/>
      <dgm:spPr/>
      <dgm:t>
        <a:bodyPr/>
        <a:lstStyle/>
        <a:p>
          <a:pPr rtl="1"/>
          <a:endParaRPr lang="ar-EG"/>
        </a:p>
      </dgm:t>
    </dgm:pt>
    <dgm:pt modelId="{792F1B1B-658E-40B1-85CA-DE2ED76DB337}">
      <dgm:prSet phldrT="[Text]"/>
      <dgm:spPr>
        <a:xfrm>
          <a:off x="4712209" y="2998733"/>
          <a:ext cx="1865634" cy="932817"/>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1"/>
          <a:r>
            <a:rPr lang="ar-EG" b="1" dirty="0" smtClean="0">
              <a:solidFill>
                <a:sysClr val="window" lastClr="FFFFFF"/>
              </a:solidFill>
              <a:latin typeface="Calibri"/>
              <a:ea typeface="+mn-ea"/>
              <a:cs typeface="Arial" panose="020B0604020202020204" pitchFamily="34" charset="0"/>
            </a:rPr>
            <a:t>المزايا الرئيسة للقادة التشغيليين</a:t>
          </a:r>
          <a:endParaRPr lang="ar-EG" dirty="0">
            <a:solidFill>
              <a:sysClr val="window" lastClr="FFFFFF"/>
            </a:solidFill>
            <a:latin typeface="Calibri"/>
            <a:ea typeface="+mn-ea"/>
            <a:cs typeface="Arial" panose="020B0604020202020204" pitchFamily="34" charset="0"/>
          </a:endParaRPr>
        </a:p>
      </dgm:t>
    </dgm:pt>
    <dgm:pt modelId="{DBAE01F1-A8C4-47C8-B4CE-19650975B96C}" type="parTrans" cxnId="{E9D4FBC7-E6BC-4420-B9B0-399DD265C8DE}">
      <dgm:prSet/>
      <dgm:spPr/>
      <dgm:t>
        <a:bodyPr/>
        <a:lstStyle/>
        <a:p>
          <a:pPr rtl="1"/>
          <a:endParaRPr lang="ar-EG"/>
        </a:p>
      </dgm:t>
    </dgm:pt>
    <dgm:pt modelId="{CCF0BB92-99B2-4872-A2F4-7442020CE3CC}" type="sibTrans" cxnId="{E9D4FBC7-E6BC-4420-B9B0-399DD265C8DE}">
      <dgm:prSet/>
      <dgm:spPr/>
      <dgm:t>
        <a:bodyPr/>
        <a:lstStyle/>
        <a:p>
          <a:pPr rtl="1"/>
          <a:endParaRPr lang="ar-EG"/>
        </a:p>
      </dgm:t>
    </dgm:pt>
    <dgm:pt modelId="{BD01EBE7-8110-436A-AE10-5BB90392CC23}">
      <dgm:prSet phldrT="[Text]"/>
      <dgm:spPr>
        <a:xfrm>
          <a:off x="2981957" y="3997695"/>
          <a:ext cx="1865634" cy="932817"/>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1"/>
          <a:r>
            <a:rPr lang="ar-EG" dirty="0" smtClean="0">
              <a:solidFill>
                <a:sysClr val="window" lastClr="FFFFFF"/>
              </a:solidFill>
              <a:latin typeface="Calibri"/>
              <a:ea typeface="+mn-ea"/>
              <a:cs typeface="Arial" panose="020B0604020202020204" pitchFamily="34" charset="0"/>
            </a:rPr>
            <a:t>تقييم الآداء سوات</a:t>
          </a:r>
          <a:endParaRPr lang="ar-EG" dirty="0">
            <a:solidFill>
              <a:sysClr val="window" lastClr="FFFFFF"/>
            </a:solidFill>
            <a:latin typeface="Calibri"/>
            <a:ea typeface="+mn-ea"/>
            <a:cs typeface="Arial" panose="020B0604020202020204" pitchFamily="34" charset="0"/>
          </a:endParaRPr>
        </a:p>
      </dgm:t>
    </dgm:pt>
    <dgm:pt modelId="{9A634247-215B-426A-A502-1F53D2C7E7BE}" type="parTrans" cxnId="{44BCF28A-5502-4E02-AA98-3154F3686778}">
      <dgm:prSet/>
      <dgm:spPr/>
      <dgm:t>
        <a:bodyPr/>
        <a:lstStyle/>
        <a:p>
          <a:pPr rtl="1"/>
          <a:endParaRPr lang="ar-EG"/>
        </a:p>
      </dgm:t>
    </dgm:pt>
    <dgm:pt modelId="{2805BBD3-D4C4-4B31-ABA8-A232B0BC0225}" type="sibTrans" cxnId="{44BCF28A-5502-4E02-AA98-3154F3686778}">
      <dgm:prSet/>
      <dgm:spPr/>
      <dgm:t>
        <a:bodyPr/>
        <a:lstStyle/>
        <a:p>
          <a:pPr rtl="1"/>
          <a:endParaRPr lang="ar-EG"/>
        </a:p>
      </dgm:t>
    </dgm:pt>
    <dgm:pt modelId="{31FDFC32-A61E-486A-B54E-1A8D7BEA3F34}">
      <dgm:prSet phldrT="[Text]"/>
      <dgm:spPr>
        <a:xfrm>
          <a:off x="1251705" y="2998733"/>
          <a:ext cx="1865634" cy="932817"/>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1"/>
          <a:r>
            <a:rPr lang="ar-EG" smtClean="0">
              <a:solidFill>
                <a:sysClr val="window" lastClr="FFFFFF"/>
              </a:solidFill>
              <a:latin typeface="Calibri"/>
              <a:ea typeface="+mn-ea"/>
              <a:cs typeface="Arial" panose="020B0604020202020204" pitchFamily="34" charset="0"/>
            </a:rPr>
            <a:t>نماذج أعداد خطة تشغيلية</a:t>
          </a:r>
          <a:endParaRPr lang="ar-EG" dirty="0">
            <a:solidFill>
              <a:sysClr val="window" lastClr="FFFFFF"/>
            </a:solidFill>
            <a:latin typeface="Calibri"/>
            <a:ea typeface="+mn-ea"/>
            <a:cs typeface="Arial" panose="020B0604020202020204" pitchFamily="34" charset="0"/>
          </a:endParaRPr>
        </a:p>
      </dgm:t>
    </dgm:pt>
    <dgm:pt modelId="{A24D080E-F16F-4AE2-B7AA-339183C31E1F}" type="parTrans" cxnId="{9BBC9953-8595-456C-A0AD-021D82789ECF}">
      <dgm:prSet/>
      <dgm:spPr/>
      <dgm:t>
        <a:bodyPr/>
        <a:lstStyle/>
        <a:p>
          <a:pPr rtl="1"/>
          <a:endParaRPr lang="ar-EG"/>
        </a:p>
      </dgm:t>
    </dgm:pt>
    <dgm:pt modelId="{0DE78BF2-2991-40A6-AEDA-3105CDD7B41D}" type="sibTrans" cxnId="{9BBC9953-8595-456C-A0AD-021D82789ECF}">
      <dgm:prSet/>
      <dgm:spPr/>
      <dgm:t>
        <a:bodyPr/>
        <a:lstStyle/>
        <a:p>
          <a:pPr rtl="1"/>
          <a:endParaRPr lang="ar-EG"/>
        </a:p>
      </dgm:t>
    </dgm:pt>
    <dgm:pt modelId="{CD67DADF-0B4A-4BA6-AFC4-6D45BC996B5E}" type="pres">
      <dgm:prSet presAssocID="{6DC9C3C9-8704-42BE-A15E-6F5CB9C8D9D6}" presName="Name0" presStyleCnt="0">
        <dgm:presLayoutVars>
          <dgm:dir/>
          <dgm:resizeHandles val="exact"/>
        </dgm:presLayoutVars>
      </dgm:prSet>
      <dgm:spPr/>
      <dgm:t>
        <a:bodyPr/>
        <a:lstStyle/>
        <a:p>
          <a:pPr rtl="1"/>
          <a:endParaRPr lang="ar-EG"/>
        </a:p>
      </dgm:t>
    </dgm:pt>
    <dgm:pt modelId="{EDD2A8BC-E064-4763-B9A6-715F75D1E68B}" type="pres">
      <dgm:prSet presAssocID="{6DC9C3C9-8704-42BE-A15E-6F5CB9C8D9D6}" presName="cycle" presStyleCnt="0"/>
      <dgm:spPr/>
      <dgm:t>
        <a:bodyPr/>
        <a:lstStyle/>
        <a:p>
          <a:pPr rtl="1"/>
          <a:endParaRPr lang="ar-EG"/>
        </a:p>
      </dgm:t>
    </dgm:pt>
    <dgm:pt modelId="{EB4A9B0C-089C-4575-B887-A19CA6ACDF3C}" type="pres">
      <dgm:prSet presAssocID="{6C470E63-D16B-4055-BF46-F2B28C79D599}" presName="nodeFirstNode" presStyleLbl="node1" presStyleIdx="0" presStyleCnt="5">
        <dgm:presLayoutVars>
          <dgm:bulletEnabled val="1"/>
        </dgm:presLayoutVars>
      </dgm:prSet>
      <dgm:spPr/>
      <dgm:t>
        <a:bodyPr/>
        <a:lstStyle/>
        <a:p>
          <a:pPr rtl="1"/>
          <a:endParaRPr lang="ar-EG"/>
        </a:p>
      </dgm:t>
    </dgm:pt>
    <dgm:pt modelId="{93123CD0-FF3C-4C6F-A113-E71E7C066AFC}" type="pres">
      <dgm:prSet presAssocID="{DA4A9B6F-D79F-4EFE-A692-18636072C4FF}" presName="sibTransFirstNode" presStyleLbl="bgShp" presStyleIdx="0" presStyleCnt="1"/>
      <dgm:spPr/>
      <dgm:t>
        <a:bodyPr/>
        <a:lstStyle/>
        <a:p>
          <a:pPr rtl="1"/>
          <a:endParaRPr lang="ar-EG"/>
        </a:p>
      </dgm:t>
    </dgm:pt>
    <dgm:pt modelId="{1DA9C2A2-56D8-410E-93E8-3B837D6FE325}" type="pres">
      <dgm:prSet presAssocID="{E399C99B-5A3D-4412-8946-356D16F04785}" presName="nodeFollowingNodes" presStyleLbl="node1" presStyleIdx="1" presStyleCnt="5">
        <dgm:presLayoutVars>
          <dgm:bulletEnabled val="1"/>
        </dgm:presLayoutVars>
      </dgm:prSet>
      <dgm:spPr/>
      <dgm:t>
        <a:bodyPr/>
        <a:lstStyle/>
        <a:p>
          <a:pPr rtl="1"/>
          <a:endParaRPr lang="ar-EG"/>
        </a:p>
      </dgm:t>
    </dgm:pt>
    <dgm:pt modelId="{B8F10368-DE6B-4169-9A83-A5D285F56577}" type="pres">
      <dgm:prSet presAssocID="{792F1B1B-658E-40B1-85CA-DE2ED76DB337}" presName="nodeFollowingNodes" presStyleLbl="node1" presStyleIdx="2" presStyleCnt="5">
        <dgm:presLayoutVars>
          <dgm:bulletEnabled val="1"/>
        </dgm:presLayoutVars>
      </dgm:prSet>
      <dgm:spPr/>
      <dgm:t>
        <a:bodyPr/>
        <a:lstStyle/>
        <a:p>
          <a:pPr rtl="1"/>
          <a:endParaRPr lang="ar-EG"/>
        </a:p>
      </dgm:t>
    </dgm:pt>
    <dgm:pt modelId="{A397E9F6-1314-422B-B70E-8757BEE249CB}" type="pres">
      <dgm:prSet presAssocID="{BD01EBE7-8110-436A-AE10-5BB90392CC23}" presName="nodeFollowingNodes" presStyleLbl="node1" presStyleIdx="3" presStyleCnt="5">
        <dgm:presLayoutVars>
          <dgm:bulletEnabled val="1"/>
        </dgm:presLayoutVars>
      </dgm:prSet>
      <dgm:spPr/>
      <dgm:t>
        <a:bodyPr/>
        <a:lstStyle/>
        <a:p>
          <a:pPr rtl="1"/>
          <a:endParaRPr lang="ar-EG"/>
        </a:p>
      </dgm:t>
    </dgm:pt>
    <dgm:pt modelId="{9CAF505F-9055-4833-B5C6-5E86C5E6B965}" type="pres">
      <dgm:prSet presAssocID="{31FDFC32-A61E-486A-B54E-1A8D7BEA3F34}" presName="nodeFollowingNodes" presStyleLbl="node1" presStyleIdx="4" presStyleCnt="5">
        <dgm:presLayoutVars>
          <dgm:bulletEnabled val="1"/>
        </dgm:presLayoutVars>
      </dgm:prSet>
      <dgm:spPr/>
      <dgm:t>
        <a:bodyPr/>
        <a:lstStyle/>
        <a:p>
          <a:pPr rtl="1"/>
          <a:endParaRPr lang="ar-EG"/>
        </a:p>
      </dgm:t>
    </dgm:pt>
  </dgm:ptLst>
  <dgm:cxnLst>
    <dgm:cxn modelId="{44BCF28A-5502-4E02-AA98-3154F3686778}" srcId="{6DC9C3C9-8704-42BE-A15E-6F5CB9C8D9D6}" destId="{BD01EBE7-8110-436A-AE10-5BB90392CC23}" srcOrd="3" destOrd="0" parTransId="{9A634247-215B-426A-A502-1F53D2C7E7BE}" sibTransId="{2805BBD3-D4C4-4B31-ABA8-A232B0BC0225}"/>
    <dgm:cxn modelId="{7840D382-1137-4630-B636-D0549622E364}" srcId="{6DC9C3C9-8704-42BE-A15E-6F5CB9C8D9D6}" destId="{6C470E63-D16B-4055-BF46-F2B28C79D599}" srcOrd="0" destOrd="0" parTransId="{C36D21D1-61C4-4164-BD28-53D3825A87D7}" sibTransId="{DA4A9B6F-D79F-4EFE-A692-18636072C4FF}"/>
    <dgm:cxn modelId="{E9D4FBC7-E6BC-4420-B9B0-399DD265C8DE}" srcId="{6DC9C3C9-8704-42BE-A15E-6F5CB9C8D9D6}" destId="{792F1B1B-658E-40B1-85CA-DE2ED76DB337}" srcOrd="2" destOrd="0" parTransId="{DBAE01F1-A8C4-47C8-B4CE-19650975B96C}" sibTransId="{CCF0BB92-99B2-4872-A2F4-7442020CE3CC}"/>
    <dgm:cxn modelId="{554382B3-8281-4A05-9920-D71B747C92AD}" type="presOf" srcId="{BD01EBE7-8110-436A-AE10-5BB90392CC23}" destId="{A397E9F6-1314-422B-B70E-8757BEE249CB}" srcOrd="0" destOrd="0" presId="urn:microsoft.com/office/officeart/2005/8/layout/cycle3"/>
    <dgm:cxn modelId="{31B0E79F-1C93-408B-94A3-3653F499C85F}" type="presOf" srcId="{DA4A9B6F-D79F-4EFE-A692-18636072C4FF}" destId="{93123CD0-FF3C-4C6F-A113-E71E7C066AFC}" srcOrd="0" destOrd="0" presId="urn:microsoft.com/office/officeart/2005/8/layout/cycle3"/>
    <dgm:cxn modelId="{866554B4-B6AC-46AF-BB3A-E35337CD9ED2}" type="presOf" srcId="{31FDFC32-A61E-486A-B54E-1A8D7BEA3F34}" destId="{9CAF505F-9055-4833-B5C6-5E86C5E6B965}" srcOrd="0" destOrd="0" presId="urn:microsoft.com/office/officeart/2005/8/layout/cycle3"/>
    <dgm:cxn modelId="{AFF79112-7CCC-4590-A661-FBE3F7E9148A}" type="presOf" srcId="{6C470E63-D16B-4055-BF46-F2B28C79D599}" destId="{EB4A9B0C-089C-4575-B887-A19CA6ACDF3C}" srcOrd="0" destOrd="0" presId="urn:microsoft.com/office/officeart/2005/8/layout/cycle3"/>
    <dgm:cxn modelId="{E7818FD6-4393-4F23-8EED-72B2BF4A78A3}" srcId="{6DC9C3C9-8704-42BE-A15E-6F5CB9C8D9D6}" destId="{E399C99B-5A3D-4412-8946-356D16F04785}" srcOrd="1" destOrd="0" parTransId="{529611AE-06E7-4C0F-9EAC-BBFCF9043A0D}" sibTransId="{D33BE057-DE95-4A12-A0C1-134A05B0096F}"/>
    <dgm:cxn modelId="{B25B30F6-DC14-4D7D-BEDA-9F0C7D9E98A3}" type="presOf" srcId="{792F1B1B-658E-40B1-85CA-DE2ED76DB337}" destId="{B8F10368-DE6B-4169-9A83-A5D285F56577}" srcOrd="0" destOrd="0" presId="urn:microsoft.com/office/officeart/2005/8/layout/cycle3"/>
    <dgm:cxn modelId="{9BBC9953-8595-456C-A0AD-021D82789ECF}" srcId="{6DC9C3C9-8704-42BE-A15E-6F5CB9C8D9D6}" destId="{31FDFC32-A61E-486A-B54E-1A8D7BEA3F34}" srcOrd="4" destOrd="0" parTransId="{A24D080E-F16F-4AE2-B7AA-339183C31E1F}" sibTransId="{0DE78BF2-2991-40A6-AEDA-3105CDD7B41D}"/>
    <dgm:cxn modelId="{17056BA8-77FE-4A26-8E77-41F37EDAA790}" type="presOf" srcId="{E399C99B-5A3D-4412-8946-356D16F04785}" destId="{1DA9C2A2-56D8-410E-93E8-3B837D6FE325}" srcOrd="0" destOrd="0" presId="urn:microsoft.com/office/officeart/2005/8/layout/cycle3"/>
    <dgm:cxn modelId="{AC77007E-D03F-41B9-B0D7-6DBE8FB26197}" type="presOf" srcId="{6DC9C3C9-8704-42BE-A15E-6F5CB9C8D9D6}" destId="{CD67DADF-0B4A-4BA6-AFC4-6D45BC996B5E}" srcOrd="0" destOrd="0" presId="urn:microsoft.com/office/officeart/2005/8/layout/cycle3"/>
    <dgm:cxn modelId="{2E60CA09-15A6-41F8-BDDC-D9ABD174656A}" type="presParOf" srcId="{CD67DADF-0B4A-4BA6-AFC4-6D45BC996B5E}" destId="{EDD2A8BC-E064-4763-B9A6-715F75D1E68B}" srcOrd="0" destOrd="0" presId="urn:microsoft.com/office/officeart/2005/8/layout/cycle3"/>
    <dgm:cxn modelId="{7DA74BD2-70E9-4081-8B12-F85DF6164651}" type="presParOf" srcId="{EDD2A8BC-E064-4763-B9A6-715F75D1E68B}" destId="{EB4A9B0C-089C-4575-B887-A19CA6ACDF3C}" srcOrd="0" destOrd="0" presId="urn:microsoft.com/office/officeart/2005/8/layout/cycle3"/>
    <dgm:cxn modelId="{1FC521E7-5D6E-4429-9415-515F4F2A33A4}" type="presParOf" srcId="{EDD2A8BC-E064-4763-B9A6-715F75D1E68B}" destId="{93123CD0-FF3C-4C6F-A113-E71E7C066AFC}" srcOrd="1" destOrd="0" presId="urn:microsoft.com/office/officeart/2005/8/layout/cycle3"/>
    <dgm:cxn modelId="{3F4671F0-F590-4EF0-BF42-2BF4CC95B418}" type="presParOf" srcId="{EDD2A8BC-E064-4763-B9A6-715F75D1E68B}" destId="{1DA9C2A2-56D8-410E-93E8-3B837D6FE325}" srcOrd="2" destOrd="0" presId="urn:microsoft.com/office/officeart/2005/8/layout/cycle3"/>
    <dgm:cxn modelId="{2151242A-150A-4AD5-81AB-DE73C444F0B5}" type="presParOf" srcId="{EDD2A8BC-E064-4763-B9A6-715F75D1E68B}" destId="{B8F10368-DE6B-4169-9A83-A5D285F56577}" srcOrd="3" destOrd="0" presId="urn:microsoft.com/office/officeart/2005/8/layout/cycle3"/>
    <dgm:cxn modelId="{DF787D91-639A-45B1-A465-CC3D3661B5B6}" type="presParOf" srcId="{EDD2A8BC-E064-4763-B9A6-715F75D1E68B}" destId="{A397E9F6-1314-422B-B70E-8757BEE249CB}" srcOrd="4" destOrd="0" presId="urn:microsoft.com/office/officeart/2005/8/layout/cycle3"/>
    <dgm:cxn modelId="{2A0FB697-5A6C-42EA-A4FA-AB9B1FC60C24}" type="presParOf" srcId="{EDD2A8BC-E064-4763-B9A6-715F75D1E68B}" destId="{9CAF505F-9055-4833-B5C6-5E86C5E6B96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DC58A188-37A0-4946-906B-AED16C9632A7}" type="presOf" srcId="{EF680994-F891-4E45-94AE-230BF86CD007}" destId="{3832A548-878F-4B3D-8D3B-1CEA9C1605B2}" srcOrd="0" destOrd="0" presId="urn:microsoft.com/office/officeart/2005/8/layout/vList3"/>
    <dgm:cxn modelId="{BACB14AB-7D52-4F34-9DC1-F7525FF480B4}" srcId="{EF680994-F891-4E45-94AE-230BF86CD007}" destId="{15F23836-85D5-4661-BB10-430BC0AF536C}" srcOrd="0" destOrd="0" parTransId="{61DAF01B-D211-4D81-9C2A-ED5B4BF5782F}" sibTransId="{B3C6B116-05AC-4AFC-B0EB-B852C60D2E03}"/>
    <dgm:cxn modelId="{F99B045F-A7CE-4B29-9C03-A97D8C775936}" type="presOf" srcId="{15F23836-85D5-4661-BB10-430BC0AF536C}" destId="{100E1F64-1749-4422-BB23-A2302068FEF6}" srcOrd="0" destOrd="0" presId="urn:microsoft.com/office/officeart/2005/8/layout/vList3"/>
    <dgm:cxn modelId="{FE0437DE-4538-4B14-A776-6EBA504067E9}" type="presParOf" srcId="{3832A548-878F-4B3D-8D3B-1CEA9C1605B2}" destId="{847408ED-0375-40C5-8E09-3E85C1037804}" srcOrd="0" destOrd="0" presId="urn:microsoft.com/office/officeart/2005/8/layout/vList3"/>
    <dgm:cxn modelId="{0C38C923-4131-4403-BD6F-990E8C9EA53F}" type="presParOf" srcId="{847408ED-0375-40C5-8E09-3E85C1037804}" destId="{3AF93DBE-24C9-49A7-99CB-9BBB774D23B1}" srcOrd="0" destOrd="0" presId="urn:microsoft.com/office/officeart/2005/8/layout/vList3"/>
    <dgm:cxn modelId="{27909871-33FC-46F9-A1EE-57A8739DD28A}"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8330CE-368E-4C49-AFD5-3CF21EE35EAD}" type="doc">
      <dgm:prSet loTypeId="urn:microsoft.com/office/officeart/2008/layout/AlternatingPictureCircles" loCatId="picture" qsTypeId="urn:microsoft.com/office/officeart/2005/8/quickstyle/simple1" qsCatId="simple" csTypeId="urn:microsoft.com/office/officeart/2005/8/colors/colorful3" csCatId="colorful" phldr="1"/>
      <dgm:spPr/>
      <dgm:t>
        <a:bodyPr/>
        <a:lstStyle/>
        <a:p>
          <a:pPr rtl="1"/>
          <a:endParaRPr lang="ar-EG"/>
        </a:p>
      </dgm:t>
    </dgm:pt>
    <dgm:pt modelId="{7EAA5AD4-6B44-489D-81B6-2049004E6684}">
      <dgm:prSet phldrT="[Text]" custT="1"/>
      <dgm:spPr/>
      <dgm:t>
        <a:bodyPr/>
        <a:lstStyle/>
        <a:p>
          <a:pPr algn="justLow" rtl="1"/>
          <a:r>
            <a:rPr lang="ar-EG" sz="2000" b="1" dirty="0" smtClean="0">
              <a:solidFill>
                <a:srgbClr val="002060"/>
              </a:solidFill>
            </a:rPr>
            <a:t>هي مقاربة منظّمة ترتكز على الإدارة الفعالة للعوائق والنقاط الحرجة التي تُعرقلُ تقدّمَ العمل – من أبرز عوائق العمل  "عنق الزجاجة" هي نقطة العمل الحرجة التي تتصف بالقدرة الأقل والفترة الإنتاجية الأطول.</a:t>
          </a:r>
          <a:endParaRPr lang="ar-EG" sz="2000" b="1" dirty="0">
            <a:solidFill>
              <a:srgbClr val="002060"/>
            </a:solidFill>
          </a:endParaRPr>
        </a:p>
      </dgm:t>
    </dgm:pt>
    <dgm:pt modelId="{B52F91FD-4AB3-4113-80D1-079B8EA79C11}" type="parTrans" cxnId="{CCA9DF65-6175-4CDF-9A7F-C5D80EE58161}">
      <dgm:prSet/>
      <dgm:spPr/>
      <dgm:t>
        <a:bodyPr/>
        <a:lstStyle/>
        <a:p>
          <a:pPr rtl="1"/>
          <a:endParaRPr lang="ar-EG"/>
        </a:p>
      </dgm:t>
    </dgm:pt>
    <dgm:pt modelId="{BA121FAA-D683-4E1D-851F-CDD899DA611F}" type="sibTrans" cxnId="{CCA9DF65-6175-4CDF-9A7F-C5D80EE58161}">
      <dgm:prSet/>
      <dgm:spPr/>
      <dgm:t>
        <a:bodyPr/>
        <a:lstStyle/>
        <a:p>
          <a:pPr rtl="1"/>
          <a:endParaRPr lang="ar-EG"/>
        </a:p>
      </dgm:t>
    </dgm:pt>
    <dgm:pt modelId="{0CD20493-846B-4F0F-B394-4F585BEB30FE}" type="pres">
      <dgm:prSet presAssocID="{D28330CE-368E-4C49-AFD5-3CF21EE35EAD}" presName="Name0" presStyleCnt="0">
        <dgm:presLayoutVars>
          <dgm:chMax/>
          <dgm:chPref/>
          <dgm:dir/>
        </dgm:presLayoutVars>
      </dgm:prSet>
      <dgm:spPr/>
      <dgm:t>
        <a:bodyPr/>
        <a:lstStyle/>
        <a:p>
          <a:pPr rtl="1"/>
          <a:endParaRPr lang="ar-EG"/>
        </a:p>
      </dgm:t>
    </dgm:pt>
    <dgm:pt modelId="{62408276-7472-4283-9D44-3779A5F9FC34}" type="pres">
      <dgm:prSet presAssocID="{7EAA5AD4-6B44-489D-81B6-2049004E6684}" presName="composite" presStyleCnt="0"/>
      <dgm:spPr/>
    </dgm:pt>
    <dgm:pt modelId="{3F3E7540-9B93-4D27-9BD4-8477014A15D7}" type="pres">
      <dgm:prSet presAssocID="{7EAA5AD4-6B44-489D-81B6-2049004E6684}" presName="Accent" presStyleLbl="alignNode1" presStyleIdx="0" presStyleCnt="1">
        <dgm:presLayoutVars>
          <dgm:chMax val="0"/>
          <dgm:chPref val="0"/>
        </dgm:presLayoutVars>
      </dgm:prSet>
      <dgm:spPr/>
    </dgm:pt>
    <dgm:pt modelId="{DD9A19B5-9A67-4EDB-B81E-DC1BCD737293}" type="pres">
      <dgm:prSet presAssocID="{7EAA5AD4-6B44-489D-81B6-2049004E6684}"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D2EDDCEB-96A8-47E8-9532-E864767E315A}" type="pres">
      <dgm:prSet presAssocID="{7EAA5AD4-6B44-489D-81B6-2049004E6684}" presName="Parent" presStyleLbl="fgAccFollowNode1" presStyleIdx="0" presStyleCnt="1">
        <dgm:presLayoutVars>
          <dgm:chMax val="0"/>
          <dgm:chPref val="0"/>
          <dgm:bulletEnabled val="1"/>
        </dgm:presLayoutVars>
      </dgm:prSet>
      <dgm:spPr/>
      <dgm:t>
        <a:bodyPr/>
        <a:lstStyle/>
        <a:p>
          <a:pPr rtl="1"/>
          <a:endParaRPr lang="ar-EG"/>
        </a:p>
      </dgm:t>
    </dgm:pt>
    <dgm:pt modelId="{C641F858-0882-4C77-8C65-760F5986B40F}" type="pres">
      <dgm:prSet presAssocID="{7EAA5AD4-6B44-489D-81B6-2049004E6684}" presName="Space" presStyleCnt="0">
        <dgm:presLayoutVars>
          <dgm:chMax val="0"/>
          <dgm:chPref val="0"/>
        </dgm:presLayoutVars>
      </dgm:prSet>
      <dgm:spPr/>
    </dgm:pt>
  </dgm:ptLst>
  <dgm:cxnLst>
    <dgm:cxn modelId="{692EC468-AD5E-4B63-A9AD-3A74D22B4DC4}" type="presOf" srcId="{7EAA5AD4-6B44-489D-81B6-2049004E6684}" destId="{D2EDDCEB-96A8-47E8-9532-E864767E315A}" srcOrd="0" destOrd="0" presId="urn:microsoft.com/office/officeart/2008/layout/AlternatingPictureCircles"/>
    <dgm:cxn modelId="{CCA9DF65-6175-4CDF-9A7F-C5D80EE58161}" srcId="{D28330CE-368E-4C49-AFD5-3CF21EE35EAD}" destId="{7EAA5AD4-6B44-489D-81B6-2049004E6684}" srcOrd="0" destOrd="0" parTransId="{B52F91FD-4AB3-4113-80D1-079B8EA79C11}" sibTransId="{BA121FAA-D683-4E1D-851F-CDD899DA611F}"/>
    <dgm:cxn modelId="{B4A26EFC-7E27-48AE-8451-4FB4015D9A84}" type="presOf" srcId="{D28330CE-368E-4C49-AFD5-3CF21EE35EAD}" destId="{0CD20493-846B-4F0F-B394-4F585BEB30FE}" srcOrd="0" destOrd="0" presId="urn:microsoft.com/office/officeart/2008/layout/AlternatingPictureCircles"/>
    <dgm:cxn modelId="{08B9A1F2-6197-4B41-A851-5E33AC0E5CEF}" type="presParOf" srcId="{0CD20493-846B-4F0F-B394-4F585BEB30FE}" destId="{62408276-7472-4283-9D44-3779A5F9FC34}" srcOrd="0" destOrd="0" presId="urn:microsoft.com/office/officeart/2008/layout/AlternatingPictureCircles"/>
    <dgm:cxn modelId="{2176688B-3A68-419F-815C-46D98AE56B9F}" type="presParOf" srcId="{62408276-7472-4283-9D44-3779A5F9FC34}" destId="{3F3E7540-9B93-4D27-9BD4-8477014A15D7}" srcOrd="0" destOrd="0" presId="urn:microsoft.com/office/officeart/2008/layout/AlternatingPictureCircles"/>
    <dgm:cxn modelId="{6C18AD2D-5784-4D52-87FA-1622BDBE4D6A}" type="presParOf" srcId="{62408276-7472-4283-9D44-3779A5F9FC34}" destId="{DD9A19B5-9A67-4EDB-B81E-DC1BCD737293}" srcOrd="1" destOrd="0" presId="urn:microsoft.com/office/officeart/2008/layout/AlternatingPictureCircles"/>
    <dgm:cxn modelId="{35C53FB0-5497-499F-B01F-48C2D1D59BED}" type="presParOf" srcId="{62408276-7472-4283-9D44-3779A5F9FC34}" destId="{D2EDDCEB-96A8-47E8-9532-E864767E315A}" srcOrd="2" destOrd="0" presId="urn:microsoft.com/office/officeart/2008/layout/AlternatingPictureCircles"/>
    <dgm:cxn modelId="{96B7654B-5A10-4C6D-AF35-70B27CEE3549}" type="presParOf" srcId="{62408276-7472-4283-9D44-3779A5F9FC34}" destId="{C641F858-0882-4C77-8C65-760F5986B40F}"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CF6D54B-7FF4-4B69-B1AB-D9318019304F}" type="doc">
      <dgm:prSet loTypeId="urn:microsoft.com/office/officeart/2008/layout/CaptionedPictures" loCatId="picture" qsTypeId="urn:microsoft.com/office/officeart/2005/8/quickstyle/simple1" qsCatId="simple" csTypeId="urn:microsoft.com/office/officeart/2005/8/colors/accent3_1" csCatId="accent3" phldr="1"/>
      <dgm:spPr/>
      <dgm:t>
        <a:bodyPr/>
        <a:lstStyle/>
        <a:p>
          <a:pPr rtl="1"/>
          <a:endParaRPr lang="ar-EG"/>
        </a:p>
      </dgm:t>
    </dgm:pt>
    <dgm:pt modelId="{47643B91-BE21-4730-AF61-82E424E32518}">
      <dgm:prSet phldrT="[Text]" custT="1"/>
      <dgm:spPr/>
      <dgm:t>
        <a:bodyPr/>
        <a:lstStyle/>
        <a:p>
          <a:pPr algn="justLow" rtl="1"/>
          <a:r>
            <a:rPr lang="ar-EG" sz="2000" b="1" dirty="0" smtClean="0">
              <a:solidFill>
                <a:schemeClr val="bg2"/>
              </a:solidFill>
            </a:rPr>
            <a:t>هى مجموعة نشاطات مرتبطة بعضها ببعض بشكل تراتبي أو متوازي تساعد على تحويل بعض المدخلات (أحدها على الأقل يمثل متطلبات العميل) الى...  مخرجات تمثل قيمة مضافة داخلية أو خارجية</a:t>
          </a:r>
          <a:endParaRPr lang="ar-EG" sz="1800" b="1" dirty="0">
            <a:solidFill>
              <a:schemeClr val="bg2"/>
            </a:solidFill>
          </a:endParaRPr>
        </a:p>
      </dgm:t>
    </dgm:pt>
    <dgm:pt modelId="{34DA2DAD-FDA9-4C48-8E1B-BF9D5E979C29}" type="parTrans" cxnId="{6B73A05F-76AF-42C7-87C8-E7A1353092A3}">
      <dgm:prSet/>
      <dgm:spPr/>
      <dgm:t>
        <a:bodyPr/>
        <a:lstStyle/>
        <a:p>
          <a:pPr rtl="1"/>
          <a:endParaRPr lang="ar-EG"/>
        </a:p>
      </dgm:t>
    </dgm:pt>
    <dgm:pt modelId="{D4083EEC-C5EA-406E-A2B8-970EA0775BED}" type="sibTrans" cxnId="{6B73A05F-76AF-42C7-87C8-E7A1353092A3}">
      <dgm:prSet/>
      <dgm:spPr/>
      <dgm:t>
        <a:bodyPr/>
        <a:lstStyle/>
        <a:p>
          <a:pPr rtl="1"/>
          <a:endParaRPr lang="ar-EG"/>
        </a:p>
      </dgm:t>
    </dgm:pt>
    <dgm:pt modelId="{C07D9F0C-6CE2-4B2E-AF22-E8CA576DAC7B}" type="pres">
      <dgm:prSet presAssocID="{ECF6D54B-7FF4-4B69-B1AB-D9318019304F}" presName="Name0" presStyleCnt="0">
        <dgm:presLayoutVars>
          <dgm:chMax/>
          <dgm:chPref/>
          <dgm:dir/>
        </dgm:presLayoutVars>
      </dgm:prSet>
      <dgm:spPr/>
      <dgm:t>
        <a:bodyPr/>
        <a:lstStyle/>
        <a:p>
          <a:pPr rtl="1"/>
          <a:endParaRPr lang="ar-EG"/>
        </a:p>
      </dgm:t>
    </dgm:pt>
    <dgm:pt modelId="{B23CCD9A-101E-402E-8CD2-5CFDF4E6436C}" type="pres">
      <dgm:prSet presAssocID="{47643B91-BE21-4730-AF61-82E424E32518}" presName="composite" presStyleCnt="0">
        <dgm:presLayoutVars>
          <dgm:chMax val="1"/>
          <dgm:chPref val="1"/>
        </dgm:presLayoutVars>
      </dgm:prSet>
      <dgm:spPr/>
      <dgm:t>
        <a:bodyPr/>
        <a:lstStyle/>
        <a:p>
          <a:pPr rtl="1"/>
          <a:endParaRPr lang="ar-EG"/>
        </a:p>
      </dgm:t>
    </dgm:pt>
    <dgm:pt modelId="{A09529FE-2086-4E2F-95CD-EA3B4C9F6AE5}" type="pres">
      <dgm:prSet presAssocID="{47643B91-BE21-4730-AF61-82E424E32518}" presName="Accent" presStyleLbl="trAlignAcc1" presStyleIdx="0" presStyleCnt="1">
        <dgm:presLayoutVars>
          <dgm:chMax val="0"/>
          <dgm:chPref val="0"/>
        </dgm:presLayoutVars>
      </dgm:prSet>
      <dgm:spPr>
        <a:solidFill>
          <a:srgbClr val="00B050">
            <a:alpha val="40000"/>
          </a:srgbClr>
        </a:solidFill>
      </dgm:spPr>
      <dgm:t>
        <a:bodyPr/>
        <a:lstStyle/>
        <a:p>
          <a:pPr rtl="1"/>
          <a:endParaRPr lang="ar-EG"/>
        </a:p>
      </dgm:t>
    </dgm:pt>
    <dgm:pt modelId="{F289CCE2-4479-409A-A39A-0CA405D45F51}" type="pres">
      <dgm:prSet presAssocID="{47643B91-BE21-4730-AF61-82E424E32518}"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DAF0AF3F-17D8-45DC-B194-ADE4BA957485}" type="pres">
      <dgm:prSet presAssocID="{47643B91-BE21-4730-AF61-82E424E32518}" presName="ChildComposite" presStyleCnt="0"/>
      <dgm:spPr/>
      <dgm:t>
        <a:bodyPr/>
        <a:lstStyle/>
        <a:p>
          <a:pPr rtl="1"/>
          <a:endParaRPr lang="ar-EG"/>
        </a:p>
      </dgm:t>
    </dgm:pt>
    <dgm:pt modelId="{232CB3A5-39CC-4ADF-BFD3-2D87DDEE82F5}" type="pres">
      <dgm:prSet presAssocID="{47643B91-BE21-4730-AF61-82E424E32518}" presName="Child" presStyleLbl="node1" presStyleIdx="0" presStyleCnt="0">
        <dgm:presLayoutVars>
          <dgm:chMax val="0"/>
          <dgm:chPref val="0"/>
          <dgm:bulletEnabled val="1"/>
        </dgm:presLayoutVars>
      </dgm:prSet>
      <dgm:spPr/>
      <dgm:t>
        <a:bodyPr/>
        <a:lstStyle/>
        <a:p>
          <a:pPr rtl="1"/>
          <a:endParaRPr lang="ar-EG"/>
        </a:p>
      </dgm:t>
    </dgm:pt>
    <dgm:pt modelId="{52B02BA5-E870-4371-B88C-F94D144B3B70}" type="pres">
      <dgm:prSet presAssocID="{47643B91-BE21-4730-AF61-82E424E32518}" presName="Parent" presStyleLbl="revTx" presStyleIdx="0" presStyleCnt="1">
        <dgm:presLayoutVars>
          <dgm:chMax val="1"/>
          <dgm:chPref val="0"/>
          <dgm:bulletEnabled val="1"/>
        </dgm:presLayoutVars>
      </dgm:prSet>
      <dgm:spPr/>
      <dgm:t>
        <a:bodyPr/>
        <a:lstStyle/>
        <a:p>
          <a:pPr rtl="1"/>
          <a:endParaRPr lang="ar-EG"/>
        </a:p>
      </dgm:t>
    </dgm:pt>
  </dgm:ptLst>
  <dgm:cxnLst>
    <dgm:cxn modelId="{6B73A05F-76AF-42C7-87C8-E7A1353092A3}" srcId="{ECF6D54B-7FF4-4B69-B1AB-D9318019304F}" destId="{47643B91-BE21-4730-AF61-82E424E32518}" srcOrd="0" destOrd="0" parTransId="{34DA2DAD-FDA9-4C48-8E1B-BF9D5E979C29}" sibTransId="{D4083EEC-C5EA-406E-A2B8-970EA0775BED}"/>
    <dgm:cxn modelId="{2867E58D-B0A3-4684-9B25-3BEBC9126895}" type="presOf" srcId="{ECF6D54B-7FF4-4B69-B1AB-D9318019304F}" destId="{C07D9F0C-6CE2-4B2E-AF22-E8CA576DAC7B}" srcOrd="0" destOrd="0" presId="urn:microsoft.com/office/officeart/2008/layout/CaptionedPictures"/>
    <dgm:cxn modelId="{F1A4D293-83A2-4D0A-ABBF-F100086D7118}" type="presOf" srcId="{47643B91-BE21-4730-AF61-82E424E32518}" destId="{52B02BA5-E870-4371-B88C-F94D144B3B70}" srcOrd="0" destOrd="0" presId="urn:microsoft.com/office/officeart/2008/layout/CaptionedPictures"/>
    <dgm:cxn modelId="{3B771AAA-A28D-44EF-AD52-DD7EF81BACE0}" type="presParOf" srcId="{C07D9F0C-6CE2-4B2E-AF22-E8CA576DAC7B}" destId="{B23CCD9A-101E-402E-8CD2-5CFDF4E6436C}" srcOrd="0" destOrd="0" presId="urn:microsoft.com/office/officeart/2008/layout/CaptionedPictures"/>
    <dgm:cxn modelId="{EF13AF47-3D3F-41AC-9956-7C981BF06735}" type="presParOf" srcId="{B23CCD9A-101E-402E-8CD2-5CFDF4E6436C}" destId="{A09529FE-2086-4E2F-95CD-EA3B4C9F6AE5}" srcOrd="0" destOrd="0" presId="urn:microsoft.com/office/officeart/2008/layout/CaptionedPictures"/>
    <dgm:cxn modelId="{FAB56720-7505-425B-A736-CA12D372D99D}" type="presParOf" srcId="{B23CCD9A-101E-402E-8CD2-5CFDF4E6436C}" destId="{F289CCE2-4479-409A-A39A-0CA405D45F51}" srcOrd="1" destOrd="0" presId="urn:microsoft.com/office/officeart/2008/layout/CaptionedPictures"/>
    <dgm:cxn modelId="{57AFD958-82E0-4862-8A6E-F900E8796769}" type="presParOf" srcId="{B23CCD9A-101E-402E-8CD2-5CFDF4E6436C}" destId="{DAF0AF3F-17D8-45DC-B194-ADE4BA957485}" srcOrd="2" destOrd="0" presId="urn:microsoft.com/office/officeart/2008/layout/CaptionedPictures"/>
    <dgm:cxn modelId="{4D6B8B78-7952-4B52-91F2-21A0DC8BE968}" type="presParOf" srcId="{DAF0AF3F-17D8-45DC-B194-ADE4BA957485}" destId="{232CB3A5-39CC-4ADF-BFD3-2D87DDEE82F5}" srcOrd="0" destOrd="0" presId="urn:microsoft.com/office/officeart/2008/layout/CaptionedPictures"/>
    <dgm:cxn modelId="{1F605F1E-702D-46A0-A571-C60EE845A124}" type="presParOf" srcId="{DAF0AF3F-17D8-45DC-B194-ADE4BA957485}" destId="{52B02BA5-E870-4371-B88C-F94D144B3B70}"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C2C77B1F-37BF-4B0C-9AC1-0F3CE743A810}" type="presOf" srcId="{EF680994-F891-4E45-94AE-230BF86CD007}" destId="{3832A548-878F-4B3D-8D3B-1CEA9C1605B2}" srcOrd="0" destOrd="0" presId="urn:microsoft.com/office/officeart/2005/8/layout/vList3"/>
    <dgm:cxn modelId="{E2B3411A-878E-433F-9B10-B3A53A1ABB39}" type="presOf" srcId="{15F23836-85D5-4661-BB10-430BC0AF536C}" destId="{100E1F64-1749-4422-BB23-A2302068FEF6}" srcOrd="0" destOrd="0" presId="urn:microsoft.com/office/officeart/2005/8/layout/vList3"/>
    <dgm:cxn modelId="{BACB14AB-7D52-4F34-9DC1-F7525FF480B4}" srcId="{EF680994-F891-4E45-94AE-230BF86CD007}" destId="{15F23836-85D5-4661-BB10-430BC0AF536C}" srcOrd="0" destOrd="0" parTransId="{61DAF01B-D211-4D81-9C2A-ED5B4BF5782F}" sibTransId="{B3C6B116-05AC-4AFC-B0EB-B852C60D2E03}"/>
    <dgm:cxn modelId="{05BAD931-E9B5-4F87-A502-804AEF4C8AF0}" type="presParOf" srcId="{3832A548-878F-4B3D-8D3B-1CEA9C1605B2}" destId="{847408ED-0375-40C5-8E09-3E85C1037804}" srcOrd="0" destOrd="0" presId="urn:microsoft.com/office/officeart/2005/8/layout/vList3"/>
    <dgm:cxn modelId="{AE0A677C-E62D-4941-B850-C84F4846ECDA}" type="presParOf" srcId="{847408ED-0375-40C5-8E09-3E85C1037804}" destId="{3AF93DBE-24C9-49A7-99CB-9BBB774D23B1}" srcOrd="0" destOrd="0" presId="urn:microsoft.com/office/officeart/2005/8/layout/vList3"/>
    <dgm:cxn modelId="{E2C5F984-40EB-4BC5-BA5E-C66B3D7C96AA}"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186994E8-4D52-4058-98A3-784124FE87F4}" type="presOf" srcId="{EF680994-F891-4E45-94AE-230BF86CD007}" destId="{3832A548-878F-4B3D-8D3B-1CEA9C1605B2}" srcOrd="0" destOrd="0" presId="urn:microsoft.com/office/officeart/2005/8/layout/vList3"/>
    <dgm:cxn modelId="{BACB14AB-7D52-4F34-9DC1-F7525FF480B4}" srcId="{EF680994-F891-4E45-94AE-230BF86CD007}" destId="{15F23836-85D5-4661-BB10-430BC0AF536C}" srcOrd="0" destOrd="0" parTransId="{61DAF01B-D211-4D81-9C2A-ED5B4BF5782F}" sibTransId="{B3C6B116-05AC-4AFC-B0EB-B852C60D2E03}"/>
    <dgm:cxn modelId="{BA8B11F2-B807-4A3B-B22B-3FD3686AC81F}" type="presOf" srcId="{15F23836-85D5-4661-BB10-430BC0AF536C}" destId="{100E1F64-1749-4422-BB23-A2302068FEF6}" srcOrd="0" destOrd="0" presId="urn:microsoft.com/office/officeart/2005/8/layout/vList3"/>
    <dgm:cxn modelId="{5358F63C-1473-4256-A84B-03D32D697151}" type="presParOf" srcId="{3832A548-878F-4B3D-8D3B-1CEA9C1605B2}" destId="{847408ED-0375-40C5-8E09-3E85C1037804}" srcOrd="0" destOrd="0" presId="urn:microsoft.com/office/officeart/2005/8/layout/vList3"/>
    <dgm:cxn modelId="{B7290C8D-1726-49DE-A082-720D62C13E4F}" type="presParOf" srcId="{847408ED-0375-40C5-8E09-3E85C1037804}" destId="{3AF93DBE-24C9-49A7-99CB-9BBB774D23B1}" srcOrd="0" destOrd="0" presId="urn:microsoft.com/office/officeart/2005/8/layout/vList3"/>
    <dgm:cxn modelId="{1155F736-0ACF-4F51-B101-B3F524A1D598}"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A2D384-E15A-48F8-8E38-AF03DA76A5C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pPr rtl="1"/>
          <a:endParaRPr lang="ar-EG"/>
        </a:p>
      </dgm:t>
    </dgm:pt>
    <dgm:pt modelId="{8C9D85F5-A590-48A5-84BA-4DC20A8C97BA}">
      <dgm:prSet phldrT="[Text]" custT="1"/>
      <dgm:spPr/>
      <dgm:t>
        <a:bodyPr/>
        <a:lstStyle/>
        <a:p>
          <a:pPr rtl="1"/>
          <a:r>
            <a:rPr lang="ar-EG" sz="3600" b="1" dirty="0" smtClean="0"/>
            <a:t>نموذج مصفوفة أهداف ومبادرات الخطة التشغيلية</a:t>
          </a:r>
          <a:endParaRPr lang="ar-EG" sz="3600" b="1" dirty="0"/>
        </a:p>
      </dgm:t>
    </dgm:pt>
    <dgm:pt modelId="{7C0448DB-4D8F-420A-9B22-75DE6A4F5659}" type="parTrans" cxnId="{954D1F02-FCB1-4EB9-88AF-7A74F0FA4986}">
      <dgm:prSet/>
      <dgm:spPr/>
      <dgm:t>
        <a:bodyPr/>
        <a:lstStyle/>
        <a:p>
          <a:pPr rtl="1"/>
          <a:endParaRPr lang="ar-EG"/>
        </a:p>
      </dgm:t>
    </dgm:pt>
    <dgm:pt modelId="{2A161BBF-F9C4-4B49-A89D-4DBC2E8FAE9A}" type="sibTrans" cxnId="{954D1F02-FCB1-4EB9-88AF-7A74F0FA4986}">
      <dgm:prSet/>
      <dgm:spPr/>
      <dgm:t>
        <a:bodyPr/>
        <a:lstStyle/>
        <a:p>
          <a:pPr rtl="1"/>
          <a:endParaRPr lang="ar-EG"/>
        </a:p>
      </dgm:t>
    </dgm:pt>
    <dgm:pt modelId="{803A5CFB-4021-428F-876A-E70AA3861CEC}" type="pres">
      <dgm:prSet presAssocID="{B0A2D384-E15A-48F8-8E38-AF03DA76A5CE}" presName="Name0" presStyleCnt="0">
        <dgm:presLayoutVars>
          <dgm:dir/>
          <dgm:resizeHandles val="exact"/>
        </dgm:presLayoutVars>
      </dgm:prSet>
      <dgm:spPr/>
      <dgm:t>
        <a:bodyPr/>
        <a:lstStyle/>
        <a:p>
          <a:pPr rtl="1"/>
          <a:endParaRPr lang="ar-EG"/>
        </a:p>
      </dgm:t>
    </dgm:pt>
    <dgm:pt modelId="{20746194-CB22-4AE0-B2D5-0648D6E0FFE8}" type="pres">
      <dgm:prSet presAssocID="{8C9D85F5-A590-48A5-84BA-4DC20A8C97BA}" presName="composite" presStyleCnt="0"/>
      <dgm:spPr/>
    </dgm:pt>
    <dgm:pt modelId="{D64CDE18-61AB-421A-9412-DFB53FB05688}" type="pres">
      <dgm:prSet presAssocID="{8C9D85F5-A590-48A5-84BA-4DC20A8C97BA}" presName="rect1" presStyleLbl="bgImgPlace1" presStyleIdx="0" presStyleCnt="1"/>
      <dgm:spPr>
        <a:blipFill rotWithShape="1">
          <a:blip xmlns:r="http://schemas.openxmlformats.org/officeDocument/2006/relationships" r:embed="rId1"/>
          <a:stretch>
            <a:fillRect/>
          </a:stretch>
        </a:blipFill>
      </dgm:spPr>
    </dgm:pt>
    <dgm:pt modelId="{748DAF9C-BC27-406D-ACDE-21D58BB44232}" type="pres">
      <dgm:prSet presAssocID="{8C9D85F5-A590-48A5-84BA-4DC20A8C97BA}" presName="wedgeRectCallout1" presStyleLbl="node1" presStyleIdx="0" presStyleCnt="1">
        <dgm:presLayoutVars>
          <dgm:bulletEnabled val="1"/>
        </dgm:presLayoutVars>
      </dgm:prSet>
      <dgm:spPr/>
      <dgm:t>
        <a:bodyPr/>
        <a:lstStyle/>
        <a:p>
          <a:pPr rtl="1"/>
          <a:endParaRPr lang="ar-EG"/>
        </a:p>
      </dgm:t>
    </dgm:pt>
  </dgm:ptLst>
  <dgm:cxnLst>
    <dgm:cxn modelId="{391B71B4-40D8-4734-BD31-47340F15DD92}" type="presOf" srcId="{8C9D85F5-A590-48A5-84BA-4DC20A8C97BA}" destId="{748DAF9C-BC27-406D-ACDE-21D58BB44232}" srcOrd="0" destOrd="0" presId="urn:microsoft.com/office/officeart/2008/layout/BendingPictureCaptionList"/>
    <dgm:cxn modelId="{954D1F02-FCB1-4EB9-88AF-7A74F0FA4986}" srcId="{B0A2D384-E15A-48F8-8E38-AF03DA76A5CE}" destId="{8C9D85F5-A590-48A5-84BA-4DC20A8C97BA}" srcOrd="0" destOrd="0" parTransId="{7C0448DB-4D8F-420A-9B22-75DE6A4F5659}" sibTransId="{2A161BBF-F9C4-4B49-A89D-4DBC2E8FAE9A}"/>
    <dgm:cxn modelId="{936FFCCC-EB5C-49E7-8B95-23EEEC4C0BC6}" type="presOf" srcId="{B0A2D384-E15A-48F8-8E38-AF03DA76A5CE}" destId="{803A5CFB-4021-428F-876A-E70AA3861CEC}" srcOrd="0" destOrd="0" presId="urn:microsoft.com/office/officeart/2008/layout/BendingPictureCaptionList"/>
    <dgm:cxn modelId="{87E38FF7-2C6F-4766-A0FA-08A9A1C179C6}" type="presParOf" srcId="{803A5CFB-4021-428F-876A-E70AA3861CEC}" destId="{20746194-CB22-4AE0-B2D5-0648D6E0FFE8}" srcOrd="0" destOrd="0" presId="urn:microsoft.com/office/officeart/2008/layout/BendingPictureCaptionList"/>
    <dgm:cxn modelId="{E7CF8B56-ED08-4493-A005-28FBC59D2DC3}" type="presParOf" srcId="{20746194-CB22-4AE0-B2D5-0648D6E0FFE8}" destId="{D64CDE18-61AB-421A-9412-DFB53FB05688}" srcOrd="0" destOrd="0" presId="urn:microsoft.com/office/officeart/2008/layout/BendingPictureCaptionList"/>
    <dgm:cxn modelId="{63695104-95E3-484C-8A75-171FD9994D01}" type="presParOf" srcId="{20746194-CB22-4AE0-B2D5-0648D6E0FFE8}" destId="{748DAF9C-BC27-406D-ACDE-21D58BB44232}"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BACB14AB-7D52-4F34-9DC1-F7525FF480B4}" srcId="{EF680994-F891-4E45-94AE-230BF86CD007}" destId="{15F23836-85D5-4661-BB10-430BC0AF536C}" srcOrd="0" destOrd="0" parTransId="{61DAF01B-D211-4D81-9C2A-ED5B4BF5782F}" sibTransId="{B3C6B116-05AC-4AFC-B0EB-B852C60D2E03}"/>
    <dgm:cxn modelId="{8DA9CF52-A885-47D4-96AB-E7EEF77E99F7}" type="presOf" srcId="{15F23836-85D5-4661-BB10-430BC0AF536C}" destId="{100E1F64-1749-4422-BB23-A2302068FEF6}" srcOrd="0" destOrd="0" presId="urn:microsoft.com/office/officeart/2005/8/layout/vList3"/>
    <dgm:cxn modelId="{989D326C-B7F5-4B7F-BD7B-726774C13C9D}" type="presOf" srcId="{EF680994-F891-4E45-94AE-230BF86CD007}" destId="{3832A548-878F-4B3D-8D3B-1CEA9C1605B2}" srcOrd="0" destOrd="0" presId="urn:microsoft.com/office/officeart/2005/8/layout/vList3"/>
    <dgm:cxn modelId="{305A01E1-F26B-4D98-8265-0851772472D3}" type="presParOf" srcId="{3832A548-878F-4B3D-8D3B-1CEA9C1605B2}" destId="{847408ED-0375-40C5-8E09-3E85C1037804}" srcOrd="0" destOrd="0" presId="urn:microsoft.com/office/officeart/2005/8/layout/vList3"/>
    <dgm:cxn modelId="{08FFF80F-48A3-4A94-9931-FCC38F7885E8}" type="presParOf" srcId="{847408ED-0375-40C5-8E09-3E85C1037804}" destId="{3AF93DBE-24C9-49A7-99CB-9BBB774D23B1}" srcOrd="0" destOrd="0" presId="urn:microsoft.com/office/officeart/2005/8/layout/vList3"/>
    <dgm:cxn modelId="{189C96C7-95B9-4464-BDCB-41C2D4FA0C40}"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0A2D384-E15A-48F8-8E38-AF03DA76A5C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pPr rtl="1"/>
          <a:endParaRPr lang="ar-EG"/>
        </a:p>
      </dgm:t>
    </dgm:pt>
    <dgm:pt modelId="{8C9D85F5-A590-48A5-84BA-4DC20A8C97BA}">
      <dgm:prSet phldrT="[Text]" custT="1"/>
      <dgm:spPr/>
      <dgm:t>
        <a:bodyPr/>
        <a:lstStyle/>
        <a:p>
          <a:pPr rtl="1"/>
          <a:r>
            <a:rPr lang="ar-EG" sz="3600" b="1" dirty="0" smtClean="0"/>
            <a:t>الجداول النهائية لبناء الخطة التشغيلة </a:t>
          </a:r>
          <a:endParaRPr lang="ar-EG" sz="3600" b="1" dirty="0"/>
        </a:p>
      </dgm:t>
    </dgm:pt>
    <dgm:pt modelId="{7C0448DB-4D8F-420A-9B22-75DE6A4F5659}" type="parTrans" cxnId="{954D1F02-FCB1-4EB9-88AF-7A74F0FA4986}">
      <dgm:prSet/>
      <dgm:spPr/>
      <dgm:t>
        <a:bodyPr/>
        <a:lstStyle/>
        <a:p>
          <a:pPr rtl="1"/>
          <a:endParaRPr lang="ar-EG"/>
        </a:p>
      </dgm:t>
    </dgm:pt>
    <dgm:pt modelId="{2A161BBF-F9C4-4B49-A89D-4DBC2E8FAE9A}" type="sibTrans" cxnId="{954D1F02-FCB1-4EB9-88AF-7A74F0FA4986}">
      <dgm:prSet/>
      <dgm:spPr/>
      <dgm:t>
        <a:bodyPr/>
        <a:lstStyle/>
        <a:p>
          <a:pPr rtl="1"/>
          <a:endParaRPr lang="ar-EG"/>
        </a:p>
      </dgm:t>
    </dgm:pt>
    <dgm:pt modelId="{803A5CFB-4021-428F-876A-E70AA3861CEC}" type="pres">
      <dgm:prSet presAssocID="{B0A2D384-E15A-48F8-8E38-AF03DA76A5CE}" presName="Name0" presStyleCnt="0">
        <dgm:presLayoutVars>
          <dgm:dir/>
          <dgm:resizeHandles val="exact"/>
        </dgm:presLayoutVars>
      </dgm:prSet>
      <dgm:spPr/>
      <dgm:t>
        <a:bodyPr/>
        <a:lstStyle/>
        <a:p>
          <a:pPr rtl="1"/>
          <a:endParaRPr lang="ar-EG"/>
        </a:p>
      </dgm:t>
    </dgm:pt>
    <dgm:pt modelId="{20746194-CB22-4AE0-B2D5-0648D6E0FFE8}" type="pres">
      <dgm:prSet presAssocID="{8C9D85F5-A590-48A5-84BA-4DC20A8C97BA}" presName="composite" presStyleCnt="0"/>
      <dgm:spPr/>
    </dgm:pt>
    <dgm:pt modelId="{D64CDE18-61AB-421A-9412-DFB53FB05688}" type="pres">
      <dgm:prSet presAssocID="{8C9D85F5-A590-48A5-84BA-4DC20A8C97BA}" presName="rect1" presStyleLbl="bgImgPlace1" presStyleIdx="0" presStyleCnt="1"/>
      <dgm:spPr>
        <a:blipFill rotWithShape="1">
          <a:blip xmlns:r="http://schemas.openxmlformats.org/officeDocument/2006/relationships" r:embed="rId1"/>
          <a:stretch>
            <a:fillRect/>
          </a:stretch>
        </a:blipFill>
      </dgm:spPr>
    </dgm:pt>
    <dgm:pt modelId="{748DAF9C-BC27-406D-ACDE-21D58BB44232}" type="pres">
      <dgm:prSet presAssocID="{8C9D85F5-A590-48A5-84BA-4DC20A8C97BA}" presName="wedgeRectCallout1" presStyleLbl="node1" presStyleIdx="0" presStyleCnt="1">
        <dgm:presLayoutVars>
          <dgm:bulletEnabled val="1"/>
        </dgm:presLayoutVars>
      </dgm:prSet>
      <dgm:spPr/>
      <dgm:t>
        <a:bodyPr/>
        <a:lstStyle/>
        <a:p>
          <a:pPr rtl="1"/>
          <a:endParaRPr lang="ar-EG"/>
        </a:p>
      </dgm:t>
    </dgm:pt>
  </dgm:ptLst>
  <dgm:cxnLst>
    <dgm:cxn modelId="{954D1F02-FCB1-4EB9-88AF-7A74F0FA4986}" srcId="{B0A2D384-E15A-48F8-8E38-AF03DA76A5CE}" destId="{8C9D85F5-A590-48A5-84BA-4DC20A8C97BA}" srcOrd="0" destOrd="0" parTransId="{7C0448DB-4D8F-420A-9B22-75DE6A4F5659}" sibTransId="{2A161BBF-F9C4-4B49-A89D-4DBC2E8FAE9A}"/>
    <dgm:cxn modelId="{E7AE3DE5-1A46-42DA-B43B-4BF8A0F1A365}" type="presOf" srcId="{8C9D85F5-A590-48A5-84BA-4DC20A8C97BA}" destId="{748DAF9C-BC27-406D-ACDE-21D58BB44232}" srcOrd="0" destOrd="0" presId="urn:microsoft.com/office/officeart/2008/layout/BendingPictureCaptionList"/>
    <dgm:cxn modelId="{BC5FA39F-43C3-4883-ABE9-B67667B41D5D}" type="presOf" srcId="{B0A2D384-E15A-48F8-8E38-AF03DA76A5CE}" destId="{803A5CFB-4021-428F-876A-E70AA3861CEC}" srcOrd="0" destOrd="0" presId="urn:microsoft.com/office/officeart/2008/layout/BendingPictureCaptionList"/>
    <dgm:cxn modelId="{07BBD611-88CB-461F-8FFD-782DA931E31B}" type="presParOf" srcId="{803A5CFB-4021-428F-876A-E70AA3861CEC}" destId="{20746194-CB22-4AE0-B2D5-0648D6E0FFE8}" srcOrd="0" destOrd="0" presId="urn:microsoft.com/office/officeart/2008/layout/BendingPictureCaptionList"/>
    <dgm:cxn modelId="{F590A6C1-F17D-40A2-8BF5-1D2CD8227692}" type="presParOf" srcId="{20746194-CB22-4AE0-B2D5-0648D6E0FFE8}" destId="{D64CDE18-61AB-421A-9412-DFB53FB05688}" srcOrd="0" destOrd="0" presId="urn:microsoft.com/office/officeart/2008/layout/BendingPictureCaptionList"/>
    <dgm:cxn modelId="{4B8F6A6A-73C6-4337-B63D-27A75CCFE4FD}" type="presParOf" srcId="{20746194-CB22-4AE0-B2D5-0648D6E0FFE8}" destId="{748DAF9C-BC27-406D-ACDE-21D58BB44232}"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CC9A96CC-8252-46F8-95F2-1D9B57F5B05F}" type="presOf" srcId="{EF680994-F891-4E45-94AE-230BF86CD007}" destId="{3832A548-878F-4B3D-8D3B-1CEA9C1605B2}" srcOrd="0" destOrd="0" presId="urn:microsoft.com/office/officeart/2005/8/layout/vList3"/>
    <dgm:cxn modelId="{BACB14AB-7D52-4F34-9DC1-F7525FF480B4}" srcId="{EF680994-F891-4E45-94AE-230BF86CD007}" destId="{15F23836-85D5-4661-BB10-430BC0AF536C}" srcOrd="0" destOrd="0" parTransId="{61DAF01B-D211-4D81-9C2A-ED5B4BF5782F}" sibTransId="{B3C6B116-05AC-4AFC-B0EB-B852C60D2E03}"/>
    <dgm:cxn modelId="{99D792BC-C766-4C0D-AB6A-893CF3DF3467}" type="presOf" srcId="{15F23836-85D5-4661-BB10-430BC0AF536C}" destId="{100E1F64-1749-4422-BB23-A2302068FEF6}" srcOrd="0" destOrd="0" presId="urn:microsoft.com/office/officeart/2005/8/layout/vList3"/>
    <dgm:cxn modelId="{E30F9E0D-CDC9-46CD-9C1C-526E5971CC8F}" type="presParOf" srcId="{3832A548-878F-4B3D-8D3B-1CEA9C1605B2}" destId="{847408ED-0375-40C5-8E09-3E85C1037804}" srcOrd="0" destOrd="0" presId="urn:microsoft.com/office/officeart/2005/8/layout/vList3"/>
    <dgm:cxn modelId="{A8E03C42-D37D-4480-BF94-61E568B7EC9D}" type="presParOf" srcId="{847408ED-0375-40C5-8E09-3E85C1037804}" destId="{3AF93DBE-24C9-49A7-99CB-9BBB774D23B1}" srcOrd="0" destOrd="0" presId="urn:microsoft.com/office/officeart/2005/8/layout/vList3"/>
    <dgm:cxn modelId="{79197DA8-797C-4071-B2D0-8E96257500DB}"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57F39-F26D-4254-8043-CD96578753DD}" type="doc">
      <dgm:prSet loTypeId="urn:microsoft.com/office/officeart/2005/8/layout/hProcess10" loCatId="picture" qsTypeId="urn:microsoft.com/office/officeart/2005/8/quickstyle/simple1" qsCatId="simple" csTypeId="urn:microsoft.com/office/officeart/2005/8/colors/colorful3" csCatId="colorful" phldr="1"/>
      <dgm:spPr/>
    </dgm:pt>
    <dgm:pt modelId="{B45AEBAA-7F2C-4EC3-A663-A51F751107CE}">
      <dgm:prSet phldrT="[Text]" custT="1"/>
      <dgm:spPr/>
      <dgm:t>
        <a:bodyPr/>
        <a:lstStyle/>
        <a:p>
          <a:pPr algn="ctr" rtl="1"/>
          <a:r>
            <a:rPr lang="ar-EG" sz="2000" b="1" dirty="0" smtClean="0">
              <a:solidFill>
                <a:srgbClr val="002060"/>
              </a:solidFill>
            </a:rPr>
            <a:t>تعتبر عملية التخطيط نشاطاً يهدف إلى تضيق الفجوة ذهنياً بين الحال الذى أنت والمجموعة عليه الان وما تريد أن تكون عليه فى المستقبل فيما يتعلق بتنفيذ مهمة ما .</a:t>
          </a:r>
          <a:endParaRPr lang="ar-EG" sz="2000" b="1" dirty="0">
            <a:solidFill>
              <a:srgbClr val="002060"/>
            </a:solidFill>
          </a:endParaRPr>
        </a:p>
      </dgm:t>
    </dgm:pt>
    <dgm:pt modelId="{5BFF71FD-3AA8-47A2-8EAD-A90CE20D3E6F}" type="parTrans" cxnId="{450673C4-3C65-4FB0-B867-C057D1BBBC97}">
      <dgm:prSet/>
      <dgm:spPr/>
      <dgm:t>
        <a:bodyPr/>
        <a:lstStyle/>
        <a:p>
          <a:pPr rtl="1"/>
          <a:endParaRPr lang="ar-EG"/>
        </a:p>
      </dgm:t>
    </dgm:pt>
    <dgm:pt modelId="{8AAD6AA0-6030-4EBC-B6F8-537CF07A8601}" type="sibTrans" cxnId="{450673C4-3C65-4FB0-B867-C057D1BBBC97}">
      <dgm:prSet/>
      <dgm:spPr/>
      <dgm:t>
        <a:bodyPr/>
        <a:lstStyle/>
        <a:p>
          <a:pPr rtl="1"/>
          <a:endParaRPr lang="ar-EG"/>
        </a:p>
      </dgm:t>
    </dgm:pt>
    <dgm:pt modelId="{2422690C-291A-4F3E-93D6-5A15FA01ECB6}" type="pres">
      <dgm:prSet presAssocID="{D7857F39-F26D-4254-8043-CD96578753DD}" presName="Name0" presStyleCnt="0">
        <dgm:presLayoutVars>
          <dgm:dir/>
          <dgm:resizeHandles val="exact"/>
        </dgm:presLayoutVars>
      </dgm:prSet>
      <dgm:spPr/>
    </dgm:pt>
    <dgm:pt modelId="{BCE0BC71-BD9D-4DAD-82C3-FCCC135DA457}" type="pres">
      <dgm:prSet presAssocID="{B45AEBAA-7F2C-4EC3-A663-A51F751107CE}" presName="composite" presStyleCnt="0"/>
      <dgm:spPr/>
    </dgm:pt>
    <dgm:pt modelId="{1247295A-AB00-4A72-B1C5-B0004ACE5743}" type="pres">
      <dgm:prSet presAssocID="{B45AEBAA-7F2C-4EC3-A663-A51F751107CE}" presName="imagSh" presStyleLbl="bgImgPlace1" presStyleIdx="0" presStyleCnt="1"/>
      <dgm:spPr>
        <a:blipFill rotWithShape="1">
          <a:blip xmlns:r="http://schemas.openxmlformats.org/officeDocument/2006/relationships" r:embed="rId1"/>
          <a:stretch>
            <a:fillRect/>
          </a:stretch>
        </a:blipFill>
      </dgm:spPr>
    </dgm:pt>
    <dgm:pt modelId="{933D362C-2F4E-43FF-8E73-20B7DC0110CA}" type="pres">
      <dgm:prSet presAssocID="{B45AEBAA-7F2C-4EC3-A663-A51F751107CE}" presName="txNode" presStyleLbl="node1" presStyleIdx="0" presStyleCnt="1">
        <dgm:presLayoutVars>
          <dgm:bulletEnabled val="1"/>
        </dgm:presLayoutVars>
      </dgm:prSet>
      <dgm:spPr/>
      <dgm:t>
        <a:bodyPr/>
        <a:lstStyle/>
        <a:p>
          <a:pPr rtl="1"/>
          <a:endParaRPr lang="ar-EG"/>
        </a:p>
      </dgm:t>
    </dgm:pt>
  </dgm:ptLst>
  <dgm:cxnLst>
    <dgm:cxn modelId="{450673C4-3C65-4FB0-B867-C057D1BBBC97}" srcId="{D7857F39-F26D-4254-8043-CD96578753DD}" destId="{B45AEBAA-7F2C-4EC3-A663-A51F751107CE}" srcOrd="0" destOrd="0" parTransId="{5BFF71FD-3AA8-47A2-8EAD-A90CE20D3E6F}" sibTransId="{8AAD6AA0-6030-4EBC-B6F8-537CF07A8601}"/>
    <dgm:cxn modelId="{4D229E20-AFBB-4E5E-A264-B15E7DA02868}" type="presOf" srcId="{D7857F39-F26D-4254-8043-CD96578753DD}" destId="{2422690C-291A-4F3E-93D6-5A15FA01ECB6}" srcOrd="0" destOrd="0" presId="urn:microsoft.com/office/officeart/2005/8/layout/hProcess10"/>
    <dgm:cxn modelId="{42BF2CAC-65CA-4F30-BA69-32C51F0DD112}" type="presOf" srcId="{B45AEBAA-7F2C-4EC3-A663-A51F751107CE}" destId="{933D362C-2F4E-43FF-8E73-20B7DC0110CA}" srcOrd="0" destOrd="0" presId="urn:microsoft.com/office/officeart/2005/8/layout/hProcess10"/>
    <dgm:cxn modelId="{CA217D55-9E8F-4212-ACFE-A6B50B9497BE}" type="presParOf" srcId="{2422690C-291A-4F3E-93D6-5A15FA01ECB6}" destId="{BCE0BC71-BD9D-4DAD-82C3-FCCC135DA457}" srcOrd="0" destOrd="0" presId="urn:microsoft.com/office/officeart/2005/8/layout/hProcess10"/>
    <dgm:cxn modelId="{96F6FA63-AD35-4E56-AA14-A5555C6DFE7F}" type="presParOf" srcId="{BCE0BC71-BD9D-4DAD-82C3-FCCC135DA457}" destId="{1247295A-AB00-4A72-B1C5-B0004ACE5743}" srcOrd="0" destOrd="0" presId="urn:microsoft.com/office/officeart/2005/8/layout/hProcess10"/>
    <dgm:cxn modelId="{4D5A816C-BE83-4BFF-AD82-4795C0AF3138}" type="presParOf" srcId="{BCE0BC71-BD9D-4DAD-82C3-FCCC135DA457}" destId="{933D362C-2F4E-43FF-8E73-20B7DC0110C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6D54B-7FF4-4B69-B1AB-D9318019304F}" type="doc">
      <dgm:prSet loTypeId="urn:microsoft.com/office/officeart/2008/layout/CaptionedPictures" loCatId="picture" qsTypeId="urn:microsoft.com/office/officeart/2005/8/quickstyle/simple1" qsCatId="simple" csTypeId="urn:microsoft.com/office/officeart/2005/8/colors/colorful2" csCatId="colorful" phldr="1"/>
      <dgm:spPr/>
      <dgm:t>
        <a:bodyPr/>
        <a:lstStyle/>
        <a:p>
          <a:pPr rtl="1"/>
          <a:endParaRPr lang="ar-EG"/>
        </a:p>
      </dgm:t>
    </dgm:pt>
    <dgm:pt modelId="{47643B91-BE21-4730-AF61-82E424E32518}">
      <dgm:prSet phldrT="[Text]" custT="1"/>
      <dgm:spPr>
        <a:solidFill>
          <a:schemeClr val="accent1">
            <a:lumMod val="20000"/>
            <a:lumOff val="80000"/>
          </a:schemeClr>
        </a:solidFill>
      </dgm:spPr>
      <dgm:t>
        <a:bodyPr/>
        <a:lstStyle/>
        <a:p>
          <a:pPr algn="justLow" rtl="1"/>
          <a:r>
            <a:rPr lang="ar-EG" sz="2000" b="1" dirty="0" smtClean="0">
              <a:solidFill>
                <a:srgbClr val="00B0F0"/>
              </a:solidFill>
            </a:rPr>
            <a:t>هو </a:t>
          </a:r>
          <a:r>
            <a:rPr lang="ar-EG" sz="2000" b="1" smtClean="0">
              <a:solidFill>
                <a:srgbClr val="00B0F0"/>
              </a:solidFill>
            </a:rPr>
            <a:t>عمليات تفكير منظم </a:t>
          </a:r>
          <a:r>
            <a:rPr lang="ar-EG" sz="2000" b="1" dirty="0" smtClean="0">
              <a:solidFill>
                <a:srgbClr val="00B0F0"/>
              </a:solidFill>
            </a:rPr>
            <a:t>وتحليل مدروس وموثق لواقع محدد لرسم أهداف مستقبلية وتقدير التوقيت والأليات والوسائل المطلوبة للتنفيذ .</a:t>
          </a:r>
          <a:endParaRPr lang="ar-EG" sz="2000" b="1" dirty="0">
            <a:solidFill>
              <a:srgbClr val="00B0F0"/>
            </a:solidFill>
          </a:endParaRPr>
        </a:p>
      </dgm:t>
    </dgm:pt>
    <dgm:pt modelId="{34DA2DAD-FDA9-4C48-8E1B-BF9D5E979C29}" type="parTrans" cxnId="{6B73A05F-76AF-42C7-87C8-E7A1353092A3}">
      <dgm:prSet/>
      <dgm:spPr/>
      <dgm:t>
        <a:bodyPr/>
        <a:lstStyle/>
        <a:p>
          <a:pPr rtl="1"/>
          <a:endParaRPr lang="ar-EG"/>
        </a:p>
      </dgm:t>
    </dgm:pt>
    <dgm:pt modelId="{D4083EEC-C5EA-406E-A2B8-970EA0775BED}" type="sibTrans" cxnId="{6B73A05F-76AF-42C7-87C8-E7A1353092A3}">
      <dgm:prSet/>
      <dgm:spPr/>
      <dgm:t>
        <a:bodyPr/>
        <a:lstStyle/>
        <a:p>
          <a:pPr rtl="1"/>
          <a:endParaRPr lang="ar-EG"/>
        </a:p>
      </dgm:t>
    </dgm:pt>
    <dgm:pt modelId="{C07D9F0C-6CE2-4B2E-AF22-E8CA576DAC7B}" type="pres">
      <dgm:prSet presAssocID="{ECF6D54B-7FF4-4B69-B1AB-D9318019304F}" presName="Name0" presStyleCnt="0">
        <dgm:presLayoutVars>
          <dgm:chMax/>
          <dgm:chPref/>
          <dgm:dir/>
        </dgm:presLayoutVars>
      </dgm:prSet>
      <dgm:spPr/>
      <dgm:t>
        <a:bodyPr/>
        <a:lstStyle/>
        <a:p>
          <a:pPr rtl="1"/>
          <a:endParaRPr lang="ar-EG"/>
        </a:p>
      </dgm:t>
    </dgm:pt>
    <dgm:pt modelId="{B23CCD9A-101E-402E-8CD2-5CFDF4E6436C}" type="pres">
      <dgm:prSet presAssocID="{47643B91-BE21-4730-AF61-82E424E32518}" presName="composite" presStyleCnt="0">
        <dgm:presLayoutVars>
          <dgm:chMax val="1"/>
          <dgm:chPref val="1"/>
        </dgm:presLayoutVars>
      </dgm:prSet>
      <dgm:spPr/>
    </dgm:pt>
    <dgm:pt modelId="{A09529FE-2086-4E2F-95CD-EA3B4C9F6AE5}" type="pres">
      <dgm:prSet presAssocID="{47643B91-BE21-4730-AF61-82E424E32518}" presName="Accent" presStyleLbl="trAlignAcc1" presStyleIdx="0" presStyleCnt="1">
        <dgm:presLayoutVars>
          <dgm:chMax val="0"/>
          <dgm:chPref val="0"/>
        </dgm:presLayoutVars>
      </dgm:prSet>
      <dgm:spPr/>
    </dgm:pt>
    <dgm:pt modelId="{F289CCE2-4479-409A-A39A-0CA405D45F51}" type="pres">
      <dgm:prSet presAssocID="{47643B91-BE21-4730-AF61-82E424E32518}"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pt>
    <dgm:pt modelId="{DAF0AF3F-17D8-45DC-B194-ADE4BA957485}" type="pres">
      <dgm:prSet presAssocID="{47643B91-BE21-4730-AF61-82E424E32518}" presName="ChildComposite" presStyleCnt="0"/>
      <dgm:spPr/>
    </dgm:pt>
    <dgm:pt modelId="{232CB3A5-39CC-4ADF-BFD3-2D87DDEE82F5}" type="pres">
      <dgm:prSet presAssocID="{47643B91-BE21-4730-AF61-82E424E32518}" presName="Child" presStyleLbl="node1" presStyleIdx="0" presStyleCnt="0">
        <dgm:presLayoutVars>
          <dgm:chMax val="0"/>
          <dgm:chPref val="0"/>
          <dgm:bulletEnabled val="1"/>
        </dgm:presLayoutVars>
      </dgm:prSet>
      <dgm:spPr/>
    </dgm:pt>
    <dgm:pt modelId="{52B02BA5-E870-4371-B88C-F94D144B3B70}" type="pres">
      <dgm:prSet presAssocID="{47643B91-BE21-4730-AF61-82E424E32518}" presName="Parent" presStyleLbl="revTx" presStyleIdx="0" presStyleCnt="1">
        <dgm:presLayoutVars>
          <dgm:chMax val="1"/>
          <dgm:chPref val="0"/>
          <dgm:bulletEnabled val="1"/>
        </dgm:presLayoutVars>
      </dgm:prSet>
      <dgm:spPr/>
      <dgm:t>
        <a:bodyPr/>
        <a:lstStyle/>
        <a:p>
          <a:pPr rtl="1"/>
          <a:endParaRPr lang="ar-EG"/>
        </a:p>
      </dgm:t>
    </dgm:pt>
  </dgm:ptLst>
  <dgm:cxnLst>
    <dgm:cxn modelId="{6B73A05F-76AF-42C7-87C8-E7A1353092A3}" srcId="{ECF6D54B-7FF4-4B69-B1AB-D9318019304F}" destId="{47643B91-BE21-4730-AF61-82E424E32518}" srcOrd="0" destOrd="0" parTransId="{34DA2DAD-FDA9-4C48-8E1B-BF9D5E979C29}" sibTransId="{D4083EEC-C5EA-406E-A2B8-970EA0775BED}"/>
    <dgm:cxn modelId="{1FB01FAF-0CD7-4978-8ACC-77805A84EC3D}" type="presOf" srcId="{ECF6D54B-7FF4-4B69-B1AB-D9318019304F}" destId="{C07D9F0C-6CE2-4B2E-AF22-E8CA576DAC7B}" srcOrd="0" destOrd="0" presId="urn:microsoft.com/office/officeart/2008/layout/CaptionedPictures"/>
    <dgm:cxn modelId="{4AB783E5-2C64-41A7-8869-B8B5E9ABF1B6}" type="presOf" srcId="{47643B91-BE21-4730-AF61-82E424E32518}" destId="{52B02BA5-E870-4371-B88C-F94D144B3B70}" srcOrd="0" destOrd="0" presId="urn:microsoft.com/office/officeart/2008/layout/CaptionedPictures"/>
    <dgm:cxn modelId="{22E6DA37-9E51-4D4A-BD81-AF00F9437D1D}" type="presParOf" srcId="{C07D9F0C-6CE2-4B2E-AF22-E8CA576DAC7B}" destId="{B23CCD9A-101E-402E-8CD2-5CFDF4E6436C}" srcOrd="0" destOrd="0" presId="urn:microsoft.com/office/officeart/2008/layout/CaptionedPictures"/>
    <dgm:cxn modelId="{747819A9-3A6F-40D5-BFB3-9ADF1EC3B563}" type="presParOf" srcId="{B23CCD9A-101E-402E-8CD2-5CFDF4E6436C}" destId="{A09529FE-2086-4E2F-95CD-EA3B4C9F6AE5}" srcOrd="0" destOrd="0" presId="urn:microsoft.com/office/officeart/2008/layout/CaptionedPictures"/>
    <dgm:cxn modelId="{FF9BBA72-B736-4224-9672-B27B1CFC2E9F}" type="presParOf" srcId="{B23CCD9A-101E-402E-8CD2-5CFDF4E6436C}" destId="{F289CCE2-4479-409A-A39A-0CA405D45F51}" srcOrd="1" destOrd="0" presId="urn:microsoft.com/office/officeart/2008/layout/CaptionedPictures"/>
    <dgm:cxn modelId="{DFC41789-D2D3-46CD-8E7A-06219D9DFA13}" type="presParOf" srcId="{B23CCD9A-101E-402E-8CD2-5CFDF4E6436C}" destId="{DAF0AF3F-17D8-45DC-B194-ADE4BA957485}" srcOrd="2" destOrd="0" presId="urn:microsoft.com/office/officeart/2008/layout/CaptionedPictures"/>
    <dgm:cxn modelId="{BA4FA3C7-E7A7-48F2-AC70-8A089AB4942F}" type="presParOf" srcId="{DAF0AF3F-17D8-45DC-B194-ADE4BA957485}" destId="{232CB3A5-39CC-4ADF-BFD3-2D87DDEE82F5}" srcOrd="0" destOrd="0" presId="urn:microsoft.com/office/officeart/2008/layout/CaptionedPictures"/>
    <dgm:cxn modelId="{56843F8F-4821-46EE-9C34-0931631919FC}" type="presParOf" srcId="{DAF0AF3F-17D8-45DC-B194-ADE4BA957485}" destId="{52B02BA5-E870-4371-B88C-F94D144B3B70}"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E6B505-D102-4775-BBD4-FE4C2D107731}"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ar-EG"/>
        </a:p>
      </dgm:t>
    </dgm:pt>
    <dgm:pt modelId="{FBB69E55-3A66-4D24-B984-728EAC465C91}">
      <dgm:prSet phldrT="[Text]" custT="1"/>
      <dgm:spPr>
        <a:solidFill>
          <a:srgbClr val="FFC000">
            <a:alpha val="90000"/>
          </a:srgbClr>
        </a:solidFill>
      </dgm:spPr>
      <dgm:t>
        <a:bodyPr/>
        <a:lstStyle/>
        <a:p>
          <a:pPr algn="justLow" rtl="1"/>
          <a:r>
            <a:rPr lang="ar-EG" sz="2400" b="1" dirty="0" smtClean="0">
              <a:solidFill>
                <a:schemeClr val="bg2"/>
              </a:solidFill>
            </a:rPr>
            <a:t>يعتبر التخطيط الاستراتيجى أهم أنواع التخطيط ، حيث توضع جميع أنواع الخطط فى إطار الخطة الاستراتيجية عن طريق تحديد الاهداف العامة المرتبطة بالآجل الطويل .</a:t>
          </a:r>
          <a:endParaRPr lang="ar-EG" sz="2400" b="1" dirty="0">
            <a:solidFill>
              <a:schemeClr val="bg2"/>
            </a:solidFill>
          </a:endParaRPr>
        </a:p>
      </dgm:t>
    </dgm:pt>
    <dgm:pt modelId="{0B997B2C-5457-40A8-87CB-CECB58EAF6DB}">
      <dgm:prSet phldrT="[Text]" custT="1"/>
      <dgm:spPr>
        <a:solidFill>
          <a:srgbClr val="92D050"/>
        </a:solidFill>
      </dgm:spPr>
      <dgm:t>
        <a:bodyPr/>
        <a:lstStyle/>
        <a:p>
          <a:pPr algn="ctr" rtl="1"/>
          <a:r>
            <a:rPr lang="ar-EG" sz="2400" b="1" dirty="0" smtClean="0">
              <a:solidFill>
                <a:srgbClr val="002060"/>
              </a:solidFill>
            </a:rPr>
            <a:t> التخطيط الاستراتيجى </a:t>
          </a:r>
          <a:endParaRPr lang="ar-EG" sz="2400" b="1" dirty="0">
            <a:solidFill>
              <a:srgbClr val="002060"/>
            </a:solidFill>
          </a:endParaRPr>
        </a:p>
      </dgm:t>
    </dgm:pt>
    <dgm:pt modelId="{C7D46F47-41FD-425E-98A0-7F7A599EC5B2}" type="sibTrans" cxnId="{D246EF5C-B47E-4251-8D7E-FCA11165EF3C}">
      <dgm:prSet/>
      <dgm:spPr/>
      <dgm:t>
        <a:bodyPr/>
        <a:lstStyle/>
        <a:p>
          <a:pPr rtl="1"/>
          <a:endParaRPr lang="ar-EG"/>
        </a:p>
      </dgm:t>
    </dgm:pt>
    <dgm:pt modelId="{E21DA338-B656-4FAB-93FF-6D48EC8B69F6}" type="parTrans" cxnId="{D246EF5C-B47E-4251-8D7E-FCA11165EF3C}">
      <dgm:prSet/>
      <dgm:spPr/>
      <dgm:t>
        <a:bodyPr/>
        <a:lstStyle/>
        <a:p>
          <a:pPr rtl="1"/>
          <a:endParaRPr lang="ar-EG"/>
        </a:p>
      </dgm:t>
    </dgm:pt>
    <dgm:pt modelId="{116F1FE1-DA4D-4014-A957-6D2577C5809B}" type="sibTrans" cxnId="{6BF3F9AB-E3F6-4F9C-BBC8-4F3A7F63DF25}">
      <dgm:prSet/>
      <dgm:spPr/>
      <dgm:t>
        <a:bodyPr/>
        <a:lstStyle/>
        <a:p>
          <a:pPr rtl="1"/>
          <a:endParaRPr lang="ar-EG"/>
        </a:p>
      </dgm:t>
    </dgm:pt>
    <dgm:pt modelId="{62B9A407-A528-49BD-9EE5-0ADBF42277EA}" type="parTrans" cxnId="{6BF3F9AB-E3F6-4F9C-BBC8-4F3A7F63DF25}">
      <dgm:prSet/>
      <dgm:spPr/>
      <dgm:t>
        <a:bodyPr/>
        <a:lstStyle/>
        <a:p>
          <a:pPr rtl="1"/>
          <a:endParaRPr lang="ar-EG"/>
        </a:p>
      </dgm:t>
    </dgm:pt>
    <dgm:pt modelId="{A169BD34-A211-4145-AA68-8844AA9CF13D}" type="pres">
      <dgm:prSet presAssocID="{91E6B505-D102-4775-BBD4-FE4C2D107731}" presName="linear" presStyleCnt="0">
        <dgm:presLayoutVars>
          <dgm:dir val="rev"/>
          <dgm:animLvl val="lvl"/>
          <dgm:resizeHandles val="exact"/>
        </dgm:presLayoutVars>
      </dgm:prSet>
      <dgm:spPr/>
      <dgm:t>
        <a:bodyPr/>
        <a:lstStyle/>
        <a:p>
          <a:pPr rtl="1"/>
          <a:endParaRPr lang="ar-EG"/>
        </a:p>
      </dgm:t>
    </dgm:pt>
    <dgm:pt modelId="{30E22BE9-A477-4B56-964B-86F0633D95DE}" type="pres">
      <dgm:prSet presAssocID="{0B997B2C-5457-40A8-87CB-CECB58EAF6DB}" presName="parentLin" presStyleCnt="0"/>
      <dgm:spPr/>
    </dgm:pt>
    <dgm:pt modelId="{258B089D-D1D0-41D6-A96F-4D48739D4790}" type="pres">
      <dgm:prSet presAssocID="{0B997B2C-5457-40A8-87CB-CECB58EAF6DB}" presName="parentLeftMargin" presStyleLbl="node1" presStyleIdx="0" presStyleCnt="1"/>
      <dgm:spPr/>
      <dgm:t>
        <a:bodyPr/>
        <a:lstStyle/>
        <a:p>
          <a:pPr rtl="1"/>
          <a:endParaRPr lang="ar-EG"/>
        </a:p>
      </dgm:t>
    </dgm:pt>
    <dgm:pt modelId="{7B641380-95ED-456D-A185-B5D64B1A5ECE}" type="pres">
      <dgm:prSet presAssocID="{0B997B2C-5457-40A8-87CB-CECB58EAF6DB}" presName="parentText" presStyleLbl="node1" presStyleIdx="0" presStyleCnt="1">
        <dgm:presLayoutVars>
          <dgm:chMax val="0"/>
          <dgm:bulletEnabled val="1"/>
        </dgm:presLayoutVars>
      </dgm:prSet>
      <dgm:spPr/>
      <dgm:t>
        <a:bodyPr/>
        <a:lstStyle/>
        <a:p>
          <a:pPr rtl="1"/>
          <a:endParaRPr lang="ar-EG"/>
        </a:p>
      </dgm:t>
    </dgm:pt>
    <dgm:pt modelId="{39A6ABDE-9AF1-4AA3-9F7C-D3368D5E228B}" type="pres">
      <dgm:prSet presAssocID="{0B997B2C-5457-40A8-87CB-CECB58EAF6DB}" presName="negativeSpace" presStyleCnt="0"/>
      <dgm:spPr/>
    </dgm:pt>
    <dgm:pt modelId="{2AA7FDEF-8880-4F56-BD62-D752CF31680E}" type="pres">
      <dgm:prSet presAssocID="{0B997B2C-5457-40A8-87CB-CECB58EAF6DB}" presName="childText" presStyleLbl="conFgAcc1" presStyleIdx="0" presStyleCnt="1">
        <dgm:presLayoutVars>
          <dgm:bulletEnabled val="1"/>
        </dgm:presLayoutVars>
      </dgm:prSet>
      <dgm:spPr/>
      <dgm:t>
        <a:bodyPr/>
        <a:lstStyle/>
        <a:p>
          <a:pPr rtl="1"/>
          <a:endParaRPr lang="ar-EG"/>
        </a:p>
      </dgm:t>
    </dgm:pt>
  </dgm:ptLst>
  <dgm:cxnLst>
    <dgm:cxn modelId="{DE04C81F-EC53-4F5E-ACBB-0439CB47EBC7}" type="presOf" srcId="{91E6B505-D102-4775-BBD4-FE4C2D107731}" destId="{A169BD34-A211-4145-AA68-8844AA9CF13D}" srcOrd="0" destOrd="0" presId="urn:microsoft.com/office/officeart/2005/8/layout/list1"/>
    <dgm:cxn modelId="{D246EF5C-B47E-4251-8D7E-FCA11165EF3C}" srcId="{91E6B505-D102-4775-BBD4-FE4C2D107731}" destId="{0B997B2C-5457-40A8-87CB-CECB58EAF6DB}" srcOrd="0" destOrd="0" parTransId="{E21DA338-B656-4FAB-93FF-6D48EC8B69F6}" sibTransId="{C7D46F47-41FD-425E-98A0-7F7A599EC5B2}"/>
    <dgm:cxn modelId="{6BF3F9AB-E3F6-4F9C-BBC8-4F3A7F63DF25}" srcId="{0B997B2C-5457-40A8-87CB-CECB58EAF6DB}" destId="{FBB69E55-3A66-4D24-B984-728EAC465C91}" srcOrd="0" destOrd="0" parTransId="{62B9A407-A528-49BD-9EE5-0ADBF42277EA}" sibTransId="{116F1FE1-DA4D-4014-A957-6D2577C5809B}"/>
    <dgm:cxn modelId="{1C6DFE8D-A49A-4142-8778-8E54B405257D}" type="presOf" srcId="{0B997B2C-5457-40A8-87CB-CECB58EAF6DB}" destId="{258B089D-D1D0-41D6-A96F-4D48739D4790}" srcOrd="0" destOrd="0" presId="urn:microsoft.com/office/officeart/2005/8/layout/list1"/>
    <dgm:cxn modelId="{F6C2FB97-0204-4860-87D4-0CAB22348F5D}" type="presOf" srcId="{0B997B2C-5457-40A8-87CB-CECB58EAF6DB}" destId="{7B641380-95ED-456D-A185-B5D64B1A5ECE}" srcOrd="1" destOrd="0" presId="urn:microsoft.com/office/officeart/2005/8/layout/list1"/>
    <dgm:cxn modelId="{6CD2924C-AFCB-4598-BFDA-17B4A3FB041F}" type="presOf" srcId="{FBB69E55-3A66-4D24-B984-728EAC465C91}" destId="{2AA7FDEF-8880-4F56-BD62-D752CF31680E}" srcOrd="0" destOrd="0" presId="urn:microsoft.com/office/officeart/2005/8/layout/list1"/>
    <dgm:cxn modelId="{CE80D54C-7786-4A26-9DAF-6CA90F3F6BC5}" type="presParOf" srcId="{A169BD34-A211-4145-AA68-8844AA9CF13D}" destId="{30E22BE9-A477-4B56-964B-86F0633D95DE}" srcOrd="0" destOrd="0" presId="urn:microsoft.com/office/officeart/2005/8/layout/list1"/>
    <dgm:cxn modelId="{5A0FADC0-C5BA-4590-B542-E74E000EE4F1}" type="presParOf" srcId="{30E22BE9-A477-4B56-964B-86F0633D95DE}" destId="{258B089D-D1D0-41D6-A96F-4D48739D4790}" srcOrd="0" destOrd="0" presId="urn:microsoft.com/office/officeart/2005/8/layout/list1"/>
    <dgm:cxn modelId="{82483368-9D1A-4753-9302-CFA4BDBA4C51}" type="presParOf" srcId="{30E22BE9-A477-4B56-964B-86F0633D95DE}" destId="{7B641380-95ED-456D-A185-B5D64B1A5ECE}" srcOrd="1" destOrd="0" presId="urn:microsoft.com/office/officeart/2005/8/layout/list1"/>
    <dgm:cxn modelId="{B16EB9C1-4FB2-441C-A6C9-18C576F9F4B2}" type="presParOf" srcId="{A169BD34-A211-4145-AA68-8844AA9CF13D}" destId="{39A6ABDE-9AF1-4AA3-9F7C-D3368D5E228B}" srcOrd="1" destOrd="0" presId="urn:microsoft.com/office/officeart/2005/8/layout/list1"/>
    <dgm:cxn modelId="{D94D96EA-6A34-4780-BF58-1373EA2F3F24}" type="presParOf" srcId="{A169BD34-A211-4145-AA68-8844AA9CF13D}" destId="{2AA7FDEF-8880-4F56-BD62-D752CF31680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F6D54B-7FF4-4B69-B1AB-D9318019304F}" type="doc">
      <dgm:prSet loTypeId="urn:microsoft.com/office/officeart/2008/layout/CaptionedPictures" loCatId="picture" qsTypeId="urn:microsoft.com/office/officeart/2005/8/quickstyle/simple1" qsCatId="simple" csTypeId="urn:microsoft.com/office/officeart/2005/8/colors/accent3_1" csCatId="accent3" phldr="1"/>
      <dgm:spPr/>
      <dgm:t>
        <a:bodyPr/>
        <a:lstStyle/>
        <a:p>
          <a:pPr rtl="1"/>
          <a:endParaRPr lang="ar-EG"/>
        </a:p>
      </dgm:t>
    </dgm:pt>
    <dgm:pt modelId="{47643B91-BE21-4730-AF61-82E424E32518}">
      <dgm:prSet phldrT="[Text]" custT="1"/>
      <dgm:spPr/>
      <dgm:t>
        <a:bodyPr/>
        <a:lstStyle/>
        <a:p>
          <a:pPr algn="ctr" rtl="1"/>
          <a:r>
            <a:rPr lang="ar-EG" sz="2400" b="1" dirty="0" smtClean="0">
              <a:solidFill>
                <a:srgbClr val="FF0000"/>
              </a:solidFill>
            </a:rPr>
            <a:t>التحكم</a:t>
          </a:r>
        </a:p>
        <a:p>
          <a:pPr algn="ctr" rtl="1"/>
          <a:r>
            <a:rPr lang="ar-EG" sz="2000" b="1" dirty="0" smtClean="0">
              <a:solidFill>
                <a:srgbClr val="002060"/>
              </a:solidFill>
            </a:rPr>
            <a:t>هو مقارنة الأداء الفعلي بالمخطط له، وإجراء التعديلات بحيث يتم تنفيذ الخطة الموضوعة</a:t>
          </a:r>
          <a:endParaRPr lang="ar-EG" sz="2000" b="1" dirty="0">
            <a:solidFill>
              <a:srgbClr val="002060"/>
            </a:solidFill>
          </a:endParaRPr>
        </a:p>
      </dgm:t>
    </dgm:pt>
    <dgm:pt modelId="{34DA2DAD-FDA9-4C48-8E1B-BF9D5E979C29}" type="parTrans" cxnId="{6B73A05F-76AF-42C7-87C8-E7A1353092A3}">
      <dgm:prSet/>
      <dgm:spPr/>
      <dgm:t>
        <a:bodyPr/>
        <a:lstStyle/>
        <a:p>
          <a:pPr rtl="1"/>
          <a:endParaRPr lang="ar-EG"/>
        </a:p>
      </dgm:t>
    </dgm:pt>
    <dgm:pt modelId="{D4083EEC-C5EA-406E-A2B8-970EA0775BED}" type="sibTrans" cxnId="{6B73A05F-76AF-42C7-87C8-E7A1353092A3}">
      <dgm:prSet/>
      <dgm:spPr/>
      <dgm:t>
        <a:bodyPr/>
        <a:lstStyle/>
        <a:p>
          <a:pPr rtl="1"/>
          <a:endParaRPr lang="ar-EG"/>
        </a:p>
      </dgm:t>
    </dgm:pt>
    <dgm:pt modelId="{C07D9F0C-6CE2-4B2E-AF22-E8CA576DAC7B}" type="pres">
      <dgm:prSet presAssocID="{ECF6D54B-7FF4-4B69-B1AB-D9318019304F}" presName="Name0" presStyleCnt="0">
        <dgm:presLayoutVars>
          <dgm:chMax/>
          <dgm:chPref/>
          <dgm:dir/>
        </dgm:presLayoutVars>
      </dgm:prSet>
      <dgm:spPr/>
      <dgm:t>
        <a:bodyPr/>
        <a:lstStyle/>
        <a:p>
          <a:pPr rtl="1"/>
          <a:endParaRPr lang="ar-EG"/>
        </a:p>
      </dgm:t>
    </dgm:pt>
    <dgm:pt modelId="{B23CCD9A-101E-402E-8CD2-5CFDF4E6436C}" type="pres">
      <dgm:prSet presAssocID="{47643B91-BE21-4730-AF61-82E424E32518}" presName="composite" presStyleCnt="0">
        <dgm:presLayoutVars>
          <dgm:chMax val="1"/>
          <dgm:chPref val="1"/>
        </dgm:presLayoutVars>
      </dgm:prSet>
      <dgm:spPr/>
      <dgm:t>
        <a:bodyPr/>
        <a:lstStyle/>
        <a:p>
          <a:pPr rtl="1"/>
          <a:endParaRPr lang="ar-EG"/>
        </a:p>
      </dgm:t>
    </dgm:pt>
    <dgm:pt modelId="{A09529FE-2086-4E2F-95CD-EA3B4C9F6AE5}" type="pres">
      <dgm:prSet presAssocID="{47643B91-BE21-4730-AF61-82E424E32518}" presName="Accent" presStyleLbl="trAlignAcc1" presStyleIdx="0" presStyleCnt="1">
        <dgm:presLayoutVars>
          <dgm:chMax val="0"/>
          <dgm:chPref val="0"/>
        </dgm:presLayoutVars>
      </dgm:prSet>
      <dgm:spPr>
        <a:solidFill>
          <a:srgbClr val="FFC000">
            <a:alpha val="40000"/>
          </a:srgbClr>
        </a:solidFill>
      </dgm:spPr>
      <dgm:t>
        <a:bodyPr/>
        <a:lstStyle/>
        <a:p>
          <a:pPr rtl="1"/>
          <a:endParaRPr lang="ar-EG"/>
        </a:p>
      </dgm:t>
    </dgm:pt>
    <dgm:pt modelId="{F289CCE2-4479-409A-A39A-0CA405D45F51}" type="pres">
      <dgm:prSet presAssocID="{47643B91-BE21-4730-AF61-82E424E32518}"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DAF0AF3F-17D8-45DC-B194-ADE4BA957485}" type="pres">
      <dgm:prSet presAssocID="{47643B91-BE21-4730-AF61-82E424E32518}" presName="ChildComposite" presStyleCnt="0"/>
      <dgm:spPr/>
      <dgm:t>
        <a:bodyPr/>
        <a:lstStyle/>
        <a:p>
          <a:pPr rtl="1"/>
          <a:endParaRPr lang="ar-EG"/>
        </a:p>
      </dgm:t>
    </dgm:pt>
    <dgm:pt modelId="{232CB3A5-39CC-4ADF-BFD3-2D87DDEE82F5}" type="pres">
      <dgm:prSet presAssocID="{47643B91-BE21-4730-AF61-82E424E32518}" presName="Child" presStyleLbl="node1" presStyleIdx="0" presStyleCnt="0">
        <dgm:presLayoutVars>
          <dgm:chMax val="0"/>
          <dgm:chPref val="0"/>
          <dgm:bulletEnabled val="1"/>
        </dgm:presLayoutVars>
      </dgm:prSet>
      <dgm:spPr/>
      <dgm:t>
        <a:bodyPr/>
        <a:lstStyle/>
        <a:p>
          <a:pPr rtl="1"/>
          <a:endParaRPr lang="ar-EG"/>
        </a:p>
      </dgm:t>
    </dgm:pt>
    <dgm:pt modelId="{52B02BA5-E870-4371-B88C-F94D144B3B70}" type="pres">
      <dgm:prSet presAssocID="{47643B91-BE21-4730-AF61-82E424E32518}" presName="Parent" presStyleLbl="revTx" presStyleIdx="0" presStyleCnt="1">
        <dgm:presLayoutVars>
          <dgm:chMax val="1"/>
          <dgm:chPref val="0"/>
          <dgm:bulletEnabled val="1"/>
        </dgm:presLayoutVars>
      </dgm:prSet>
      <dgm:spPr/>
      <dgm:t>
        <a:bodyPr/>
        <a:lstStyle/>
        <a:p>
          <a:pPr rtl="1"/>
          <a:endParaRPr lang="ar-EG"/>
        </a:p>
      </dgm:t>
    </dgm:pt>
  </dgm:ptLst>
  <dgm:cxnLst>
    <dgm:cxn modelId="{6B73A05F-76AF-42C7-87C8-E7A1353092A3}" srcId="{ECF6D54B-7FF4-4B69-B1AB-D9318019304F}" destId="{47643B91-BE21-4730-AF61-82E424E32518}" srcOrd="0" destOrd="0" parTransId="{34DA2DAD-FDA9-4C48-8E1B-BF9D5E979C29}" sibTransId="{D4083EEC-C5EA-406E-A2B8-970EA0775BED}"/>
    <dgm:cxn modelId="{0DDB0B42-14EA-48FB-B2F0-71BB8562EC1D}" type="presOf" srcId="{47643B91-BE21-4730-AF61-82E424E32518}" destId="{52B02BA5-E870-4371-B88C-F94D144B3B70}" srcOrd="0" destOrd="0" presId="urn:microsoft.com/office/officeart/2008/layout/CaptionedPictures"/>
    <dgm:cxn modelId="{C743F8C4-745F-49C8-BD63-9B98109F8BD8}" type="presOf" srcId="{ECF6D54B-7FF4-4B69-B1AB-D9318019304F}" destId="{C07D9F0C-6CE2-4B2E-AF22-E8CA576DAC7B}" srcOrd="0" destOrd="0" presId="urn:microsoft.com/office/officeart/2008/layout/CaptionedPictures"/>
    <dgm:cxn modelId="{CC51DF1D-0906-4347-9DB6-019001AEA228}" type="presParOf" srcId="{C07D9F0C-6CE2-4B2E-AF22-E8CA576DAC7B}" destId="{B23CCD9A-101E-402E-8CD2-5CFDF4E6436C}" srcOrd="0" destOrd="0" presId="urn:microsoft.com/office/officeart/2008/layout/CaptionedPictures"/>
    <dgm:cxn modelId="{A7153725-6333-41ED-B39C-75F3357EEF11}" type="presParOf" srcId="{B23CCD9A-101E-402E-8CD2-5CFDF4E6436C}" destId="{A09529FE-2086-4E2F-95CD-EA3B4C9F6AE5}" srcOrd="0" destOrd="0" presId="urn:microsoft.com/office/officeart/2008/layout/CaptionedPictures"/>
    <dgm:cxn modelId="{BE1EC9AC-2C3B-4341-A568-F23E084A8D4C}" type="presParOf" srcId="{B23CCD9A-101E-402E-8CD2-5CFDF4E6436C}" destId="{F289CCE2-4479-409A-A39A-0CA405D45F51}" srcOrd="1" destOrd="0" presId="urn:microsoft.com/office/officeart/2008/layout/CaptionedPictures"/>
    <dgm:cxn modelId="{F1D56FB1-B50E-4846-8C84-B40C8782F569}" type="presParOf" srcId="{B23CCD9A-101E-402E-8CD2-5CFDF4E6436C}" destId="{DAF0AF3F-17D8-45DC-B194-ADE4BA957485}" srcOrd="2" destOrd="0" presId="urn:microsoft.com/office/officeart/2008/layout/CaptionedPictures"/>
    <dgm:cxn modelId="{9AA822B3-42B4-4DED-A27D-62356A9EBD3B}" type="presParOf" srcId="{DAF0AF3F-17D8-45DC-B194-ADE4BA957485}" destId="{232CB3A5-39CC-4ADF-BFD3-2D87DDEE82F5}" srcOrd="0" destOrd="0" presId="urn:microsoft.com/office/officeart/2008/layout/CaptionedPictures"/>
    <dgm:cxn modelId="{49C9EF96-1149-4B1A-8E75-A7246A117288}" type="presParOf" srcId="{DAF0AF3F-17D8-45DC-B194-ADE4BA957485}" destId="{52B02BA5-E870-4371-B88C-F94D144B3B70}"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680994-F891-4E45-94AE-230BF86CD007}" type="doc">
      <dgm:prSet loTypeId="urn:microsoft.com/office/officeart/2005/8/layout/vList3" loCatId="list" qsTypeId="urn:microsoft.com/office/officeart/2005/8/quickstyle/simple1" qsCatId="simple" csTypeId="urn:microsoft.com/office/officeart/2005/8/colors/accent1_2" csCatId="accent1" phldr="1"/>
      <dgm:spPr/>
    </dgm:pt>
    <dgm:pt modelId="{15F23836-85D5-4661-BB10-430BC0AF536C}">
      <dgm:prSet phldrT="[Text]" custT="1"/>
      <dgm:spPr>
        <a:solidFill>
          <a:srgbClr val="00B050"/>
        </a:solidFill>
      </dgm:spPr>
      <dgm:t>
        <a:bodyPr/>
        <a:lstStyle/>
        <a:p>
          <a:pPr algn="ctr" rtl="1"/>
          <a:r>
            <a:rPr lang="ar-EG" sz="4400" b="1" dirty="0" smtClean="0"/>
            <a:t>نشاط</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3832A548-878F-4B3D-8D3B-1CEA9C1605B2}" type="pres">
      <dgm:prSet presAssocID="{EF680994-F891-4E45-94AE-230BF86CD007}" presName="linearFlow" presStyleCnt="0">
        <dgm:presLayoutVars>
          <dgm:dir val="rev"/>
          <dgm:resizeHandles val="exact"/>
        </dgm:presLayoutVars>
      </dgm:prSet>
      <dgm:spPr/>
    </dgm:pt>
    <dgm:pt modelId="{847408ED-0375-40C5-8E09-3E85C1037804}" type="pres">
      <dgm:prSet presAssocID="{15F23836-85D5-4661-BB10-430BC0AF536C}" presName="composite" presStyleCnt="0"/>
      <dgm:spPr/>
    </dgm:pt>
    <dgm:pt modelId="{3AF93DBE-24C9-49A7-99CB-9BBB774D23B1}" type="pres">
      <dgm:prSet presAssocID="{15F23836-85D5-4661-BB10-430BC0AF536C}" presName="imgShp" presStyleLbl="fgImgPlace1" presStyleIdx="0" presStyleCnt="1"/>
      <dgm:spPr>
        <a:blipFill rotWithShape="1">
          <a:blip xmlns:r="http://schemas.openxmlformats.org/officeDocument/2006/relationships" r:embed="rId1"/>
          <a:stretch>
            <a:fillRect/>
          </a:stretch>
        </a:blipFill>
      </dgm:spPr>
    </dgm:pt>
    <dgm:pt modelId="{100E1F64-1749-4422-BB23-A2302068FEF6}" type="pres">
      <dgm:prSet presAssocID="{15F23836-85D5-4661-BB10-430BC0AF536C}" presName="txShp" presStyleLbl="node1" presStyleIdx="0" presStyleCnt="1">
        <dgm:presLayoutVars>
          <dgm:bulletEnabled val="1"/>
        </dgm:presLayoutVars>
      </dgm:prSet>
      <dgm:spPr/>
      <dgm:t>
        <a:bodyPr/>
        <a:lstStyle/>
        <a:p>
          <a:pPr rtl="1"/>
          <a:endParaRPr lang="ar-EG"/>
        </a:p>
      </dgm:t>
    </dgm:pt>
  </dgm:ptLst>
  <dgm:cxnLst>
    <dgm:cxn modelId="{BACB14AB-7D52-4F34-9DC1-F7525FF480B4}" srcId="{EF680994-F891-4E45-94AE-230BF86CD007}" destId="{15F23836-85D5-4661-BB10-430BC0AF536C}" srcOrd="0" destOrd="0" parTransId="{61DAF01B-D211-4D81-9C2A-ED5B4BF5782F}" sibTransId="{B3C6B116-05AC-4AFC-B0EB-B852C60D2E03}"/>
    <dgm:cxn modelId="{28FD1FF3-D078-43AF-B577-E8A23D3DF5B9}" type="presOf" srcId="{EF680994-F891-4E45-94AE-230BF86CD007}" destId="{3832A548-878F-4B3D-8D3B-1CEA9C1605B2}" srcOrd="0" destOrd="0" presId="urn:microsoft.com/office/officeart/2005/8/layout/vList3"/>
    <dgm:cxn modelId="{7B2126C5-43E4-4CBF-B73A-5EF35809D70A}" type="presOf" srcId="{15F23836-85D5-4661-BB10-430BC0AF536C}" destId="{100E1F64-1749-4422-BB23-A2302068FEF6}" srcOrd="0" destOrd="0" presId="urn:microsoft.com/office/officeart/2005/8/layout/vList3"/>
    <dgm:cxn modelId="{1777AE97-1135-4225-BF8E-272E2BA2B8B3}" type="presParOf" srcId="{3832A548-878F-4B3D-8D3B-1CEA9C1605B2}" destId="{847408ED-0375-40C5-8E09-3E85C1037804}" srcOrd="0" destOrd="0" presId="urn:microsoft.com/office/officeart/2005/8/layout/vList3"/>
    <dgm:cxn modelId="{B3C181F5-7F97-4943-A104-39DC109A5F87}" type="presParOf" srcId="{847408ED-0375-40C5-8E09-3E85C1037804}" destId="{3AF93DBE-24C9-49A7-99CB-9BBB774D23B1}" srcOrd="0" destOrd="0" presId="urn:microsoft.com/office/officeart/2005/8/layout/vList3"/>
    <dgm:cxn modelId="{272AF3EA-89B9-474A-9796-8668AC2FCF43}" type="presParOf" srcId="{847408ED-0375-40C5-8E09-3E85C1037804}" destId="{100E1F64-1749-4422-BB23-A2302068FE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680994-F891-4E45-94AE-230BF86CD007}" type="doc">
      <dgm:prSet loTypeId="urn:microsoft.com/office/officeart/2008/layout/AlternatingPictureCircles" loCatId="picture" qsTypeId="urn:microsoft.com/office/officeart/2005/8/quickstyle/simple1" qsCatId="simple" csTypeId="urn:microsoft.com/office/officeart/2005/8/colors/accent1_2" csCatId="accent1" phldr="1"/>
      <dgm:spPr/>
    </dgm:pt>
    <dgm:pt modelId="{15F23836-85D5-4661-BB10-430BC0AF536C}">
      <dgm:prSet phldrT="[Text]" custT="1"/>
      <dgm:spPr/>
      <dgm:t>
        <a:bodyPr/>
        <a:lstStyle/>
        <a:p>
          <a:pPr algn="ctr" rtl="1"/>
          <a:r>
            <a:rPr lang="ar-EG" sz="4400" b="1" dirty="0" smtClean="0"/>
            <a:t>مثال </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5080823E-FA3D-49FC-86EA-EEB49FB19E5F}" type="pres">
      <dgm:prSet presAssocID="{EF680994-F891-4E45-94AE-230BF86CD007}" presName="Name0" presStyleCnt="0">
        <dgm:presLayoutVars>
          <dgm:chMax/>
          <dgm:chPref/>
          <dgm:dir/>
        </dgm:presLayoutVars>
      </dgm:prSet>
      <dgm:spPr/>
    </dgm:pt>
    <dgm:pt modelId="{0AFF52ED-A902-45C0-9C5B-63FB4BF2B61D}" type="pres">
      <dgm:prSet presAssocID="{15F23836-85D5-4661-BB10-430BC0AF536C}" presName="composite" presStyleCnt="0"/>
      <dgm:spPr/>
    </dgm:pt>
    <dgm:pt modelId="{7D495E33-7E01-4DE1-8C01-D7DC098C2A5F}" type="pres">
      <dgm:prSet presAssocID="{15F23836-85D5-4661-BB10-430BC0AF536C}" presName="Accent" presStyleLbl="alignNode1" presStyleIdx="0" presStyleCnt="1">
        <dgm:presLayoutVars>
          <dgm:chMax val="0"/>
          <dgm:chPref val="0"/>
        </dgm:presLayoutVars>
      </dgm:prSet>
      <dgm:spPr>
        <a:solidFill>
          <a:srgbClr val="0070C0"/>
        </a:solidFill>
      </dgm:spPr>
    </dgm:pt>
    <dgm:pt modelId="{A18835D9-9A36-4B39-99E1-3E8433FC5860}" type="pres">
      <dgm:prSet presAssocID="{15F23836-85D5-4661-BB10-430BC0AF536C}"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4C62B389-8A27-49F2-9845-707B3F2860A9}" type="pres">
      <dgm:prSet presAssocID="{15F23836-85D5-4661-BB10-430BC0AF536C}" presName="Parent" presStyleLbl="fgAccFollowNode1" presStyleIdx="0" presStyleCnt="1">
        <dgm:presLayoutVars>
          <dgm:chMax val="0"/>
          <dgm:chPref val="0"/>
          <dgm:bulletEnabled val="1"/>
        </dgm:presLayoutVars>
      </dgm:prSet>
      <dgm:spPr/>
      <dgm:t>
        <a:bodyPr/>
        <a:lstStyle/>
        <a:p>
          <a:pPr rtl="1"/>
          <a:endParaRPr lang="ar-EG"/>
        </a:p>
      </dgm:t>
    </dgm:pt>
    <dgm:pt modelId="{C59D594A-51DC-4155-B1F2-2C710F6975CC}" type="pres">
      <dgm:prSet presAssocID="{15F23836-85D5-4661-BB10-430BC0AF536C}" presName="Space" presStyleCnt="0">
        <dgm:presLayoutVars>
          <dgm:chMax val="0"/>
          <dgm:chPref val="0"/>
        </dgm:presLayoutVars>
      </dgm:prSet>
      <dgm:spPr/>
    </dgm:pt>
  </dgm:ptLst>
  <dgm:cxnLst>
    <dgm:cxn modelId="{C0CCB34D-144B-4D28-9E73-7DF0B9456570}" type="presOf" srcId="{EF680994-F891-4E45-94AE-230BF86CD007}" destId="{5080823E-FA3D-49FC-86EA-EEB49FB19E5F}" srcOrd="0" destOrd="0" presId="urn:microsoft.com/office/officeart/2008/layout/AlternatingPictureCircles"/>
    <dgm:cxn modelId="{BACB14AB-7D52-4F34-9DC1-F7525FF480B4}" srcId="{EF680994-F891-4E45-94AE-230BF86CD007}" destId="{15F23836-85D5-4661-BB10-430BC0AF536C}" srcOrd="0" destOrd="0" parTransId="{61DAF01B-D211-4D81-9C2A-ED5B4BF5782F}" sibTransId="{B3C6B116-05AC-4AFC-B0EB-B852C60D2E03}"/>
    <dgm:cxn modelId="{D56AC7BD-1AA8-46D6-8FF8-20B0C5CCD0C5}" type="presOf" srcId="{15F23836-85D5-4661-BB10-430BC0AF536C}" destId="{4C62B389-8A27-49F2-9845-707B3F2860A9}" srcOrd="0" destOrd="0" presId="urn:microsoft.com/office/officeart/2008/layout/AlternatingPictureCircles"/>
    <dgm:cxn modelId="{DC022B1E-A518-40C4-B3E5-61730F511AEE}" type="presParOf" srcId="{5080823E-FA3D-49FC-86EA-EEB49FB19E5F}" destId="{0AFF52ED-A902-45C0-9C5B-63FB4BF2B61D}" srcOrd="0" destOrd="0" presId="urn:microsoft.com/office/officeart/2008/layout/AlternatingPictureCircles"/>
    <dgm:cxn modelId="{864F55C3-6E88-46D4-BDE6-FF69855C669B}" type="presParOf" srcId="{0AFF52ED-A902-45C0-9C5B-63FB4BF2B61D}" destId="{7D495E33-7E01-4DE1-8C01-D7DC098C2A5F}" srcOrd="0" destOrd="0" presId="urn:microsoft.com/office/officeart/2008/layout/AlternatingPictureCircles"/>
    <dgm:cxn modelId="{2000389C-0832-4B2B-9398-907DAA59F540}" type="presParOf" srcId="{0AFF52ED-A902-45C0-9C5B-63FB4BF2B61D}" destId="{A18835D9-9A36-4B39-99E1-3E8433FC5860}" srcOrd="1" destOrd="0" presId="urn:microsoft.com/office/officeart/2008/layout/AlternatingPictureCircles"/>
    <dgm:cxn modelId="{0E0B04CA-1716-4EA9-A586-22B5EC26E6B7}" type="presParOf" srcId="{0AFF52ED-A902-45C0-9C5B-63FB4BF2B61D}" destId="{4C62B389-8A27-49F2-9845-707B3F2860A9}" srcOrd="2" destOrd="0" presId="urn:microsoft.com/office/officeart/2008/layout/AlternatingPictureCircles"/>
    <dgm:cxn modelId="{F102E88F-D50C-48EA-BD5A-2F2A27B48A41}" type="presParOf" srcId="{0AFF52ED-A902-45C0-9C5B-63FB4BF2B61D}" destId="{C59D594A-51DC-4155-B1F2-2C710F6975CC}"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680994-F891-4E45-94AE-230BF86CD007}" type="doc">
      <dgm:prSet loTypeId="urn:microsoft.com/office/officeart/2008/layout/AlternatingPictureCircles" loCatId="picture" qsTypeId="urn:microsoft.com/office/officeart/2005/8/quickstyle/simple1" qsCatId="simple" csTypeId="urn:microsoft.com/office/officeart/2005/8/colors/accent1_2" csCatId="accent1" phldr="1"/>
      <dgm:spPr/>
    </dgm:pt>
    <dgm:pt modelId="{15F23836-85D5-4661-BB10-430BC0AF536C}">
      <dgm:prSet phldrT="[Text]" custT="1"/>
      <dgm:spPr/>
      <dgm:t>
        <a:bodyPr/>
        <a:lstStyle/>
        <a:p>
          <a:pPr algn="ctr" rtl="1"/>
          <a:r>
            <a:rPr lang="ar-EG" sz="4400" b="1" dirty="0" smtClean="0"/>
            <a:t>مثال </a:t>
          </a:r>
          <a:endParaRPr lang="ar-EG" sz="4400" b="1" dirty="0"/>
        </a:p>
      </dgm:t>
    </dgm:pt>
    <dgm:pt modelId="{61DAF01B-D211-4D81-9C2A-ED5B4BF5782F}" type="parTrans" cxnId="{BACB14AB-7D52-4F34-9DC1-F7525FF480B4}">
      <dgm:prSet/>
      <dgm:spPr/>
      <dgm:t>
        <a:bodyPr/>
        <a:lstStyle/>
        <a:p>
          <a:pPr rtl="1"/>
          <a:endParaRPr lang="ar-EG"/>
        </a:p>
      </dgm:t>
    </dgm:pt>
    <dgm:pt modelId="{B3C6B116-05AC-4AFC-B0EB-B852C60D2E03}" type="sibTrans" cxnId="{BACB14AB-7D52-4F34-9DC1-F7525FF480B4}">
      <dgm:prSet/>
      <dgm:spPr/>
      <dgm:t>
        <a:bodyPr/>
        <a:lstStyle/>
        <a:p>
          <a:pPr rtl="1"/>
          <a:endParaRPr lang="ar-EG"/>
        </a:p>
      </dgm:t>
    </dgm:pt>
    <dgm:pt modelId="{5080823E-FA3D-49FC-86EA-EEB49FB19E5F}" type="pres">
      <dgm:prSet presAssocID="{EF680994-F891-4E45-94AE-230BF86CD007}" presName="Name0" presStyleCnt="0">
        <dgm:presLayoutVars>
          <dgm:chMax/>
          <dgm:chPref/>
          <dgm:dir/>
        </dgm:presLayoutVars>
      </dgm:prSet>
      <dgm:spPr/>
    </dgm:pt>
    <dgm:pt modelId="{0AFF52ED-A902-45C0-9C5B-63FB4BF2B61D}" type="pres">
      <dgm:prSet presAssocID="{15F23836-85D5-4661-BB10-430BC0AF536C}" presName="composite" presStyleCnt="0"/>
      <dgm:spPr/>
    </dgm:pt>
    <dgm:pt modelId="{7D495E33-7E01-4DE1-8C01-D7DC098C2A5F}" type="pres">
      <dgm:prSet presAssocID="{15F23836-85D5-4661-BB10-430BC0AF536C}" presName="Accent" presStyleLbl="alignNode1" presStyleIdx="0" presStyleCnt="1">
        <dgm:presLayoutVars>
          <dgm:chMax val="0"/>
          <dgm:chPref val="0"/>
        </dgm:presLayoutVars>
      </dgm:prSet>
      <dgm:spPr>
        <a:solidFill>
          <a:srgbClr val="0070C0"/>
        </a:solidFill>
      </dgm:spPr>
    </dgm:pt>
    <dgm:pt modelId="{A18835D9-9A36-4B39-99E1-3E8433FC5860}" type="pres">
      <dgm:prSet presAssocID="{15F23836-85D5-4661-BB10-430BC0AF536C}"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4C62B389-8A27-49F2-9845-707B3F2860A9}" type="pres">
      <dgm:prSet presAssocID="{15F23836-85D5-4661-BB10-430BC0AF536C}" presName="Parent" presStyleLbl="fgAccFollowNode1" presStyleIdx="0" presStyleCnt="1">
        <dgm:presLayoutVars>
          <dgm:chMax val="0"/>
          <dgm:chPref val="0"/>
          <dgm:bulletEnabled val="1"/>
        </dgm:presLayoutVars>
      </dgm:prSet>
      <dgm:spPr/>
      <dgm:t>
        <a:bodyPr/>
        <a:lstStyle/>
        <a:p>
          <a:pPr rtl="1"/>
          <a:endParaRPr lang="ar-EG"/>
        </a:p>
      </dgm:t>
    </dgm:pt>
    <dgm:pt modelId="{C59D594A-51DC-4155-B1F2-2C710F6975CC}" type="pres">
      <dgm:prSet presAssocID="{15F23836-85D5-4661-BB10-430BC0AF536C}" presName="Space" presStyleCnt="0">
        <dgm:presLayoutVars>
          <dgm:chMax val="0"/>
          <dgm:chPref val="0"/>
        </dgm:presLayoutVars>
      </dgm:prSet>
      <dgm:spPr/>
    </dgm:pt>
  </dgm:ptLst>
  <dgm:cxnLst>
    <dgm:cxn modelId="{BACB14AB-7D52-4F34-9DC1-F7525FF480B4}" srcId="{EF680994-F891-4E45-94AE-230BF86CD007}" destId="{15F23836-85D5-4661-BB10-430BC0AF536C}" srcOrd="0" destOrd="0" parTransId="{61DAF01B-D211-4D81-9C2A-ED5B4BF5782F}" sibTransId="{B3C6B116-05AC-4AFC-B0EB-B852C60D2E03}"/>
    <dgm:cxn modelId="{87615FA4-167F-4C92-B755-1F90F42F15AD}" type="presOf" srcId="{15F23836-85D5-4661-BB10-430BC0AF536C}" destId="{4C62B389-8A27-49F2-9845-707B3F2860A9}" srcOrd="0" destOrd="0" presId="urn:microsoft.com/office/officeart/2008/layout/AlternatingPictureCircles"/>
    <dgm:cxn modelId="{9FE81FE8-896C-47D5-8D0C-B6383D173CB2}" type="presOf" srcId="{EF680994-F891-4E45-94AE-230BF86CD007}" destId="{5080823E-FA3D-49FC-86EA-EEB49FB19E5F}" srcOrd="0" destOrd="0" presId="urn:microsoft.com/office/officeart/2008/layout/AlternatingPictureCircles"/>
    <dgm:cxn modelId="{59AACA8C-82B8-4569-83CB-F13B2FFA1987}" type="presParOf" srcId="{5080823E-FA3D-49FC-86EA-EEB49FB19E5F}" destId="{0AFF52ED-A902-45C0-9C5B-63FB4BF2B61D}" srcOrd="0" destOrd="0" presId="urn:microsoft.com/office/officeart/2008/layout/AlternatingPictureCircles"/>
    <dgm:cxn modelId="{8E8C8A1F-E0AD-44FC-96BE-E1241D4E30AD}" type="presParOf" srcId="{0AFF52ED-A902-45C0-9C5B-63FB4BF2B61D}" destId="{7D495E33-7E01-4DE1-8C01-D7DC098C2A5F}" srcOrd="0" destOrd="0" presId="urn:microsoft.com/office/officeart/2008/layout/AlternatingPictureCircles"/>
    <dgm:cxn modelId="{6EA5B124-0329-4EE0-82D9-577AE317C6A2}" type="presParOf" srcId="{0AFF52ED-A902-45C0-9C5B-63FB4BF2B61D}" destId="{A18835D9-9A36-4B39-99E1-3E8433FC5860}" srcOrd="1" destOrd="0" presId="urn:microsoft.com/office/officeart/2008/layout/AlternatingPictureCircles"/>
    <dgm:cxn modelId="{0C579ED7-35A3-4248-BD27-1159111385C3}" type="presParOf" srcId="{0AFF52ED-A902-45C0-9C5B-63FB4BF2B61D}" destId="{4C62B389-8A27-49F2-9845-707B3F2860A9}" srcOrd="2" destOrd="0" presId="urn:microsoft.com/office/officeart/2008/layout/AlternatingPictureCircles"/>
    <dgm:cxn modelId="{3EB6AF7F-782F-4F0C-A7C1-75ACF4A158EE}" type="presParOf" srcId="{0AFF52ED-A902-45C0-9C5B-63FB4BF2B61D}" destId="{C59D594A-51DC-4155-B1F2-2C710F6975CC}"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0FED36-AD97-4135-A271-37446D6E542A}"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BB0B3B55-0DD2-4387-A7CF-26DD2FD77510}">
      <dgm:prSet phldrT="[Text]"/>
      <dgm:spPr>
        <a:solidFill>
          <a:srgbClr val="FFCCFF"/>
        </a:solidFill>
      </dgm:spPr>
      <dgm:t>
        <a:bodyPr/>
        <a:lstStyle/>
        <a:p>
          <a:pPr rtl="1"/>
          <a:r>
            <a:rPr lang="ar-EG" dirty="0" smtClean="0"/>
            <a:t>الخطط التشغيلية</a:t>
          </a:r>
        </a:p>
        <a:p>
          <a:pPr rtl="1"/>
          <a:r>
            <a:rPr lang="ar-EG" dirty="0" smtClean="0"/>
            <a:t> هي الوسائل المناسبة و المحددة التي تتبعها المؤسسة للوصول إلى أهدافها. وهي في عملية التخطيط تمثل المرحلة التي يتوجب فيها إشراك الأشخاص المعنيين بتطبيق الخطة بشكل فعال، حتى لو لم يكونوا مشتركين في المراحل المبكرة من التخطيط.</a:t>
          </a:r>
          <a:endParaRPr lang="ar-EG" dirty="0"/>
        </a:p>
      </dgm:t>
    </dgm:pt>
    <dgm:pt modelId="{B734BB81-BEF7-474F-ABB5-7898F6AEADF7}" type="parTrans" cxnId="{E8CA0D82-DACA-4035-B38A-BC7C02648AF5}">
      <dgm:prSet/>
      <dgm:spPr/>
      <dgm:t>
        <a:bodyPr/>
        <a:lstStyle/>
        <a:p>
          <a:pPr rtl="1"/>
          <a:endParaRPr lang="ar-EG"/>
        </a:p>
      </dgm:t>
    </dgm:pt>
    <dgm:pt modelId="{1444E617-1EFC-4A5F-9B8C-7D2238A64F53}" type="sibTrans" cxnId="{E8CA0D82-DACA-4035-B38A-BC7C02648AF5}">
      <dgm:prSet/>
      <dgm:spPr/>
      <dgm:t>
        <a:bodyPr/>
        <a:lstStyle/>
        <a:p>
          <a:pPr rtl="1"/>
          <a:endParaRPr lang="ar-EG"/>
        </a:p>
      </dgm:t>
    </dgm:pt>
    <dgm:pt modelId="{071215EA-ACA1-4D89-935B-BF73E28D4526}" type="pres">
      <dgm:prSet presAssocID="{930FED36-AD97-4135-A271-37446D6E542A}" presName="Name0" presStyleCnt="0">
        <dgm:presLayoutVars>
          <dgm:chMax/>
          <dgm:chPref/>
          <dgm:dir/>
        </dgm:presLayoutVars>
      </dgm:prSet>
      <dgm:spPr/>
      <dgm:t>
        <a:bodyPr/>
        <a:lstStyle/>
        <a:p>
          <a:pPr rtl="1"/>
          <a:endParaRPr lang="ar-EG"/>
        </a:p>
      </dgm:t>
    </dgm:pt>
    <dgm:pt modelId="{57837057-C23F-49A6-9CA0-917C2F88810F}" type="pres">
      <dgm:prSet presAssocID="{BB0B3B55-0DD2-4387-A7CF-26DD2FD77510}" presName="composite" presStyleCnt="0">
        <dgm:presLayoutVars>
          <dgm:chMax/>
          <dgm:chPref/>
        </dgm:presLayoutVars>
      </dgm:prSet>
      <dgm:spPr/>
    </dgm:pt>
    <dgm:pt modelId="{CB9E10DF-F1E3-4423-BDB9-571A1538CE2E}" type="pres">
      <dgm:prSet presAssocID="{BB0B3B55-0DD2-4387-A7CF-26DD2FD77510}" presName="Image" presStyleLbl="bgImgPlace1" presStyleIdx="0" presStyleCnt="1" custLinFactNeighborX="-10235"/>
      <dgm:spPr>
        <a:blipFill rotWithShape="1">
          <a:blip xmlns:r="http://schemas.openxmlformats.org/officeDocument/2006/relationships" r:embed="rId1"/>
          <a:stretch>
            <a:fillRect/>
          </a:stretch>
        </a:blipFill>
      </dgm:spPr>
    </dgm:pt>
    <dgm:pt modelId="{1F3CC3D1-758D-4A0A-AD63-832D437F6ED9}" type="pres">
      <dgm:prSet presAssocID="{BB0B3B55-0DD2-4387-A7CF-26DD2FD77510}" presName="ParentText" presStyleLbl="revTx" presStyleIdx="0" presStyleCnt="1">
        <dgm:presLayoutVars>
          <dgm:chMax val="0"/>
          <dgm:chPref val="0"/>
          <dgm:bulletEnabled val="1"/>
        </dgm:presLayoutVars>
      </dgm:prSet>
      <dgm:spPr/>
      <dgm:t>
        <a:bodyPr/>
        <a:lstStyle/>
        <a:p>
          <a:pPr rtl="1"/>
          <a:endParaRPr lang="ar-EG"/>
        </a:p>
      </dgm:t>
    </dgm:pt>
    <dgm:pt modelId="{3819B6BF-1EC6-492E-8BC6-0332A49C6AC8}" type="pres">
      <dgm:prSet presAssocID="{BB0B3B55-0DD2-4387-A7CF-26DD2FD77510}" presName="tlFrame" presStyleLbl="node1" presStyleIdx="0" presStyleCnt="4"/>
      <dgm:spPr/>
    </dgm:pt>
    <dgm:pt modelId="{72A3BEB5-04F7-4EB6-976A-44A1307B8BEB}" type="pres">
      <dgm:prSet presAssocID="{BB0B3B55-0DD2-4387-A7CF-26DD2FD77510}" presName="trFrame" presStyleLbl="node1" presStyleIdx="1" presStyleCnt="4"/>
      <dgm:spPr/>
    </dgm:pt>
    <dgm:pt modelId="{68524D65-0805-4E8C-A991-1BB673D74DAA}" type="pres">
      <dgm:prSet presAssocID="{BB0B3B55-0DD2-4387-A7CF-26DD2FD77510}" presName="blFrame" presStyleLbl="node1" presStyleIdx="2" presStyleCnt="4"/>
      <dgm:spPr/>
    </dgm:pt>
    <dgm:pt modelId="{5147ADDF-F6CD-4CF6-9272-482C1E8A56A3}" type="pres">
      <dgm:prSet presAssocID="{BB0B3B55-0DD2-4387-A7CF-26DD2FD77510}" presName="brFrame" presStyleLbl="node1" presStyleIdx="3" presStyleCnt="4"/>
      <dgm:spPr/>
    </dgm:pt>
  </dgm:ptLst>
  <dgm:cxnLst>
    <dgm:cxn modelId="{00D9506D-5B55-47F0-992A-A4E7AA62960D}" type="presOf" srcId="{930FED36-AD97-4135-A271-37446D6E542A}" destId="{071215EA-ACA1-4D89-935B-BF73E28D4526}" srcOrd="0" destOrd="0" presId="urn:microsoft.com/office/officeart/2009/3/layout/FramedTextPicture"/>
    <dgm:cxn modelId="{E651F4A3-92C0-40C3-8341-4544FDE61202}" type="presOf" srcId="{BB0B3B55-0DD2-4387-A7CF-26DD2FD77510}" destId="{1F3CC3D1-758D-4A0A-AD63-832D437F6ED9}" srcOrd="0" destOrd="0" presId="urn:microsoft.com/office/officeart/2009/3/layout/FramedTextPicture"/>
    <dgm:cxn modelId="{E8CA0D82-DACA-4035-B38A-BC7C02648AF5}" srcId="{930FED36-AD97-4135-A271-37446D6E542A}" destId="{BB0B3B55-0DD2-4387-A7CF-26DD2FD77510}" srcOrd="0" destOrd="0" parTransId="{B734BB81-BEF7-474F-ABB5-7898F6AEADF7}" sibTransId="{1444E617-1EFC-4A5F-9B8C-7D2238A64F53}"/>
    <dgm:cxn modelId="{2220385F-6711-4E74-AF9A-F011D44CA688}" type="presParOf" srcId="{071215EA-ACA1-4D89-935B-BF73E28D4526}" destId="{57837057-C23F-49A6-9CA0-917C2F88810F}" srcOrd="0" destOrd="0" presId="urn:microsoft.com/office/officeart/2009/3/layout/FramedTextPicture"/>
    <dgm:cxn modelId="{83DBB640-893A-4508-A6AF-6174D765959D}" type="presParOf" srcId="{57837057-C23F-49A6-9CA0-917C2F88810F}" destId="{CB9E10DF-F1E3-4423-BDB9-571A1538CE2E}" srcOrd="0" destOrd="0" presId="urn:microsoft.com/office/officeart/2009/3/layout/FramedTextPicture"/>
    <dgm:cxn modelId="{0AD441EE-070C-4280-BC05-182EFE1E2765}" type="presParOf" srcId="{57837057-C23F-49A6-9CA0-917C2F88810F}" destId="{1F3CC3D1-758D-4A0A-AD63-832D437F6ED9}" srcOrd="1" destOrd="0" presId="urn:microsoft.com/office/officeart/2009/3/layout/FramedTextPicture"/>
    <dgm:cxn modelId="{FBB1D554-133A-4CCE-B1E5-87184492D046}" type="presParOf" srcId="{57837057-C23F-49A6-9CA0-917C2F88810F}" destId="{3819B6BF-1EC6-492E-8BC6-0332A49C6AC8}" srcOrd="2" destOrd="0" presId="urn:microsoft.com/office/officeart/2009/3/layout/FramedTextPicture"/>
    <dgm:cxn modelId="{F9B85293-BFED-4762-BB1F-0B8D88A479CA}" type="presParOf" srcId="{57837057-C23F-49A6-9CA0-917C2F88810F}" destId="{72A3BEB5-04F7-4EB6-976A-44A1307B8BEB}" srcOrd="3" destOrd="0" presId="urn:microsoft.com/office/officeart/2009/3/layout/FramedTextPicture"/>
    <dgm:cxn modelId="{DE948B77-7B77-4942-B187-FA2BBB00C1C6}" type="presParOf" srcId="{57837057-C23F-49A6-9CA0-917C2F88810F}" destId="{68524D65-0805-4E8C-A991-1BB673D74DAA}" srcOrd="4" destOrd="0" presId="urn:microsoft.com/office/officeart/2009/3/layout/FramedTextPicture"/>
    <dgm:cxn modelId="{0137D0C8-D022-48C3-A358-91673E6F2144}" type="presParOf" srcId="{57837057-C23F-49A6-9CA0-917C2F88810F}" destId="{5147ADDF-F6CD-4CF6-9272-482C1E8A56A3}"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23CD0-FF3C-4C6F-A113-E71E7C066AFC}">
      <dsp:nvSpPr>
        <dsp:cNvPr id="0" name=""/>
        <dsp:cNvSpPr/>
      </dsp:nvSpPr>
      <dsp:spPr>
        <a:xfrm>
          <a:off x="1464997" y="-29025"/>
          <a:ext cx="4899554" cy="4899554"/>
        </a:xfrm>
        <a:prstGeom prst="circularArrow">
          <a:avLst>
            <a:gd name="adj1" fmla="val 5274"/>
            <a:gd name="adj2" fmla="val 312630"/>
            <a:gd name="adj3" fmla="val 14234508"/>
            <a:gd name="adj4" fmla="val 17123288"/>
            <a:gd name="adj5" fmla="val 5477"/>
          </a:avLst>
        </a:prstGeom>
        <a:solidFill>
          <a:srgbClr val="C0504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B4A9B0C-089C-4575-B887-A19CA6ACDF3C}">
      <dsp:nvSpPr>
        <dsp:cNvPr id="0" name=""/>
        <dsp:cNvSpPr/>
      </dsp:nvSpPr>
      <dsp:spPr>
        <a:xfrm>
          <a:off x="2765956" y="1926"/>
          <a:ext cx="2297636" cy="1148818"/>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ar-EG" sz="2200" b="1" kern="1200" dirty="0" smtClean="0">
              <a:solidFill>
                <a:sysClr val="window" lastClr="FFFFFF"/>
              </a:solidFill>
              <a:latin typeface="Calibri"/>
              <a:ea typeface="+mn-ea"/>
              <a:cs typeface="Arial" panose="020B0604020202020204" pitchFamily="34" charset="0"/>
            </a:rPr>
            <a:t>مقدمة في التخطيط التشغيلى </a:t>
          </a:r>
          <a:endParaRPr lang="ar-EG" sz="2200" kern="1200" dirty="0">
            <a:solidFill>
              <a:sysClr val="window" lastClr="FFFFFF"/>
            </a:solidFill>
            <a:latin typeface="Calibri"/>
            <a:ea typeface="+mn-ea"/>
            <a:cs typeface="Arial" panose="020B0604020202020204" pitchFamily="34" charset="0"/>
          </a:endParaRPr>
        </a:p>
      </dsp:txBody>
      <dsp:txXfrm>
        <a:off x="2822037" y="58007"/>
        <a:ext cx="2185474" cy="1036656"/>
      </dsp:txXfrm>
    </dsp:sp>
    <dsp:sp modelId="{1DA9C2A2-56D8-410E-93E8-3B837D6FE325}">
      <dsp:nvSpPr>
        <dsp:cNvPr id="0" name=""/>
        <dsp:cNvSpPr/>
      </dsp:nvSpPr>
      <dsp:spPr>
        <a:xfrm>
          <a:off x="4753058" y="1445640"/>
          <a:ext cx="2297636" cy="1148818"/>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ar-EG" sz="2200" b="1" kern="1200" dirty="0" smtClean="0">
              <a:solidFill>
                <a:sysClr val="window" lastClr="FFFFFF"/>
              </a:solidFill>
              <a:latin typeface="Calibri"/>
              <a:ea typeface="+mn-ea"/>
              <a:cs typeface="Arial" panose="020B0604020202020204" pitchFamily="34" charset="0"/>
            </a:rPr>
            <a:t>الفرق بين التخطيط الاستراتيجى والتشغيلى </a:t>
          </a:r>
          <a:endParaRPr lang="ar-EG" sz="2200" kern="1200" dirty="0">
            <a:solidFill>
              <a:sysClr val="window" lastClr="FFFFFF"/>
            </a:solidFill>
            <a:latin typeface="Calibri"/>
            <a:ea typeface="+mn-ea"/>
            <a:cs typeface="Arial" panose="020B0604020202020204" pitchFamily="34" charset="0"/>
          </a:endParaRPr>
        </a:p>
      </dsp:txBody>
      <dsp:txXfrm>
        <a:off x="4809139" y="1501721"/>
        <a:ext cx="2185474" cy="1036656"/>
      </dsp:txXfrm>
    </dsp:sp>
    <dsp:sp modelId="{B8F10368-DE6B-4169-9A83-A5D285F56577}">
      <dsp:nvSpPr>
        <dsp:cNvPr id="0" name=""/>
        <dsp:cNvSpPr/>
      </dsp:nvSpPr>
      <dsp:spPr>
        <a:xfrm>
          <a:off x="3994053" y="3781618"/>
          <a:ext cx="2297636" cy="1148818"/>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ar-EG" sz="2200" b="1" kern="1200" dirty="0" smtClean="0">
              <a:solidFill>
                <a:sysClr val="window" lastClr="FFFFFF"/>
              </a:solidFill>
              <a:latin typeface="Calibri"/>
              <a:ea typeface="+mn-ea"/>
              <a:cs typeface="Arial" panose="020B0604020202020204" pitchFamily="34" charset="0"/>
            </a:rPr>
            <a:t>المزايا الرئيسة للقادة التشغيليين</a:t>
          </a:r>
          <a:endParaRPr lang="ar-EG" sz="2200" kern="1200" dirty="0">
            <a:solidFill>
              <a:sysClr val="window" lastClr="FFFFFF"/>
            </a:solidFill>
            <a:latin typeface="Calibri"/>
            <a:ea typeface="+mn-ea"/>
            <a:cs typeface="Arial" panose="020B0604020202020204" pitchFamily="34" charset="0"/>
          </a:endParaRPr>
        </a:p>
      </dsp:txBody>
      <dsp:txXfrm>
        <a:off x="4050134" y="3837699"/>
        <a:ext cx="2185474" cy="1036656"/>
      </dsp:txXfrm>
    </dsp:sp>
    <dsp:sp modelId="{A397E9F6-1314-422B-B70E-8757BEE249CB}">
      <dsp:nvSpPr>
        <dsp:cNvPr id="0" name=""/>
        <dsp:cNvSpPr/>
      </dsp:nvSpPr>
      <dsp:spPr>
        <a:xfrm>
          <a:off x="1537860" y="3781618"/>
          <a:ext cx="2297636" cy="114881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ar-EG" sz="2200" kern="1200" dirty="0" smtClean="0">
              <a:solidFill>
                <a:sysClr val="window" lastClr="FFFFFF"/>
              </a:solidFill>
              <a:latin typeface="Calibri"/>
              <a:ea typeface="+mn-ea"/>
              <a:cs typeface="Arial" panose="020B0604020202020204" pitchFamily="34" charset="0"/>
            </a:rPr>
            <a:t>تقييم الآداء سوات</a:t>
          </a:r>
          <a:endParaRPr lang="ar-EG" sz="2200" kern="1200" dirty="0">
            <a:solidFill>
              <a:sysClr val="window" lastClr="FFFFFF"/>
            </a:solidFill>
            <a:latin typeface="Calibri"/>
            <a:ea typeface="+mn-ea"/>
            <a:cs typeface="Arial" panose="020B0604020202020204" pitchFamily="34" charset="0"/>
          </a:endParaRPr>
        </a:p>
      </dsp:txBody>
      <dsp:txXfrm>
        <a:off x="1593941" y="3837699"/>
        <a:ext cx="2185474" cy="1036656"/>
      </dsp:txXfrm>
    </dsp:sp>
    <dsp:sp modelId="{9CAF505F-9055-4833-B5C6-5E86C5E6B965}">
      <dsp:nvSpPr>
        <dsp:cNvPr id="0" name=""/>
        <dsp:cNvSpPr/>
      </dsp:nvSpPr>
      <dsp:spPr>
        <a:xfrm>
          <a:off x="778855" y="1445640"/>
          <a:ext cx="2297636" cy="1148818"/>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ar-EG" sz="2200" kern="1200" smtClean="0">
              <a:solidFill>
                <a:sysClr val="window" lastClr="FFFFFF"/>
              </a:solidFill>
              <a:latin typeface="Calibri"/>
              <a:ea typeface="+mn-ea"/>
              <a:cs typeface="Arial" panose="020B0604020202020204" pitchFamily="34" charset="0"/>
            </a:rPr>
            <a:t>نماذج أعداد خطة تشغيلية</a:t>
          </a:r>
          <a:endParaRPr lang="ar-EG" sz="2200" kern="1200" dirty="0">
            <a:solidFill>
              <a:sysClr val="window" lastClr="FFFFFF"/>
            </a:solidFill>
            <a:latin typeface="Calibri"/>
            <a:ea typeface="+mn-ea"/>
            <a:cs typeface="Arial" panose="020B0604020202020204" pitchFamily="34" charset="0"/>
          </a:endParaRPr>
        </a:p>
      </dsp:txBody>
      <dsp:txXfrm>
        <a:off x="834936" y="1501721"/>
        <a:ext cx="2185474" cy="10366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CDE18-61AB-421A-9412-DFB53FB05688}">
      <dsp:nvSpPr>
        <dsp:cNvPr id="0" name=""/>
        <dsp:cNvSpPr/>
      </dsp:nvSpPr>
      <dsp:spPr>
        <a:xfrm>
          <a:off x="625078" y="1486"/>
          <a:ext cx="4845843" cy="387667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8DAF9C-BC27-406D-ACDE-21D58BB44232}">
      <dsp:nvSpPr>
        <dsp:cNvPr id="0" name=""/>
        <dsp:cNvSpPr/>
      </dsp:nvSpPr>
      <dsp:spPr>
        <a:xfrm>
          <a:off x="1061204" y="3490494"/>
          <a:ext cx="4312800" cy="1356836"/>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b="1" kern="1200" dirty="0" smtClean="0"/>
            <a:t>الجداول النهائية لبناء الخطة التشغيلة </a:t>
          </a:r>
          <a:endParaRPr lang="ar-EG" sz="3600" b="1" kern="1200" dirty="0"/>
        </a:p>
      </dsp:txBody>
      <dsp:txXfrm>
        <a:off x="1061204" y="3490494"/>
        <a:ext cx="4312800" cy="13568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E1F64-1749-4422-BB23-A2302068FEF6}">
      <dsp:nvSpPr>
        <dsp:cNvPr id="0" name=""/>
        <dsp:cNvSpPr/>
      </dsp:nvSpPr>
      <dsp:spPr>
        <a:xfrm>
          <a:off x="686835" y="963922"/>
          <a:ext cx="5453682" cy="2747343"/>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67640" rIns="1211502" bIns="167640" numCol="1" spcCol="1270" anchor="ctr" anchorCtr="0">
          <a:noAutofit/>
        </a:bodyPr>
        <a:lstStyle/>
        <a:p>
          <a:pPr lvl="0" algn="ctr" defTabSz="1955800" rtl="1">
            <a:lnSpc>
              <a:spcPct val="90000"/>
            </a:lnSpc>
            <a:spcBef>
              <a:spcPct val="0"/>
            </a:spcBef>
            <a:spcAft>
              <a:spcPct val="35000"/>
            </a:spcAft>
          </a:pPr>
          <a:r>
            <a:rPr lang="ar-EG" sz="4400" b="1" kern="1200" dirty="0" smtClean="0"/>
            <a:t>نشاط</a:t>
          </a:r>
          <a:endParaRPr lang="ar-EG" sz="4400" b="1" kern="1200" dirty="0"/>
        </a:p>
      </dsp:txBody>
      <dsp:txXfrm>
        <a:off x="686835" y="963922"/>
        <a:ext cx="4766846" cy="2747343"/>
      </dsp:txXfrm>
    </dsp:sp>
    <dsp:sp modelId="{3AF93DBE-24C9-49A7-99CB-9BBB774D23B1}">
      <dsp:nvSpPr>
        <dsp:cNvPr id="0" name=""/>
        <dsp:cNvSpPr/>
      </dsp:nvSpPr>
      <dsp:spPr>
        <a:xfrm>
          <a:off x="4766846" y="963922"/>
          <a:ext cx="2747343" cy="274734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7295A-AB00-4A72-B1C5-B0004ACE5743}">
      <dsp:nvSpPr>
        <dsp:cNvPr id="0" name=""/>
        <dsp:cNvSpPr/>
      </dsp:nvSpPr>
      <dsp:spPr>
        <a:xfrm>
          <a:off x="2381" y="0"/>
          <a:ext cx="4189952" cy="253999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3D362C-2F4E-43FF-8E73-20B7DC0110CA}">
      <dsp:nvSpPr>
        <dsp:cNvPr id="0" name=""/>
        <dsp:cNvSpPr/>
      </dsp:nvSpPr>
      <dsp:spPr>
        <a:xfrm>
          <a:off x="684466" y="1524000"/>
          <a:ext cx="4189952" cy="253999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تعتبر عملية التخطيط نشاطاً يهدف إلى تضيق الفجوة ذهنياً بين الحال الذى أنت والمجموعة عليه الان وما تريد أن تكون عليه فى المستقبل فيما يتعلق بتنفيذ مهمة ما .</a:t>
          </a:r>
          <a:endParaRPr lang="ar-EG" sz="2000" b="1" kern="1200" dirty="0">
            <a:solidFill>
              <a:srgbClr val="002060"/>
            </a:solidFill>
          </a:endParaRPr>
        </a:p>
      </dsp:txBody>
      <dsp:txXfrm>
        <a:off x="758860" y="1598394"/>
        <a:ext cx="4041164" cy="2391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29FE-2086-4E2F-95CD-EA3B4C9F6AE5}">
      <dsp:nvSpPr>
        <dsp:cNvPr id="0" name=""/>
        <dsp:cNvSpPr/>
      </dsp:nvSpPr>
      <dsp:spPr>
        <a:xfrm>
          <a:off x="1966674" y="0"/>
          <a:ext cx="4639150" cy="545782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89CCE2-4479-409A-A39A-0CA405D45F51}">
      <dsp:nvSpPr>
        <dsp:cNvPr id="0" name=""/>
        <dsp:cNvSpPr/>
      </dsp:nvSpPr>
      <dsp:spPr>
        <a:xfrm>
          <a:off x="2198632" y="218312"/>
          <a:ext cx="4175235" cy="354758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02BA5-E870-4371-B88C-F94D144B3B70}">
      <dsp:nvSpPr>
        <dsp:cNvPr id="0" name=""/>
        <dsp:cNvSpPr/>
      </dsp:nvSpPr>
      <dsp:spPr>
        <a:xfrm>
          <a:off x="2198632" y="3765898"/>
          <a:ext cx="4175235" cy="1473612"/>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B0F0"/>
              </a:solidFill>
            </a:rPr>
            <a:t>هو </a:t>
          </a:r>
          <a:r>
            <a:rPr lang="ar-EG" sz="2000" b="1" kern="1200" smtClean="0">
              <a:solidFill>
                <a:srgbClr val="00B0F0"/>
              </a:solidFill>
            </a:rPr>
            <a:t>عمليات تفكير منظم </a:t>
          </a:r>
          <a:r>
            <a:rPr lang="ar-EG" sz="2000" b="1" kern="1200" dirty="0" smtClean="0">
              <a:solidFill>
                <a:srgbClr val="00B0F0"/>
              </a:solidFill>
            </a:rPr>
            <a:t>وتحليل مدروس وموثق لواقع محدد لرسم أهداف مستقبلية وتقدير التوقيت والأليات والوسائل المطلوبة للتنفيذ .</a:t>
          </a:r>
          <a:endParaRPr lang="ar-EG" sz="2000" b="1" kern="1200" dirty="0">
            <a:solidFill>
              <a:srgbClr val="00B0F0"/>
            </a:solidFill>
          </a:endParaRPr>
        </a:p>
      </dsp:txBody>
      <dsp:txXfrm>
        <a:off x="2198632" y="3765898"/>
        <a:ext cx="4175235" cy="1473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91ACC9C-25F7-409F-8CDF-62C7C711DB6A}" type="slidenum">
              <a:rPr lang="en-GB"/>
              <a:pPr>
                <a:defRPr/>
              </a:pPr>
              <a:t>‹#›</a:t>
            </a:fld>
            <a:endParaRPr lang="en-GB"/>
          </a:p>
        </p:txBody>
      </p:sp>
    </p:spTree>
    <p:extLst>
      <p:ext uri="{BB962C8B-B14F-4D97-AF65-F5344CB8AC3E}">
        <p14:creationId xmlns:p14="http://schemas.microsoft.com/office/powerpoint/2010/main" val="8438415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35051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981900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656638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14907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51090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22547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39713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3337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684556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277498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50240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0883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38362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30989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28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994772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69644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445424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89108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99607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132460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36285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39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05776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9723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14679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632466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771111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5923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717110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524902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255670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901032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851025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49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9348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89695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618324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006325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782758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247049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879204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690752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754584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59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1857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741870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24768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623103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010061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14499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173997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03132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314725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1001740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017139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69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70927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59793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72325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590311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823035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13184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01409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592173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79</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99304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4597361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46320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244984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780946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53745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83072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11970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902893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065929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88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93108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91</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601598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92</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7989903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93</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8845503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560772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1641265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96</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96127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14</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514843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97</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2057575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98</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02743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AD8E5-9003-46B2-BDBC-B5337B3317C3}" type="slidenum">
              <a:rPr lang="en-GB" smtClean="0"/>
              <a:pPr>
                <a:spcBef>
                  <a:spcPct val="0"/>
                </a:spcBef>
              </a:pPr>
              <a:t>15</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41277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97706" y="4745759"/>
            <a:ext cx="7772400" cy="1470025"/>
          </a:xfrm>
        </p:spPr>
        <p:txBody>
          <a:bodyPr/>
          <a:lstStyle>
            <a:lvl1pPr algn="ctr">
              <a:defRPr sz="3600" b="1" baseline="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2029524" y="5809759"/>
            <a:ext cx="5140712" cy="420025"/>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AE932ECC-FE05-430B-9FEA-88124267E9AB}" type="slidenum">
              <a:rPr lang="en-GB"/>
              <a:pPr>
                <a:defRPr/>
              </a:pPr>
              <a:t>‹#›</a:t>
            </a:fld>
            <a:endParaRPr lang="en-GB"/>
          </a:p>
        </p:txBody>
      </p:sp>
    </p:spTree>
    <p:extLst>
      <p:ext uri="{BB962C8B-B14F-4D97-AF65-F5344CB8AC3E}">
        <p14:creationId xmlns:p14="http://schemas.microsoft.com/office/powerpoint/2010/main" val="130261918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35ACD90-6AEC-4B1C-9F91-154C1788678F}" type="slidenum">
              <a:rPr lang="en-GB"/>
              <a:pPr>
                <a:defRPr/>
              </a:pPr>
              <a:t>‹#›</a:t>
            </a:fld>
            <a:endParaRPr lang="en-GB"/>
          </a:p>
        </p:txBody>
      </p:sp>
    </p:spTree>
    <p:extLst>
      <p:ext uri="{BB962C8B-B14F-4D97-AF65-F5344CB8AC3E}">
        <p14:creationId xmlns:p14="http://schemas.microsoft.com/office/powerpoint/2010/main" val="206527751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3F9970C-60DE-4A95-BA42-FD9EB1527FD2}" type="slidenum">
              <a:rPr lang="en-GB"/>
              <a:pPr>
                <a:defRPr/>
              </a:pPr>
              <a:t>‹#›</a:t>
            </a:fld>
            <a:endParaRPr lang="en-GB"/>
          </a:p>
        </p:txBody>
      </p:sp>
    </p:spTree>
    <p:extLst>
      <p:ext uri="{BB962C8B-B14F-4D97-AF65-F5344CB8AC3E}">
        <p14:creationId xmlns:p14="http://schemas.microsoft.com/office/powerpoint/2010/main" val="323754822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9AC654A-5EF2-4E4F-87BF-66A9575FD543}" type="slidenum">
              <a:rPr lang="en-GB"/>
              <a:pPr>
                <a:defRPr/>
              </a:pPr>
              <a:t>‹#›</a:t>
            </a:fld>
            <a:endParaRPr lang="en-GB"/>
          </a:p>
        </p:txBody>
      </p:sp>
    </p:spTree>
    <p:extLst>
      <p:ext uri="{BB962C8B-B14F-4D97-AF65-F5344CB8AC3E}">
        <p14:creationId xmlns:p14="http://schemas.microsoft.com/office/powerpoint/2010/main" val="349130046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72D63D-B1D6-4877-9341-35F49BE37638}" type="slidenum">
              <a:rPr lang="en-GB"/>
              <a:pPr>
                <a:defRPr/>
              </a:pPr>
              <a:t>‹#›</a:t>
            </a:fld>
            <a:endParaRPr lang="en-GB"/>
          </a:p>
        </p:txBody>
      </p:sp>
    </p:spTree>
    <p:extLst>
      <p:ext uri="{BB962C8B-B14F-4D97-AF65-F5344CB8AC3E}">
        <p14:creationId xmlns:p14="http://schemas.microsoft.com/office/powerpoint/2010/main" val="345579241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DE536A7-6430-442D-A32A-012FC0A0A653}" type="slidenum">
              <a:rPr lang="en-GB"/>
              <a:pPr>
                <a:defRPr/>
              </a:pPr>
              <a:t>‹#›</a:t>
            </a:fld>
            <a:endParaRPr lang="en-GB"/>
          </a:p>
        </p:txBody>
      </p:sp>
    </p:spTree>
    <p:extLst>
      <p:ext uri="{BB962C8B-B14F-4D97-AF65-F5344CB8AC3E}">
        <p14:creationId xmlns:p14="http://schemas.microsoft.com/office/powerpoint/2010/main" val="9727695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785902C-6187-43E5-A42A-7E23BE8014A2}" type="slidenum">
              <a:rPr lang="en-GB"/>
              <a:pPr>
                <a:defRPr/>
              </a:pPr>
              <a:t>‹#›</a:t>
            </a:fld>
            <a:endParaRPr lang="en-GB"/>
          </a:p>
        </p:txBody>
      </p:sp>
    </p:spTree>
    <p:extLst>
      <p:ext uri="{BB962C8B-B14F-4D97-AF65-F5344CB8AC3E}">
        <p14:creationId xmlns:p14="http://schemas.microsoft.com/office/powerpoint/2010/main" val="391795386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939896-7535-4AFD-B8CA-3261B21B1538}" type="slidenum">
              <a:rPr lang="en-GB"/>
              <a:pPr>
                <a:defRPr/>
              </a:pPr>
              <a:t>‹#›</a:t>
            </a:fld>
            <a:endParaRPr lang="en-GB"/>
          </a:p>
        </p:txBody>
      </p:sp>
    </p:spTree>
    <p:extLst>
      <p:ext uri="{BB962C8B-B14F-4D97-AF65-F5344CB8AC3E}">
        <p14:creationId xmlns:p14="http://schemas.microsoft.com/office/powerpoint/2010/main" val="25625055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70E032-A921-4F1E-90E6-29BAD06B0A35}" type="slidenum">
              <a:rPr lang="en-GB"/>
              <a:pPr>
                <a:defRPr/>
              </a:pPr>
              <a:t>‹#›</a:t>
            </a:fld>
            <a:endParaRPr lang="en-GB"/>
          </a:p>
        </p:txBody>
      </p:sp>
    </p:spTree>
    <p:extLst>
      <p:ext uri="{BB962C8B-B14F-4D97-AF65-F5344CB8AC3E}">
        <p14:creationId xmlns:p14="http://schemas.microsoft.com/office/powerpoint/2010/main" val="389473744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68351" y="1445525"/>
            <a:ext cx="8229600" cy="1143000"/>
          </a:xfrm>
        </p:spPr>
        <p:txBody>
          <a:bodyPr/>
          <a:lstStyle>
            <a:lvl1pPr>
              <a:defRPr sz="3600" b="1" baseline="0"/>
            </a:lvl1pPr>
          </a:lstStyle>
          <a:p>
            <a:r>
              <a:rPr lang="en-US" smtClean="0"/>
              <a:t>Click to edit Master title style</a:t>
            </a:r>
            <a:endParaRPr lang="en-GB" dirty="0"/>
          </a:p>
        </p:txBody>
      </p:sp>
      <p:sp>
        <p:nvSpPr>
          <p:cNvPr id="3" name="Content Placeholder 2"/>
          <p:cNvSpPr>
            <a:spLocks noGrp="1"/>
          </p:cNvSpPr>
          <p:nvPr>
            <p:ph idx="1"/>
          </p:nvPr>
        </p:nvSpPr>
        <p:spPr>
          <a:xfrm>
            <a:off x="457200" y="2587104"/>
            <a:ext cx="8229600" cy="2457412"/>
          </a:xfrm>
        </p:spPr>
        <p:txBody>
          <a:bodyPr/>
          <a:lstStyle>
            <a:lvl1pPr algn="ctr">
              <a:defRPr sz="3000"/>
            </a:lvl1pPr>
          </a:lstStyle>
          <a:p>
            <a:pPr lvl="0"/>
            <a:r>
              <a:rPr lang="en-US" smtClean="0"/>
              <a:t>Click to edit Master text styles</a:t>
            </a:r>
          </a:p>
          <a:p>
            <a:pPr lvl="1"/>
            <a:r>
              <a:rPr lang="en-US" smtClean="0"/>
              <a:t>Second level</a:t>
            </a:r>
          </a:p>
          <a:p>
            <a:pPr lvl="2"/>
            <a:r>
              <a:rPr lang="en-US" smtClean="0"/>
              <a:t>Third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0B2657D-489C-44FF-A585-87F0872FB454}" type="slidenum">
              <a:rPr lang="en-GB"/>
              <a:pPr>
                <a:defRPr/>
              </a:pPr>
              <a:t>‹#›</a:t>
            </a:fld>
            <a:endParaRPr lang="en-GB"/>
          </a:p>
        </p:txBody>
      </p:sp>
    </p:spTree>
    <p:extLst>
      <p:ext uri="{BB962C8B-B14F-4D97-AF65-F5344CB8AC3E}">
        <p14:creationId xmlns:p14="http://schemas.microsoft.com/office/powerpoint/2010/main" val="209525968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68351" y="1445525"/>
            <a:ext cx="8229600" cy="1143000"/>
          </a:xfrm>
        </p:spPr>
        <p:txBody>
          <a:bodyPr/>
          <a:lstStyle>
            <a:lvl1pPr>
              <a:defRPr sz="3600" b="1" baseline="0"/>
            </a:lvl1pPr>
          </a:lstStyle>
          <a:p>
            <a:r>
              <a:rPr lang="en-US" smtClean="0"/>
              <a:t>Click to edit Master title style</a:t>
            </a:r>
            <a:endParaRPr lang="en-GB" dirty="0"/>
          </a:p>
        </p:txBody>
      </p:sp>
      <p:sp>
        <p:nvSpPr>
          <p:cNvPr id="3" name="Content Placeholder 2"/>
          <p:cNvSpPr>
            <a:spLocks noGrp="1"/>
          </p:cNvSpPr>
          <p:nvPr>
            <p:ph idx="1"/>
          </p:nvPr>
        </p:nvSpPr>
        <p:spPr>
          <a:xfrm>
            <a:off x="457200" y="2587104"/>
            <a:ext cx="8229600" cy="2457412"/>
          </a:xfrm>
        </p:spPr>
        <p:txBody>
          <a:bodyPr/>
          <a:lstStyle>
            <a:lvl1pPr algn="ctr">
              <a:defRPr sz="3000"/>
            </a:lvl1pPr>
          </a:lstStyle>
          <a:p>
            <a:pPr lvl="0"/>
            <a:r>
              <a:rPr lang="en-US" smtClean="0"/>
              <a:t>Click to edit Master text styles</a:t>
            </a:r>
          </a:p>
          <a:p>
            <a:pPr lvl="1"/>
            <a:r>
              <a:rPr lang="en-US" smtClean="0"/>
              <a:t>Second level</a:t>
            </a:r>
          </a:p>
          <a:p>
            <a:pPr lvl="2"/>
            <a:r>
              <a:rPr lang="en-US" smtClean="0"/>
              <a:t>Third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230F1A2-9A9E-4B50-B37B-FE5AE2A7DE19}" type="slidenum">
              <a:rPr lang="en-GB"/>
              <a:pPr>
                <a:defRPr/>
              </a:pPr>
              <a:t>‹#›</a:t>
            </a:fld>
            <a:endParaRPr lang="en-GB"/>
          </a:p>
        </p:txBody>
      </p:sp>
    </p:spTree>
    <p:extLst>
      <p:ext uri="{BB962C8B-B14F-4D97-AF65-F5344CB8AC3E}">
        <p14:creationId xmlns:p14="http://schemas.microsoft.com/office/powerpoint/2010/main" val="28686995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68351" y="1501280"/>
            <a:ext cx="8229600" cy="1143000"/>
          </a:xfrm>
        </p:spPr>
        <p:txBody>
          <a:bodyPr/>
          <a:lstStyle>
            <a:lvl1pPr>
              <a:defRPr sz="3600" b="1" baseline="0"/>
            </a:lvl1pPr>
          </a:lstStyle>
          <a:p>
            <a:r>
              <a:rPr lang="en-US" smtClean="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B472B7E-40A2-4817-ABD1-68AD2E4754F1}" type="slidenum">
              <a:rPr lang="en-GB"/>
              <a:pPr>
                <a:defRPr/>
              </a:pPr>
              <a:t>‹#›</a:t>
            </a:fld>
            <a:endParaRPr lang="en-GB"/>
          </a:p>
        </p:txBody>
      </p:sp>
    </p:spTree>
    <p:extLst>
      <p:ext uri="{BB962C8B-B14F-4D97-AF65-F5344CB8AC3E}">
        <p14:creationId xmlns:p14="http://schemas.microsoft.com/office/powerpoint/2010/main" val="37905168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4" name="Picture 4" descr="IMG_927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300" y="2662238"/>
            <a:ext cx="2916238" cy="3629025"/>
          </a:xfrm>
          <a:prstGeom prst="rect">
            <a:avLst/>
          </a:prstGeom>
          <a:solidFill>
            <a:schemeClr val="tx1"/>
          </a:solidFill>
          <a:ln>
            <a:noFill/>
          </a:ln>
          <a:extLst>
            <a:ext uri="{91240B29-F687-4F45-9708-019B960494DF}">
              <a14:hiddenLine xmlns:a14="http://schemas.microsoft.com/office/drawing/2010/main" w="0">
                <a:solidFill>
                  <a:srgbClr val="000000"/>
                </a:solidFill>
                <a:miter lim="800000"/>
                <a:headEnd/>
                <a:tailEnd/>
              </a14:hiddenLine>
            </a:ext>
          </a:extLst>
        </p:spPr>
      </p:pic>
      <p:sp>
        <p:nvSpPr>
          <p:cNvPr id="2" name="Title 1"/>
          <p:cNvSpPr>
            <a:spLocks noGrp="1"/>
          </p:cNvSpPr>
          <p:nvPr>
            <p:ph type="title"/>
          </p:nvPr>
        </p:nvSpPr>
        <p:spPr>
          <a:xfrm>
            <a:off x="468351" y="1501280"/>
            <a:ext cx="8229600" cy="1143000"/>
          </a:xfrm>
        </p:spPr>
        <p:txBody>
          <a:bodyPr/>
          <a:lstStyle>
            <a:lvl1pPr>
              <a:defRPr sz="3600" b="1" baseline="0"/>
            </a:lvl1pPr>
          </a:lstStyle>
          <a:p>
            <a:r>
              <a:rPr lang="en-US" smtClean="0"/>
              <a:t>Click to edit Master title style</a:t>
            </a:r>
            <a:endParaRPr lang="en-GB" dirty="0"/>
          </a:p>
        </p:txBody>
      </p:sp>
      <p:sp>
        <p:nvSpPr>
          <p:cNvPr id="8" name="Content Placeholder 2"/>
          <p:cNvSpPr>
            <a:spLocks noGrp="1"/>
          </p:cNvSpPr>
          <p:nvPr>
            <p:ph idx="1"/>
          </p:nvPr>
        </p:nvSpPr>
        <p:spPr>
          <a:xfrm>
            <a:off x="468351" y="2654010"/>
            <a:ext cx="8229600" cy="2457412"/>
          </a:xfrm>
        </p:spPr>
        <p:txBody>
          <a:bodyPr/>
          <a:lstStyle>
            <a:lvl1pPr algn="r">
              <a:defRPr sz="3000"/>
            </a:lvl1pPr>
          </a:lstStyle>
          <a:p>
            <a:pPr lvl="0"/>
            <a:r>
              <a:rPr lang="en-US" smtClean="0"/>
              <a:t>Click to edit Master text styles</a:t>
            </a:r>
          </a:p>
          <a:p>
            <a:pPr lvl="1"/>
            <a:r>
              <a:rPr lang="en-US" smtClean="0"/>
              <a:t>Second level</a:t>
            </a:r>
          </a:p>
          <a:p>
            <a:pPr lvl="2"/>
            <a:r>
              <a:rPr lang="en-US" smtClean="0"/>
              <a:t>Third level</a:t>
            </a:r>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BADAA4D7-F57B-4C91-8CE0-41B2861607F9}" type="slidenum">
              <a:rPr lang="en-GB"/>
              <a:pPr>
                <a:defRPr/>
              </a:pPr>
              <a:t>‹#›</a:t>
            </a:fld>
            <a:endParaRPr lang="en-GB"/>
          </a:p>
        </p:txBody>
      </p:sp>
    </p:spTree>
    <p:extLst>
      <p:ext uri="{BB962C8B-B14F-4D97-AF65-F5344CB8AC3E}">
        <p14:creationId xmlns:p14="http://schemas.microsoft.com/office/powerpoint/2010/main" val="3712598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200" y="397298"/>
            <a:ext cx="8229600" cy="1143000"/>
          </a:xfrm>
        </p:spPr>
        <p:txBody>
          <a:bodyPr/>
          <a:lstStyle>
            <a:lvl1pPr>
              <a:defRPr sz="3600" b="1"/>
            </a:lvl1pPr>
          </a:lstStyle>
          <a:p>
            <a:r>
              <a:rPr lang="en-US" dirty="0" smtClean="0"/>
              <a:t>Click to edit Master title style</a:t>
            </a:r>
            <a:endParaRPr lang="en-GB" dirty="0"/>
          </a:p>
        </p:txBody>
      </p:sp>
      <p:sp>
        <p:nvSpPr>
          <p:cNvPr id="3" name="Content Placeholder 2"/>
          <p:cNvSpPr>
            <a:spLocks noGrp="1"/>
          </p:cNvSpPr>
          <p:nvPr>
            <p:ph idx="1"/>
          </p:nvPr>
        </p:nvSpPr>
        <p:spPr>
          <a:xfrm>
            <a:off x="457200" y="1839951"/>
            <a:ext cx="8229600" cy="428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ACAE8E7A-53A5-4CA9-BC80-CAEEFCE6B8BC}" type="slidenum">
              <a:rPr lang="en-GB"/>
              <a:pPr>
                <a:defRPr/>
              </a:pPr>
              <a:t>‹#›</a:t>
            </a:fld>
            <a:endParaRPr lang="en-GB"/>
          </a:p>
        </p:txBody>
      </p:sp>
    </p:spTree>
    <p:extLst>
      <p:ext uri="{BB962C8B-B14F-4D97-AF65-F5344CB8AC3E}">
        <p14:creationId xmlns:p14="http://schemas.microsoft.com/office/powerpoint/2010/main" val="164281586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F636E14-4E56-4010-8C80-7746DA7F4800}" type="slidenum">
              <a:rPr lang="en-GB"/>
              <a:pPr>
                <a:defRPr/>
              </a:pPr>
              <a:t>‹#›</a:t>
            </a:fld>
            <a:endParaRPr lang="en-GB"/>
          </a:p>
        </p:txBody>
      </p:sp>
    </p:spTree>
    <p:extLst>
      <p:ext uri="{BB962C8B-B14F-4D97-AF65-F5344CB8AC3E}">
        <p14:creationId xmlns:p14="http://schemas.microsoft.com/office/powerpoint/2010/main" val="333132192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532FC2D-EF4B-4660-9459-BE900E8B0779}" type="slidenum">
              <a:rPr lang="en-GB"/>
              <a:pPr>
                <a:defRPr/>
              </a:pPr>
              <a:t>‹#›</a:t>
            </a:fld>
            <a:endParaRPr lang="en-GB"/>
          </a:p>
        </p:txBody>
      </p:sp>
    </p:spTree>
    <p:extLst>
      <p:ext uri="{BB962C8B-B14F-4D97-AF65-F5344CB8AC3E}">
        <p14:creationId xmlns:p14="http://schemas.microsoft.com/office/powerpoint/2010/main" val="232716518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3B945E2-0561-4309-825A-F6EE07617D20}" type="slidenum">
              <a:rPr lang="en-GB"/>
              <a:pPr>
                <a:defRPr/>
              </a:pPr>
              <a:t>‹#›</a:t>
            </a:fld>
            <a:endParaRPr lang="en-GB"/>
          </a:p>
        </p:txBody>
      </p:sp>
    </p:spTree>
    <p:extLst>
      <p:ext uri="{BB962C8B-B14F-4D97-AF65-F5344CB8AC3E}">
        <p14:creationId xmlns:p14="http://schemas.microsoft.com/office/powerpoint/2010/main" val="29465715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7D5468F-2494-464E-8023-5254958F49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62" r:id="rId1"/>
    <p:sldLayoutId id="2147483748" r:id="rId2"/>
    <p:sldLayoutId id="2147483749" r:id="rId3"/>
    <p:sldLayoutId id="2147483750" r:id="rId4"/>
    <p:sldLayoutId id="2147483763" r:id="rId5"/>
    <p:sldLayoutId id="2147483764"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ransition spd="slow">
    <p:push dir="u"/>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51.pn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ichiganelderlaw.files.wordpress.com/2008/04/planning-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3"/>
          <p:cNvSpPr txBox="1">
            <a:spLocks/>
          </p:cNvSpPr>
          <p:nvPr/>
        </p:nvSpPr>
        <p:spPr bwMode="auto">
          <a:xfrm>
            <a:off x="14514" y="1"/>
            <a:ext cx="9158514" cy="798286"/>
          </a:xfrm>
          <a:prstGeom prst="rect">
            <a:avLst/>
          </a:prstGeom>
          <a:solidFill>
            <a:srgbClr val="FFC000"/>
          </a:solid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1800">
                <a:solidFill>
                  <a:schemeClr val="tx2"/>
                </a:solidFill>
                <a:latin typeface="+mn-lt"/>
                <a:ea typeface="+mn-ea"/>
                <a:cs typeface="+mn-cs"/>
              </a:defRPr>
            </a:lvl1pPr>
            <a:lvl2pPr marL="457200" indent="0" algn="ctr" rtl="0" eaLnBrk="0" fontAlgn="base" hangingPunct="0">
              <a:spcBef>
                <a:spcPct val="20000"/>
              </a:spcBef>
              <a:spcAft>
                <a:spcPct val="0"/>
              </a:spcAft>
              <a:buNone/>
              <a:defRPr sz="2800">
                <a:solidFill>
                  <a:schemeClr val="tx2"/>
                </a:solidFill>
                <a:latin typeface="+mn-lt"/>
              </a:defRPr>
            </a:lvl2pPr>
            <a:lvl3pPr marL="914400" indent="0" algn="ctr" rtl="0" eaLnBrk="0" fontAlgn="base" hangingPunct="0">
              <a:spcBef>
                <a:spcPct val="20000"/>
              </a:spcBef>
              <a:spcAft>
                <a:spcPct val="0"/>
              </a:spcAft>
              <a:buNone/>
              <a:defRPr sz="2400">
                <a:solidFill>
                  <a:schemeClr val="tx2"/>
                </a:solidFill>
                <a:latin typeface="+mn-lt"/>
              </a:defRPr>
            </a:lvl3pPr>
            <a:lvl4pPr marL="1371600" indent="0" algn="ctr" rtl="0" eaLnBrk="0" fontAlgn="base" hangingPunct="0">
              <a:spcBef>
                <a:spcPct val="20000"/>
              </a:spcBef>
              <a:spcAft>
                <a:spcPct val="0"/>
              </a:spcAft>
              <a:buNone/>
              <a:defRPr sz="2000">
                <a:solidFill>
                  <a:schemeClr val="tx2"/>
                </a:solidFill>
                <a:latin typeface="+mn-lt"/>
              </a:defRPr>
            </a:lvl4pPr>
            <a:lvl5pPr marL="1828800" indent="0" algn="ctr" rtl="0" eaLnBrk="0" fontAlgn="base" hangingPunct="0">
              <a:spcBef>
                <a:spcPct val="20000"/>
              </a:spcBef>
              <a:spcAft>
                <a:spcPct val="0"/>
              </a:spcAft>
              <a:buNone/>
              <a:defRPr sz="2000">
                <a:solidFill>
                  <a:schemeClr val="tx2"/>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ar-EG" sz="4400" b="1" kern="0" dirty="0" smtClean="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التخطيط التشغيلى</a:t>
            </a:r>
            <a:r>
              <a:rPr lang="ar-EG" sz="4000" b="1" kern="0" dirty="0" smtClean="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 </a:t>
            </a:r>
            <a:endParaRPr lang="ar-EG" sz="4000" b="1" kern="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تعريف التخطيط 	</a:t>
            </a:r>
          </a:p>
        </p:txBody>
      </p:sp>
      <p:graphicFrame>
        <p:nvGraphicFramePr>
          <p:cNvPr id="4" name="Diagram 3"/>
          <p:cNvGraphicFramePr/>
          <p:nvPr>
            <p:extLst>
              <p:ext uri="{D42A27DB-BD31-4B8C-83A1-F6EECF244321}">
                <p14:modId xmlns:p14="http://schemas.microsoft.com/office/powerpoint/2010/main" val="1697792612"/>
              </p:ext>
            </p:extLst>
          </p:nvPr>
        </p:nvGraphicFramePr>
        <p:xfrm>
          <a:off x="328613" y="971551"/>
          <a:ext cx="8572500" cy="5457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0696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ichiganelderlaw.files.wordpress.com/2008/04/planning-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3"/>
          <p:cNvSpPr txBox="1">
            <a:spLocks/>
          </p:cNvSpPr>
          <p:nvPr/>
        </p:nvSpPr>
        <p:spPr bwMode="auto">
          <a:xfrm>
            <a:off x="14514" y="1"/>
            <a:ext cx="9158514" cy="798286"/>
          </a:xfrm>
          <a:prstGeom prst="rect">
            <a:avLst/>
          </a:prstGeom>
          <a:solidFill>
            <a:srgbClr val="FFC000"/>
          </a:solid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1800">
                <a:solidFill>
                  <a:schemeClr val="tx2"/>
                </a:solidFill>
                <a:latin typeface="+mn-lt"/>
                <a:ea typeface="+mn-ea"/>
                <a:cs typeface="+mn-cs"/>
              </a:defRPr>
            </a:lvl1pPr>
            <a:lvl2pPr marL="457200" indent="0" algn="ctr" rtl="0" eaLnBrk="0" fontAlgn="base" hangingPunct="0">
              <a:spcBef>
                <a:spcPct val="20000"/>
              </a:spcBef>
              <a:spcAft>
                <a:spcPct val="0"/>
              </a:spcAft>
              <a:buNone/>
              <a:defRPr sz="2800">
                <a:solidFill>
                  <a:schemeClr val="tx2"/>
                </a:solidFill>
                <a:latin typeface="+mn-lt"/>
              </a:defRPr>
            </a:lvl2pPr>
            <a:lvl3pPr marL="914400" indent="0" algn="ctr" rtl="0" eaLnBrk="0" fontAlgn="base" hangingPunct="0">
              <a:spcBef>
                <a:spcPct val="20000"/>
              </a:spcBef>
              <a:spcAft>
                <a:spcPct val="0"/>
              </a:spcAft>
              <a:buNone/>
              <a:defRPr sz="2400">
                <a:solidFill>
                  <a:schemeClr val="tx2"/>
                </a:solidFill>
                <a:latin typeface="+mn-lt"/>
              </a:defRPr>
            </a:lvl3pPr>
            <a:lvl4pPr marL="1371600" indent="0" algn="ctr" rtl="0" eaLnBrk="0" fontAlgn="base" hangingPunct="0">
              <a:spcBef>
                <a:spcPct val="20000"/>
              </a:spcBef>
              <a:spcAft>
                <a:spcPct val="0"/>
              </a:spcAft>
              <a:buNone/>
              <a:defRPr sz="2000">
                <a:solidFill>
                  <a:schemeClr val="tx2"/>
                </a:solidFill>
                <a:latin typeface="+mn-lt"/>
              </a:defRPr>
            </a:lvl4pPr>
            <a:lvl5pPr marL="1828800" indent="0" algn="ctr" rtl="0" eaLnBrk="0" fontAlgn="base" hangingPunct="0">
              <a:spcBef>
                <a:spcPct val="20000"/>
              </a:spcBef>
              <a:spcAft>
                <a:spcPct val="0"/>
              </a:spcAft>
              <a:buNone/>
              <a:defRPr sz="2000">
                <a:solidFill>
                  <a:schemeClr val="tx2"/>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ar-EG" sz="4400" b="1" kern="0" dirty="0" smtClean="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شكرا لكم</a:t>
            </a:r>
            <a:endParaRPr lang="ar-EG" sz="4000" b="1" kern="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147892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أهمية التخطيط	</a:t>
            </a:r>
          </a:p>
        </p:txBody>
      </p:sp>
      <p:sp>
        <p:nvSpPr>
          <p:cNvPr id="5" name="Freeform 4"/>
          <p:cNvSpPr/>
          <p:nvPr/>
        </p:nvSpPr>
        <p:spPr>
          <a:xfrm>
            <a:off x="7575142"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التكيف والمرونة. </a:t>
            </a:r>
            <a:endParaRPr lang="ar-EG" sz="2000" b="1" kern="1200" dirty="0"/>
          </a:p>
        </p:txBody>
      </p:sp>
      <p:sp>
        <p:nvSpPr>
          <p:cNvPr id="6" name="Oval 5"/>
          <p:cNvSpPr/>
          <p:nvPr/>
        </p:nvSpPr>
        <p:spPr>
          <a:xfrm>
            <a:off x="7609817" y="1644649"/>
            <a:ext cx="1086486" cy="1533048"/>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6384630"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rgbClr val="92D050"/>
          </a:solidFill>
        </p:spPr>
        <p:style>
          <a:lnRef idx="2">
            <a:schemeClr val="lt1">
              <a:hueOff val="0"/>
              <a:satOff val="0"/>
              <a:lumOff val="0"/>
              <a:alphaOff val="0"/>
            </a:schemeClr>
          </a:lnRef>
          <a:fillRef idx="1">
            <a:scrgbClr r="0" g="0" b="0"/>
          </a:fillRef>
          <a:effectRef idx="0">
            <a:schemeClr val="accent2">
              <a:hueOff val="-2115807"/>
              <a:satOff val="-6334"/>
              <a:lumOff val="13399"/>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التحسب للمفاجآت. </a:t>
            </a:r>
            <a:endParaRPr lang="ar-EG" sz="2000" b="1" kern="1200" dirty="0"/>
          </a:p>
        </p:txBody>
      </p:sp>
      <p:sp>
        <p:nvSpPr>
          <p:cNvPr id="8" name="Oval 7"/>
          <p:cNvSpPr/>
          <p:nvPr/>
        </p:nvSpPr>
        <p:spPr>
          <a:xfrm>
            <a:off x="6419305" y="1644649"/>
            <a:ext cx="1086486" cy="1533048"/>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tint val="50000"/>
              <a:hueOff val="-2175483"/>
              <a:satOff val="-487"/>
              <a:lumOff val="4213"/>
              <a:alphaOff val="0"/>
            </a:schemeClr>
          </a:effectRef>
          <a:fontRef idx="minor">
            <a:schemeClr val="lt1">
              <a:hueOff val="0"/>
              <a:satOff val="0"/>
              <a:lumOff val="0"/>
              <a:alphaOff val="0"/>
            </a:schemeClr>
          </a:fontRef>
        </p:style>
      </p:sp>
      <p:sp>
        <p:nvSpPr>
          <p:cNvPr id="9" name="Freeform 8"/>
          <p:cNvSpPr/>
          <p:nvPr/>
        </p:nvSpPr>
        <p:spPr>
          <a:xfrm>
            <a:off x="5194119"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4231614"/>
              <a:satOff val="-12668"/>
              <a:lumOff val="26798"/>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السيطرة على الأحداث والمواقف.</a:t>
            </a:r>
            <a:endParaRPr lang="ar-EG" sz="2000" b="1" kern="1200" dirty="0"/>
          </a:p>
        </p:txBody>
      </p:sp>
      <p:sp>
        <p:nvSpPr>
          <p:cNvPr id="10" name="Oval 9"/>
          <p:cNvSpPr/>
          <p:nvPr/>
        </p:nvSpPr>
        <p:spPr>
          <a:xfrm>
            <a:off x="5228794" y="1644649"/>
            <a:ext cx="1086486" cy="1533048"/>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2">
              <a:tint val="50000"/>
              <a:hueOff val="-4350966"/>
              <a:satOff val="-974"/>
              <a:lumOff val="8425"/>
              <a:alphaOff val="0"/>
            </a:schemeClr>
          </a:effectRef>
          <a:fontRef idx="minor">
            <a:schemeClr val="lt1">
              <a:hueOff val="0"/>
              <a:satOff val="0"/>
              <a:lumOff val="0"/>
              <a:alphaOff val="0"/>
            </a:schemeClr>
          </a:fontRef>
        </p:style>
      </p:sp>
      <p:sp>
        <p:nvSpPr>
          <p:cNvPr id="11" name="Freeform 10"/>
          <p:cNvSpPr/>
          <p:nvPr/>
        </p:nvSpPr>
        <p:spPr>
          <a:xfrm>
            <a:off x="4003607"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rgbClr val="00B0F0"/>
          </a:solidFill>
        </p:spPr>
        <p:style>
          <a:lnRef idx="2">
            <a:schemeClr val="lt1">
              <a:hueOff val="0"/>
              <a:satOff val="0"/>
              <a:lumOff val="0"/>
              <a:alphaOff val="0"/>
            </a:schemeClr>
          </a:lnRef>
          <a:fillRef idx="1">
            <a:scrgbClr r="0" g="0" b="0"/>
          </a:fillRef>
          <a:effectRef idx="0">
            <a:schemeClr val="accent2">
              <a:hueOff val="-6347421"/>
              <a:satOff val="-19002"/>
              <a:lumOff val="40196"/>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التخلص من العشوائية. </a:t>
            </a:r>
            <a:endParaRPr lang="ar-EG" sz="2000" b="1" kern="1200" dirty="0"/>
          </a:p>
        </p:txBody>
      </p:sp>
      <p:sp>
        <p:nvSpPr>
          <p:cNvPr id="12" name="Oval 11"/>
          <p:cNvSpPr/>
          <p:nvPr/>
        </p:nvSpPr>
        <p:spPr>
          <a:xfrm>
            <a:off x="4038282" y="1644649"/>
            <a:ext cx="1086486" cy="1533048"/>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2">
              <a:tint val="50000"/>
              <a:hueOff val="-6526449"/>
              <a:satOff val="-1461"/>
              <a:lumOff val="12638"/>
              <a:alphaOff val="0"/>
            </a:schemeClr>
          </a:effectRef>
          <a:fontRef idx="minor">
            <a:schemeClr val="lt1">
              <a:hueOff val="0"/>
              <a:satOff val="0"/>
              <a:lumOff val="0"/>
              <a:alphaOff val="0"/>
            </a:schemeClr>
          </a:fontRef>
        </p:style>
      </p:sp>
      <p:sp>
        <p:nvSpPr>
          <p:cNvPr id="13" name="Freeform 12"/>
          <p:cNvSpPr/>
          <p:nvPr/>
        </p:nvSpPr>
        <p:spPr>
          <a:xfrm>
            <a:off x="2813096"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8463228"/>
              <a:satOff val="-25335"/>
              <a:lumOff val="53595"/>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وضوح الرؤية. </a:t>
            </a:r>
            <a:endParaRPr lang="ar-EG" sz="2000" b="1" kern="1200" dirty="0"/>
          </a:p>
        </p:txBody>
      </p:sp>
      <p:sp>
        <p:nvSpPr>
          <p:cNvPr id="14" name="Oval 13"/>
          <p:cNvSpPr/>
          <p:nvPr/>
        </p:nvSpPr>
        <p:spPr>
          <a:xfrm>
            <a:off x="2847771" y="1644649"/>
            <a:ext cx="1086486" cy="1533048"/>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2">
              <a:tint val="50000"/>
              <a:hueOff val="-8701933"/>
              <a:satOff val="-1948"/>
              <a:lumOff val="16851"/>
              <a:alphaOff val="0"/>
            </a:schemeClr>
          </a:effectRef>
          <a:fontRef idx="minor">
            <a:schemeClr val="lt1">
              <a:hueOff val="0"/>
              <a:satOff val="0"/>
              <a:lumOff val="0"/>
              <a:alphaOff val="0"/>
            </a:schemeClr>
          </a:fontRef>
        </p:style>
      </p:sp>
      <p:sp>
        <p:nvSpPr>
          <p:cNvPr id="15" name="Freeform 14"/>
          <p:cNvSpPr/>
          <p:nvPr/>
        </p:nvSpPr>
        <p:spPr>
          <a:xfrm>
            <a:off x="1622584"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2">
              <a:hueOff val="-10579034"/>
              <a:satOff val="-31669"/>
              <a:lumOff val="66994"/>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التخلص من الحيرة. </a:t>
            </a:r>
            <a:endParaRPr lang="ar-EG" sz="2000" b="1" kern="1200" dirty="0"/>
          </a:p>
        </p:txBody>
      </p:sp>
      <p:sp>
        <p:nvSpPr>
          <p:cNvPr id="16" name="Oval 15"/>
          <p:cNvSpPr/>
          <p:nvPr/>
        </p:nvSpPr>
        <p:spPr>
          <a:xfrm>
            <a:off x="1657259" y="1644649"/>
            <a:ext cx="1086486" cy="1533048"/>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2">
              <a:tint val="50000"/>
              <a:hueOff val="-10877415"/>
              <a:satOff val="-2435"/>
              <a:lumOff val="21063"/>
              <a:alphaOff val="0"/>
            </a:schemeClr>
          </a:effectRef>
          <a:fontRef idx="minor">
            <a:schemeClr val="lt1">
              <a:hueOff val="0"/>
              <a:satOff val="0"/>
              <a:lumOff val="0"/>
              <a:alphaOff val="0"/>
            </a:schemeClr>
          </a:fontRef>
        </p:style>
      </p:sp>
      <p:sp>
        <p:nvSpPr>
          <p:cNvPr id="17" name="Freeform 16"/>
          <p:cNvSpPr/>
          <p:nvPr/>
        </p:nvSpPr>
        <p:spPr>
          <a:xfrm>
            <a:off x="432073" y="1368425"/>
            <a:ext cx="1155836" cy="4603750"/>
          </a:xfrm>
          <a:custGeom>
            <a:avLst/>
            <a:gdLst>
              <a:gd name="connsiteX0" fmla="*/ 0 w 1155836"/>
              <a:gd name="connsiteY0" fmla="*/ 115584 h 4603750"/>
              <a:gd name="connsiteX1" fmla="*/ 115584 w 1155836"/>
              <a:gd name="connsiteY1" fmla="*/ 0 h 4603750"/>
              <a:gd name="connsiteX2" fmla="*/ 1040252 w 1155836"/>
              <a:gd name="connsiteY2" fmla="*/ 0 h 4603750"/>
              <a:gd name="connsiteX3" fmla="*/ 1155836 w 1155836"/>
              <a:gd name="connsiteY3" fmla="*/ 115584 h 4603750"/>
              <a:gd name="connsiteX4" fmla="*/ 1155836 w 1155836"/>
              <a:gd name="connsiteY4" fmla="*/ 4488166 h 4603750"/>
              <a:gd name="connsiteX5" fmla="*/ 1040252 w 1155836"/>
              <a:gd name="connsiteY5" fmla="*/ 4603750 h 4603750"/>
              <a:gd name="connsiteX6" fmla="*/ 115584 w 1155836"/>
              <a:gd name="connsiteY6" fmla="*/ 4603750 h 4603750"/>
              <a:gd name="connsiteX7" fmla="*/ 0 w 1155836"/>
              <a:gd name="connsiteY7" fmla="*/ 4488166 h 4603750"/>
              <a:gd name="connsiteX8" fmla="*/ 0 w 1155836"/>
              <a:gd name="connsiteY8" fmla="*/ 115584 h 46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6" h="4603750">
                <a:moveTo>
                  <a:pt x="0" y="115584"/>
                </a:moveTo>
                <a:cubicBezTo>
                  <a:pt x="0" y="51749"/>
                  <a:pt x="51749" y="0"/>
                  <a:pt x="115584" y="0"/>
                </a:cubicBezTo>
                <a:lnTo>
                  <a:pt x="1040252" y="0"/>
                </a:lnTo>
                <a:cubicBezTo>
                  <a:pt x="1104087" y="0"/>
                  <a:pt x="1155836" y="51749"/>
                  <a:pt x="1155836" y="115584"/>
                </a:cubicBezTo>
                <a:lnTo>
                  <a:pt x="1155836" y="4488166"/>
                </a:lnTo>
                <a:cubicBezTo>
                  <a:pt x="1155836" y="4552001"/>
                  <a:pt x="1104087" y="4603750"/>
                  <a:pt x="1040252" y="4603750"/>
                </a:cubicBezTo>
                <a:lnTo>
                  <a:pt x="115584" y="4603750"/>
                </a:lnTo>
                <a:cubicBezTo>
                  <a:pt x="51749" y="4603750"/>
                  <a:pt x="0" y="4552001"/>
                  <a:pt x="0" y="4488166"/>
                </a:cubicBezTo>
                <a:lnTo>
                  <a:pt x="0" y="115584"/>
                </a:lnTo>
                <a:close/>
              </a:path>
            </a:pathLst>
          </a:custGeom>
          <a:solidFill>
            <a:schemeClr val="accent4"/>
          </a:solidFill>
        </p:spPr>
        <p:style>
          <a:lnRef idx="2">
            <a:schemeClr val="lt1">
              <a:hueOff val="0"/>
              <a:satOff val="0"/>
              <a:lumOff val="0"/>
              <a:alphaOff val="0"/>
            </a:schemeClr>
          </a:lnRef>
          <a:fillRef idx="1">
            <a:scrgbClr r="0" g="0" b="0"/>
          </a:fillRef>
          <a:effectRef idx="0">
            <a:schemeClr val="accent2">
              <a:hueOff val="-12694841"/>
              <a:satOff val="-38003"/>
              <a:lumOff val="80393"/>
              <a:alphaOff val="0"/>
            </a:schemeClr>
          </a:effectRef>
          <a:fontRef idx="minor">
            <a:schemeClr val="lt1"/>
          </a:fontRef>
        </p:style>
        <p:txBody>
          <a:bodyPr spcFirstLastPara="0" vert="horz" wrap="square" lIns="142240" tIns="1983740" rIns="142240" bIns="1062990" numCol="1" spcCol="1270" anchor="ctr" anchorCtr="0">
            <a:noAutofit/>
          </a:bodyPr>
          <a:lstStyle/>
          <a:p>
            <a:pPr lvl="0" algn="ctr" defTabSz="889000" rtl="1">
              <a:lnSpc>
                <a:spcPct val="90000"/>
              </a:lnSpc>
              <a:spcBef>
                <a:spcPct val="0"/>
              </a:spcBef>
              <a:spcAft>
                <a:spcPct val="35000"/>
              </a:spcAft>
            </a:pPr>
            <a:r>
              <a:rPr lang="ar-EG" sz="2000" b="1" kern="1200" dirty="0" smtClean="0"/>
              <a:t> اقتناص الفرص . </a:t>
            </a:r>
            <a:endParaRPr lang="ar-EG" sz="2000" b="1" kern="1200" dirty="0"/>
          </a:p>
        </p:txBody>
      </p:sp>
      <p:sp>
        <p:nvSpPr>
          <p:cNvPr id="18" name="Oval 17"/>
          <p:cNvSpPr/>
          <p:nvPr/>
        </p:nvSpPr>
        <p:spPr>
          <a:xfrm>
            <a:off x="466748" y="1644649"/>
            <a:ext cx="1086486" cy="1533048"/>
          </a:xfrm>
          <a:prstGeom prst="ellipse">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2">
              <a:tint val="50000"/>
              <a:hueOff val="-13052899"/>
              <a:satOff val="-2922"/>
              <a:lumOff val="25276"/>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4653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par>
                                <p:cTn id="46" presetID="6"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par>
                                <p:cTn id="54" presetID="6"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par>
                                <p:cTn id="62" presetID="6" presetClass="entr" presetSubtype="16"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1" grpId="0" animBg="1"/>
      <p:bldP spid="13"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عناصر التخطيط	</a:t>
            </a:r>
          </a:p>
        </p:txBody>
      </p:sp>
      <p:sp>
        <p:nvSpPr>
          <p:cNvPr id="5" name="Rectangle 4"/>
          <p:cNvSpPr/>
          <p:nvPr/>
        </p:nvSpPr>
        <p:spPr>
          <a:xfrm>
            <a:off x="2943225" y="631402"/>
            <a:ext cx="6200774" cy="6226597"/>
          </a:xfrm>
          <a:prstGeom prst="rect">
            <a:avLst/>
          </a:prstGeom>
          <a:solidFill>
            <a:srgbClr val="FFCCFF"/>
          </a:solidFill>
        </p:spPr>
      </p:sp>
      <p:sp>
        <p:nvSpPr>
          <p:cNvPr id="6" name="Oval 5"/>
          <p:cNvSpPr/>
          <p:nvPr/>
        </p:nvSpPr>
        <p:spPr>
          <a:xfrm>
            <a:off x="7631561" y="633837"/>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Freeform 6"/>
          <p:cNvSpPr/>
          <p:nvPr/>
        </p:nvSpPr>
        <p:spPr>
          <a:xfrm>
            <a:off x="3333801" y="633837"/>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الأهداف.</a:t>
            </a:r>
            <a:endParaRPr lang="ar-EG" sz="2000" b="1" kern="1200" dirty="0"/>
          </a:p>
        </p:txBody>
      </p:sp>
      <p:sp>
        <p:nvSpPr>
          <p:cNvPr id="9" name="Oval 8"/>
          <p:cNvSpPr/>
          <p:nvPr/>
        </p:nvSpPr>
        <p:spPr>
          <a:xfrm>
            <a:off x="7631561" y="1522655"/>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Freeform 9"/>
          <p:cNvSpPr/>
          <p:nvPr/>
        </p:nvSpPr>
        <p:spPr>
          <a:xfrm>
            <a:off x="3333801" y="1522655"/>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الاستراتيجيات.</a:t>
            </a:r>
            <a:endParaRPr lang="ar-EG" sz="2000" b="1" kern="1200" dirty="0"/>
          </a:p>
        </p:txBody>
      </p:sp>
      <p:sp>
        <p:nvSpPr>
          <p:cNvPr id="11" name="Oval 10"/>
          <p:cNvSpPr/>
          <p:nvPr/>
        </p:nvSpPr>
        <p:spPr>
          <a:xfrm>
            <a:off x="7631561" y="2411473"/>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Freeform 11"/>
          <p:cNvSpPr/>
          <p:nvPr/>
        </p:nvSpPr>
        <p:spPr>
          <a:xfrm>
            <a:off x="3333801" y="2411473"/>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السياسات.</a:t>
            </a:r>
            <a:endParaRPr lang="ar-EG" sz="2000" b="1" kern="1200" dirty="0"/>
          </a:p>
        </p:txBody>
      </p:sp>
      <p:sp>
        <p:nvSpPr>
          <p:cNvPr id="13" name="Oval 12"/>
          <p:cNvSpPr/>
          <p:nvPr/>
        </p:nvSpPr>
        <p:spPr>
          <a:xfrm>
            <a:off x="7631561" y="3300291"/>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Freeform 13"/>
          <p:cNvSpPr/>
          <p:nvPr/>
        </p:nvSpPr>
        <p:spPr>
          <a:xfrm>
            <a:off x="3333801" y="3300291"/>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الإجراءات.</a:t>
            </a:r>
            <a:endParaRPr lang="ar-EG" sz="2000" b="1" kern="1200" dirty="0"/>
          </a:p>
        </p:txBody>
      </p:sp>
      <p:sp>
        <p:nvSpPr>
          <p:cNvPr id="15" name="Oval 14"/>
          <p:cNvSpPr/>
          <p:nvPr/>
        </p:nvSpPr>
        <p:spPr>
          <a:xfrm>
            <a:off x="7631561" y="4189109"/>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Freeform 15"/>
          <p:cNvSpPr/>
          <p:nvPr/>
        </p:nvSpPr>
        <p:spPr>
          <a:xfrm>
            <a:off x="3333801" y="4189109"/>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القواعد.</a:t>
            </a:r>
            <a:endParaRPr lang="ar-EG" sz="2000" b="1" kern="1200" dirty="0"/>
          </a:p>
        </p:txBody>
      </p:sp>
      <p:sp>
        <p:nvSpPr>
          <p:cNvPr id="17" name="Oval 16"/>
          <p:cNvSpPr/>
          <p:nvPr/>
        </p:nvSpPr>
        <p:spPr>
          <a:xfrm>
            <a:off x="7631561" y="5077927"/>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Freeform 17"/>
          <p:cNvSpPr/>
          <p:nvPr/>
        </p:nvSpPr>
        <p:spPr>
          <a:xfrm>
            <a:off x="3333801" y="5077927"/>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البرامج.</a:t>
            </a:r>
            <a:endParaRPr lang="ar-EG" sz="2000" b="1" kern="1200" dirty="0"/>
          </a:p>
        </p:txBody>
      </p:sp>
      <p:sp>
        <p:nvSpPr>
          <p:cNvPr id="19" name="Oval 18"/>
          <p:cNvSpPr/>
          <p:nvPr/>
        </p:nvSpPr>
        <p:spPr>
          <a:xfrm>
            <a:off x="7631561" y="5966745"/>
            <a:ext cx="888817" cy="88881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Freeform 19"/>
          <p:cNvSpPr/>
          <p:nvPr/>
        </p:nvSpPr>
        <p:spPr>
          <a:xfrm>
            <a:off x="3333801" y="5966745"/>
            <a:ext cx="4742169" cy="888817"/>
          </a:xfrm>
          <a:custGeom>
            <a:avLst/>
            <a:gdLst>
              <a:gd name="connsiteX0" fmla="*/ 0 w 4742169"/>
              <a:gd name="connsiteY0" fmla="*/ 0 h 888817"/>
              <a:gd name="connsiteX1" fmla="*/ 4742169 w 4742169"/>
              <a:gd name="connsiteY1" fmla="*/ 0 h 888817"/>
              <a:gd name="connsiteX2" fmla="*/ 4742169 w 4742169"/>
              <a:gd name="connsiteY2" fmla="*/ 888817 h 888817"/>
              <a:gd name="connsiteX3" fmla="*/ 0 w 4742169"/>
              <a:gd name="connsiteY3" fmla="*/ 888817 h 888817"/>
              <a:gd name="connsiteX4" fmla="*/ 0 w 4742169"/>
              <a:gd name="connsiteY4" fmla="*/ 0 h 8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169" h="888817">
                <a:moveTo>
                  <a:pt x="0" y="0"/>
                </a:moveTo>
                <a:lnTo>
                  <a:pt x="4742169" y="0"/>
                </a:lnTo>
                <a:lnTo>
                  <a:pt x="4742169" y="888817"/>
                </a:lnTo>
                <a:lnTo>
                  <a:pt x="0" y="888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الموازنات.</a:t>
            </a:r>
            <a:endParaRPr lang="ar-EG" sz="2000" b="1" kern="1200" dirty="0"/>
          </a:p>
        </p:txBody>
      </p:sp>
      <p:pic>
        <p:nvPicPr>
          <p:cNvPr id="8" name="Picture 7"/>
          <p:cNvPicPr>
            <a:picLocks noChangeAspect="1"/>
          </p:cNvPicPr>
          <p:nvPr/>
        </p:nvPicPr>
        <p:blipFill>
          <a:blip r:embed="rId3"/>
          <a:stretch>
            <a:fillRect/>
          </a:stretch>
        </p:blipFill>
        <p:spPr>
          <a:xfrm>
            <a:off x="0" y="631401"/>
            <a:ext cx="2957513" cy="6275599"/>
          </a:xfrm>
          <a:prstGeom prst="rect">
            <a:avLst/>
          </a:prstGeom>
        </p:spPr>
      </p:pic>
    </p:spTree>
    <p:extLst>
      <p:ext uri="{BB962C8B-B14F-4D97-AF65-F5344CB8AC3E}">
        <p14:creationId xmlns:p14="http://schemas.microsoft.com/office/powerpoint/2010/main" val="368351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P spid="12" grpId="0"/>
      <p:bldP spid="14"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الحاجة للتخطيط	</a:t>
            </a:r>
          </a:p>
        </p:txBody>
      </p:sp>
      <p:sp>
        <p:nvSpPr>
          <p:cNvPr id="6" name="Freeform 5"/>
          <p:cNvSpPr/>
          <p:nvPr/>
        </p:nvSpPr>
        <p:spPr>
          <a:xfrm>
            <a:off x="1128704" y="1262177"/>
            <a:ext cx="7081647" cy="2213014"/>
          </a:xfrm>
          <a:custGeom>
            <a:avLst/>
            <a:gdLst>
              <a:gd name="connsiteX0" fmla="*/ 0 w 7081647"/>
              <a:gd name="connsiteY0" fmla="*/ 0 h 2213014"/>
              <a:gd name="connsiteX1" fmla="*/ 7081647 w 7081647"/>
              <a:gd name="connsiteY1" fmla="*/ 0 h 2213014"/>
              <a:gd name="connsiteX2" fmla="*/ 7081647 w 7081647"/>
              <a:gd name="connsiteY2" fmla="*/ 2213014 h 2213014"/>
              <a:gd name="connsiteX3" fmla="*/ 0 w 7081647"/>
              <a:gd name="connsiteY3" fmla="*/ 2213014 h 2213014"/>
              <a:gd name="connsiteX4" fmla="*/ 0 w 7081647"/>
              <a:gd name="connsiteY4" fmla="*/ 0 h 221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647" h="2213014">
                <a:moveTo>
                  <a:pt x="0" y="0"/>
                </a:moveTo>
                <a:lnTo>
                  <a:pt x="7081647" y="0"/>
                </a:lnTo>
                <a:lnTo>
                  <a:pt x="7081647" y="2213014"/>
                </a:lnTo>
                <a:lnTo>
                  <a:pt x="0" y="2213014"/>
                </a:lnTo>
                <a:lnTo>
                  <a:pt x="0" y="0"/>
                </a:lnTo>
                <a:close/>
              </a:path>
            </a:pathLst>
          </a:custGeom>
          <a:solidFill>
            <a:srgbClr val="FF99FF">
              <a:alpha val="40000"/>
            </a:srgb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498949"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solidFill>
                  <a:srgbClr val="002060"/>
                </a:solidFill>
              </a:rPr>
              <a:t>امتلاك المؤسسة </a:t>
            </a:r>
            <a:r>
              <a:rPr lang="ar-EG" sz="2400" b="1" kern="1200" dirty="0" smtClean="0">
                <a:solidFill>
                  <a:srgbClr val="002060"/>
                </a:solidFill>
              </a:rPr>
              <a:t>لموارد</a:t>
            </a:r>
            <a:r>
              <a:rPr lang="ar-EG" sz="2800" b="1" kern="1200" dirty="0" smtClean="0">
                <a:solidFill>
                  <a:srgbClr val="002060"/>
                </a:solidFill>
              </a:rPr>
              <a:t> محدودة.</a:t>
            </a:r>
            <a:endParaRPr lang="ar-EG" sz="2800" b="1" kern="1200" dirty="0">
              <a:solidFill>
                <a:srgbClr val="002060"/>
              </a:solidFill>
            </a:endParaRPr>
          </a:p>
        </p:txBody>
      </p:sp>
      <p:sp>
        <p:nvSpPr>
          <p:cNvPr id="7" name="Rectangle 6"/>
          <p:cNvSpPr/>
          <p:nvPr/>
        </p:nvSpPr>
        <p:spPr>
          <a:xfrm>
            <a:off x="833635" y="942519"/>
            <a:ext cx="1549110" cy="2323665"/>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1128704" y="4048117"/>
            <a:ext cx="7081647" cy="2213014"/>
          </a:xfrm>
          <a:custGeom>
            <a:avLst/>
            <a:gdLst>
              <a:gd name="connsiteX0" fmla="*/ 0 w 7081647"/>
              <a:gd name="connsiteY0" fmla="*/ 0 h 2213014"/>
              <a:gd name="connsiteX1" fmla="*/ 7081647 w 7081647"/>
              <a:gd name="connsiteY1" fmla="*/ 0 h 2213014"/>
              <a:gd name="connsiteX2" fmla="*/ 7081647 w 7081647"/>
              <a:gd name="connsiteY2" fmla="*/ 2213014 h 2213014"/>
              <a:gd name="connsiteX3" fmla="*/ 0 w 7081647"/>
              <a:gd name="connsiteY3" fmla="*/ 2213014 h 2213014"/>
              <a:gd name="connsiteX4" fmla="*/ 0 w 7081647"/>
              <a:gd name="connsiteY4" fmla="*/ 0 h 221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647" h="2213014">
                <a:moveTo>
                  <a:pt x="0" y="0"/>
                </a:moveTo>
                <a:lnTo>
                  <a:pt x="7081647" y="0"/>
                </a:lnTo>
                <a:lnTo>
                  <a:pt x="7081647" y="2213014"/>
                </a:lnTo>
                <a:lnTo>
                  <a:pt x="0" y="2213014"/>
                </a:lnTo>
                <a:lnTo>
                  <a:pt x="0" y="0"/>
                </a:lnTo>
                <a:close/>
              </a:path>
            </a:pathLst>
          </a:custGeom>
          <a:solidFill>
            <a:srgbClr val="FFC000">
              <a:alpha val="40000"/>
            </a:srgb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498949"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ان تعيش المؤسسة في بيئة معقدة ومنفردة</a:t>
            </a:r>
            <a:r>
              <a:rPr lang="ar-EG" sz="2800" b="1" kern="1200" dirty="0" smtClean="0">
                <a:solidFill>
                  <a:srgbClr val="002060"/>
                </a:solidFill>
              </a:rPr>
              <a:t>.</a:t>
            </a:r>
            <a:endParaRPr lang="ar-EG" sz="2800" b="1" kern="1200" dirty="0">
              <a:solidFill>
                <a:srgbClr val="002060"/>
              </a:solidFill>
            </a:endParaRPr>
          </a:p>
        </p:txBody>
      </p:sp>
      <p:sp>
        <p:nvSpPr>
          <p:cNvPr id="9" name="Rectangle 8"/>
          <p:cNvSpPr/>
          <p:nvPr/>
        </p:nvSpPr>
        <p:spPr>
          <a:xfrm>
            <a:off x="833635" y="3728459"/>
            <a:ext cx="1549110" cy="2323665"/>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64534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مراحل التخطيط	</a:t>
            </a:r>
          </a:p>
        </p:txBody>
      </p:sp>
      <p:sp>
        <p:nvSpPr>
          <p:cNvPr id="6" name="Freeform 5"/>
          <p:cNvSpPr/>
          <p:nvPr/>
        </p:nvSpPr>
        <p:spPr>
          <a:xfrm>
            <a:off x="6286139" y="814387"/>
            <a:ext cx="2571122" cy="55864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7800" tIns="1117283" rIns="177801"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الأولى </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 العوامل الخارجية : وهى دراسة العوامل المحيطة بالمنظمة .</a:t>
            </a:r>
          </a:p>
          <a:p>
            <a:pPr marL="228600" lvl="1" indent="-228600" algn="justLow" defTabSz="889000" rtl="1">
              <a:lnSpc>
                <a:spcPct val="90000"/>
              </a:lnSpc>
              <a:spcBef>
                <a:spcPct val="0"/>
              </a:spcBef>
              <a:spcAft>
                <a:spcPct val="15000"/>
              </a:spcAft>
              <a:buChar char="••"/>
            </a:pPr>
            <a:endParaRPr lang="ar-EG" b="1" kern="1200" dirty="0" smtClean="0"/>
          </a:p>
          <a:p>
            <a:pPr marL="228600" lvl="1" indent="-228600" algn="justLow" defTabSz="889000" rtl="1">
              <a:lnSpc>
                <a:spcPct val="90000"/>
              </a:lnSpc>
              <a:spcBef>
                <a:spcPct val="0"/>
              </a:spcBef>
              <a:spcAft>
                <a:spcPct val="15000"/>
              </a:spcAft>
              <a:buChar char="••"/>
            </a:pPr>
            <a:r>
              <a:rPr lang="ar-EG" sz="2000" b="1" kern="1200" dirty="0" smtClean="0"/>
              <a:t>العوامل الداخلية : وهي دراسة ظروف البيئة الداخلية.</a:t>
            </a:r>
            <a:endParaRPr lang="ar-EG" sz="2000" b="1" kern="1200" dirty="0"/>
          </a:p>
        </p:txBody>
      </p:sp>
      <p:sp>
        <p:nvSpPr>
          <p:cNvPr id="7" name="Freeform 6"/>
          <p:cNvSpPr/>
          <p:nvPr/>
        </p:nvSpPr>
        <p:spPr>
          <a:xfrm>
            <a:off x="3522182" y="814387"/>
            <a:ext cx="2571122" cy="55864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0" tIns="1117283" rIns="177801"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الثانية</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على ضوء تحديد ظروف البيئة نستطيع أن نحدد أهدافنا بشكل واضح. </a:t>
            </a:r>
            <a:endParaRPr lang="ar-EG" sz="2000" b="1" kern="1200" dirty="0"/>
          </a:p>
        </p:txBody>
      </p:sp>
      <p:sp>
        <p:nvSpPr>
          <p:cNvPr id="8" name="Freeform 7"/>
          <p:cNvSpPr/>
          <p:nvPr/>
        </p:nvSpPr>
        <p:spPr>
          <a:xfrm>
            <a:off x="758227" y="814387"/>
            <a:ext cx="2571122" cy="55864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olidFill>
            <a:srgbClr val="FF99FF"/>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7800" tIns="1117283" rIns="177801"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الثالثة</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على ضوء تحديد الهدف نحدد البدائل التي من خلالها تستطيع تحقيق هذا الهدف .</a:t>
            </a:r>
            <a:endParaRPr lang="ar-EG" sz="2000" b="1" kern="1200" dirty="0"/>
          </a:p>
        </p:txBody>
      </p:sp>
    </p:spTree>
    <p:extLst>
      <p:ext uri="{BB962C8B-B14F-4D97-AF65-F5344CB8AC3E}">
        <p14:creationId xmlns:p14="http://schemas.microsoft.com/office/powerpoint/2010/main" val="512791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fade">
                                      <p:cBhvr>
                                        <p:cTn id="45" dur="1000"/>
                                        <p:tgtEl>
                                          <p:spTgt spid="7">
                                            <p:txEl>
                                              <p:pRg st="3" end="3"/>
                                            </p:txEl>
                                          </p:spTgt>
                                        </p:tgtEl>
                                      </p:cBhvr>
                                    </p:animEffect>
                                    <p:anim calcmode="lin" valueType="num">
                                      <p:cBhvr>
                                        <p:cTn id="4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fade">
                                      <p:cBhvr>
                                        <p:cTn id="61" dur="1000"/>
                                        <p:tgtEl>
                                          <p:spTgt spid="8">
                                            <p:txEl>
                                              <p:pRg st="3" end="3"/>
                                            </p:txEl>
                                          </p:spTgt>
                                        </p:tgtEl>
                                      </p:cBhvr>
                                    </p:animEffect>
                                    <p:anim calcmode="lin" valueType="num">
                                      <p:cBhvr>
                                        <p:cTn id="6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مراحل التخطيط	</a:t>
            </a:r>
          </a:p>
        </p:txBody>
      </p:sp>
      <p:sp>
        <p:nvSpPr>
          <p:cNvPr id="6" name="Freeform 5"/>
          <p:cNvSpPr/>
          <p:nvPr/>
        </p:nvSpPr>
        <p:spPr>
          <a:xfrm>
            <a:off x="5921488" y="800100"/>
            <a:ext cx="2421480" cy="55864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7800" tIns="1117282" rIns="177800"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الرابعة </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بعد وضع عدد البدائل التي نسعى من خلالها إلى تحقيق الهدف نبدأ بتقييم كل بديل من خلال معرفة وتحديد مدى تحقيق كل بديل للهدف.</a:t>
            </a:r>
            <a:endParaRPr lang="ar-EG" sz="2000" b="1" kern="1200" dirty="0"/>
          </a:p>
        </p:txBody>
      </p:sp>
      <p:sp>
        <p:nvSpPr>
          <p:cNvPr id="7" name="Freeform 6"/>
          <p:cNvSpPr/>
          <p:nvPr/>
        </p:nvSpPr>
        <p:spPr>
          <a:xfrm>
            <a:off x="3318397" y="800100"/>
            <a:ext cx="2421480" cy="55864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olidFill>
            <a:srgbClr val="FFC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7800" tIns="1117282" rIns="177800"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الخامسة </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بعد الانتهاء من الخطوة الرابعة المتمثلة في تقييم البدائل نبدأ بمرحلة الاختيار أي تحديد البديل الأفضل.</a:t>
            </a:r>
            <a:endParaRPr lang="ar-EG" sz="2000" b="1" kern="1200" dirty="0"/>
          </a:p>
        </p:txBody>
      </p:sp>
      <p:sp>
        <p:nvSpPr>
          <p:cNvPr id="8" name="Freeform 7"/>
          <p:cNvSpPr/>
          <p:nvPr/>
        </p:nvSpPr>
        <p:spPr>
          <a:xfrm>
            <a:off x="715307" y="800099"/>
            <a:ext cx="2421480" cy="55864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0000"/>
                </a:lnTo>
                <a:lnTo>
                  <a:pt x="0" y="8000"/>
                </a:lnTo>
                <a:lnTo>
                  <a:pt x="0" y="2000"/>
                </a:lnTo>
                <a:lnTo>
                  <a:pt x="10000" y="0"/>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7800" tIns="1117283" rIns="177800" bIns="1117282" numCol="1" spcCol="1270" anchor="t" anchorCtr="0">
            <a:noAutofit/>
          </a:bodyPr>
          <a:lstStyle/>
          <a:p>
            <a:pPr lvl="0" algn="ctr" defTabSz="1244600" rtl="1">
              <a:lnSpc>
                <a:spcPct val="90000"/>
              </a:lnSpc>
              <a:spcBef>
                <a:spcPct val="0"/>
              </a:spcBef>
              <a:spcAft>
                <a:spcPct val="35000"/>
              </a:spcAft>
            </a:pPr>
            <a:endParaRPr lang="ar-EG" sz="2800" b="1" kern="1200" dirty="0" smtClean="0">
              <a:solidFill>
                <a:srgbClr val="FF0000"/>
              </a:solidFill>
            </a:endParaRPr>
          </a:p>
          <a:p>
            <a:pPr lvl="0" algn="ctr" defTabSz="1244600" rtl="1">
              <a:lnSpc>
                <a:spcPct val="90000"/>
              </a:lnSpc>
              <a:spcBef>
                <a:spcPct val="0"/>
              </a:spcBef>
              <a:spcAft>
                <a:spcPct val="35000"/>
              </a:spcAft>
            </a:pPr>
            <a:r>
              <a:rPr lang="ar-EG" sz="2800" b="1" kern="1200" dirty="0" smtClean="0">
                <a:solidFill>
                  <a:srgbClr val="FF0000"/>
                </a:solidFill>
              </a:rPr>
              <a:t>المرحلة السادسة </a:t>
            </a:r>
            <a:endParaRPr lang="ar-EG" sz="28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في ضوء البديل الذي يتم اختياره يقوم المخطط بتحديد الأنشطة والأعمال التي يجب القيام بـها لوضع البديل المختار موضع التنفيذ .</a:t>
            </a:r>
            <a:endParaRPr lang="ar-EG" sz="2000" b="1" kern="1200" dirty="0"/>
          </a:p>
        </p:txBody>
      </p:sp>
    </p:spTree>
    <p:extLst>
      <p:ext uri="{BB962C8B-B14F-4D97-AF65-F5344CB8AC3E}">
        <p14:creationId xmlns:p14="http://schemas.microsoft.com/office/powerpoint/2010/main" val="445616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1000"/>
                                        <p:tgtEl>
                                          <p:spTgt spid="7">
                                            <p:txEl>
                                              <p:pRg st="2" end="2"/>
                                            </p:txEl>
                                          </p:spTgt>
                                        </p:tgtEl>
                                      </p:cBhvr>
                                    </p:animEffect>
                                    <p:anim calcmode="lin" valueType="num">
                                      <p:cBhvr>
                                        <p:cTn id="3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fade">
                                      <p:cBhvr>
                                        <p:cTn id="54" dur="1000"/>
                                        <p:tgtEl>
                                          <p:spTgt spid="8">
                                            <p:txEl>
                                              <p:pRg st="2" end="2"/>
                                            </p:txEl>
                                          </p:spTgt>
                                        </p:tgtEl>
                                      </p:cBhvr>
                                    </p:animEffect>
                                    <p:anim calcmode="lin" valueType="num">
                                      <p:cBhvr>
                                        <p:cTn id="5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أنواع ومستويات التخطيط	</a:t>
            </a:r>
            <a:endParaRPr lang="ar-EG" sz="2800" dirty="0">
              <a:solidFill>
                <a:schemeClr val="bg2"/>
              </a:solidFill>
            </a:endParaRPr>
          </a:p>
        </p:txBody>
      </p:sp>
      <p:graphicFrame>
        <p:nvGraphicFramePr>
          <p:cNvPr id="4" name="Diagram 3"/>
          <p:cNvGraphicFramePr/>
          <p:nvPr>
            <p:extLst>
              <p:ext uri="{D42A27DB-BD31-4B8C-83A1-F6EECF244321}">
                <p14:modId xmlns:p14="http://schemas.microsoft.com/office/powerpoint/2010/main" val="82913597"/>
              </p:ext>
            </p:extLst>
          </p:nvPr>
        </p:nvGraphicFramePr>
        <p:xfrm>
          <a:off x="3729038" y="2164767"/>
          <a:ext cx="541496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loud 5"/>
          <p:cNvSpPr/>
          <p:nvPr/>
        </p:nvSpPr>
        <p:spPr>
          <a:xfrm>
            <a:off x="4178695" y="1270021"/>
            <a:ext cx="3900488" cy="800100"/>
          </a:xfrm>
          <a:prstGeom prst="cloud">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000" b="1" dirty="0" smtClean="0">
                <a:solidFill>
                  <a:srgbClr val="002060"/>
                </a:solidFill>
              </a:rPr>
              <a:t>التخطيط </a:t>
            </a:r>
            <a:r>
              <a:rPr lang="ar-EG" sz="2000" b="1" dirty="0">
                <a:solidFill>
                  <a:srgbClr val="002060"/>
                </a:solidFill>
              </a:rPr>
              <a:t>الاستراتيجى </a:t>
            </a:r>
            <a:endParaRPr lang="ar-EG" b="1" dirty="0">
              <a:solidFill>
                <a:srgbClr val="002060"/>
              </a:solidFill>
            </a:endParaRPr>
          </a:p>
        </p:txBody>
      </p:sp>
      <p:pic>
        <p:nvPicPr>
          <p:cNvPr id="7" name="Picture 6"/>
          <p:cNvPicPr>
            <a:picLocks noChangeAspect="1"/>
          </p:cNvPicPr>
          <p:nvPr/>
        </p:nvPicPr>
        <p:blipFill>
          <a:blip r:embed="rId8"/>
          <a:stretch>
            <a:fillRect/>
          </a:stretch>
        </p:blipFill>
        <p:spPr>
          <a:xfrm>
            <a:off x="1000124" y="1628775"/>
            <a:ext cx="2971800" cy="46930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Flowchart: Delay 7"/>
          <p:cNvSpPr/>
          <p:nvPr/>
        </p:nvSpPr>
        <p:spPr>
          <a:xfrm>
            <a:off x="8319409" y="1270021"/>
            <a:ext cx="849083" cy="585787"/>
          </a:xfrm>
          <a:prstGeom prst="flowChartDelay">
            <a:avLst/>
          </a:prstGeom>
          <a:solidFill>
            <a:schemeClr val="accent1">
              <a:lumMod val="20000"/>
              <a:lumOff val="80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1</a:t>
            </a:r>
            <a:endParaRPr lang="ar-EG" dirty="0">
              <a:solidFill>
                <a:srgbClr val="C00000"/>
              </a:solidFill>
            </a:endParaRPr>
          </a:p>
        </p:txBody>
      </p:sp>
      <p:sp>
        <p:nvSpPr>
          <p:cNvPr id="9" name="Rectangle 8"/>
          <p:cNvSpPr/>
          <p:nvPr/>
        </p:nvSpPr>
        <p:spPr>
          <a:xfrm>
            <a:off x="6128938" y="631402"/>
            <a:ext cx="3015061" cy="461665"/>
          </a:xfrm>
          <a:prstGeom prst="rect">
            <a:avLst/>
          </a:prstGeom>
          <a:solidFill>
            <a:schemeClr val="bg2"/>
          </a:solidFill>
        </p:spPr>
        <p:txBody>
          <a:bodyPr wrap="square">
            <a:spAutoFit/>
          </a:bodyPr>
          <a:lstStyle/>
          <a:p>
            <a:r>
              <a:rPr lang="ar-EG" sz="2400" b="1" dirty="0">
                <a:solidFill>
                  <a:srgbClr val="FF0000"/>
                </a:solidFill>
              </a:rPr>
              <a:t>التخطيط حسب مدى تأثيره </a:t>
            </a:r>
          </a:p>
        </p:txBody>
      </p:sp>
    </p:spTree>
    <p:extLst>
      <p:ext uri="{BB962C8B-B14F-4D97-AF65-F5344CB8AC3E}">
        <p14:creationId xmlns:p14="http://schemas.microsoft.com/office/powerpoint/2010/main" val="3911984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6"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أهمية التخطيط الاستراتيجى</a:t>
            </a:r>
            <a:r>
              <a:rPr lang="ar-EG" sz="2800" dirty="0">
                <a:solidFill>
                  <a:schemeClr val="bg2"/>
                </a:solidFill>
              </a:rPr>
              <a:t>	</a:t>
            </a:r>
          </a:p>
        </p:txBody>
      </p:sp>
      <p:sp>
        <p:nvSpPr>
          <p:cNvPr id="5" name="Freeform 4"/>
          <p:cNvSpPr/>
          <p:nvPr/>
        </p:nvSpPr>
        <p:spPr>
          <a:xfrm>
            <a:off x="1756352" y="1484799"/>
            <a:ext cx="5852731" cy="1128674"/>
          </a:xfrm>
          <a:custGeom>
            <a:avLst/>
            <a:gdLst>
              <a:gd name="connsiteX0" fmla="*/ 0 w 5852731"/>
              <a:gd name="connsiteY0" fmla="*/ 0 h 1128672"/>
              <a:gd name="connsiteX1" fmla="*/ 5288395 w 5852731"/>
              <a:gd name="connsiteY1" fmla="*/ 0 h 1128672"/>
              <a:gd name="connsiteX2" fmla="*/ 5852731 w 5852731"/>
              <a:gd name="connsiteY2" fmla="*/ 564336 h 1128672"/>
              <a:gd name="connsiteX3" fmla="*/ 5288395 w 5852731"/>
              <a:gd name="connsiteY3" fmla="*/ 1128672 h 1128672"/>
              <a:gd name="connsiteX4" fmla="*/ 0 w 5852731"/>
              <a:gd name="connsiteY4" fmla="*/ 1128672 h 1128672"/>
              <a:gd name="connsiteX5" fmla="*/ 0 w 5852731"/>
              <a:gd name="connsiteY5" fmla="*/ 0 h 11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2731" h="1128672">
                <a:moveTo>
                  <a:pt x="5852731" y="1128671"/>
                </a:moveTo>
                <a:lnTo>
                  <a:pt x="564336" y="1128671"/>
                </a:lnTo>
                <a:lnTo>
                  <a:pt x="0" y="564336"/>
                </a:lnTo>
                <a:lnTo>
                  <a:pt x="564336" y="1"/>
                </a:lnTo>
                <a:lnTo>
                  <a:pt x="5852731" y="1"/>
                </a:lnTo>
                <a:lnTo>
                  <a:pt x="5852731" y="1128671"/>
                </a:lnTo>
                <a:close/>
              </a:path>
            </a:pathLst>
          </a:custGeom>
          <a:solidFill>
            <a:srgbClr val="FFFF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79881" tIns="91441" rIns="170688" bIns="91441" numCol="1" spcCol="1270" anchor="ctr" anchorCtr="0">
            <a:noAutofit/>
          </a:bodyPr>
          <a:lstStyle/>
          <a:p>
            <a:pPr lvl="0" algn="ctr" defTabSz="1066800" rtl="1">
              <a:lnSpc>
                <a:spcPct val="90000"/>
              </a:lnSpc>
              <a:spcBef>
                <a:spcPct val="0"/>
              </a:spcBef>
              <a:spcAft>
                <a:spcPct val="35000"/>
              </a:spcAft>
            </a:pPr>
            <a:r>
              <a:rPr lang="ar-EG" sz="2400" b="1" kern="1200" dirty="0" smtClean="0"/>
              <a:t>يوضح الطريق نحو المستقبل الذى يسير عليه الإدارة وصولاً إلى الاهداف العامة للمشروع </a:t>
            </a:r>
            <a:r>
              <a:rPr lang="ar-EG" sz="2500" kern="1200" dirty="0" smtClean="0"/>
              <a:t>.</a:t>
            </a:r>
            <a:endParaRPr lang="ar-EG" sz="2500" kern="1200" dirty="0"/>
          </a:p>
        </p:txBody>
      </p:sp>
      <p:sp>
        <p:nvSpPr>
          <p:cNvPr id="6" name="Oval 5"/>
          <p:cNvSpPr/>
          <p:nvPr/>
        </p:nvSpPr>
        <p:spPr>
          <a:xfrm>
            <a:off x="1192016" y="1484800"/>
            <a:ext cx="1128672" cy="1128672"/>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1756352" y="2950388"/>
            <a:ext cx="5852731" cy="1128673"/>
          </a:xfrm>
          <a:custGeom>
            <a:avLst/>
            <a:gdLst>
              <a:gd name="connsiteX0" fmla="*/ 0 w 5852731"/>
              <a:gd name="connsiteY0" fmla="*/ 0 h 1128672"/>
              <a:gd name="connsiteX1" fmla="*/ 5288395 w 5852731"/>
              <a:gd name="connsiteY1" fmla="*/ 0 h 1128672"/>
              <a:gd name="connsiteX2" fmla="*/ 5852731 w 5852731"/>
              <a:gd name="connsiteY2" fmla="*/ 564336 h 1128672"/>
              <a:gd name="connsiteX3" fmla="*/ 5288395 w 5852731"/>
              <a:gd name="connsiteY3" fmla="*/ 1128672 h 1128672"/>
              <a:gd name="connsiteX4" fmla="*/ 0 w 5852731"/>
              <a:gd name="connsiteY4" fmla="*/ 1128672 h 1128672"/>
              <a:gd name="connsiteX5" fmla="*/ 0 w 5852731"/>
              <a:gd name="connsiteY5" fmla="*/ 0 h 11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2731" h="1128672">
                <a:moveTo>
                  <a:pt x="5852731" y="1128671"/>
                </a:moveTo>
                <a:lnTo>
                  <a:pt x="564336" y="1128671"/>
                </a:lnTo>
                <a:lnTo>
                  <a:pt x="0" y="564336"/>
                </a:lnTo>
                <a:lnTo>
                  <a:pt x="564336" y="1"/>
                </a:lnTo>
                <a:lnTo>
                  <a:pt x="5852731" y="1"/>
                </a:lnTo>
                <a:lnTo>
                  <a:pt x="5852731" y="112867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79881" tIns="91441" rIns="170688" bIns="91440" numCol="1" spcCol="1270" anchor="ctr" anchorCtr="0">
            <a:noAutofit/>
          </a:bodyPr>
          <a:lstStyle/>
          <a:p>
            <a:pPr lvl="0" algn="ctr" defTabSz="1066800" rtl="1">
              <a:lnSpc>
                <a:spcPct val="90000"/>
              </a:lnSpc>
              <a:spcBef>
                <a:spcPct val="0"/>
              </a:spcBef>
              <a:spcAft>
                <a:spcPct val="35000"/>
              </a:spcAft>
            </a:pPr>
            <a:r>
              <a:rPr lang="ar-EG" sz="2400" b="1" kern="1200" dirty="0" smtClean="0"/>
              <a:t>يساعد على تعبئة الموارد اللازمة ، وتعظيم العائد منها فى ضوء سلسلة من الخطط والبرامج .</a:t>
            </a:r>
            <a:endParaRPr lang="ar-EG" sz="2400" b="1" kern="1200" dirty="0"/>
          </a:p>
        </p:txBody>
      </p:sp>
      <p:sp>
        <p:nvSpPr>
          <p:cNvPr id="8" name="Oval 7"/>
          <p:cNvSpPr/>
          <p:nvPr/>
        </p:nvSpPr>
        <p:spPr>
          <a:xfrm>
            <a:off x="1192016" y="2950389"/>
            <a:ext cx="1128672" cy="1128672"/>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756352" y="4415978"/>
            <a:ext cx="5852731" cy="1128673"/>
          </a:xfrm>
          <a:custGeom>
            <a:avLst/>
            <a:gdLst>
              <a:gd name="connsiteX0" fmla="*/ 0 w 5852731"/>
              <a:gd name="connsiteY0" fmla="*/ 0 h 1128672"/>
              <a:gd name="connsiteX1" fmla="*/ 5288395 w 5852731"/>
              <a:gd name="connsiteY1" fmla="*/ 0 h 1128672"/>
              <a:gd name="connsiteX2" fmla="*/ 5852731 w 5852731"/>
              <a:gd name="connsiteY2" fmla="*/ 564336 h 1128672"/>
              <a:gd name="connsiteX3" fmla="*/ 5288395 w 5852731"/>
              <a:gd name="connsiteY3" fmla="*/ 1128672 h 1128672"/>
              <a:gd name="connsiteX4" fmla="*/ 0 w 5852731"/>
              <a:gd name="connsiteY4" fmla="*/ 1128672 h 1128672"/>
              <a:gd name="connsiteX5" fmla="*/ 0 w 5852731"/>
              <a:gd name="connsiteY5" fmla="*/ 0 h 11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2731" h="1128672">
                <a:moveTo>
                  <a:pt x="5852731" y="1128671"/>
                </a:moveTo>
                <a:lnTo>
                  <a:pt x="564336" y="1128671"/>
                </a:lnTo>
                <a:lnTo>
                  <a:pt x="0" y="564336"/>
                </a:lnTo>
                <a:lnTo>
                  <a:pt x="564336" y="1"/>
                </a:lnTo>
                <a:lnTo>
                  <a:pt x="5852731" y="1"/>
                </a:lnTo>
                <a:lnTo>
                  <a:pt x="5852731" y="1128671"/>
                </a:lnTo>
                <a:close/>
              </a:path>
            </a:pathLst>
          </a:custGeom>
          <a:solidFill>
            <a:srgbClr val="FF99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79881" tIns="76201" rIns="142240" bIns="76199" numCol="1" spcCol="1270" anchor="ctr" anchorCtr="0">
            <a:noAutofit/>
          </a:bodyPr>
          <a:lstStyle/>
          <a:p>
            <a:pPr lvl="0" algn="ctr" defTabSz="889000" rtl="1">
              <a:lnSpc>
                <a:spcPct val="90000"/>
              </a:lnSpc>
              <a:spcBef>
                <a:spcPct val="0"/>
              </a:spcBef>
              <a:spcAft>
                <a:spcPct val="35000"/>
              </a:spcAft>
            </a:pPr>
            <a:r>
              <a:rPr lang="ar-EG" sz="2000" b="1" kern="1200" dirty="0" smtClean="0"/>
              <a:t>يساعد الإدارة على التعامل مع المتغيرات البيئية السريعة أو المتلاصقة .</a:t>
            </a:r>
            <a:endParaRPr lang="ar-EG" sz="2000" b="1" kern="1200" dirty="0"/>
          </a:p>
        </p:txBody>
      </p:sp>
      <p:sp>
        <p:nvSpPr>
          <p:cNvPr id="10" name="Oval 9"/>
          <p:cNvSpPr/>
          <p:nvPr/>
        </p:nvSpPr>
        <p:spPr>
          <a:xfrm>
            <a:off x="1192016" y="4415979"/>
            <a:ext cx="1128672" cy="1128672"/>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15341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خطوات التخطيط الاستراتيجى 	</a:t>
            </a:r>
          </a:p>
        </p:txBody>
      </p:sp>
      <p:sp>
        <p:nvSpPr>
          <p:cNvPr id="6" name="Freeform 5"/>
          <p:cNvSpPr/>
          <p:nvPr/>
        </p:nvSpPr>
        <p:spPr>
          <a:xfrm>
            <a:off x="2222675" y="1020439"/>
            <a:ext cx="5422282" cy="778573"/>
          </a:xfrm>
          <a:custGeom>
            <a:avLst/>
            <a:gdLst>
              <a:gd name="connsiteX0" fmla="*/ 0 w 5422282"/>
              <a:gd name="connsiteY0" fmla="*/ 0 h 778573"/>
              <a:gd name="connsiteX1" fmla="*/ 5422282 w 5422282"/>
              <a:gd name="connsiteY1" fmla="*/ 0 h 778573"/>
              <a:gd name="connsiteX2" fmla="*/ 5422282 w 5422282"/>
              <a:gd name="connsiteY2" fmla="*/ 778573 h 778573"/>
              <a:gd name="connsiteX3" fmla="*/ 0 w 5422282"/>
              <a:gd name="connsiteY3" fmla="*/ 778573 h 778573"/>
              <a:gd name="connsiteX4" fmla="*/ 0 w 5422282"/>
              <a:gd name="connsiteY4" fmla="*/ 0 h 7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82" h="778573">
                <a:moveTo>
                  <a:pt x="0" y="0"/>
                </a:moveTo>
                <a:lnTo>
                  <a:pt x="5422282" y="0"/>
                </a:lnTo>
                <a:lnTo>
                  <a:pt x="5422282" y="778573"/>
                </a:lnTo>
                <a:lnTo>
                  <a:pt x="0" y="778573"/>
                </a:lnTo>
                <a:lnTo>
                  <a:pt x="0" y="0"/>
                </a:lnTo>
                <a:close/>
              </a:path>
            </a:pathLst>
          </a:custGeom>
          <a:solidFill>
            <a:srgbClr val="FFCC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17993"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اختيار الاهداف .</a:t>
            </a:r>
            <a:endParaRPr lang="ar-EG" sz="2400" b="1" kern="1200" dirty="0">
              <a:solidFill>
                <a:srgbClr val="002060"/>
              </a:solidFill>
            </a:endParaRPr>
          </a:p>
        </p:txBody>
      </p:sp>
      <p:sp>
        <p:nvSpPr>
          <p:cNvPr id="7" name="Oval 6"/>
          <p:cNvSpPr/>
          <p:nvPr/>
        </p:nvSpPr>
        <p:spPr>
          <a:xfrm>
            <a:off x="1736066" y="923118"/>
            <a:ext cx="973217" cy="973217"/>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2780578" y="2187926"/>
            <a:ext cx="4864378" cy="778573"/>
          </a:xfrm>
          <a:custGeom>
            <a:avLst/>
            <a:gdLst>
              <a:gd name="connsiteX0" fmla="*/ 0 w 4864378"/>
              <a:gd name="connsiteY0" fmla="*/ 0 h 778573"/>
              <a:gd name="connsiteX1" fmla="*/ 4864378 w 4864378"/>
              <a:gd name="connsiteY1" fmla="*/ 0 h 778573"/>
              <a:gd name="connsiteX2" fmla="*/ 4864378 w 4864378"/>
              <a:gd name="connsiteY2" fmla="*/ 778573 h 778573"/>
              <a:gd name="connsiteX3" fmla="*/ 0 w 4864378"/>
              <a:gd name="connsiteY3" fmla="*/ 778573 h 778573"/>
              <a:gd name="connsiteX4" fmla="*/ 0 w 4864378"/>
              <a:gd name="connsiteY4" fmla="*/ 0 h 7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378" h="778573">
                <a:moveTo>
                  <a:pt x="0" y="0"/>
                </a:moveTo>
                <a:lnTo>
                  <a:pt x="4864378" y="0"/>
                </a:lnTo>
                <a:lnTo>
                  <a:pt x="4864378" y="778573"/>
                </a:lnTo>
                <a:lnTo>
                  <a:pt x="0" y="77857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17993"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تحليل العوامل والمؤثرات البيئية .</a:t>
            </a:r>
            <a:endParaRPr lang="ar-EG" sz="2400" b="1" kern="1200" dirty="0">
              <a:solidFill>
                <a:srgbClr val="002060"/>
              </a:solidFill>
            </a:endParaRPr>
          </a:p>
        </p:txBody>
      </p:sp>
      <p:sp>
        <p:nvSpPr>
          <p:cNvPr id="9" name="Oval 8"/>
          <p:cNvSpPr/>
          <p:nvPr/>
        </p:nvSpPr>
        <p:spPr>
          <a:xfrm>
            <a:off x="2293969" y="2090605"/>
            <a:ext cx="973217" cy="973217"/>
          </a:xfrm>
          <a:prstGeom prst="ellipse">
            <a:avLst/>
          </a:prstGeom>
          <a:blipFill rotWithShape="0">
            <a:blip r:embed="rId4"/>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2951810" y="3355414"/>
            <a:ext cx="4693147" cy="778573"/>
          </a:xfrm>
          <a:custGeom>
            <a:avLst/>
            <a:gdLst>
              <a:gd name="connsiteX0" fmla="*/ 0 w 4693147"/>
              <a:gd name="connsiteY0" fmla="*/ 0 h 778573"/>
              <a:gd name="connsiteX1" fmla="*/ 4693147 w 4693147"/>
              <a:gd name="connsiteY1" fmla="*/ 0 h 778573"/>
              <a:gd name="connsiteX2" fmla="*/ 4693147 w 4693147"/>
              <a:gd name="connsiteY2" fmla="*/ 778573 h 778573"/>
              <a:gd name="connsiteX3" fmla="*/ 0 w 4693147"/>
              <a:gd name="connsiteY3" fmla="*/ 778573 h 778573"/>
              <a:gd name="connsiteX4" fmla="*/ 0 w 4693147"/>
              <a:gd name="connsiteY4" fmla="*/ 0 h 7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147" h="778573">
                <a:moveTo>
                  <a:pt x="0" y="0"/>
                </a:moveTo>
                <a:lnTo>
                  <a:pt x="4693147" y="0"/>
                </a:lnTo>
                <a:lnTo>
                  <a:pt x="4693147" y="778573"/>
                </a:lnTo>
                <a:lnTo>
                  <a:pt x="0" y="778573"/>
                </a:lnTo>
                <a:lnTo>
                  <a:pt x="0" y="0"/>
                </a:lnTo>
                <a:close/>
              </a:path>
            </a:pathLst>
          </a:custGeom>
          <a:solidFill>
            <a:srgbClr val="FFFF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17993"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التعبير عن الاهداف فى شكل كمى .</a:t>
            </a:r>
            <a:endParaRPr lang="ar-EG" sz="2400" b="1" kern="1200" dirty="0">
              <a:solidFill>
                <a:srgbClr val="002060"/>
              </a:solidFill>
            </a:endParaRPr>
          </a:p>
        </p:txBody>
      </p:sp>
      <p:sp>
        <p:nvSpPr>
          <p:cNvPr id="11" name="Oval 10"/>
          <p:cNvSpPr/>
          <p:nvPr/>
        </p:nvSpPr>
        <p:spPr>
          <a:xfrm>
            <a:off x="2465201" y="3258092"/>
            <a:ext cx="973217" cy="973217"/>
          </a:xfrm>
          <a:prstGeom prst="ellipse">
            <a:avLst/>
          </a:prstGeom>
          <a:blipFill rotWithShape="0">
            <a:blip r:embed="rId5"/>
            <a:stretch>
              <a:fillRect/>
            </a:stretch>
          </a:blip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780578" y="4522901"/>
            <a:ext cx="4864378" cy="778573"/>
          </a:xfrm>
          <a:custGeom>
            <a:avLst/>
            <a:gdLst>
              <a:gd name="connsiteX0" fmla="*/ 0 w 4864378"/>
              <a:gd name="connsiteY0" fmla="*/ 0 h 778573"/>
              <a:gd name="connsiteX1" fmla="*/ 4864378 w 4864378"/>
              <a:gd name="connsiteY1" fmla="*/ 0 h 778573"/>
              <a:gd name="connsiteX2" fmla="*/ 4864378 w 4864378"/>
              <a:gd name="connsiteY2" fmla="*/ 778573 h 778573"/>
              <a:gd name="connsiteX3" fmla="*/ 0 w 4864378"/>
              <a:gd name="connsiteY3" fmla="*/ 778573 h 778573"/>
              <a:gd name="connsiteX4" fmla="*/ 0 w 4864378"/>
              <a:gd name="connsiteY4" fmla="*/ 0 h 7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378" h="778573">
                <a:moveTo>
                  <a:pt x="0" y="0"/>
                </a:moveTo>
                <a:lnTo>
                  <a:pt x="4864378" y="0"/>
                </a:lnTo>
                <a:lnTo>
                  <a:pt x="4864378" y="778573"/>
                </a:lnTo>
                <a:lnTo>
                  <a:pt x="0" y="778573"/>
                </a:lnTo>
                <a:lnTo>
                  <a:pt x="0" y="0"/>
                </a:lnTo>
                <a:close/>
              </a:path>
            </a:pathLst>
          </a:custGeom>
          <a:solidFill>
            <a:srgbClr val="FFC0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17993"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وضع الخطط الخاصة بالوحدات الفرعية .</a:t>
            </a:r>
            <a:endParaRPr lang="ar-EG" sz="2400" b="1" kern="1200" dirty="0">
              <a:solidFill>
                <a:srgbClr val="002060"/>
              </a:solidFill>
            </a:endParaRPr>
          </a:p>
        </p:txBody>
      </p:sp>
      <p:sp>
        <p:nvSpPr>
          <p:cNvPr id="13" name="Oval 12"/>
          <p:cNvSpPr/>
          <p:nvPr/>
        </p:nvSpPr>
        <p:spPr>
          <a:xfrm>
            <a:off x="2293969" y="4425579"/>
            <a:ext cx="973217" cy="973217"/>
          </a:xfrm>
          <a:prstGeom prst="ellipse">
            <a:avLst/>
          </a:prstGeom>
          <a:blipFill rotWithShape="0">
            <a:blip r:embed="rId6"/>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222675" y="5690388"/>
            <a:ext cx="5422282" cy="778573"/>
          </a:xfrm>
          <a:custGeom>
            <a:avLst/>
            <a:gdLst>
              <a:gd name="connsiteX0" fmla="*/ 0 w 5422282"/>
              <a:gd name="connsiteY0" fmla="*/ 0 h 778573"/>
              <a:gd name="connsiteX1" fmla="*/ 5422282 w 5422282"/>
              <a:gd name="connsiteY1" fmla="*/ 0 h 778573"/>
              <a:gd name="connsiteX2" fmla="*/ 5422282 w 5422282"/>
              <a:gd name="connsiteY2" fmla="*/ 778573 h 778573"/>
              <a:gd name="connsiteX3" fmla="*/ 0 w 5422282"/>
              <a:gd name="connsiteY3" fmla="*/ 778573 h 778573"/>
              <a:gd name="connsiteX4" fmla="*/ 0 w 5422282"/>
              <a:gd name="connsiteY4" fmla="*/ 0 h 7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82" h="778573">
                <a:moveTo>
                  <a:pt x="0" y="0"/>
                </a:moveTo>
                <a:lnTo>
                  <a:pt x="5422282" y="0"/>
                </a:lnTo>
                <a:lnTo>
                  <a:pt x="5422282" y="778573"/>
                </a:lnTo>
                <a:lnTo>
                  <a:pt x="0" y="778573"/>
                </a:lnTo>
                <a:lnTo>
                  <a:pt x="0" y="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617993"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مقارنة خطط الدورات والوحدات الفرعية بالخطة الاستراتيجية .</a:t>
            </a:r>
            <a:endParaRPr lang="ar-EG" sz="2400" b="1" kern="1200" dirty="0">
              <a:solidFill>
                <a:srgbClr val="002060"/>
              </a:solidFill>
            </a:endParaRPr>
          </a:p>
        </p:txBody>
      </p:sp>
      <p:sp>
        <p:nvSpPr>
          <p:cNvPr id="15" name="Oval 14"/>
          <p:cNvSpPr/>
          <p:nvPr/>
        </p:nvSpPr>
        <p:spPr>
          <a:xfrm>
            <a:off x="1736066" y="5593066"/>
            <a:ext cx="973217" cy="973217"/>
          </a:xfrm>
          <a:prstGeom prst="ellipse">
            <a:avLst/>
          </a:prstGeom>
          <a:blipFill rotWithShape="0">
            <a:blip r:embed="rId7"/>
            <a:stretch>
              <a:fillRect/>
            </a:stretch>
          </a:blipFill>
        </p:spPr>
        <p:style>
          <a:lnRef idx="2">
            <a:schemeClr val="accent6">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42321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par>
                                <p:cTn id="46" presetID="6"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خطوات التخطيط الاستراتيجى 	</a:t>
            </a:r>
          </a:p>
        </p:txBody>
      </p:sp>
      <p:sp>
        <p:nvSpPr>
          <p:cNvPr id="6" name="Freeform 5"/>
          <p:cNvSpPr/>
          <p:nvPr/>
        </p:nvSpPr>
        <p:spPr>
          <a:xfrm>
            <a:off x="1628878" y="1110102"/>
            <a:ext cx="6016079" cy="957899"/>
          </a:xfrm>
          <a:custGeom>
            <a:avLst/>
            <a:gdLst>
              <a:gd name="connsiteX0" fmla="*/ 0 w 6016079"/>
              <a:gd name="connsiteY0" fmla="*/ 0 h 957899"/>
              <a:gd name="connsiteX1" fmla="*/ 6016079 w 6016079"/>
              <a:gd name="connsiteY1" fmla="*/ 0 h 957899"/>
              <a:gd name="connsiteX2" fmla="*/ 6016079 w 6016079"/>
              <a:gd name="connsiteY2" fmla="*/ 957899 h 957899"/>
              <a:gd name="connsiteX3" fmla="*/ 0 w 6016079"/>
              <a:gd name="connsiteY3" fmla="*/ 957899 h 957899"/>
              <a:gd name="connsiteX4" fmla="*/ 0 w 6016079"/>
              <a:gd name="connsiteY4" fmla="*/ 0 h 95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079" h="957899">
                <a:moveTo>
                  <a:pt x="0" y="0"/>
                </a:moveTo>
                <a:lnTo>
                  <a:pt x="6016079" y="0"/>
                </a:lnTo>
                <a:lnTo>
                  <a:pt x="6016079" y="957899"/>
                </a:lnTo>
                <a:lnTo>
                  <a:pt x="0" y="957899"/>
                </a:lnTo>
                <a:lnTo>
                  <a:pt x="0" y="0"/>
                </a:ln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0333" tIns="76200" rIns="76200" bIns="76200" numCol="1" spcCol="1270" anchor="ctr" anchorCtr="0">
            <a:noAutofit/>
          </a:bodyPr>
          <a:lstStyle/>
          <a:p>
            <a:pPr lvl="0" algn="ctr" defTabSz="1333500" rtl="1">
              <a:lnSpc>
                <a:spcPct val="90000"/>
              </a:lnSpc>
              <a:spcBef>
                <a:spcPct val="0"/>
              </a:spcBef>
              <a:spcAft>
                <a:spcPct val="35000"/>
              </a:spcAft>
            </a:pPr>
            <a:r>
              <a:rPr lang="ar-EG" sz="2400" b="1" kern="1200" dirty="0" smtClean="0">
                <a:solidFill>
                  <a:srgbClr val="002060"/>
                </a:solidFill>
              </a:rPr>
              <a:t>إعادة النظر فى بعض أجزاء الخطة الاستراتيجية </a:t>
            </a:r>
            <a:r>
              <a:rPr lang="ar-EG" sz="3200" b="1" kern="1200" dirty="0" smtClean="0">
                <a:solidFill>
                  <a:srgbClr val="002060"/>
                </a:solidFill>
              </a:rPr>
              <a:t>.</a:t>
            </a:r>
            <a:endParaRPr lang="ar-EG" sz="3200" b="1" kern="1200" dirty="0">
              <a:solidFill>
                <a:srgbClr val="002060"/>
              </a:solidFill>
            </a:endParaRPr>
          </a:p>
        </p:txBody>
      </p:sp>
      <p:sp>
        <p:nvSpPr>
          <p:cNvPr id="7" name="Oval 6"/>
          <p:cNvSpPr/>
          <p:nvPr/>
        </p:nvSpPr>
        <p:spPr>
          <a:xfrm>
            <a:off x="1030190" y="990365"/>
            <a:ext cx="1197374" cy="1197374"/>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2178064" y="2561715"/>
            <a:ext cx="5466893" cy="957899"/>
          </a:xfrm>
          <a:custGeom>
            <a:avLst/>
            <a:gdLst>
              <a:gd name="connsiteX0" fmla="*/ 0 w 5466893"/>
              <a:gd name="connsiteY0" fmla="*/ 0 h 957899"/>
              <a:gd name="connsiteX1" fmla="*/ 5466893 w 5466893"/>
              <a:gd name="connsiteY1" fmla="*/ 0 h 957899"/>
              <a:gd name="connsiteX2" fmla="*/ 5466893 w 5466893"/>
              <a:gd name="connsiteY2" fmla="*/ 957899 h 957899"/>
              <a:gd name="connsiteX3" fmla="*/ 0 w 5466893"/>
              <a:gd name="connsiteY3" fmla="*/ 957899 h 957899"/>
              <a:gd name="connsiteX4" fmla="*/ 0 w 5466893"/>
              <a:gd name="connsiteY4" fmla="*/ 0 h 95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893" h="957899">
                <a:moveTo>
                  <a:pt x="0" y="0"/>
                </a:moveTo>
                <a:lnTo>
                  <a:pt x="5466893" y="0"/>
                </a:lnTo>
                <a:lnTo>
                  <a:pt x="5466893" y="957899"/>
                </a:lnTo>
                <a:lnTo>
                  <a:pt x="0" y="957899"/>
                </a:lnTo>
                <a:lnTo>
                  <a:pt x="0" y="0"/>
                </a:lnTo>
                <a:close/>
              </a:path>
            </a:pathLst>
          </a:custGeom>
          <a:solidFill>
            <a:srgbClr val="FFC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760333" tIns="76200" rIns="76200" bIns="76200" numCol="1" spcCol="1270" anchor="ctr" anchorCtr="0">
            <a:noAutofit/>
          </a:bodyPr>
          <a:lstStyle/>
          <a:p>
            <a:pPr lvl="0" algn="ctr" defTabSz="1333500" rtl="1">
              <a:lnSpc>
                <a:spcPct val="90000"/>
              </a:lnSpc>
              <a:spcBef>
                <a:spcPct val="0"/>
              </a:spcBef>
              <a:spcAft>
                <a:spcPct val="35000"/>
              </a:spcAft>
            </a:pPr>
            <a:r>
              <a:rPr lang="ar-EG" sz="2400" b="1" kern="1200" dirty="0" smtClean="0">
                <a:solidFill>
                  <a:srgbClr val="002060"/>
                </a:solidFill>
              </a:rPr>
              <a:t>اختيار أنسب الوسائل .</a:t>
            </a:r>
            <a:endParaRPr lang="ar-EG" sz="2400" b="1" kern="1200" dirty="0">
              <a:solidFill>
                <a:srgbClr val="002060"/>
              </a:solidFill>
            </a:endParaRPr>
          </a:p>
        </p:txBody>
      </p:sp>
      <p:sp>
        <p:nvSpPr>
          <p:cNvPr id="9" name="Oval 8"/>
          <p:cNvSpPr/>
          <p:nvPr/>
        </p:nvSpPr>
        <p:spPr>
          <a:xfrm>
            <a:off x="1579376" y="2427464"/>
            <a:ext cx="1197374" cy="1197374"/>
          </a:xfrm>
          <a:prstGeom prst="ellipse">
            <a:avLst/>
          </a:prstGeom>
          <a:blipFill rotWithShape="0">
            <a:blip r:embed="rId4"/>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2178064" y="3984300"/>
            <a:ext cx="5466893" cy="957899"/>
          </a:xfrm>
          <a:custGeom>
            <a:avLst/>
            <a:gdLst>
              <a:gd name="connsiteX0" fmla="*/ 0 w 5466893"/>
              <a:gd name="connsiteY0" fmla="*/ 0 h 957899"/>
              <a:gd name="connsiteX1" fmla="*/ 5466893 w 5466893"/>
              <a:gd name="connsiteY1" fmla="*/ 0 h 957899"/>
              <a:gd name="connsiteX2" fmla="*/ 5466893 w 5466893"/>
              <a:gd name="connsiteY2" fmla="*/ 957899 h 957899"/>
              <a:gd name="connsiteX3" fmla="*/ 0 w 5466893"/>
              <a:gd name="connsiteY3" fmla="*/ 957899 h 957899"/>
              <a:gd name="connsiteX4" fmla="*/ 0 w 5466893"/>
              <a:gd name="connsiteY4" fmla="*/ 0 h 95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893" h="957899">
                <a:moveTo>
                  <a:pt x="0" y="0"/>
                </a:moveTo>
                <a:lnTo>
                  <a:pt x="5466893" y="0"/>
                </a:lnTo>
                <a:lnTo>
                  <a:pt x="5466893" y="957899"/>
                </a:lnTo>
                <a:lnTo>
                  <a:pt x="0" y="957899"/>
                </a:lnTo>
                <a:lnTo>
                  <a:pt x="0" y="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760333" tIns="76200" rIns="76200" bIns="76200" numCol="1" spcCol="1270" anchor="ctr" anchorCtr="0">
            <a:noAutofit/>
          </a:bodyPr>
          <a:lstStyle/>
          <a:p>
            <a:pPr lvl="0" algn="ctr" defTabSz="1333500" rtl="1">
              <a:lnSpc>
                <a:spcPct val="90000"/>
              </a:lnSpc>
              <a:spcBef>
                <a:spcPct val="0"/>
              </a:spcBef>
              <a:spcAft>
                <a:spcPct val="35000"/>
              </a:spcAft>
            </a:pPr>
            <a:r>
              <a:rPr lang="ar-EG" sz="2400" b="1" kern="1200" dirty="0" smtClean="0">
                <a:solidFill>
                  <a:srgbClr val="002060"/>
                </a:solidFill>
              </a:rPr>
              <a:t>تنفيذ الخطة الاستراتيجية </a:t>
            </a:r>
            <a:r>
              <a:rPr lang="ar-EG" sz="3000" b="1" kern="1200" dirty="0" smtClean="0">
                <a:solidFill>
                  <a:srgbClr val="002060"/>
                </a:solidFill>
              </a:rPr>
              <a:t>.</a:t>
            </a:r>
            <a:endParaRPr lang="ar-EG" sz="3000" b="1" kern="1200" dirty="0">
              <a:solidFill>
                <a:srgbClr val="002060"/>
              </a:solidFill>
            </a:endParaRPr>
          </a:p>
        </p:txBody>
      </p:sp>
      <p:sp>
        <p:nvSpPr>
          <p:cNvPr id="11" name="Oval 10"/>
          <p:cNvSpPr/>
          <p:nvPr/>
        </p:nvSpPr>
        <p:spPr>
          <a:xfrm>
            <a:off x="1579376" y="3864563"/>
            <a:ext cx="1197374" cy="1197374"/>
          </a:xfrm>
          <a:prstGeom prst="ellipse">
            <a:avLst/>
          </a:prstGeom>
          <a:blipFill rotWithShape="0">
            <a:blip r:embed="rId5"/>
            <a:stretch>
              <a:fillRect/>
            </a:stretch>
          </a:blip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628878" y="5421399"/>
            <a:ext cx="6016079" cy="957899"/>
          </a:xfrm>
          <a:custGeom>
            <a:avLst/>
            <a:gdLst>
              <a:gd name="connsiteX0" fmla="*/ 0 w 6016079"/>
              <a:gd name="connsiteY0" fmla="*/ 0 h 957899"/>
              <a:gd name="connsiteX1" fmla="*/ 6016079 w 6016079"/>
              <a:gd name="connsiteY1" fmla="*/ 0 h 957899"/>
              <a:gd name="connsiteX2" fmla="*/ 6016079 w 6016079"/>
              <a:gd name="connsiteY2" fmla="*/ 957899 h 957899"/>
              <a:gd name="connsiteX3" fmla="*/ 0 w 6016079"/>
              <a:gd name="connsiteY3" fmla="*/ 957899 h 957899"/>
              <a:gd name="connsiteX4" fmla="*/ 0 w 6016079"/>
              <a:gd name="connsiteY4" fmla="*/ 0 h 95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079" h="957899">
                <a:moveTo>
                  <a:pt x="0" y="0"/>
                </a:moveTo>
                <a:lnTo>
                  <a:pt x="6016079" y="0"/>
                </a:lnTo>
                <a:lnTo>
                  <a:pt x="6016079" y="957899"/>
                </a:lnTo>
                <a:lnTo>
                  <a:pt x="0" y="957899"/>
                </a:lnTo>
                <a:lnTo>
                  <a:pt x="0" y="0"/>
                </a:lnTo>
                <a:close/>
              </a:path>
            </a:pathLst>
          </a:custGeom>
          <a:solidFill>
            <a:srgbClr val="FFCCF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760333" tIns="76200" rIns="76200" bIns="76200" numCol="1" spcCol="1270" anchor="ctr" anchorCtr="0">
            <a:noAutofit/>
          </a:bodyPr>
          <a:lstStyle/>
          <a:p>
            <a:pPr lvl="0" algn="ctr" defTabSz="1333500" rtl="1">
              <a:lnSpc>
                <a:spcPct val="90000"/>
              </a:lnSpc>
              <a:spcBef>
                <a:spcPct val="0"/>
              </a:spcBef>
              <a:spcAft>
                <a:spcPct val="35000"/>
              </a:spcAft>
            </a:pPr>
            <a:r>
              <a:rPr lang="ar-EG" sz="2400" b="1" kern="1200" dirty="0" smtClean="0"/>
              <a:t>القياس والرقابة على تطبيق الخطة ومدى ما يتحقق من تقدم فى العمل . </a:t>
            </a:r>
            <a:endParaRPr lang="ar-EG" sz="2400" b="1" kern="1200" dirty="0"/>
          </a:p>
        </p:txBody>
      </p:sp>
      <p:sp>
        <p:nvSpPr>
          <p:cNvPr id="13" name="Oval 12"/>
          <p:cNvSpPr/>
          <p:nvPr/>
        </p:nvSpPr>
        <p:spPr>
          <a:xfrm>
            <a:off x="1030190" y="5301661"/>
            <a:ext cx="1197374" cy="1197374"/>
          </a:xfrm>
          <a:prstGeom prst="ellipse">
            <a:avLst/>
          </a:prstGeom>
          <a:blipFill rotWithShape="0">
            <a:blip r:embed="rId6"/>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446134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7"/>
          <p:cNvSpPr>
            <a:spLocks noChangeArrowheads="1"/>
          </p:cNvSpPr>
          <p:nvPr/>
        </p:nvSpPr>
        <p:spPr bwMode="auto">
          <a:xfrm>
            <a:off x="2771800" y="1268760"/>
            <a:ext cx="4630390" cy="668992"/>
          </a:xfrm>
          <a:prstGeom prst="roundRect">
            <a:avLst>
              <a:gd name="adj" fmla="val 50000"/>
            </a:avLst>
          </a:prstGeom>
          <a:solidFill>
            <a:sysClr val="window" lastClr="FFFFFF"/>
          </a:solidFill>
          <a:ln w="25400" cap="flat" cmpd="sng" algn="ctr">
            <a:solidFill>
              <a:srgbClr val="F79646"/>
            </a:solidFill>
            <a:prstDash val="solid"/>
          </a:ln>
          <a:effectLst/>
          <a:extLst/>
        </p:spPr>
        <p:txBody>
          <a:bodyPr wrap="none" lIns="91430" tIns="45715" rIns="91430" bIns="45715"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الإلتزام بوقت البرنامج وفترات الاستراحة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 دليل وعيك</a:t>
            </a:r>
            <a:endParaRPr kumimoji="0" lang="en-GB"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endParaRPr>
          </a:p>
        </p:txBody>
      </p:sp>
      <p:sp>
        <p:nvSpPr>
          <p:cNvPr id="6" name="AutoShape 7"/>
          <p:cNvSpPr>
            <a:spLocks noChangeArrowheads="1"/>
          </p:cNvSpPr>
          <p:nvPr/>
        </p:nvSpPr>
        <p:spPr bwMode="auto">
          <a:xfrm>
            <a:off x="2761470" y="2382477"/>
            <a:ext cx="4630390" cy="668992"/>
          </a:xfrm>
          <a:prstGeom prst="roundRect">
            <a:avLst>
              <a:gd name="adj" fmla="val 50000"/>
            </a:avLst>
          </a:prstGeom>
          <a:solidFill>
            <a:sysClr val="window" lastClr="FFFFFF"/>
          </a:solidFill>
          <a:ln w="25400" cap="flat" cmpd="sng" algn="ctr">
            <a:solidFill>
              <a:srgbClr val="F79646"/>
            </a:solidFill>
            <a:prstDash val="solid"/>
          </a:ln>
          <a:effectLst/>
          <a:extLst/>
        </p:spPr>
        <p:txBody>
          <a:bodyPr wrap="none" lIns="91430" tIns="45715" rIns="91430" bIns="45715"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لاتدع هاتفك </a:t>
            </a: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المتنقل يشوش أفكار من حولك</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endParaRPr>
          </a:p>
        </p:txBody>
      </p:sp>
      <p:sp>
        <p:nvSpPr>
          <p:cNvPr id="7" name="AutoShape 7"/>
          <p:cNvSpPr>
            <a:spLocks noChangeArrowheads="1"/>
          </p:cNvSpPr>
          <p:nvPr/>
        </p:nvSpPr>
        <p:spPr bwMode="auto">
          <a:xfrm>
            <a:off x="2751141" y="3496194"/>
            <a:ext cx="4630390" cy="668992"/>
          </a:xfrm>
          <a:prstGeom prst="roundRect">
            <a:avLst>
              <a:gd name="adj" fmla="val 50000"/>
            </a:avLst>
          </a:prstGeom>
          <a:solidFill>
            <a:sysClr val="window" lastClr="FFFFFF"/>
          </a:solidFill>
          <a:ln w="25400" cap="flat" cmpd="sng" algn="ctr">
            <a:solidFill>
              <a:srgbClr val="F79646"/>
            </a:solidFill>
            <a:prstDash val="solid"/>
          </a:ln>
          <a:effectLst/>
          <a:extLst/>
        </p:spPr>
        <p:txBody>
          <a:bodyPr wrap="none" lIns="91430" tIns="45715" rIns="91430" bIns="45715"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الأسئلة والنقاش متاحة في محتوى البرنامج</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endParaRPr>
          </a:p>
        </p:txBody>
      </p:sp>
      <p:sp>
        <p:nvSpPr>
          <p:cNvPr id="8" name="AutoShape 7"/>
          <p:cNvSpPr>
            <a:spLocks noChangeArrowheads="1"/>
          </p:cNvSpPr>
          <p:nvPr/>
        </p:nvSpPr>
        <p:spPr bwMode="auto">
          <a:xfrm>
            <a:off x="2740811" y="4609911"/>
            <a:ext cx="4630390" cy="668992"/>
          </a:xfrm>
          <a:prstGeom prst="roundRect">
            <a:avLst>
              <a:gd name="adj" fmla="val 50000"/>
            </a:avLst>
          </a:prstGeom>
          <a:solidFill>
            <a:sysClr val="window" lastClr="FFFFFF"/>
          </a:solidFill>
          <a:ln w="25400" cap="flat" cmpd="sng" algn="ctr">
            <a:solidFill>
              <a:srgbClr val="F79646"/>
            </a:solidFill>
            <a:prstDash val="solid"/>
          </a:ln>
          <a:effectLst/>
          <a:extLst/>
        </p:spPr>
        <p:txBody>
          <a:bodyPr wrap="none" lIns="91430" tIns="45715" rIns="91430" bIns="45715"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إبتسامتك و تعاونك دليل حب العمل الجماعي</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endParaRPr>
          </a:p>
        </p:txBody>
      </p:sp>
      <p:sp>
        <p:nvSpPr>
          <p:cNvPr id="9" name="AutoShape 7"/>
          <p:cNvSpPr>
            <a:spLocks noChangeArrowheads="1"/>
          </p:cNvSpPr>
          <p:nvPr/>
        </p:nvSpPr>
        <p:spPr bwMode="auto">
          <a:xfrm>
            <a:off x="2730481" y="5723628"/>
            <a:ext cx="4630390" cy="668992"/>
          </a:xfrm>
          <a:prstGeom prst="roundRect">
            <a:avLst>
              <a:gd name="adj" fmla="val 50000"/>
            </a:avLst>
          </a:prstGeom>
          <a:solidFill>
            <a:sysClr val="window" lastClr="FFFFFF"/>
          </a:solidFill>
          <a:ln w="25400" cap="flat" cmpd="sng" algn="ctr">
            <a:solidFill>
              <a:srgbClr val="F79646"/>
            </a:solidFill>
            <a:prstDash val="solid"/>
          </a:ln>
          <a:effectLst/>
          <a:extLst/>
        </p:spPr>
        <p:txBody>
          <a:bodyPr wrap="none" lIns="91430" tIns="45715" rIns="91430" bIns="45715"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تأقلمك مع المدرب وتنفيذ التمارين يسهل</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rPr>
              <a:t> استيعاب المادة العلمية</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Arial" panose="020B0604020202020204" pitchFamily="34" charset="0"/>
            </a:endParaRPr>
          </a:p>
        </p:txBody>
      </p:sp>
      <p:pic>
        <p:nvPicPr>
          <p:cNvPr id="10" name="Picture 6" descr="F:\دينى\work\صور\15460_IPhone_Loc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490" y="2002303"/>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8" descr="F:\دينى\work\صور\imagت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591" y="3145303"/>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3" descr="F:\دينى\work\صور\إدارة الوقت.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0990" y="859303"/>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9" descr="F:\دينى\work\صور\8484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410" y="5355103"/>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2" descr="F:\دينى\work\صور\kid-smai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190" y="4288304"/>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3707904" y="128689"/>
            <a:ext cx="1864613" cy="707886"/>
          </a:xfrm>
          <a:prstGeom prst="rect">
            <a:avLst/>
          </a:prstGeom>
          <a:solidFill>
            <a:schemeClr val="bg2"/>
          </a:solidFill>
        </p:spPr>
        <p:txBody>
          <a:bodyPr wrap="none">
            <a:spAutoFit/>
          </a:bodyPr>
          <a:lstStyle/>
          <a:p>
            <a:pPr algn="r" rtl="1" eaLnBrk="1" fontAlgn="auto" hangingPunct="1">
              <a:spcBef>
                <a:spcPts val="0"/>
              </a:spcBef>
              <a:spcAft>
                <a:spcPts val="0"/>
              </a:spcAft>
            </a:pPr>
            <a:r>
              <a:rPr lang="ar-EG" sz="4000" b="1" dirty="0">
                <a:solidFill>
                  <a:srgbClr val="C0504D">
                    <a:lumMod val="50000"/>
                  </a:srgbClr>
                </a:solidFill>
                <a:latin typeface="Agency FB" panose="020B0503020202020204" pitchFamily="34" charset="0"/>
                <a:cs typeface="Arial" panose="020B0604020202020204" pitchFamily="34" charset="0"/>
              </a:rPr>
              <a:t>الاتفاقيات </a:t>
            </a:r>
            <a:endParaRPr lang="en-US" sz="4000" b="1" dirty="0">
              <a:solidFill>
                <a:srgbClr val="C0504D">
                  <a:lumMod val="50000"/>
                </a:srgbClr>
              </a:solidFill>
              <a:latin typeface="Agency FB" panose="020B0503020202020204" pitchFamily="34" charset="0"/>
            </a:endParaRPr>
          </a:p>
        </p:txBody>
      </p:sp>
    </p:spTree>
    <p:extLst>
      <p:ext uri="{BB962C8B-B14F-4D97-AF65-F5344CB8AC3E}">
        <p14:creationId xmlns:p14="http://schemas.microsoft.com/office/powerpoint/2010/main" val="1344796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par>
                                <p:cTn id="39" presetID="3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par>
                                <p:cTn id="53" presetID="3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ppt_w</p:attrName>
                                        </p:attrNameLst>
                                      </p:cBhvr>
                                      <p:tavLst>
                                        <p:tav tm="0">
                                          <p:val>
                                            <p:fltVal val="0"/>
                                          </p:val>
                                        </p:tav>
                                        <p:tav tm="100000">
                                          <p:val>
                                            <p:strVal val="#ppt_w"/>
                                          </p:val>
                                        </p:tav>
                                      </p:tavLst>
                                    </p:anim>
                                    <p:anim calcmode="lin" valueType="num">
                                      <p:cBhvr>
                                        <p:cTn id="64" dur="1000" fill="hold"/>
                                        <p:tgtEl>
                                          <p:spTgt spid="9"/>
                                        </p:tgtEl>
                                        <p:attrNameLst>
                                          <p:attrName>ppt_h</p:attrName>
                                        </p:attrNameLst>
                                      </p:cBhvr>
                                      <p:tavLst>
                                        <p:tav tm="0">
                                          <p:val>
                                            <p:fltVal val="0"/>
                                          </p:val>
                                        </p:tav>
                                        <p:tav tm="100000">
                                          <p:val>
                                            <p:strVal val="#ppt_h"/>
                                          </p:val>
                                        </p:tav>
                                      </p:tavLst>
                                    </p:anim>
                                    <p:anim calcmode="lin" valueType="num">
                                      <p:cBhvr>
                                        <p:cTn id="65" dur="1000" fill="hold"/>
                                        <p:tgtEl>
                                          <p:spTgt spid="9"/>
                                        </p:tgtEl>
                                        <p:attrNameLst>
                                          <p:attrName>style.rotation</p:attrName>
                                        </p:attrNameLst>
                                      </p:cBhvr>
                                      <p:tavLst>
                                        <p:tav tm="0">
                                          <p:val>
                                            <p:fltVal val="90"/>
                                          </p:val>
                                        </p:tav>
                                        <p:tav tm="100000">
                                          <p:val>
                                            <p:fltVal val="0"/>
                                          </p:val>
                                        </p:tav>
                                      </p:tavLst>
                                    </p:anim>
                                    <p:animEffect transition="in" filter="fade">
                                      <p:cBhvr>
                                        <p:cTn id="66" dur="1000"/>
                                        <p:tgtEl>
                                          <p:spTgt spid="9"/>
                                        </p:tgtEl>
                                      </p:cBhvr>
                                    </p:animEffect>
                                  </p:childTnLst>
                                </p:cTn>
                              </p:par>
                              <p:par>
                                <p:cTn id="67" presetID="3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style.rotation</p:attrName>
                                        </p:attrNameLst>
                                      </p:cBhvr>
                                      <p:tavLst>
                                        <p:tav tm="0">
                                          <p:val>
                                            <p:fltVal val="90"/>
                                          </p:val>
                                        </p:tav>
                                        <p:tav tm="100000">
                                          <p:val>
                                            <p:fltVal val="0"/>
                                          </p:val>
                                        </p:tav>
                                      </p:tavLst>
                                    </p:anim>
                                    <p:animEffect transition="in" filter="fade">
                                      <p:cBhvr>
                                        <p:cTn id="7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a:t>
            </a:r>
            <a:r>
              <a:rPr lang="ar-EG" sz="2800" dirty="0" smtClean="0">
                <a:solidFill>
                  <a:schemeClr val="bg2"/>
                </a:solidFill>
              </a:rPr>
              <a:t>أنواع التخطيط 	</a:t>
            </a:r>
            <a:endParaRPr lang="ar-EG" sz="2800" dirty="0">
              <a:solidFill>
                <a:schemeClr val="bg2"/>
              </a:solidFill>
            </a:endParaRPr>
          </a:p>
        </p:txBody>
      </p:sp>
      <p:sp>
        <p:nvSpPr>
          <p:cNvPr id="5" name="Cloud 4"/>
          <p:cNvSpPr/>
          <p:nvPr/>
        </p:nvSpPr>
        <p:spPr>
          <a:xfrm>
            <a:off x="4229100" y="885825"/>
            <a:ext cx="3900488" cy="800100"/>
          </a:xfrm>
          <a:prstGeom prst="cloud">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000" b="1" dirty="0" smtClean="0">
                <a:solidFill>
                  <a:srgbClr val="002060"/>
                </a:solidFill>
              </a:rPr>
              <a:t>التخطيط التكتيكى  </a:t>
            </a:r>
            <a:endParaRPr lang="ar-EG" b="1" dirty="0">
              <a:solidFill>
                <a:srgbClr val="002060"/>
              </a:solidFill>
            </a:endParaRPr>
          </a:p>
        </p:txBody>
      </p:sp>
      <p:sp>
        <p:nvSpPr>
          <p:cNvPr id="6" name="Flowchart: Delay 5"/>
          <p:cNvSpPr/>
          <p:nvPr/>
        </p:nvSpPr>
        <p:spPr>
          <a:xfrm>
            <a:off x="8294916" y="837195"/>
            <a:ext cx="849083" cy="585787"/>
          </a:xfrm>
          <a:prstGeom prst="flowChartDelay">
            <a:avLst/>
          </a:prstGeom>
          <a:solidFill>
            <a:schemeClr val="accent1">
              <a:lumMod val="20000"/>
              <a:lumOff val="80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2</a:t>
            </a:r>
            <a:endParaRPr lang="ar-EG" dirty="0">
              <a:solidFill>
                <a:srgbClr val="C00000"/>
              </a:solidFill>
            </a:endParaRPr>
          </a:p>
        </p:txBody>
      </p:sp>
      <p:sp>
        <p:nvSpPr>
          <p:cNvPr id="4" name="Freeform 3"/>
          <p:cNvSpPr/>
          <p:nvPr/>
        </p:nvSpPr>
        <p:spPr>
          <a:xfrm>
            <a:off x="3860481" y="3562492"/>
            <a:ext cx="4143286" cy="2790874"/>
          </a:xfrm>
          <a:custGeom>
            <a:avLst/>
            <a:gdLst>
              <a:gd name="connsiteX0" fmla="*/ 0 w 4143286"/>
              <a:gd name="connsiteY0" fmla="*/ 1395437 h 2790874"/>
              <a:gd name="connsiteX1" fmla="*/ 697719 w 4143286"/>
              <a:gd name="connsiteY1" fmla="*/ 1 h 2790874"/>
              <a:gd name="connsiteX2" fmla="*/ 3445568 w 4143286"/>
              <a:gd name="connsiteY2" fmla="*/ 1 h 2790874"/>
              <a:gd name="connsiteX3" fmla="*/ 4143286 w 4143286"/>
              <a:gd name="connsiteY3" fmla="*/ 1395437 h 2790874"/>
              <a:gd name="connsiteX4" fmla="*/ 3445568 w 4143286"/>
              <a:gd name="connsiteY4" fmla="*/ 2790873 h 2790874"/>
              <a:gd name="connsiteX5" fmla="*/ 697719 w 4143286"/>
              <a:gd name="connsiteY5" fmla="*/ 2790873 h 2790874"/>
              <a:gd name="connsiteX6" fmla="*/ 0 w 4143286"/>
              <a:gd name="connsiteY6" fmla="*/ 1395437 h 27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286" h="2790874">
                <a:moveTo>
                  <a:pt x="0" y="1395437"/>
                </a:moveTo>
                <a:lnTo>
                  <a:pt x="697719" y="1"/>
                </a:lnTo>
                <a:lnTo>
                  <a:pt x="3445568" y="1"/>
                </a:lnTo>
                <a:lnTo>
                  <a:pt x="4143286" y="1395437"/>
                </a:lnTo>
                <a:lnTo>
                  <a:pt x="3445568" y="2790873"/>
                </a:lnTo>
                <a:lnTo>
                  <a:pt x="697719" y="2790873"/>
                </a:lnTo>
                <a:lnTo>
                  <a:pt x="0" y="1395437"/>
                </a:lnTo>
                <a:close/>
              </a:path>
            </a:pathLst>
          </a:custGeom>
          <a:solidFill>
            <a:srgbClr val="9933FF"/>
          </a:solidFill>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77847" tIns="414631" rIns="577847" bIns="414631"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وتمارسه الإدارة الوسطى والعليا وتأثيره متوسط المدى، ويوضع لمساعدة التخطيط</a:t>
            </a:r>
          </a:p>
          <a:p>
            <a:pPr lvl="0" algn="ctr" defTabSz="889000" rtl="1">
              <a:lnSpc>
                <a:spcPct val="90000"/>
              </a:lnSpc>
              <a:spcBef>
                <a:spcPct val="0"/>
              </a:spcBef>
              <a:spcAft>
                <a:spcPct val="35000"/>
              </a:spcAft>
            </a:pPr>
            <a:r>
              <a:rPr lang="ar-EG" sz="2000" b="1" kern="1200" dirty="0" smtClean="0">
                <a:solidFill>
                  <a:schemeClr val="bg2"/>
                </a:solidFill>
              </a:rPr>
              <a:t> الاستراتيجي ومن أمثلته تقدير حجم الطلب على سلعة معينة في السوق.</a:t>
            </a:r>
          </a:p>
        </p:txBody>
      </p:sp>
      <p:sp>
        <p:nvSpPr>
          <p:cNvPr id="9" name="Hexagon 8"/>
          <p:cNvSpPr/>
          <p:nvPr/>
        </p:nvSpPr>
        <p:spPr>
          <a:xfrm>
            <a:off x="1093938" y="2085975"/>
            <a:ext cx="3658023" cy="2790020"/>
          </a:xfrm>
          <a:prstGeom prst="hexagon">
            <a:avLst>
              <a:gd name="adj" fmla="val 25000"/>
              <a:gd name="vf" fmla="val 115470"/>
            </a:avLst>
          </a:prstGeom>
          <a:blipFill rotWithShape="1">
            <a:blip r:embed="rId3"/>
            <a:stretch>
              <a:fillRect/>
            </a:stretch>
          </a:blipFill>
          <a:scene3d>
            <a:camera prst="orthographicFront"/>
            <a:lightRig rig="flat" dir="t"/>
          </a:scene3d>
          <a:sp3d extrusionH="12700" prstMaterial="plastic">
            <a:bevelT w="50800" h="50800"/>
          </a:sp3d>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73845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أنواع </a:t>
            </a:r>
            <a:r>
              <a:rPr lang="ar-EG" sz="2800" dirty="0" smtClean="0">
                <a:solidFill>
                  <a:schemeClr val="bg2"/>
                </a:solidFill>
              </a:rPr>
              <a:t>التخطيط </a:t>
            </a:r>
            <a:r>
              <a:rPr lang="ar-EG" sz="2800" dirty="0">
                <a:solidFill>
                  <a:schemeClr val="bg2"/>
                </a:solidFill>
              </a:rPr>
              <a:t>	</a:t>
            </a:r>
          </a:p>
        </p:txBody>
      </p:sp>
      <p:sp>
        <p:nvSpPr>
          <p:cNvPr id="5" name="Cloud 4"/>
          <p:cNvSpPr/>
          <p:nvPr/>
        </p:nvSpPr>
        <p:spPr>
          <a:xfrm>
            <a:off x="4229100" y="885825"/>
            <a:ext cx="3900488" cy="800100"/>
          </a:xfrm>
          <a:prstGeom prst="cloud">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000" b="1" dirty="0">
                <a:solidFill>
                  <a:srgbClr val="002060"/>
                </a:solidFill>
              </a:rPr>
              <a:t> </a:t>
            </a:r>
            <a:r>
              <a:rPr lang="ar-EG" sz="2000" b="1" dirty="0" smtClean="0">
                <a:solidFill>
                  <a:srgbClr val="002060"/>
                </a:solidFill>
              </a:rPr>
              <a:t>التخطيط </a:t>
            </a:r>
            <a:r>
              <a:rPr lang="ar-EG" sz="2000" b="1" dirty="0">
                <a:solidFill>
                  <a:srgbClr val="002060"/>
                </a:solidFill>
              </a:rPr>
              <a:t>التشغيلى </a:t>
            </a:r>
            <a:endParaRPr lang="ar-EG" b="1" dirty="0">
              <a:solidFill>
                <a:srgbClr val="002060"/>
              </a:solidFill>
            </a:endParaRPr>
          </a:p>
        </p:txBody>
      </p:sp>
      <p:sp>
        <p:nvSpPr>
          <p:cNvPr id="6" name="Flowchart: Delay 5"/>
          <p:cNvSpPr/>
          <p:nvPr/>
        </p:nvSpPr>
        <p:spPr>
          <a:xfrm>
            <a:off x="8294916" y="837195"/>
            <a:ext cx="849083" cy="585787"/>
          </a:xfrm>
          <a:prstGeom prst="flowChartDelay">
            <a:avLst/>
          </a:prstGeom>
          <a:solidFill>
            <a:schemeClr val="accent1">
              <a:lumMod val="20000"/>
              <a:lumOff val="80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3</a:t>
            </a:r>
            <a:endParaRPr lang="ar-EG" dirty="0">
              <a:solidFill>
                <a:srgbClr val="C00000"/>
              </a:solidFill>
            </a:endParaRPr>
          </a:p>
        </p:txBody>
      </p:sp>
      <p:sp>
        <p:nvSpPr>
          <p:cNvPr id="4" name="Freeform 3"/>
          <p:cNvSpPr/>
          <p:nvPr/>
        </p:nvSpPr>
        <p:spPr>
          <a:xfrm>
            <a:off x="3860481" y="3562492"/>
            <a:ext cx="4143286" cy="2790874"/>
          </a:xfrm>
          <a:custGeom>
            <a:avLst/>
            <a:gdLst>
              <a:gd name="connsiteX0" fmla="*/ 0 w 4143286"/>
              <a:gd name="connsiteY0" fmla="*/ 1395437 h 2790874"/>
              <a:gd name="connsiteX1" fmla="*/ 697719 w 4143286"/>
              <a:gd name="connsiteY1" fmla="*/ 1 h 2790874"/>
              <a:gd name="connsiteX2" fmla="*/ 3445568 w 4143286"/>
              <a:gd name="connsiteY2" fmla="*/ 1 h 2790874"/>
              <a:gd name="connsiteX3" fmla="*/ 4143286 w 4143286"/>
              <a:gd name="connsiteY3" fmla="*/ 1395437 h 2790874"/>
              <a:gd name="connsiteX4" fmla="*/ 3445568 w 4143286"/>
              <a:gd name="connsiteY4" fmla="*/ 2790873 h 2790874"/>
              <a:gd name="connsiteX5" fmla="*/ 697719 w 4143286"/>
              <a:gd name="connsiteY5" fmla="*/ 2790873 h 2790874"/>
              <a:gd name="connsiteX6" fmla="*/ 0 w 4143286"/>
              <a:gd name="connsiteY6" fmla="*/ 1395437 h 27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286" h="2790874">
                <a:moveTo>
                  <a:pt x="0" y="1395437"/>
                </a:moveTo>
                <a:lnTo>
                  <a:pt x="697719" y="1"/>
                </a:lnTo>
                <a:lnTo>
                  <a:pt x="3445568" y="1"/>
                </a:lnTo>
                <a:lnTo>
                  <a:pt x="4143286" y="1395437"/>
                </a:lnTo>
                <a:lnTo>
                  <a:pt x="3445568" y="2790873"/>
                </a:lnTo>
                <a:lnTo>
                  <a:pt x="697719" y="2790873"/>
                </a:lnTo>
                <a:lnTo>
                  <a:pt x="0" y="1395437"/>
                </a:lnTo>
                <a:close/>
              </a:path>
            </a:pathLst>
          </a:custGeom>
          <a:solidFill>
            <a:srgbClr val="FF99FF"/>
          </a:solidFill>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577847" tIns="414631" rIns="577847" bIns="414631" numCol="1" spcCol="1270" anchor="ctr" anchorCtr="0">
            <a:noAutofit/>
          </a:bodyPr>
          <a:lstStyle/>
          <a:p>
            <a:pPr lvl="0" algn="ctr" defTabSz="889000">
              <a:lnSpc>
                <a:spcPct val="90000"/>
              </a:lnSpc>
              <a:spcBef>
                <a:spcPct val="0"/>
              </a:spcBef>
              <a:spcAft>
                <a:spcPct val="35000"/>
              </a:spcAft>
            </a:pPr>
            <a:r>
              <a:rPr lang="ar-EG" sz="2000" b="1" kern="1200" dirty="0" smtClean="0"/>
              <a:t>وتمارسه الإدارة الوسطى الدنيا وتأثيره متوسط المدى، ويوضح عادة التخطيط التكتيكي ومن أمثلته تحديد احتياجات إدارة الإنتاج من المواد وقطع الغيار</a:t>
            </a:r>
            <a:r>
              <a:rPr lang="ar-EG" sz="2400" b="0" kern="1200" dirty="0" smtClean="0"/>
              <a:t>.</a:t>
            </a:r>
          </a:p>
        </p:txBody>
      </p:sp>
      <p:sp>
        <p:nvSpPr>
          <p:cNvPr id="9" name="Hexagon 8"/>
          <p:cNvSpPr/>
          <p:nvPr/>
        </p:nvSpPr>
        <p:spPr>
          <a:xfrm>
            <a:off x="1093938" y="2085975"/>
            <a:ext cx="3658023" cy="2790020"/>
          </a:xfrm>
          <a:prstGeom prst="hexagon">
            <a:avLst>
              <a:gd name="adj" fmla="val 25000"/>
              <a:gd name="vf" fmla="val 115470"/>
            </a:avLst>
          </a:prstGeom>
          <a:blipFill rotWithShape="1">
            <a:blip r:embed="rId3"/>
            <a:stretch>
              <a:fillRect/>
            </a:stretch>
          </a:blipFill>
          <a:scene3d>
            <a:camera prst="orthographicFront"/>
            <a:lightRig rig="flat" dir="t"/>
          </a:scene3d>
          <a:sp3d extrusionH="12700" prstMaterial="plastic">
            <a:bevelT w="50800" h="50800"/>
          </a:sp3d>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000677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أنواع </a:t>
            </a:r>
            <a:r>
              <a:rPr lang="ar-EG" sz="2800" dirty="0" smtClean="0">
                <a:solidFill>
                  <a:schemeClr val="bg2"/>
                </a:solidFill>
              </a:rPr>
              <a:t>التخطيط </a:t>
            </a:r>
            <a:r>
              <a:rPr lang="ar-EG" sz="2800" dirty="0">
                <a:solidFill>
                  <a:schemeClr val="bg2"/>
                </a:solidFill>
              </a:rPr>
              <a:t>	</a:t>
            </a:r>
          </a:p>
        </p:txBody>
      </p:sp>
      <p:sp>
        <p:nvSpPr>
          <p:cNvPr id="5" name="Cloud 4"/>
          <p:cNvSpPr/>
          <p:nvPr/>
        </p:nvSpPr>
        <p:spPr>
          <a:xfrm>
            <a:off x="5100637" y="742950"/>
            <a:ext cx="3900488" cy="800100"/>
          </a:xfrm>
          <a:prstGeom prst="cloud">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000" b="1" dirty="0" smtClean="0">
                <a:solidFill>
                  <a:srgbClr val="002060"/>
                </a:solidFill>
              </a:rPr>
              <a:t>التخطيط </a:t>
            </a:r>
            <a:r>
              <a:rPr lang="ar-EG" sz="2000" b="1" dirty="0">
                <a:solidFill>
                  <a:srgbClr val="002060"/>
                </a:solidFill>
              </a:rPr>
              <a:t>حسب المدى الزمنى </a:t>
            </a:r>
            <a:endParaRPr lang="ar-EG" b="1" dirty="0">
              <a:solidFill>
                <a:srgbClr val="002060"/>
              </a:solidFill>
            </a:endParaRPr>
          </a:p>
        </p:txBody>
      </p:sp>
      <p:sp>
        <p:nvSpPr>
          <p:cNvPr id="6" name="Freeform 5"/>
          <p:cNvSpPr/>
          <p:nvPr/>
        </p:nvSpPr>
        <p:spPr>
          <a:xfrm>
            <a:off x="6241403" y="2971799"/>
            <a:ext cx="1799330" cy="2563743"/>
          </a:xfrm>
          <a:custGeom>
            <a:avLst/>
            <a:gdLst>
              <a:gd name="connsiteX0" fmla="*/ 0 w 1799330"/>
              <a:gd name="connsiteY0" fmla="*/ 0 h 2563743"/>
              <a:gd name="connsiteX1" fmla="*/ 1799330 w 1799330"/>
              <a:gd name="connsiteY1" fmla="*/ 0 h 2563743"/>
              <a:gd name="connsiteX2" fmla="*/ 1799330 w 1799330"/>
              <a:gd name="connsiteY2" fmla="*/ 2563743 h 2563743"/>
              <a:gd name="connsiteX3" fmla="*/ 0 w 1799330"/>
              <a:gd name="connsiteY3" fmla="*/ 2563743 h 2563743"/>
              <a:gd name="connsiteX4" fmla="*/ 0 w 1799330"/>
              <a:gd name="connsiteY4" fmla="*/ 0 h 256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330" h="2563743">
                <a:moveTo>
                  <a:pt x="0" y="0"/>
                </a:moveTo>
                <a:lnTo>
                  <a:pt x="1799330" y="0"/>
                </a:lnTo>
                <a:lnTo>
                  <a:pt x="1799330" y="2563743"/>
                </a:lnTo>
                <a:lnTo>
                  <a:pt x="0" y="2563743"/>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2240" tIns="142240" rIns="314883" bIns="142240" numCol="1" spcCol="1270" anchor="ctr" anchorCtr="0">
            <a:noAutofit/>
          </a:bodyPr>
          <a:lstStyle/>
          <a:p>
            <a:pPr lvl="0" algn="justLow" defTabSz="889000" rtl="1">
              <a:lnSpc>
                <a:spcPct val="90000"/>
              </a:lnSpc>
              <a:spcBef>
                <a:spcPct val="0"/>
              </a:spcBef>
              <a:spcAft>
                <a:spcPct val="35000"/>
              </a:spcAft>
            </a:pPr>
            <a:r>
              <a:rPr lang="ar-EG" sz="2000" b="1" kern="1200" dirty="0" smtClean="0"/>
              <a:t>وهو الذي يغطي فترة زمنية طويلة، ويمكن القول نسبياً أن الفترة خمس سنوات فما فوق هي فترة تخطيط طويل المدى.</a:t>
            </a:r>
            <a:endParaRPr lang="ar-EG" sz="2000" b="1" kern="1200" dirty="0"/>
          </a:p>
        </p:txBody>
      </p:sp>
      <p:sp>
        <p:nvSpPr>
          <p:cNvPr id="7" name="Freeform 6"/>
          <p:cNvSpPr/>
          <p:nvPr/>
        </p:nvSpPr>
        <p:spPr>
          <a:xfrm>
            <a:off x="7800823" y="2491978"/>
            <a:ext cx="1199553" cy="1474587"/>
          </a:xfrm>
          <a:custGeom>
            <a:avLst/>
            <a:gdLst>
              <a:gd name="connsiteX0" fmla="*/ 0 w 1199553"/>
              <a:gd name="connsiteY0" fmla="*/ 737294 h 1474587"/>
              <a:gd name="connsiteX1" fmla="*/ 599777 w 1199553"/>
              <a:gd name="connsiteY1" fmla="*/ 0 h 1474587"/>
              <a:gd name="connsiteX2" fmla="*/ 1199554 w 1199553"/>
              <a:gd name="connsiteY2" fmla="*/ 737294 h 1474587"/>
              <a:gd name="connsiteX3" fmla="*/ 599777 w 1199553"/>
              <a:gd name="connsiteY3" fmla="*/ 1474588 h 1474587"/>
              <a:gd name="connsiteX4" fmla="*/ 0 w 1199553"/>
              <a:gd name="connsiteY4" fmla="*/ 737294 h 147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553" h="1474587">
                <a:moveTo>
                  <a:pt x="0" y="737294"/>
                </a:moveTo>
                <a:cubicBezTo>
                  <a:pt x="0" y="330098"/>
                  <a:pt x="268529" y="0"/>
                  <a:pt x="599777" y="0"/>
                </a:cubicBezTo>
                <a:cubicBezTo>
                  <a:pt x="931025" y="0"/>
                  <a:pt x="1199554" y="330098"/>
                  <a:pt x="1199554" y="737294"/>
                </a:cubicBezTo>
                <a:cubicBezTo>
                  <a:pt x="1199554" y="1144490"/>
                  <a:pt x="931025" y="1474588"/>
                  <a:pt x="599777" y="1474588"/>
                </a:cubicBezTo>
                <a:cubicBezTo>
                  <a:pt x="268529" y="1474588"/>
                  <a:pt x="0" y="1144490"/>
                  <a:pt x="0" y="737294"/>
                </a:cubicBezTo>
                <a:close/>
              </a:path>
            </a:pathLst>
          </a:custGeom>
          <a:solidFill>
            <a:srgbClr val="FF99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5670" tIns="215948" rIns="175670" bIns="215948"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 التخطيط طويل المدى</a:t>
            </a:r>
            <a:endParaRPr lang="ar-EG" sz="2400" b="1" kern="1200" dirty="0">
              <a:solidFill>
                <a:srgbClr val="FF0000"/>
              </a:solidFill>
            </a:endParaRPr>
          </a:p>
        </p:txBody>
      </p:sp>
      <p:sp>
        <p:nvSpPr>
          <p:cNvPr id="8" name="Freeform 7"/>
          <p:cNvSpPr/>
          <p:nvPr/>
        </p:nvSpPr>
        <p:spPr>
          <a:xfrm>
            <a:off x="3242520" y="2971799"/>
            <a:ext cx="1799330" cy="2622946"/>
          </a:xfrm>
          <a:custGeom>
            <a:avLst/>
            <a:gdLst>
              <a:gd name="connsiteX0" fmla="*/ 0 w 1799330"/>
              <a:gd name="connsiteY0" fmla="*/ 0 h 2622946"/>
              <a:gd name="connsiteX1" fmla="*/ 1799330 w 1799330"/>
              <a:gd name="connsiteY1" fmla="*/ 0 h 2622946"/>
              <a:gd name="connsiteX2" fmla="*/ 1799330 w 1799330"/>
              <a:gd name="connsiteY2" fmla="*/ 2622946 h 2622946"/>
              <a:gd name="connsiteX3" fmla="*/ 0 w 1799330"/>
              <a:gd name="connsiteY3" fmla="*/ 2622946 h 2622946"/>
              <a:gd name="connsiteX4" fmla="*/ 0 w 1799330"/>
              <a:gd name="connsiteY4" fmla="*/ 0 h 262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330" h="2622946">
                <a:moveTo>
                  <a:pt x="0" y="0"/>
                </a:moveTo>
                <a:lnTo>
                  <a:pt x="1799330" y="0"/>
                </a:lnTo>
                <a:lnTo>
                  <a:pt x="1799330" y="2622946"/>
                </a:lnTo>
                <a:lnTo>
                  <a:pt x="0" y="2622946"/>
                </a:lnTo>
                <a:lnTo>
                  <a:pt x="0" y="0"/>
                </a:lnTo>
                <a:close/>
              </a:path>
            </a:pathLst>
          </a:custGeom>
        </p:spPr>
        <p:style>
          <a:lnRef idx="2">
            <a:schemeClr val="accent2">
              <a:tint val="40000"/>
              <a:alpha val="90000"/>
              <a:hueOff val="-6528224"/>
              <a:satOff val="-1381"/>
              <a:lumOff val="9684"/>
              <a:alphaOff val="0"/>
            </a:schemeClr>
          </a:lnRef>
          <a:fillRef idx="1">
            <a:schemeClr val="accent2">
              <a:tint val="40000"/>
              <a:alpha val="90000"/>
              <a:hueOff val="-6528224"/>
              <a:satOff val="-1381"/>
              <a:lumOff val="9684"/>
              <a:alphaOff val="0"/>
            </a:schemeClr>
          </a:fillRef>
          <a:effectRef idx="0">
            <a:schemeClr val="accent2">
              <a:tint val="40000"/>
              <a:alpha val="90000"/>
              <a:hueOff val="-6528224"/>
              <a:satOff val="-1381"/>
              <a:lumOff val="9684"/>
              <a:alphaOff val="0"/>
            </a:schemeClr>
          </a:effectRef>
          <a:fontRef idx="minor">
            <a:schemeClr val="dk1">
              <a:hueOff val="0"/>
              <a:satOff val="0"/>
              <a:lumOff val="0"/>
              <a:alphaOff val="0"/>
            </a:schemeClr>
          </a:fontRef>
        </p:style>
        <p:txBody>
          <a:bodyPr spcFirstLastPara="0" vert="horz" wrap="square" lIns="142240" tIns="142240" rIns="314883" bIns="142240" numCol="1" spcCol="1270" anchor="ctr" anchorCtr="0">
            <a:noAutofit/>
          </a:bodyPr>
          <a:lstStyle/>
          <a:p>
            <a:pPr lvl="0" algn="justLow" defTabSz="889000" rtl="1">
              <a:lnSpc>
                <a:spcPct val="90000"/>
              </a:lnSpc>
              <a:spcBef>
                <a:spcPct val="0"/>
              </a:spcBef>
              <a:spcAft>
                <a:spcPct val="35000"/>
              </a:spcAft>
            </a:pPr>
            <a:r>
              <a:rPr lang="ar-EG" sz="2000" b="1" kern="1200" dirty="0" smtClean="0"/>
              <a:t>وهو التخطيط الذي يغطي فترة زمنية ليست بطويلة وليست بقصيرة ويغطي في الغالب فترة تزيد عن سنة وتقل عن خمسة سنوات .</a:t>
            </a:r>
            <a:endParaRPr lang="ar-EG" sz="2000" b="1" kern="1200" dirty="0"/>
          </a:p>
        </p:txBody>
      </p:sp>
      <p:sp>
        <p:nvSpPr>
          <p:cNvPr id="9" name="Freeform 8"/>
          <p:cNvSpPr/>
          <p:nvPr/>
        </p:nvSpPr>
        <p:spPr>
          <a:xfrm>
            <a:off x="4801939" y="2491978"/>
            <a:ext cx="1199553" cy="1388866"/>
          </a:xfrm>
          <a:custGeom>
            <a:avLst/>
            <a:gdLst>
              <a:gd name="connsiteX0" fmla="*/ 0 w 1199553"/>
              <a:gd name="connsiteY0" fmla="*/ 694433 h 1388866"/>
              <a:gd name="connsiteX1" fmla="*/ 599777 w 1199553"/>
              <a:gd name="connsiteY1" fmla="*/ 0 h 1388866"/>
              <a:gd name="connsiteX2" fmla="*/ 1199554 w 1199553"/>
              <a:gd name="connsiteY2" fmla="*/ 694433 h 1388866"/>
              <a:gd name="connsiteX3" fmla="*/ 599777 w 1199553"/>
              <a:gd name="connsiteY3" fmla="*/ 1388866 h 1388866"/>
              <a:gd name="connsiteX4" fmla="*/ 0 w 1199553"/>
              <a:gd name="connsiteY4" fmla="*/ 694433 h 138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553" h="1388866">
                <a:moveTo>
                  <a:pt x="0" y="694433"/>
                </a:moveTo>
                <a:cubicBezTo>
                  <a:pt x="0" y="310908"/>
                  <a:pt x="268529" y="0"/>
                  <a:pt x="599777" y="0"/>
                </a:cubicBezTo>
                <a:cubicBezTo>
                  <a:pt x="931025" y="0"/>
                  <a:pt x="1199554" y="310908"/>
                  <a:pt x="1199554" y="694433"/>
                </a:cubicBezTo>
                <a:cubicBezTo>
                  <a:pt x="1199554" y="1077958"/>
                  <a:pt x="931025" y="1388866"/>
                  <a:pt x="599777" y="1388866"/>
                </a:cubicBezTo>
                <a:cubicBezTo>
                  <a:pt x="268529" y="1388866"/>
                  <a:pt x="0" y="1077958"/>
                  <a:pt x="0" y="694433"/>
                </a:cubicBezTo>
                <a:close/>
              </a:path>
            </a:pathLst>
          </a:custGeom>
        </p:spPr>
        <p:style>
          <a:lnRef idx="2">
            <a:schemeClr val="lt1">
              <a:hueOff val="0"/>
              <a:satOff val="0"/>
              <a:lumOff val="0"/>
              <a:alphaOff val="0"/>
            </a:schemeClr>
          </a:lnRef>
          <a:fillRef idx="1">
            <a:schemeClr val="accent2">
              <a:hueOff val="-6347421"/>
              <a:satOff val="-19002"/>
              <a:lumOff val="40196"/>
              <a:alphaOff val="0"/>
            </a:schemeClr>
          </a:fillRef>
          <a:effectRef idx="0">
            <a:schemeClr val="accent2">
              <a:hueOff val="-6347421"/>
              <a:satOff val="-19002"/>
              <a:lumOff val="40196"/>
              <a:alphaOff val="0"/>
            </a:schemeClr>
          </a:effectRef>
          <a:fontRef idx="minor">
            <a:schemeClr val="lt1"/>
          </a:fontRef>
        </p:style>
        <p:txBody>
          <a:bodyPr spcFirstLastPara="0" vert="horz" wrap="square" lIns="175670" tIns="203395" rIns="175670" bIns="203395" numCol="1" spcCol="1270" anchor="ctr" anchorCtr="0">
            <a:noAutofit/>
          </a:bodyPr>
          <a:lstStyle/>
          <a:p>
            <a:pPr lvl="0" algn="ctr" defTabSz="1066800" rtl="1">
              <a:lnSpc>
                <a:spcPct val="90000"/>
              </a:lnSpc>
              <a:spcBef>
                <a:spcPct val="0"/>
              </a:spcBef>
              <a:spcAft>
                <a:spcPct val="35000"/>
              </a:spcAft>
            </a:pPr>
            <a:r>
              <a:rPr lang="ar-EG" sz="2400" kern="1200" dirty="0" smtClean="0">
                <a:solidFill>
                  <a:srgbClr val="FF0000"/>
                </a:solidFill>
              </a:rPr>
              <a:t> التخطيط متوسط المدى</a:t>
            </a:r>
            <a:endParaRPr lang="ar-EG" sz="2400" kern="1200" dirty="0">
              <a:solidFill>
                <a:srgbClr val="FF0000"/>
              </a:solidFill>
            </a:endParaRPr>
          </a:p>
        </p:txBody>
      </p:sp>
      <p:sp>
        <p:nvSpPr>
          <p:cNvPr id="10" name="Freeform 9"/>
          <p:cNvSpPr/>
          <p:nvPr/>
        </p:nvSpPr>
        <p:spPr>
          <a:xfrm>
            <a:off x="243636" y="2971799"/>
            <a:ext cx="1799330" cy="2651522"/>
          </a:xfrm>
          <a:custGeom>
            <a:avLst/>
            <a:gdLst>
              <a:gd name="connsiteX0" fmla="*/ 0 w 1799330"/>
              <a:gd name="connsiteY0" fmla="*/ 0 h 2651522"/>
              <a:gd name="connsiteX1" fmla="*/ 1799330 w 1799330"/>
              <a:gd name="connsiteY1" fmla="*/ 0 h 2651522"/>
              <a:gd name="connsiteX2" fmla="*/ 1799330 w 1799330"/>
              <a:gd name="connsiteY2" fmla="*/ 2651522 h 2651522"/>
              <a:gd name="connsiteX3" fmla="*/ 0 w 1799330"/>
              <a:gd name="connsiteY3" fmla="*/ 2651522 h 2651522"/>
              <a:gd name="connsiteX4" fmla="*/ 0 w 1799330"/>
              <a:gd name="connsiteY4" fmla="*/ 0 h 265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330" h="2651522">
                <a:moveTo>
                  <a:pt x="0" y="0"/>
                </a:moveTo>
                <a:lnTo>
                  <a:pt x="1799330" y="0"/>
                </a:lnTo>
                <a:lnTo>
                  <a:pt x="1799330" y="2651522"/>
                </a:lnTo>
                <a:lnTo>
                  <a:pt x="0" y="2651522"/>
                </a:lnTo>
                <a:lnTo>
                  <a:pt x="0" y="0"/>
                </a:lnTo>
                <a:close/>
              </a:path>
            </a:pathLst>
          </a:custGeom>
        </p:spPr>
        <p:style>
          <a:lnRef idx="2">
            <a:schemeClr val="accent2">
              <a:tint val="40000"/>
              <a:alpha val="90000"/>
              <a:hueOff val="-13056449"/>
              <a:satOff val="-2762"/>
              <a:lumOff val="19368"/>
              <a:alphaOff val="0"/>
            </a:schemeClr>
          </a:lnRef>
          <a:fillRef idx="1">
            <a:schemeClr val="accent2">
              <a:tint val="40000"/>
              <a:alpha val="90000"/>
              <a:hueOff val="-13056449"/>
              <a:satOff val="-2762"/>
              <a:lumOff val="19368"/>
              <a:alphaOff val="0"/>
            </a:schemeClr>
          </a:fillRef>
          <a:effectRef idx="0">
            <a:schemeClr val="accent2">
              <a:tint val="40000"/>
              <a:alpha val="90000"/>
              <a:hueOff val="-13056449"/>
              <a:satOff val="-2762"/>
              <a:lumOff val="19368"/>
              <a:alphaOff val="0"/>
            </a:schemeClr>
          </a:effectRef>
          <a:fontRef idx="minor">
            <a:schemeClr val="dk1">
              <a:hueOff val="0"/>
              <a:satOff val="0"/>
              <a:lumOff val="0"/>
              <a:alphaOff val="0"/>
            </a:schemeClr>
          </a:fontRef>
        </p:style>
        <p:txBody>
          <a:bodyPr spcFirstLastPara="0" vert="horz" wrap="square" lIns="142240" tIns="142240" rIns="314883" bIns="142240" numCol="1" spcCol="1270" anchor="ctr" anchorCtr="0">
            <a:noAutofit/>
          </a:bodyPr>
          <a:lstStyle/>
          <a:p>
            <a:pPr lvl="0" algn="justLow" defTabSz="889000" rtl="1">
              <a:lnSpc>
                <a:spcPct val="90000"/>
              </a:lnSpc>
              <a:spcBef>
                <a:spcPct val="0"/>
              </a:spcBef>
              <a:spcAft>
                <a:spcPct val="35000"/>
              </a:spcAft>
            </a:pPr>
            <a:r>
              <a:rPr lang="ar-EG" sz="2000" b="1" kern="1200" dirty="0" smtClean="0"/>
              <a:t>وهو التخطيط الذي يغطي فترة زمنية تقل عن السنة.</a:t>
            </a:r>
            <a:endParaRPr lang="ar-EG" sz="2000" b="1" kern="1200" dirty="0"/>
          </a:p>
        </p:txBody>
      </p:sp>
      <p:sp>
        <p:nvSpPr>
          <p:cNvPr id="11" name="Freeform 10"/>
          <p:cNvSpPr/>
          <p:nvPr/>
        </p:nvSpPr>
        <p:spPr>
          <a:xfrm>
            <a:off x="1803055" y="2491978"/>
            <a:ext cx="1199553" cy="1646039"/>
          </a:xfrm>
          <a:custGeom>
            <a:avLst/>
            <a:gdLst>
              <a:gd name="connsiteX0" fmla="*/ 0 w 1199553"/>
              <a:gd name="connsiteY0" fmla="*/ 823020 h 1646039"/>
              <a:gd name="connsiteX1" fmla="*/ 599777 w 1199553"/>
              <a:gd name="connsiteY1" fmla="*/ 0 h 1646039"/>
              <a:gd name="connsiteX2" fmla="*/ 1199554 w 1199553"/>
              <a:gd name="connsiteY2" fmla="*/ 823020 h 1646039"/>
              <a:gd name="connsiteX3" fmla="*/ 599777 w 1199553"/>
              <a:gd name="connsiteY3" fmla="*/ 1646040 h 1646039"/>
              <a:gd name="connsiteX4" fmla="*/ 0 w 1199553"/>
              <a:gd name="connsiteY4" fmla="*/ 823020 h 164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553" h="1646039">
                <a:moveTo>
                  <a:pt x="0" y="823020"/>
                </a:moveTo>
                <a:cubicBezTo>
                  <a:pt x="0" y="368479"/>
                  <a:pt x="268529" y="0"/>
                  <a:pt x="599777" y="0"/>
                </a:cubicBezTo>
                <a:cubicBezTo>
                  <a:pt x="931025" y="0"/>
                  <a:pt x="1199554" y="368479"/>
                  <a:pt x="1199554" y="823020"/>
                </a:cubicBezTo>
                <a:cubicBezTo>
                  <a:pt x="1199554" y="1277561"/>
                  <a:pt x="931025" y="1646040"/>
                  <a:pt x="599777" y="1646040"/>
                </a:cubicBezTo>
                <a:cubicBezTo>
                  <a:pt x="268529" y="1646040"/>
                  <a:pt x="0" y="1277561"/>
                  <a:pt x="0" y="823020"/>
                </a:cubicBezTo>
                <a:close/>
              </a:path>
            </a:pathLst>
          </a:custGeom>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175670" tIns="241057" rIns="175670" bIns="241057" numCol="1" spcCol="1270" anchor="ctr" anchorCtr="0">
            <a:noAutofit/>
          </a:bodyPr>
          <a:lstStyle/>
          <a:p>
            <a:pPr lvl="0" algn="ctr" defTabSz="1066800">
              <a:lnSpc>
                <a:spcPct val="90000"/>
              </a:lnSpc>
              <a:spcBef>
                <a:spcPct val="0"/>
              </a:spcBef>
              <a:spcAft>
                <a:spcPct val="35000"/>
              </a:spcAft>
            </a:pPr>
            <a:r>
              <a:rPr lang="ar-EG" sz="2400" b="1" kern="1200" dirty="0" smtClean="0">
                <a:solidFill>
                  <a:srgbClr val="FF0000"/>
                </a:solidFill>
              </a:rPr>
              <a:t> التخطيط قصير المدى</a:t>
            </a:r>
            <a:endParaRPr lang="ar-EG" sz="2400" b="1" kern="1200" dirty="0">
              <a:solidFill>
                <a:srgbClr val="FF0000"/>
              </a:solidFill>
            </a:endParaRPr>
          </a:p>
        </p:txBody>
      </p:sp>
    </p:spTree>
    <p:extLst>
      <p:ext uri="{BB962C8B-B14F-4D97-AF65-F5344CB8AC3E}">
        <p14:creationId xmlns:p14="http://schemas.microsoft.com/office/powerpoint/2010/main" val="237269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أنواع </a:t>
            </a:r>
            <a:r>
              <a:rPr lang="ar-EG" sz="2800" dirty="0" smtClean="0">
                <a:solidFill>
                  <a:schemeClr val="bg2"/>
                </a:solidFill>
              </a:rPr>
              <a:t>التخطيط </a:t>
            </a:r>
            <a:r>
              <a:rPr lang="ar-EG" sz="2800" dirty="0">
                <a:solidFill>
                  <a:schemeClr val="bg2"/>
                </a:solidFill>
              </a:rPr>
              <a:t>	</a:t>
            </a:r>
          </a:p>
        </p:txBody>
      </p:sp>
      <p:sp>
        <p:nvSpPr>
          <p:cNvPr id="5" name="Cloud 4"/>
          <p:cNvSpPr/>
          <p:nvPr/>
        </p:nvSpPr>
        <p:spPr>
          <a:xfrm>
            <a:off x="4957763" y="742950"/>
            <a:ext cx="4043362" cy="800100"/>
          </a:xfrm>
          <a:prstGeom prst="cloud">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000" b="1" dirty="0">
                <a:solidFill>
                  <a:srgbClr val="002060"/>
                </a:solidFill>
              </a:rPr>
              <a:t>التخطيط حسب المدى الوظيفى</a:t>
            </a:r>
            <a:endParaRPr lang="ar-EG" b="1" dirty="0">
              <a:solidFill>
                <a:srgbClr val="002060"/>
              </a:solidFill>
            </a:endParaRPr>
          </a:p>
        </p:txBody>
      </p:sp>
      <p:sp>
        <p:nvSpPr>
          <p:cNvPr id="6" name="Freeform 5"/>
          <p:cNvSpPr/>
          <p:nvPr/>
        </p:nvSpPr>
        <p:spPr>
          <a:xfrm rot="16200000">
            <a:off x="2882837" y="3795321"/>
            <a:ext cx="3322066" cy="1568219"/>
          </a:xfrm>
          <a:custGeom>
            <a:avLst/>
            <a:gdLst>
              <a:gd name="connsiteX0" fmla="*/ 0 w 1568218"/>
              <a:gd name="connsiteY0" fmla="*/ 0 h 3322066"/>
              <a:gd name="connsiteX1" fmla="*/ 1568218 w 1568218"/>
              <a:gd name="connsiteY1" fmla="*/ 0 h 3322066"/>
              <a:gd name="connsiteX2" fmla="*/ 1568218 w 1568218"/>
              <a:gd name="connsiteY2" fmla="*/ 3322066 h 3322066"/>
              <a:gd name="connsiteX3" fmla="*/ 0 w 1568218"/>
              <a:gd name="connsiteY3" fmla="*/ 3322066 h 3322066"/>
              <a:gd name="connsiteX4" fmla="*/ 0 w 1568218"/>
              <a:gd name="connsiteY4" fmla="*/ 0 h 3322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18" h="3322066">
                <a:moveTo>
                  <a:pt x="1568218" y="2"/>
                </a:moveTo>
                <a:lnTo>
                  <a:pt x="1568218" y="3322064"/>
                </a:lnTo>
                <a:lnTo>
                  <a:pt x="0" y="3322064"/>
                </a:lnTo>
                <a:lnTo>
                  <a:pt x="0" y="2"/>
                </a:lnTo>
                <a:lnTo>
                  <a:pt x="1568218" y="2"/>
                </a:lnTo>
                <a:close/>
              </a:path>
            </a:pathLst>
          </a:custGeom>
          <a:solidFill>
            <a:srgbClr val="FFC000"/>
          </a:solidFill>
        </p:spPr>
        <p:style>
          <a:lnRef idx="2">
            <a:schemeClr val="lt1">
              <a:hueOff val="0"/>
              <a:satOff val="0"/>
              <a:lumOff val="0"/>
              <a:alphaOff val="0"/>
            </a:schemeClr>
          </a:lnRef>
          <a:fillRef idx="1">
            <a:schemeClr val="accent2">
              <a:hueOff val="-6347421"/>
              <a:satOff val="-19002"/>
              <a:lumOff val="40196"/>
              <a:alphaOff val="0"/>
            </a:schemeClr>
          </a:fillRef>
          <a:effectRef idx="0">
            <a:schemeClr val="accent2">
              <a:hueOff val="-6347421"/>
              <a:satOff val="-19002"/>
              <a:lumOff val="40196"/>
              <a:alphaOff val="0"/>
            </a:schemeClr>
          </a:effectRef>
          <a:fontRef idx="minor">
            <a:schemeClr val="lt1"/>
          </a:fontRef>
        </p:style>
        <p:txBody>
          <a:bodyPr spcFirstLastPara="0" vert="horz" wrap="square" lIns="408406" tIns="1114424" rIns="114300" bIns="71458"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 تخطيط مالي </a:t>
            </a:r>
            <a:endParaRPr lang="ar-EG" sz="2000" b="1" kern="1200" dirty="0">
              <a:solidFill>
                <a:srgbClr val="FF0000"/>
              </a:solidFill>
            </a:endParaRPr>
          </a:p>
        </p:txBody>
      </p:sp>
      <p:sp>
        <p:nvSpPr>
          <p:cNvPr id="7" name="Freeform 6"/>
          <p:cNvSpPr/>
          <p:nvPr/>
        </p:nvSpPr>
        <p:spPr>
          <a:xfrm rot="16200000">
            <a:off x="4314389" y="3516009"/>
            <a:ext cx="3880691" cy="1568219"/>
          </a:xfrm>
          <a:custGeom>
            <a:avLst/>
            <a:gdLst>
              <a:gd name="connsiteX0" fmla="*/ 0 w 1568218"/>
              <a:gd name="connsiteY0" fmla="*/ 0 h 3880690"/>
              <a:gd name="connsiteX1" fmla="*/ 1568218 w 1568218"/>
              <a:gd name="connsiteY1" fmla="*/ 0 h 3880690"/>
              <a:gd name="connsiteX2" fmla="*/ 1568218 w 1568218"/>
              <a:gd name="connsiteY2" fmla="*/ 3880690 h 3880690"/>
              <a:gd name="connsiteX3" fmla="*/ 0 w 1568218"/>
              <a:gd name="connsiteY3" fmla="*/ 3880690 h 3880690"/>
              <a:gd name="connsiteX4" fmla="*/ 0 w 1568218"/>
              <a:gd name="connsiteY4" fmla="*/ 0 h 388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18" h="3880690">
                <a:moveTo>
                  <a:pt x="1568218" y="2"/>
                </a:moveTo>
                <a:lnTo>
                  <a:pt x="1568218" y="3880688"/>
                </a:lnTo>
                <a:lnTo>
                  <a:pt x="0" y="3880688"/>
                </a:lnTo>
                <a:lnTo>
                  <a:pt x="0" y="2"/>
                </a:lnTo>
                <a:lnTo>
                  <a:pt x="1568218" y="2"/>
                </a:lnTo>
                <a:close/>
              </a:path>
            </a:pathLst>
          </a:custGeom>
          <a:solidFill>
            <a:srgbClr val="92D050"/>
          </a:solidFill>
        </p:spPr>
        <p:style>
          <a:lnRef idx="2">
            <a:schemeClr val="lt1">
              <a:hueOff val="0"/>
              <a:satOff val="0"/>
              <a:lumOff val="0"/>
              <a:alphaOff val="0"/>
            </a:schemeClr>
          </a:lnRef>
          <a:fillRef idx="1">
            <a:schemeClr val="accent2">
              <a:hueOff val="-3173710"/>
              <a:satOff val="-9501"/>
              <a:lumOff val="20098"/>
              <a:alphaOff val="0"/>
            </a:schemeClr>
          </a:fillRef>
          <a:effectRef idx="0">
            <a:schemeClr val="accent2">
              <a:hueOff val="-3173710"/>
              <a:satOff val="-9501"/>
              <a:lumOff val="20098"/>
              <a:alphaOff val="0"/>
            </a:schemeClr>
          </a:effectRef>
          <a:fontRef idx="minor">
            <a:schemeClr val="lt1"/>
          </a:fontRef>
        </p:style>
        <p:txBody>
          <a:bodyPr spcFirstLastPara="0" vert="horz" wrap="square" lIns="464269" tIns="1114426" rIns="114300" bIns="71456" numCol="1" spcCol="1270" anchor="ctr" anchorCtr="0">
            <a:noAutofit/>
          </a:bodyPr>
          <a:lstStyle/>
          <a:p>
            <a:pPr lvl="0" algn="ctr" defTabSz="889000" rtl="1">
              <a:lnSpc>
                <a:spcPct val="90000"/>
              </a:lnSpc>
              <a:spcBef>
                <a:spcPct val="0"/>
              </a:spcBef>
              <a:spcAft>
                <a:spcPct val="35000"/>
              </a:spcAft>
            </a:pPr>
            <a:r>
              <a:rPr lang="ar-EG" sz="2000" b="1" kern="1200" dirty="0" smtClean="0"/>
              <a:t> </a:t>
            </a:r>
            <a:r>
              <a:rPr lang="ar-EG" sz="2000" b="1" kern="1200" dirty="0" smtClean="0">
                <a:solidFill>
                  <a:srgbClr val="FF0000"/>
                </a:solidFill>
              </a:rPr>
              <a:t>تخطيط التسويق </a:t>
            </a:r>
            <a:endParaRPr lang="ar-EG" sz="2000" b="1" kern="1200" dirty="0">
              <a:solidFill>
                <a:srgbClr val="FF0000"/>
              </a:solidFill>
            </a:endParaRPr>
          </a:p>
        </p:txBody>
      </p:sp>
      <p:sp>
        <p:nvSpPr>
          <p:cNvPr id="8" name="Freeform 7"/>
          <p:cNvSpPr/>
          <p:nvPr/>
        </p:nvSpPr>
        <p:spPr>
          <a:xfrm rot="16200000">
            <a:off x="1455043" y="4079284"/>
            <a:ext cx="2754139" cy="1568219"/>
          </a:xfrm>
          <a:custGeom>
            <a:avLst/>
            <a:gdLst>
              <a:gd name="connsiteX0" fmla="*/ 0 w 1568218"/>
              <a:gd name="connsiteY0" fmla="*/ 0 h 2754138"/>
              <a:gd name="connsiteX1" fmla="*/ 1568218 w 1568218"/>
              <a:gd name="connsiteY1" fmla="*/ 0 h 2754138"/>
              <a:gd name="connsiteX2" fmla="*/ 1568218 w 1568218"/>
              <a:gd name="connsiteY2" fmla="*/ 2754138 h 2754138"/>
              <a:gd name="connsiteX3" fmla="*/ 0 w 1568218"/>
              <a:gd name="connsiteY3" fmla="*/ 2754138 h 2754138"/>
              <a:gd name="connsiteX4" fmla="*/ 0 w 1568218"/>
              <a:gd name="connsiteY4" fmla="*/ 0 h 275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18" h="2754138">
                <a:moveTo>
                  <a:pt x="1568218" y="1"/>
                </a:moveTo>
                <a:lnTo>
                  <a:pt x="1568218" y="2754137"/>
                </a:lnTo>
                <a:lnTo>
                  <a:pt x="0" y="2754137"/>
                </a:lnTo>
                <a:lnTo>
                  <a:pt x="0" y="1"/>
                </a:lnTo>
                <a:lnTo>
                  <a:pt x="1568218" y="1"/>
                </a:lnTo>
                <a:close/>
              </a:path>
            </a:pathLst>
          </a:custGeom>
        </p:spPr>
        <p:style>
          <a:lnRef idx="2">
            <a:schemeClr val="lt1">
              <a:hueOff val="0"/>
              <a:satOff val="0"/>
              <a:lumOff val="0"/>
              <a:alphaOff val="0"/>
            </a:schemeClr>
          </a:lnRef>
          <a:fillRef idx="1">
            <a:schemeClr val="accent2">
              <a:hueOff val="-9521131"/>
              <a:satOff val="-28502"/>
              <a:lumOff val="60295"/>
              <a:alphaOff val="0"/>
            </a:schemeClr>
          </a:fillRef>
          <a:effectRef idx="0">
            <a:schemeClr val="accent2">
              <a:hueOff val="-9521131"/>
              <a:satOff val="-28502"/>
              <a:lumOff val="60295"/>
              <a:alphaOff val="0"/>
            </a:schemeClr>
          </a:effectRef>
          <a:fontRef idx="minor">
            <a:schemeClr val="lt1"/>
          </a:fontRef>
        </p:style>
        <p:txBody>
          <a:bodyPr spcFirstLastPara="0" vert="horz" wrap="square" lIns="351612" tIns="1114425" rIns="114301" bIns="71457" numCol="1" spcCol="1270" anchor="ctr" anchorCtr="0">
            <a:noAutofit/>
          </a:bodyPr>
          <a:lstStyle/>
          <a:p>
            <a:pPr lvl="0" algn="ctr" defTabSz="889000" rtl="1">
              <a:lnSpc>
                <a:spcPct val="90000"/>
              </a:lnSpc>
              <a:spcBef>
                <a:spcPct val="0"/>
              </a:spcBef>
              <a:spcAft>
                <a:spcPct val="35000"/>
              </a:spcAft>
            </a:pPr>
            <a:r>
              <a:rPr lang="ar-EG" sz="2000" b="1" kern="1200" dirty="0" smtClean="0"/>
              <a:t> </a:t>
            </a:r>
            <a:r>
              <a:rPr lang="ar-EG" sz="2000" b="1" kern="1200" dirty="0" smtClean="0">
                <a:solidFill>
                  <a:srgbClr val="FF0000"/>
                </a:solidFill>
              </a:rPr>
              <a:t>تخطيط القوي العاملة </a:t>
            </a:r>
            <a:endParaRPr lang="ar-EG" sz="2000" b="1" kern="1200" dirty="0">
              <a:solidFill>
                <a:srgbClr val="FF0000"/>
              </a:solidFill>
            </a:endParaRPr>
          </a:p>
        </p:txBody>
      </p:sp>
      <p:sp>
        <p:nvSpPr>
          <p:cNvPr id="9" name="Freeform 8"/>
          <p:cNvSpPr/>
          <p:nvPr/>
        </p:nvSpPr>
        <p:spPr>
          <a:xfrm rot="16200000">
            <a:off x="5762118" y="3250207"/>
            <a:ext cx="4408748" cy="1568219"/>
          </a:xfrm>
          <a:custGeom>
            <a:avLst/>
            <a:gdLst>
              <a:gd name="connsiteX0" fmla="*/ 0 w 1568218"/>
              <a:gd name="connsiteY0" fmla="*/ 0 h 4408748"/>
              <a:gd name="connsiteX1" fmla="*/ 1568218 w 1568218"/>
              <a:gd name="connsiteY1" fmla="*/ 0 h 4408748"/>
              <a:gd name="connsiteX2" fmla="*/ 1568218 w 1568218"/>
              <a:gd name="connsiteY2" fmla="*/ 4408748 h 4408748"/>
              <a:gd name="connsiteX3" fmla="*/ 0 w 1568218"/>
              <a:gd name="connsiteY3" fmla="*/ 4408748 h 4408748"/>
              <a:gd name="connsiteX4" fmla="*/ 0 w 1568218"/>
              <a:gd name="connsiteY4" fmla="*/ 0 h 440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18" h="4408748">
                <a:moveTo>
                  <a:pt x="1568218" y="3"/>
                </a:moveTo>
                <a:lnTo>
                  <a:pt x="1568218" y="4408745"/>
                </a:lnTo>
                <a:lnTo>
                  <a:pt x="0" y="4408745"/>
                </a:lnTo>
                <a:lnTo>
                  <a:pt x="0" y="3"/>
                </a:lnTo>
                <a:lnTo>
                  <a:pt x="1568218" y="3"/>
                </a:lnTo>
                <a:close/>
              </a:path>
            </a:pathLst>
          </a:custGeom>
          <a:solidFill>
            <a:schemeClr val="accent2">
              <a:lumMod val="25000"/>
              <a:lumOff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17073" tIns="1114425" rIns="114301" bIns="71457" numCol="1" spcCol="1270" anchor="ctr" anchorCtr="0">
            <a:noAutofit/>
          </a:bodyPr>
          <a:lstStyle/>
          <a:p>
            <a:pPr lvl="0" algn="ctr" defTabSz="889000" rtl="1">
              <a:lnSpc>
                <a:spcPct val="90000"/>
              </a:lnSpc>
              <a:spcBef>
                <a:spcPct val="0"/>
              </a:spcBef>
              <a:spcAft>
                <a:spcPct val="35000"/>
              </a:spcAft>
            </a:pPr>
            <a:r>
              <a:rPr lang="ar-EG" sz="2000" b="1" kern="1200" dirty="0" smtClean="0"/>
              <a:t> </a:t>
            </a:r>
            <a:r>
              <a:rPr lang="ar-EG" sz="2000" b="1" kern="1200" dirty="0" smtClean="0">
                <a:solidFill>
                  <a:srgbClr val="FF0000"/>
                </a:solidFill>
              </a:rPr>
              <a:t>تخطيط الإنتاج </a:t>
            </a:r>
            <a:endParaRPr lang="ar-EG" sz="2000" b="1" kern="1200" dirty="0">
              <a:solidFill>
                <a:srgbClr val="FF0000"/>
              </a:solidFill>
            </a:endParaRPr>
          </a:p>
        </p:txBody>
      </p:sp>
      <p:sp>
        <p:nvSpPr>
          <p:cNvPr id="10" name="Freeform 9"/>
          <p:cNvSpPr/>
          <p:nvPr/>
        </p:nvSpPr>
        <p:spPr>
          <a:xfrm rot="16200000">
            <a:off x="22599" y="4358598"/>
            <a:ext cx="2195514" cy="1568218"/>
          </a:xfrm>
          <a:custGeom>
            <a:avLst/>
            <a:gdLst>
              <a:gd name="connsiteX0" fmla="*/ 0 w 1568218"/>
              <a:gd name="connsiteY0" fmla="*/ 0 h 2195514"/>
              <a:gd name="connsiteX1" fmla="*/ 1568218 w 1568218"/>
              <a:gd name="connsiteY1" fmla="*/ 0 h 2195514"/>
              <a:gd name="connsiteX2" fmla="*/ 1568218 w 1568218"/>
              <a:gd name="connsiteY2" fmla="*/ 2195514 h 2195514"/>
              <a:gd name="connsiteX3" fmla="*/ 0 w 1568218"/>
              <a:gd name="connsiteY3" fmla="*/ 2195514 h 2195514"/>
              <a:gd name="connsiteX4" fmla="*/ 0 w 1568218"/>
              <a:gd name="connsiteY4" fmla="*/ 0 h 2195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218" h="2195514">
                <a:moveTo>
                  <a:pt x="1568217" y="1"/>
                </a:moveTo>
                <a:lnTo>
                  <a:pt x="1568217" y="2195513"/>
                </a:lnTo>
                <a:lnTo>
                  <a:pt x="1" y="2195513"/>
                </a:lnTo>
                <a:lnTo>
                  <a:pt x="1" y="1"/>
                </a:lnTo>
                <a:lnTo>
                  <a:pt x="1568217" y="1"/>
                </a:lnTo>
                <a:close/>
              </a:path>
            </a:pathLst>
          </a:custGeom>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295753" tIns="1114425" rIns="114299" bIns="71457"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 تخطيط الشراء والتخزين </a:t>
            </a:r>
            <a:endParaRPr lang="ar-EG" sz="2000" b="1" kern="1200" dirty="0">
              <a:solidFill>
                <a:srgbClr val="FF0000"/>
              </a:solidFill>
            </a:endParaRPr>
          </a:p>
        </p:txBody>
      </p:sp>
      <p:sp>
        <p:nvSpPr>
          <p:cNvPr id="11" name="Freeform 10"/>
          <p:cNvSpPr/>
          <p:nvPr/>
        </p:nvSpPr>
        <p:spPr>
          <a:xfrm>
            <a:off x="7182383" y="1829943"/>
            <a:ext cx="1113435" cy="4430012"/>
          </a:xfrm>
          <a:custGeom>
            <a:avLst/>
            <a:gdLst>
              <a:gd name="connsiteX0" fmla="*/ 0 w 1113435"/>
              <a:gd name="connsiteY0" fmla="*/ 0 h 4430012"/>
              <a:gd name="connsiteX1" fmla="*/ 1113435 w 1113435"/>
              <a:gd name="connsiteY1" fmla="*/ 0 h 4430012"/>
              <a:gd name="connsiteX2" fmla="*/ 1113435 w 1113435"/>
              <a:gd name="connsiteY2" fmla="*/ 4430012 h 4430012"/>
              <a:gd name="connsiteX3" fmla="*/ 0 w 1113435"/>
              <a:gd name="connsiteY3" fmla="*/ 4430012 h 4430012"/>
              <a:gd name="connsiteX4" fmla="*/ 0 w 1113435"/>
              <a:gd name="connsiteY4" fmla="*/ 0 h 443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35" h="4430012">
                <a:moveTo>
                  <a:pt x="0" y="0"/>
                </a:moveTo>
                <a:lnTo>
                  <a:pt x="1113435" y="0"/>
                </a:lnTo>
                <a:lnTo>
                  <a:pt x="1113435" y="4430012"/>
                </a:lnTo>
                <a:lnTo>
                  <a:pt x="0" y="4430012"/>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ar-EG" sz="1400" b="1" kern="1200" dirty="0" smtClean="0"/>
              <a:t>ويركز على المواضيع المتعلقة بالإنتاج مثل تدفق المواد الخام والعاملين في إدارة الإنتاج</a:t>
            </a:r>
            <a:endParaRPr lang="ar-EG" sz="1400" b="1" kern="1200" dirty="0"/>
          </a:p>
          <a:p>
            <a:pPr lvl="0" algn="justLow" defTabSz="622300" rtl="1">
              <a:lnSpc>
                <a:spcPct val="90000"/>
              </a:lnSpc>
              <a:spcBef>
                <a:spcPct val="0"/>
              </a:spcBef>
              <a:spcAft>
                <a:spcPct val="35000"/>
              </a:spcAft>
            </a:pPr>
            <a:r>
              <a:rPr lang="ar-EG" sz="1400" b="1" kern="1200" dirty="0" smtClean="0"/>
              <a:t> ومراقبة جودة الإنتاج.</a:t>
            </a:r>
            <a:endParaRPr lang="ar-EG" sz="1400" b="1" kern="1200" dirty="0"/>
          </a:p>
          <a:p>
            <a:pPr lvl="0" algn="ctr" defTabSz="622300" rtl="1">
              <a:lnSpc>
                <a:spcPct val="90000"/>
              </a:lnSpc>
              <a:spcBef>
                <a:spcPct val="0"/>
              </a:spcBef>
              <a:spcAft>
                <a:spcPct val="35000"/>
              </a:spcAft>
            </a:pPr>
            <a:endParaRPr lang="ar-EG" sz="1400" b="1" kern="1200" dirty="0"/>
          </a:p>
        </p:txBody>
      </p:sp>
      <p:sp>
        <p:nvSpPr>
          <p:cNvPr id="12" name="Freeform 11"/>
          <p:cNvSpPr/>
          <p:nvPr/>
        </p:nvSpPr>
        <p:spPr>
          <a:xfrm>
            <a:off x="5470626" y="2358001"/>
            <a:ext cx="1113435" cy="3880690"/>
          </a:xfrm>
          <a:custGeom>
            <a:avLst/>
            <a:gdLst>
              <a:gd name="connsiteX0" fmla="*/ 0 w 1113435"/>
              <a:gd name="connsiteY0" fmla="*/ 0 h 3880690"/>
              <a:gd name="connsiteX1" fmla="*/ 1113435 w 1113435"/>
              <a:gd name="connsiteY1" fmla="*/ 0 h 3880690"/>
              <a:gd name="connsiteX2" fmla="*/ 1113435 w 1113435"/>
              <a:gd name="connsiteY2" fmla="*/ 3880690 h 3880690"/>
              <a:gd name="connsiteX3" fmla="*/ 0 w 1113435"/>
              <a:gd name="connsiteY3" fmla="*/ 3880690 h 3880690"/>
              <a:gd name="connsiteX4" fmla="*/ 0 w 1113435"/>
              <a:gd name="connsiteY4" fmla="*/ 0 h 388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35" h="3880690">
                <a:moveTo>
                  <a:pt x="0" y="0"/>
                </a:moveTo>
                <a:lnTo>
                  <a:pt x="1113435" y="0"/>
                </a:lnTo>
                <a:lnTo>
                  <a:pt x="1113435" y="3880690"/>
                </a:lnTo>
                <a:lnTo>
                  <a:pt x="0" y="3880690"/>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ar-EG" sz="1400" b="1" kern="1200" dirty="0" smtClean="0"/>
              <a:t>ويركز على </a:t>
            </a:r>
            <a:r>
              <a:rPr lang="ar-EG" sz="1600" b="1" kern="1200" dirty="0" smtClean="0"/>
              <a:t>المواضيع</a:t>
            </a:r>
            <a:r>
              <a:rPr lang="ar-EG" sz="1400" b="1" kern="1200" dirty="0" smtClean="0"/>
              <a:t> المتعلقة بالتسويق مثل تقييم المنتج، والتسويق والترويج، والتوزيع</a:t>
            </a:r>
            <a:endParaRPr lang="ar-EG" sz="1400" b="1" kern="1200" dirty="0"/>
          </a:p>
        </p:txBody>
      </p:sp>
      <p:sp>
        <p:nvSpPr>
          <p:cNvPr id="13" name="Freeform 12"/>
          <p:cNvSpPr/>
          <p:nvPr/>
        </p:nvSpPr>
        <p:spPr>
          <a:xfrm>
            <a:off x="3759761" y="2918397"/>
            <a:ext cx="1113435" cy="3322066"/>
          </a:xfrm>
          <a:custGeom>
            <a:avLst/>
            <a:gdLst>
              <a:gd name="connsiteX0" fmla="*/ 0 w 1113435"/>
              <a:gd name="connsiteY0" fmla="*/ 0 h 3322066"/>
              <a:gd name="connsiteX1" fmla="*/ 1113435 w 1113435"/>
              <a:gd name="connsiteY1" fmla="*/ 0 h 3322066"/>
              <a:gd name="connsiteX2" fmla="*/ 1113435 w 1113435"/>
              <a:gd name="connsiteY2" fmla="*/ 3322066 h 3322066"/>
              <a:gd name="connsiteX3" fmla="*/ 0 w 1113435"/>
              <a:gd name="connsiteY3" fmla="*/ 3322066 h 3322066"/>
              <a:gd name="connsiteX4" fmla="*/ 0 w 1113435"/>
              <a:gd name="connsiteY4" fmla="*/ 0 h 3322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35" h="3322066">
                <a:moveTo>
                  <a:pt x="0" y="0"/>
                </a:moveTo>
                <a:lnTo>
                  <a:pt x="1113435" y="0"/>
                </a:lnTo>
                <a:lnTo>
                  <a:pt x="1113435" y="3322066"/>
                </a:lnTo>
                <a:lnTo>
                  <a:pt x="0" y="3322066"/>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ar-EG" sz="1400" b="1" kern="1200" dirty="0" smtClean="0"/>
              <a:t>ويركز على القضايا المتعلقة بالجوانب المالية مثل كيفية الحصول على الأموال وكيفية إنفاقها .</a:t>
            </a:r>
            <a:endParaRPr lang="ar-EG" sz="1400" b="1" kern="1200" dirty="0"/>
          </a:p>
        </p:txBody>
      </p:sp>
      <p:sp>
        <p:nvSpPr>
          <p:cNvPr id="14" name="Freeform 13"/>
          <p:cNvSpPr/>
          <p:nvPr/>
        </p:nvSpPr>
        <p:spPr>
          <a:xfrm>
            <a:off x="2048004" y="3486325"/>
            <a:ext cx="1113435" cy="2773630"/>
          </a:xfrm>
          <a:custGeom>
            <a:avLst/>
            <a:gdLst>
              <a:gd name="connsiteX0" fmla="*/ 0 w 1113435"/>
              <a:gd name="connsiteY0" fmla="*/ 0 h 2773630"/>
              <a:gd name="connsiteX1" fmla="*/ 1113435 w 1113435"/>
              <a:gd name="connsiteY1" fmla="*/ 0 h 2773630"/>
              <a:gd name="connsiteX2" fmla="*/ 1113435 w 1113435"/>
              <a:gd name="connsiteY2" fmla="*/ 2773630 h 2773630"/>
              <a:gd name="connsiteX3" fmla="*/ 0 w 1113435"/>
              <a:gd name="connsiteY3" fmla="*/ 2773630 h 2773630"/>
              <a:gd name="connsiteX4" fmla="*/ 0 w 1113435"/>
              <a:gd name="connsiteY4" fmla="*/ 0 h 277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35" h="2773630">
                <a:moveTo>
                  <a:pt x="0" y="0"/>
                </a:moveTo>
                <a:lnTo>
                  <a:pt x="1113435" y="0"/>
                </a:lnTo>
                <a:lnTo>
                  <a:pt x="1113435" y="2773630"/>
                </a:lnTo>
                <a:lnTo>
                  <a:pt x="0" y="2773630"/>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ar-EG" sz="1400" b="1" kern="1200" dirty="0" smtClean="0"/>
              <a:t>ويركز على كل ما يتعلق بالقوى العاملة مثل : الاحتياجات ، والاستقطاب، والتدريب والتطوير.. الخ.</a:t>
            </a:r>
            <a:endParaRPr lang="ar-EG" sz="1400" b="1" kern="1200" dirty="0"/>
          </a:p>
          <a:p>
            <a:pPr lvl="0" algn="ctr" defTabSz="622300" rtl="1">
              <a:lnSpc>
                <a:spcPct val="90000"/>
              </a:lnSpc>
              <a:spcBef>
                <a:spcPct val="0"/>
              </a:spcBef>
              <a:spcAft>
                <a:spcPct val="35000"/>
              </a:spcAft>
            </a:pPr>
            <a:endParaRPr lang="ar-EG" sz="1400" b="1" kern="1200" dirty="0"/>
          </a:p>
        </p:txBody>
      </p:sp>
      <p:sp>
        <p:nvSpPr>
          <p:cNvPr id="15" name="Freeform 14"/>
          <p:cNvSpPr/>
          <p:nvPr/>
        </p:nvSpPr>
        <p:spPr>
          <a:xfrm>
            <a:off x="336247" y="4045393"/>
            <a:ext cx="1113435" cy="2214563"/>
          </a:xfrm>
          <a:custGeom>
            <a:avLst/>
            <a:gdLst>
              <a:gd name="connsiteX0" fmla="*/ 0 w 1113435"/>
              <a:gd name="connsiteY0" fmla="*/ 0 h 2214563"/>
              <a:gd name="connsiteX1" fmla="*/ 1113435 w 1113435"/>
              <a:gd name="connsiteY1" fmla="*/ 0 h 2214563"/>
              <a:gd name="connsiteX2" fmla="*/ 1113435 w 1113435"/>
              <a:gd name="connsiteY2" fmla="*/ 2214563 h 2214563"/>
              <a:gd name="connsiteX3" fmla="*/ 0 w 1113435"/>
              <a:gd name="connsiteY3" fmla="*/ 2214563 h 2214563"/>
              <a:gd name="connsiteX4" fmla="*/ 0 w 1113435"/>
              <a:gd name="connsiteY4" fmla="*/ 0 h 221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35" h="2214563">
                <a:moveTo>
                  <a:pt x="0" y="0"/>
                </a:moveTo>
                <a:lnTo>
                  <a:pt x="1113435" y="0"/>
                </a:lnTo>
                <a:lnTo>
                  <a:pt x="1113435" y="2214563"/>
                </a:lnTo>
                <a:lnTo>
                  <a:pt x="0" y="2214563"/>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ar-EG" sz="1400" b="1" kern="1200" dirty="0" smtClean="0"/>
              <a:t>ويركز على تخطيط الشراء والتخزين من حيث الحجم الاقتصادي للشراء      والتخزين،ظروف التخزين … الخ</a:t>
            </a:r>
            <a:endParaRPr lang="ar-EG" sz="1400" b="1" kern="1200" dirty="0"/>
          </a:p>
        </p:txBody>
      </p:sp>
    </p:spTree>
    <p:extLst>
      <p:ext uri="{BB962C8B-B14F-4D97-AF65-F5344CB8AC3E}">
        <p14:creationId xmlns:p14="http://schemas.microsoft.com/office/powerpoint/2010/main" val="785157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circle(in)">
                                      <p:cBhvr>
                                        <p:cTn id="27" dur="2000"/>
                                        <p:tgtEl>
                                          <p:spTgt spid="11">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circle(in)">
                                      <p:cBhvr>
                                        <p:cTn id="30" dur="2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circle(in)">
                                      <p:cBhvr>
                                        <p:cTn id="44" dur="20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1000"/>
                                        <p:tgtEl>
                                          <p:spTgt spid="13">
                                            <p:txEl>
                                              <p:pRg st="0" end="0"/>
                                            </p:txEl>
                                          </p:spTgt>
                                        </p:tgtEl>
                                      </p:cBhvr>
                                    </p:animEffect>
                                    <p:anim calcmode="lin" valueType="num">
                                      <p:cBhvr>
                                        <p:cTn id="5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4">
                                            <p:txEl>
                                              <p:pRg st="0" end="0"/>
                                            </p:txEl>
                                          </p:spTgt>
                                        </p:tgtEl>
                                        <p:attrNameLst>
                                          <p:attrName>style.visibility</p:attrName>
                                        </p:attrNameLst>
                                      </p:cBhvr>
                                      <p:to>
                                        <p:strVal val="visible"/>
                                      </p:to>
                                    </p:set>
                                    <p:animEffect transition="in" filter="fade">
                                      <p:cBhvr>
                                        <p:cTn id="74" dur="1000"/>
                                        <p:tgtEl>
                                          <p:spTgt spid="14">
                                            <p:txEl>
                                              <p:pRg st="0" end="0"/>
                                            </p:txEl>
                                          </p:spTgt>
                                        </p:tgtEl>
                                      </p:cBhvr>
                                    </p:animEffect>
                                    <p:anim calcmode="lin" valueType="num">
                                      <p:cBhvr>
                                        <p:cTn id="7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fade">
                                      <p:cBhvr>
                                        <p:cTn id="90" dur="1000"/>
                                        <p:tgtEl>
                                          <p:spTgt spid="15">
                                            <p:txEl>
                                              <p:pRg st="0" end="0"/>
                                            </p:txEl>
                                          </p:spTgt>
                                        </p:tgtEl>
                                      </p:cBhvr>
                                    </p:animEffect>
                                    <p:anim calcmode="lin" valueType="num">
                                      <p:cBhvr>
                                        <p:cTn id="9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a:t>
            </a:r>
            <a:r>
              <a:rPr lang="ar-EG" sz="2800" dirty="0" smtClean="0">
                <a:solidFill>
                  <a:schemeClr val="bg2"/>
                </a:solidFill>
              </a:rPr>
              <a:t>مستويات </a:t>
            </a:r>
            <a:r>
              <a:rPr lang="ar-EG" sz="2800" dirty="0">
                <a:solidFill>
                  <a:schemeClr val="bg2"/>
                </a:solidFill>
              </a:rPr>
              <a:t>التخطيط 	</a:t>
            </a:r>
          </a:p>
        </p:txBody>
      </p:sp>
      <p:graphicFrame>
        <p:nvGraphicFramePr>
          <p:cNvPr id="3" name="Table 2"/>
          <p:cNvGraphicFramePr>
            <a:graphicFrameLocks noGrp="1"/>
          </p:cNvGraphicFramePr>
          <p:nvPr>
            <p:extLst>
              <p:ext uri="{D42A27DB-BD31-4B8C-83A1-F6EECF244321}">
                <p14:modId xmlns:p14="http://schemas.microsoft.com/office/powerpoint/2010/main" val="3059307481"/>
              </p:ext>
            </p:extLst>
          </p:nvPr>
        </p:nvGraphicFramePr>
        <p:xfrm>
          <a:off x="471487" y="1071565"/>
          <a:ext cx="8229600" cy="5089461"/>
        </p:xfrm>
        <a:graphic>
          <a:graphicData uri="http://schemas.openxmlformats.org/drawingml/2006/table">
            <a:tbl>
              <a:tblPr rtl="1" firstRow="1" firstCol="1" bandRow="1">
                <a:tableStyleId>{00A15C55-8517-42AA-B614-E9B94910E393}</a:tableStyleId>
              </a:tblPr>
              <a:tblGrid>
                <a:gridCol w="3688715"/>
                <a:gridCol w="4540885"/>
              </a:tblGrid>
              <a:tr h="1608563">
                <a:tc>
                  <a:txBody>
                    <a:bodyPr/>
                    <a:lstStyle/>
                    <a:p>
                      <a:pPr algn="ctr" rtl="1">
                        <a:lnSpc>
                          <a:spcPct val="107000"/>
                        </a:lnSpc>
                        <a:spcAft>
                          <a:spcPts val="0"/>
                        </a:spcAft>
                      </a:pPr>
                      <a:endParaRPr lang="ar-EG" sz="1800" dirty="0" smtClean="0">
                        <a:effectLst/>
                      </a:endParaRPr>
                    </a:p>
                    <a:p>
                      <a:pPr algn="ctr" rtl="1">
                        <a:lnSpc>
                          <a:spcPct val="107000"/>
                        </a:lnSpc>
                        <a:spcAft>
                          <a:spcPts val="0"/>
                        </a:spcAft>
                      </a:pPr>
                      <a:endParaRPr lang="ar-EG" sz="1800" dirty="0" smtClean="0">
                        <a:effectLst/>
                      </a:endParaRPr>
                    </a:p>
                    <a:p>
                      <a:pPr algn="ctr" rtl="1">
                        <a:lnSpc>
                          <a:spcPct val="107000"/>
                        </a:lnSpc>
                        <a:spcAft>
                          <a:spcPts val="0"/>
                        </a:spcAft>
                      </a:pPr>
                      <a:r>
                        <a:rPr lang="ar-EG" sz="1800" dirty="0" smtClean="0">
                          <a:effectLst/>
                        </a:rPr>
                        <a:t>مجلس </a:t>
                      </a:r>
                      <a:r>
                        <a:rPr lang="ar-EG" sz="1800" dirty="0">
                          <a:effectLst/>
                        </a:rPr>
                        <a:t>الإدارة والإدارة التنفيذية العليا، وفريق عمل من الإدارة التنفيذية الوسطى ومجلس التخطيط الاستراتيجي       ( إن وجد).</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endParaRPr lang="ar-EG" sz="1800" dirty="0" smtClean="0">
                        <a:effectLst/>
                      </a:endParaRPr>
                    </a:p>
                    <a:p>
                      <a:pPr algn="ctr" rtl="1">
                        <a:lnSpc>
                          <a:spcPct val="107000"/>
                        </a:lnSpc>
                        <a:spcAft>
                          <a:spcPts val="0"/>
                        </a:spcAft>
                      </a:pPr>
                      <a:endParaRPr lang="ar-EG" sz="1800" dirty="0" smtClean="0">
                        <a:effectLst/>
                      </a:endParaRPr>
                    </a:p>
                    <a:p>
                      <a:pPr algn="ctr" rtl="1">
                        <a:lnSpc>
                          <a:spcPct val="107000"/>
                        </a:lnSpc>
                        <a:spcAft>
                          <a:spcPts val="0"/>
                        </a:spcAft>
                      </a:pPr>
                      <a:r>
                        <a:rPr lang="ar-EG" sz="1800" dirty="0" smtClean="0">
                          <a:effectLst/>
                        </a:rPr>
                        <a:t>تخطيط </a:t>
                      </a:r>
                      <a:r>
                        <a:rPr lang="ar-EG" sz="1800" dirty="0">
                          <a:effectLst/>
                        </a:rPr>
                        <a:t>طويل الامد</a:t>
                      </a:r>
                      <a:endParaRPr lang="en-US" sz="1800" dirty="0">
                        <a:effectLst/>
                      </a:endParaRPr>
                    </a:p>
                    <a:p>
                      <a:pPr algn="ctr" rtl="1">
                        <a:lnSpc>
                          <a:spcPct val="107000"/>
                        </a:lnSpc>
                        <a:spcAft>
                          <a:spcPts val="0"/>
                        </a:spcAft>
                      </a:pPr>
                      <a:r>
                        <a:rPr lang="en-US" sz="1800" dirty="0">
                          <a:effectLst/>
                        </a:rPr>
                        <a:t>long range planning</a:t>
                      </a:r>
                    </a:p>
                    <a:p>
                      <a:pPr algn="ctr" rtl="1">
                        <a:lnSpc>
                          <a:spcPct val="107000"/>
                        </a:lnSpc>
                        <a:spcAft>
                          <a:spcPts val="0"/>
                        </a:spcAft>
                      </a:pPr>
                      <a:r>
                        <a:rPr lang="ar-EG" sz="1800" dirty="0">
                          <a:effectLst/>
                        </a:rPr>
                        <a:t>فترة 3 - فأكثر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872335">
                <a:tc>
                  <a:txBody>
                    <a:bodyPr/>
                    <a:lstStyle/>
                    <a:p>
                      <a:pPr algn="ctr" rtl="1">
                        <a:lnSpc>
                          <a:spcPct val="107000"/>
                        </a:lnSpc>
                        <a:spcAft>
                          <a:spcPts val="0"/>
                        </a:spcAft>
                      </a:pPr>
                      <a:r>
                        <a:rPr lang="ar-EG" sz="1800" dirty="0">
                          <a:effectLst/>
                        </a:rPr>
                        <a:t> </a:t>
                      </a:r>
                      <a:endParaRPr lang="ar-EG" sz="1800" dirty="0" smtClean="0">
                        <a:effectLst/>
                      </a:endParaRPr>
                    </a:p>
                    <a:p>
                      <a:pPr algn="ctr" rtl="1">
                        <a:lnSpc>
                          <a:spcPct val="107000"/>
                        </a:lnSpc>
                        <a:spcAft>
                          <a:spcPts val="0"/>
                        </a:spcAft>
                      </a:pPr>
                      <a:endParaRPr lang="ar-EG" sz="1800" dirty="0" smtClean="0">
                        <a:effectLst/>
                      </a:endParaRPr>
                    </a:p>
                    <a:p>
                      <a:pPr algn="ctr" rtl="1">
                        <a:lnSpc>
                          <a:spcPct val="107000"/>
                        </a:lnSpc>
                        <a:spcAft>
                          <a:spcPts val="0"/>
                        </a:spcAft>
                      </a:pPr>
                      <a:endParaRPr lang="en-US" sz="1800" dirty="0">
                        <a:effectLst/>
                      </a:endParaRPr>
                    </a:p>
                    <a:p>
                      <a:pPr algn="ctr" rtl="1">
                        <a:lnSpc>
                          <a:spcPct val="107000"/>
                        </a:lnSpc>
                        <a:spcAft>
                          <a:spcPts val="0"/>
                        </a:spcAft>
                      </a:pPr>
                      <a:r>
                        <a:rPr lang="ar-EG" sz="1800" dirty="0">
                          <a:effectLst/>
                        </a:rPr>
                        <a:t>الإدارة التنفيذية العليا وفريق عمل من كل إدارة رئيسية لتخطيط كل فيما يخص إدارته وفقا للخطة العامة.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endParaRPr lang="ar-EG" sz="1800" b="1" dirty="0" smtClean="0">
                        <a:effectLst/>
                      </a:endParaRPr>
                    </a:p>
                    <a:p>
                      <a:pPr algn="ctr" rtl="1">
                        <a:lnSpc>
                          <a:spcPct val="107000"/>
                        </a:lnSpc>
                        <a:spcAft>
                          <a:spcPts val="0"/>
                        </a:spcAft>
                      </a:pPr>
                      <a:endParaRPr lang="ar-EG" sz="1800" b="1" dirty="0" smtClean="0">
                        <a:effectLst/>
                      </a:endParaRPr>
                    </a:p>
                    <a:p>
                      <a:pPr algn="ctr" rtl="1">
                        <a:lnSpc>
                          <a:spcPct val="107000"/>
                        </a:lnSpc>
                        <a:spcAft>
                          <a:spcPts val="0"/>
                        </a:spcAft>
                      </a:pPr>
                      <a:r>
                        <a:rPr lang="ar-EG" sz="1800" b="1" dirty="0" smtClean="0">
                          <a:effectLst/>
                        </a:rPr>
                        <a:t>تخطيط </a:t>
                      </a:r>
                      <a:r>
                        <a:rPr lang="ar-EG" sz="1800" b="1" dirty="0">
                          <a:effectLst/>
                        </a:rPr>
                        <a:t>متوسط الامد</a:t>
                      </a:r>
                      <a:endParaRPr lang="en-US" sz="1800" b="1" dirty="0">
                        <a:effectLst/>
                      </a:endParaRPr>
                    </a:p>
                    <a:p>
                      <a:pPr algn="ctr" rtl="1">
                        <a:lnSpc>
                          <a:spcPct val="107000"/>
                        </a:lnSpc>
                        <a:spcAft>
                          <a:spcPts val="0"/>
                        </a:spcAft>
                      </a:pPr>
                      <a:r>
                        <a:rPr lang="en-US" sz="1800" b="1" dirty="0">
                          <a:effectLst/>
                        </a:rPr>
                        <a:t>medium range</a:t>
                      </a:r>
                    </a:p>
                    <a:p>
                      <a:pPr algn="ctr" rtl="1">
                        <a:lnSpc>
                          <a:spcPct val="107000"/>
                        </a:lnSpc>
                        <a:spcAft>
                          <a:spcPts val="0"/>
                        </a:spcAft>
                      </a:pPr>
                      <a:r>
                        <a:rPr lang="ar-EG" sz="1800" b="1" dirty="0">
                          <a:effectLst/>
                        </a:rPr>
                        <a:t>فترة من سنة الى ثلاث سنوات.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08563">
                <a:tc>
                  <a:txBody>
                    <a:bodyPr/>
                    <a:lstStyle/>
                    <a:p>
                      <a:pPr algn="ctr" rtl="1">
                        <a:lnSpc>
                          <a:spcPct val="107000"/>
                        </a:lnSpc>
                        <a:spcAft>
                          <a:spcPts val="0"/>
                        </a:spcAft>
                      </a:pPr>
                      <a:r>
                        <a:rPr lang="ar-EG" sz="1800" dirty="0">
                          <a:effectLst/>
                        </a:rPr>
                        <a:t> </a:t>
                      </a:r>
                      <a:endParaRPr lang="en-US" sz="1800" dirty="0">
                        <a:effectLst/>
                      </a:endParaRPr>
                    </a:p>
                    <a:p>
                      <a:pPr algn="ctr" rtl="1">
                        <a:lnSpc>
                          <a:spcPct val="107000"/>
                        </a:lnSpc>
                        <a:spcAft>
                          <a:spcPts val="0"/>
                        </a:spcAft>
                      </a:pPr>
                      <a:endParaRPr lang="ar-EG" sz="1800" dirty="0" smtClean="0">
                        <a:effectLst/>
                      </a:endParaRPr>
                    </a:p>
                    <a:p>
                      <a:pPr algn="ctr" rtl="1">
                        <a:lnSpc>
                          <a:spcPct val="107000"/>
                        </a:lnSpc>
                        <a:spcAft>
                          <a:spcPts val="0"/>
                        </a:spcAft>
                      </a:pPr>
                      <a:r>
                        <a:rPr lang="ar-EG" sz="1800" dirty="0" smtClean="0">
                          <a:effectLst/>
                        </a:rPr>
                        <a:t>الإدارة </a:t>
                      </a:r>
                      <a:r>
                        <a:rPr lang="ar-EG" sz="1800" dirty="0">
                          <a:effectLst/>
                        </a:rPr>
                        <a:t>الإشرافية من أقسام ووحدات إدارية صغيرة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endParaRPr lang="ar-EG" sz="1800" b="1" dirty="0" smtClean="0">
                        <a:effectLst/>
                      </a:endParaRPr>
                    </a:p>
                    <a:p>
                      <a:pPr algn="ctr" rtl="1">
                        <a:lnSpc>
                          <a:spcPct val="107000"/>
                        </a:lnSpc>
                        <a:spcAft>
                          <a:spcPts val="0"/>
                        </a:spcAft>
                      </a:pPr>
                      <a:r>
                        <a:rPr lang="ar-EG" sz="1800" b="1" dirty="0" smtClean="0">
                          <a:effectLst/>
                        </a:rPr>
                        <a:t>تخطيط </a:t>
                      </a:r>
                      <a:r>
                        <a:rPr lang="ar-EG" sz="1800" b="1" dirty="0">
                          <a:effectLst/>
                        </a:rPr>
                        <a:t>قصير المدى</a:t>
                      </a:r>
                      <a:endParaRPr lang="en-US" sz="1800" b="1" dirty="0">
                        <a:effectLst/>
                      </a:endParaRPr>
                    </a:p>
                    <a:p>
                      <a:pPr algn="ctr" rtl="1">
                        <a:lnSpc>
                          <a:spcPct val="107000"/>
                        </a:lnSpc>
                        <a:spcAft>
                          <a:spcPts val="0"/>
                        </a:spcAft>
                      </a:pPr>
                      <a:r>
                        <a:rPr lang="ar-EG" sz="1800" b="1" dirty="0">
                          <a:effectLst/>
                        </a:rPr>
                        <a:t> </a:t>
                      </a:r>
                      <a:r>
                        <a:rPr lang="en-US" sz="1800" b="1" dirty="0" err="1">
                          <a:effectLst/>
                        </a:rPr>
                        <a:t>shortrangeplanning</a:t>
                      </a:r>
                      <a:endParaRPr lang="en-US" sz="1800" b="1" dirty="0">
                        <a:effectLst/>
                      </a:endParaRPr>
                    </a:p>
                    <a:p>
                      <a:pPr algn="ctr" rtl="1">
                        <a:lnSpc>
                          <a:spcPct val="107000"/>
                        </a:lnSpc>
                        <a:spcAft>
                          <a:spcPts val="0"/>
                        </a:spcAft>
                      </a:pPr>
                      <a:r>
                        <a:rPr lang="ar-EG" sz="1800" b="1" dirty="0">
                          <a:effectLst/>
                        </a:rPr>
                        <a:t>فترة شهر إلى أقل من سنة( برامج عمل)</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313168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التخطيط الجيد والفعال	</a:t>
            </a:r>
          </a:p>
        </p:txBody>
      </p:sp>
      <p:sp>
        <p:nvSpPr>
          <p:cNvPr id="5" name="Rectangle 4"/>
          <p:cNvSpPr/>
          <p:nvPr/>
        </p:nvSpPr>
        <p:spPr>
          <a:xfrm>
            <a:off x="571501" y="971551"/>
            <a:ext cx="8143874" cy="5172074"/>
          </a:xfrm>
          <a:prstGeom prst="rect">
            <a:avLst/>
          </a:prstGeom>
          <a:noFill/>
        </p:spPr>
      </p:sp>
      <p:sp>
        <p:nvSpPr>
          <p:cNvPr id="6" name="Isosceles Triangle 5"/>
          <p:cNvSpPr/>
          <p:nvPr/>
        </p:nvSpPr>
        <p:spPr>
          <a:xfrm>
            <a:off x="1669495" y="971551"/>
            <a:ext cx="5172074" cy="5172074"/>
          </a:xfrm>
          <a:prstGeom prst="triangle">
            <a:avLst/>
          </a:prstGeom>
          <a:solidFill>
            <a:srgbClr val="9933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6"/>
          <p:cNvSpPr/>
          <p:nvPr/>
        </p:nvSpPr>
        <p:spPr>
          <a:xfrm>
            <a:off x="4255532" y="1489263"/>
            <a:ext cx="3361848" cy="735404"/>
          </a:xfrm>
          <a:custGeom>
            <a:avLst/>
            <a:gdLst>
              <a:gd name="connsiteX0" fmla="*/ 0 w 3361848"/>
              <a:gd name="connsiteY0" fmla="*/ 122570 h 735404"/>
              <a:gd name="connsiteX1" fmla="*/ 122570 w 3361848"/>
              <a:gd name="connsiteY1" fmla="*/ 0 h 735404"/>
              <a:gd name="connsiteX2" fmla="*/ 3239278 w 3361848"/>
              <a:gd name="connsiteY2" fmla="*/ 0 h 735404"/>
              <a:gd name="connsiteX3" fmla="*/ 3361848 w 3361848"/>
              <a:gd name="connsiteY3" fmla="*/ 122570 h 735404"/>
              <a:gd name="connsiteX4" fmla="*/ 3361848 w 3361848"/>
              <a:gd name="connsiteY4" fmla="*/ 612834 h 735404"/>
              <a:gd name="connsiteX5" fmla="*/ 3239278 w 3361848"/>
              <a:gd name="connsiteY5" fmla="*/ 735404 h 735404"/>
              <a:gd name="connsiteX6" fmla="*/ 122570 w 3361848"/>
              <a:gd name="connsiteY6" fmla="*/ 735404 h 735404"/>
              <a:gd name="connsiteX7" fmla="*/ 0 w 3361848"/>
              <a:gd name="connsiteY7" fmla="*/ 612834 h 735404"/>
              <a:gd name="connsiteX8" fmla="*/ 0 w 3361848"/>
              <a:gd name="connsiteY8" fmla="*/ 122570 h 73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848" h="735404">
                <a:moveTo>
                  <a:pt x="0" y="122570"/>
                </a:moveTo>
                <a:cubicBezTo>
                  <a:pt x="0" y="54876"/>
                  <a:pt x="54876" y="0"/>
                  <a:pt x="122570" y="0"/>
                </a:cubicBezTo>
                <a:lnTo>
                  <a:pt x="3239278" y="0"/>
                </a:lnTo>
                <a:cubicBezTo>
                  <a:pt x="3306972" y="0"/>
                  <a:pt x="3361848" y="54876"/>
                  <a:pt x="3361848" y="122570"/>
                </a:cubicBezTo>
                <a:lnTo>
                  <a:pt x="3361848" y="612834"/>
                </a:lnTo>
                <a:cubicBezTo>
                  <a:pt x="3361848" y="680528"/>
                  <a:pt x="3306972" y="735404"/>
                  <a:pt x="3239278" y="735404"/>
                </a:cubicBezTo>
                <a:lnTo>
                  <a:pt x="122570" y="735404"/>
                </a:lnTo>
                <a:cubicBezTo>
                  <a:pt x="54876" y="735404"/>
                  <a:pt x="0" y="680528"/>
                  <a:pt x="0" y="612834"/>
                </a:cubicBezTo>
                <a:lnTo>
                  <a:pt x="0" y="122570"/>
                </a:lnTo>
                <a:close/>
              </a:path>
            </a:pathLst>
          </a:custGeom>
          <a:solidFill>
            <a:srgbClr val="FFC0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479" tIns="104479" rIns="104479" bIns="104479" numCol="1" spcCol="1270" anchor="ctr" anchorCtr="0">
            <a:noAutofit/>
          </a:bodyPr>
          <a:lstStyle/>
          <a:p>
            <a:pPr lvl="0" algn="ctr" defTabSz="800100" rtl="1">
              <a:lnSpc>
                <a:spcPct val="90000"/>
              </a:lnSpc>
              <a:spcBef>
                <a:spcPct val="0"/>
              </a:spcBef>
              <a:spcAft>
                <a:spcPct val="35000"/>
              </a:spcAft>
            </a:pPr>
            <a:r>
              <a:rPr lang="ar-EG" sz="1800" b="1" kern="1200" dirty="0" smtClean="0"/>
              <a:t>أن يكون التخطيط مرناً ويتقبل الاستجابة لأي متغيرات.</a:t>
            </a:r>
            <a:endParaRPr lang="ar-EG" sz="1800" b="1" kern="1200" dirty="0"/>
          </a:p>
        </p:txBody>
      </p:sp>
      <p:sp>
        <p:nvSpPr>
          <p:cNvPr id="8" name="Freeform 7"/>
          <p:cNvSpPr/>
          <p:nvPr/>
        </p:nvSpPr>
        <p:spPr>
          <a:xfrm>
            <a:off x="4255532" y="2316593"/>
            <a:ext cx="3361848" cy="735404"/>
          </a:xfrm>
          <a:custGeom>
            <a:avLst/>
            <a:gdLst>
              <a:gd name="connsiteX0" fmla="*/ 0 w 3361848"/>
              <a:gd name="connsiteY0" fmla="*/ 122570 h 735404"/>
              <a:gd name="connsiteX1" fmla="*/ 122570 w 3361848"/>
              <a:gd name="connsiteY1" fmla="*/ 0 h 735404"/>
              <a:gd name="connsiteX2" fmla="*/ 3239278 w 3361848"/>
              <a:gd name="connsiteY2" fmla="*/ 0 h 735404"/>
              <a:gd name="connsiteX3" fmla="*/ 3361848 w 3361848"/>
              <a:gd name="connsiteY3" fmla="*/ 122570 h 735404"/>
              <a:gd name="connsiteX4" fmla="*/ 3361848 w 3361848"/>
              <a:gd name="connsiteY4" fmla="*/ 612834 h 735404"/>
              <a:gd name="connsiteX5" fmla="*/ 3239278 w 3361848"/>
              <a:gd name="connsiteY5" fmla="*/ 735404 h 735404"/>
              <a:gd name="connsiteX6" fmla="*/ 122570 w 3361848"/>
              <a:gd name="connsiteY6" fmla="*/ 735404 h 735404"/>
              <a:gd name="connsiteX7" fmla="*/ 0 w 3361848"/>
              <a:gd name="connsiteY7" fmla="*/ 612834 h 735404"/>
              <a:gd name="connsiteX8" fmla="*/ 0 w 3361848"/>
              <a:gd name="connsiteY8" fmla="*/ 122570 h 73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848" h="735404">
                <a:moveTo>
                  <a:pt x="0" y="122570"/>
                </a:moveTo>
                <a:cubicBezTo>
                  <a:pt x="0" y="54876"/>
                  <a:pt x="54876" y="0"/>
                  <a:pt x="122570" y="0"/>
                </a:cubicBezTo>
                <a:lnTo>
                  <a:pt x="3239278" y="0"/>
                </a:lnTo>
                <a:cubicBezTo>
                  <a:pt x="3306972" y="0"/>
                  <a:pt x="3361848" y="54876"/>
                  <a:pt x="3361848" y="122570"/>
                </a:cubicBezTo>
                <a:lnTo>
                  <a:pt x="3361848" y="612834"/>
                </a:lnTo>
                <a:cubicBezTo>
                  <a:pt x="3361848" y="680528"/>
                  <a:pt x="3306972" y="735404"/>
                  <a:pt x="3239278" y="735404"/>
                </a:cubicBezTo>
                <a:lnTo>
                  <a:pt x="122570" y="735404"/>
                </a:lnTo>
                <a:cubicBezTo>
                  <a:pt x="54876" y="735404"/>
                  <a:pt x="0" y="680528"/>
                  <a:pt x="0" y="612834"/>
                </a:cubicBezTo>
                <a:lnTo>
                  <a:pt x="0" y="122570"/>
                </a:lnTo>
                <a:close/>
              </a:path>
            </a:pathLst>
          </a:custGeom>
          <a:solidFill>
            <a:srgbClr val="92D05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479" tIns="104479" rIns="104479" bIns="104479" numCol="1" spcCol="1270" anchor="ctr" anchorCtr="0">
            <a:noAutofit/>
          </a:bodyPr>
          <a:lstStyle/>
          <a:p>
            <a:pPr lvl="0" algn="ctr" defTabSz="800100" rtl="1">
              <a:lnSpc>
                <a:spcPct val="90000"/>
              </a:lnSpc>
              <a:spcBef>
                <a:spcPct val="0"/>
              </a:spcBef>
              <a:spcAft>
                <a:spcPct val="35000"/>
              </a:spcAft>
            </a:pPr>
            <a:r>
              <a:rPr lang="ar-EG" sz="1800" b="1" kern="1200" dirty="0" smtClean="0"/>
              <a:t>أن يتمتع بالواقعية فلا يبالغ في التقديرات ولا يتشائم أكثر من الحد المعقول.</a:t>
            </a:r>
            <a:endParaRPr lang="ar-EG" sz="1800" b="1" kern="1200" dirty="0"/>
          </a:p>
        </p:txBody>
      </p:sp>
      <p:sp>
        <p:nvSpPr>
          <p:cNvPr id="9" name="Freeform 8"/>
          <p:cNvSpPr/>
          <p:nvPr/>
        </p:nvSpPr>
        <p:spPr>
          <a:xfrm>
            <a:off x="4255532" y="3143923"/>
            <a:ext cx="3361848" cy="735404"/>
          </a:xfrm>
          <a:custGeom>
            <a:avLst/>
            <a:gdLst>
              <a:gd name="connsiteX0" fmla="*/ 0 w 3361848"/>
              <a:gd name="connsiteY0" fmla="*/ 122570 h 735404"/>
              <a:gd name="connsiteX1" fmla="*/ 122570 w 3361848"/>
              <a:gd name="connsiteY1" fmla="*/ 0 h 735404"/>
              <a:gd name="connsiteX2" fmla="*/ 3239278 w 3361848"/>
              <a:gd name="connsiteY2" fmla="*/ 0 h 735404"/>
              <a:gd name="connsiteX3" fmla="*/ 3361848 w 3361848"/>
              <a:gd name="connsiteY3" fmla="*/ 122570 h 735404"/>
              <a:gd name="connsiteX4" fmla="*/ 3361848 w 3361848"/>
              <a:gd name="connsiteY4" fmla="*/ 612834 h 735404"/>
              <a:gd name="connsiteX5" fmla="*/ 3239278 w 3361848"/>
              <a:gd name="connsiteY5" fmla="*/ 735404 h 735404"/>
              <a:gd name="connsiteX6" fmla="*/ 122570 w 3361848"/>
              <a:gd name="connsiteY6" fmla="*/ 735404 h 735404"/>
              <a:gd name="connsiteX7" fmla="*/ 0 w 3361848"/>
              <a:gd name="connsiteY7" fmla="*/ 612834 h 735404"/>
              <a:gd name="connsiteX8" fmla="*/ 0 w 3361848"/>
              <a:gd name="connsiteY8" fmla="*/ 122570 h 73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848" h="735404">
                <a:moveTo>
                  <a:pt x="0" y="122570"/>
                </a:moveTo>
                <a:cubicBezTo>
                  <a:pt x="0" y="54876"/>
                  <a:pt x="54876" y="0"/>
                  <a:pt x="122570" y="0"/>
                </a:cubicBezTo>
                <a:lnTo>
                  <a:pt x="3239278" y="0"/>
                </a:lnTo>
                <a:cubicBezTo>
                  <a:pt x="3306972" y="0"/>
                  <a:pt x="3361848" y="54876"/>
                  <a:pt x="3361848" y="122570"/>
                </a:cubicBezTo>
                <a:lnTo>
                  <a:pt x="3361848" y="612834"/>
                </a:lnTo>
                <a:cubicBezTo>
                  <a:pt x="3361848" y="680528"/>
                  <a:pt x="3306972" y="735404"/>
                  <a:pt x="3239278" y="735404"/>
                </a:cubicBezTo>
                <a:lnTo>
                  <a:pt x="122570" y="735404"/>
                </a:lnTo>
                <a:cubicBezTo>
                  <a:pt x="54876" y="735404"/>
                  <a:pt x="0" y="680528"/>
                  <a:pt x="0" y="612834"/>
                </a:cubicBezTo>
                <a:lnTo>
                  <a:pt x="0" y="122570"/>
                </a:lnTo>
                <a:close/>
              </a:path>
            </a:pathLst>
          </a:custGeom>
          <a:solidFill>
            <a:srgbClr val="00B0F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479" tIns="104479" rIns="104479" bIns="104479" numCol="1" spcCol="1270" anchor="ctr" anchorCtr="0">
            <a:noAutofit/>
          </a:bodyPr>
          <a:lstStyle/>
          <a:p>
            <a:pPr lvl="0" algn="ctr" defTabSz="800100" rtl="1">
              <a:lnSpc>
                <a:spcPct val="90000"/>
              </a:lnSpc>
              <a:spcBef>
                <a:spcPct val="0"/>
              </a:spcBef>
              <a:spcAft>
                <a:spcPct val="35000"/>
              </a:spcAft>
            </a:pPr>
            <a:r>
              <a:rPr lang="ar-EG" sz="1800" b="1" kern="1200" dirty="0" smtClean="0"/>
              <a:t>أن يكون واضحاً وبعيداً عن العموميات.</a:t>
            </a:r>
            <a:endParaRPr lang="ar-EG" sz="1800" b="1" kern="1200" dirty="0"/>
          </a:p>
        </p:txBody>
      </p:sp>
      <p:sp>
        <p:nvSpPr>
          <p:cNvPr id="10" name="Freeform 9"/>
          <p:cNvSpPr/>
          <p:nvPr/>
        </p:nvSpPr>
        <p:spPr>
          <a:xfrm>
            <a:off x="4255532" y="3971252"/>
            <a:ext cx="3361848" cy="735404"/>
          </a:xfrm>
          <a:custGeom>
            <a:avLst/>
            <a:gdLst>
              <a:gd name="connsiteX0" fmla="*/ 0 w 3361848"/>
              <a:gd name="connsiteY0" fmla="*/ 122570 h 735404"/>
              <a:gd name="connsiteX1" fmla="*/ 122570 w 3361848"/>
              <a:gd name="connsiteY1" fmla="*/ 0 h 735404"/>
              <a:gd name="connsiteX2" fmla="*/ 3239278 w 3361848"/>
              <a:gd name="connsiteY2" fmla="*/ 0 h 735404"/>
              <a:gd name="connsiteX3" fmla="*/ 3361848 w 3361848"/>
              <a:gd name="connsiteY3" fmla="*/ 122570 h 735404"/>
              <a:gd name="connsiteX4" fmla="*/ 3361848 w 3361848"/>
              <a:gd name="connsiteY4" fmla="*/ 612834 h 735404"/>
              <a:gd name="connsiteX5" fmla="*/ 3239278 w 3361848"/>
              <a:gd name="connsiteY5" fmla="*/ 735404 h 735404"/>
              <a:gd name="connsiteX6" fmla="*/ 122570 w 3361848"/>
              <a:gd name="connsiteY6" fmla="*/ 735404 h 735404"/>
              <a:gd name="connsiteX7" fmla="*/ 0 w 3361848"/>
              <a:gd name="connsiteY7" fmla="*/ 612834 h 735404"/>
              <a:gd name="connsiteX8" fmla="*/ 0 w 3361848"/>
              <a:gd name="connsiteY8" fmla="*/ 122570 h 73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848" h="735404">
                <a:moveTo>
                  <a:pt x="0" y="122570"/>
                </a:moveTo>
                <a:cubicBezTo>
                  <a:pt x="0" y="54876"/>
                  <a:pt x="54876" y="0"/>
                  <a:pt x="122570" y="0"/>
                </a:cubicBezTo>
                <a:lnTo>
                  <a:pt x="3239278" y="0"/>
                </a:lnTo>
                <a:cubicBezTo>
                  <a:pt x="3306972" y="0"/>
                  <a:pt x="3361848" y="54876"/>
                  <a:pt x="3361848" y="122570"/>
                </a:cubicBezTo>
                <a:lnTo>
                  <a:pt x="3361848" y="612834"/>
                </a:lnTo>
                <a:cubicBezTo>
                  <a:pt x="3361848" y="680528"/>
                  <a:pt x="3306972" y="735404"/>
                  <a:pt x="3239278" y="735404"/>
                </a:cubicBezTo>
                <a:lnTo>
                  <a:pt x="122570" y="735404"/>
                </a:lnTo>
                <a:cubicBezTo>
                  <a:pt x="54876" y="735404"/>
                  <a:pt x="0" y="680528"/>
                  <a:pt x="0" y="612834"/>
                </a:cubicBezTo>
                <a:lnTo>
                  <a:pt x="0" y="122570"/>
                </a:lnTo>
                <a:close/>
              </a:path>
            </a:pathLst>
          </a:custGeom>
          <a:solidFill>
            <a:srgbClr val="FF99FF">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479" tIns="104479" rIns="104479" bIns="104479" numCol="1" spcCol="1270" anchor="ctr" anchorCtr="0">
            <a:noAutofit/>
          </a:bodyPr>
          <a:lstStyle/>
          <a:p>
            <a:pPr lvl="0" algn="ctr" defTabSz="800100" rtl="1">
              <a:lnSpc>
                <a:spcPct val="90000"/>
              </a:lnSpc>
              <a:spcBef>
                <a:spcPct val="0"/>
              </a:spcBef>
              <a:spcAft>
                <a:spcPct val="35000"/>
              </a:spcAft>
            </a:pPr>
            <a:r>
              <a:rPr lang="ar-EG" sz="1800" b="1" kern="1200" dirty="0" smtClean="0"/>
              <a:t>أن يشمل كل جوانب المنظمة بمعنى أن يشمل الجوانب الإنتاجية والـمالية.. الخ.</a:t>
            </a:r>
            <a:endParaRPr lang="ar-EG" sz="1800" b="1" kern="1200" dirty="0"/>
          </a:p>
        </p:txBody>
      </p:sp>
      <p:sp>
        <p:nvSpPr>
          <p:cNvPr id="11" name="Freeform 10"/>
          <p:cNvSpPr/>
          <p:nvPr/>
        </p:nvSpPr>
        <p:spPr>
          <a:xfrm>
            <a:off x="4255532" y="4798582"/>
            <a:ext cx="3361848" cy="735404"/>
          </a:xfrm>
          <a:custGeom>
            <a:avLst/>
            <a:gdLst>
              <a:gd name="connsiteX0" fmla="*/ 0 w 3361848"/>
              <a:gd name="connsiteY0" fmla="*/ 122570 h 735404"/>
              <a:gd name="connsiteX1" fmla="*/ 122570 w 3361848"/>
              <a:gd name="connsiteY1" fmla="*/ 0 h 735404"/>
              <a:gd name="connsiteX2" fmla="*/ 3239278 w 3361848"/>
              <a:gd name="connsiteY2" fmla="*/ 0 h 735404"/>
              <a:gd name="connsiteX3" fmla="*/ 3361848 w 3361848"/>
              <a:gd name="connsiteY3" fmla="*/ 122570 h 735404"/>
              <a:gd name="connsiteX4" fmla="*/ 3361848 w 3361848"/>
              <a:gd name="connsiteY4" fmla="*/ 612834 h 735404"/>
              <a:gd name="connsiteX5" fmla="*/ 3239278 w 3361848"/>
              <a:gd name="connsiteY5" fmla="*/ 735404 h 735404"/>
              <a:gd name="connsiteX6" fmla="*/ 122570 w 3361848"/>
              <a:gd name="connsiteY6" fmla="*/ 735404 h 735404"/>
              <a:gd name="connsiteX7" fmla="*/ 0 w 3361848"/>
              <a:gd name="connsiteY7" fmla="*/ 612834 h 735404"/>
              <a:gd name="connsiteX8" fmla="*/ 0 w 3361848"/>
              <a:gd name="connsiteY8" fmla="*/ 122570 h 73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848" h="735404">
                <a:moveTo>
                  <a:pt x="0" y="122570"/>
                </a:moveTo>
                <a:cubicBezTo>
                  <a:pt x="0" y="54876"/>
                  <a:pt x="54876" y="0"/>
                  <a:pt x="122570" y="0"/>
                </a:cubicBezTo>
                <a:lnTo>
                  <a:pt x="3239278" y="0"/>
                </a:lnTo>
                <a:cubicBezTo>
                  <a:pt x="3306972" y="0"/>
                  <a:pt x="3361848" y="54876"/>
                  <a:pt x="3361848" y="122570"/>
                </a:cubicBezTo>
                <a:lnTo>
                  <a:pt x="3361848" y="612834"/>
                </a:lnTo>
                <a:cubicBezTo>
                  <a:pt x="3361848" y="680528"/>
                  <a:pt x="3306972" y="735404"/>
                  <a:pt x="3239278" y="735404"/>
                </a:cubicBezTo>
                <a:lnTo>
                  <a:pt x="122570" y="735404"/>
                </a:lnTo>
                <a:cubicBezTo>
                  <a:pt x="54876" y="735404"/>
                  <a:pt x="0" y="680528"/>
                  <a:pt x="0" y="612834"/>
                </a:cubicBezTo>
                <a:lnTo>
                  <a:pt x="0" y="122570"/>
                </a:lnTo>
                <a:close/>
              </a:path>
            </a:pathLst>
          </a:custGeom>
          <a:solidFill>
            <a:schemeClr val="bg2">
              <a:lumMod val="6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479" tIns="104479" rIns="104479" bIns="104479" numCol="1" spcCol="1270" anchor="ctr" anchorCtr="0">
            <a:noAutofit/>
          </a:bodyPr>
          <a:lstStyle/>
          <a:p>
            <a:pPr lvl="0" algn="ctr" defTabSz="800100" rtl="1">
              <a:lnSpc>
                <a:spcPct val="90000"/>
              </a:lnSpc>
              <a:spcBef>
                <a:spcPct val="0"/>
              </a:spcBef>
              <a:spcAft>
                <a:spcPct val="35000"/>
              </a:spcAft>
            </a:pPr>
            <a:r>
              <a:rPr lang="ar-EG" sz="1800" b="1" kern="1200" dirty="0" smtClean="0"/>
              <a:t>أن يغطي فترة زمنية معقولة.</a:t>
            </a:r>
            <a:endParaRPr lang="ar-EG" sz="1800" b="1" kern="1200" dirty="0"/>
          </a:p>
        </p:txBody>
      </p:sp>
    </p:spTree>
    <p:extLst>
      <p:ext uri="{BB962C8B-B14F-4D97-AF65-F5344CB8AC3E}">
        <p14:creationId xmlns:p14="http://schemas.microsoft.com/office/powerpoint/2010/main" val="224811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معايير التخطيط السليم	</a:t>
            </a:r>
          </a:p>
        </p:txBody>
      </p:sp>
      <p:sp>
        <p:nvSpPr>
          <p:cNvPr id="5" name="Freeform 4"/>
          <p:cNvSpPr/>
          <p:nvPr/>
        </p:nvSpPr>
        <p:spPr>
          <a:xfrm>
            <a:off x="7401867" y="864267"/>
            <a:ext cx="1070621" cy="1529458"/>
          </a:xfrm>
          <a:custGeom>
            <a:avLst/>
            <a:gdLst>
              <a:gd name="connsiteX0" fmla="*/ 0 w 1529458"/>
              <a:gd name="connsiteY0" fmla="*/ 0 h 1070620"/>
              <a:gd name="connsiteX1" fmla="*/ 994148 w 1529458"/>
              <a:gd name="connsiteY1" fmla="*/ 0 h 1070620"/>
              <a:gd name="connsiteX2" fmla="*/ 1529458 w 1529458"/>
              <a:gd name="connsiteY2" fmla="*/ 535310 h 1070620"/>
              <a:gd name="connsiteX3" fmla="*/ 994148 w 1529458"/>
              <a:gd name="connsiteY3" fmla="*/ 1070620 h 1070620"/>
              <a:gd name="connsiteX4" fmla="*/ 0 w 1529458"/>
              <a:gd name="connsiteY4" fmla="*/ 1070620 h 1070620"/>
              <a:gd name="connsiteX5" fmla="*/ 535310 w 1529458"/>
              <a:gd name="connsiteY5" fmla="*/ 535310 h 1070620"/>
              <a:gd name="connsiteX6" fmla="*/ 0 w 1529458"/>
              <a:gd name="connsiteY6" fmla="*/ 0 h 10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458" h="1070620">
                <a:moveTo>
                  <a:pt x="1529458" y="0"/>
                </a:moveTo>
                <a:lnTo>
                  <a:pt x="1529458" y="695903"/>
                </a:lnTo>
                <a:lnTo>
                  <a:pt x="764729" y="1070620"/>
                </a:lnTo>
                <a:lnTo>
                  <a:pt x="0" y="695903"/>
                </a:lnTo>
                <a:lnTo>
                  <a:pt x="0" y="0"/>
                </a:lnTo>
                <a:lnTo>
                  <a:pt x="764729" y="374717"/>
                </a:lnTo>
                <a:lnTo>
                  <a:pt x="1529458" y="0"/>
                </a:lnTo>
                <a:close/>
              </a:path>
            </a:pathLst>
          </a:cu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548010" rIns="12701" bIns="54801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المعيار</a:t>
            </a:r>
          </a:p>
          <a:p>
            <a:pPr lvl="0" algn="ctr" defTabSz="889000" rtl="1">
              <a:lnSpc>
                <a:spcPct val="90000"/>
              </a:lnSpc>
              <a:spcBef>
                <a:spcPct val="0"/>
              </a:spcBef>
              <a:spcAft>
                <a:spcPct val="35000"/>
              </a:spcAft>
            </a:pPr>
            <a:r>
              <a:rPr lang="ar-EG" sz="2000" b="1" kern="1200" dirty="0" smtClean="0">
                <a:solidFill>
                  <a:schemeClr val="bg2"/>
                </a:solidFill>
              </a:rPr>
              <a:t> الأول </a:t>
            </a:r>
            <a:endParaRPr lang="ar-EG" sz="2000" b="1" kern="1200" dirty="0">
              <a:solidFill>
                <a:schemeClr val="bg2"/>
              </a:solidFill>
            </a:endParaRPr>
          </a:p>
        </p:txBody>
      </p:sp>
      <p:sp>
        <p:nvSpPr>
          <p:cNvPr id="6" name="Freeform 5"/>
          <p:cNvSpPr/>
          <p:nvPr/>
        </p:nvSpPr>
        <p:spPr>
          <a:xfrm>
            <a:off x="342899" y="864268"/>
            <a:ext cx="7058968" cy="994671"/>
          </a:xfrm>
          <a:custGeom>
            <a:avLst/>
            <a:gdLst>
              <a:gd name="connsiteX0" fmla="*/ 165782 w 994670"/>
              <a:gd name="connsiteY0" fmla="*/ 0 h 7058967"/>
              <a:gd name="connsiteX1" fmla="*/ 828888 w 994670"/>
              <a:gd name="connsiteY1" fmla="*/ 0 h 7058967"/>
              <a:gd name="connsiteX2" fmla="*/ 994670 w 994670"/>
              <a:gd name="connsiteY2" fmla="*/ 165782 h 7058967"/>
              <a:gd name="connsiteX3" fmla="*/ 994670 w 994670"/>
              <a:gd name="connsiteY3" fmla="*/ 7058967 h 7058967"/>
              <a:gd name="connsiteX4" fmla="*/ 994670 w 994670"/>
              <a:gd name="connsiteY4" fmla="*/ 7058967 h 7058967"/>
              <a:gd name="connsiteX5" fmla="*/ 0 w 994670"/>
              <a:gd name="connsiteY5" fmla="*/ 7058967 h 7058967"/>
              <a:gd name="connsiteX6" fmla="*/ 0 w 994670"/>
              <a:gd name="connsiteY6" fmla="*/ 7058967 h 7058967"/>
              <a:gd name="connsiteX7" fmla="*/ 0 w 994670"/>
              <a:gd name="connsiteY7" fmla="*/ 165782 h 7058967"/>
              <a:gd name="connsiteX8" fmla="*/ 165782 w 994670"/>
              <a:gd name="connsiteY8" fmla="*/ 0 h 705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670" h="7058967">
                <a:moveTo>
                  <a:pt x="0" y="5882444"/>
                </a:moveTo>
                <a:lnTo>
                  <a:pt x="0" y="1176523"/>
                </a:lnTo>
                <a:cubicBezTo>
                  <a:pt x="0" y="526748"/>
                  <a:pt x="10459" y="4"/>
                  <a:pt x="23360" y="4"/>
                </a:cubicBezTo>
                <a:lnTo>
                  <a:pt x="994670" y="4"/>
                </a:lnTo>
                <a:lnTo>
                  <a:pt x="994670" y="4"/>
                </a:lnTo>
                <a:lnTo>
                  <a:pt x="994670" y="7058963"/>
                </a:lnTo>
                <a:lnTo>
                  <a:pt x="994670" y="7058963"/>
                </a:lnTo>
                <a:lnTo>
                  <a:pt x="23360" y="7058963"/>
                </a:lnTo>
                <a:cubicBezTo>
                  <a:pt x="10459" y="7058963"/>
                  <a:pt x="0" y="6532219"/>
                  <a:pt x="0" y="5882444"/>
                </a:cubicBezTo>
                <a:close/>
              </a:path>
            </a:pathLst>
          </a:custGeom>
          <a:solidFill>
            <a:srgbClr val="92D050">
              <a:alpha val="90000"/>
            </a:srgb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257" tIns="61256" rIns="142240" bIns="61257" numCol="1" spcCol="1270" anchor="ctr" anchorCtr="0">
            <a:noAutofit/>
          </a:bodyPr>
          <a:lstStyle/>
          <a:p>
            <a:pPr marL="228600" lvl="1" indent="-228600" algn="ctr" defTabSz="889000" rtl="1">
              <a:lnSpc>
                <a:spcPct val="90000"/>
              </a:lnSpc>
              <a:spcBef>
                <a:spcPct val="0"/>
              </a:spcBef>
              <a:spcAft>
                <a:spcPct val="15000"/>
              </a:spcAft>
              <a:buChar char="••"/>
            </a:pPr>
            <a:r>
              <a:rPr lang="ar-EG" sz="2000" b="1" kern="1200" dirty="0" smtClean="0"/>
              <a:t>أن يتوائم مع القيم العامة والقيم العملية التي يحملها الإنسان.. </a:t>
            </a:r>
            <a:endParaRPr lang="ar-EG" sz="2000" b="1" kern="1200" dirty="0"/>
          </a:p>
        </p:txBody>
      </p:sp>
      <p:sp>
        <p:nvSpPr>
          <p:cNvPr id="7" name="Freeform 6"/>
          <p:cNvSpPr/>
          <p:nvPr/>
        </p:nvSpPr>
        <p:spPr>
          <a:xfrm>
            <a:off x="7401867" y="2250006"/>
            <a:ext cx="1070620" cy="1529458"/>
          </a:xfrm>
          <a:custGeom>
            <a:avLst/>
            <a:gdLst>
              <a:gd name="connsiteX0" fmla="*/ 0 w 1529458"/>
              <a:gd name="connsiteY0" fmla="*/ 0 h 1070620"/>
              <a:gd name="connsiteX1" fmla="*/ 994148 w 1529458"/>
              <a:gd name="connsiteY1" fmla="*/ 0 h 1070620"/>
              <a:gd name="connsiteX2" fmla="*/ 1529458 w 1529458"/>
              <a:gd name="connsiteY2" fmla="*/ 535310 h 1070620"/>
              <a:gd name="connsiteX3" fmla="*/ 994148 w 1529458"/>
              <a:gd name="connsiteY3" fmla="*/ 1070620 h 1070620"/>
              <a:gd name="connsiteX4" fmla="*/ 0 w 1529458"/>
              <a:gd name="connsiteY4" fmla="*/ 1070620 h 1070620"/>
              <a:gd name="connsiteX5" fmla="*/ 535310 w 1529458"/>
              <a:gd name="connsiteY5" fmla="*/ 535310 h 1070620"/>
              <a:gd name="connsiteX6" fmla="*/ 0 w 1529458"/>
              <a:gd name="connsiteY6" fmla="*/ 0 h 10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458" h="1070620">
                <a:moveTo>
                  <a:pt x="1529458" y="0"/>
                </a:moveTo>
                <a:lnTo>
                  <a:pt x="1529458" y="695903"/>
                </a:lnTo>
                <a:lnTo>
                  <a:pt x="764729" y="1070620"/>
                </a:lnTo>
                <a:lnTo>
                  <a:pt x="0" y="695903"/>
                </a:lnTo>
                <a:lnTo>
                  <a:pt x="0" y="0"/>
                </a:lnTo>
                <a:lnTo>
                  <a:pt x="764729" y="374717"/>
                </a:lnTo>
                <a:lnTo>
                  <a:pt x="1529458" y="0"/>
                </a:lnTo>
                <a:close/>
              </a:path>
            </a:pathLst>
          </a:cu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548010" rIns="12700" bIns="54801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المعيار الثاني</a:t>
            </a:r>
            <a:endParaRPr lang="ar-EG" sz="2000" b="1" kern="1200" dirty="0">
              <a:solidFill>
                <a:schemeClr val="bg2"/>
              </a:solidFill>
            </a:endParaRPr>
          </a:p>
        </p:txBody>
      </p:sp>
      <p:sp>
        <p:nvSpPr>
          <p:cNvPr id="8" name="Freeform 7"/>
          <p:cNvSpPr/>
          <p:nvPr/>
        </p:nvSpPr>
        <p:spPr>
          <a:xfrm>
            <a:off x="342899" y="2250008"/>
            <a:ext cx="7058967" cy="994148"/>
          </a:xfrm>
          <a:custGeom>
            <a:avLst/>
            <a:gdLst>
              <a:gd name="connsiteX0" fmla="*/ 165694 w 994147"/>
              <a:gd name="connsiteY0" fmla="*/ 0 h 7058967"/>
              <a:gd name="connsiteX1" fmla="*/ 828453 w 994147"/>
              <a:gd name="connsiteY1" fmla="*/ 0 h 7058967"/>
              <a:gd name="connsiteX2" fmla="*/ 994147 w 994147"/>
              <a:gd name="connsiteY2" fmla="*/ 165694 h 7058967"/>
              <a:gd name="connsiteX3" fmla="*/ 994147 w 994147"/>
              <a:gd name="connsiteY3" fmla="*/ 7058967 h 7058967"/>
              <a:gd name="connsiteX4" fmla="*/ 994147 w 994147"/>
              <a:gd name="connsiteY4" fmla="*/ 7058967 h 7058967"/>
              <a:gd name="connsiteX5" fmla="*/ 0 w 994147"/>
              <a:gd name="connsiteY5" fmla="*/ 7058967 h 7058967"/>
              <a:gd name="connsiteX6" fmla="*/ 0 w 994147"/>
              <a:gd name="connsiteY6" fmla="*/ 7058967 h 7058967"/>
              <a:gd name="connsiteX7" fmla="*/ 0 w 994147"/>
              <a:gd name="connsiteY7" fmla="*/ 165694 h 7058967"/>
              <a:gd name="connsiteX8" fmla="*/ 165694 w 994147"/>
              <a:gd name="connsiteY8" fmla="*/ 0 h 705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147" h="7058967">
                <a:moveTo>
                  <a:pt x="0" y="5882450"/>
                </a:moveTo>
                <a:lnTo>
                  <a:pt x="0" y="1176517"/>
                </a:lnTo>
                <a:cubicBezTo>
                  <a:pt x="0" y="526748"/>
                  <a:pt x="10448" y="4"/>
                  <a:pt x="23335" y="4"/>
                </a:cubicBezTo>
                <a:lnTo>
                  <a:pt x="994147" y="4"/>
                </a:lnTo>
                <a:lnTo>
                  <a:pt x="994147" y="4"/>
                </a:lnTo>
                <a:lnTo>
                  <a:pt x="994147" y="7058963"/>
                </a:lnTo>
                <a:lnTo>
                  <a:pt x="994147" y="7058963"/>
                </a:lnTo>
                <a:lnTo>
                  <a:pt x="23335" y="7058963"/>
                </a:lnTo>
                <a:cubicBezTo>
                  <a:pt x="10448" y="7058963"/>
                  <a:pt x="0" y="6532219"/>
                  <a:pt x="0" y="5882450"/>
                </a:cubicBezTo>
                <a:close/>
              </a:path>
            </a:pathLst>
          </a:custGeom>
          <a:solidFill>
            <a:srgbClr val="00B0F0">
              <a:alpha val="90000"/>
            </a:srgb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230" tIns="61230" rIns="142240" bIns="61231" numCol="1" spcCol="1270" anchor="ctr" anchorCtr="0">
            <a:noAutofit/>
          </a:bodyPr>
          <a:lstStyle/>
          <a:p>
            <a:pPr marL="228600" lvl="1" indent="-228600" algn="ctr" defTabSz="889000" rtl="1">
              <a:lnSpc>
                <a:spcPct val="90000"/>
              </a:lnSpc>
              <a:spcBef>
                <a:spcPct val="0"/>
              </a:spcBef>
              <a:spcAft>
                <a:spcPct val="15000"/>
              </a:spcAft>
              <a:buChar char="••"/>
            </a:pPr>
            <a:r>
              <a:rPr lang="ar-EG" sz="2000" b="1" kern="1200" dirty="0" smtClean="0"/>
              <a:t>أن ينطلق من (رسالة) مزروعة في الذات (ورؤية) محددة</a:t>
            </a:r>
            <a:endParaRPr lang="ar-EG" sz="2000" b="1" kern="1200" dirty="0"/>
          </a:p>
        </p:txBody>
      </p:sp>
      <p:sp>
        <p:nvSpPr>
          <p:cNvPr id="9" name="Freeform 8"/>
          <p:cNvSpPr/>
          <p:nvPr/>
        </p:nvSpPr>
        <p:spPr>
          <a:xfrm>
            <a:off x="7401867" y="3635745"/>
            <a:ext cx="1070620" cy="1529458"/>
          </a:xfrm>
          <a:custGeom>
            <a:avLst/>
            <a:gdLst>
              <a:gd name="connsiteX0" fmla="*/ 0 w 1529458"/>
              <a:gd name="connsiteY0" fmla="*/ 0 h 1070620"/>
              <a:gd name="connsiteX1" fmla="*/ 994148 w 1529458"/>
              <a:gd name="connsiteY1" fmla="*/ 0 h 1070620"/>
              <a:gd name="connsiteX2" fmla="*/ 1529458 w 1529458"/>
              <a:gd name="connsiteY2" fmla="*/ 535310 h 1070620"/>
              <a:gd name="connsiteX3" fmla="*/ 994148 w 1529458"/>
              <a:gd name="connsiteY3" fmla="*/ 1070620 h 1070620"/>
              <a:gd name="connsiteX4" fmla="*/ 0 w 1529458"/>
              <a:gd name="connsiteY4" fmla="*/ 1070620 h 1070620"/>
              <a:gd name="connsiteX5" fmla="*/ 535310 w 1529458"/>
              <a:gd name="connsiteY5" fmla="*/ 535310 h 1070620"/>
              <a:gd name="connsiteX6" fmla="*/ 0 w 1529458"/>
              <a:gd name="connsiteY6" fmla="*/ 0 h 10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458" h="1070620">
                <a:moveTo>
                  <a:pt x="1529458" y="0"/>
                </a:moveTo>
                <a:lnTo>
                  <a:pt x="1529458" y="695903"/>
                </a:lnTo>
                <a:lnTo>
                  <a:pt x="764729" y="1070620"/>
                </a:lnTo>
                <a:lnTo>
                  <a:pt x="0" y="695903"/>
                </a:lnTo>
                <a:lnTo>
                  <a:pt x="0" y="0"/>
                </a:lnTo>
                <a:lnTo>
                  <a:pt x="764729" y="374717"/>
                </a:lnTo>
                <a:lnTo>
                  <a:pt x="1529458" y="0"/>
                </a:lnTo>
                <a:close/>
              </a:path>
            </a:pathLst>
          </a:cu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548010" rIns="12700" bIns="54801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المعيار الثالث</a:t>
            </a:r>
            <a:endParaRPr lang="ar-EG" sz="2000" b="1" kern="1200" dirty="0">
              <a:solidFill>
                <a:schemeClr val="bg2"/>
              </a:solidFill>
            </a:endParaRPr>
          </a:p>
        </p:txBody>
      </p:sp>
      <p:sp>
        <p:nvSpPr>
          <p:cNvPr id="10" name="Freeform 9"/>
          <p:cNvSpPr/>
          <p:nvPr/>
        </p:nvSpPr>
        <p:spPr>
          <a:xfrm>
            <a:off x="342899" y="3635747"/>
            <a:ext cx="7058967" cy="994148"/>
          </a:xfrm>
          <a:custGeom>
            <a:avLst/>
            <a:gdLst>
              <a:gd name="connsiteX0" fmla="*/ 165694 w 994147"/>
              <a:gd name="connsiteY0" fmla="*/ 0 h 7058967"/>
              <a:gd name="connsiteX1" fmla="*/ 828453 w 994147"/>
              <a:gd name="connsiteY1" fmla="*/ 0 h 7058967"/>
              <a:gd name="connsiteX2" fmla="*/ 994147 w 994147"/>
              <a:gd name="connsiteY2" fmla="*/ 165694 h 7058967"/>
              <a:gd name="connsiteX3" fmla="*/ 994147 w 994147"/>
              <a:gd name="connsiteY3" fmla="*/ 7058967 h 7058967"/>
              <a:gd name="connsiteX4" fmla="*/ 994147 w 994147"/>
              <a:gd name="connsiteY4" fmla="*/ 7058967 h 7058967"/>
              <a:gd name="connsiteX5" fmla="*/ 0 w 994147"/>
              <a:gd name="connsiteY5" fmla="*/ 7058967 h 7058967"/>
              <a:gd name="connsiteX6" fmla="*/ 0 w 994147"/>
              <a:gd name="connsiteY6" fmla="*/ 7058967 h 7058967"/>
              <a:gd name="connsiteX7" fmla="*/ 0 w 994147"/>
              <a:gd name="connsiteY7" fmla="*/ 165694 h 7058967"/>
              <a:gd name="connsiteX8" fmla="*/ 165694 w 994147"/>
              <a:gd name="connsiteY8" fmla="*/ 0 h 705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147" h="7058967">
                <a:moveTo>
                  <a:pt x="0" y="5882450"/>
                </a:moveTo>
                <a:lnTo>
                  <a:pt x="0" y="1176517"/>
                </a:lnTo>
                <a:cubicBezTo>
                  <a:pt x="0" y="526748"/>
                  <a:pt x="10448" y="4"/>
                  <a:pt x="23335" y="4"/>
                </a:cubicBezTo>
                <a:lnTo>
                  <a:pt x="994147" y="4"/>
                </a:lnTo>
                <a:lnTo>
                  <a:pt x="994147" y="4"/>
                </a:lnTo>
                <a:lnTo>
                  <a:pt x="994147" y="7058963"/>
                </a:lnTo>
                <a:lnTo>
                  <a:pt x="994147" y="7058963"/>
                </a:lnTo>
                <a:lnTo>
                  <a:pt x="23335" y="7058963"/>
                </a:lnTo>
                <a:cubicBezTo>
                  <a:pt x="10448" y="7058963"/>
                  <a:pt x="0" y="6532219"/>
                  <a:pt x="0" y="5882450"/>
                </a:cubicBezTo>
                <a:close/>
              </a:path>
            </a:pathLst>
          </a:custGeom>
          <a:solidFill>
            <a:schemeClr val="bg2">
              <a:lumMod val="5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230" tIns="61230" rIns="142240" bIns="61231" numCol="1" spcCol="1270" anchor="ctr" anchorCtr="0">
            <a:noAutofit/>
          </a:bodyPr>
          <a:lstStyle/>
          <a:p>
            <a:pPr marL="228600" lvl="1" indent="-228600" algn="ctr" defTabSz="889000" rtl="1">
              <a:lnSpc>
                <a:spcPct val="90000"/>
              </a:lnSpc>
              <a:spcBef>
                <a:spcPct val="0"/>
              </a:spcBef>
              <a:spcAft>
                <a:spcPct val="15000"/>
              </a:spcAft>
              <a:buChar char="••"/>
            </a:pPr>
            <a:r>
              <a:rPr lang="ar-EG" sz="2000" b="1" kern="1200" dirty="0" smtClean="0"/>
              <a:t>أن يعكس الأولويات في حياة الإنسان بحيث يكون التخطيط انعكاسا حقيقيا لأولويات الإنسان</a:t>
            </a:r>
            <a:endParaRPr lang="ar-EG" sz="2000" b="1" kern="1200" dirty="0"/>
          </a:p>
        </p:txBody>
      </p:sp>
      <p:sp>
        <p:nvSpPr>
          <p:cNvPr id="11" name="Freeform 10"/>
          <p:cNvSpPr/>
          <p:nvPr/>
        </p:nvSpPr>
        <p:spPr>
          <a:xfrm>
            <a:off x="7401867" y="5021485"/>
            <a:ext cx="1070621" cy="1529458"/>
          </a:xfrm>
          <a:custGeom>
            <a:avLst/>
            <a:gdLst>
              <a:gd name="connsiteX0" fmla="*/ 0 w 1529458"/>
              <a:gd name="connsiteY0" fmla="*/ 0 h 1070620"/>
              <a:gd name="connsiteX1" fmla="*/ 994148 w 1529458"/>
              <a:gd name="connsiteY1" fmla="*/ 0 h 1070620"/>
              <a:gd name="connsiteX2" fmla="*/ 1529458 w 1529458"/>
              <a:gd name="connsiteY2" fmla="*/ 535310 h 1070620"/>
              <a:gd name="connsiteX3" fmla="*/ 994148 w 1529458"/>
              <a:gd name="connsiteY3" fmla="*/ 1070620 h 1070620"/>
              <a:gd name="connsiteX4" fmla="*/ 0 w 1529458"/>
              <a:gd name="connsiteY4" fmla="*/ 1070620 h 1070620"/>
              <a:gd name="connsiteX5" fmla="*/ 535310 w 1529458"/>
              <a:gd name="connsiteY5" fmla="*/ 535310 h 1070620"/>
              <a:gd name="connsiteX6" fmla="*/ 0 w 1529458"/>
              <a:gd name="connsiteY6" fmla="*/ 0 h 10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458" h="1070620">
                <a:moveTo>
                  <a:pt x="1529458" y="0"/>
                </a:moveTo>
                <a:lnTo>
                  <a:pt x="1529458" y="695903"/>
                </a:lnTo>
                <a:lnTo>
                  <a:pt x="764729" y="1070620"/>
                </a:lnTo>
                <a:lnTo>
                  <a:pt x="0" y="695903"/>
                </a:lnTo>
                <a:lnTo>
                  <a:pt x="0" y="0"/>
                </a:lnTo>
                <a:lnTo>
                  <a:pt x="764729" y="374717"/>
                </a:lnTo>
                <a:lnTo>
                  <a:pt x="1529458" y="0"/>
                </a:lnTo>
                <a:close/>
              </a:path>
            </a:pathLst>
          </a:cu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548010" rIns="12701" bIns="54801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المعيار الرابع </a:t>
            </a:r>
            <a:endParaRPr lang="ar-EG" sz="2000" b="1" kern="1200" dirty="0">
              <a:solidFill>
                <a:schemeClr val="bg2"/>
              </a:solidFill>
            </a:endParaRPr>
          </a:p>
        </p:txBody>
      </p:sp>
      <p:sp>
        <p:nvSpPr>
          <p:cNvPr id="12" name="Freeform 11"/>
          <p:cNvSpPr/>
          <p:nvPr/>
        </p:nvSpPr>
        <p:spPr>
          <a:xfrm>
            <a:off x="342899" y="5021485"/>
            <a:ext cx="7058967" cy="994147"/>
          </a:xfrm>
          <a:custGeom>
            <a:avLst/>
            <a:gdLst>
              <a:gd name="connsiteX0" fmla="*/ 165694 w 994147"/>
              <a:gd name="connsiteY0" fmla="*/ 0 h 7058967"/>
              <a:gd name="connsiteX1" fmla="*/ 828453 w 994147"/>
              <a:gd name="connsiteY1" fmla="*/ 0 h 7058967"/>
              <a:gd name="connsiteX2" fmla="*/ 994147 w 994147"/>
              <a:gd name="connsiteY2" fmla="*/ 165694 h 7058967"/>
              <a:gd name="connsiteX3" fmla="*/ 994147 w 994147"/>
              <a:gd name="connsiteY3" fmla="*/ 7058967 h 7058967"/>
              <a:gd name="connsiteX4" fmla="*/ 994147 w 994147"/>
              <a:gd name="connsiteY4" fmla="*/ 7058967 h 7058967"/>
              <a:gd name="connsiteX5" fmla="*/ 0 w 994147"/>
              <a:gd name="connsiteY5" fmla="*/ 7058967 h 7058967"/>
              <a:gd name="connsiteX6" fmla="*/ 0 w 994147"/>
              <a:gd name="connsiteY6" fmla="*/ 7058967 h 7058967"/>
              <a:gd name="connsiteX7" fmla="*/ 0 w 994147"/>
              <a:gd name="connsiteY7" fmla="*/ 165694 h 7058967"/>
              <a:gd name="connsiteX8" fmla="*/ 165694 w 994147"/>
              <a:gd name="connsiteY8" fmla="*/ 0 h 705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147" h="7058967">
                <a:moveTo>
                  <a:pt x="0" y="5882450"/>
                </a:moveTo>
                <a:lnTo>
                  <a:pt x="0" y="1176517"/>
                </a:lnTo>
                <a:cubicBezTo>
                  <a:pt x="0" y="526748"/>
                  <a:pt x="10448" y="4"/>
                  <a:pt x="23335" y="4"/>
                </a:cubicBezTo>
                <a:lnTo>
                  <a:pt x="994147" y="4"/>
                </a:lnTo>
                <a:lnTo>
                  <a:pt x="994147" y="4"/>
                </a:lnTo>
                <a:lnTo>
                  <a:pt x="994147" y="7058963"/>
                </a:lnTo>
                <a:lnTo>
                  <a:pt x="994147" y="7058963"/>
                </a:lnTo>
                <a:lnTo>
                  <a:pt x="23335" y="7058963"/>
                </a:lnTo>
                <a:cubicBezTo>
                  <a:pt x="10448" y="7058963"/>
                  <a:pt x="0" y="6532219"/>
                  <a:pt x="0" y="5882450"/>
                </a:cubicBezTo>
                <a:close/>
              </a:path>
            </a:pathLst>
          </a:custGeom>
          <a:solidFill>
            <a:srgbClr val="0070C0">
              <a:alpha val="90000"/>
            </a:srgb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230" tIns="61230" rIns="142240" bIns="61230" numCol="1" spcCol="1270" anchor="ctr" anchorCtr="0">
            <a:noAutofit/>
          </a:bodyPr>
          <a:lstStyle/>
          <a:p>
            <a:pPr marL="228600" lvl="1" indent="-228600" algn="ctr" defTabSz="889000" rtl="1">
              <a:lnSpc>
                <a:spcPct val="90000"/>
              </a:lnSpc>
              <a:spcBef>
                <a:spcPct val="0"/>
              </a:spcBef>
              <a:spcAft>
                <a:spcPct val="15000"/>
              </a:spcAft>
              <a:buChar char="••"/>
            </a:pPr>
            <a:endParaRPr lang="ar-EG" sz="2000" b="1" kern="1200" dirty="0" smtClean="0"/>
          </a:p>
          <a:p>
            <a:pPr marL="228600" lvl="1" indent="-228600" algn="ctr" defTabSz="889000" rtl="1">
              <a:lnSpc>
                <a:spcPct val="90000"/>
              </a:lnSpc>
              <a:spcBef>
                <a:spcPct val="0"/>
              </a:spcBef>
              <a:spcAft>
                <a:spcPct val="15000"/>
              </a:spcAft>
              <a:buChar char="••"/>
            </a:pPr>
            <a:r>
              <a:rPr lang="ar-EG" sz="2000" b="1" kern="1200" dirty="0" smtClean="0"/>
              <a:t>ألا يتضخم جانب في التخطيط على الجوانب الأخرى.</a:t>
            </a:r>
            <a:endParaRPr lang="ar-EG" sz="2000" b="1" kern="1200" dirty="0"/>
          </a:p>
          <a:p>
            <a:pPr marL="457200" lvl="2" indent="-228600" algn="r" defTabSz="977900" rtl="1">
              <a:lnSpc>
                <a:spcPct val="90000"/>
              </a:lnSpc>
              <a:spcBef>
                <a:spcPct val="0"/>
              </a:spcBef>
              <a:spcAft>
                <a:spcPct val="15000"/>
              </a:spcAft>
              <a:buChar char="••"/>
            </a:pPr>
            <a:endParaRPr lang="ar-EG" sz="2200" kern="1200" dirty="0"/>
          </a:p>
        </p:txBody>
      </p:sp>
    </p:spTree>
    <p:extLst>
      <p:ext uri="{BB962C8B-B14F-4D97-AF65-F5344CB8AC3E}">
        <p14:creationId xmlns:p14="http://schemas.microsoft.com/office/powerpoint/2010/main" val="808630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تخطيط منظومة العمل و التحكم فيها </a:t>
            </a:r>
          </a:p>
        </p:txBody>
      </p:sp>
      <p:graphicFrame>
        <p:nvGraphicFramePr>
          <p:cNvPr id="6" name="Diagram 5"/>
          <p:cNvGraphicFramePr/>
          <p:nvPr>
            <p:extLst>
              <p:ext uri="{D42A27DB-BD31-4B8C-83A1-F6EECF244321}">
                <p14:modId xmlns:p14="http://schemas.microsoft.com/office/powerpoint/2010/main" val="1539572832"/>
              </p:ext>
            </p:extLst>
          </p:nvPr>
        </p:nvGraphicFramePr>
        <p:xfrm>
          <a:off x="328613" y="971551"/>
          <a:ext cx="8572500" cy="5457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497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تخطيط منظومة العمل و التحكم فيها </a:t>
            </a:r>
          </a:p>
        </p:txBody>
      </p:sp>
      <p:sp>
        <p:nvSpPr>
          <p:cNvPr id="7" name="Freeform 6"/>
          <p:cNvSpPr/>
          <p:nvPr/>
        </p:nvSpPr>
        <p:spPr>
          <a:xfrm>
            <a:off x="3752506" y="1595748"/>
            <a:ext cx="3603966" cy="2403845"/>
          </a:xfrm>
          <a:custGeom>
            <a:avLst/>
            <a:gdLst>
              <a:gd name="connsiteX0" fmla="*/ 0 w 3603966"/>
              <a:gd name="connsiteY0" fmla="*/ 0 h 2403845"/>
              <a:gd name="connsiteX1" fmla="*/ 3603966 w 3603966"/>
              <a:gd name="connsiteY1" fmla="*/ 0 h 2403845"/>
              <a:gd name="connsiteX2" fmla="*/ 3603966 w 3603966"/>
              <a:gd name="connsiteY2" fmla="*/ 2403845 h 2403845"/>
              <a:gd name="connsiteX3" fmla="*/ 0 w 3603966"/>
              <a:gd name="connsiteY3" fmla="*/ 2403845 h 2403845"/>
              <a:gd name="connsiteX4" fmla="*/ 0 w 3603966"/>
              <a:gd name="connsiteY4" fmla="*/ 0 h 240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966" h="2403845">
                <a:moveTo>
                  <a:pt x="0" y="0"/>
                </a:moveTo>
                <a:lnTo>
                  <a:pt x="3603966" y="0"/>
                </a:lnTo>
                <a:lnTo>
                  <a:pt x="3603966" y="2403845"/>
                </a:lnTo>
                <a:lnTo>
                  <a:pt x="0" y="2403845"/>
                </a:lnTo>
                <a:lnTo>
                  <a:pt x="0" y="0"/>
                </a:lnTo>
                <a:close/>
              </a:path>
            </a:pathLst>
          </a:custGeom>
          <a:solidFill>
            <a:srgbClr val="92D050">
              <a:alpha val="90000"/>
            </a:srgb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76634" tIns="142240" rIns="142241" bIns="142240" numCol="1" spcCol="1270" anchor="t" anchorCtr="0">
            <a:noAutofit/>
          </a:bodyPr>
          <a:lstStyle/>
          <a:p>
            <a:pPr lvl="0" algn="ctr" defTabSz="889000" rtl="1">
              <a:lnSpc>
                <a:spcPct val="90000"/>
              </a:lnSpc>
              <a:spcBef>
                <a:spcPct val="0"/>
              </a:spcBef>
              <a:spcAft>
                <a:spcPct val="35000"/>
              </a:spcAft>
            </a:pPr>
            <a:endParaRPr lang="ar-EG" sz="2000" b="1" kern="1200" dirty="0" smtClean="0">
              <a:solidFill>
                <a:srgbClr val="FF0000"/>
              </a:solidFill>
            </a:endParaRPr>
          </a:p>
          <a:p>
            <a:pPr lvl="0" algn="ctr" defTabSz="889000" rtl="1">
              <a:lnSpc>
                <a:spcPct val="90000"/>
              </a:lnSpc>
              <a:spcBef>
                <a:spcPct val="0"/>
              </a:spcBef>
              <a:spcAft>
                <a:spcPct val="35000"/>
              </a:spcAft>
            </a:pPr>
            <a:r>
              <a:rPr lang="ar-EG" sz="2000" b="1" kern="1200" dirty="0" smtClean="0">
                <a:solidFill>
                  <a:srgbClr val="FF0000"/>
                </a:solidFill>
              </a:rPr>
              <a:t>نظام الدوائر المفتوحة</a:t>
            </a:r>
            <a:endParaRPr lang="ar-EG" sz="2000" b="1" kern="1200" dirty="0"/>
          </a:p>
          <a:p>
            <a:pPr marL="171450" lvl="1" indent="-171450" algn="justLow" defTabSz="800100" rtl="1">
              <a:lnSpc>
                <a:spcPct val="90000"/>
              </a:lnSpc>
              <a:spcBef>
                <a:spcPct val="0"/>
              </a:spcBef>
              <a:spcAft>
                <a:spcPct val="15000"/>
              </a:spcAft>
              <a:buChar char="••"/>
            </a:pPr>
            <a:r>
              <a:rPr lang="ar-EG" sz="1800" b="1" kern="1200" dirty="0" smtClean="0"/>
              <a:t>فيها يتم إدخال المدخلات في منظومة العمل وانتظار النتائج دون التحكم في جودة المنتج النهائي.</a:t>
            </a:r>
            <a:endParaRPr lang="ar-EG" sz="2000" b="1" kern="1200" dirty="0"/>
          </a:p>
        </p:txBody>
      </p:sp>
      <p:sp>
        <p:nvSpPr>
          <p:cNvPr id="8" name="Freeform 7"/>
          <p:cNvSpPr/>
          <p:nvPr/>
        </p:nvSpPr>
        <p:spPr>
          <a:xfrm>
            <a:off x="3752506" y="3999593"/>
            <a:ext cx="3603966" cy="2403845"/>
          </a:xfrm>
          <a:custGeom>
            <a:avLst/>
            <a:gdLst>
              <a:gd name="connsiteX0" fmla="*/ 0 w 3603966"/>
              <a:gd name="connsiteY0" fmla="*/ 0 h 2403845"/>
              <a:gd name="connsiteX1" fmla="*/ 3603966 w 3603966"/>
              <a:gd name="connsiteY1" fmla="*/ 0 h 2403845"/>
              <a:gd name="connsiteX2" fmla="*/ 3603966 w 3603966"/>
              <a:gd name="connsiteY2" fmla="*/ 2403845 h 2403845"/>
              <a:gd name="connsiteX3" fmla="*/ 0 w 3603966"/>
              <a:gd name="connsiteY3" fmla="*/ 2403845 h 2403845"/>
              <a:gd name="connsiteX4" fmla="*/ 0 w 3603966"/>
              <a:gd name="connsiteY4" fmla="*/ 0 h 240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966" h="2403845">
                <a:moveTo>
                  <a:pt x="0" y="0"/>
                </a:moveTo>
                <a:lnTo>
                  <a:pt x="3603966" y="0"/>
                </a:lnTo>
                <a:lnTo>
                  <a:pt x="3603966" y="2403845"/>
                </a:lnTo>
                <a:lnTo>
                  <a:pt x="0" y="2403845"/>
                </a:lnTo>
                <a:lnTo>
                  <a:pt x="0" y="0"/>
                </a:lnTo>
                <a:close/>
              </a:path>
            </a:pathLst>
          </a:custGeom>
        </p:spPr>
        <p:style>
          <a:lnRef idx="2">
            <a:schemeClr val="accent3">
              <a:tint val="40000"/>
              <a:alpha val="90000"/>
              <a:hueOff val="12261182"/>
              <a:satOff val="39991"/>
              <a:lumOff val="-11326"/>
              <a:alphaOff val="0"/>
            </a:schemeClr>
          </a:lnRef>
          <a:fillRef idx="1">
            <a:schemeClr val="accent3">
              <a:tint val="40000"/>
              <a:alpha val="90000"/>
              <a:hueOff val="12261182"/>
              <a:satOff val="39991"/>
              <a:lumOff val="-11326"/>
              <a:alphaOff val="0"/>
            </a:schemeClr>
          </a:fillRef>
          <a:effectRef idx="0">
            <a:schemeClr val="accent3">
              <a:tint val="40000"/>
              <a:alpha val="90000"/>
              <a:hueOff val="12261182"/>
              <a:satOff val="39991"/>
              <a:lumOff val="-11326"/>
              <a:alphaOff val="0"/>
            </a:schemeClr>
          </a:effectRef>
          <a:fontRef idx="minor">
            <a:schemeClr val="dk1">
              <a:hueOff val="0"/>
              <a:satOff val="0"/>
              <a:lumOff val="0"/>
              <a:alphaOff val="0"/>
            </a:schemeClr>
          </a:fontRef>
        </p:style>
        <p:txBody>
          <a:bodyPr spcFirstLastPara="0" vert="horz" wrap="square" lIns="576634" tIns="142240" rIns="142241" bIns="142240" numCol="1" spcCol="1270" anchor="t"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نظام الدوائر المغلقة</a:t>
            </a:r>
            <a:endParaRPr lang="ar-EG" sz="2000" b="1" kern="1200" dirty="0">
              <a:solidFill>
                <a:srgbClr val="FF0000"/>
              </a:solidFill>
            </a:endParaRPr>
          </a:p>
          <a:p>
            <a:pPr marL="171450" lvl="1" indent="-171450" algn="justLow" defTabSz="800100" rtl="1">
              <a:lnSpc>
                <a:spcPct val="90000"/>
              </a:lnSpc>
              <a:spcBef>
                <a:spcPct val="0"/>
              </a:spcBef>
              <a:spcAft>
                <a:spcPct val="15000"/>
              </a:spcAft>
              <a:buChar char="••"/>
            </a:pPr>
            <a:r>
              <a:rPr lang="ar-EG" sz="1800" b="1" kern="1200" dirty="0" smtClean="0"/>
              <a:t>فيها يتم إدخال المدخلات في منظومة العمل والمراقبة وأثناء المراقبة عند ملاحظة وجود اختلاف بين الناتج الفعلي والمخطط له يتم تعديل العمليات للحفاظ على المسار الصحيح للمنتج النهائي. </a:t>
            </a:r>
            <a:endParaRPr lang="ar-EG" sz="1800" b="1" kern="1200" dirty="0"/>
          </a:p>
        </p:txBody>
      </p:sp>
      <p:sp>
        <p:nvSpPr>
          <p:cNvPr id="9" name="Freeform 8"/>
          <p:cNvSpPr/>
          <p:nvPr/>
        </p:nvSpPr>
        <p:spPr>
          <a:xfrm>
            <a:off x="1769935" y="740503"/>
            <a:ext cx="2402644" cy="2402644"/>
          </a:xfrm>
          <a:custGeom>
            <a:avLst/>
            <a:gdLst>
              <a:gd name="connsiteX0" fmla="*/ 0 w 2402644"/>
              <a:gd name="connsiteY0" fmla="*/ 1201322 h 2402644"/>
              <a:gd name="connsiteX1" fmla="*/ 1201322 w 2402644"/>
              <a:gd name="connsiteY1" fmla="*/ 0 h 2402644"/>
              <a:gd name="connsiteX2" fmla="*/ 2402644 w 2402644"/>
              <a:gd name="connsiteY2" fmla="*/ 1201322 h 2402644"/>
              <a:gd name="connsiteX3" fmla="*/ 1201322 w 2402644"/>
              <a:gd name="connsiteY3" fmla="*/ 2402644 h 2402644"/>
              <a:gd name="connsiteX4" fmla="*/ 0 w 2402644"/>
              <a:gd name="connsiteY4" fmla="*/ 1201322 h 2402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644" h="2402644">
                <a:moveTo>
                  <a:pt x="0" y="1201322"/>
                </a:moveTo>
                <a:cubicBezTo>
                  <a:pt x="0" y="537850"/>
                  <a:pt x="537850" y="0"/>
                  <a:pt x="1201322" y="0"/>
                </a:cubicBezTo>
                <a:cubicBezTo>
                  <a:pt x="1864794" y="0"/>
                  <a:pt x="2402644" y="537850"/>
                  <a:pt x="2402644" y="1201322"/>
                </a:cubicBezTo>
                <a:cubicBezTo>
                  <a:pt x="2402644" y="1864794"/>
                  <a:pt x="1864794" y="2402644"/>
                  <a:pt x="1201322" y="2402644"/>
                </a:cubicBezTo>
                <a:cubicBezTo>
                  <a:pt x="537850" y="2402644"/>
                  <a:pt x="0" y="1864794"/>
                  <a:pt x="0" y="1201322"/>
                </a:cubicBezTo>
                <a:close/>
              </a:path>
            </a:pathLst>
          </a:custGeom>
          <a:solidFill>
            <a:srgbClr val="FFC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51859" tIns="351859" rIns="351859" bIns="351859" numCol="1" spcCol="1270" anchor="ctr" anchorCtr="0">
            <a:noAutofit/>
          </a:bodyPr>
          <a:lstStyle/>
          <a:p>
            <a:pPr lvl="0" algn="justLow" defTabSz="1066800" rtl="1">
              <a:lnSpc>
                <a:spcPct val="90000"/>
              </a:lnSpc>
              <a:spcBef>
                <a:spcPct val="0"/>
              </a:spcBef>
              <a:spcAft>
                <a:spcPct val="35000"/>
              </a:spcAft>
            </a:pPr>
            <a:r>
              <a:rPr lang="ar-EG" sz="2400" b="1" kern="1200" dirty="0" smtClean="0"/>
              <a:t>يوجد نظامان للتحكم في منظومة العمل هما</a:t>
            </a:r>
            <a:endParaRPr lang="ar-EG" sz="2400" b="1" kern="1200" dirty="0"/>
          </a:p>
        </p:txBody>
      </p:sp>
    </p:spTree>
    <p:extLst>
      <p:ext uri="{BB962C8B-B14F-4D97-AF65-F5344CB8AC3E}">
        <p14:creationId xmlns:p14="http://schemas.microsoft.com/office/powerpoint/2010/main" val="2088151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down)">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wipe(down)">
                                      <p:cBhvr>
                                        <p:cTn id="3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55738991"/>
              </p:ext>
            </p:extLst>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16</a:t>
            </a:r>
            <a:endParaRPr lang="ar-EG" sz="2000" b="1" dirty="0"/>
          </a:p>
        </p:txBody>
      </p:sp>
    </p:spTree>
    <p:extLst>
      <p:ext uri="{BB962C8B-B14F-4D97-AF65-F5344CB8AC3E}">
        <p14:creationId xmlns:p14="http://schemas.microsoft.com/office/powerpoint/2010/main" val="2137173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75856" y="0"/>
            <a:ext cx="2880320" cy="908720"/>
          </a:xfrm>
          <a:prstGeom prst="horizontalScroll">
            <a:avLst/>
          </a:prstGeom>
          <a:solidFill>
            <a:sysClr val="window" lastClr="FFFFFF"/>
          </a:solidFill>
          <a:ln w="25400" cap="flat" cmpd="sng" algn="ctr">
            <a:solidFill>
              <a:srgbClr val="C0504D"/>
            </a:solidFill>
            <a:prstDash val="solid"/>
          </a:ln>
          <a:effectLst/>
        </p:spPr>
        <p:txBody>
          <a:bodyPr vert="horz" lIns="91430" tIns="45715" rIns="91430" bIns="45715" rtlCol="0" anchor="ctr">
            <a:normAutofit fontScale="925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ctr" defTabSz="1007943" rtl="1"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smtClean="0">
                <a:ln>
                  <a:noFill/>
                </a:ln>
                <a:solidFill>
                  <a:srgbClr val="C0504D">
                    <a:lumMod val="50000"/>
                  </a:srgbClr>
                </a:solidFill>
                <a:effectLst/>
                <a:uLnTx/>
                <a:uFillTx/>
                <a:latin typeface="Calibri"/>
                <a:cs typeface="Times New Roman" panose="02020603050405020304" pitchFamily="18" charset="0"/>
              </a:rPr>
              <a:t>محاور الدورة</a:t>
            </a:r>
            <a:endParaRPr kumimoji="0" lang="en-US" sz="4900" b="1" i="0" u="none" strike="noStrike" kern="1200" cap="none" spc="0" normalizeH="0" baseline="0" noProof="0" dirty="0">
              <a:ln>
                <a:noFill/>
              </a:ln>
              <a:solidFill>
                <a:srgbClr val="C0504D">
                  <a:lumMod val="50000"/>
                </a:srgbClr>
              </a:solidFill>
              <a:effectLst/>
              <a:uLnTx/>
              <a:uFillTx/>
              <a:latin typeface="Calibri"/>
            </a:endParaRPr>
          </a:p>
        </p:txBody>
      </p:sp>
      <p:graphicFrame>
        <p:nvGraphicFramePr>
          <p:cNvPr id="3" name="Diagram 2"/>
          <p:cNvGraphicFramePr/>
          <p:nvPr>
            <p:extLst>
              <p:ext uri="{D42A27DB-BD31-4B8C-83A1-F6EECF244321}">
                <p14:modId xmlns:p14="http://schemas.microsoft.com/office/powerpoint/2010/main" val="2601592543"/>
              </p:ext>
            </p:extLst>
          </p:nvPr>
        </p:nvGraphicFramePr>
        <p:xfrm>
          <a:off x="657225" y="1396999"/>
          <a:ext cx="7829550" cy="4932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9549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تحديد الأهداف</a:t>
            </a:r>
          </a:p>
        </p:txBody>
      </p:sp>
      <p:sp>
        <p:nvSpPr>
          <p:cNvPr id="7" name="Rectangle 6"/>
          <p:cNvSpPr/>
          <p:nvPr/>
        </p:nvSpPr>
        <p:spPr>
          <a:xfrm>
            <a:off x="1785938" y="631402"/>
            <a:ext cx="7358061" cy="6226598"/>
          </a:xfrm>
          <a:prstGeom prst="rect">
            <a:avLst/>
          </a:prstGeom>
          <a:solidFill>
            <a:schemeClr val="accent3">
              <a:lumMod val="95000"/>
            </a:schemeClr>
          </a:solidFill>
        </p:spPr>
      </p:sp>
      <p:sp>
        <p:nvSpPr>
          <p:cNvPr id="8" name="Chord 7"/>
          <p:cNvSpPr/>
          <p:nvPr/>
        </p:nvSpPr>
        <p:spPr>
          <a:xfrm rot="10800000">
            <a:off x="6009795" y="631402"/>
            <a:ext cx="1556649" cy="1556649"/>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Pie 8"/>
          <p:cNvSpPr/>
          <p:nvPr/>
        </p:nvSpPr>
        <p:spPr>
          <a:xfrm rot="10800000">
            <a:off x="6165460" y="787066"/>
            <a:ext cx="1245319" cy="1245319"/>
          </a:xfrm>
          <a:prstGeom prst="pie">
            <a:avLst>
              <a:gd name="adj1" fmla="val 540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Freeform 9"/>
          <p:cNvSpPr/>
          <p:nvPr/>
        </p:nvSpPr>
        <p:spPr>
          <a:xfrm rot="5400000">
            <a:off x="4842308" y="4133863"/>
            <a:ext cx="4514283" cy="933989"/>
          </a:xfrm>
          <a:custGeom>
            <a:avLst/>
            <a:gdLst>
              <a:gd name="connsiteX0" fmla="*/ 0 w 4514283"/>
              <a:gd name="connsiteY0" fmla="*/ 0 h 933989"/>
              <a:gd name="connsiteX1" fmla="*/ 4514283 w 4514283"/>
              <a:gd name="connsiteY1" fmla="*/ 0 h 933989"/>
              <a:gd name="connsiteX2" fmla="*/ 4514283 w 4514283"/>
              <a:gd name="connsiteY2" fmla="*/ 933989 h 933989"/>
              <a:gd name="connsiteX3" fmla="*/ 0 w 4514283"/>
              <a:gd name="connsiteY3" fmla="*/ 933989 h 933989"/>
              <a:gd name="connsiteX4" fmla="*/ 0 w 4514283"/>
              <a:gd name="connsiteY4" fmla="*/ 0 h 933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283" h="933989">
                <a:moveTo>
                  <a:pt x="0" y="0"/>
                </a:moveTo>
                <a:lnTo>
                  <a:pt x="4514283" y="0"/>
                </a:lnTo>
                <a:lnTo>
                  <a:pt x="4514283" y="933989"/>
                </a:lnTo>
                <a:lnTo>
                  <a:pt x="0" y="933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0" bIns="1" numCol="1" spcCol="1270" anchor="b" anchorCtr="0">
            <a:noAutofit/>
          </a:bodyPr>
          <a:lstStyle/>
          <a:p>
            <a:pPr lvl="0" algn="ctr" defTabSz="2133600" rtl="1">
              <a:lnSpc>
                <a:spcPct val="90000"/>
              </a:lnSpc>
              <a:spcBef>
                <a:spcPct val="0"/>
              </a:spcBef>
              <a:spcAft>
                <a:spcPct val="35000"/>
              </a:spcAft>
            </a:pPr>
            <a:r>
              <a:rPr lang="ar-EG" sz="4800" b="1" kern="1200" dirty="0" smtClean="0">
                <a:solidFill>
                  <a:schemeClr val="bg2"/>
                </a:solidFill>
              </a:rPr>
              <a:t>الاهداف نوعان </a:t>
            </a:r>
            <a:endParaRPr lang="ar-EG" sz="4800" b="1" kern="1200" dirty="0">
              <a:solidFill>
                <a:schemeClr val="bg2"/>
              </a:solidFill>
            </a:endParaRPr>
          </a:p>
        </p:txBody>
      </p:sp>
      <p:sp>
        <p:nvSpPr>
          <p:cNvPr id="11" name="Freeform 10"/>
          <p:cNvSpPr/>
          <p:nvPr/>
        </p:nvSpPr>
        <p:spPr>
          <a:xfrm>
            <a:off x="3363491" y="631402"/>
            <a:ext cx="3113299" cy="6226598"/>
          </a:xfrm>
          <a:custGeom>
            <a:avLst/>
            <a:gdLst>
              <a:gd name="connsiteX0" fmla="*/ 0 w 3113299"/>
              <a:gd name="connsiteY0" fmla="*/ 0 h 6226598"/>
              <a:gd name="connsiteX1" fmla="*/ 3113299 w 3113299"/>
              <a:gd name="connsiteY1" fmla="*/ 0 h 6226598"/>
              <a:gd name="connsiteX2" fmla="*/ 3113299 w 3113299"/>
              <a:gd name="connsiteY2" fmla="*/ 6226598 h 6226598"/>
              <a:gd name="connsiteX3" fmla="*/ 0 w 3113299"/>
              <a:gd name="connsiteY3" fmla="*/ 6226598 h 6226598"/>
              <a:gd name="connsiteX4" fmla="*/ 0 w 3113299"/>
              <a:gd name="connsiteY4" fmla="*/ 0 h 622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299" h="6226598">
                <a:moveTo>
                  <a:pt x="0" y="0"/>
                </a:moveTo>
                <a:lnTo>
                  <a:pt x="3113299" y="0"/>
                </a:lnTo>
                <a:lnTo>
                  <a:pt x="3113299" y="6226598"/>
                </a:lnTo>
                <a:lnTo>
                  <a:pt x="0" y="6226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244600">
              <a:lnSpc>
                <a:spcPct val="90000"/>
              </a:lnSpc>
              <a:spcBef>
                <a:spcPct val="0"/>
              </a:spcBef>
              <a:spcAft>
                <a:spcPct val="35000"/>
              </a:spcAft>
            </a:pPr>
            <a:endParaRPr lang="ar-EG" sz="2800" b="1" kern="1200" dirty="0" smtClean="0"/>
          </a:p>
          <a:p>
            <a:pPr lvl="0" algn="ctr" defTabSz="1244600">
              <a:lnSpc>
                <a:spcPct val="90000"/>
              </a:lnSpc>
              <a:spcBef>
                <a:spcPct val="0"/>
              </a:spcBef>
              <a:spcAft>
                <a:spcPct val="35000"/>
              </a:spcAft>
            </a:pPr>
            <a:endParaRPr lang="ar-EG" sz="2400" b="1" kern="1200" dirty="0" smtClean="0">
              <a:solidFill>
                <a:srgbClr val="FF0000"/>
              </a:solidFill>
            </a:endParaRPr>
          </a:p>
          <a:p>
            <a:pPr lvl="0" algn="ctr" defTabSz="1244600">
              <a:lnSpc>
                <a:spcPct val="90000"/>
              </a:lnSpc>
              <a:spcBef>
                <a:spcPct val="0"/>
              </a:spcBef>
              <a:spcAft>
                <a:spcPct val="35000"/>
              </a:spcAft>
            </a:pPr>
            <a:endParaRPr lang="ar-EG" sz="2400" b="1" kern="1200" dirty="0" smtClean="0">
              <a:solidFill>
                <a:srgbClr val="FF0000"/>
              </a:solidFill>
            </a:endParaRPr>
          </a:p>
          <a:p>
            <a:pPr lvl="0" algn="ctr" defTabSz="1244600">
              <a:lnSpc>
                <a:spcPct val="90000"/>
              </a:lnSpc>
              <a:spcBef>
                <a:spcPct val="0"/>
              </a:spcBef>
              <a:spcAft>
                <a:spcPct val="35000"/>
              </a:spcAft>
            </a:pPr>
            <a:r>
              <a:rPr lang="ar-EG" sz="2400" b="1" kern="1200" dirty="0" smtClean="0">
                <a:solidFill>
                  <a:srgbClr val="FF0000"/>
                </a:solidFill>
              </a:rPr>
              <a:t>أهداف طويلة الأجل</a:t>
            </a:r>
            <a:endParaRPr lang="ar-EG" sz="24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 مثل رغبة موزع لمنتجات التجميل أن تكون أكبر وأقوى من منافسيه. أو رغبة صاحب مصنع لإنتاج مواد البناء في أن يكون من أبرز خمس شركات في هذه الصناعة.</a:t>
            </a:r>
            <a:endParaRPr lang="ar-EG" sz="2000" b="1" kern="1200" dirty="0"/>
          </a:p>
          <a:p>
            <a:pPr lvl="0" algn="ctr" defTabSz="533400">
              <a:lnSpc>
                <a:spcPct val="90000"/>
              </a:lnSpc>
              <a:spcBef>
                <a:spcPct val="0"/>
              </a:spcBef>
              <a:spcAft>
                <a:spcPct val="35000"/>
              </a:spcAft>
            </a:pPr>
            <a:endParaRPr lang="ar-EG" sz="1200" b="1" kern="1200" dirty="0"/>
          </a:p>
          <a:p>
            <a:pPr lvl="0" algn="ctr" defTabSz="1066800" rtl="1">
              <a:lnSpc>
                <a:spcPct val="90000"/>
              </a:lnSpc>
              <a:spcBef>
                <a:spcPct val="0"/>
              </a:spcBef>
              <a:spcAft>
                <a:spcPct val="35000"/>
              </a:spcAft>
            </a:pPr>
            <a:r>
              <a:rPr lang="ar-EG" sz="2400" b="1" kern="1200" dirty="0" smtClean="0">
                <a:solidFill>
                  <a:srgbClr val="FF0000"/>
                </a:solidFill>
              </a:rPr>
              <a:t>أهداف قصيرة الأجل</a:t>
            </a:r>
            <a:endParaRPr lang="ar-EG" sz="2400" b="1" kern="1200" dirty="0">
              <a:solidFill>
                <a:srgbClr val="FF0000"/>
              </a:solidFill>
            </a:endParaRPr>
          </a:p>
          <a:p>
            <a:pPr marL="228600" lvl="1" indent="-228600" algn="justLow" defTabSz="889000" rtl="1">
              <a:lnSpc>
                <a:spcPct val="90000"/>
              </a:lnSpc>
              <a:spcBef>
                <a:spcPct val="0"/>
              </a:spcBef>
              <a:spcAft>
                <a:spcPct val="15000"/>
              </a:spcAft>
              <a:buChar char="••"/>
            </a:pPr>
            <a:r>
              <a:rPr lang="ar-EG" sz="2000" b="1" kern="1200" dirty="0" smtClean="0"/>
              <a:t> مثل رغبة موزع منتجات التجميل أن يفتح فرع جديد في العام القادم.</a:t>
            </a:r>
            <a:endParaRPr lang="ar-EG" sz="2000" b="1" kern="1200" dirty="0"/>
          </a:p>
        </p:txBody>
      </p:sp>
      <p:pic>
        <p:nvPicPr>
          <p:cNvPr id="5" name="Picture 4"/>
          <p:cNvPicPr>
            <a:picLocks noChangeAspect="1"/>
          </p:cNvPicPr>
          <p:nvPr/>
        </p:nvPicPr>
        <p:blipFill>
          <a:blip r:embed="rId3"/>
          <a:stretch>
            <a:fillRect/>
          </a:stretch>
        </p:blipFill>
        <p:spPr>
          <a:xfrm>
            <a:off x="0" y="631402"/>
            <a:ext cx="2328863" cy="6226598"/>
          </a:xfrm>
          <a:prstGeom prst="rect">
            <a:avLst/>
          </a:prstGeom>
        </p:spPr>
      </p:pic>
    </p:spTree>
    <p:extLst>
      <p:ext uri="{BB962C8B-B14F-4D97-AF65-F5344CB8AC3E}">
        <p14:creationId xmlns:p14="http://schemas.microsoft.com/office/powerpoint/2010/main" val="300524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barn(inVertical)">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barn(inVertical)">
                                      <p:cBhvr>
                                        <p:cTn id="40"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31603298"/>
              </p:ext>
            </p:extLst>
          </p:nvPr>
        </p:nvGraphicFramePr>
        <p:xfrm>
          <a:off x="600075" y="1339850"/>
          <a:ext cx="8015288"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18</a:t>
            </a:r>
            <a:endParaRPr lang="ar-EG" sz="2000" b="1" dirty="0"/>
          </a:p>
        </p:txBody>
      </p:sp>
    </p:spTree>
    <p:extLst>
      <p:ext uri="{BB962C8B-B14F-4D97-AF65-F5344CB8AC3E}">
        <p14:creationId xmlns:p14="http://schemas.microsoft.com/office/powerpoint/2010/main" val="3236925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2342152" y="3081847"/>
            <a:ext cx="4859745" cy="68389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marL="0" marR="0" algn="ctr" rtl="1">
              <a:lnSpc>
                <a:spcPct val="107000"/>
              </a:lnSpc>
              <a:spcBef>
                <a:spcPts val="0"/>
              </a:spcBef>
              <a:spcAft>
                <a:spcPts val="800"/>
              </a:spcAft>
            </a:pPr>
            <a:r>
              <a:rPr lang="ar-EG" sz="2800" b="1" dirty="0">
                <a:solidFill>
                  <a:srgbClr val="FF0000"/>
                </a:solidFill>
                <a:effectLst/>
                <a:ea typeface="Calibri"/>
                <a:cs typeface="Simplified Arabic"/>
              </a:rPr>
              <a:t>الجلسة التدريبية </a:t>
            </a:r>
            <a:r>
              <a:rPr lang="ar-EG" sz="2800" b="1" dirty="0" smtClean="0">
                <a:solidFill>
                  <a:srgbClr val="FF0000"/>
                </a:solidFill>
                <a:effectLst/>
                <a:ea typeface="Calibri"/>
                <a:cs typeface="Simplified Arabic"/>
              </a:rPr>
              <a:t>الثانية</a:t>
            </a:r>
            <a:endParaRPr lang="en-US" sz="1200" b="1" dirty="0">
              <a:solidFill>
                <a:srgbClr val="FF0000"/>
              </a:solidFill>
              <a:effectLst/>
              <a:ea typeface="Calibri"/>
              <a:cs typeface="Arial"/>
            </a:endParaRPr>
          </a:p>
        </p:txBody>
      </p:sp>
      <p:sp>
        <p:nvSpPr>
          <p:cNvPr id="7" name="Round Same Side Corner Rectangle 6"/>
          <p:cNvSpPr>
            <a:spLocks noChangeArrowheads="1"/>
          </p:cNvSpPr>
          <p:nvPr/>
        </p:nvSpPr>
        <p:spPr bwMode="auto">
          <a:xfrm>
            <a:off x="2342152" y="3738032"/>
            <a:ext cx="4859746" cy="683895"/>
          </a:xfrm>
          <a:prstGeom prst="round2Same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الفرق بين التخطيط الاستراتيجى والتشغيلى </a:t>
            </a:r>
            <a:endParaRPr lang="en-US" sz="1100" b="1" dirty="0">
              <a:effectLst/>
              <a:ea typeface="Calibri"/>
              <a:cs typeface="Arial"/>
            </a:endParaRPr>
          </a:p>
        </p:txBody>
      </p:sp>
    </p:spTree>
    <p:extLst>
      <p:ext uri="{BB962C8B-B14F-4D97-AF65-F5344CB8AC3E}">
        <p14:creationId xmlns:p14="http://schemas.microsoft.com/office/powerpoint/2010/main" val="3365278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مراحل عملية التحكم</a:t>
            </a:r>
          </a:p>
        </p:txBody>
      </p:sp>
      <p:sp>
        <p:nvSpPr>
          <p:cNvPr id="9" name="Pie 8"/>
          <p:cNvSpPr/>
          <p:nvPr/>
        </p:nvSpPr>
        <p:spPr>
          <a:xfrm>
            <a:off x="5875031" y="1884446"/>
            <a:ext cx="3268989" cy="4217669"/>
          </a:xfrm>
          <a:prstGeom prst="pie">
            <a:avLst>
              <a:gd name="adj1" fmla="val 16200000"/>
              <a:gd name="adj2" fmla="val 5400000"/>
            </a:avLst>
          </a:pr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10" name="Freeform 9"/>
          <p:cNvSpPr/>
          <p:nvPr/>
        </p:nvSpPr>
        <p:spPr>
          <a:xfrm>
            <a:off x="2588890" y="1873037"/>
            <a:ext cx="4920614" cy="4217669"/>
          </a:xfrm>
          <a:custGeom>
            <a:avLst/>
            <a:gdLst>
              <a:gd name="connsiteX0" fmla="*/ 0 w 4920614"/>
              <a:gd name="connsiteY0" fmla="*/ 0 h 4217669"/>
              <a:gd name="connsiteX1" fmla="*/ 4920614 w 4920614"/>
              <a:gd name="connsiteY1" fmla="*/ 0 h 4217669"/>
              <a:gd name="connsiteX2" fmla="*/ 4920614 w 4920614"/>
              <a:gd name="connsiteY2" fmla="*/ 4217669 h 4217669"/>
              <a:gd name="connsiteX3" fmla="*/ 0 w 4920614"/>
              <a:gd name="connsiteY3" fmla="*/ 4217669 h 4217669"/>
              <a:gd name="connsiteX4" fmla="*/ 0 w 4920614"/>
              <a:gd name="connsiteY4" fmla="*/ 0 h 421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614" h="4217669">
                <a:moveTo>
                  <a:pt x="0" y="0"/>
                </a:moveTo>
                <a:lnTo>
                  <a:pt x="4920614" y="0"/>
                </a:lnTo>
                <a:lnTo>
                  <a:pt x="4920614" y="4217669"/>
                </a:lnTo>
                <a:lnTo>
                  <a:pt x="0" y="4217669"/>
                </a:lnTo>
                <a:lnTo>
                  <a:pt x="0" y="0"/>
                </a:lnTo>
                <a:close/>
              </a:path>
            </a:pathLst>
          </a:custGeom>
          <a:solidFill>
            <a:srgbClr val="FF99FF">
              <a:alpha val="90000"/>
            </a:srgbClr>
          </a:solidFill>
        </p:spPr>
        <p:style>
          <a:lnRef idx="2">
            <a:schemeClr val="accent3">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51747"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توصيل الخطة</a:t>
            </a:r>
            <a:endParaRPr lang="ar-EG" sz="2400" b="1" kern="1200" dirty="0">
              <a:solidFill>
                <a:srgbClr val="FF0000"/>
              </a:solidFill>
            </a:endParaRPr>
          </a:p>
        </p:txBody>
      </p:sp>
      <p:sp>
        <p:nvSpPr>
          <p:cNvPr id="11" name="Freeform 10"/>
          <p:cNvSpPr/>
          <p:nvPr/>
        </p:nvSpPr>
        <p:spPr>
          <a:xfrm>
            <a:off x="2588890" y="1873037"/>
            <a:ext cx="2460307" cy="4217669"/>
          </a:xfrm>
          <a:custGeom>
            <a:avLst/>
            <a:gdLst>
              <a:gd name="connsiteX0" fmla="*/ 0 w 2460307"/>
              <a:gd name="connsiteY0" fmla="*/ 0 h 4217669"/>
              <a:gd name="connsiteX1" fmla="*/ 2460307 w 2460307"/>
              <a:gd name="connsiteY1" fmla="*/ 0 h 4217669"/>
              <a:gd name="connsiteX2" fmla="*/ 2460307 w 2460307"/>
              <a:gd name="connsiteY2" fmla="*/ 4217669 h 4217669"/>
              <a:gd name="connsiteX3" fmla="*/ 0 w 2460307"/>
              <a:gd name="connsiteY3" fmla="*/ 4217669 h 4217669"/>
              <a:gd name="connsiteX4" fmla="*/ 0 w 2460307"/>
              <a:gd name="connsiteY4" fmla="*/ 0 h 421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307" h="4217669">
                <a:moveTo>
                  <a:pt x="0" y="0"/>
                </a:moveTo>
                <a:lnTo>
                  <a:pt x="2460307" y="0"/>
                </a:lnTo>
                <a:lnTo>
                  <a:pt x="2460307" y="4217669"/>
                </a:lnTo>
                <a:lnTo>
                  <a:pt x="0" y="4217669"/>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228600" lvl="1" indent="-228600" algn="justLow" defTabSz="889000" rtl="1">
              <a:lnSpc>
                <a:spcPct val="90000"/>
              </a:lnSpc>
              <a:spcBef>
                <a:spcPct val="0"/>
              </a:spcBef>
              <a:spcAft>
                <a:spcPct val="15000"/>
              </a:spcAft>
              <a:buChar char="••"/>
            </a:pPr>
            <a:r>
              <a:rPr lang="ar-EG" sz="2000" b="1" kern="1200" dirty="0" smtClean="0">
                <a:solidFill>
                  <a:srgbClr val="002060"/>
                </a:solidFill>
              </a:rPr>
              <a:t>تمرير الأهداف العامة وترك أعضاء فريق العمل يتعاملون معها</a:t>
            </a:r>
            <a:endParaRPr lang="ar-EG" sz="2000" b="1" kern="1200" dirty="0">
              <a:solidFill>
                <a:srgbClr val="002060"/>
              </a:solidFill>
            </a:endParaRPr>
          </a:p>
          <a:p>
            <a:pPr marL="228600" lvl="1" indent="-228600" algn="justLow" defTabSz="889000" rtl="1">
              <a:lnSpc>
                <a:spcPct val="90000"/>
              </a:lnSpc>
              <a:spcBef>
                <a:spcPct val="0"/>
              </a:spcBef>
              <a:spcAft>
                <a:spcPct val="15000"/>
              </a:spcAft>
              <a:buChar char="••"/>
            </a:pPr>
            <a:endParaRPr lang="ar-EG" sz="2000" b="1" kern="1200" dirty="0">
              <a:solidFill>
                <a:srgbClr val="002060"/>
              </a:solidFill>
            </a:endParaRPr>
          </a:p>
          <a:p>
            <a:pPr marL="228600" lvl="1" indent="-228600" algn="justLow" defTabSz="889000" rtl="1">
              <a:lnSpc>
                <a:spcPct val="90000"/>
              </a:lnSpc>
              <a:spcBef>
                <a:spcPct val="0"/>
              </a:spcBef>
              <a:spcAft>
                <a:spcPct val="15000"/>
              </a:spcAft>
              <a:buChar char="••"/>
            </a:pPr>
            <a:r>
              <a:rPr lang="ar-EG" sz="2000" b="1" kern="1200" dirty="0" smtClean="0">
                <a:solidFill>
                  <a:srgbClr val="002060"/>
                </a:solidFill>
              </a:rPr>
              <a:t>إعداد خطة عامة تقريبية لتحقيق الأهداف. وترك التفاصيل لفريق العمل.</a:t>
            </a:r>
            <a:endParaRPr lang="ar-EG" sz="2000" b="1" kern="1200" dirty="0">
              <a:solidFill>
                <a:srgbClr val="002060"/>
              </a:solidFill>
            </a:endParaRPr>
          </a:p>
          <a:p>
            <a:pPr marL="228600" lvl="1" indent="-228600" algn="justLow" defTabSz="889000" rtl="1">
              <a:lnSpc>
                <a:spcPct val="90000"/>
              </a:lnSpc>
              <a:spcBef>
                <a:spcPct val="0"/>
              </a:spcBef>
              <a:spcAft>
                <a:spcPct val="15000"/>
              </a:spcAft>
              <a:buChar char="••"/>
            </a:pPr>
            <a:endParaRPr lang="ar-EG" sz="2000" b="1" kern="1200" dirty="0">
              <a:solidFill>
                <a:srgbClr val="002060"/>
              </a:solidFill>
            </a:endParaRPr>
          </a:p>
          <a:p>
            <a:pPr marL="228600" lvl="1" indent="-228600" algn="justLow" defTabSz="889000" rtl="1">
              <a:lnSpc>
                <a:spcPct val="90000"/>
              </a:lnSpc>
              <a:spcBef>
                <a:spcPct val="0"/>
              </a:spcBef>
              <a:spcAft>
                <a:spcPct val="15000"/>
              </a:spcAft>
              <a:buChar char="••"/>
            </a:pPr>
            <a:r>
              <a:rPr lang="ar-EG" sz="2000" b="1" kern="1200" dirty="0" smtClean="0">
                <a:solidFill>
                  <a:srgbClr val="002060"/>
                </a:solidFill>
              </a:rPr>
              <a:t>وضع خطط تفصيلية وإعطاء تعليمات محددة لكل عضو في فريق العمل.</a:t>
            </a:r>
            <a:endParaRPr lang="ar-EG" sz="2000" b="1" kern="1200" dirty="0">
              <a:solidFill>
                <a:srgbClr val="002060"/>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1426" y="1884446"/>
            <a:ext cx="2557464" cy="4206260"/>
          </a:xfrm>
          <a:prstGeom prst="rect">
            <a:avLst/>
          </a:prstGeom>
        </p:spPr>
      </p:pic>
    </p:spTree>
    <p:extLst>
      <p:ext uri="{BB962C8B-B14F-4D97-AF65-F5344CB8AC3E}">
        <p14:creationId xmlns:p14="http://schemas.microsoft.com/office/powerpoint/2010/main" val="2309397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barn(inVertical)">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مراحل عملية التحكم</a:t>
            </a:r>
          </a:p>
        </p:txBody>
      </p:sp>
      <p:sp>
        <p:nvSpPr>
          <p:cNvPr id="7" name="Freeform 6"/>
          <p:cNvSpPr/>
          <p:nvPr/>
        </p:nvSpPr>
        <p:spPr>
          <a:xfrm>
            <a:off x="2143211" y="861627"/>
            <a:ext cx="4487312" cy="3349683"/>
          </a:xfrm>
          <a:custGeom>
            <a:avLst/>
            <a:gdLst>
              <a:gd name="connsiteX0" fmla="*/ 267975 w 4487312"/>
              <a:gd name="connsiteY0" fmla="*/ 0 h 3349683"/>
              <a:gd name="connsiteX1" fmla="*/ 4219337 w 4487312"/>
              <a:gd name="connsiteY1" fmla="*/ 0 h 3349683"/>
              <a:gd name="connsiteX2" fmla="*/ 4487312 w 4487312"/>
              <a:gd name="connsiteY2" fmla="*/ 267975 h 3349683"/>
              <a:gd name="connsiteX3" fmla="*/ 4487312 w 4487312"/>
              <a:gd name="connsiteY3" fmla="*/ 3349683 h 3349683"/>
              <a:gd name="connsiteX4" fmla="*/ 4487312 w 4487312"/>
              <a:gd name="connsiteY4" fmla="*/ 3349683 h 3349683"/>
              <a:gd name="connsiteX5" fmla="*/ 0 w 4487312"/>
              <a:gd name="connsiteY5" fmla="*/ 3349683 h 3349683"/>
              <a:gd name="connsiteX6" fmla="*/ 0 w 4487312"/>
              <a:gd name="connsiteY6" fmla="*/ 3349683 h 3349683"/>
              <a:gd name="connsiteX7" fmla="*/ 0 w 4487312"/>
              <a:gd name="connsiteY7" fmla="*/ 267975 h 3349683"/>
              <a:gd name="connsiteX8" fmla="*/ 267975 w 4487312"/>
              <a:gd name="connsiteY8" fmla="*/ 0 h 33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7312" h="3349683">
                <a:moveTo>
                  <a:pt x="267975" y="0"/>
                </a:moveTo>
                <a:lnTo>
                  <a:pt x="4219337" y="0"/>
                </a:lnTo>
                <a:cubicBezTo>
                  <a:pt x="4367336" y="0"/>
                  <a:pt x="4487312" y="119976"/>
                  <a:pt x="4487312" y="267975"/>
                </a:cubicBezTo>
                <a:lnTo>
                  <a:pt x="4487312" y="3349683"/>
                </a:lnTo>
                <a:lnTo>
                  <a:pt x="4487312" y="3349683"/>
                </a:lnTo>
                <a:lnTo>
                  <a:pt x="0" y="3349683"/>
                </a:lnTo>
                <a:lnTo>
                  <a:pt x="0" y="3349683"/>
                </a:lnTo>
                <a:lnTo>
                  <a:pt x="0" y="267975"/>
                </a:lnTo>
                <a:cubicBezTo>
                  <a:pt x="0" y="119976"/>
                  <a:pt x="119976" y="0"/>
                  <a:pt x="267975" y="0"/>
                </a:cubicBezTo>
                <a:close/>
              </a:path>
            </a:pathLst>
          </a:custGeom>
          <a:solidFill>
            <a:srgbClr val="00B05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967" tIns="169927" rIns="108967" bIns="30480" numCol="1" spcCol="1270" anchor="t" anchorCtr="0">
            <a:noAutofit/>
          </a:bodyPr>
          <a:lstStyle/>
          <a:p>
            <a:pPr marL="228600" lvl="1" indent="-228600" algn="justLow" defTabSz="1066800" rtl="1">
              <a:lnSpc>
                <a:spcPct val="90000"/>
              </a:lnSpc>
              <a:spcBef>
                <a:spcPct val="0"/>
              </a:spcBef>
              <a:spcAft>
                <a:spcPct val="15000"/>
              </a:spcAft>
              <a:buChar char="••"/>
            </a:pPr>
            <a:endParaRPr lang="ar-EG" sz="2400" b="1" kern="1200" dirty="0"/>
          </a:p>
          <a:p>
            <a:pPr marL="228600" lvl="1" indent="-228600" algn="justLow" defTabSz="1066800" rtl="1">
              <a:lnSpc>
                <a:spcPct val="90000"/>
              </a:lnSpc>
              <a:spcBef>
                <a:spcPct val="0"/>
              </a:spcBef>
              <a:spcAft>
                <a:spcPct val="15000"/>
              </a:spcAft>
              <a:buChar char="••"/>
            </a:pPr>
            <a:endParaRPr lang="ar-EG" sz="2400" b="1" kern="1200" dirty="0"/>
          </a:p>
          <a:p>
            <a:pPr marL="228600" lvl="1" indent="-228600" algn="justLow" defTabSz="1066800" rtl="1">
              <a:lnSpc>
                <a:spcPct val="90000"/>
              </a:lnSpc>
              <a:spcBef>
                <a:spcPct val="0"/>
              </a:spcBef>
              <a:spcAft>
                <a:spcPct val="15000"/>
              </a:spcAft>
              <a:buChar char="••"/>
            </a:pPr>
            <a:endParaRPr lang="ar-EG" sz="2400" b="1" kern="1200" dirty="0">
              <a:solidFill>
                <a:schemeClr val="bg2"/>
              </a:solidFill>
            </a:endParaRPr>
          </a:p>
          <a:p>
            <a:pPr marL="228600" lvl="1" indent="-228600" algn="justLow" defTabSz="1066800" rtl="1">
              <a:lnSpc>
                <a:spcPct val="90000"/>
              </a:lnSpc>
              <a:spcBef>
                <a:spcPct val="0"/>
              </a:spcBef>
              <a:spcAft>
                <a:spcPct val="15000"/>
              </a:spcAft>
              <a:buChar char="••"/>
            </a:pPr>
            <a:r>
              <a:rPr lang="ar-EG" sz="2400" b="1" kern="1200" dirty="0" smtClean="0">
                <a:solidFill>
                  <a:schemeClr val="bg2"/>
                </a:solidFill>
              </a:rPr>
              <a:t>توضع المعايير للتحقق من تحقيق الأهداف ومن المعايير التي يمكن أن تستخدم في القياس.</a:t>
            </a:r>
            <a:endParaRPr lang="ar-EG" sz="2400" b="1" kern="1200" dirty="0">
              <a:solidFill>
                <a:schemeClr val="bg2"/>
              </a:solidFill>
            </a:endParaRPr>
          </a:p>
        </p:txBody>
      </p:sp>
      <p:sp>
        <p:nvSpPr>
          <p:cNvPr id="8" name="Freeform 7"/>
          <p:cNvSpPr/>
          <p:nvPr/>
        </p:nvSpPr>
        <p:spPr>
          <a:xfrm>
            <a:off x="2143211" y="4211311"/>
            <a:ext cx="4487312" cy="1440364"/>
          </a:xfrm>
          <a:custGeom>
            <a:avLst/>
            <a:gdLst>
              <a:gd name="connsiteX0" fmla="*/ 0 w 4487312"/>
              <a:gd name="connsiteY0" fmla="*/ 0 h 1440364"/>
              <a:gd name="connsiteX1" fmla="*/ 4487312 w 4487312"/>
              <a:gd name="connsiteY1" fmla="*/ 0 h 1440364"/>
              <a:gd name="connsiteX2" fmla="*/ 4487312 w 4487312"/>
              <a:gd name="connsiteY2" fmla="*/ 1440364 h 1440364"/>
              <a:gd name="connsiteX3" fmla="*/ 0 w 4487312"/>
              <a:gd name="connsiteY3" fmla="*/ 1440364 h 1440364"/>
              <a:gd name="connsiteX4" fmla="*/ 0 w 4487312"/>
              <a:gd name="connsiteY4" fmla="*/ 0 h 144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312" h="1440364">
                <a:moveTo>
                  <a:pt x="0" y="0"/>
                </a:moveTo>
                <a:lnTo>
                  <a:pt x="4487312" y="0"/>
                </a:lnTo>
                <a:lnTo>
                  <a:pt x="4487312" y="1440364"/>
                </a:lnTo>
                <a:lnTo>
                  <a:pt x="0" y="144036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0" rIns="1357713" bIns="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تحديد معايير الأداء</a:t>
            </a:r>
            <a:endParaRPr lang="ar-EG" sz="2400" b="1" kern="1200" dirty="0">
              <a:solidFill>
                <a:srgbClr val="FF0000"/>
              </a:solidFill>
            </a:endParaRPr>
          </a:p>
        </p:txBody>
      </p:sp>
      <p:sp>
        <p:nvSpPr>
          <p:cNvPr id="9" name="Oval 8"/>
          <p:cNvSpPr/>
          <p:nvPr/>
        </p:nvSpPr>
        <p:spPr>
          <a:xfrm>
            <a:off x="5430229" y="4440100"/>
            <a:ext cx="1570559" cy="1570559"/>
          </a:xfrm>
          <a:prstGeom prst="ellipse">
            <a:avLst/>
          </a:prstGeom>
          <a:blipFill rotWithShape="1">
            <a:blip r:embed="rId3"/>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045602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circle(in)">
                                      <p:cBhvr>
                                        <p:cTn id="24"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مراحل عملية التحكم</a:t>
            </a:r>
          </a:p>
        </p:txBody>
      </p:sp>
      <p:graphicFrame>
        <p:nvGraphicFramePr>
          <p:cNvPr id="3" name="Table 2"/>
          <p:cNvGraphicFramePr>
            <a:graphicFrameLocks noGrp="1"/>
          </p:cNvGraphicFramePr>
          <p:nvPr>
            <p:extLst>
              <p:ext uri="{D42A27DB-BD31-4B8C-83A1-F6EECF244321}">
                <p14:modId xmlns:p14="http://schemas.microsoft.com/office/powerpoint/2010/main" val="3448469901"/>
              </p:ext>
            </p:extLst>
          </p:nvPr>
        </p:nvGraphicFramePr>
        <p:xfrm>
          <a:off x="0" y="631402"/>
          <a:ext cx="9144000" cy="4057650"/>
        </p:xfrm>
        <a:graphic>
          <a:graphicData uri="http://schemas.openxmlformats.org/drawingml/2006/table">
            <a:tbl>
              <a:tblPr rtl="1">
                <a:tableStyleId>{5C22544A-7EE6-4342-B048-85BDC9FD1C3A}</a:tableStyleId>
              </a:tblPr>
              <a:tblGrid>
                <a:gridCol w="5915025"/>
                <a:gridCol w="3228975"/>
              </a:tblGrid>
              <a:tr h="811530">
                <a:tc>
                  <a:txBody>
                    <a:bodyPr/>
                    <a:lstStyle/>
                    <a:p>
                      <a:pPr marL="0" lvl="0" indent="0" algn="ctr" rtl="1">
                        <a:lnSpc>
                          <a:spcPct val="150000"/>
                        </a:lnSpc>
                        <a:spcAft>
                          <a:spcPts val="0"/>
                        </a:spcAft>
                        <a:buFont typeface="Wingdings" panose="05000000000000000000" pitchFamily="2" charset="2"/>
                        <a:buNone/>
                        <a:tabLst>
                          <a:tab pos="685800" algn="l"/>
                        </a:tabLst>
                      </a:pPr>
                      <a:r>
                        <a:rPr lang="ar-EG" sz="1800" b="1" dirty="0">
                          <a:solidFill>
                            <a:srgbClr val="FF0000"/>
                          </a:solidFill>
                          <a:effectLst/>
                        </a:rPr>
                        <a:t>الأهداف</a:t>
                      </a:r>
                      <a:endParaRPr lang="en-US"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c>
                  <a:txBody>
                    <a:bodyPr/>
                    <a:lstStyle/>
                    <a:p>
                      <a:pPr marL="0" lvl="0" indent="0" algn="ctr" rtl="1">
                        <a:lnSpc>
                          <a:spcPct val="150000"/>
                        </a:lnSpc>
                        <a:spcAft>
                          <a:spcPts val="0"/>
                        </a:spcAft>
                        <a:buFont typeface="Wingdings" panose="05000000000000000000" pitchFamily="2" charset="2"/>
                        <a:buNone/>
                        <a:tabLst>
                          <a:tab pos="685800" algn="l"/>
                        </a:tabLst>
                      </a:pPr>
                      <a:r>
                        <a:rPr lang="ar-EG" sz="1800" b="1" dirty="0">
                          <a:solidFill>
                            <a:srgbClr val="FF0000"/>
                          </a:solidFill>
                          <a:effectLst/>
                        </a:rPr>
                        <a:t>المقياس</a:t>
                      </a:r>
                      <a:endParaRPr lang="en-US"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r>
              <a:tr h="811530">
                <a:tc>
                  <a:txBody>
                    <a:bodyPr/>
                    <a:lstStyle/>
                    <a:p>
                      <a:pPr algn="ctr" rtl="1">
                        <a:lnSpc>
                          <a:spcPct val="150000"/>
                        </a:lnSpc>
                        <a:spcAft>
                          <a:spcPts val="800"/>
                        </a:spcAft>
                      </a:pPr>
                      <a:r>
                        <a:rPr lang="ar-EG" sz="1800" b="1" dirty="0">
                          <a:solidFill>
                            <a:schemeClr val="bg2"/>
                          </a:solidFill>
                          <a:effectLst/>
                        </a:rPr>
                        <a:t>يجب أن تكون نسبة الشوائب في المادة الكيماوية المنتجة 0.001%</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c>
                  <a:txBody>
                    <a:bodyPr/>
                    <a:lstStyle/>
                    <a:p>
                      <a:pPr marL="101600" algn="ctr" rtl="1">
                        <a:lnSpc>
                          <a:spcPct val="150000"/>
                        </a:lnSpc>
                        <a:spcAft>
                          <a:spcPts val="800"/>
                        </a:spcAft>
                      </a:pPr>
                      <a:r>
                        <a:rPr lang="ar-EG" sz="1800" b="1" dirty="0">
                          <a:solidFill>
                            <a:schemeClr val="bg2"/>
                          </a:solidFill>
                          <a:effectLst/>
                        </a:rPr>
                        <a:t>درجة النقاء</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r>
              <a:tr h="811530">
                <a:tc>
                  <a:txBody>
                    <a:bodyPr/>
                    <a:lstStyle/>
                    <a:p>
                      <a:pPr algn="ctr" rtl="1">
                        <a:lnSpc>
                          <a:spcPct val="150000"/>
                        </a:lnSpc>
                        <a:spcAft>
                          <a:spcPts val="800"/>
                        </a:spcAft>
                      </a:pPr>
                      <a:r>
                        <a:rPr lang="ar-EG" sz="1800" b="1" dirty="0">
                          <a:solidFill>
                            <a:schemeClr val="bg2"/>
                          </a:solidFill>
                          <a:effectLst/>
                        </a:rPr>
                        <a:t>يجب أن يكون متوسط الوقت الذي يستغرقه الحجز على خطوط جوية دقيقتين</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c>
                  <a:txBody>
                    <a:bodyPr/>
                    <a:lstStyle/>
                    <a:p>
                      <a:pPr marL="101600" algn="ctr" rtl="1">
                        <a:lnSpc>
                          <a:spcPct val="150000"/>
                        </a:lnSpc>
                        <a:spcAft>
                          <a:spcPts val="800"/>
                        </a:spcAft>
                      </a:pPr>
                      <a:r>
                        <a:rPr lang="ar-EG" sz="1800" b="1">
                          <a:solidFill>
                            <a:schemeClr val="bg2"/>
                          </a:solidFill>
                          <a:effectLst/>
                        </a:rPr>
                        <a:t>الوقت الذي تستغرقه العملية</a:t>
                      </a:r>
                      <a:endParaRPr lang="en-US" sz="1400" b="1">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r>
              <a:tr h="811530">
                <a:tc>
                  <a:txBody>
                    <a:bodyPr/>
                    <a:lstStyle/>
                    <a:p>
                      <a:pPr algn="ctr" rtl="1">
                        <a:lnSpc>
                          <a:spcPct val="150000"/>
                        </a:lnSpc>
                        <a:spcAft>
                          <a:spcPts val="800"/>
                        </a:spcAft>
                      </a:pPr>
                      <a:r>
                        <a:rPr lang="ar-EG" sz="1800" b="1" dirty="0">
                          <a:solidFill>
                            <a:schemeClr val="bg2"/>
                          </a:solidFill>
                          <a:effectLst/>
                        </a:rPr>
                        <a:t>يجب أن تكون تكاليف المنتج أقل من الموازنة</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c>
                  <a:txBody>
                    <a:bodyPr/>
                    <a:lstStyle/>
                    <a:p>
                      <a:pPr marL="101600" algn="ctr" rtl="1">
                        <a:lnSpc>
                          <a:spcPct val="150000"/>
                        </a:lnSpc>
                        <a:spcAft>
                          <a:spcPts val="800"/>
                        </a:spcAft>
                      </a:pPr>
                      <a:r>
                        <a:rPr lang="ar-EG" sz="1800" b="1" dirty="0">
                          <a:solidFill>
                            <a:schemeClr val="bg2"/>
                          </a:solidFill>
                          <a:effectLst/>
                        </a:rPr>
                        <a:t>تكاليف الإنتاج</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r>
              <a:tr h="811530">
                <a:tc>
                  <a:txBody>
                    <a:bodyPr/>
                    <a:lstStyle/>
                    <a:p>
                      <a:pPr algn="ctr" rtl="1">
                        <a:lnSpc>
                          <a:spcPct val="150000"/>
                        </a:lnSpc>
                        <a:spcAft>
                          <a:spcPts val="800"/>
                        </a:spcAft>
                      </a:pPr>
                      <a:r>
                        <a:rPr lang="ar-EG" sz="1800" b="1" dirty="0">
                          <a:solidFill>
                            <a:schemeClr val="bg2"/>
                          </a:solidFill>
                          <a:effectLst/>
                        </a:rPr>
                        <a:t>يجب ألا تزيد مدة الاستجابة لمكالمات الطوارئ عن 10 دقائق</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c>
                  <a:txBody>
                    <a:bodyPr/>
                    <a:lstStyle/>
                    <a:p>
                      <a:pPr marL="101600" algn="ctr" rtl="1">
                        <a:lnSpc>
                          <a:spcPct val="150000"/>
                        </a:lnSpc>
                        <a:spcAft>
                          <a:spcPts val="800"/>
                        </a:spcAft>
                      </a:pPr>
                      <a:r>
                        <a:rPr lang="ar-EG" sz="1800" b="1" dirty="0">
                          <a:solidFill>
                            <a:schemeClr val="bg2"/>
                          </a:solidFill>
                          <a:effectLst/>
                        </a:rPr>
                        <a:t>مدى الاستجابة</a:t>
                      </a:r>
                      <a:endParaRPr lang="en-US" sz="1400" b="1"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solidFill>
                      <a:srgbClr val="00B0F0"/>
                    </a:solidFill>
                  </a:tcPr>
                </a:tc>
              </a:tr>
            </a:tbl>
          </a:graphicData>
        </a:graphic>
      </p:graphicFrame>
      <p:pic>
        <p:nvPicPr>
          <p:cNvPr id="5" name="Picture 4"/>
          <p:cNvPicPr>
            <a:picLocks noChangeAspect="1"/>
          </p:cNvPicPr>
          <p:nvPr/>
        </p:nvPicPr>
        <p:blipFill>
          <a:blip r:embed="rId3"/>
          <a:stretch>
            <a:fillRect/>
          </a:stretch>
        </p:blipFill>
        <p:spPr>
          <a:xfrm>
            <a:off x="1" y="4606387"/>
            <a:ext cx="9143999" cy="2251613"/>
          </a:xfrm>
          <a:prstGeom prst="rect">
            <a:avLst/>
          </a:prstGeom>
        </p:spPr>
      </p:pic>
    </p:spTree>
    <p:extLst>
      <p:ext uri="{BB962C8B-B14F-4D97-AF65-F5344CB8AC3E}">
        <p14:creationId xmlns:p14="http://schemas.microsoft.com/office/powerpoint/2010/main" val="1352321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31603298"/>
              </p:ext>
            </p:extLst>
          </p:nvPr>
        </p:nvGraphicFramePr>
        <p:xfrm>
          <a:off x="600075" y="1339850"/>
          <a:ext cx="8015288"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21</a:t>
            </a:r>
            <a:endParaRPr lang="ar-EG" sz="2000" b="1" dirty="0"/>
          </a:p>
        </p:txBody>
      </p:sp>
    </p:spTree>
    <p:extLst>
      <p:ext uri="{BB962C8B-B14F-4D97-AF65-F5344CB8AC3E}">
        <p14:creationId xmlns:p14="http://schemas.microsoft.com/office/powerpoint/2010/main" val="249098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الفرق </a:t>
            </a:r>
            <a:r>
              <a:rPr lang="ar-EG" sz="2800" dirty="0">
                <a:solidFill>
                  <a:schemeClr val="bg2"/>
                </a:solidFill>
              </a:rPr>
              <a:t>بين التخطيط الاستراتيجي والتخطيط التشغيلي</a:t>
            </a:r>
          </a:p>
        </p:txBody>
      </p:sp>
      <p:sp>
        <p:nvSpPr>
          <p:cNvPr id="7" name="Freeform 6"/>
          <p:cNvSpPr/>
          <p:nvPr/>
        </p:nvSpPr>
        <p:spPr>
          <a:xfrm>
            <a:off x="728420" y="1487835"/>
            <a:ext cx="4909864" cy="4432516"/>
          </a:xfrm>
          <a:custGeom>
            <a:avLst/>
            <a:gdLst>
              <a:gd name="connsiteX0" fmla="*/ 0 w 4909863"/>
              <a:gd name="connsiteY0" fmla="*/ 554064 h 4432515"/>
              <a:gd name="connsiteX1" fmla="*/ 2693606 w 4909863"/>
              <a:gd name="connsiteY1" fmla="*/ 554064 h 4432515"/>
              <a:gd name="connsiteX2" fmla="*/ 2693606 w 4909863"/>
              <a:gd name="connsiteY2" fmla="*/ 0 h 4432515"/>
              <a:gd name="connsiteX3" fmla="*/ 4909863 w 4909863"/>
              <a:gd name="connsiteY3" fmla="*/ 2216258 h 4432515"/>
              <a:gd name="connsiteX4" fmla="*/ 2693606 w 4909863"/>
              <a:gd name="connsiteY4" fmla="*/ 4432515 h 4432515"/>
              <a:gd name="connsiteX5" fmla="*/ 2693606 w 4909863"/>
              <a:gd name="connsiteY5" fmla="*/ 3878451 h 4432515"/>
              <a:gd name="connsiteX6" fmla="*/ 0 w 4909863"/>
              <a:gd name="connsiteY6" fmla="*/ 3878451 h 4432515"/>
              <a:gd name="connsiteX7" fmla="*/ 0 w 4909863"/>
              <a:gd name="connsiteY7" fmla="*/ 554064 h 44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9863" h="4432515">
                <a:moveTo>
                  <a:pt x="4909863" y="3878451"/>
                </a:moveTo>
                <a:lnTo>
                  <a:pt x="2216257" y="3878451"/>
                </a:lnTo>
                <a:lnTo>
                  <a:pt x="2216257" y="4432515"/>
                </a:lnTo>
                <a:lnTo>
                  <a:pt x="0" y="2216257"/>
                </a:lnTo>
                <a:lnTo>
                  <a:pt x="2216257" y="0"/>
                </a:lnTo>
                <a:lnTo>
                  <a:pt x="2216257" y="554064"/>
                </a:lnTo>
                <a:lnTo>
                  <a:pt x="4909863" y="554064"/>
                </a:lnTo>
                <a:lnTo>
                  <a:pt x="4909863" y="3878451"/>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9178" tIns="561050" rIns="6986" bIns="561048"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justLow" defTabSz="1022350" rtl="1">
              <a:lnSpc>
                <a:spcPct val="90000"/>
              </a:lnSpc>
              <a:spcBef>
                <a:spcPct val="0"/>
              </a:spcBef>
              <a:spcAft>
                <a:spcPct val="15000"/>
              </a:spcAft>
              <a:buChar char="••"/>
            </a:pPr>
            <a:r>
              <a:rPr lang="ar-EG" sz="2300" b="1" kern="1200" dirty="0" smtClean="0"/>
              <a:t>هو طرقٌة لتحددٌ الأهداف بعيدٌة المدى وكيفٌيةٌ الوصول إليهٌا.</a:t>
            </a:r>
            <a:endParaRPr lang="ar-EG" sz="23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justLow" defTabSz="1022350" rtl="1">
              <a:lnSpc>
                <a:spcPct val="90000"/>
              </a:lnSpc>
              <a:spcBef>
                <a:spcPct val="0"/>
              </a:spcBef>
              <a:spcAft>
                <a:spcPct val="15000"/>
              </a:spcAft>
              <a:buChar char="••"/>
            </a:pPr>
            <a:r>
              <a:rPr lang="ar-EG" sz="2300" b="1" kern="1200" dirty="0" smtClean="0"/>
              <a:t>طريقة لتحديد الآهداف المرحلية قريبة المدى .</a:t>
            </a:r>
            <a:endParaRPr lang="ar-EG" sz="2300" b="1" kern="1200" dirty="0"/>
          </a:p>
        </p:txBody>
      </p:sp>
      <p:sp>
        <p:nvSpPr>
          <p:cNvPr id="8" name="Freeform 7"/>
          <p:cNvSpPr/>
          <p:nvPr/>
        </p:nvSpPr>
        <p:spPr>
          <a:xfrm>
            <a:off x="5638283" y="1487836"/>
            <a:ext cx="3273242" cy="4432515"/>
          </a:xfrm>
          <a:custGeom>
            <a:avLst/>
            <a:gdLst>
              <a:gd name="connsiteX0" fmla="*/ 0 w 3273242"/>
              <a:gd name="connsiteY0" fmla="*/ 545551 h 4432515"/>
              <a:gd name="connsiteX1" fmla="*/ 545551 w 3273242"/>
              <a:gd name="connsiteY1" fmla="*/ 0 h 4432515"/>
              <a:gd name="connsiteX2" fmla="*/ 2727691 w 3273242"/>
              <a:gd name="connsiteY2" fmla="*/ 0 h 4432515"/>
              <a:gd name="connsiteX3" fmla="*/ 3273242 w 3273242"/>
              <a:gd name="connsiteY3" fmla="*/ 545551 h 4432515"/>
              <a:gd name="connsiteX4" fmla="*/ 3273242 w 3273242"/>
              <a:gd name="connsiteY4" fmla="*/ 3886964 h 4432515"/>
              <a:gd name="connsiteX5" fmla="*/ 2727691 w 3273242"/>
              <a:gd name="connsiteY5" fmla="*/ 4432515 h 4432515"/>
              <a:gd name="connsiteX6" fmla="*/ 545551 w 3273242"/>
              <a:gd name="connsiteY6" fmla="*/ 4432515 h 4432515"/>
              <a:gd name="connsiteX7" fmla="*/ 0 w 3273242"/>
              <a:gd name="connsiteY7" fmla="*/ 3886964 h 4432515"/>
              <a:gd name="connsiteX8" fmla="*/ 0 w 3273242"/>
              <a:gd name="connsiteY8" fmla="*/ 545551 h 44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242" h="4432515">
                <a:moveTo>
                  <a:pt x="0" y="545551"/>
                </a:moveTo>
                <a:cubicBezTo>
                  <a:pt x="0" y="244252"/>
                  <a:pt x="244252" y="0"/>
                  <a:pt x="545551" y="0"/>
                </a:cubicBezTo>
                <a:lnTo>
                  <a:pt x="2727691" y="0"/>
                </a:lnTo>
                <a:cubicBezTo>
                  <a:pt x="3028990" y="0"/>
                  <a:pt x="3273242" y="244252"/>
                  <a:pt x="3273242" y="545551"/>
                </a:cubicBezTo>
                <a:lnTo>
                  <a:pt x="3273242" y="3886964"/>
                </a:lnTo>
                <a:cubicBezTo>
                  <a:pt x="3273242" y="4188263"/>
                  <a:pt x="3028990" y="4432515"/>
                  <a:pt x="2727691" y="4432515"/>
                </a:cubicBezTo>
                <a:lnTo>
                  <a:pt x="545551" y="4432515"/>
                </a:lnTo>
                <a:cubicBezTo>
                  <a:pt x="244252" y="4432515"/>
                  <a:pt x="0" y="4188263"/>
                  <a:pt x="0" y="3886964"/>
                </a:cubicBezTo>
                <a:lnTo>
                  <a:pt x="0" y="5455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467" tIns="213127" rIns="266467" bIns="213127"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التعريف</a:t>
            </a:r>
            <a:endParaRPr lang="ar-EG" sz="2800" b="1" kern="1200" dirty="0">
              <a:solidFill>
                <a:schemeClr val="bg2"/>
              </a:solidFill>
            </a:endParaRPr>
          </a:p>
        </p:txBody>
      </p:sp>
    </p:spTree>
    <p:extLst>
      <p:ext uri="{BB962C8B-B14F-4D97-AF65-F5344CB8AC3E}">
        <p14:creationId xmlns:p14="http://schemas.microsoft.com/office/powerpoint/2010/main" val="2812315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barn(inVertical)">
                                      <p:cBhvr>
                                        <p:cTn id="31" dur="500"/>
                                        <p:tgtEl>
                                          <p:spTgt spid="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barn(inVertical)">
                                      <p:cBhvr>
                                        <p:cTn id="3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الفرق </a:t>
            </a:r>
            <a:r>
              <a:rPr lang="ar-EG" sz="2800" dirty="0">
                <a:solidFill>
                  <a:schemeClr val="bg2"/>
                </a:solidFill>
              </a:rPr>
              <a:t>بين التخطيط الاستراتيجي والتخطيط التشغيلي</a:t>
            </a:r>
          </a:p>
        </p:txBody>
      </p:sp>
      <p:sp>
        <p:nvSpPr>
          <p:cNvPr id="5" name="Freeform 4"/>
          <p:cNvSpPr/>
          <p:nvPr/>
        </p:nvSpPr>
        <p:spPr>
          <a:xfrm>
            <a:off x="728420" y="1487835"/>
            <a:ext cx="4909864" cy="4432516"/>
          </a:xfrm>
          <a:custGeom>
            <a:avLst/>
            <a:gdLst>
              <a:gd name="connsiteX0" fmla="*/ 0 w 4909863"/>
              <a:gd name="connsiteY0" fmla="*/ 554064 h 4432515"/>
              <a:gd name="connsiteX1" fmla="*/ 2693606 w 4909863"/>
              <a:gd name="connsiteY1" fmla="*/ 554064 h 4432515"/>
              <a:gd name="connsiteX2" fmla="*/ 2693606 w 4909863"/>
              <a:gd name="connsiteY2" fmla="*/ 0 h 4432515"/>
              <a:gd name="connsiteX3" fmla="*/ 4909863 w 4909863"/>
              <a:gd name="connsiteY3" fmla="*/ 2216258 h 4432515"/>
              <a:gd name="connsiteX4" fmla="*/ 2693606 w 4909863"/>
              <a:gd name="connsiteY4" fmla="*/ 4432515 h 4432515"/>
              <a:gd name="connsiteX5" fmla="*/ 2693606 w 4909863"/>
              <a:gd name="connsiteY5" fmla="*/ 3878451 h 4432515"/>
              <a:gd name="connsiteX6" fmla="*/ 0 w 4909863"/>
              <a:gd name="connsiteY6" fmla="*/ 3878451 h 4432515"/>
              <a:gd name="connsiteX7" fmla="*/ 0 w 4909863"/>
              <a:gd name="connsiteY7" fmla="*/ 554064 h 44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9863" h="4432515">
                <a:moveTo>
                  <a:pt x="4909863" y="3878451"/>
                </a:moveTo>
                <a:lnTo>
                  <a:pt x="2216257" y="3878451"/>
                </a:lnTo>
                <a:lnTo>
                  <a:pt x="2216257" y="4432515"/>
                </a:lnTo>
                <a:lnTo>
                  <a:pt x="0" y="2216257"/>
                </a:lnTo>
                <a:lnTo>
                  <a:pt x="2216257" y="0"/>
                </a:lnTo>
                <a:lnTo>
                  <a:pt x="2216257" y="554064"/>
                </a:lnTo>
                <a:lnTo>
                  <a:pt x="4909863" y="554064"/>
                </a:lnTo>
                <a:lnTo>
                  <a:pt x="4909863" y="3878451"/>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9178" tIns="561050" rIns="6986" bIns="561048"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justLow" defTabSz="1022350" rtl="1">
              <a:lnSpc>
                <a:spcPct val="90000"/>
              </a:lnSpc>
              <a:spcBef>
                <a:spcPct val="0"/>
              </a:spcBef>
              <a:spcAft>
                <a:spcPct val="15000"/>
              </a:spcAft>
              <a:buChar char="••"/>
            </a:pPr>
            <a:r>
              <a:rPr lang="ar-EG" sz="2300" b="1" kern="1200" dirty="0" smtClean="0"/>
              <a:t>أكثر من خمس سنوات.</a:t>
            </a:r>
            <a:endParaRPr lang="ar-EG" sz="23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justLow" defTabSz="1022350" rtl="1">
              <a:lnSpc>
                <a:spcPct val="90000"/>
              </a:lnSpc>
              <a:spcBef>
                <a:spcPct val="0"/>
              </a:spcBef>
              <a:spcAft>
                <a:spcPct val="15000"/>
              </a:spcAft>
              <a:buChar char="••"/>
            </a:pPr>
            <a:r>
              <a:rPr lang="ar-EG" sz="2300" b="1" kern="1200" dirty="0" smtClean="0"/>
              <a:t>من سنة إلى خمس سنوات</a:t>
            </a:r>
            <a:endParaRPr lang="ar-EG" sz="2300" b="1" kern="1200" dirty="0"/>
          </a:p>
        </p:txBody>
      </p:sp>
      <p:sp>
        <p:nvSpPr>
          <p:cNvPr id="6" name="Freeform 5"/>
          <p:cNvSpPr/>
          <p:nvPr/>
        </p:nvSpPr>
        <p:spPr>
          <a:xfrm>
            <a:off x="5638283" y="1487836"/>
            <a:ext cx="3273242" cy="4432515"/>
          </a:xfrm>
          <a:custGeom>
            <a:avLst/>
            <a:gdLst>
              <a:gd name="connsiteX0" fmla="*/ 0 w 3273242"/>
              <a:gd name="connsiteY0" fmla="*/ 545551 h 4432515"/>
              <a:gd name="connsiteX1" fmla="*/ 545551 w 3273242"/>
              <a:gd name="connsiteY1" fmla="*/ 0 h 4432515"/>
              <a:gd name="connsiteX2" fmla="*/ 2727691 w 3273242"/>
              <a:gd name="connsiteY2" fmla="*/ 0 h 4432515"/>
              <a:gd name="connsiteX3" fmla="*/ 3273242 w 3273242"/>
              <a:gd name="connsiteY3" fmla="*/ 545551 h 4432515"/>
              <a:gd name="connsiteX4" fmla="*/ 3273242 w 3273242"/>
              <a:gd name="connsiteY4" fmla="*/ 3886964 h 4432515"/>
              <a:gd name="connsiteX5" fmla="*/ 2727691 w 3273242"/>
              <a:gd name="connsiteY5" fmla="*/ 4432515 h 4432515"/>
              <a:gd name="connsiteX6" fmla="*/ 545551 w 3273242"/>
              <a:gd name="connsiteY6" fmla="*/ 4432515 h 4432515"/>
              <a:gd name="connsiteX7" fmla="*/ 0 w 3273242"/>
              <a:gd name="connsiteY7" fmla="*/ 3886964 h 4432515"/>
              <a:gd name="connsiteX8" fmla="*/ 0 w 3273242"/>
              <a:gd name="connsiteY8" fmla="*/ 545551 h 44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242" h="4432515">
                <a:moveTo>
                  <a:pt x="0" y="545551"/>
                </a:moveTo>
                <a:cubicBezTo>
                  <a:pt x="0" y="244252"/>
                  <a:pt x="244252" y="0"/>
                  <a:pt x="545551" y="0"/>
                </a:cubicBezTo>
                <a:lnTo>
                  <a:pt x="2727691" y="0"/>
                </a:lnTo>
                <a:cubicBezTo>
                  <a:pt x="3028990" y="0"/>
                  <a:pt x="3273242" y="244252"/>
                  <a:pt x="3273242" y="545551"/>
                </a:cubicBezTo>
                <a:lnTo>
                  <a:pt x="3273242" y="3886964"/>
                </a:lnTo>
                <a:cubicBezTo>
                  <a:pt x="3273242" y="4188263"/>
                  <a:pt x="3028990" y="4432515"/>
                  <a:pt x="2727691" y="4432515"/>
                </a:cubicBezTo>
                <a:lnTo>
                  <a:pt x="545551" y="4432515"/>
                </a:lnTo>
                <a:cubicBezTo>
                  <a:pt x="244252" y="4432515"/>
                  <a:pt x="0" y="4188263"/>
                  <a:pt x="0" y="3886964"/>
                </a:cubicBezTo>
                <a:lnTo>
                  <a:pt x="0" y="545551"/>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6467" tIns="213127" rIns="266467" bIns="213127"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المدة الزمنية</a:t>
            </a:r>
            <a:endParaRPr lang="ar-EG" sz="2800" b="1" kern="1200" dirty="0">
              <a:solidFill>
                <a:schemeClr val="bg2"/>
              </a:solidFill>
            </a:endParaRPr>
          </a:p>
        </p:txBody>
      </p:sp>
    </p:spTree>
    <p:extLst>
      <p:ext uri="{BB962C8B-B14F-4D97-AF65-F5344CB8AC3E}">
        <p14:creationId xmlns:p14="http://schemas.microsoft.com/office/powerpoint/2010/main" val="775177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barn(inVertical)">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arn(inVertical)">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الفرق بين التخطيط الاستراتيجي والتخطيط التشغيلي</a:t>
            </a:r>
          </a:p>
        </p:txBody>
      </p:sp>
      <p:sp>
        <p:nvSpPr>
          <p:cNvPr id="5" name="Freeform 4"/>
          <p:cNvSpPr/>
          <p:nvPr/>
        </p:nvSpPr>
        <p:spPr>
          <a:xfrm>
            <a:off x="0" y="1487835"/>
            <a:ext cx="5346916" cy="4711487"/>
          </a:xfrm>
          <a:custGeom>
            <a:avLst/>
            <a:gdLst>
              <a:gd name="connsiteX0" fmla="*/ 0 w 5346915"/>
              <a:gd name="connsiteY0" fmla="*/ 588936 h 4711486"/>
              <a:gd name="connsiteX1" fmla="*/ 2991172 w 5346915"/>
              <a:gd name="connsiteY1" fmla="*/ 588936 h 4711486"/>
              <a:gd name="connsiteX2" fmla="*/ 2991172 w 5346915"/>
              <a:gd name="connsiteY2" fmla="*/ 0 h 4711486"/>
              <a:gd name="connsiteX3" fmla="*/ 5346915 w 5346915"/>
              <a:gd name="connsiteY3" fmla="*/ 2355743 h 4711486"/>
              <a:gd name="connsiteX4" fmla="*/ 2991172 w 5346915"/>
              <a:gd name="connsiteY4" fmla="*/ 4711486 h 4711486"/>
              <a:gd name="connsiteX5" fmla="*/ 2991172 w 5346915"/>
              <a:gd name="connsiteY5" fmla="*/ 4122550 h 4711486"/>
              <a:gd name="connsiteX6" fmla="*/ 0 w 5346915"/>
              <a:gd name="connsiteY6" fmla="*/ 4122550 h 4711486"/>
              <a:gd name="connsiteX7" fmla="*/ 0 w 5346915"/>
              <a:gd name="connsiteY7" fmla="*/ 588936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6915" h="4711486">
                <a:moveTo>
                  <a:pt x="5346915" y="4122550"/>
                </a:moveTo>
                <a:lnTo>
                  <a:pt x="2355743" y="4122550"/>
                </a:lnTo>
                <a:lnTo>
                  <a:pt x="2355743" y="4711486"/>
                </a:lnTo>
                <a:lnTo>
                  <a:pt x="0" y="2355743"/>
                </a:lnTo>
                <a:lnTo>
                  <a:pt x="2355743" y="0"/>
                </a:lnTo>
                <a:lnTo>
                  <a:pt x="2355743" y="588936"/>
                </a:lnTo>
                <a:lnTo>
                  <a:pt x="5346915" y="588936"/>
                </a:lnTo>
                <a:lnTo>
                  <a:pt x="5346915" y="4122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507" tIns="601637" rIns="12701" bIns="601635"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justLow" defTabSz="889000" rtl="1">
              <a:lnSpc>
                <a:spcPct val="90000"/>
              </a:lnSpc>
              <a:spcBef>
                <a:spcPct val="0"/>
              </a:spcBef>
              <a:spcAft>
                <a:spcPct val="15000"/>
              </a:spcAft>
              <a:buChar char="••"/>
            </a:pPr>
            <a:r>
              <a:rPr lang="ar-EG" sz="2000" b="1" kern="1200" dirty="0" smtClean="0"/>
              <a:t>أولا: نموذج سوات </a:t>
            </a:r>
            <a:r>
              <a:rPr lang="en-US" sz="2000" b="1" kern="1200" dirty="0" smtClean="0"/>
              <a:t>SWOT</a:t>
            </a:r>
            <a:r>
              <a:rPr lang="ar-EG" sz="2000" b="1" kern="1200" dirty="0" smtClean="0"/>
              <a:t>.</a:t>
            </a:r>
            <a:endParaRPr lang="ar-EG" sz="2000" b="1" kern="1200" dirty="0"/>
          </a:p>
          <a:p>
            <a:pPr marL="457200" lvl="2" indent="-228600" algn="justLow" defTabSz="889000" rtl="1">
              <a:lnSpc>
                <a:spcPct val="90000"/>
              </a:lnSpc>
              <a:spcBef>
                <a:spcPct val="0"/>
              </a:spcBef>
              <a:spcAft>
                <a:spcPct val="15000"/>
              </a:spcAft>
              <a:buChar char="••"/>
            </a:pPr>
            <a:r>
              <a:rPr lang="ar-EG" sz="2000" b="1" kern="1200" dirty="0" smtClean="0"/>
              <a:t>ثانياٌ: التخطيطٌ بالسنٌاريوٌ.</a:t>
            </a:r>
            <a:endParaRPr lang="ar-EG" sz="2000" b="1" kern="1200" dirty="0"/>
          </a:p>
          <a:p>
            <a:pPr marL="457200" lvl="2" indent="-228600" algn="justLow" defTabSz="889000" rtl="1">
              <a:lnSpc>
                <a:spcPct val="90000"/>
              </a:lnSpc>
              <a:spcBef>
                <a:spcPct val="0"/>
              </a:spcBef>
              <a:spcAft>
                <a:spcPct val="15000"/>
              </a:spcAft>
              <a:buChar char="••"/>
            </a:pPr>
            <a:r>
              <a:rPr lang="ar-EG" sz="2000" b="1" kern="1200" dirty="0" smtClean="0"/>
              <a:t>ثالثا: نموذج</a:t>
            </a:r>
            <a:r>
              <a:rPr lang="en-US" sz="2000" b="1" kern="1200" dirty="0" smtClean="0"/>
              <a:t>PMSP</a:t>
            </a:r>
            <a:r>
              <a:rPr lang="ar-EG" sz="2000" b="1" kern="1200" dirty="0" smtClean="0"/>
              <a:t>.</a:t>
            </a:r>
            <a:endParaRPr lang="ar-EG" sz="2000" b="1" kern="1200" dirty="0"/>
          </a:p>
          <a:p>
            <a:pPr marL="457200" lvl="2" indent="-228600" algn="justLow" defTabSz="889000" rtl="1">
              <a:lnSpc>
                <a:spcPct val="90000"/>
              </a:lnSpc>
              <a:spcBef>
                <a:spcPct val="0"/>
              </a:spcBef>
              <a:spcAft>
                <a:spcPct val="15000"/>
              </a:spcAft>
              <a:buChar char="••"/>
            </a:pPr>
            <a:r>
              <a:rPr lang="ar-EG" sz="2000" b="1" kern="1200" dirty="0" smtClean="0"/>
              <a:t>رابعا: نموذج فايفر </a:t>
            </a:r>
            <a:r>
              <a:rPr lang="en-US" sz="2000" b="1" kern="1200" dirty="0" smtClean="0"/>
              <a:t>Feiffer</a:t>
            </a:r>
            <a:r>
              <a:rPr lang="ar-EG" sz="2000" b="1" kern="1200" dirty="0" smtClean="0"/>
              <a:t> .</a:t>
            </a:r>
            <a:endParaRPr lang="ar-EG" sz="20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justLow" defTabSz="889000" rtl="1">
              <a:lnSpc>
                <a:spcPct val="90000"/>
              </a:lnSpc>
              <a:spcBef>
                <a:spcPct val="0"/>
              </a:spcBef>
              <a:spcAft>
                <a:spcPct val="15000"/>
              </a:spcAft>
              <a:buChar char="••"/>
            </a:pPr>
            <a:r>
              <a:rPr lang="ar-EG" sz="2000" b="1" kern="1200" dirty="0" smtClean="0"/>
              <a:t>طريقٌة سوات </a:t>
            </a:r>
            <a:r>
              <a:rPr lang="en-US" sz="2000" b="1" kern="1200" dirty="0" smtClean="0"/>
              <a:t>SWOT</a:t>
            </a:r>
            <a:r>
              <a:rPr lang="ar-EG" sz="2000" b="1" kern="1200" dirty="0" smtClean="0"/>
              <a:t>وهى فعالة وممتازة بالتخطيطٌ التشغيلى .</a:t>
            </a:r>
            <a:endParaRPr lang="ar-EG" sz="2000" b="1" kern="1200" dirty="0"/>
          </a:p>
        </p:txBody>
      </p:sp>
      <p:sp>
        <p:nvSpPr>
          <p:cNvPr id="6" name="Freeform 5"/>
          <p:cNvSpPr/>
          <p:nvPr/>
        </p:nvSpPr>
        <p:spPr>
          <a:xfrm>
            <a:off x="5346915" y="1487836"/>
            <a:ext cx="3564610" cy="4711486"/>
          </a:xfrm>
          <a:custGeom>
            <a:avLst/>
            <a:gdLst>
              <a:gd name="connsiteX0" fmla="*/ 0 w 3564610"/>
              <a:gd name="connsiteY0" fmla="*/ 594114 h 4711486"/>
              <a:gd name="connsiteX1" fmla="*/ 594114 w 3564610"/>
              <a:gd name="connsiteY1" fmla="*/ 0 h 4711486"/>
              <a:gd name="connsiteX2" fmla="*/ 2970496 w 3564610"/>
              <a:gd name="connsiteY2" fmla="*/ 0 h 4711486"/>
              <a:gd name="connsiteX3" fmla="*/ 3564610 w 3564610"/>
              <a:gd name="connsiteY3" fmla="*/ 594114 h 4711486"/>
              <a:gd name="connsiteX4" fmla="*/ 3564610 w 3564610"/>
              <a:gd name="connsiteY4" fmla="*/ 4117372 h 4711486"/>
              <a:gd name="connsiteX5" fmla="*/ 2970496 w 3564610"/>
              <a:gd name="connsiteY5" fmla="*/ 4711486 h 4711486"/>
              <a:gd name="connsiteX6" fmla="*/ 594114 w 3564610"/>
              <a:gd name="connsiteY6" fmla="*/ 4711486 h 4711486"/>
              <a:gd name="connsiteX7" fmla="*/ 0 w 3564610"/>
              <a:gd name="connsiteY7" fmla="*/ 4117372 h 4711486"/>
              <a:gd name="connsiteX8" fmla="*/ 0 w 3564610"/>
              <a:gd name="connsiteY8" fmla="*/ 594114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610" h="4711486">
                <a:moveTo>
                  <a:pt x="0" y="594114"/>
                </a:moveTo>
                <a:cubicBezTo>
                  <a:pt x="0" y="265994"/>
                  <a:pt x="265994" y="0"/>
                  <a:pt x="594114" y="0"/>
                </a:cubicBezTo>
                <a:lnTo>
                  <a:pt x="2970496" y="0"/>
                </a:lnTo>
                <a:cubicBezTo>
                  <a:pt x="3298616" y="0"/>
                  <a:pt x="3564610" y="265994"/>
                  <a:pt x="3564610" y="594114"/>
                </a:cubicBezTo>
                <a:lnTo>
                  <a:pt x="3564610" y="4117372"/>
                </a:lnTo>
                <a:cubicBezTo>
                  <a:pt x="3564610" y="4445492"/>
                  <a:pt x="3298616" y="4711486"/>
                  <a:pt x="2970496" y="4711486"/>
                </a:cubicBezTo>
                <a:lnTo>
                  <a:pt x="594114" y="4711486"/>
                </a:lnTo>
                <a:cubicBezTo>
                  <a:pt x="265994" y="4711486"/>
                  <a:pt x="0" y="4445492"/>
                  <a:pt x="0" y="4117372"/>
                </a:cubicBezTo>
                <a:lnTo>
                  <a:pt x="0" y="594114"/>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690" tIns="227350" rIns="280690" bIns="2273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النماذج</a:t>
            </a:r>
            <a:endParaRPr lang="ar-EG" sz="2800" b="1" kern="1200" dirty="0">
              <a:solidFill>
                <a:schemeClr val="bg2"/>
              </a:solidFill>
            </a:endParaRPr>
          </a:p>
        </p:txBody>
      </p:sp>
    </p:spTree>
    <p:extLst>
      <p:ext uri="{BB962C8B-B14F-4D97-AF65-F5344CB8AC3E}">
        <p14:creationId xmlns:p14="http://schemas.microsoft.com/office/powerpoint/2010/main" val="2588331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arn(inVertical)">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barn(inVertical)">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barn(inVertical)">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barn(inVertical)">
                                      <p:cBhvr>
                                        <p:cTn id="46" dur="500"/>
                                        <p:tgtEl>
                                          <p:spTgt spid="5">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barn(inVertical)">
                                      <p:cBhvr>
                                        <p:cTn id="5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p:cNvSpPr/>
          <p:nvPr/>
        </p:nvSpPr>
        <p:spPr bwMode="auto">
          <a:xfrm>
            <a:off x="1547663" y="2040858"/>
            <a:ext cx="7236296" cy="2377008"/>
          </a:xfrm>
          <a:prstGeom prst="foldedCorner">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30" tIns="45715" rIns="91430" bIns="45715" numCol="1" rtlCol="1" anchor="ctr" anchorCtr="0" compatLnSpc="1">
            <a:prstTxWarp prst="textNoShape">
              <a:avLst/>
            </a:prstTxWarp>
          </a:bodyPr>
          <a:lstStyle/>
          <a:p>
            <a:pPr marL="0" marR="0" lvl="0" indent="0" algn="ctr" defTabSz="914305" eaLnBrk="1" fontAlgn="auto" latinLnBrk="0" hangingPunct="1">
              <a:lnSpc>
                <a:spcPct val="100000"/>
              </a:lnSpc>
              <a:spcBef>
                <a:spcPts val="0"/>
              </a:spcBef>
              <a:spcAft>
                <a:spcPts val="0"/>
              </a:spcAft>
              <a:buClrTx/>
              <a:buSzTx/>
              <a:buFontTx/>
              <a:buNone/>
              <a:tabLst/>
              <a:defRPr/>
            </a:pPr>
            <a:endParaRPr kumimoji="0" lang="ar-EG" sz="2400" b="0" i="0" u="none" strike="noStrike" kern="0" cap="none" spc="0" normalizeH="0" baseline="0" noProof="0" dirty="0" smtClean="0">
              <a:ln>
                <a:noFill/>
              </a:ln>
              <a:solidFill>
                <a:prstClr val="black"/>
              </a:solidFill>
              <a:effectLst/>
              <a:uLnTx/>
              <a:uFillTx/>
              <a:latin typeface="Calibri"/>
              <a:cs typeface="Arial" panose="020B0604020202020204" pitchFamily="34" charset="0"/>
            </a:endParaRPr>
          </a:p>
        </p:txBody>
      </p:sp>
      <p:sp>
        <p:nvSpPr>
          <p:cNvPr id="3" name="Rectangle 2"/>
          <p:cNvSpPr/>
          <p:nvPr/>
        </p:nvSpPr>
        <p:spPr>
          <a:xfrm>
            <a:off x="2195736" y="2204120"/>
            <a:ext cx="6336704" cy="1631206"/>
          </a:xfrm>
          <a:prstGeom prst="rect">
            <a:avLst/>
          </a:prstGeom>
        </p:spPr>
        <p:txBody>
          <a:bodyPr wrap="square" lIns="91430" tIns="45715" rIns="91430" bIns="45715">
            <a:spAutoFit/>
          </a:bodyPr>
          <a:lstStyle/>
          <a:p>
            <a:pPr algn="ctr" rtl="1" eaLnBrk="1" fontAlgn="auto" hangingPunct="1">
              <a:spcBef>
                <a:spcPts val="0"/>
              </a:spcBef>
              <a:spcAft>
                <a:spcPts val="0"/>
              </a:spcAft>
            </a:pPr>
            <a:endParaRPr lang="ar-SA" sz="2800" b="1" dirty="0">
              <a:solidFill>
                <a:srgbClr val="C0504D">
                  <a:lumMod val="50000"/>
                </a:srgbClr>
              </a:solidFill>
              <a:latin typeface="Calibri"/>
              <a:cs typeface="Arial" panose="020B0604020202020204" pitchFamily="34" charset="0"/>
            </a:endParaRPr>
          </a:p>
          <a:p>
            <a:pPr algn="justLow" rtl="1" eaLnBrk="1" fontAlgn="auto" hangingPunct="1">
              <a:spcBef>
                <a:spcPts val="0"/>
              </a:spcBef>
              <a:spcAft>
                <a:spcPts val="0"/>
              </a:spcAft>
            </a:pPr>
            <a:r>
              <a:rPr lang="ar-SA" sz="2400" b="1" dirty="0">
                <a:solidFill>
                  <a:srgbClr val="C0504D">
                    <a:lumMod val="50000"/>
                  </a:srgbClr>
                </a:solidFill>
                <a:latin typeface="Calibri"/>
                <a:cs typeface="Arial" panose="020B0604020202020204" pitchFamily="34" charset="0"/>
              </a:rPr>
              <a:t>صمم هذا البرنامج التدريبي خصيصا لتنمية معارف ومهارات المشاركين لإعداد الخطط التشغيلية لمنظمات ووحدات الأعمال التي يديرونها.</a:t>
            </a:r>
            <a:endParaRPr lang="ar-SA" sz="2800" b="1" dirty="0">
              <a:solidFill>
                <a:srgbClr val="C0504D">
                  <a:lumMod val="50000"/>
                </a:srgbClr>
              </a:solidFill>
              <a:latin typeface="Calibri"/>
              <a:cs typeface="Arial" panose="020B0604020202020204" pitchFamily="34" charset="0"/>
            </a:endParaRP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404" y="4437112"/>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2339752" y="116633"/>
            <a:ext cx="6768752" cy="715963"/>
          </a:xfrm>
          <a:prstGeom prst="rect">
            <a:avLst/>
          </a:prstGeom>
          <a:solidFill>
            <a:sysClr val="window" lastClr="FFFFFF"/>
          </a:solidFill>
          <a:ln w="25400" cap="flat" cmpd="sng" algn="ctr">
            <a:solidFill>
              <a:srgbClr val="C0504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smtClean="0">
                <a:ln>
                  <a:noFill/>
                </a:ln>
                <a:solidFill>
                  <a:srgbClr val="C0504D">
                    <a:lumMod val="50000"/>
                  </a:srgbClr>
                </a:solidFill>
                <a:effectLst/>
                <a:uLnTx/>
                <a:uFillTx/>
                <a:latin typeface="Calibri"/>
                <a:cs typeface="Times New Roman" panose="02020603050405020304" pitchFamily="18" charset="0"/>
              </a:rPr>
              <a:t>الهدف العام للبرنامج التدريبي </a:t>
            </a:r>
            <a:endParaRPr kumimoji="0" lang="en-US" sz="4900" b="1" i="0" u="none" strike="noStrike" kern="1200" cap="none" spc="0" normalizeH="0" baseline="0" noProof="0" dirty="0">
              <a:ln>
                <a:noFill/>
              </a:ln>
              <a:solidFill>
                <a:srgbClr val="C0504D">
                  <a:lumMod val="50000"/>
                </a:srgbClr>
              </a:solidFill>
              <a:effectLst/>
              <a:uLnTx/>
              <a:uFillTx/>
              <a:latin typeface="Calibri"/>
            </a:endParaRPr>
          </a:p>
        </p:txBody>
      </p:sp>
    </p:spTree>
    <p:extLst>
      <p:ext uri="{BB962C8B-B14F-4D97-AF65-F5344CB8AC3E}">
        <p14:creationId xmlns:p14="http://schemas.microsoft.com/office/powerpoint/2010/main" val="2429495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الفرق بين التخطيط الاستراتيجي والتخطيط التشغيلي</a:t>
            </a:r>
          </a:p>
        </p:txBody>
      </p:sp>
      <p:sp>
        <p:nvSpPr>
          <p:cNvPr id="5" name="Freeform 4"/>
          <p:cNvSpPr/>
          <p:nvPr/>
        </p:nvSpPr>
        <p:spPr>
          <a:xfrm>
            <a:off x="0" y="1487835"/>
            <a:ext cx="5346916" cy="4711487"/>
          </a:xfrm>
          <a:custGeom>
            <a:avLst/>
            <a:gdLst>
              <a:gd name="connsiteX0" fmla="*/ 0 w 5346915"/>
              <a:gd name="connsiteY0" fmla="*/ 588936 h 4711486"/>
              <a:gd name="connsiteX1" fmla="*/ 2991172 w 5346915"/>
              <a:gd name="connsiteY1" fmla="*/ 588936 h 4711486"/>
              <a:gd name="connsiteX2" fmla="*/ 2991172 w 5346915"/>
              <a:gd name="connsiteY2" fmla="*/ 0 h 4711486"/>
              <a:gd name="connsiteX3" fmla="*/ 5346915 w 5346915"/>
              <a:gd name="connsiteY3" fmla="*/ 2355743 h 4711486"/>
              <a:gd name="connsiteX4" fmla="*/ 2991172 w 5346915"/>
              <a:gd name="connsiteY4" fmla="*/ 4711486 h 4711486"/>
              <a:gd name="connsiteX5" fmla="*/ 2991172 w 5346915"/>
              <a:gd name="connsiteY5" fmla="*/ 4122550 h 4711486"/>
              <a:gd name="connsiteX6" fmla="*/ 0 w 5346915"/>
              <a:gd name="connsiteY6" fmla="*/ 4122550 h 4711486"/>
              <a:gd name="connsiteX7" fmla="*/ 0 w 5346915"/>
              <a:gd name="connsiteY7" fmla="*/ 588936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6915" h="4711486">
                <a:moveTo>
                  <a:pt x="5346915" y="4122550"/>
                </a:moveTo>
                <a:lnTo>
                  <a:pt x="2355743" y="4122550"/>
                </a:lnTo>
                <a:lnTo>
                  <a:pt x="2355743" y="4711486"/>
                </a:lnTo>
                <a:lnTo>
                  <a:pt x="0" y="2355743"/>
                </a:lnTo>
                <a:lnTo>
                  <a:pt x="2355743" y="0"/>
                </a:lnTo>
                <a:lnTo>
                  <a:pt x="2355743" y="588936"/>
                </a:lnTo>
                <a:lnTo>
                  <a:pt x="5346915" y="588936"/>
                </a:lnTo>
                <a:lnTo>
                  <a:pt x="5346915" y="4122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4427" tIns="596557" rIns="7621" bIns="596555"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114300" lvl="1" indent="-114300" algn="ctr" defTabSz="533400" rtl="1">
              <a:lnSpc>
                <a:spcPct val="90000"/>
              </a:lnSpc>
              <a:spcBef>
                <a:spcPct val="0"/>
              </a:spcBef>
              <a:spcAft>
                <a:spcPct val="15000"/>
              </a:spcAft>
              <a:buChar char="••"/>
            </a:pPr>
            <a:endParaRPr lang="ar-EG" sz="12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ctr" defTabSz="889000" rtl="1">
              <a:lnSpc>
                <a:spcPct val="90000"/>
              </a:lnSpc>
              <a:spcBef>
                <a:spcPct val="0"/>
              </a:spcBef>
              <a:spcAft>
                <a:spcPct val="15000"/>
              </a:spcAft>
              <a:buChar char="••"/>
            </a:pPr>
            <a:r>
              <a:rPr lang="ar-EG" sz="2000" b="1" kern="1200" dirty="0" smtClean="0"/>
              <a:t>مجموعة, وزارة, شركة.</a:t>
            </a:r>
            <a:endParaRPr lang="ar-EG" sz="20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ctr" defTabSz="889000" rtl="1">
              <a:lnSpc>
                <a:spcPct val="90000"/>
              </a:lnSpc>
              <a:spcBef>
                <a:spcPct val="0"/>
              </a:spcBef>
              <a:spcAft>
                <a:spcPct val="15000"/>
              </a:spcAft>
              <a:buChar char="••"/>
            </a:pPr>
            <a:r>
              <a:rPr lang="ar-EG" sz="2000" b="1" kern="1200" dirty="0" smtClean="0"/>
              <a:t>إدارة, قسم.</a:t>
            </a:r>
            <a:endParaRPr lang="ar-EG" sz="2000" b="1" kern="1200" dirty="0"/>
          </a:p>
        </p:txBody>
      </p:sp>
      <p:sp>
        <p:nvSpPr>
          <p:cNvPr id="6" name="Freeform 5"/>
          <p:cNvSpPr/>
          <p:nvPr/>
        </p:nvSpPr>
        <p:spPr>
          <a:xfrm>
            <a:off x="5346915" y="1487836"/>
            <a:ext cx="3564610" cy="4711486"/>
          </a:xfrm>
          <a:custGeom>
            <a:avLst/>
            <a:gdLst>
              <a:gd name="connsiteX0" fmla="*/ 0 w 3564610"/>
              <a:gd name="connsiteY0" fmla="*/ 594114 h 4711486"/>
              <a:gd name="connsiteX1" fmla="*/ 594114 w 3564610"/>
              <a:gd name="connsiteY1" fmla="*/ 0 h 4711486"/>
              <a:gd name="connsiteX2" fmla="*/ 2970496 w 3564610"/>
              <a:gd name="connsiteY2" fmla="*/ 0 h 4711486"/>
              <a:gd name="connsiteX3" fmla="*/ 3564610 w 3564610"/>
              <a:gd name="connsiteY3" fmla="*/ 594114 h 4711486"/>
              <a:gd name="connsiteX4" fmla="*/ 3564610 w 3564610"/>
              <a:gd name="connsiteY4" fmla="*/ 4117372 h 4711486"/>
              <a:gd name="connsiteX5" fmla="*/ 2970496 w 3564610"/>
              <a:gd name="connsiteY5" fmla="*/ 4711486 h 4711486"/>
              <a:gd name="connsiteX6" fmla="*/ 594114 w 3564610"/>
              <a:gd name="connsiteY6" fmla="*/ 4711486 h 4711486"/>
              <a:gd name="connsiteX7" fmla="*/ 0 w 3564610"/>
              <a:gd name="connsiteY7" fmla="*/ 4117372 h 4711486"/>
              <a:gd name="connsiteX8" fmla="*/ 0 w 3564610"/>
              <a:gd name="connsiteY8" fmla="*/ 594114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610" h="4711486">
                <a:moveTo>
                  <a:pt x="0" y="594114"/>
                </a:moveTo>
                <a:cubicBezTo>
                  <a:pt x="0" y="265994"/>
                  <a:pt x="265994" y="0"/>
                  <a:pt x="594114" y="0"/>
                </a:cubicBezTo>
                <a:lnTo>
                  <a:pt x="2970496" y="0"/>
                </a:lnTo>
                <a:cubicBezTo>
                  <a:pt x="3298616" y="0"/>
                  <a:pt x="3564610" y="265994"/>
                  <a:pt x="3564610" y="594114"/>
                </a:cubicBezTo>
                <a:lnTo>
                  <a:pt x="3564610" y="4117372"/>
                </a:lnTo>
                <a:cubicBezTo>
                  <a:pt x="3564610" y="4445492"/>
                  <a:pt x="3298616" y="4711486"/>
                  <a:pt x="2970496" y="4711486"/>
                </a:cubicBezTo>
                <a:lnTo>
                  <a:pt x="594114" y="4711486"/>
                </a:lnTo>
                <a:cubicBezTo>
                  <a:pt x="265994" y="4711486"/>
                  <a:pt x="0" y="4445492"/>
                  <a:pt x="0" y="4117372"/>
                </a:cubicBezTo>
                <a:lnTo>
                  <a:pt x="0" y="594114"/>
                </a:lnTo>
                <a:close/>
              </a:path>
            </a:pathLst>
          </a:custGeom>
          <a:solidFill>
            <a:srgbClr val="3EACC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690" tIns="227350" rIns="280690" bIns="2273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المستويات</a:t>
            </a:r>
            <a:endParaRPr lang="ar-EG" sz="2800" b="1" kern="1200" dirty="0">
              <a:solidFill>
                <a:schemeClr val="bg2"/>
              </a:solidFill>
            </a:endParaRPr>
          </a:p>
        </p:txBody>
      </p:sp>
    </p:spTree>
    <p:extLst>
      <p:ext uri="{BB962C8B-B14F-4D97-AF65-F5344CB8AC3E}">
        <p14:creationId xmlns:p14="http://schemas.microsoft.com/office/powerpoint/2010/main" val="3900749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arn(inVertical)">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barn(inVertical)">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الفرق بين التخطيط الاستراتيجي والتخطيط التشغيلي</a:t>
            </a:r>
          </a:p>
        </p:txBody>
      </p:sp>
      <p:sp>
        <p:nvSpPr>
          <p:cNvPr id="5" name="Freeform 4"/>
          <p:cNvSpPr/>
          <p:nvPr/>
        </p:nvSpPr>
        <p:spPr>
          <a:xfrm>
            <a:off x="0" y="1487835"/>
            <a:ext cx="5346916" cy="4711487"/>
          </a:xfrm>
          <a:custGeom>
            <a:avLst/>
            <a:gdLst>
              <a:gd name="connsiteX0" fmla="*/ 0 w 5346915"/>
              <a:gd name="connsiteY0" fmla="*/ 588936 h 4711486"/>
              <a:gd name="connsiteX1" fmla="*/ 2991172 w 5346915"/>
              <a:gd name="connsiteY1" fmla="*/ 588936 h 4711486"/>
              <a:gd name="connsiteX2" fmla="*/ 2991172 w 5346915"/>
              <a:gd name="connsiteY2" fmla="*/ 0 h 4711486"/>
              <a:gd name="connsiteX3" fmla="*/ 5346915 w 5346915"/>
              <a:gd name="connsiteY3" fmla="*/ 2355743 h 4711486"/>
              <a:gd name="connsiteX4" fmla="*/ 2991172 w 5346915"/>
              <a:gd name="connsiteY4" fmla="*/ 4711486 h 4711486"/>
              <a:gd name="connsiteX5" fmla="*/ 2991172 w 5346915"/>
              <a:gd name="connsiteY5" fmla="*/ 4122550 h 4711486"/>
              <a:gd name="connsiteX6" fmla="*/ 0 w 5346915"/>
              <a:gd name="connsiteY6" fmla="*/ 4122550 h 4711486"/>
              <a:gd name="connsiteX7" fmla="*/ 0 w 5346915"/>
              <a:gd name="connsiteY7" fmla="*/ 588936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6915" h="4711486">
                <a:moveTo>
                  <a:pt x="5346915" y="4122550"/>
                </a:moveTo>
                <a:lnTo>
                  <a:pt x="2355743" y="4122550"/>
                </a:lnTo>
                <a:lnTo>
                  <a:pt x="2355743" y="4711486"/>
                </a:lnTo>
                <a:lnTo>
                  <a:pt x="0" y="2355743"/>
                </a:lnTo>
                <a:lnTo>
                  <a:pt x="2355743" y="0"/>
                </a:lnTo>
                <a:lnTo>
                  <a:pt x="2355743" y="588936"/>
                </a:lnTo>
                <a:lnTo>
                  <a:pt x="5346915" y="588936"/>
                </a:lnTo>
                <a:lnTo>
                  <a:pt x="5346915" y="4122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4427" tIns="596557" rIns="7621" bIns="596555"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114300" lvl="1" indent="-114300" algn="ctr" defTabSz="533400" rtl="1">
              <a:lnSpc>
                <a:spcPct val="90000"/>
              </a:lnSpc>
              <a:spcBef>
                <a:spcPct val="0"/>
              </a:spcBef>
              <a:spcAft>
                <a:spcPct val="15000"/>
              </a:spcAft>
              <a:buChar char="••"/>
            </a:pPr>
            <a:endParaRPr lang="ar-EG" sz="12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ctr" defTabSz="889000" rtl="1">
              <a:lnSpc>
                <a:spcPct val="90000"/>
              </a:lnSpc>
              <a:spcBef>
                <a:spcPct val="0"/>
              </a:spcBef>
              <a:spcAft>
                <a:spcPct val="15000"/>
              </a:spcAft>
              <a:buChar char="••"/>
            </a:pPr>
            <a:r>
              <a:rPr lang="ar-EG" sz="2000" b="1" kern="1200" dirty="0" smtClean="0"/>
              <a:t>الرؤيةٌ. الرسالة.القيمٌ ,الوحدات .</a:t>
            </a:r>
            <a:endParaRPr lang="ar-EG" sz="20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ctr" defTabSz="889000" rtl="1">
              <a:lnSpc>
                <a:spcPct val="90000"/>
              </a:lnSpc>
              <a:spcBef>
                <a:spcPct val="0"/>
              </a:spcBef>
              <a:spcAft>
                <a:spcPct val="15000"/>
              </a:spcAft>
              <a:buChar char="••"/>
            </a:pPr>
            <a:r>
              <a:rPr lang="ar-EG" sz="2000" b="1" kern="1200" dirty="0" smtClean="0"/>
              <a:t>الأهداف, الوسائل, السياٌسات, المهام.</a:t>
            </a:r>
            <a:endParaRPr lang="ar-EG" sz="2000" b="1" kern="1200" dirty="0"/>
          </a:p>
        </p:txBody>
      </p:sp>
      <p:sp>
        <p:nvSpPr>
          <p:cNvPr id="6" name="Freeform 5"/>
          <p:cNvSpPr/>
          <p:nvPr/>
        </p:nvSpPr>
        <p:spPr>
          <a:xfrm>
            <a:off x="5346915" y="1487836"/>
            <a:ext cx="3564610" cy="4711486"/>
          </a:xfrm>
          <a:custGeom>
            <a:avLst/>
            <a:gdLst>
              <a:gd name="connsiteX0" fmla="*/ 0 w 3564610"/>
              <a:gd name="connsiteY0" fmla="*/ 594114 h 4711486"/>
              <a:gd name="connsiteX1" fmla="*/ 594114 w 3564610"/>
              <a:gd name="connsiteY1" fmla="*/ 0 h 4711486"/>
              <a:gd name="connsiteX2" fmla="*/ 2970496 w 3564610"/>
              <a:gd name="connsiteY2" fmla="*/ 0 h 4711486"/>
              <a:gd name="connsiteX3" fmla="*/ 3564610 w 3564610"/>
              <a:gd name="connsiteY3" fmla="*/ 594114 h 4711486"/>
              <a:gd name="connsiteX4" fmla="*/ 3564610 w 3564610"/>
              <a:gd name="connsiteY4" fmla="*/ 4117372 h 4711486"/>
              <a:gd name="connsiteX5" fmla="*/ 2970496 w 3564610"/>
              <a:gd name="connsiteY5" fmla="*/ 4711486 h 4711486"/>
              <a:gd name="connsiteX6" fmla="*/ 594114 w 3564610"/>
              <a:gd name="connsiteY6" fmla="*/ 4711486 h 4711486"/>
              <a:gd name="connsiteX7" fmla="*/ 0 w 3564610"/>
              <a:gd name="connsiteY7" fmla="*/ 4117372 h 4711486"/>
              <a:gd name="connsiteX8" fmla="*/ 0 w 3564610"/>
              <a:gd name="connsiteY8" fmla="*/ 594114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610" h="4711486">
                <a:moveTo>
                  <a:pt x="0" y="594114"/>
                </a:moveTo>
                <a:cubicBezTo>
                  <a:pt x="0" y="265994"/>
                  <a:pt x="265994" y="0"/>
                  <a:pt x="594114" y="0"/>
                </a:cubicBezTo>
                <a:lnTo>
                  <a:pt x="2970496" y="0"/>
                </a:lnTo>
                <a:cubicBezTo>
                  <a:pt x="3298616" y="0"/>
                  <a:pt x="3564610" y="265994"/>
                  <a:pt x="3564610" y="594114"/>
                </a:cubicBezTo>
                <a:lnTo>
                  <a:pt x="3564610" y="4117372"/>
                </a:lnTo>
                <a:cubicBezTo>
                  <a:pt x="3564610" y="4445492"/>
                  <a:pt x="3298616" y="4711486"/>
                  <a:pt x="2970496" y="4711486"/>
                </a:cubicBezTo>
                <a:lnTo>
                  <a:pt x="594114" y="4711486"/>
                </a:lnTo>
                <a:cubicBezTo>
                  <a:pt x="265994" y="4711486"/>
                  <a:pt x="0" y="4445492"/>
                  <a:pt x="0" y="4117372"/>
                </a:cubicBezTo>
                <a:lnTo>
                  <a:pt x="0" y="594114"/>
                </a:lnTo>
                <a:close/>
              </a:path>
            </a:pathLst>
          </a:custGeom>
          <a:solidFill>
            <a:srgbClr val="FF99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690" tIns="227350" rIns="280690" bIns="2273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المصطلحات</a:t>
            </a:r>
            <a:endParaRPr lang="ar-EG" sz="2800" b="1" kern="1200" dirty="0">
              <a:solidFill>
                <a:schemeClr val="bg2"/>
              </a:solidFill>
            </a:endParaRPr>
          </a:p>
        </p:txBody>
      </p:sp>
    </p:spTree>
    <p:extLst>
      <p:ext uri="{BB962C8B-B14F-4D97-AF65-F5344CB8AC3E}">
        <p14:creationId xmlns:p14="http://schemas.microsoft.com/office/powerpoint/2010/main" val="1383705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arn(inVertical)">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barn(inVertical)">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الفرق بين التخطيط الاستراتيجي والتخطيط التشغيلي</a:t>
            </a:r>
          </a:p>
        </p:txBody>
      </p:sp>
      <p:sp>
        <p:nvSpPr>
          <p:cNvPr id="5" name="Freeform 4"/>
          <p:cNvSpPr/>
          <p:nvPr/>
        </p:nvSpPr>
        <p:spPr>
          <a:xfrm>
            <a:off x="0" y="1487835"/>
            <a:ext cx="5346916" cy="4711487"/>
          </a:xfrm>
          <a:custGeom>
            <a:avLst/>
            <a:gdLst>
              <a:gd name="connsiteX0" fmla="*/ 0 w 5346915"/>
              <a:gd name="connsiteY0" fmla="*/ 588936 h 4711486"/>
              <a:gd name="connsiteX1" fmla="*/ 2991172 w 5346915"/>
              <a:gd name="connsiteY1" fmla="*/ 588936 h 4711486"/>
              <a:gd name="connsiteX2" fmla="*/ 2991172 w 5346915"/>
              <a:gd name="connsiteY2" fmla="*/ 0 h 4711486"/>
              <a:gd name="connsiteX3" fmla="*/ 5346915 w 5346915"/>
              <a:gd name="connsiteY3" fmla="*/ 2355743 h 4711486"/>
              <a:gd name="connsiteX4" fmla="*/ 2991172 w 5346915"/>
              <a:gd name="connsiteY4" fmla="*/ 4711486 h 4711486"/>
              <a:gd name="connsiteX5" fmla="*/ 2991172 w 5346915"/>
              <a:gd name="connsiteY5" fmla="*/ 4122550 h 4711486"/>
              <a:gd name="connsiteX6" fmla="*/ 0 w 5346915"/>
              <a:gd name="connsiteY6" fmla="*/ 4122550 h 4711486"/>
              <a:gd name="connsiteX7" fmla="*/ 0 w 5346915"/>
              <a:gd name="connsiteY7" fmla="*/ 588936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6915" h="4711486">
                <a:moveTo>
                  <a:pt x="5346915" y="4122550"/>
                </a:moveTo>
                <a:lnTo>
                  <a:pt x="2355743" y="4122550"/>
                </a:lnTo>
                <a:lnTo>
                  <a:pt x="2355743" y="4711486"/>
                </a:lnTo>
                <a:lnTo>
                  <a:pt x="0" y="2355743"/>
                </a:lnTo>
                <a:lnTo>
                  <a:pt x="2355743" y="0"/>
                </a:lnTo>
                <a:lnTo>
                  <a:pt x="2355743" y="588936"/>
                </a:lnTo>
                <a:lnTo>
                  <a:pt x="5346915" y="588936"/>
                </a:lnTo>
                <a:lnTo>
                  <a:pt x="5346915" y="4122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69982" tIns="592112" rIns="3176" bIns="592110" numCol="1" spcCol="1270" anchor="t" anchorCtr="0">
            <a:noAutofit/>
          </a:bodyPr>
          <a:lstStyle/>
          <a:p>
            <a:pPr marL="228600" lvl="1" indent="-228600" algn="ctr" defTabSz="1022350" rtl="1">
              <a:lnSpc>
                <a:spcPct val="90000"/>
              </a:lnSpc>
              <a:spcBef>
                <a:spcPct val="0"/>
              </a:spcBef>
              <a:spcAft>
                <a:spcPct val="15000"/>
              </a:spcAft>
              <a:buChar char="••"/>
            </a:pPr>
            <a:endParaRPr lang="ar-EG" sz="2300" b="1" kern="1200" dirty="0">
              <a:solidFill>
                <a:srgbClr val="FF0000"/>
              </a:solidFill>
            </a:endParaRPr>
          </a:p>
          <a:p>
            <a:pPr marL="57150" lvl="1" indent="-57150" algn="ctr" defTabSz="222250" rtl="1">
              <a:lnSpc>
                <a:spcPct val="90000"/>
              </a:lnSpc>
              <a:spcBef>
                <a:spcPct val="0"/>
              </a:spcBef>
              <a:spcAft>
                <a:spcPct val="15000"/>
              </a:spcAft>
              <a:buChar char="••"/>
            </a:pPr>
            <a:endParaRPr lang="ar-EG" sz="500" b="1" kern="1200" dirty="0">
              <a:solidFill>
                <a:srgbClr val="FF0000"/>
              </a:solidFill>
            </a:endParaRPr>
          </a:p>
          <a:p>
            <a:pPr marL="114300" lvl="1" indent="-114300" algn="ctr" defTabSz="533400" rtl="1">
              <a:lnSpc>
                <a:spcPct val="90000"/>
              </a:lnSpc>
              <a:spcBef>
                <a:spcPct val="0"/>
              </a:spcBef>
              <a:spcAft>
                <a:spcPct val="15000"/>
              </a:spcAft>
              <a:buChar char="••"/>
            </a:pPr>
            <a:endParaRPr lang="ar-EG" sz="1200" b="1" kern="1200" dirty="0">
              <a:solidFill>
                <a:srgbClr val="FF0000"/>
              </a:solidFill>
            </a:endParaRPr>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الاستراتيجي</a:t>
            </a:r>
            <a:endParaRPr lang="ar-EG" sz="2300" b="1" kern="1200" dirty="0">
              <a:solidFill>
                <a:srgbClr val="FF0000"/>
              </a:solidFill>
            </a:endParaRPr>
          </a:p>
          <a:p>
            <a:pPr marL="457200" lvl="2" indent="-228600" algn="justLow" defTabSz="889000" rtl="1">
              <a:lnSpc>
                <a:spcPct val="90000"/>
              </a:lnSpc>
              <a:spcBef>
                <a:spcPct val="0"/>
              </a:spcBef>
              <a:spcAft>
                <a:spcPct val="15000"/>
              </a:spcAft>
              <a:buChar char="••"/>
            </a:pPr>
            <a:r>
              <a:rPr lang="ar-EG" sz="2000" b="1" kern="1200" dirty="0" smtClean="0"/>
              <a:t>مراجعة سر عٌة كل سنة ومراجعة شاملة كل 5 سنوات وفى حالة التعديلٌ على الخطة بالمراجعة الشاملة لا ننقص ال 5 سنوات من عمر الخطة.</a:t>
            </a:r>
            <a:endParaRPr lang="ar-EG" sz="2000" b="1" kern="1200" dirty="0"/>
          </a:p>
          <a:p>
            <a:pPr marL="114300" lvl="2" indent="-57150" algn="justLow" defTabSz="466725" rtl="1">
              <a:lnSpc>
                <a:spcPct val="90000"/>
              </a:lnSpc>
              <a:spcBef>
                <a:spcPct val="0"/>
              </a:spcBef>
              <a:spcAft>
                <a:spcPct val="15000"/>
              </a:spcAft>
              <a:buChar char="••"/>
            </a:pPr>
            <a:endParaRPr lang="ar-EG" sz="1050" b="1" kern="1200" dirty="0"/>
          </a:p>
          <a:p>
            <a:pPr marL="57150" lvl="1" indent="-57150" algn="ctr" defTabSz="400050" rtl="1">
              <a:lnSpc>
                <a:spcPct val="90000"/>
              </a:lnSpc>
              <a:spcBef>
                <a:spcPct val="0"/>
              </a:spcBef>
              <a:spcAft>
                <a:spcPct val="15000"/>
              </a:spcAft>
              <a:buChar char="••"/>
            </a:pPr>
            <a:endParaRPr lang="ar-EG" sz="900" b="1" kern="1200" dirty="0"/>
          </a:p>
          <a:p>
            <a:pPr marL="228600" lvl="1" indent="-228600" algn="ctr" defTabSz="1022350" rtl="1">
              <a:lnSpc>
                <a:spcPct val="90000"/>
              </a:lnSpc>
              <a:spcBef>
                <a:spcPct val="0"/>
              </a:spcBef>
              <a:spcAft>
                <a:spcPct val="15000"/>
              </a:spcAft>
              <a:buChar char="••"/>
            </a:pPr>
            <a:r>
              <a:rPr lang="ar-EG" sz="2300" b="1" kern="1200" dirty="0" smtClean="0">
                <a:solidFill>
                  <a:srgbClr val="FF0000"/>
                </a:solidFill>
              </a:rPr>
              <a:t>التخطيط التشغيلي</a:t>
            </a:r>
            <a:endParaRPr lang="ar-EG" sz="2300" b="1" kern="1200" dirty="0">
              <a:solidFill>
                <a:srgbClr val="FF0000"/>
              </a:solidFill>
            </a:endParaRPr>
          </a:p>
          <a:p>
            <a:pPr marL="457200" lvl="2" indent="-228600" algn="ctr" defTabSz="889000" rtl="1">
              <a:lnSpc>
                <a:spcPct val="90000"/>
              </a:lnSpc>
              <a:spcBef>
                <a:spcPct val="0"/>
              </a:spcBef>
              <a:spcAft>
                <a:spcPct val="15000"/>
              </a:spcAft>
              <a:buChar char="••"/>
            </a:pPr>
            <a:r>
              <a:rPr lang="ar-EG" sz="2000" b="1" kern="1200" dirty="0" smtClean="0"/>
              <a:t>مراجعة الخطة كل شهر.</a:t>
            </a:r>
            <a:endParaRPr lang="ar-EG" sz="2000" b="1" kern="1200" dirty="0"/>
          </a:p>
        </p:txBody>
      </p:sp>
      <p:sp>
        <p:nvSpPr>
          <p:cNvPr id="6" name="Freeform 5"/>
          <p:cNvSpPr/>
          <p:nvPr/>
        </p:nvSpPr>
        <p:spPr>
          <a:xfrm>
            <a:off x="5346915" y="1487836"/>
            <a:ext cx="3564610" cy="4711486"/>
          </a:xfrm>
          <a:custGeom>
            <a:avLst/>
            <a:gdLst>
              <a:gd name="connsiteX0" fmla="*/ 0 w 3564610"/>
              <a:gd name="connsiteY0" fmla="*/ 594114 h 4711486"/>
              <a:gd name="connsiteX1" fmla="*/ 594114 w 3564610"/>
              <a:gd name="connsiteY1" fmla="*/ 0 h 4711486"/>
              <a:gd name="connsiteX2" fmla="*/ 2970496 w 3564610"/>
              <a:gd name="connsiteY2" fmla="*/ 0 h 4711486"/>
              <a:gd name="connsiteX3" fmla="*/ 3564610 w 3564610"/>
              <a:gd name="connsiteY3" fmla="*/ 594114 h 4711486"/>
              <a:gd name="connsiteX4" fmla="*/ 3564610 w 3564610"/>
              <a:gd name="connsiteY4" fmla="*/ 4117372 h 4711486"/>
              <a:gd name="connsiteX5" fmla="*/ 2970496 w 3564610"/>
              <a:gd name="connsiteY5" fmla="*/ 4711486 h 4711486"/>
              <a:gd name="connsiteX6" fmla="*/ 594114 w 3564610"/>
              <a:gd name="connsiteY6" fmla="*/ 4711486 h 4711486"/>
              <a:gd name="connsiteX7" fmla="*/ 0 w 3564610"/>
              <a:gd name="connsiteY7" fmla="*/ 4117372 h 4711486"/>
              <a:gd name="connsiteX8" fmla="*/ 0 w 3564610"/>
              <a:gd name="connsiteY8" fmla="*/ 594114 h 47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610" h="4711486">
                <a:moveTo>
                  <a:pt x="0" y="594114"/>
                </a:moveTo>
                <a:cubicBezTo>
                  <a:pt x="0" y="265994"/>
                  <a:pt x="265994" y="0"/>
                  <a:pt x="594114" y="0"/>
                </a:cubicBezTo>
                <a:lnTo>
                  <a:pt x="2970496" y="0"/>
                </a:lnTo>
                <a:cubicBezTo>
                  <a:pt x="3298616" y="0"/>
                  <a:pt x="3564610" y="265994"/>
                  <a:pt x="3564610" y="594114"/>
                </a:cubicBezTo>
                <a:lnTo>
                  <a:pt x="3564610" y="4117372"/>
                </a:lnTo>
                <a:cubicBezTo>
                  <a:pt x="3564610" y="4445492"/>
                  <a:pt x="3298616" y="4711486"/>
                  <a:pt x="2970496" y="4711486"/>
                </a:cubicBezTo>
                <a:lnTo>
                  <a:pt x="594114" y="4711486"/>
                </a:lnTo>
                <a:cubicBezTo>
                  <a:pt x="265994" y="4711486"/>
                  <a:pt x="0" y="4445492"/>
                  <a:pt x="0" y="4117372"/>
                </a:cubicBezTo>
                <a:lnTo>
                  <a:pt x="0" y="594114"/>
                </a:lnTo>
                <a:close/>
              </a:path>
            </a:pathLst>
          </a:custGeom>
          <a:solidFill>
            <a:srgbClr val="9933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690" tIns="227350" rIns="280690" bIns="2273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مراجعة الخطة أو تعديلها</a:t>
            </a:r>
            <a:endParaRPr lang="ar-EG" sz="2800" b="1" kern="1200" dirty="0">
              <a:solidFill>
                <a:schemeClr val="bg2"/>
              </a:solidFill>
            </a:endParaRPr>
          </a:p>
        </p:txBody>
      </p:sp>
    </p:spTree>
    <p:extLst>
      <p:ext uri="{BB962C8B-B14F-4D97-AF65-F5344CB8AC3E}">
        <p14:creationId xmlns:p14="http://schemas.microsoft.com/office/powerpoint/2010/main" val="2132764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arn(inVertical)">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barn(inVertical)">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أوجه إستخدام التخطيط التشغيلي </a:t>
            </a:r>
          </a:p>
        </p:txBody>
      </p:sp>
      <p:grpSp>
        <p:nvGrpSpPr>
          <p:cNvPr id="5" name="Group 4"/>
          <p:cNvGrpSpPr/>
          <p:nvPr/>
        </p:nvGrpSpPr>
        <p:grpSpPr bwMode="auto">
          <a:xfrm>
            <a:off x="1" y="631402"/>
            <a:ext cx="9143998" cy="6226597"/>
            <a:chOff x="0" y="-110"/>
            <a:chExt cx="2954" cy="2550"/>
          </a:xfrm>
        </p:grpSpPr>
        <p:sp>
          <p:nvSpPr>
            <p:cNvPr id="6" name="Rectangle 5"/>
            <p:cNvSpPr>
              <a:spLocks noChangeArrowheads="1"/>
            </p:cNvSpPr>
            <p:nvPr/>
          </p:nvSpPr>
          <p:spPr bwMode="auto">
            <a:xfrm>
              <a:off x="0" y="-110"/>
              <a:ext cx="2954" cy="2550"/>
            </a:xfrm>
            <a:prstGeom prst="rect">
              <a:avLst/>
            </a:prstGeom>
            <a:solidFill>
              <a:srgbClr val="00B050"/>
            </a:solidFill>
            <a:ln w="9525">
              <a:solidFill>
                <a:srgbClr val="92D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7" name="AutoShape 3"/>
            <p:cNvSpPr>
              <a:spLocks noChangeArrowheads="1"/>
            </p:cNvSpPr>
            <p:nvPr/>
          </p:nvSpPr>
          <p:spPr bwMode="auto">
            <a:xfrm>
              <a:off x="234" y="90"/>
              <a:ext cx="2538" cy="2256"/>
            </a:xfrm>
            <a:custGeom>
              <a:avLst/>
              <a:gdLst>
                <a:gd name="G0" fmla="+- 10762 0 0"/>
                <a:gd name="G1" fmla="+- 21600 0 10762"/>
                <a:gd name="G2" fmla="+- 21600 0 1076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62" y="10800"/>
                  </a:moveTo>
                  <a:cubicBezTo>
                    <a:pt x="10762" y="10821"/>
                    <a:pt x="10779" y="10838"/>
                    <a:pt x="10800" y="10838"/>
                  </a:cubicBezTo>
                  <a:cubicBezTo>
                    <a:pt x="10821" y="10838"/>
                    <a:pt x="10838" y="10821"/>
                    <a:pt x="10838" y="10800"/>
                  </a:cubicBezTo>
                  <a:cubicBezTo>
                    <a:pt x="10838" y="10779"/>
                    <a:pt x="10821" y="10762"/>
                    <a:pt x="10800" y="10762"/>
                  </a:cubicBezTo>
                  <a:cubicBezTo>
                    <a:pt x="10779" y="10762"/>
                    <a:pt x="10762" y="10779"/>
                    <a:pt x="10762" y="10800"/>
                  </a:cubicBezTo>
                  <a:close/>
                </a:path>
              </a:pathLst>
            </a:custGeom>
            <a:solidFill>
              <a:srgbClr val="FFFF66"/>
            </a:solidFill>
            <a:ln w="57150">
              <a:solidFill>
                <a:srgbClr val="FF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cxnSp>
          <p:nvCxnSpPr>
            <p:cNvPr id="8" name="Line 4"/>
            <p:cNvCxnSpPr/>
            <p:nvPr/>
          </p:nvCxnSpPr>
          <p:spPr bwMode="auto">
            <a:xfrm>
              <a:off x="405" y="666"/>
              <a:ext cx="1080" cy="576"/>
            </a:xfrm>
            <a:prstGeom prst="line">
              <a:avLst/>
            </a:prstGeom>
            <a:noFill/>
            <a:ln w="57150">
              <a:solidFill>
                <a:sysClr val="window" lastClr="FF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a:spLocks noChangeArrowheads="1"/>
            </p:cNvSpPr>
            <p:nvPr/>
          </p:nvSpPr>
          <p:spPr bwMode="auto">
            <a:xfrm>
              <a:off x="729" y="378"/>
              <a:ext cx="1705" cy="4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أداة تواصل يومية بين مختلف</a:t>
              </a:r>
              <a:endParaRPr lang="en-US" sz="1200">
                <a:effectLst/>
                <a:latin typeface="Times New Roman" panose="02020603050405020304" pitchFamily="18" charset="0"/>
                <a:ea typeface="Times New Roman" panose="02020603050405020304" pitchFamily="18" charset="0"/>
              </a:endParaRPr>
            </a:p>
            <a:p>
              <a:pPr algn="ctr"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 الأفراد ووحدات العمل</a:t>
              </a:r>
              <a:endParaRPr lang="en-US" sz="1200">
                <a:effectLst/>
                <a:latin typeface="Times New Roman" panose="02020603050405020304" pitchFamily="18" charset="0"/>
                <a:ea typeface="Times New Roman" panose="02020603050405020304" pitchFamily="18" charset="0"/>
              </a:endParaRPr>
            </a:p>
          </p:txBody>
        </p:sp>
        <p:sp>
          <p:nvSpPr>
            <p:cNvPr id="10" name="Rectangle 9"/>
            <p:cNvSpPr>
              <a:spLocks noChangeArrowheads="1"/>
            </p:cNvSpPr>
            <p:nvPr/>
          </p:nvSpPr>
          <p:spPr bwMode="auto">
            <a:xfrm>
              <a:off x="533" y="1194"/>
              <a:ext cx="97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أداة ضبط</a:t>
              </a:r>
              <a:endParaRPr lang="en-US" sz="1200">
                <a:effectLst/>
                <a:latin typeface="Times New Roman" panose="02020603050405020304" pitchFamily="18" charset="0"/>
                <a:ea typeface="Times New Roman" panose="02020603050405020304" pitchFamily="18" charset="0"/>
              </a:endParaRPr>
            </a:p>
            <a:p>
              <a:pPr algn="ctr" rtl="1"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نشاطات التشغيل</a:t>
              </a:r>
              <a:endParaRPr lang="en-US" sz="1200">
                <a:effectLst/>
                <a:latin typeface="Times New Roman" panose="02020603050405020304" pitchFamily="18" charset="0"/>
                <a:ea typeface="Times New Roman" panose="02020603050405020304" pitchFamily="18" charset="0"/>
              </a:endParaRPr>
            </a:p>
          </p:txBody>
        </p:sp>
        <p:sp>
          <p:nvSpPr>
            <p:cNvPr id="11" name="Rectangle 10"/>
            <p:cNvSpPr>
              <a:spLocks noChangeArrowheads="1"/>
            </p:cNvSpPr>
            <p:nvPr/>
          </p:nvSpPr>
          <p:spPr bwMode="auto">
            <a:xfrm>
              <a:off x="1733" y="1146"/>
              <a:ext cx="1098"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أداة تحليل</a:t>
              </a:r>
              <a:endParaRPr lang="en-US" sz="1200">
                <a:effectLst/>
                <a:latin typeface="Times New Roman" panose="02020603050405020304" pitchFamily="18" charset="0"/>
                <a:ea typeface="Times New Roman" panose="02020603050405020304" pitchFamily="18" charset="0"/>
              </a:endParaRPr>
            </a:p>
            <a:p>
              <a:pPr algn="ctr" eaLnBrk="0" fontAlgn="base" hangingPunct="0">
                <a:spcAft>
                  <a:spcPts val="0"/>
                </a:spcAft>
              </a:pPr>
              <a:r>
                <a:rPr lang="ar-LB" sz="2800" b="1" kern="1200">
                  <a:solidFill>
                    <a:srgbClr val="000000"/>
                  </a:solidFill>
                  <a:effectLst/>
                  <a:latin typeface="AvantGarde Bk BT"/>
                  <a:ea typeface="Times New Roman" panose="02020603050405020304" pitchFamily="18" charset="0"/>
                  <a:cs typeface="Arial" panose="020B0604020202020204" pitchFamily="34" charset="0"/>
                </a:rPr>
                <a:t> للإنجازات اليومية</a:t>
              </a:r>
              <a:endParaRPr lang="en-US" sz="1200">
                <a:effectLst/>
                <a:latin typeface="Times New Roman" panose="02020603050405020304" pitchFamily="18" charset="0"/>
                <a:ea typeface="Times New Roman" panose="02020603050405020304" pitchFamily="18" charset="0"/>
              </a:endParaRPr>
            </a:p>
          </p:txBody>
        </p:sp>
        <p:cxnSp>
          <p:nvCxnSpPr>
            <p:cNvPr id="12" name="Line 8"/>
            <p:cNvCxnSpPr/>
            <p:nvPr/>
          </p:nvCxnSpPr>
          <p:spPr bwMode="auto">
            <a:xfrm>
              <a:off x="1485" y="1242"/>
              <a:ext cx="1" cy="1104"/>
            </a:xfrm>
            <a:prstGeom prst="line">
              <a:avLst/>
            </a:prstGeom>
            <a:noFill/>
            <a:ln w="57150">
              <a:solidFill>
                <a:srgbClr val="CC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ne 9"/>
            <p:cNvCxnSpPr/>
            <p:nvPr/>
          </p:nvCxnSpPr>
          <p:spPr bwMode="auto">
            <a:xfrm flipV="1">
              <a:off x="1485" y="666"/>
              <a:ext cx="1134" cy="576"/>
            </a:xfrm>
            <a:prstGeom prst="line">
              <a:avLst/>
            </a:prstGeom>
            <a:noFill/>
            <a:ln w="57150">
              <a:solidFill>
                <a:srgbClr val="954F7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23923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 	مفهوم الخطة </a:t>
            </a:r>
            <a:r>
              <a:rPr lang="ar-EG" sz="2800" dirty="0" smtClean="0">
                <a:solidFill>
                  <a:schemeClr val="bg2"/>
                </a:solidFill>
              </a:rPr>
              <a:t>التشغيلية</a:t>
            </a:r>
            <a:endParaRPr lang="ar-EG" sz="2800" dirty="0">
              <a:solidFill>
                <a:schemeClr val="bg2"/>
              </a:solidFill>
            </a:endParaRPr>
          </a:p>
        </p:txBody>
      </p:sp>
      <p:graphicFrame>
        <p:nvGraphicFramePr>
          <p:cNvPr id="3" name="Diagram 2"/>
          <p:cNvGraphicFramePr/>
          <p:nvPr>
            <p:extLst>
              <p:ext uri="{D42A27DB-BD31-4B8C-83A1-F6EECF244321}">
                <p14:modId xmlns:p14="http://schemas.microsoft.com/office/powerpoint/2010/main" val="3230383175"/>
              </p:ext>
            </p:extLst>
          </p:nvPr>
        </p:nvGraphicFramePr>
        <p:xfrm>
          <a:off x="1" y="631402"/>
          <a:ext cx="9143998" cy="5583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656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وتتكون </a:t>
            </a:r>
            <a:r>
              <a:rPr lang="ar-EG" sz="2800" dirty="0">
                <a:solidFill>
                  <a:schemeClr val="bg2"/>
                </a:solidFill>
              </a:rPr>
              <a:t>الخطط التشغيلية من العوامل الخمس </a:t>
            </a:r>
            <a:r>
              <a:rPr lang="ar-EG" sz="2800" dirty="0" smtClean="0">
                <a:solidFill>
                  <a:schemeClr val="bg2"/>
                </a:solidFill>
              </a:rPr>
              <a:t>التالية</a:t>
            </a:r>
            <a:endParaRPr lang="ar-EG" sz="2800" dirty="0">
              <a:solidFill>
                <a:schemeClr val="bg2"/>
              </a:solidFill>
            </a:endParaRPr>
          </a:p>
        </p:txBody>
      </p:sp>
      <p:sp>
        <p:nvSpPr>
          <p:cNvPr id="6" name="Rectangle 5"/>
          <p:cNvSpPr/>
          <p:nvPr/>
        </p:nvSpPr>
        <p:spPr>
          <a:xfrm>
            <a:off x="1492243" y="1114451"/>
            <a:ext cx="6096000" cy="6552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3031742" y="781063"/>
            <a:ext cx="4267200" cy="767520"/>
          </a:xfrm>
          <a:custGeom>
            <a:avLst/>
            <a:gdLst>
              <a:gd name="connsiteX0" fmla="*/ 0 w 4267200"/>
              <a:gd name="connsiteY0" fmla="*/ 127923 h 767520"/>
              <a:gd name="connsiteX1" fmla="*/ 127923 w 4267200"/>
              <a:gd name="connsiteY1" fmla="*/ 0 h 767520"/>
              <a:gd name="connsiteX2" fmla="*/ 4139277 w 4267200"/>
              <a:gd name="connsiteY2" fmla="*/ 0 h 767520"/>
              <a:gd name="connsiteX3" fmla="*/ 4267200 w 4267200"/>
              <a:gd name="connsiteY3" fmla="*/ 127923 h 767520"/>
              <a:gd name="connsiteX4" fmla="*/ 4267200 w 4267200"/>
              <a:gd name="connsiteY4" fmla="*/ 639597 h 767520"/>
              <a:gd name="connsiteX5" fmla="*/ 4139277 w 4267200"/>
              <a:gd name="connsiteY5" fmla="*/ 767520 h 767520"/>
              <a:gd name="connsiteX6" fmla="*/ 127923 w 4267200"/>
              <a:gd name="connsiteY6" fmla="*/ 767520 h 767520"/>
              <a:gd name="connsiteX7" fmla="*/ 0 w 4267200"/>
              <a:gd name="connsiteY7" fmla="*/ 639597 h 767520"/>
              <a:gd name="connsiteX8" fmla="*/ 0 w 42672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67520">
                <a:moveTo>
                  <a:pt x="0" y="127923"/>
                </a:moveTo>
                <a:cubicBezTo>
                  <a:pt x="0" y="57273"/>
                  <a:pt x="57273" y="0"/>
                  <a:pt x="127923" y="0"/>
                </a:cubicBezTo>
                <a:lnTo>
                  <a:pt x="4139277" y="0"/>
                </a:lnTo>
                <a:cubicBezTo>
                  <a:pt x="4209927" y="0"/>
                  <a:pt x="4267200" y="57273"/>
                  <a:pt x="4267200" y="127923"/>
                </a:cubicBezTo>
                <a:lnTo>
                  <a:pt x="4267200" y="639597"/>
                </a:lnTo>
                <a:cubicBezTo>
                  <a:pt x="4267200" y="710247"/>
                  <a:pt x="4209927" y="767520"/>
                  <a:pt x="4139277" y="767520"/>
                </a:cubicBezTo>
                <a:lnTo>
                  <a:pt x="127923" y="767520"/>
                </a:lnTo>
                <a:cubicBezTo>
                  <a:pt x="57273" y="767520"/>
                  <a:pt x="0" y="710247"/>
                  <a:pt x="0" y="639597"/>
                </a:cubicBezTo>
                <a:lnTo>
                  <a:pt x="0" y="127923"/>
                </a:lnTo>
                <a:close/>
              </a:path>
            </a:pathLst>
          </a:cu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8757" tIns="37467" rIns="198757" bIns="37467" numCol="1" spcCol="1270" anchor="ctr" anchorCtr="0">
            <a:noAutofit/>
          </a:bodyPr>
          <a:lstStyle/>
          <a:p>
            <a:pPr lvl="0" algn="ctr" defTabSz="889000" rtl="1">
              <a:lnSpc>
                <a:spcPct val="90000"/>
              </a:lnSpc>
              <a:spcBef>
                <a:spcPct val="0"/>
              </a:spcBef>
              <a:spcAft>
                <a:spcPct val="35000"/>
              </a:spcAft>
            </a:pPr>
            <a:r>
              <a:rPr lang="ar-EG" sz="2000" b="1" kern="1200" dirty="0" smtClean="0"/>
              <a:t>الخطوات أو الإجراءات المطلوبة.</a:t>
            </a:r>
            <a:endParaRPr lang="ar-EG" sz="2000" b="1" kern="1200" dirty="0"/>
          </a:p>
        </p:txBody>
      </p:sp>
      <p:sp>
        <p:nvSpPr>
          <p:cNvPr id="8" name="Rectangle 7"/>
          <p:cNvSpPr/>
          <p:nvPr/>
        </p:nvSpPr>
        <p:spPr>
          <a:xfrm>
            <a:off x="1492243" y="2293811"/>
            <a:ext cx="6096000" cy="655200"/>
          </a:xfrm>
          <a:prstGeom prst="rect">
            <a:avLst/>
          </a:prstGeom>
        </p:spPr>
        <p:style>
          <a:lnRef idx="2">
            <a:schemeClr val="accent2">
              <a:hueOff val="-3173710"/>
              <a:satOff val="-9501"/>
              <a:lumOff val="200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3016242" y="1910051"/>
            <a:ext cx="4267200" cy="767520"/>
          </a:xfrm>
          <a:custGeom>
            <a:avLst/>
            <a:gdLst>
              <a:gd name="connsiteX0" fmla="*/ 0 w 4267200"/>
              <a:gd name="connsiteY0" fmla="*/ 127923 h 767520"/>
              <a:gd name="connsiteX1" fmla="*/ 127923 w 4267200"/>
              <a:gd name="connsiteY1" fmla="*/ 0 h 767520"/>
              <a:gd name="connsiteX2" fmla="*/ 4139277 w 4267200"/>
              <a:gd name="connsiteY2" fmla="*/ 0 h 767520"/>
              <a:gd name="connsiteX3" fmla="*/ 4267200 w 4267200"/>
              <a:gd name="connsiteY3" fmla="*/ 127923 h 767520"/>
              <a:gd name="connsiteX4" fmla="*/ 4267200 w 4267200"/>
              <a:gd name="connsiteY4" fmla="*/ 639597 h 767520"/>
              <a:gd name="connsiteX5" fmla="*/ 4139277 w 4267200"/>
              <a:gd name="connsiteY5" fmla="*/ 767520 h 767520"/>
              <a:gd name="connsiteX6" fmla="*/ 127923 w 4267200"/>
              <a:gd name="connsiteY6" fmla="*/ 767520 h 767520"/>
              <a:gd name="connsiteX7" fmla="*/ 0 w 4267200"/>
              <a:gd name="connsiteY7" fmla="*/ 639597 h 767520"/>
              <a:gd name="connsiteX8" fmla="*/ 0 w 42672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67520">
                <a:moveTo>
                  <a:pt x="0" y="127923"/>
                </a:moveTo>
                <a:cubicBezTo>
                  <a:pt x="0" y="57273"/>
                  <a:pt x="57273" y="0"/>
                  <a:pt x="127923" y="0"/>
                </a:cubicBezTo>
                <a:lnTo>
                  <a:pt x="4139277" y="0"/>
                </a:lnTo>
                <a:cubicBezTo>
                  <a:pt x="4209927" y="0"/>
                  <a:pt x="4267200" y="57273"/>
                  <a:pt x="4267200" y="127923"/>
                </a:cubicBezTo>
                <a:lnTo>
                  <a:pt x="4267200" y="639597"/>
                </a:lnTo>
                <a:cubicBezTo>
                  <a:pt x="4267200" y="710247"/>
                  <a:pt x="4209927" y="767520"/>
                  <a:pt x="4139277" y="767520"/>
                </a:cubicBezTo>
                <a:lnTo>
                  <a:pt x="127923" y="767520"/>
                </a:lnTo>
                <a:cubicBezTo>
                  <a:pt x="57273" y="767520"/>
                  <a:pt x="0" y="710247"/>
                  <a:pt x="0" y="639597"/>
                </a:cubicBezTo>
                <a:lnTo>
                  <a:pt x="0" y="127923"/>
                </a:ln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3173710"/>
              <a:satOff val="-9501"/>
              <a:lumOff val="20098"/>
              <a:alphaOff val="0"/>
            </a:schemeClr>
          </a:effectRef>
          <a:fontRef idx="minor">
            <a:schemeClr val="lt1"/>
          </a:fontRef>
        </p:style>
        <p:txBody>
          <a:bodyPr spcFirstLastPara="0" vert="horz" wrap="square" lIns="198757" tIns="37467" rIns="198757" bIns="37467" numCol="1" spcCol="1270" anchor="ctr" anchorCtr="0">
            <a:noAutofit/>
          </a:bodyPr>
          <a:lstStyle/>
          <a:p>
            <a:pPr lvl="0" algn="ctr" defTabSz="889000" rtl="1">
              <a:lnSpc>
                <a:spcPct val="90000"/>
              </a:lnSpc>
              <a:spcBef>
                <a:spcPct val="0"/>
              </a:spcBef>
              <a:spcAft>
                <a:spcPct val="35000"/>
              </a:spcAft>
            </a:pPr>
            <a:r>
              <a:rPr lang="ar-EG" sz="2000" b="1" kern="1200" dirty="0" smtClean="0"/>
              <a:t>الأشخاص الذين سيتحملون مسؤولية تنفيذ كل خطوة بشكل صحيح .</a:t>
            </a:r>
            <a:endParaRPr lang="ar-EG" sz="2000" b="1" kern="1200" dirty="0"/>
          </a:p>
        </p:txBody>
      </p:sp>
      <p:sp>
        <p:nvSpPr>
          <p:cNvPr id="10" name="Rectangle 9"/>
          <p:cNvSpPr/>
          <p:nvPr/>
        </p:nvSpPr>
        <p:spPr>
          <a:xfrm>
            <a:off x="1492243" y="3473171"/>
            <a:ext cx="6096000" cy="655200"/>
          </a:xfrm>
          <a:prstGeom prst="rect">
            <a:avLst/>
          </a:prstGeom>
        </p:spPr>
        <p:style>
          <a:lnRef idx="2">
            <a:schemeClr val="accent2">
              <a:hueOff val="-6347421"/>
              <a:satOff val="-19002"/>
              <a:lumOff val="4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3016242" y="3089411"/>
            <a:ext cx="4267200" cy="767520"/>
          </a:xfrm>
          <a:custGeom>
            <a:avLst/>
            <a:gdLst>
              <a:gd name="connsiteX0" fmla="*/ 0 w 4267200"/>
              <a:gd name="connsiteY0" fmla="*/ 127923 h 767520"/>
              <a:gd name="connsiteX1" fmla="*/ 127923 w 4267200"/>
              <a:gd name="connsiteY1" fmla="*/ 0 h 767520"/>
              <a:gd name="connsiteX2" fmla="*/ 4139277 w 4267200"/>
              <a:gd name="connsiteY2" fmla="*/ 0 h 767520"/>
              <a:gd name="connsiteX3" fmla="*/ 4267200 w 4267200"/>
              <a:gd name="connsiteY3" fmla="*/ 127923 h 767520"/>
              <a:gd name="connsiteX4" fmla="*/ 4267200 w 4267200"/>
              <a:gd name="connsiteY4" fmla="*/ 639597 h 767520"/>
              <a:gd name="connsiteX5" fmla="*/ 4139277 w 4267200"/>
              <a:gd name="connsiteY5" fmla="*/ 767520 h 767520"/>
              <a:gd name="connsiteX6" fmla="*/ 127923 w 4267200"/>
              <a:gd name="connsiteY6" fmla="*/ 767520 h 767520"/>
              <a:gd name="connsiteX7" fmla="*/ 0 w 4267200"/>
              <a:gd name="connsiteY7" fmla="*/ 639597 h 767520"/>
              <a:gd name="connsiteX8" fmla="*/ 0 w 42672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67520">
                <a:moveTo>
                  <a:pt x="0" y="127923"/>
                </a:moveTo>
                <a:cubicBezTo>
                  <a:pt x="0" y="57273"/>
                  <a:pt x="57273" y="0"/>
                  <a:pt x="127923" y="0"/>
                </a:cubicBezTo>
                <a:lnTo>
                  <a:pt x="4139277" y="0"/>
                </a:lnTo>
                <a:cubicBezTo>
                  <a:pt x="4209927" y="0"/>
                  <a:pt x="4267200" y="57273"/>
                  <a:pt x="4267200" y="127923"/>
                </a:cubicBezTo>
                <a:lnTo>
                  <a:pt x="4267200" y="639597"/>
                </a:lnTo>
                <a:cubicBezTo>
                  <a:pt x="4267200" y="710247"/>
                  <a:pt x="4209927" y="767520"/>
                  <a:pt x="4139277" y="767520"/>
                </a:cubicBezTo>
                <a:lnTo>
                  <a:pt x="127923" y="767520"/>
                </a:lnTo>
                <a:cubicBezTo>
                  <a:pt x="57273" y="767520"/>
                  <a:pt x="0" y="710247"/>
                  <a:pt x="0" y="639597"/>
                </a:cubicBezTo>
                <a:lnTo>
                  <a:pt x="0" y="127923"/>
                </a:lnTo>
                <a:close/>
              </a:path>
            </a:pathLst>
          </a:custGeom>
          <a:solidFill>
            <a:srgbClr val="FFCCFF"/>
          </a:solidFill>
        </p:spPr>
        <p:style>
          <a:lnRef idx="2">
            <a:schemeClr val="lt1">
              <a:hueOff val="0"/>
              <a:satOff val="0"/>
              <a:lumOff val="0"/>
              <a:alphaOff val="0"/>
            </a:schemeClr>
          </a:lnRef>
          <a:fillRef idx="1">
            <a:schemeClr val="accent2">
              <a:hueOff val="-6347421"/>
              <a:satOff val="-19002"/>
              <a:lumOff val="40196"/>
              <a:alphaOff val="0"/>
            </a:schemeClr>
          </a:fillRef>
          <a:effectRef idx="0">
            <a:schemeClr val="accent2">
              <a:hueOff val="-6347421"/>
              <a:satOff val="-19002"/>
              <a:lumOff val="40196"/>
              <a:alphaOff val="0"/>
            </a:schemeClr>
          </a:effectRef>
          <a:fontRef idx="minor">
            <a:schemeClr val="lt1"/>
          </a:fontRef>
        </p:style>
        <p:txBody>
          <a:bodyPr spcFirstLastPara="0" vert="horz" wrap="square" lIns="198757" tIns="37467" rIns="198757" bIns="37467" numCol="1" spcCol="1270" anchor="ctr" anchorCtr="0">
            <a:noAutofit/>
          </a:bodyPr>
          <a:lstStyle/>
          <a:p>
            <a:pPr lvl="0" algn="ctr" defTabSz="889000" rtl="1">
              <a:lnSpc>
                <a:spcPct val="90000"/>
              </a:lnSpc>
              <a:spcBef>
                <a:spcPct val="0"/>
              </a:spcBef>
              <a:spcAft>
                <a:spcPct val="35000"/>
              </a:spcAft>
            </a:pPr>
            <a:r>
              <a:rPr lang="ar-EG" sz="2000" b="1" kern="1200" dirty="0" smtClean="0"/>
              <a:t>البرنامج الزمني لتنفيذ الخطوات أو الإجراءات.</a:t>
            </a:r>
            <a:endParaRPr lang="ar-EG" sz="2000" b="1" kern="1200" dirty="0"/>
          </a:p>
        </p:txBody>
      </p:sp>
      <p:sp>
        <p:nvSpPr>
          <p:cNvPr id="12" name="Rectangle 11"/>
          <p:cNvSpPr/>
          <p:nvPr/>
        </p:nvSpPr>
        <p:spPr>
          <a:xfrm>
            <a:off x="1492243" y="4652531"/>
            <a:ext cx="6096000" cy="655200"/>
          </a:xfrm>
          <a:prstGeom prst="rect">
            <a:avLst/>
          </a:prstGeom>
        </p:spPr>
        <p:style>
          <a:lnRef idx="2">
            <a:schemeClr val="accent2">
              <a:hueOff val="-9521131"/>
              <a:satOff val="-28502"/>
              <a:lumOff val="602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3016242" y="4268771"/>
            <a:ext cx="4267200" cy="767520"/>
          </a:xfrm>
          <a:custGeom>
            <a:avLst/>
            <a:gdLst>
              <a:gd name="connsiteX0" fmla="*/ 0 w 4267200"/>
              <a:gd name="connsiteY0" fmla="*/ 127923 h 767520"/>
              <a:gd name="connsiteX1" fmla="*/ 127923 w 4267200"/>
              <a:gd name="connsiteY1" fmla="*/ 0 h 767520"/>
              <a:gd name="connsiteX2" fmla="*/ 4139277 w 4267200"/>
              <a:gd name="connsiteY2" fmla="*/ 0 h 767520"/>
              <a:gd name="connsiteX3" fmla="*/ 4267200 w 4267200"/>
              <a:gd name="connsiteY3" fmla="*/ 127923 h 767520"/>
              <a:gd name="connsiteX4" fmla="*/ 4267200 w 4267200"/>
              <a:gd name="connsiteY4" fmla="*/ 639597 h 767520"/>
              <a:gd name="connsiteX5" fmla="*/ 4139277 w 4267200"/>
              <a:gd name="connsiteY5" fmla="*/ 767520 h 767520"/>
              <a:gd name="connsiteX6" fmla="*/ 127923 w 4267200"/>
              <a:gd name="connsiteY6" fmla="*/ 767520 h 767520"/>
              <a:gd name="connsiteX7" fmla="*/ 0 w 4267200"/>
              <a:gd name="connsiteY7" fmla="*/ 639597 h 767520"/>
              <a:gd name="connsiteX8" fmla="*/ 0 w 42672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67520">
                <a:moveTo>
                  <a:pt x="0" y="127923"/>
                </a:moveTo>
                <a:cubicBezTo>
                  <a:pt x="0" y="57273"/>
                  <a:pt x="57273" y="0"/>
                  <a:pt x="127923" y="0"/>
                </a:cubicBezTo>
                <a:lnTo>
                  <a:pt x="4139277" y="0"/>
                </a:lnTo>
                <a:cubicBezTo>
                  <a:pt x="4209927" y="0"/>
                  <a:pt x="4267200" y="57273"/>
                  <a:pt x="4267200" y="127923"/>
                </a:cubicBezTo>
                <a:lnTo>
                  <a:pt x="4267200" y="639597"/>
                </a:lnTo>
                <a:cubicBezTo>
                  <a:pt x="4267200" y="710247"/>
                  <a:pt x="4209927" y="767520"/>
                  <a:pt x="4139277" y="767520"/>
                </a:cubicBezTo>
                <a:lnTo>
                  <a:pt x="127923" y="767520"/>
                </a:lnTo>
                <a:cubicBezTo>
                  <a:pt x="57273" y="767520"/>
                  <a:pt x="0" y="710247"/>
                  <a:pt x="0" y="639597"/>
                </a:cubicBezTo>
                <a:lnTo>
                  <a:pt x="0" y="127923"/>
                </a:lnTo>
                <a:close/>
              </a:path>
            </a:pathLst>
          </a:custGeom>
          <a:solidFill>
            <a:srgbClr val="E9FEE6"/>
          </a:solidFill>
        </p:spPr>
        <p:style>
          <a:lnRef idx="2">
            <a:schemeClr val="lt1">
              <a:hueOff val="0"/>
              <a:satOff val="0"/>
              <a:lumOff val="0"/>
              <a:alphaOff val="0"/>
            </a:schemeClr>
          </a:lnRef>
          <a:fillRef idx="1">
            <a:schemeClr val="accent2">
              <a:hueOff val="-9521131"/>
              <a:satOff val="-28502"/>
              <a:lumOff val="60295"/>
              <a:alphaOff val="0"/>
            </a:schemeClr>
          </a:fillRef>
          <a:effectRef idx="0">
            <a:schemeClr val="accent2">
              <a:hueOff val="-9521131"/>
              <a:satOff val="-28502"/>
              <a:lumOff val="60295"/>
              <a:alphaOff val="0"/>
            </a:schemeClr>
          </a:effectRef>
          <a:fontRef idx="minor">
            <a:schemeClr val="lt1"/>
          </a:fontRef>
        </p:style>
        <p:txBody>
          <a:bodyPr spcFirstLastPara="0" vert="horz" wrap="square" lIns="198757" tIns="37467" rIns="198757" bIns="37467" numCol="1" spcCol="1270" anchor="ctr" anchorCtr="0">
            <a:noAutofit/>
          </a:bodyPr>
          <a:lstStyle/>
          <a:p>
            <a:pPr lvl="0" algn="ctr" defTabSz="889000" rtl="1">
              <a:lnSpc>
                <a:spcPct val="90000"/>
              </a:lnSpc>
              <a:spcBef>
                <a:spcPct val="0"/>
              </a:spcBef>
              <a:spcAft>
                <a:spcPct val="35000"/>
              </a:spcAft>
            </a:pPr>
            <a:r>
              <a:rPr lang="ar-EG" sz="2000" b="1" kern="1200" dirty="0" smtClean="0"/>
              <a:t>الموارد التي سيتم تخصيصها للتنفيذ.</a:t>
            </a:r>
            <a:endParaRPr lang="ar-EG" sz="2000" b="1" kern="1200" dirty="0"/>
          </a:p>
        </p:txBody>
      </p:sp>
      <p:sp>
        <p:nvSpPr>
          <p:cNvPr id="14" name="Rectangle 13"/>
          <p:cNvSpPr/>
          <p:nvPr/>
        </p:nvSpPr>
        <p:spPr>
          <a:xfrm>
            <a:off x="1492243" y="5831891"/>
            <a:ext cx="6096000" cy="655200"/>
          </a:xfrm>
          <a:prstGeom prst="rect">
            <a:avLst/>
          </a:prstGeom>
        </p:spPr>
        <p:style>
          <a:lnRef idx="2">
            <a:schemeClr val="accent2">
              <a:hueOff val="-12694841"/>
              <a:satOff val="-38003"/>
              <a:lumOff val="8039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3016242" y="5448131"/>
            <a:ext cx="4267200" cy="767520"/>
          </a:xfrm>
          <a:custGeom>
            <a:avLst/>
            <a:gdLst>
              <a:gd name="connsiteX0" fmla="*/ 0 w 4267200"/>
              <a:gd name="connsiteY0" fmla="*/ 127923 h 767520"/>
              <a:gd name="connsiteX1" fmla="*/ 127923 w 4267200"/>
              <a:gd name="connsiteY1" fmla="*/ 0 h 767520"/>
              <a:gd name="connsiteX2" fmla="*/ 4139277 w 4267200"/>
              <a:gd name="connsiteY2" fmla="*/ 0 h 767520"/>
              <a:gd name="connsiteX3" fmla="*/ 4267200 w 4267200"/>
              <a:gd name="connsiteY3" fmla="*/ 127923 h 767520"/>
              <a:gd name="connsiteX4" fmla="*/ 4267200 w 4267200"/>
              <a:gd name="connsiteY4" fmla="*/ 639597 h 767520"/>
              <a:gd name="connsiteX5" fmla="*/ 4139277 w 4267200"/>
              <a:gd name="connsiteY5" fmla="*/ 767520 h 767520"/>
              <a:gd name="connsiteX6" fmla="*/ 127923 w 4267200"/>
              <a:gd name="connsiteY6" fmla="*/ 767520 h 767520"/>
              <a:gd name="connsiteX7" fmla="*/ 0 w 4267200"/>
              <a:gd name="connsiteY7" fmla="*/ 639597 h 767520"/>
              <a:gd name="connsiteX8" fmla="*/ 0 w 42672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767520">
                <a:moveTo>
                  <a:pt x="0" y="127923"/>
                </a:moveTo>
                <a:cubicBezTo>
                  <a:pt x="0" y="57273"/>
                  <a:pt x="57273" y="0"/>
                  <a:pt x="127923" y="0"/>
                </a:cubicBezTo>
                <a:lnTo>
                  <a:pt x="4139277" y="0"/>
                </a:lnTo>
                <a:cubicBezTo>
                  <a:pt x="4209927" y="0"/>
                  <a:pt x="4267200" y="57273"/>
                  <a:pt x="4267200" y="127923"/>
                </a:cubicBezTo>
                <a:lnTo>
                  <a:pt x="4267200" y="639597"/>
                </a:lnTo>
                <a:cubicBezTo>
                  <a:pt x="4267200" y="710247"/>
                  <a:pt x="4209927" y="767520"/>
                  <a:pt x="4139277" y="767520"/>
                </a:cubicBezTo>
                <a:lnTo>
                  <a:pt x="127923" y="767520"/>
                </a:lnTo>
                <a:cubicBezTo>
                  <a:pt x="57273" y="767520"/>
                  <a:pt x="0" y="710247"/>
                  <a:pt x="0" y="639597"/>
                </a:cubicBezTo>
                <a:lnTo>
                  <a:pt x="0" y="127923"/>
                </a:lnTo>
                <a:close/>
              </a:path>
            </a:pathLst>
          </a:custGeom>
          <a:solidFill>
            <a:srgbClr val="FFCCFF"/>
          </a:solidFill>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198757" tIns="37467" rIns="198757" bIns="37467" numCol="1" spcCol="1270" anchor="ctr" anchorCtr="0">
            <a:noAutofit/>
          </a:bodyPr>
          <a:lstStyle/>
          <a:p>
            <a:pPr lvl="0" algn="ctr" defTabSz="889000" rtl="1">
              <a:lnSpc>
                <a:spcPct val="90000"/>
              </a:lnSpc>
              <a:spcBef>
                <a:spcPct val="0"/>
              </a:spcBef>
              <a:spcAft>
                <a:spcPct val="35000"/>
              </a:spcAft>
            </a:pPr>
            <a:r>
              <a:rPr lang="ar-EG" sz="2000" b="1" kern="1200" dirty="0" smtClean="0"/>
              <a:t>الآلية التي ستتبع لجمع المعلومات عن التقدم في كل مرحلة.</a:t>
            </a:r>
            <a:endParaRPr lang="ar-EG" sz="2000" b="1" kern="1200" dirty="0"/>
          </a:p>
        </p:txBody>
      </p:sp>
    </p:spTree>
    <p:extLst>
      <p:ext uri="{BB962C8B-B14F-4D97-AF65-F5344CB8AC3E}">
        <p14:creationId xmlns:p14="http://schemas.microsoft.com/office/powerpoint/2010/main" val="478245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3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par>
                                <p:cTn id="45" presetID="3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par>
                                <p:cTn id="59" presetID="3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90"/>
                                          </p:val>
                                        </p:tav>
                                        <p:tav tm="100000">
                                          <p:val>
                                            <p:fltVal val="0"/>
                                          </p:val>
                                        </p:tav>
                                      </p:tavLst>
                                    </p:anim>
                                    <p:animEffect transition="in" filter="fade">
                                      <p:cBhvr>
                                        <p:cTn id="72" dur="1000"/>
                                        <p:tgtEl>
                                          <p:spTgt spid="15"/>
                                        </p:tgtEl>
                                      </p:cBhvr>
                                    </p:animEffect>
                                  </p:childTnLst>
                                </p:cTn>
                              </p:par>
                              <p:par>
                                <p:cTn id="73" presetID="31"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ppt_w</p:attrName>
                                        </p:attrNameLst>
                                      </p:cBhvr>
                                      <p:tavLst>
                                        <p:tav tm="0">
                                          <p:val>
                                            <p:fltVal val="0"/>
                                          </p:val>
                                        </p:tav>
                                        <p:tav tm="100000">
                                          <p:val>
                                            <p:strVal val="#ppt_w"/>
                                          </p:val>
                                        </p:tav>
                                      </p:tavLst>
                                    </p:anim>
                                    <p:anim calcmode="lin" valueType="num">
                                      <p:cBhvr>
                                        <p:cTn id="76" dur="1000" fill="hold"/>
                                        <p:tgtEl>
                                          <p:spTgt spid="14"/>
                                        </p:tgtEl>
                                        <p:attrNameLst>
                                          <p:attrName>ppt_h</p:attrName>
                                        </p:attrNameLst>
                                      </p:cBhvr>
                                      <p:tavLst>
                                        <p:tav tm="0">
                                          <p:val>
                                            <p:fltVal val="0"/>
                                          </p:val>
                                        </p:tav>
                                        <p:tav tm="100000">
                                          <p:val>
                                            <p:strVal val="#ppt_h"/>
                                          </p:val>
                                        </p:tav>
                                      </p:tavLst>
                                    </p:anim>
                                    <p:anim calcmode="lin" valueType="num">
                                      <p:cBhvr>
                                        <p:cTn id="77" dur="1000" fill="hold"/>
                                        <p:tgtEl>
                                          <p:spTgt spid="14"/>
                                        </p:tgtEl>
                                        <p:attrNameLst>
                                          <p:attrName>style.rotation</p:attrName>
                                        </p:attrNameLst>
                                      </p:cBhvr>
                                      <p:tavLst>
                                        <p:tav tm="0">
                                          <p:val>
                                            <p:fltVal val="90"/>
                                          </p:val>
                                        </p:tav>
                                        <p:tav tm="100000">
                                          <p:val>
                                            <p:fltVal val="0"/>
                                          </p:val>
                                        </p:tav>
                                      </p:tavLst>
                                    </p:anim>
                                    <p:animEffect transition="in" filter="fade">
                                      <p:cBhvr>
                                        <p:cTn id="7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3"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الهدف من الخطط التشغيلية</a:t>
            </a:r>
            <a:endParaRPr lang="ar-EG" sz="2800" dirty="0">
              <a:solidFill>
                <a:schemeClr val="bg2"/>
              </a:solidFill>
            </a:endParaRPr>
          </a:p>
        </p:txBody>
      </p:sp>
      <p:sp>
        <p:nvSpPr>
          <p:cNvPr id="5" name="Round Diagonal Corner Rectangle 4"/>
          <p:cNvSpPr/>
          <p:nvPr/>
        </p:nvSpPr>
        <p:spPr>
          <a:xfrm>
            <a:off x="5220072" y="1628800"/>
            <a:ext cx="2664296" cy="1512168"/>
          </a:xfrm>
          <a:prstGeom prst="round2DiagRect">
            <a:avLst/>
          </a:prstGeom>
          <a:solidFill>
            <a:schemeClr val="tx2">
              <a:lumMod val="50000"/>
              <a:lumOff val="50000"/>
            </a:schemeClr>
          </a:solidFill>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chemeClr val="bg2"/>
                </a:solidFill>
              </a:rPr>
              <a:t>الخطوات أو الإجراءات المطلوبة.</a:t>
            </a:r>
          </a:p>
        </p:txBody>
      </p:sp>
      <p:sp>
        <p:nvSpPr>
          <p:cNvPr id="6" name="Round Diagonal Corner Rectangle 5"/>
          <p:cNvSpPr/>
          <p:nvPr/>
        </p:nvSpPr>
        <p:spPr>
          <a:xfrm>
            <a:off x="1259632" y="1628800"/>
            <a:ext cx="2664296" cy="1512168"/>
          </a:xfrm>
          <a:prstGeom prst="round2DiagRect">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justLow" rtl="1"/>
            <a:r>
              <a:rPr lang="ar-SA" sz="2000" b="1" dirty="0">
                <a:solidFill>
                  <a:schemeClr val="bg2"/>
                </a:solidFill>
              </a:rPr>
              <a:t>الأشخاص الذين سيتحملون مسؤولية تنفيذ كل خطوة بشكل صحيح.</a:t>
            </a:r>
            <a:endParaRPr lang="ar-EG" sz="2000" b="1" dirty="0">
              <a:solidFill>
                <a:schemeClr val="bg2"/>
              </a:solidFill>
            </a:endParaRPr>
          </a:p>
        </p:txBody>
      </p:sp>
      <p:sp>
        <p:nvSpPr>
          <p:cNvPr id="7" name="Round Diagonal Corner Rectangle 6"/>
          <p:cNvSpPr/>
          <p:nvPr/>
        </p:nvSpPr>
        <p:spPr>
          <a:xfrm>
            <a:off x="5220072" y="4221088"/>
            <a:ext cx="2664296" cy="1512168"/>
          </a:xfrm>
          <a:prstGeom prst="round2DiagRect">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justLow" rtl="1"/>
            <a:r>
              <a:rPr lang="ar-EG" sz="2000" b="1" dirty="0">
                <a:solidFill>
                  <a:schemeClr val="bg2"/>
                </a:solidFill>
              </a:rPr>
              <a:t>البرنامج الزمني لتنفيذ الخطوات أو الإجراءات.</a:t>
            </a:r>
          </a:p>
        </p:txBody>
      </p:sp>
      <p:sp>
        <p:nvSpPr>
          <p:cNvPr id="8" name="Round Diagonal Corner Rectangle 7"/>
          <p:cNvSpPr/>
          <p:nvPr/>
        </p:nvSpPr>
        <p:spPr>
          <a:xfrm>
            <a:off x="1259632" y="4221088"/>
            <a:ext cx="2664296" cy="1512168"/>
          </a:xfrm>
          <a:prstGeom prst="round2DiagRect">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justLow" rtl="1"/>
            <a:r>
              <a:rPr lang="ar-EG" sz="2000" b="1" dirty="0">
                <a:solidFill>
                  <a:schemeClr val="bg2"/>
                </a:solidFill>
              </a:rPr>
              <a:t>الموارد التي سيتم تخصيصها للتنفيذ.</a:t>
            </a:r>
            <a:endParaRPr lang="ar-EG" b="1" i="0" dirty="0">
              <a:solidFill>
                <a:schemeClr val="bg2"/>
              </a:solidFill>
              <a:latin typeface="Simplified Arabic" panose="02020603050405020304" pitchFamily="18" charset="-78"/>
              <a:cs typeface="Simplified Arabic" panose="02020603050405020304" pitchFamily="18" charset="-78"/>
            </a:endParaRPr>
          </a:p>
        </p:txBody>
      </p:sp>
      <p:sp>
        <p:nvSpPr>
          <p:cNvPr id="9" name="Oval 8"/>
          <p:cNvSpPr/>
          <p:nvPr/>
        </p:nvSpPr>
        <p:spPr>
          <a:xfrm>
            <a:off x="7375214" y="1345254"/>
            <a:ext cx="864096" cy="756175"/>
          </a:xfrm>
          <a:prstGeom prst="ellipse">
            <a:avLst/>
          </a:prstGeom>
          <a:solidFill>
            <a:schemeClr val="tx2">
              <a:lumMod val="50000"/>
              <a:lumOff val="50000"/>
            </a:schemeClr>
          </a:solidFill>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a:t>1</a:t>
            </a:r>
          </a:p>
        </p:txBody>
      </p:sp>
      <p:sp>
        <p:nvSpPr>
          <p:cNvPr id="10" name="Oval 9"/>
          <p:cNvSpPr/>
          <p:nvPr/>
        </p:nvSpPr>
        <p:spPr>
          <a:xfrm>
            <a:off x="3471583" y="1278005"/>
            <a:ext cx="864096" cy="756175"/>
          </a:xfrm>
          <a:prstGeom prst="ellipse">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ar-EG" sz="2400" b="1" i="0" dirty="0" smtClean="0"/>
              <a:t>2</a:t>
            </a:r>
            <a:endParaRPr lang="ar-EG" sz="2400" b="1" i="0" dirty="0"/>
          </a:p>
        </p:txBody>
      </p:sp>
      <p:sp>
        <p:nvSpPr>
          <p:cNvPr id="11" name="Oval 10"/>
          <p:cNvSpPr/>
          <p:nvPr/>
        </p:nvSpPr>
        <p:spPr>
          <a:xfrm>
            <a:off x="3440751" y="3843000"/>
            <a:ext cx="864096" cy="756175"/>
          </a:xfrm>
          <a:prstGeom prst="ellipse">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t>4</a:t>
            </a:r>
            <a:endParaRPr lang="ar-EG" sz="2400" b="1" i="0" dirty="0"/>
          </a:p>
        </p:txBody>
      </p:sp>
      <p:sp>
        <p:nvSpPr>
          <p:cNvPr id="12" name="Oval 11"/>
          <p:cNvSpPr/>
          <p:nvPr/>
        </p:nvSpPr>
        <p:spPr>
          <a:xfrm>
            <a:off x="7380312" y="3843000"/>
            <a:ext cx="864096" cy="756175"/>
          </a:xfrm>
          <a:prstGeom prst="ellipse">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i="0" dirty="0" smtClean="0"/>
              <a:t>3</a:t>
            </a:r>
            <a:endParaRPr lang="ar-EG" sz="2400" b="1" i="0" dirty="0"/>
          </a:p>
        </p:txBody>
      </p:sp>
    </p:spTree>
    <p:extLst>
      <p:ext uri="{BB962C8B-B14F-4D97-AF65-F5344CB8AC3E}">
        <p14:creationId xmlns:p14="http://schemas.microsoft.com/office/powerpoint/2010/main" val="1402591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كيف تقوم بوضع الخطة التشغيلية؟</a:t>
            </a:r>
          </a:p>
        </p:txBody>
      </p:sp>
      <p:sp>
        <p:nvSpPr>
          <p:cNvPr id="13" name="AutoShape 1"/>
          <p:cNvSpPr>
            <a:spLocks noChangeArrowheads="1"/>
          </p:cNvSpPr>
          <p:nvPr/>
        </p:nvSpPr>
        <p:spPr bwMode="auto">
          <a:xfrm>
            <a:off x="1568646" y="1221313"/>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rtl="1">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تقدير مشاركة جميع الأطراف والمستفيدين في إعداد الخطط الفرعية والتقارير</a:t>
            </a:r>
            <a:endParaRPr lang="en-US" sz="2177" b="1" i="0" dirty="0">
              <a:solidFill>
                <a:srgbClr val="FFFFFF"/>
              </a:solidFill>
            </a:endParaRPr>
          </a:p>
        </p:txBody>
      </p:sp>
      <p:sp>
        <p:nvSpPr>
          <p:cNvPr id="14" name="AutoShape 2"/>
          <p:cNvSpPr>
            <a:spLocks noChangeArrowheads="1"/>
          </p:cNvSpPr>
          <p:nvPr/>
        </p:nvSpPr>
        <p:spPr bwMode="auto">
          <a:xfrm>
            <a:off x="1568646" y="2425154"/>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وضع جدول زمني مقبول وملائم.</a:t>
            </a:r>
            <a:endParaRPr lang="en-US" sz="2177" b="1" i="0" dirty="0">
              <a:solidFill>
                <a:srgbClr val="FFFFFF"/>
              </a:solidFill>
            </a:endParaRPr>
          </a:p>
        </p:txBody>
      </p:sp>
      <p:sp>
        <p:nvSpPr>
          <p:cNvPr id="15" name="AutoShape 3"/>
          <p:cNvSpPr>
            <a:spLocks noChangeArrowheads="1"/>
          </p:cNvSpPr>
          <p:nvPr/>
        </p:nvSpPr>
        <p:spPr bwMode="auto">
          <a:xfrm>
            <a:off x="1568646" y="3647714"/>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smtClean="0">
                <a:solidFill>
                  <a:srgbClr val="FFFFFF"/>
                </a:solidFill>
              </a:rPr>
              <a:t>الاتصال </a:t>
            </a:r>
            <a:r>
              <a:rPr lang="ar-EG" sz="2177" b="1" dirty="0">
                <a:solidFill>
                  <a:srgbClr val="FFFFFF"/>
                </a:solidFill>
              </a:rPr>
              <a:t>والتواصل المستمر لاستعراض ما تم إنجازه مع جميع الأطراف.</a:t>
            </a:r>
            <a:endParaRPr lang="en-US" sz="2177" b="1" i="0" dirty="0">
              <a:solidFill>
                <a:srgbClr val="FFFFFF"/>
              </a:solidFill>
            </a:endParaRPr>
          </a:p>
        </p:txBody>
      </p:sp>
      <p:sp>
        <p:nvSpPr>
          <p:cNvPr id="16" name="AutoShape 5"/>
          <p:cNvSpPr>
            <a:spLocks noChangeArrowheads="1"/>
          </p:cNvSpPr>
          <p:nvPr/>
        </p:nvSpPr>
        <p:spPr bwMode="auto">
          <a:xfrm>
            <a:off x="7942874" y="1215554"/>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i="0">
                <a:solidFill>
                  <a:srgbClr val="FFFFFF"/>
                </a:solidFill>
                <a:latin typeface="Arial Black" pitchFamily="34" charset="0"/>
              </a:rPr>
              <a:t>1</a:t>
            </a:r>
          </a:p>
        </p:txBody>
      </p:sp>
      <p:sp>
        <p:nvSpPr>
          <p:cNvPr id="17" name="AutoShape 6"/>
          <p:cNvSpPr>
            <a:spLocks noChangeArrowheads="1"/>
          </p:cNvSpPr>
          <p:nvPr/>
        </p:nvSpPr>
        <p:spPr bwMode="auto">
          <a:xfrm>
            <a:off x="7942874" y="2436672"/>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a:solidFill>
                  <a:srgbClr val="FFFFFF"/>
                </a:solidFill>
                <a:latin typeface="Arial Black" pitchFamily="34" charset="0"/>
              </a:rPr>
              <a:t>2</a:t>
            </a:r>
          </a:p>
        </p:txBody>
      </p:sp>
      <p:sp>
        <p:nvSpPr>
          <p:cNvPr id="18" name="AutoShape 7"/>
          <p:cNvSpPr>
            <a:spLocks noChangeArrowheads="1"/>
          </p:cNvSpPr>
          <p:nvPr/>
        </p:nvSpPr>
        <p:spPr bwMode="auto">
          <a:xfrm>
            <a:off x="7942874" y="3662113"/>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a:solidFill>
                  <a:srgbClr val="FFFFFF"/>
                </a:solidFill>
                <a:latin typeface="Arial Black" pitchFamily="34" charset="0"/>
              </a:rPr>
              <a:t>3</a:t>
            </a:r>
          </a:p>
        </p:txBody>
      </p:sp>
      <p:sp>
        <p:nvSpPr>
          <p:cNvPr id="19" name="AutoShape 3"/>
          <p:cNvSpPr>
            <a:spLocks noChangeArrowheads="1"/>
          </p:cNvSpPr>
          <p:nvPr/>
        </p:nvSpPr>
        <p:spPr bwMode="auto">
          <a:xfrm>
            <a:off x="1568646" y="4906280"/>
            <a:ext cx="5834880" cy="819360"/>
          </a:xfrm>
          <a:prstGeom prst="roundRect">
            <a:avLst>
              <a:gd name="adj" fmla="val 11741"/>
            </a:avLst>
          </a:prstGeom>
          <a:solidFill>
            <a:schemeClr val="accent6">
              <a:lumMod val="75000"/>
            </a:schemeClr>
          </a:solidFill>
          <a:ln>
            <a:noFill/>
          </a:ln>
          <a:effectLs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a:solidFill>
                  <a:srgbClr val="FFFFFF"/>
                </a:solidFill>
              </a:rPr>
              <a:t>إجراء مقابلات مع مؤسسات المجتمع </a:t>
            </a:r>
            <a:endParaRPr lang="en-US" sz="2177" b="1" i="0" dirty="0">
              <a:solidFill>
                <a:srgbClr val="FFFFFF"/>
              </a:solidFill>
            </a:endParaRPr>
          </a:p>
        </p:txBody>
      </p:sp>
      <p:sp>
        <p:nvSpPr>
          <p:cNvPr id="20" name="AutoShape 7"/>
          <p:cNvSpPr>
            <a:spLocks noChangeArrowheads="1"/>
          </p:cNvSpPr>
          <p:nvPr/>
        </p:nvSpPr>
        <p:spPr bwMode="auto">
          <a:xfrm>
            <a:off x="7942874" y="4920679"/>
            <a:ext cx="832320" cy="822240"/>
          </a:xfrm>
          <a:prstGeom prst="roundRect">
            <a:avLst>
              <a:gd name="adj" fmla="val 16667"/>
            </a:avLst>
          </a:prstGeom>
          <a:solidFill>
            <a:schemeClr val="accent6">
              <a:lumMod val="75000"/>
            </a:schemeClr>
          </a:solidFill>
          <a:ln>
            <a:noFill/>
          </a:ln>
          <a:effectLs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4</a:t>
            </a:r>
            <a:endParaRPr lang="en-US" sz="1996" i="0" dirty="0">
              <a:solidFill>
                <a:srgbClr val="FFFFFF"/>
              </a:solidFill>
              <a:latin typeface="Arial Black" pitchFamily="34" charset="0"/>
            </a:endParaRPr>
          </a:p>
        </p:txBody>
      </p:sp>
    </p:spTree>
    <p:extLst>
      <p:ext uri="{BB962C8B-B14F-4D97-AF65-F5344CB8AC3E}">
        <p14:creationId xmlns:p14="http://schemas.microsoft.com/office/powerpoint/2010/main" val="3362980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كيف تقوم بوضع الخطة التشغيلية؟</a:t>
            </a:r>
          </a:p>
        </p:txBody>
      </p:sp>
      <p:sp>
        <p:nvSpPr>
          <p:cNvPr id="13" name="AutoShape 1"/>
          <p:cNvSpPr>
            <a:spLocks noChangeArrowheads="1"/>
          </p:cNvSpPr>
          <p:nvPr/>
        </p:nvSpPr>
        <p:spPr bwMode="auto">
          <a:xfrm>
            <a:off x="1568646" y="1221313"/>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استطلاع رأي القيادات بالأقسام والإدارات</a:t>
            </a:r>
            <a:endParaRPr lang="en-US" sz="2177" b="1" i="0" dirty="0">
              <a:solidFill>
                <a:srgbClr val="FFFFFF"/>
              </a:solidFill>
            </a:endParaRPr>
          </a:p>
        </p:txBody>
      </p:sp>
      <p:sp>
        <p:nvSpPr>
          <p:cNvPr id="14" name="AutoShape 2"/>
          <p:cNvSpPr>
            <a:spLocks noChangeArrowheads="1"/>
          </p:cNvSpPr>
          <p:nvPr/>
        </p:nvSpPr>
        <p:spPr bwMode="auto">
          <a:xfrm>
            <a:off x="1568646" y="2425154"/>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ربط المبادرات بالجهات المسؤولة داخل الكلية أو </a:t>
            </a:r>
            <a:r>
              <a:rPr lang="ar-EG" sz="2177" b="1" dirty="0" smtClean="0">
                <a:solidFill>
                  <a:srgbClr val="FFFFFF"/>
                </a:solidFill>
              </a:rPr>
              <a:t>العمادة.</a:t>
            </a:r>
            <a:endParaRPr lang="en-US" sz="2177" b="1" i="0" dirty="0">
              <a:solidFill>
                <a:srgbClr val="FFFFFF"/>
              </a:solidFill>
            </a:endParaRPr>
          </a:p>
        </p:txBody>
      </p:sp>
      <p:sp>
        <p:nvSpPr>
          <p:cNvPr id="15" name="AutoShape 3"/>
          <p:cNvSpPr>
            <a:spLocks noChangeArrowheads="1"/>
          </p:cNvSpPr>
          <p:nvPr/>
        </p:nvSpPr>
        <p:spPr bwMode="auto">
          <a:xfrm>
            <a:off x="1568646" y="3647714"/>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a:solidFill>
                  <a:srgbClr val="FFFFFF"/>
                </a:solidFill>
              </a:rPr>
              <a:t>ترتيب المبادرات وفق أولويات الكلية أو العمادة لهذا </a:t>
            </a:r>
            <a:r>
              <a:rPr lang="ar-EG" sz="2177" b="1" dirty="0" smtClean="0">
                <a:solidFill>
                  <a:srgbClr val="FFFFFF"/>
                </a:solidFill>
              </a:rPr>
              <a:t>العام.</a:t>
            </a:r>
            <a:endParaRPr lang="en-US" sz="2177" b="1" i="0" dirty="0">
              <a:solidFill>
                <a:srgbClr val="FFFFFF"/>
              </a:solidFill>
            </a:endParaRPr>
          </a:p>
        </p:txBody>
      </p:sp>
      <p:sp>
        <p:nvSpPr>
          <p:cNvPr id="16" name="AutoShape 5"/>
          <p:cNvSpPr>
            <a:spLocks noChangeArrowheads="1"/>
          </p:cNvSpPr>
          <p:nvPr/>
        </p:nvSpPr>
        <p:spPr bwMode="auto">
          <a:xfrm>
            <a:off x="7942874" y="1215554"/>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i="0" dirty="0" smtClean="0">
                <a:solidFill>
                  <a:srgbClr val="FFFFFF"/>
                </a:solidFill>
                <a:latin typeface="Arial Black" pitchFamily="34" charset="0"/>
              </a:rPr>
              <a:t>5</a:t>
            </a:r>
            <a:endParaRPr lang="en-US" sz="1996" i="0" dirty="0">
              <a:solidFill>
                <a:srgbClr val="FFFFFF"/>
              </a:solidFill>
              <a:latin typeface="Arial Black" pitchFamily="34" charset="0"/>
            </a:endParaRPr>
          </a:p>
        </p:txBody>
      </p:sp>
      <p:sp>
        <p:nvSpPr>
          <p:cNvPr id="17" name="AutoShape 6"/>
          <p:cNvSpPr>
            <a:spLocks noChangeArrowheads="1"/>
          </p:cNvSpPr>
          <p:nvPr/>
        </p:nvSpPr>
        <p:spPr bwMode="auto">
          <a:xfrm>
            <a:off x="7942874" y="2436672"/>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6</a:t>
            </a:r>
            <a:endParaRPr lang="en-US" sz="1996" i="0" dirty="0">
              <a:solidFill>
                <a:srgbClr val="FFFFFF"/>
              </a:solidFill>
              <a:latin typeface="Arial Black" pitchFamily="34" charset="0"/>
            </a:endParaRPr>
          </a:p>
        </p:txBody>
      </p:sp>
      <p:sp>
        <p:nvSpPr>
          <p:cNvPr id="18" name="AutoShape 7"/>
          <p:cNvSpPr>
            <a:spLocks noChangeArrowheads="1"/>
          </p:cNvSpPr>
          <p:nvPr/>
        </p:nvSpPr>
        <p:spPr bwMode="auto">
          <a:xfrm>
            <a:off x="7942874" y="3662113"/>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7</a:t>
            </a:r>
            <a:endParaRPr lang="en-US" sz="1996" i="0" dirty="0">
              <a:solidFill>
                <a:srgbClr val="FFFFFF"/>
              </a:solidFill>
              <a:latin typeface="Arial Black" pitchFamily="34" charset="0"/>
            </a:endParaRPr>
          </a:p>
        </p:txBody>
      </p:sp>
      <p:sp>
        <p:nvSpPr>
          <p:cNvPr id="19" name="AutoShape 3"/>
          <p:cNvSpPr>
            <a:spLocks noChangeArrowheads="1"/>
          </p:cNvSpPr>
          <p:nvPr/>
        </p:nvSpPr>
        <p:spPr bwMode="auto">
          <a:xfrm>
            <a:off x="1568646" y="4906280"/>
            <a:ext cx="5834880" cy="819360"/>
          </a:xfrm>
          <a:prstGeom prst="roundRect">
            <a:avLst>
              <a:gd name="adj" fmla="val 11741"/>
            </a:avLst>
          </a:prstGeom>
          <a:solidFill>
            <a:schemeClr val="accent6">
              <a:lumMod val="75000"/>
            </a:schemeClr>
          </a:solidFill>
          <a:ln>
            <a:noFill/>
          </a:ln>
          <a:effectLs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a:solidFill>
                  <a:srgbClr val="FFFFFF"/>
                </a:solidFill>
              </a:rPr>
              <a:t>تحديد المبادرات التي تحتاج دعم تمويلي والتواصل مع مكتب إدارة المشاريع بالجامعة لتذليل الصعوبات.</a:t>
            </a:r>
            <a:endParaRPr lang="en-US" sz="2177" b="1" i="0" dirty="0">
              <a:solidFill>
                <a:srgbClr val="FFFFFF"/>
              </a:solidFill>
            </a:endParaRPr>
          </a:p>
        </p:txBody>
      </p:sp>
      <p:sp>
        <p:nvSpPr>
          <p:cNvPr id="20" name="AutoShape 7"/>
          <p:cNvSpPr>
            <a:spLocks noChangeArrowheads="1"/>
          </p:cNvSpPr>
          <p:nvPr/>
        </p:nvSpPr>
        <p:spPr bwMode="auto">
          <a:xfrm>
            <a:off x="7942874" y="4920679"/>
            <a:ext cx="832320" cy="822240"/>
          </a:xfrm>
          <a:prstGeom prst="roundRect">
            <a:avLst>
              <a:gd name="adj" fmla="val 16667"/>
            </a:avLst>
          </a:prstGeom>
          <a:solidFill>
            <a:schemeClr val="accent6">
              <a:lumMod val="75000"/>
            </a:schemeClr>
          </a:solidFill>
          <a:ln>
            <a:noFill/>
          </a:ln>
          <a:effectLs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8</a:t>
            </a:r>
            <a:endParaRPr lang="en-US" sz="1996" i="0" dirty="0">
              <a:solidFill>
                <a:srgbClr val="FFFFFF"/>
              </a:solidFill>
              <a:latin typeface="Arial Black" pitchFamily="34" charset="0"/>
            </a:endParaRPr>
          </a:p>
        </p:txBody>
      </p:sp>
    </p:spTree>
    <p:extLst>
      <p:ext uri="{BB962C8B-B14F-4D97-AF65-F5344CB8AC3E}">
        <p14:creationId xmlns:p14="http://schemas.microsoft.com/office/powerpoint/2010/main" val="465405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كيف تقوم بوضع الخطة التشغيلية؟</a:t>
            </a:r>
          </a:p>
        </p:txBody>
      </p:sp>
      <p:sp>
        <p:nvSpPr>
          <p:cNvPr id="13" name="AutoShape 1"/>
          <p:cNvSpPr>
            <a:spLocks noChangeArrowheads="1"/>
          </p:cNvSpPr>
          <p:nvPr/>
        </p:nvSpPr>
        <p:spPr bwMode="auto">
          <a:xfrm>
            <a:off x="1568646" y="1221313"/>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rtl="1">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مراعاة التوثيق الدقيق والمنتظم لجميع الأنشطة والفعاليات المرتبطة بتنفيذ الخطة التشغيلية.</a:t>
            </a:r>
            <a:endParaRPr lang="en-US" sz="2177" b="1" i="0" dirty="0">
              <a:solidFill>
                <a:srgbClr val="FFFFFF"/>
              </a:solidFill>
            </a:endParaRPr>
          </a:p>
        </p:txBody>
      </p:sp>
      <p:sp>
        <p:nvSpPr>
          <p:cNvPr id="14" name="AutoShape 2"/>
          <p:cNvSpPr>
            <a:spLocks noChangeArrowheads="1"/>
          </p:cNvSpPr>
          <p:nvPr/>
        </p:nvSpPr>
        <p:spPr bwMode="auto">
          <a:xfrm>
            <a:off x="1568646" y="2425154"/>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i="0" dirty="0">
                <a:solidFill>
                  <a:srgbClr val="FFFFFF"/>
                </a:solidFill>
              </a:rPr>
              <a:t>	</a:t>
            </a:r>
            <a:r>
              <a:rPr lang="ar-EG" sz="2177" b="1" dirty="0">
                <a:solidFill>
                  <a:srgbClr val="FFFFFF"/>
                </a:solidFill>
              </a:rPr>
              <a:t>تحديد أوجه تصحيح أية انحرافات أو جوانب قصور تواجه تنفيذ </a:t>
            </a:r>
            <a:r>
              <a:rPr lang="ar-EG" sz="2177" b="1" dirty="0" smtClean="0">
                <a:solidFill>
                  <a:srgbClr val="FFFFFF"/>
                </a:solidFill>
              </a:rPr>
              <a:t>المبادرات.</a:t>
            </a:r>
            <a:endParaRPr lang="en-US" sz="2177" b="1" i="0" dirty="0">
              <a:solidFill>
                <a:srgbClr val="FFFFFF"/>
              </a:solidFill>
            </a:endParaRPr>
          </a:p>
        </p:txBody>
      </p:sp>
      <p:sp>
        <p:nvSpPr>
          <p:cNvPr id="15" name="AutoShape 3"/>
          <p:cNvSpPr>
            <a:spLocks noChangeArrowheads="1"/>
          </p:cNvSpPr>
          <p:nvPr/>
        </p:nvSpPr>
        <p:spPr bwMode="auto">
          <a:xfrm>
            <a:off x="1568646" y="3647714"/>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a:solidFill>
                  <a:srgbClr val="FFFFFF"/>
                </a:solidFill>
              </a:rPr>
              <a:t>إبراز البيانات الكمية في تطور أداء الكلية أو العمادة,.</a:t>
            </a:r>
            <a:endParaRPr lang="en-US" sz="2177" b="1" i="0" dirty="0">
              <a:solidFill>
                <a:srgbClr val="FFFFFF"/>
              </a:solidFill>
            </a:endParaRPr>
          </a:p>
        </p:txBody>
      </p:sp>
      <p:sp>
        <p:nvSpPr>
          <p:cNvPr id="16" name="AutoShape 5"/>
          <p:cNvSpPr>
            <a:spLocks noChangeArrowheads="1"/>
          </p:cNvSpPr>
          <p:nvPr/>
        </p:nvSpPr>
        <p:spPr bwMode="auto">
          <a:xfrm>
            <a:off x="7942874" y="1215554"/>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i="0" dirty="0" smtClean="0">
                <a:solidFill>
                  <a:srgbClr val="FFFFFF"/>
                </a:solidFill>
                <a:latin typeface="Arial Black" pitchFamily="34" charset="0"/>
              </a:rPr>
              <a:t>9</a:t>
            </a:r>
            <a:endParaRPr lang="en-US" sz="1996" i="0" dirty="0">
              <a:solidFill>
                <a:srgbClr val="FFFFFF"/>
              </a:solidFill>
              <a:latin typeface="Arial Black" pitchFamily="34" charset="0"/>
            </a:endParaRPr>
          </a:p>
        </p:txBody>
      </p:sp>
      <p:sp>
        <p:nvSpPr>
          <p:cNvPr id="17" name="AutoShape 6"/>
          <p:cNvSpPr>
            <a:spLocks noChangeArrowheads="1"/>
          </p:cNvSpPr>
          <p:nvPr/>
        </p:nvSpPr>
        <p:spPr bwMode="auto">
          <a:xfrm>
            <a:off x="7942874" y="2436672"/>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10</a:t>
            </a:r>
            <a:endParaRPr lang="en-US" sz="1996" i="0" dirty="0">
              <a:solidFill>
                <a:srgbClr val="FFFFFF"/>
              </a:solidFill>
              <a:latin typeface="Arial Black" pitchFamily="34" charset="0"/>
            </a:endParaRPr>
          </a:p>
        </p:txBody>
      </p:sp>
      <p:sp>
        <p:nvSpPr>
          <p:cNvPr id="18" name="AutoShape 7"/>
          <p:cNvSpPr>
            <a:spLocks noChangeArrowheads="1"/>
          </p:cNvSpPr>
          <p:nvPr/>
        </p:nvSpPr>
        <p:spPr bwMode="auto">
          <a:xfrm>
            <a:off x="7942874" y="3662113"/>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11</a:t>
            </a:r>
            <a:endParaRPr lang="en-US" sz="1996" i="0" dirty="0">
              <a:solidFill>
                <a:srgbClr val="FFFFFF"/>
              </a:solidFill>
              <a:latin typeface="Arial Black" pitchFamily="34" charset="0"/>
            </a:endParaRPr>
          </a:p>
        </p:txBody>
      </p:sp>
      <p:sp>
        <p:nvSpPr>
          <p:cNvPr id="19" name="AutoShape 3"/>
          <p:cNvSpPr>
            <a:spLocks noChangeArrowheads="1"/>
          </p:cNvSpPr>
          <p:nvPr/>
        </p:nvSpPr>
        <p:spPr bwMode="auto">
          <a:xfrm>
            <a:off x="1568646" y="4906280"/>
            <a:ext cx="5834880" cy="819360"/>
          </a:xfrm>
          <a:prstGeom prst="roundRect">
            <a:avLst>
              <a:gd name="adj" fmla="val 11741"/>
            </a:avLst>
          </a:prstGeom>
          <a:solidFill>
            <a:schemeClr val="accent6">
              <a:lumMod val="75000"/>
            </a:schemeClr>
          </a:solidFill>
          <a:ln>
            <a:noFill/>
          </a:ln>
          <a:effectLs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i="0" dirty="0">
                <a:solidFill>
                  <a:srgbClr val="FFFFFF"/>
                </a:solidFill>
              </a:rPr>
              <a:t>	</a:t>
            </a:r>
            <a:r>
              <a:rPr lang="ar-EG" sz="2177" b="1" dirty="0">
                <a:solidFill>
                  <a:srgbClr val="FFFFFF"/>
                </a:solidFill>
              </a:rPr>
              <a:t>الاعتماد على نموذج واضح ومتكامل لتوثيق أنشطة وفعاليات تنفيذ المبادرات </a:t>
            </a:r>
            <a:r>
              <a:rPr lang="ar-EG" sz="2177" b="1" dirty="0" smtClean="0">
                <a:solidFill>
                  <a:srgbClr val="FFFFFF"/>
                </a:solidFill>
              </a:rPr>
              <a:t>.</a:t>
            </a:r>
            <a:endParaRPr lang="en-US" sz="2177" b="1" i="0" dirty="0">
              <a:solidFill>
                <a:srgbClr val="FFFFFF"/>
              </a:solidFill>
            </a:endParaRPr>
          </a:p>
        </p:txBody>
      </p:sp>
      <p:sp>
        <p:nvSpPr>
          <p:cNvPr id="20" name="AutoShape 7"/>
          <p:cNvSpPr>
            <a:spLocks noChangeArrowheads="1"/>
          </p:cNvSpPr>
          <p:nvPr/>
        </p:nvSpPr>
        <p:spPr bwMode="auto">
          <a:xfrm>
            <a:off x="7942874" y="4920679"/>
            <a:ext cx="832320" cy="822240"/>
          </a:xfrm>
          <a:prstGeom prst="roundRect">
            <a:avLst>
              <a:gd name="adj" fmla="val 16667"/>
            </a:avLst>
          </a:prstGeom>
          <a:solidFill>
            <a:schemeClr val="accent6">
              <a:lumMod val="75000"/>
            </a:schemeClr>
          </a:solidFill>
          <a:ln>
            <a:noFill/>
          </a:ln>
          <a:effectLst/>
          <a:extLst/>
        </p:spPr>
        <p:txBody>
          <a:bodyPr lIns="89802" tIns="48983" rIns="89802" bIns="48983" anchor="ctr"/>
          <a:lstStyle/>
          <a:p>
            <a:pPr algn="ctr">
              <a:lnSpc>
                <a:spcPct val="118000"/>
              </a:lnSpc>
              <a:tabLst>
                <a:tab pos="656650" algn="l"/>
              </a:tabLst>
            </a:pPr>
            <a:r>
              <a:rPr lang="en-US" sz="1996" i="0" dirty="0" smtClean="0">
                <a:solidFill>
                  <a:srgbClr val="FFFFFF"/>
                </a:solidFill>
                <a:latin typeface="Arial Black" pitchFamily="34" charset="0"/>
              </a:rPr>
              <a:t>12</a:t>
            </a:r>
            <a:endParaRPr lang="en-US" sz="1996" i="0" dirty="0">
              <a:solidFill>
                <a:srgbClr val="FFFFFF"/>
              </a:solidFill>
              <a:latin typeface="Arial Black" pitchFamily="34" charset="0"/>
            </a:endParaRPr>
          </a:p>
        </p:txBody>
      </p:sp>
    </p:spTree>
    <p:extLst>
      <p:ext uri="{BB962C8B-B14F-4D97-AF65-F5344CB8AC3E}">
        <p14:creationId xmlns:p14="http://schemas.microsoft.com/office/powerpoint/2010/main" val="3199148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ded Corner 5"/>
          <p:cNvSpPr/>
          <p:nvPr/>
        </p:nvSpPr>
        <p:spPr bwMode="auto">
          <a:xfrm>
            <a:off x="593836" y="2454940"/>
            <a:ext cx="8514668" cy="4085344"/>
          </a:xfrm>
          <a:prstGeom prst="foldedCorner">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30" tIns="45715" rIns="91430" bIns="45715" numCol="1" rtlCol="1" anchor="ctr" anchorCtr="0" compatLnSpc="1">
            <a:prstTxWarp prst="textNoShape">
              <a:avLst/>
            </a:prstTxWarp>
          </a:bodyPr>
          <a:lstStyle/>
          <a:p>
            <a:pPr marL="0" marR="0" lvl="0" indent="0" algn="ctr" defTabSz="914305" eaLnBrk="1" fontAlgn="auto" latinLnBrk="0" hangingPunct="1">
              <a:lnSpc>
                <a:spcPct val="100000"/>
              </a:lnSpc>
              <a:spcBef>
                <a:spcPts val="0"/>
              </a:spcBef>
              <a:spcAft>
                <a:spcPts val="0"/>
              </a:spcAft>
              <a:buClrTx/>
              <a:buSzTx/>
              <a:buFontTx/>
              <a:buNone/>
              <a:tabLst/>
              <a:defRPr/>
            </a:pPr>
            <a:endParaRPr kumimoji="0" lang="ar-EG" sz="2400" b="0" i="0" u="none" strike="noStrike" kern="0" cap="none" spc="0" normalizeH="0" baseline="0" noProof="0" dirty="0" smtClean="0">
              <a:ln>
                <a:noFill/>
              </a:ln>
              <a:solidFill>
                <a:prstClr val="black"/>
              </a:solidFill>
              <a:effectLst/>
              <a:uLnTx/>
              <a:uFillTx/>
              <a:latin typeface="Calibri"/>
              <a:cs typeface="Arial" panose="020B0604020202020204" pitchFamily="34" charset="0"/>
            </a:endParaRPr>
          </a:p>
        </p:txBody>
      </p:sp>
      <p:sp>
        <p:nvSpPr>
          <p:cNvPr id="7" name="Rectangle 6"/>
          <p:cNvSpPr/>
          <p:nvPr/>
        </p:nvSpPr>
        <p:spPr>
          <a:xfrm>
            <a:off x="835988" y="2786673"/>
            <a:ext cx="8005436" cy="3539420"/>
          </a:xfrm>
          <a:prstGeom prst="rect">
            <a:avLst/>
          </a:prstGeom>
        </p:spPr>
        <p:txBody>
          <a:bodyPr wrap="square" lIns="91430" tIns="45715" rIns="91430" bIns="45715">
            <a:spAutoFit/>
          </a:bodyPr>
          <a:lstStyle/>
          <a:p>
            <a:pPr marL="342900" indent="-342900" algn="r" rtl="1" eaLnBrk="1" fontAlgn="auto" hangingPunct="1">
              <a:spcBef>
                <a:spcPts val="0"/>
              </a:spcBef>
              <a:spcAft>
                <a:spcPts val="0"/>
              </a:spcAft>
              <a:buFont typeface="Wingdings" panose="05000000000000000000" pitchFamily="2" charset="2"/>
              <a:buChar char="ü"/>
            </a:pPr>
            <a:r>
              <a:rPr lang="ar-SA" sz="2000" b="1" dirty="0">
                <a:solidFill>
                  <a:srgbClr val="C0504D">
                    <a:lumMod val="50000"/>
                  </a:srgbClr>
                </a:solidFill>
                <a:latin typeface="Calibri"/>
                <a:cs typeface="Arial" panose="020B0604020202020204" pitchFamily="34" charset="0"/>
              </a:rPr>
              <a:t>أن يتمكن المتدرب من التعرف على مفهوم عملية التخطيط  </a:t>
            </a:r>
            <a:r>
              <a:rPr lang="ar-SA" sz="2000" b="1" dirty="0" smtClean="0">
                <a:solidFill>
                  <a:srgbClr val="C0504D">
                    <a:lumMod val="50000"/>
                  </a:srgbClr>
                </a:solidFill>
                <a:latin typeface="Calibri"/>
                <a:cs typeface="Arial" panose="020B0604020202020204" pitchFamily="34" charset="0"/>
              </a:rPr>
              <a:t>.</a:t>
            </a:r>
            <a:endParaRPr lang="ar-EG" sz="2000" b="1" dirty="0" smtClean="0">
              <a:solidFill>
                <a:srgbClr val="C0504D">
                  <a:lumMod val="50000"/>
                </a:srgbClr>
              </a:solidFill>
              <a:latin typeface="Calibri"/>
              <a:cs typeface="Arial" panose="020B0604020202020204" pitchFamily="34" charset="0"/>
            </a:endParaRP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يعرف المتدرب كيفية شرح أنواع التخطيط </a:t>
            </a:r>
            <a:r>
              <a:rPr lang="ar-SA" sz="2000" b="1" dirty="0" smtClean="0">
                <a:solidFill>
                  <a:srgbClr val="C0504D">
                    <a:lumMod val="50000"/>
                  </a:srgbClr>
                </a:solidFill>
                <a:latin typeface="Calibri"/>
                <a:cs typeface="Arial" panose="020B0604020202020204" pitchFamily="34" charset="0"/>
              </a:rPr>
              <a:t>ومستوياته.</a:t>
            </a:r>
            <a:endParaRPr lang="ar-EG" sz="2000" b="1" dirty="0" smtClean="0">
              <a:solidFill>
                <a:srgbClr val="C0504D">
                  <a:lumMod val="50000"/>
                </a:srgbClr>
              </a:solidFill>
              <a:latin typeface="Calibri"/>
              <a:cs typeface="Arial" panose="020B0604020202020204" pitchFamily="34" charset="0"/>
            </a:endParaRP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يعرف المتدرب كيفية توضيح أهمية التخطيط ومراحل التخطيط التشغيلي.</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يعرف المتدرب علاقة التخطيط التشغيلي بالتخطيط الاستراتيجي.</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يعرف المتدرب بيان علاقة التخطيط التشغيلي بالموازنات المالية التقديرية.</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يتعرف المتدرب على تقييم سوات وكيفية تطبيقه .</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يتمكن المتدرب من شرح كيفية بناء الأهداف الذكية والتدرب على التطبيق في البرنامج</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يتعرف المتدرب على كيفية صناعة مؤشرات الأداء </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يتعرف المتدرب على آلية بناء الخطة التشغيلية والتدرب على التطبيق في البرنامج.</a:t>
            </a:r>
          </a:p>
          <a:p>
            <a:pPr marL="342900" indent="-342900" algn="r" rtl="1" eaLnBrk="1" fontAlgn="auto" hangingPunct="1">
              <a:spcBef>
                <a:spcPts val="0"/>
              </a:spcBef>
              <a:spcAft>
                <a:spcPts val="0"/>
              </a:spcAft>
              <a:buFont typeface="Wingdings" panose="05000000000000000000" pitchFamily="2" charset="2"/>
              <a:buChar char="ü"/>
            </a:pPr>
            <a:r>
              <a:rPr lang="ar-SA" sz="2000" b="1" dirty="0" smtClean="0">
                <a:solidFill>
                  <a:srgbClr val="C0504D">
                    <a:lumMod val="50000"/>
                  </a:srgbClr>
                </a:solidFill>
                <a:latin typeface="Calibri"/>
                <a:cs typeface="Arial" panose="020B0604020202020204" pitchFamily="34" charset="0"/>
              </a:rPr>
              <a:t>أن </a:t>
            </a:r>
            <a:r>
              <a:rPr lang="ar-SA" sz="2000" b="1" dirty="0">
                <a:solidFill>
                  <a:srgbClr val="C0504D">
                    <a:lumMod val="50000"/>
                  </a:srgbClr>
                </a:solidFill>
                <a:latin typeface="Calibri"/>
                <a:cs typeface="Arial" panose="020B0604020202020204" pitchFamily="34" charset="0"/>
              </a:rPr>
              <a:t>يتعرف المتدرب على كيفية  وضع جداول متابعة تنفيذ الخطة.</a:t>
            </a:r>
          </a:p>
          <a:p>
            <a:pPr marL="342900" indent="-342900" algn="r" rtl="1" eaLnBrk="1" fontAlgn="auto" hangingPunct="1">
              <a:spcBef>
                <a:spcPts val="0"/>
              </a:spcBef>
              <a:spcAft>
                <a:spcPts val="0"/>
              </a:spcAft>
              <a:buFont typeface="Wingdings" panose="05000000000000000000" pitchFamily="2" charset="2"/>
              <a:buChar char="ü"/>
            </a:pPr>
            <a:endParaRPr lang="ar-SA" sz="2400" b="1" dirty="0">
              <a:solidFill>
                <a:srgbClr val="C0504D">
                  <a:lumMod val="50000"/>
                </a:srgbClr>
              </a:solidFill>
              <a:latin typeface="Calibri"/>
              <a:cs typeface="Arial" panose="020B0604020202020204" pitchFamily="34" charset="0"/>
            </a:endParaRPr>
          </a:p>
        </p:txBody>
      </p:sp>
      <p:sp>
        <p:nvSpPr>
          <p:cNvPr id="8" name="Rectangle 7"/>
          <p:cNvSpPr/>
          <p:nvPr/>
        </p:nvSpPr>
        <p:spPr>
          <a:xfrm>
            <a:off x="835988" y="1282633"/>
            <a:ext cx="8272516" cy="430877"/>
          </a:xfrm>
          <a:prstGeom prst="rect">
            <a:avLst/>
          </a:prstGeom>
          <a:solidFill>
            <a:schemeClr val="accent1">
              <a:lumMod val="75000"/>
            </a:schemeClr>
          </a:solidFill>
        </p:spPr>
        <p:txBody>
          <a:bodyPr wrap="square" lIns="91430" tIns="45715" rIns="91430" bIns="45715">
            <a:spAutoFit/>
          </a:bodyPr>
          <a:lstStyle/>
          <a:p>
            <a:pPr algn="justLow" rtl="1" eaLnBrk="1" fontAlgn="auto" hangingPunct="1">
              <a:spcBef>
                <a:spcPts val="0"/>
              </a:spcBef>
              <a:spcAft>
                <a:spcPts val="0"/>
              </a:spcAft>
            </a:pPr>
            <a:r>
              <a:rPr lang="ar-EG" sz="2200" b="1" dirty="0">
                <a:solidFill>
                  <a:prstClr val="white"/>
                </a:solidFill>
                <a:latin typeface="Calibri"/>
                <a:cs typeface="Arial" panose="020B0604020202020204" pitchFamily="34" charset="0"/>
              </a:rPr>
              <a:t>بنهاية هذا البرنامج التدريبي نتوقع أن المشاركون قد حققوا النتائج الآتية (بمشيئة الله ) </a:t>
            </a:r>
          </a:p>
        </p:txBody>
      </p:sp>
      <p:sp>
        <p:nvSpPr>
          <p:cNvPr id="9" name="Rectangle 2"/>
          <p:cNvSpPr txBox="1">
            <a:spLocks noChangeArrowheads="1"/>
          </p:cNvSpPr>
          <p:nvPr/>
        </p:nvSpPr>
        <p:spPr>
          <a:xfrm>
            <a:off x="2174304" y="116633"/>
            <a:ext cx="6934200" cy="715963"/>
          </a:xfrm>
          <a:prstGeom prst="rect">
            <a:avLst/>
          </a:prstGeom>
          <a:solidFill>
            <a:sysClr val="window" lastClr="FFFFFF"/>
          </a:solidFill>
          <a:ln w="25400" cap="flat" cmpd="sng" algn="ctr">
            <a:solidFill>
              <a:srgbClr val="C0504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a:ln>
                  <a:noFill/>
                </a:ln>
                <a:solidFill>
                  <a:srgbClr val="C0504D">
                    <a:lumMod val="50000"/>
                  </a:srgbClr>
                </a:solidFill>
                <a:effectLst/>
                <a:uLnTx/>
                <a:uFillTx/>
                <a:latin typeface="Calibri"/>
                <a:cs typeface="Times New Roman" panose="02020603050405020304" pitchFamily="18" charset="0"/>
              </a:rPr>
              <a:t>الأهداف التفصيلية للبرنامج التدريبي </a:t>
            </a:r>
          </a:p>
        </p:txBody>
      </p:sp>
    </p:spTree>
    <p:extLst>
      <p:ext uri="{BB962C8B-B14F-4D97-AF65-F5344CB8AC3E}">
        <p14:creationId xmlns:p14="http://schemas.microsoft.com/office/powerpoint/2010/main" val="52220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26</a:t>
            </a:r>
            <a:endParaRPr lang="ar-EG" sz="2000" b="1" dirty="0"/>
          </a:p>
        </p:txBody>
      </p:sp>
    </p:spTree>
    <p:extLst>
      <p:ext uri="{BB962C8B-B14F-4D97-AF65-F5344CB8AC3E}">
        <p14:creationId xmlns:p14="http://schemas.microsoft.com/office/powerpoint/2010/main" val="1660170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أهمية التخطيط </a:t>
            </a:r>
            <a:r>
              <a:rPr lang="ar-EG" sz="2800" dirty="0" smtClean="0">
                <a:solidFill>
                  <a:schemeClr val="bg2"/>
                </a:solidFill>
              </a:rPr>
              <a:t>التشغيلى</a:t>
            </a:r>
            <a:endParaRPr lang="ar-EG" sz="2800" dirty="0">
              <a:solidFill>
                <a:schemeClr val="bg2"/>
              </a:solidFill>
            </a:endParaRPr>
          </a:p>
        </p:txBody>
      </p:sp>
      <p:sp>
        <p:nvSpPr>
          <p:cNvPr id="11" name="Oval 10"/>
          <p:cNvSpPr/>
          <p:nvPr/>
        </p:nvSpPr>
        <p:spPr>
          <a:xfrm>
            <a:off x="7092280" y="3789040"/>
            <a:ext cx="1872208" cy="1944216"/>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أداة رقابة وتحليل آني لما يتم إنجازة.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2" name="Oval 11"/>
          <p:cNvSpPr/>
          <p:nvPr/>
        </p:nvSpPr>
        <p:spPr>
          <a:xfrm>
            <a:off x="4860032" y="2924944"/>
            <a:ext cx="1872208" cy="1944216"/>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أداة ضبط للأنشطة اليومية في المنظمة.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2411760" y="3789040"/>
            <a:ext cx="1872208" cy="1944216"/>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توجيه جهود </a:t>
            </a:r>
            <a:r>
              <a:rPr lang="ar-EG" sz="2000" b="1" dirty="0" smtClean="0">
                <a:solidFill>
                  <a:srgbClr val="002060"/>
                </a:solidFill>
                <a:latin typeface="Simplified Arabic" panose="02020603050405020304" pitchFamily="18" charset="-78"/>
                <a:cs typeface="Simplified Arabic" panose="02020603050405020304" pitchFamily="18" charset="-78"/>
              </a:rPr>
              <a:t>الأفراد نحو </a:t>
            </a:r>
            <a:r>
              <a:rPr lang="ar-EG" sz="2000" b="1" dirty="0">
                <a:solidFill>
                  <a:srgbClr val="002060"/>
                </a:solidFill>
                <a:latin typeface="Simplified Arabic" panose="02020603050405020304" pitchFamily="18" charset="-78"/>
                <a:cs typeface="Simplified Arabic" panose="02020603050405020304" pitchFamily="18" charset="-78"/>
              </a:rPr>
              <a:t>الاهداف.</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2" name="Oval 21"/>
          <p:cNvSpPr/>
          <p:nvPr/>
        </p:nvSpPr>
        <p:spPr>
          <a:xfrm>
            <a:off x="107504" y="2924944"/>
            <a:ext cx="1872208" cy="1944216"/>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إيجاد روح المنافسة الإيجابية </a:t>
            </a:r>
            <a:r>
              <a:rPr lang="ar-EG" sz="2000" b="1" dirty="0" smtClean="0">
                <a:solidFill>
                  <a:srgbClr val="002060"/>
                </a:solidFill>
                <a:latin typeface="Simplified Arabic" panose="02020603050405020304" pitchFamily="18" charset="-78"/>
                <a:cs typeface="Simplified Arabic" panose="02020603050405020304" pitchFamily="18" charset="-78"/>
              </a:rPr>
              <a:t>والتحفيز.</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7596336" y="1772816"/>
            <a:ext cx="864096" cy="864096"/>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1</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4" name="Oval 23"/>
          <p:cNvSpPr/>
          <p:nvPr/>
        </p:nvSpPr>
        <p:spPr>
          <a:xfrm>
            <a:off x="5287742" y="908720"/>
            <a:ext cx="864096" cy="864096"/>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2</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5" name="Oval 24"/>
          <p:cNvSpPr/>
          <p:nvPr/>
        </p:nvSpPr>
        <p:spPr>
          <a:xfrm>
            <a:off x="566911" y="943457"/>
            <a:ext cx="864096" cy="864096"/>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4</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6" name="Oval 25"/>
          <p:cNvSpPr/>
          <p:nvPr/>
        </p:nvSpPr>
        <p:spPr>
          <a:xfrm>
            <a:off x="2915816" y="1772816"/>
            <a:ext cx="864096" cy="864096"/>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3</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27" name="Straight Connector 26"/>
          <p:cNvCxnSpPr>
            <a:stCxn id="23" idx="4"/>
            <a:endCxn id="11" idx="0"/>
          </p:cNvCxnSpPr>
          <p:nvPr/>
        </p:nvCxnSpPr>
        <p:spPr>
          <a:xfrm>
            <a:off x="8028384"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28" name="Straight Connector 27"/>
          <p:cNvCxnSpPr/>
          <p:nvPr/>
        </p:nvCxnSpPr>
        <p:spPr>
          <a:xfrm>
            <a:off x="571516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p:cNvCxnSpPr/>
          <p:nvPr/>
        </p:nvCxnSpPr>
        <p:spPr>
          <a:xfrm>
            <a:off x="3335538"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104360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27773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par>
                                <p:cTn id="36" presetID="6" presetClass="entr" presetSubtype="16"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par>
                                <p:cTn id="47" presetID="6" presetClass="entr" presetSubtype="16"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21" grpId="0" animBg="1"/>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متطلبات نجاح الخطة التشغيلية</a:t>
            </a:r>
          </a:p>
        </p:txBody>
      </p:sp>
      <p:sp>
        <p:nvSpPr>
          <p:cNvPr id="11" name="Oval 10"/>
          <p:cNvSpPr/>
          <p:nvPr/>
        </p:nvSpPr>
        <p:spPr>
          <a:xfrm>
            <a:off x="7092280" y="3789040"/>
            <a:ext cx="1872208" cy="1944216"/>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توجه القياداة العليا للمنظمة.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2" name="Oval 11"/>
          <p:cNvSpPr/>
          <p:nvPr/>
        </p:nvSpPr>
        <p:spPr>
          <a:xfrm>
            <a:off x="4860032" y="2924944"/>
            <a:ext cx="1872208" cy="1944216"/>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الإعداد والتنسيق الجماعي للخطة.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1" name="Oval 20"/>
          <p:cNvSpPr/>
          <p:nvPr/>
        </p:nvSpPr>
        <p:spPr>
          <a:xfrm>
            <a:off x="2411760" y="3789040"/>
            <a:ext cx="1872208" cy="1944216"/>
          </a:xfrm>
          <a:prstGeom prst="ellipse">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تسويق الخطة لكافة المنتسبين في المنظمة.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2" name="Oval 21"/>
          <p:cNvSpPr/>
          <p:nvPr/>
        </p:nvSpPr>
        <p:spPr>
          <a:xfrm>
            <a:off x="107504" y="2924944"/>
            <a:ext cx="1872208" cy="1944216"/>
          </a:xfrm>
          <a:prstGeom prst="ellipse">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وجود خطة استراتيجية (مفضل جدا</a:t>
            </a:r>
            <a:r>
              <a:rPr lang="ar-EG" sz="2000" b="1" dirty="0" smtClean="0">
                <a:solidFill>
                  <a:srgbClr val="002060"/>
                </a:solidFill>
                <a:latin typeface="Simplified Arabic" panose="02020603050405020304" pitchFamily="18" charset="-78"/>
                <a:cs typeface="Simplified Arabic" panose="02020603050405020304" pitchFamily="18" charset="-78"/>
              </a:rPr>
              <a:t>).</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23" name="Oval 22"/>
          <p:cNvSpPr/>
          <p:nvPr/>
        </p:nvSpPr>
        <p:spPr>
          <a:xfrm>
            <a:off x="7596336" y="1772816"/>
            <a:ext cx="864096" cy="864096"/>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1</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4" name="Oval 23"/>
          <p:cNvSpPr/>
          <p:nvPr/>
        </p:nvSpPr>
        <p:spPr>
          <a:xfrm>
            <a:off x="5287742" y="908720"/>
            <a:ext cx="864096" cy="864096"/>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2</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5" name="Oval 24"/>
          <p:cNvSpPr/>
          <p:nvPr/>
        </p:nvSpPr>
        <p:spPr>
          <a:xfrm>
            <a:off x="566911" y="943457"/>
            <a:ext cx="864096" cy="864096"/>
          </a:xfrm>
          <a:prstGeom prst="ellipse">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4</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26" name="Oval 25"/>
          <p:cNvSpPr/>
          <p:nvPr/>
        </p:nvSpPr>
        <p:spPr>
          <a:xfrm>
            <a:off x="2915816" y="1772816"/>
            <a:ext cx="864096" cy="864096"/>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3</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27" name="Straight Connector 26"/>
          <p:cNvCxnSpPr>
            <a:stCxn id="23" idx="4"/>
            <a:endCxn id="11" idx="0"/>
          </p:cNvCxnSpPr>
          <p:nvPr/>
        </p:nvCxnSpPr>
        <p:spPr>
          <a:xfrm>
            <a:off x="8028384"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28" name="Straight Connector 27"/>
          <p:cNvCxnSpPr/>
          <p:nvPr/>
        </p:nvCxnSpPr>
        <p:spPr>
          <a:xfrm>
            <a:off x="571516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p:cNvCxnSpPr/>
          <p:nvPr/>
        </p:nvCxnSpPr>
        <p:spPr>
          <a:xfrm>
            <a:off x="3335538"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104360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1037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par>
                                <p:cTn id="36" presetID="6" presetClass="entr" presetSubtype="16"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par>
                                <p:cTn id="47" presetID="6" presetClass="entr" presetSubtype="16"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21" grpId="0" animBg="1"/>
      <p:bldP spid="22" grpId="0" animBg="1"/>
      <p:bldP spid="23" grpId="0" animBg="1"/>
      <p:bldP spid="24" grpId="0" animBg="1"/>
      <p:bldP spid="2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الصعوبات المتعلقة بطبيعة عملية التخطيط</a:t>
            </a:r>
          </a:p>
        </p:txBody>
      </p:sp>
      <p:pic>
        <p:nvPicPr>
          <p:cNvPr id="2050" name="Picture 2" descr="http://www.achieveit.com/wp-content/uploads/2014/06/Define-Strategic-Plan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402"/>
            <a:ext cx="9143999" cy="6226598"/>
          </a:xfrm>
          <a:prstGeom prst="rect">
            <a:avLst/>
          </a:prstGeom>
          <a:noFill/>
          <a:extLst>
            <a:ext uri="{909E8E84-426E-40DD-AFC4-6F175D3DCCD1}">
              <a14:hiddenFill xmlns:a14="http://schemas.microsoft.com/office/drawing/2010/main">
                <a:solidFill>
                  <a:srgbClr val="FFFFFF"/>
                </a:solidFill>
              </a14:hiddenFill>
            </a:ext>
          </a:extLst>
        </p:spPr>
      </p:pic>
      <p:sp>
        <p:nvSpPr>
          <p:cNvPr id="16" name="Plaque 15"/>
          <p:cNvSpPr/>
          <p:nvPr/>
        </p:nvSpPr>
        <p:spPr bwMode="auto">
          <a:xfrm>
            <a:off x="6105606" y="1553950"/>
            <a:ext cx="2443163" cy="1700212"/>
          </a:xfrm>
          <a:prstGeom prst="plaqu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solidFill>
                  <a:schemeClr val="bg2"/>
                </a:solidFill>
                <a:latin typeface="Simplified Arabic" panose="02020603050405020304" pitchFamily="18" charset="-78"/>
                <a:cs typeface="Simplified Arabic" panose="02020603050405020304" pitchFamily="18" charset="-78"/>
              </a:rPr>
              <a:t>صعوبة توفير المعلومات الدقيقة عن المتغيرات العديدة.</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7" name="Plaque 16"/>
          <p:cNvSpPr/>
          <p:nvPr/>
        </p:nvSpPr>
        <p:spPr bwMode="auto">
          <a:xfrm>
            <a:off x="671578" y="1577759"/>
            <a:ext cx="2443163" cy="1700212"/>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solidFill>
                  <a:schemeClr val="bg2"/>
                </a:solidFill>
                <a:latin typeface="Simplified Arabic" panose="02020603050405020304" pitchFamily="18" charset="-78"/>
                <a:cs typeface="Simplified Arabic" panose="02020603050405020304" pitchFamily="18" charset="-78"/>
              </a:rPr>
              <a:t>التغيرات البيئية المتسارعة التي تزيد من درجة عدم التأكد.</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8" name="Plaque 17"/>
          <p:cNvSpPr/>
          <p:nvPr/>
        </p:nvSpPr>
        <p:spPr bwMode="auto">
          <a:xfrm>
            <a:off x="6129416" y="4163813"/>
            <a:ext cx="2443163" cy="1700212"/>
          </a:xfrm>
          <a:prstGeom prst="plaque">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solidFill>
                  <a:schemeClr val="bg2"/>
                </a:solidFill>
                <a:latin typeface="Simplified Arabic" panose="02020603050405020304" pitchFamily="18" charset="-78"/>
                <a:cs typeface="Simplified Arabic" panose="02020603050405020304" pitchFamily="18" charset="-78"/>
              </a:rPr>
              <a:t>صعوبة </a:t>
            </a:r>
            <a:r>
              <a:rPr lang="ar-SA" sz="2400" b="1" dirty="0">
                <a:solidFill>
                  <a:schemeClr val="bg2"/>
                </a:solidFill>
                <a:latin typeface="Simplified Arabic" panose="02020603050405020304" pitchFamily="18" charset="-78"/>
                <a:cs typeface="Simplified Arabic" panose="02020603050405020304" pitchFamily="18" charset="-78"/>
              </a:rPr>
              <a:t>تحديد الاهداف الواضحة القابلة للقياس.</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9" name="Plaque 18"/>
          <p:cNvSpPr/>
          <p:nvPr/>
        </p:nvSpPr>
        <p:spPr bwMode="auto">
          <a:xfrm>
            <a:off x="695388" y="4187622"/>
            <a:ext cx="2443163" cy="1700212"/>
          </a:xfrm>
          <a:prstGeom prst="plaque">
            <a:avLst/>
          </a:prstGeom>
          <a:solidFill>
            <a:srgbClr val="9966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i="0" dirty="0">
              <a:solidFill>
                <a:schemeClr val="bg2"/>
              </a:solidFill>
              <a:latin typeface="Simplified Arabic" panose="02020603050405020304" pitchFamily="18" charset="-78"/>
              <a:cs typeface="Simplified Arabic" panose="02020603050405020304" pitchFamily="18" charset="-78"/>
            </a:endParaRPr>
          </a:p>
          <a:p>
            <a:pPr algn="ctr" rtl="1"/>
            <a:r>
              <a:rPr lang="ar-SA" sz="2400" b="1" dirty="0">
                <a:solidFill>
                  <a:schemeClr val="bg2"/>
                </a:solidFill>
                <a:latin typeface="Simplified Arabic" panose="02020603050405020304" pitchFamily="18" charset="-78"/>
                <a:cs typeface="Simplified Arabic" panose="02020603050405020304" pitchFamily="18" charset="-78"/>
              </a:rPr>
              <a:t>تحتاج عملية التخطيط الى وقت و نفقات كبيرة.</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109180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الصعوبات المتعلقة بطبيعة عملية التخطيط</a:t>
            </a:r>
          </a:p>
        </p:txBody>
      </p:sp>
      <p:pic>
        <p:nvPicPr>
          <p:cNvPr id="18434" name="Picture 2" descr="http://al3loom.com/wp-content/uploads/2011/01/%D8%A7%D9%84%D8%AA%D8%AE%D8%B7%D9%8A%D8%B7-%D8%A7%D9%84%D8%A7%D8%B3%D8%AA%D8%B1%D8%A7%D8%AA%D9%8A%D8%AC%D9%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403"/>
            <a:ext cx="9143999" cy="6226598"/>
          </a:xfrm>
          <a:prstGeom prst="rect">
            <a:avLst/>
          </a:prstGeom>
          <a:noFill/>
          <a:extLst>
            <a:ext uri="{909E8E84-426E-40DD-AFC4-6F175D3DCCD1}">
              <a14:hiddenFill xmlns:a14="http://schemas.microsoft.com/office/drawing/2010/main">
                <a:solidFill>
                  <a:srgbClr val="FFFFFF"/>
                </a:solidFill>
              </a14:hiddenFill>
            </a:ext>
          </a:extLst>
        </p:spPr>
      </p:pic>
      <p:sp>
        <p:nvSpPr>
          <p:cNvPr id="9" name="Plaque 8"/>
          <p:cNvSpPr/>
          <p:nvPr/>
        </p:nvSpPr>
        <p:spPr bwMode="auto">
          <a:xfrm>
            <a:off x="6105606" y="1333097"/>
            <a:ext cx="2443163" cy="1700212"/>
          </a:xfrm>
          <a:prstGeom prst="plaque">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600" b="1" dirty="0" smtClean="0">
              <a:solidFill>
                <a:schemeClr val="bg2"/>
              </a:solidFill>
              <a:latin typeface="Simplified Arabic" panose="02020603050405020304" pitchFamily="18" charset="-78"/>
              <a:cs typeface="Simplified Arabic" panose="02020603050405020304" pitchFamily="18" charset="-78"/>
            </a:endParaRPr>
          </a:p>
          <a:p>
            <a:pPr algn="ctr" rtl="1"/>
            <a:r>
              <a:rPr lang="ar-EG" sz="2400" b="1" dirty="0" smtClean="0">
                <a:solidFill>
                  <a:schemeClr val="bg2"/>
                </a:solidFill>
                <a:latin typeface="Simplified Arabic" panose="02020603050405020304" pitchFamily="18" charset="-78"/>
                <a:cs typeface="Simplified Arabic" panose="02020603050405020304" pitchFamily="18" charset="-78"/>
              </a:rPr>
              <a:t>عدم </a:t>
            </a:r>
            <a:r>
              <a:rPr lang="ar-EG" sz="2400" b="1" dirty="0">
                <a:solidFill>
                  <a:schemeClr val="bg2"/>
                </a:solidFill>
                <a:latin typeface="Simplified Arabic" panose="02020603050405020304" pitchFamily="18" charset="-78"/>
                <a:cs typeface="Simplified Arabic" panose="02020603050405020304" pitchFamily="18" charset="-78"/>
              </a:rPr>
              <a:t>وجود التزام حقيقي بالتخطيط.</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Plaque 9"/>
          <p:cNvSpPr/>
          <p:nvPr/>
        </p:nvSpPr>
        <p:spPr bwMode="auto">
          <a:xfrm>
            <a:off x="671578" y="1356906"/>
            <a:ext cx="2443163" cy="1700212"/>
          </a:xfrm>
          <a:prstGeom prst="plaque">
            <a:avLst/>
          </a:prstGeom>
          <a:solidFill>
            <a:srgbClr val="00B0F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400" b="1" dirty="0" smtClean="0">
              <a:solidFill>
                <a:schemeClr val="bg2"/>
              </a:solidFill>
              <a:latin typeface="Simplified Arabic" panose="02020603050405020304" pitchFamily="18" charset="-78"/>
              <a:cs typeface="Simplified Arabic" panose="02020603050405020304" pitchFamily="18" charset="-78"/>
            </a:endParaRPr>
          </a:p>
          <a:p>
            <a:pPr algn="ctr" rtl="1"/>
            <a:r>
              <a:rPr lang="ar-EG" sz="2400" b="1" dirty="0" smtClean="0">
                <a:solidFill>
                  <a:schemeClr val="bg2"/>
                </a:solidFill>
                <a:latin typeface="Simplified Arabic" panose="02020603050405020304" pitchFamily="18" charset="-78"/>
                <a:cs typeface="Simplified Arabic" panose="02020603050405020304" pitchFamily="18" charset="-78"/>
              </a:rPr>
              <a:t>عدم </a:t>
            </a:r>
            <a:r>
              <a:rPr lang="ar-EG" sz="2400" b="1" dirty="0">
                <a:solidFill>
                  <a:schemeClr val="bg2"/>
                </a:solidFill>
                <a:latin typeface="Simplified Arabic" panose="02020603050405020304" pitchFamily="18" charset="-78"/>
                <a:cs typeface="Simplified Arabic" panose="02020603050405020304" pitchFamily="18" charset="-78"/>
              </a:rPr>
              <a:t>توفير الموارد اللازمة.</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1" name="Plaque 10"/>
          <p:cNvSpPr/>
          <p:nvPr/>
        </p:nvSpPr>
        <p:spPr bwMode="auto">
          <a:xfrm>
            <a:off x="6129416" y="3942960"/>
            <a:ext cx="2443163" cy="1700212"/>
          </a:xfrm>
          <a:prstGeom prst="plaque">
            <a:avLst/>
          </a:prstGeom>
          <a:solidFill>
            <a:schemeClr val="accent1"/>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600" b="1" dirty="0" smtClean="0">
              <a:solidFill>
                <a:schemeClr val="bg2"/>
              </a:solidFill>
              <a:latin typeface="Simplified Arabic" panose="02020603050405020304" pitchFamily="18" charset="-78"/>
              <a:cs typeface="Simplified Arabic" panose="02020603050405020304" pitchFamily="18" charset="-78"/>
            </a:endParaRPr>
          </a:p>
          <a:p>
            <a:pPr algn="ctr" rtl="1"/>
            <a:r>
              <a:rPr lang="ar-SA" sz="2400" b="1" dirty="0" smtClean="0">
                <a:solidFill>
                  <a:schemeClr val="bg2"/>
                </a:solidFill>
                <a:latin typeface="Simplified Arabic" panose="02020603050405020304" pitchFamily="18" charset="-78"/>
                <a:cs typeface="Simplified Arabic" panose="02020603050405020304" pitchFamily="18" charset="-78"/>
              </a:rPr>
              <a:t>الاعتماد </a:t>
            </a:r>
            <a:r>
              <a:rPr lang="ar-SA" sz="2400" b="1" dirty="0">
                <a:solidFill>
                  <a:schemeClr val="bg2"/>
                </a:solidFill>
                <a:latin typeface="Simplified Arabic" panose="02020603050405020304" pitchFamily="18" charset="-78"/>
                <a:cs typeface="Simplified Arabic" panose="02020603050405020304" pitchFamily="18" charset="-78"/>
              </a:rPr>
              <a:t>الكبير على الخبرة.</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Plaque 11"/>
          <p:cNvSpPr/>
          <p:nvPr/>
        </p:nvSpPr>
        <p:spPr bwMode="auto">
          <a:xfrm>
            <a:off x="695388" y="3966769"/>
            <a:ext cx="2443163" cy="1700212"/>
          </a:xfrm>
          <a:prstGeom prst="plaque">
            <a:avLst/>
          </a:prstGeom>
          <a:solidFill>
            <a:srgbClr val="7030A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i="0" dirty="0">
              <a:latin typeface="Simplified Arabic" panose="02020603050405020304" pitchFamily="18" charset="-78"/>
              <a:cs typeface="Simplified Arabic" panose="02020603050405020304" pitchFamily="18" charset="-78"/>
            </a:endParaRPr>
          </a:p>
          <a:p>
            <a:pPr algn="ctr" rtl="1"/>
            <a:endParaRPr lang="ar-EG" sz="2400" b="1" dirty="0" smtClean="0">
              <a:latin typeface="Simplified Arabic" panose="02020603050405020304" pitchFamily="18" charset="-78"/>
              <a:cs typeface="Simplified Arabic" panose="02020603050405020304" pitchFamily="18" charset="-78"/>
            </a:endParaRPr>
          </a:p>
          <a:p>
            <a:pPr algn="ctr" rtl="1"/>
            <a:r>
              <a:rPr lang="ar-SA" sz="2400" b="1" dirty="0" smtClean="0">
                <a:solidFill>
                  <a:schemeClr val="bg2"/>
                </a:solidFill>
                <a:latin typeface="Simplified Arabic" panose="02020603050405020304" pitchFamily="18" charset="-78"/>
                <a:cs typeface="Simplified Arabic" panose="02020603050405020304" pitchFamily="18" charset="-78"/>
              </a:rPr>
              <a:t>مقاومة </a:t>
            </a:r>
            <a:r>
              <a:rPr lang="ar-SA" sz="2400" b="1" dirty="0">
                <a:solidFill>
                  <a:schemeClr val="bg2"/>
                </a:solidFill>
                <a:latin typeface="Simplified Arabic" panose="02020603050405020304" pitchFamily="18" charset="-78"/>
                <a:cs typeface="Simplified Arabic" panose="02020603050405020304" pitchFamily="18" charset="-78"/>
              </a:rPr>
              <a:t>التغيير.</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3" name="Plaque 12"/>
          <p:cNvSpPr/>
          <p:nvPr/>
        </p:nvSpPr>
        <p:spPr bwMode="auto">
          <a:xfrm>
            <a:off x="3412410" y="2879305"/>
            <a:ext cx="2443163" cy="1700212"/>
          </a:xfrm>
          <a:prstGeom prst="plaque">
            <a:avLst/>
          </a:prstGeom>
          <a:solidFill>
            <a:srgbClr val="FF99FF"/>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i="0" dirty="0">
              <a:solidFill>
                <a:schemeClr val="bg2"/>
              </a:solidFill>
              <a:latin typeface="Simplified Arabic" panose="02020603050405020304" pitchFamily="18" charset="-78"/>
              <a:cs typeface="Simplified Arabic" panose="02020603050405020304" pitchFamily="18" charset="-78"/>
            </a:endParaRPr>
          </a:p>
          <a:p>
            <a:pPr algn="ctr" rtl="1"/>
            <a:endParaRPr lang="ar-EG" sz="1400" b="1" dirty="0" smtClean="0">
              <a:solidFill>
                <a:schemeClr val="bg2"/>
              </a:solidFill>
              <a:latin typeface="Simplified Arabic" panose="02020603050405020304" pitchFamily="18" charset="-78"/>
              <a:cs typeface="Simplified Arabic" panose="02020603050405020304" pitchFamily="18" charset="-78"/>
            </a:endParaRPr>
          </a:p>
          <a:p>
            <a:pPr algn="ctr" rtl="1"/>
            <a:r>
              <a:rPr lang="ar-SA" sz="2400" b="1" dirty="0">
                <a:solidFill>
                  <a:schemeClr val="bg2"/>
                </a:solidFill>
                <a:latin typeface="Simplified Arabic" panose="02020603050405020304" pitchFamily="18" charset="-78"/>
                <a:cs typeface="Simplified Arabic" panose="02020603050405020304" pitchFamily="18" charset="-78"/>
              </a:rPr>
              <a:t>نظم تحفيز غير مناسبة.</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255201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randombar(horizontal)">
                                      <p:cBhvr>
                                        <p:cTn id="13" dur="5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smtClean="0">
                <a:solidFill>
                  <a:schemeClr val="bg2"/>
                </a:solidFill>
              </a:rPr>
              <a:t> </a:t>
            </a:r>
            <a:r>
              <a:rPr lang="ar-EG" sz="2800" dirty="0">
                <a:solidFill>
                  <a:schemeClr val="bg2"/>
                </a:solidFill>
              </a:rPr>
              <a:t>سبعة محاذير يجب التنبه لها أثناء عملية التخطيط التشغيلي</a:t>
            </a:r>
          </a:p>
        </p:txBody>
      </p:sp>
      <p:sp>
        <p:nvSpPr>
          <p:cNvPr id="14" name="Freeform 13"/>
          <p:cNvSpPr/>
          <p:nvPr/>
        </p:nvSpPr>
        <p:spPr>
          <a:xfrm>
            <a:off x="1486467" y="1031002"/>
            <a:ext cx="7461880"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a:solidFill>
            <a:schemeClr val="bg2">
              <a:lumMod val="50000"/>
            </a:schemeClr>
          </a:solidFill>
        </p:spPr>
        <p:style>
          <a:lnRef idx="3">
            <a:schemeClr val="lt1"/>
          </a:lnRef>
          <a:fillRef idx="1">
            <a:schemeClr val="accent3"/>
          </a:fillRef>
          <a:effectRef idx="1">
            <a:schemeClr val="accent3"/>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SA" sz="2000" b="1" dirty="0" smtClean="0">
                <a:solidFill>
                  <a:schemeClr val="bg2"/>
                </a:solidFill>
                <a:latin typeface="GE Flow" pitchFamily="18" charset="-78"/>
                <a:ea typeface="GE Flow" pitchFamily="18" charset="-78"/>
                <a:cs typeface="GE Flow" pitchFamily="18" charset="-78"/>
              </a:rPr>
              <a:t>عدم </a:t>
            </a:r>
            <a:r>
              <a:rPr lang="ar-SA" sz="2000" b="1" dirty="0">
                <a:solidFill>
                  <a:schemeClr val="bg2"/>
                </a:solidFill>
                <a:latin typeface="GE Flow" pitchFamily="18" charset="-78"/>
                <a:ea typeface="GE Flow" pitchFamily="18" charset="-78"/>
                <a:cs typeface="GE Flow" pitchFamily="18" charset="-78"/>
              </a:rPr>
              <a:t>إشراك الأفراد المعنيين في الوقت المناسب وبالطريقة الصحيحة</a:t>
            </a:r>
            <a:endParaRPr lang="ar-SA" sz="2000" i="0" kern="1200" dirty="0">
              <a:solidFill>
                <a:schemeClr val="bg2"/>
              </a:solidFill>
              <a:latin typeface="GE Flow" pitchFamily="18" charset="-78"/>
              <a:ea typeface="GE Flow" pitchFamily="18" charset="-78"/>
              <a:cs typeface="GE Flow" pitchFamily="18" charset="-78"/>
            </a:endParaRPr>
          </a:p>
        </p:txBody>
      </p:sp>
      <p:sp>
        <p:nvSpPr>
          <p:cNvPr id="15" name="Rectangle 14"/>
          <p:cNvSpPr/>
          <p:nvPr/>
        </p:nvSpPr>
        <p:spPr>
          <a:xfrm>
            <a:off x="469732" y="1031002"/>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1405323" y="2476700"/>
            <a:ext cx="7461880"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a:solidFill>
            <a:srgbClr val="00B050"/>
          </a:solidFill>
        </p:spPr>
        <p:style>
          <a:lnRef idx="3">
            <a:schemeClr val="lt1"/>
          </a:lnRef>
          <a:fillRef idx="1">
            <a:schemeClr val="accent6"/>
          </a:fillRef>
          <a:effectRef idx="1">
            <a:schemeClr val="accent6"/>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SA" sz="2000" b="1" dirty="0" smtClean="0">
                <a:solidFill>
                  <a:schemeClr val="bg2"/>
                </a:solidFill>
                <a:latin typeface="GE Flow" pitchFamily="18" charset="-78"/>
                <a:ea typeface="GE Flow" pitchFamily="18" charset="-78"/>
                <a:cs typeface="GE Flow" pitchFamily="18" charset="-78"/>
              </a:rPr>
              <a:t>عدم </a:t>
            </a:r>
            <a:r>
              <a:rPr lang="ar-SA" sz="2000" b="1" dirty="0">
                <a:solidFill>
                  <a:schemeClr val="bg2"/>
                </a:solidFill>
                <a:latin typeface="GE Flow" pitchFamily="18" charset="-78"/>
                <a:ea typeface="GE Flow" pitchFamily="18" charset="-78"/>
                <a:cs typeface="GE Flow" pitchFamily="18" charset="-78"/>
              </a:rPr>
              <a:t>توضيح طبيعة العمل للأفراد وبعد ذلك تحميلهم المسؤولية كاملة</a:t>
            </a:r>
            <a:endParaRPr lang="en-US" sz="2000" i="0" kern="1200" dirty="0">
              <a:solidFill>
                <a:schemeClr val="bg2"/>
              </a:solidFill>
              <a:latin typeface="GE Flow" pitchFamily="18" charset="-78"/>
              <a:ea typeface="GE Flow" pitchFamily="18" charset="-78"/>
              <a:cs typeface="GE Flow" pitchFamily="18" charset="-78"/>
            </a:endParaRPr>
          </a:p>
        </p:txBody>
      </p:sp>
      <p:sp>
        <p:nvSpPr>
          <p:cNvPr id="17" name="Rectangle 16"/>
          <p:cNvSpPr/>
          <p:nvPr/>
        </p:nvSpPr>
        <p:spPr>
          <a:xfrm>
            <a:off x="469732" y="2500039"/>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13232"/>
              <a:alphaOff val="0"/>
            </a:schemeClr>
          </a:effectRef>
          <a:fontRef idx="minor">
            <a:schemeClr val="lt1">
              <a:hueOff val="0"/>
              <a:satOff val="0"/>
              <a:lumOff val="0"/>
              <a:alphaOff val="0"/>
            </a:schemeClr>
          </a:fontRef>
        </p:style>
      </p:sp>
      <p:sp>
        <p:nvSpPr>
          <p:cNvPr id="18" name="Freeform 17"/>
          <p:cNvSpPr/>
          <p:nvPr/>
        </p:nvSpPr>
        <p:spPr>
          <a:xfrm>
            <a:off x="1486467" y="3906885"/>
            <a:ext cx="7461880" cy="1166931"/>
          </a:xfrm>
          <a:custGeom>
            <a:avLst/>
            <a:gdLst>
              <a:gd name="connsiteX0" fmla="*/ 194492 w 4694350"/>
              <a:gd name="connsiteY0" fmla="*/ 0 h 1166931"/>
              <a:gd name="connsiteX1" fmla="*/ 4694350 w 4694350"/>
              <a:gd name="connsiteY1" fmla="*/ 0 h 1166931"/>
              <a:gd name="connsiteX2" fmla="*/ 4694350 w 4694350"/>
              <a:gd name="connsiteY2" fmla="*/ 0 h 1166931"/>
              <a:gd name="connsiteX3" fmla="*/ 4694350 w 4694350"/>
              <a:gd name="connsiteY3" fmla="*/ 972439 h 1166931"/>
              <a:gd name="connsiteX4" fmla="*/ 4499858 w 4694350"/>
              <a:gd name="connsiteY4" fmla="*/ 1166931 h 1166931"/>
              <a:gd name="connsiteX5" fmla="*/ 0 w 4694350"/>
              <a:gd name="connsiteY5" fmla="*/ 1166931 h 1166931"/>
              <a:gd name="connsiteX6" fmla="*/ 0 w 4694350"/>
              <a:gd name="connsiteY6" fmla="*/ 1166931 h 1166931"/>
              <a:gd name="connsiteX7" fmla="*/ 0 w 4694350"/>
              <a:gd name="connsiteY7" fmla="*/ 194492 h 1166931"/>
              <a:gd name="connsiteX8" fmla="*/ 194492 w 4694350"/>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4350" h="1166931">
                <a:moveTo>
                  <a:pt x="194492" y="0"/>
                </a:moveTo>
                <a:lnTo>
                  <a:pt x="4694350" y="0"/>
                </a:lnTo>
                <a:lnTo>
                  <a:pt x="4694350" y="0"/>
                </a:lnTo>
                <a:lnTo>
                  <a:pt x="4694350" y="972439"/>
                </a:lnTo>
                <a:cubicBezTo>
                  <a:pt x="4694350" y="1079854"/>
                  <a:pt x="4607273" y="1166931"/>
                  <a:pt x="4499858" y="1166931"/>
                </a:cubicBezTo>
                <a:lnTo>
                  <a:pt x="0" y="1166931"/>
                </a:lnTo>
                <a:lnTo>
                  <a:pt x="0" y="1166931"/>
                </a:lnTo>
                <a:lnTo>
                  <a:pt x="0" y="194492"/>
                </a:lnTo>
                <a:cubicBezTo>
                  <a:pt x="0" y="87077"/>
                  <a:pt x="87077" y="0"/>
                  <a:pt x="194492" y="0"/>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EG" sz="2000" b="1" dirty="0" smtClean="0">
                <a:solidFill>
                  <a:schemeClr val="bg2"/>
                </a:solidFill>
                <a:latin typeface="GE Flow" pitchFamily="18" charset="-78"/>
                <a:ea typeface="GE Flow" pitchFamily="18" charset="-78"/>
                <a:cs typeface="GE Flow" pitchFamily="18" charset="-78"/>
              </a:rPr>
              <a:t>عدم </a:t>
            </a:r>
            <a:r>
              <a:rPr lang="ar-EG" sz="2000" b="1" dirty="0">
                <a:solidFill>
                  <a:schemeClr val="bg2"/>
                </a:solidFill>
                <a:latin typeface="GE Flow" pitchFamily="18" charset="-78"/>
                <a:ea typeface="GE Flow" pitchFamily="18" charset="-78"/>
                <a:cs typeface="GE Flow" pitchFamily="18" charset="-78"/>
              </a:rPr>
              <a:t>الواقعية في النظرة الإنتاجية وإنتظار عملية تحسينية جذرية</a:t>
            </a:r>
            <a:endParaRPr lang="en-US" sz="2000" b="1" i="0" kern="1200" dirty="0">
              <a:solidFill>
                <a:schemeClr val="bg2"/>
              </a:solidFill>
              <a:latin typeface="GE Flow" pitchFamily="18" charset="-78"/>
              <a:ea typeface="GE Flow" pitchFamily="18" charset="-78"/>
              <a:cs typeface="GE Flow" pitchFamily="18" charset="-78"/>
            </a:endParaRPr>
          </a:p>
        </p:txBody>
      </p:sp>
      <p:sp>
        <p:nvSpPr>
          <p:cNvPr id="19" name="Rectangle 18"/>
          <p:cNvSpPr/>
          <p:nvPr/>
        </p:nvSpPr>
        <p:spPr>
          <a:xfrm>
            <a:off x="632020" y="3930224"/>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26464"/>
              <a:alphaOff val="0"/>
            </a:schemeClr>
          </a:effectRef>
          <a:fontRef idx="minor">
            <a:schemeClr val="lt1">
              <a:hueOff val="0"/>
              <a:satOff val="0"/>
              <a:lumOff val="0"/>
              <a:alphaOff val="0"/>
            </a:schemeClr>
          </a:fontRef>
        </p:style>
      </p:sp>
      <p:sp>
        <p:nvSpPr>
          <p:cNvPr id="20" name="Freeform 19"/>
          <p:cNvSpPr/>
          <p:nvPr/>
        </p:nvSpPr>
        <p:spPr>
          <a:xfrm>
            <a:off x="1486467" y="5298729"/>
            <a:ext cx="7461880" cy="1166931"/>
          </a:xfrm>
          <a:custGeom>
            <a:avLst/>
            <a:gdLst>
              <a:gd name="connsiteX0" fmla="*/ 194492 w 4694350"/>
              <a:gd name="connsiteY0" fmla="*/ 0 h 1166931"/>
              <a:gd name="connsiteX1" fmla="*/ 4694350 w 4694350"/>
              <a:gd name="connsiteY1" fmla="*/ 0 h 1166931"/>
              <a:gd name="connsiteX2" fmla="*/ 4694350 w 4694350"/>
              <a:gd name="connsiteY2" fmla="*/ 0 h 1166931"/>
              <a:gd name="connsiteX3" fmla="*/ 4694350 w 4694350"/>
              <a:gd name="connsiteY3" fmla="*/ 972439 h 1166931"/>
              <a:gd name="connsiteX4" fmla="*/ 4499858 w 4694350"/>
              <a:gd name="connsiteY4" fmla="*/ 1166931 h 1166931"/>
              <a:gd name="connsiteX5" fmla="*/ 0 w 4694350"/>
              <a:gd name="connsiteY5" fmla="*/ 1166931 h 1166931"/>
              <a:gd name="connsiteX6" fmla="*/ 0 w 4694350"/>
              <a:gd name="connsiteY6" fmla="*/ 1166931 h 1166931"/>
              <a:gd name="connsiteX7" fmla="*/ 0 w 4694350"/>
              <a:gd name="connsiteY7" fmla="*/ 194492 h 1166931"/>
              <a:gd name="connsiteX8" fmla="*/ 194492 w 4694350"/>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4350" h="1166931">
                <a:moveTo>
                  <a:pt x="194492" y="0"/>
                </a:moveTo>
                <a:lnTo>
                  <a:pt x="4694350" y="0"/>
                </a:lnTo>
                <a:lnTo>
                  <a:pt x="4694350" y="0"/>
                </a:lnTo>
                <a:lnTo>
                  <a:pt x="4694350" y="972439"/>
                </a:lnTo>
                <a:cubicBezTo>
                  <a:pt x="4694350" y="1079854"/>
                  <a:pt x="4607273" y="1166931"/>
                  <a:pt x="4499858" y="1166931"/>
                </a:cubicBezTo>
                <a:lnTo>
                  <a:pt x="0" y="1166931"/>
                </a:lnTo>
                <a:lnTo>
                  <a:pt x="0" y="1166931"/>
                </a:lnTo>
                <a:lnTo>
                  <a:pt x="0" y="194492"/>
                </a:lnTo>
                <a:cubicBezTo>
                  <a:pt x="0" y="87077"/>
                  <a:pt x="87077" y="0"/>
                  <a:pt x="194492" y="0"/>
                </a:cubicBezTo>
                <a:close/>
              </a:path>
            </a:pathLst>
          </a:custGeom>
          <a:solidFill>
            <a:srgbClr val="3EACC2"/>
          </a:solidFill>
        </p:spPr>
        <p:style>
          <a:lnRef idx="3">
            <a:schemeClr val="lt1"/>
          </a:lnRef>
          <a:fillRef idx="1">
            <a:schemeClr val="accent1"/>
          </a:fillRef>
          <a:effectRef idx="1">
            <a:schemeClr val="accent1"/>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EG" sz="2000" b="1" dirty="0" smtClean="0">
                <a:solidFill>
                  <a:schemeClr val="bg2"/>
                </a:solidFill>
                <a:latin typeface="GE Flow" pitchFamily="18" charset="-78"/>
                <a:ea typeface="GE Flow" pitchFamily="18" charset="-78"/>
                <a:cs typeface="GE Flow" pitchFamily="18" charset="-78"/>
              </a:rPr>
              <a:t>عدم </a:t>
            </a:r>
            <a:r>
              <a:rPr lang="ar-EG" sz="2000" b="1" dirty="0">
                <a:solidFill>
                  <a:schemeClr val="bg2"/>
                </a:solidFill>
                <a:latin typeface="GE Flow" pitchFamily="18" charset="-78"/>
                <a:ea typeface="GE Flow" pitchFamily="18" charset="-78"/>
                <a:cs typeface="GE Flow" pitchFamily="18" charset="-78"/>
              </a:rPr>
              <a:t>الأخذ بعين الإعتبار أثر طريقة وطبيعة العمل على الأفراد</a:t>
            </a:r>
            <a:endParaRPr lang="en-US" sz="2000" b="1" i="0" kern="1200" dirty="0">
              <a:solidFill>
                <a:schemeClr val="bg2"/>
              </a:solidFill>
              <a:latin typeface="GE Flow" pitchFamily="18" charset="-78"/>
              <a:ea typeface="GE Flow" pitchFamily="18" charset="-78"/>
              <a:cs typeface="GE Flow" pitchFamily="18" charset="-78"/>
            </a:endParaRPr>
          </a:p>
        </p:txBody>
      </p:sp>
      <p:sp>
        <p:nvSpPr>
          <p:cNvPr id="21" name="Rectangle 20"/>
          <p:cNvSpPr/>
          <p:nvPr/>
        </p:nvSpPr>
        <p:spPr>
          <a:xfrm>
            <a:off x="632020" y="5322068"/>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26464"/>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6930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8"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سبعة محاذير يجب التنبه لها أثناء عملية التخطيط التشغيلي</a:t>
            </a:r>
          </a:p>
        </p:txBody>
      </p:sp>
      <p:sp>
        <p:nvSpPr>
          <p:cNvPr id="14" name="Freeform 13"/>
          <p:cNvSpPr/>
          <p:nvPr/>
        </p:nvSpPr>
        <p:spPr>
          <a:xfrm>
            <a:off x="1455470" y="1402961"/>
            <a:ext cx="7461880"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a:solidFill>
            <a:srgbClr val="00B0F0"/>
          </a:solidFill>
        </p:spPr>
        <p:style>
          <a:lnRef idx="3">
            <a:schemeClr val="lt1"/>
          </a:lnRef>
          <a:fillRef idx="1">
            <a:schemeClr val="accent3"/>
          </a:fillRef>
          <a:effectRef idx="1">
            <a:schemeClr val="accent3"/>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SA" sz="2000" b="1" dirty="0" smtClean="0">
                <a:solidFill>
                  <a:schemeClr val="bg2"/>
                </a:solidFill>
                <a:latin typeface="GE Flow" pitchFamily="18" charset="-78"/>
                <a:ea typeface="GE Flow" pitchFamily="18" charset="-78"/>
                <a:cs typeface="GE Flow" pitchFamily="18" charset="-78"/>
              </a:rPr>
              <a:t>عدم </a:t>
            </a:r>
            <a:r>
              <a:rPr lang="ar-SA" sz="2000" b="1" dirty="0">
                <a:solidFill>
                  <a:schemeClr val="bg2"/>
                </a:solidFill>
                <a:latin typeface="GE Flow" pitchFamily="18" charset="-78"/>
                <a:ea typeface="GE Flow" pitchFamily="18" charset="-78"/>
                <a:cs typeface="GE Flow" pitchFamily="18" charset="-78"/>
              </a:rPr>
              <a:t>الإكتراث بمتابعة التنفيذ اليومية</a:t>
            </a:r>
            <a:endParaRPr lang="ar-SA" sz="2000" i="0" kern="1200" dirty="0">
              <a:solidFill>
                <a:schemeClr val="bg2"/>
              </a:solidFill>
              <a:latin typeface="GE Flow" pitchFamily="18" charset="-78"/>
              <a:ea typeface="GE Flow" pitchFamily="18" charset="-78"/>
              <a:cs typeface="GE Flow" pitchFamily="18" charset="-78"/>
            </a:endParaRPr>
          </a:p>
        </p:txBody>
      </p:sp>
      <p:sp>
        <p:nvSpPr>
          <p:cNvPr id="15" name="Rectangle 14"/>
          <p:cNvSpPr/>
          <p:nvPr/>
        </p:nvSpPr>
        <p:spPr>
          <a:xfrm>
            <a:off x="438735" y="1402961"/>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1374326" y="2848659"/>
            <a:ext cx="7461880"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a:solidFill>
            <a:srgbClr val="9933FF"/>
          </a:solidFill>
        </p:spPr>
        <p:style>
          <a:lnRef idx="3">
            <a:schemeClr val="lt1"/>
          </a:lnRef>
          <a:fillRef idx="1">
            <a:schemeClr val="accent6"/>
          </a:fillRef>
          <a:effectRef idx="1">
            <a:schemeClr val="accent6"/>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SA" sz="2000" b="1" dirty="0" smtClean="0">
                <a:solidFill>
                  <a:schemeClr val="bg2"/>
                </a:solidFill>
                <a:latin typeface="GE Flow" pitchFamily="18" charset="-78"/>
                <a:ea typeface="GE Flow" pitchFamily="18" charset="-78"/>
                <a:cs typeface="GE Flow" pitchFamily="18" charset="-78"/>
              </a:rPr>
              <a:t>عدم </a:t>
            </a:r>
            <a:r>
              <a:rPr lang="ar-SA" sz="2000" b="1" dirty="0">
                <a:solidFill>
                  <a:schemeClr val="bg2"/>
                </a:solidFill>
                <a:latin typeface="GE Flow" pitchFamily="18" charset="-78"/>
                <a:ea typeface="GE Flow" pitchFamily="18" charset="-78"/>
                <a:cs typeface="GE Flow" pitchFamily="18" charset="-78"/>
              </a:rPr>
              <a:t>الإهتمام بتأمين بنية تحتية سلوكية وفنية للتحسينِ المستمرِ</a:t>
            </a:r>
            <a:endParaRPr lang="en-US" sz="2000" i="0" kern="1200" dirty="0">
              <a:solidFill>
                <a:schemeClr val="bg2"/>
              </a:solidFill>
              <a:latin typeface="GE Flow" pitchFamily="18" charset="-78"/>
              <a:ea typeface="GE Flow" pitchFamily="18" charset="-78"/>
              <a:cs typeface="GE Flow" pitchFamily="18" charset="-78"/>
            </a:endParaRPr>
          </a:p>
        </p:txBody>
      </p:sp>
      <p:sp>
        <p:nvSpPr>
          <p:cNvPr id="17" name="Rectangle 16"/>
          <p:cNvSpPr/>
          <p:nvPr/>
        </p:nvSpPr>
        <p:spPr>
          <a:xfrm>
            <a:off x="438735" y="2871998"/>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13232"/>
              <a:alphaOff val="0"/>
            </a:schemeClr>
          </a:effectRef>
          <a:fontRef idx="minor">
            <a:schemeClr val="lt1">
              <a:hueOff val="0"/>
              <a:satOff val="0"/>
              <a:lumOff val="0"/>
              <a:alphaOff val="0"/>
            </a:schemeClr>
          </a:fontRef>
        </p:style>
      </p:sp>
      <p:sp>
        <p:nvSpPr>
          <p:cNvPr id="18" name="Freeform 17"/>
          <p:cNvSpPr/>
          <p:nvPr/>
        </p:nvSpPr>
        <p:spPr>
          <a:xfrm>
            <a:off x="1455470" y="4278844"/>
            <a:ext cx="7461880" cy="1166931"/>
          </a:xfrm>
          <a:custGeom>
            <a:avLst/>
            <a:gdLst>
              <a:gd name="connsiteX0" fmla="*/ 194492 w 4694350"/>
              <a:gd name="connsiteY0" fmla="*/ 0 h 1166931"/>
              <a:gd name="connsiteX1" fmla="*/ 4694350 w 4694350"/>
              <a:gd name="connsiteY1" fmla="*/ 0 h 1166931"/>
              <a:gd name="connsiteX2" fmla="*/ 4694350 w 4694350"/>
              <a:gd name="connsiteY2" fmla="*/ 0 h 1166931"/>
              <a:gd name="connsiteX3" fmla="*/ 4694350 w 4694350"/>
              <a:gd name="connsiteY3" fmla="*/ 972439 h 1166931"/>
              <a:gd name="connsiteX4" fmla="*/ 4499858 w 4694350"/>
              <a:gd name="connsiteY4" fmla="*/ 1166931 h 1166931"/>
              <a:gd name="connsiteX5" fmla="*/ 0 w 4694350"/>
              <a:gd name="connsiteY5" fmla="*/ 1166931 h 1166931"/>
              <a:gd name="connsiteX6" fmla="*/ 0 w 4694350"/>
              <a:gd name="connsiteY6" fmla="*/ 1166931 h 1166931"/>
              <a:gd name="connsiteX7" fmla="*/ 0 w 4694350"/>
              <a:gd name="connsiteY7" fmla="*/ 194492 h 1166931"/>
              <a:gd name="connsiteX8" fmla="*/ 194492 w 4694350"/>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4350" h="1166931">
                <a:moveTo>
                  <a:pt x="194492" y="0"/>
                </a:moveTo>
                <a:lnTo>
                  <a:pt x="4694350" y="0"/>
                </a:lnTo>
                <a:lnTo>
                  <a:pt x="4694350" y="0"/>
                </a:lnTo>
                <a:lnTo>
                  <a:pt x="4694350" y="972439"/>
                </a:lnTo>
                <a:cubicBezTo>
                  <a:pt x="4694350" y="1079854"/>
                  <a:pt x="4607273" y="1166931"/>
                  <a:pt x="4499858" y="1166931"/>
                </a:cubicBezTo>
                <a:lnTo>
                  <a:pt x="0" y="1166931"/>
                </a:lnTo>
                <a:lnTo>
                  <a:pt x="0" y="1166931"/>
                </a:lnTo>
                <a:lnTo>
                  <a:pt x="0" y="194492"/>
                </a:lnTo>
                <a:cubicBezTo>
                  <a:pt x="0" y="87077"/>
                  <a:pt x="87077" y="0"/>
                  <a:pt x="194492" y="0"/>
                </a:cubicBezTo>
                <a:close/>
              </a:path>
            </a:pathLst>
          </a:custGeom>
          <a:solidFill>
            <a:srgbClr val="FFC000"/>
          </a:solidFill>
        </p:spPr>
        <p:style>
          <a:lnRef idx="3">
            <a:schemeClr val="lt1"/>
          </a:lnRef>
          <a:fillRef idx="1">
            <a:schemeClr val="accent1"/>
          </a:fillRef>
          <a:effectRef idx="1">
            <a:schemeClr val="accent1"/>
          </a:effectRef>
          <a:fontRef idx="minor">
            <a:schemeClr val="lt1"/>
          </a:fontRef>
        </p:style>
        <p:txBody>
          <a:bodyPr spcFirstLastPara="0" vert="horz" wrap="square" lIns="847367" tIns="239845" rIns="239845" bIns="239845" numCol="1" spcCol="1270" anchor="ctr" anchorCtr="0">
            <a:noAutofit/>
          </a:bodyPr>
          <a:lstStyle/>
          <a:p>
            <a:pPr lvl="0" algn="ctr" defTabSz="2133600" rtl="1">
              <a:lnSpc>
                <a:spcPct val="90000"/>
              </a:lnSpc>
              <a:spcAft>
                <a:spcPct val="35000"/>
              </a:spcAft>
            </a:pPr>
            <a:r>
              <a:rPr lang="ar-EG" sz="2000" b="1" dirty="0" smtClean="0">
                <a:solidFill>
                  <a:schemeClr val="bg2"/>
                </a:solidFill>
                <a:latin typeface="GE Flow" pitchFamily="18" charset="-78"/>
                <a:ea typeface="GE Flow" pitchFamily="18" charset="-78"/>
                <a:cs typeface="GE Flow" pitchFamily="18" charset="-78"/>
              </a:rPr>
              <a:t>عدم </a:t>
            </a:r>
            <a:r>
              <a:rPr lang="ar-EG" sz="2000" b="1" dirty="0">
                <a:solidFill>
                  <a:schemeClr val="bg2"/>
                </a:solidFill>
                <a:latin typeface="GE Flow" pitchFamily="18" charset="-78"/>
                <a:ea typeface="GE Flow" pitchFamily="18" charset="-78"/>
                <a:cs typeface="GE Flow" pitchFamily="18" charset="-78"/>
              </a:rPr>
              <a:t>ربط العمل اليومي وحسن الأداء بالأهداف الإستراتيجيةِ</a:t>
            </a:r>
            <a:endParaRPr lang="en-US" sz="2000" b="1" i="0" kern="1200" dirty="0">
              <a:solidFill>
                <a:schemeClr val="bg2"/>
              </a:solidFill>
              <a:latin typeface="GE Flow" pitchFamily="18" charset="-78"/>
              <a:ea typeface="GE Flow" pitchFamily="18" charset="-78"/>
              <a:cs typeface="GE Flow" pitchFamily="18" charset="-78"/>
            </a:endParaRPr>
          </a:p>
        </p:txBody>
      </p:sp>
      <p:sp>
        <p:nvSpPr>
          <p:cNvPr id="19" name="Rectangle 18"/>
          <p:cNvSpPr/>
          <p:nvPr/>
        </p:nvSpPr>
        <p:spPr>
          <a:xfrm>
            <a:off x="601023" y="4302183"/>
            <a:ext cx="1871182" cy="1225278"/>
          </a:xfrm>
          <a:prstGeom prst="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1">
            <a:scrgbClr r="0" g="0" b="0"/>
          </a:fillRef>
          <a:effectRef idx="2">
            <a:schemeClr val="accent3">
              <a:tint val="50000"/>
              <a:hueOff val="0"/>
              <a:satOff val="0"/>
              <a:lumOff val="-26464"/>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66227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smtClean="0">
                <a:solidFill>
                  <a:schemeClr val="bg2"/>
                </a:solidFill>
              </a:rPr>
              <a:t>نموذج </a:t>
            </a:r>
            <a:r>
              <a:rPr lang="en-US" sz="2800" dirty="0" smtClean="0">
                <a:solidFill>
                  <a:schemeClr val="bg2"/>
                </a:solidFill>
              </a:rPr>
              <a:t> EFQM  </a:t>
            </a:r>
            <a:r>
              <a:rPr lang="ar-EG" sz="2800" dirty="0">
                <a:solidFill>
                  <a:schemeClr val="bg2"/>
                </a:solidFill>
              </a:rPr>
              <a:t>الأوروبي لدور القائد التشغيلي</a:t>
            </a:r>
          </a:p>
        </p:txBody>
      </p:sp>
      <p:sp>
        <p:nvSpPr>
          <p:cNvPr id="11" name="Right Arrow 10"/>
          <p:cNvSpPr/>
          <p:nvPr/>
        </p:nvSpPr>
        <p:spPr>
          <a:xfrm>
            <a:off x="4818508" y="1256719"/>
            <a:ext cx="3901619" cy="904875"/>
          </a:xfrm>
          <a:prstGeom prst="rightArrow">
            <a:avLst/>
          </a:prstGeom>
          <a:solidFill>
            <a:srgbClr val="FFCCFF"/>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النتائج</a:t>
            </a:r>
            <a:endParaRPr lang="en-US" sz="1400" b="1">
              <a:effectLst/>
              <a:ea typeface="Calibri" panose="020F0502020204030204" pitchFamily="34" charset="0"/>
              <a:cs typeface="Arial" panose="020B0604020202020204" pitchFamily="34" charset="0"/>
            </a:endParaRPr>
          </a:p>
        </p:txBody>
      </p:sp>
      <p:sp>
        <p:nvSpPr>
          <p:cNvPr id="12" name="Right Arrow 11"/>
          <p:cNvSpPr/>
          <p:nvPr/>
        </p:nvSpPr>
        <p:spPr>
          <a:xfrm>
            <a:off x="410364" y="1257793"/>
            <a:ext cx="4234683" cy="904875"/>
          </a:xfrm>
          <a:prstGeom prst="rightArrow">
            <a:avLst/>
          </a:prstGeom>
          <a:solidFill>
            <a:srgbClr val="FFCCFF"/>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تبسيط ومساندة</a:t>
            </a:r>
            <a:endParaRPr lang="en-US" sz="1400" b="1">
              <a:effectLst/>
              <a:ea typeface="Calibri" panose="020F0502020204030204" pitchFamily="34" charset="0"/>
              <a:cs typeface="Arial" panose="020B0604020202020204" pitchFamily="34" charset="0"/>
            </a:endParaRPr>
          </a:p>
        </p:txBody>
      </p:sp>
      <p:sp>
        <p:nvSpPr>
          <p:cNvPr id="13" name="Rectangle 12"/>
          <p:cNvSpPr/>
          <p:nvPr/>
        </p:nvSpPr>
        <p:spPr>
          <a:xfrm>
            <a:off x="406508" y="2274377"/>
            <a:ext cx="1165727" cy="1971675"/>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dirty="0">
                <a:effectLst/>
                <a:ea typeface="Calibri" panose="020F0502020204030204" pitchFamily="34" charset="0"/>
                <a:cs typeface="Arial" panose="020B0604020202020204" pitchFamily="34" charset="0"/>
              </a:rPr>
              <a:t>القيادة </a:t>
            </a:r>
            <a:endParaRPr lang="en-US" sz="1400" b="1" dirty="0">
              <a:effectLst/>
              <a:ea typeface="Calibri" panose="020F0502020204030204" pitchFamily="34" charset="0"/>
              <a:cs typeface="Arial" panose="020B0604020202020204" pitchFamily="34" charset="0"/>
            </a:endParaRPr>
          </a:p>
        </p:txBody>
      </p:sp>
      <p:sp>
        <p:nvSpPr>
          <p:cNvPr id="22" name="Rectangle 21"/>
          <p:cNvSpPr/>
          <p:nvPr/>
        </p:nvSpPr>
        <p:spPr>
          <a:xfrm>
            <a:off x="7554400" y="2337048"/>
            <a:ext cx="1165727" cy="1971675"/>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نتائج </a:t>
            </a:r>
            <a:endParaRPr lang="en-US" sz="1400" b="1">
              <a:effectLst/>
              <a:ea typeface="Calibri" panose="020F0502020204030204" pitchFamily="34" charset="0"/>
              <a:cs typeface="Arial" panose="020B0604020202020204" pitchFamily="34" charset="0"/>
            </a:endParaRPr>
          </a:p>
          <a:p>
            <a:pPr algn="ctr" rtl="1">
              <a:lnSpc>
                <a:spcPct val="107000"/>
              </a:lnSpc>
              <a:spcAft>
                <a:spcPts val="800"/>
              </a:spcAft>
            </a:pPr>
            <a:r>
              <a:rPr lang="ar-EG" b="1">
                <a:effectLst/>
                <a:ea typeface="Calibri" panose="020F0502020204030204" pitchFamily="34" charset="0"/>
                <a:cs typeface="Arial" panose="020B0604020202020204" pitchFamily="34" charset="0"/>
              </a:rPr>
              <a:t>الآداء </a:t>
            </a:r>
            <a:endParaRPr lang="en-US" sz="1400" b="1">
              <a:effectLst/>
              <a:ea typeface="Calibri" panose="020F0502020204030204" pitchFamily="34" charset="0"/>
              <a:cs typeface="Arial" panose="020B0604020202020204" pitchFamily="34" charset="0"/>
            </a:endParaRPr>
          </a:p>
          <a:p>
            <a:pPr algn="ctr" rtl="1">
              <a:lnSpc>
                <a:spcPct val="107000"/>
              </a:lnSpc>
              <a:spcAft>
                <a:spcPts val="800"/>
              </a:spcAft>
            </a:pPr>
            <a:r>
              <a:rPr lang="ar-EG" b="1">
                <a:effectLst/>
                <a:ea typeface="Calibri" panose="020F0502020204030204" pitchFamily="34" charset="0"/>
                <a:cs typeface="Arial" panose="020B0604020202020204" pitchFamily="34" charset="0"/>
              </a:rPr>
              <a:t>المهمة </a:t>
            </a:r>
            <a:endParaRPr lang="en-US" sz="1400" b="1">
              <a:effectLst/>
              <a:ea typeface="Calibri" panose="020F0502020204030204" pitchFamily="34" charset="0"/>
              <a:cs typeface="Arial" panose="020B0604020202020204" pitchFamily="34" charset="0"/>
            </a:endParaRPr>
          </a:p>
        </p:txBody>
      </p:sp>
      <p:sp>
        <p:nvSpPr>
          <p:cNvPr id="23" name="Rectangle 22"/>
          <p:cNvSpPr/>
          <p:nvPr/>
        </p:nvSpPr>
        <p:spPr>
          <a:xfrm>
            <a:off x="4062184" y="2379152"/>
            <a:ext cx="1165727" cy="1971675"/>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الإجراءات </a:t>
            </a:r>
            <a:endParaRPr lang="en-US" sz="1400" b="1">
              <a:effectLst/>
              <a:ea typeface="Calibri" panose="020F0502020204030204" pitchFamily="34" charset="0"/>
              <a:cs typeface="Arial" panose="020B0604020202020204" pitchFamily="34" charset="0"/>
            </a:endParaRPr>
          </a:p>
        </p:txBody>
      </p:sp>
      <p:sp>
        <p:nvSpPr>
          <p:cNvPr id="24" name="Rectangle 23"/>
          <p:cNvSpPr/>
          <p:nvPr/>
        </p:nvSpPr>
        <p:spPr>
          <a:xfrm>
            <a:off x="1886919" y="2133601"/>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الموظفين </a:t>
            </a:r>
            <a:endParaRPr lang="en-US" sz="1400" b="1">
              <a:effectLst/>
              <a:ea typeface="Calibri" panose="020F0502020204030204" pitchFamily="34" charset="0"/>
              <a:cs typeface="Arial" panose="020B0604020202020204" pitchFamily="34" charset="0"/>
            </a:endParaRPr>
          </a:p>
        </p:txBody>
      </p:sp>
      <p:sp>
        <p:nvSpPr>
          <p:cNvPr id="25" name="Rectangle 24"/>
          <p:cNvSpPr/>
          <p:nvPr/>
        </p:nvSpPr>
        <p:spPr>
          <a:xfrm>
            <a:off x="1892547" y="2953962"/>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السياسات </a:t>
            </a:r>
            <a:endParaRPr lang="en-US" sz="1400" b="1">
              <a:effectLst/>
              <a:ea typeface="Calibri" panose="020F0502020204030204" pitchFamily="34" charset="0"/>
              <a:cs typeface="Arial" panose="020B0604020202020204" pitchFamily="34" charset="0"/>
            </a:endParaRPr>
          </a:p>
          <a:p>
            <a:pPr algn="ctr" rtl="1">
              <a:lnSpc>
                <a:spcPct val="107000"/>
              </a:lnSpc>
              <a:spcAft>
                <a:spcPts val="800"/>
              </a:spcAft>
            </a:pPr>
            <a:r>
              <a:rPr lang="ar-EG" b="1">
                <a:effectLst/>
                <a:ea typeface="Calibri" panose="020F0502020204030204" pitchFamily="34" charset="0"/>
                <a:cs typeface="Arial" panose="020B0604020202020204" pitchFamily="34" charset="0"/>
              </a:rPr>
              <a:t>والآستراتيجيات</a:t>
            </a:r>
            <a:endParaRPr lang="en-US" sz="1400" b="1">
              <a:effectLst/>
              <a:ea typeface="Calibri" panose="020F0502020204030204" pitchFamily="34" charset="0"/>
              <a:cs typeface="Arial" panose="020B0604020202020204" pitchFamily="34" charset="0"/>
            </a:endParaRPr>
          </a:p>
        </p:txBody>
      </p:sp>
      <p:sp>
        <p:nvSpPr>
          <p:cNvPr id="26" name="Rectangle 25"/>
          <p:cNvSpPr/>
          <p:nvPr/>
        </p:nvSpPr>
        <p:spPr>
          <a:xfrm>
            <a:off x="1892547" y="3819050"/>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العلاقات </a:t>
            </a:r>
            <a:endParaRPr lang="en-US" sz="1400" b="1">
              <a:effectLst/>
              <a:ea typeface="Calibri" panose="020F0502020204030204" pitchFamily="34" charset="0"/>
              <a:cs typeface="Arial" panose="020B0604020202020204" pitchFamily="34" charset="0"/>
            </a:endParaRPr>
          </a:p>
          <a:p>
            <a:pPr algn="ctr" rtl="1">
              <a:lnSpc>
                <a:spcPct val="107000"/>
              </a:lnSpc>
              <a:spcAft>
                <a:spcPts val="800"/>
              </a:spcAft>
            </a:pPr>
            <a:r>
              <a:rPr lang="ar-EG" b="1">
                <a:effectLst/>
                <a:ea typeface="Calibri" panose="020F0502020204030204" pitchFamily="34" charset="0"/>
                <a:cs typeface="Arial" panose="020B0604020202020204" pitchFamily="34" charset="0"/>
              </a:rPr>
              <a:t>والموارد</a:t>
            </a:r>
            <a:endParaRPr lang="en-US" sz="1400" b="1">
              <a:effectLst/>
              <a:ea typeface="Calibri" panose="020F0502020204030204" pitchFamily="34" charset="0"/>
              <a:cs typeface="Arial" panose="020B0604020202020204" pitchFamily="34" charset="0"/>
            </a:endParaRPr>
          </a:p>
        </p:txBody>
      </p:sp>
      <p:sp>
        <p:nvSpPr>
          <p:cNvPr id="27" name="Rectangle 26"/>
          <p:cNvSpPr/>
          <p:nvPr/>
        </p:nvSpPr>
        <p:spPr>
          <a:xfrm>
            <a:off x="5457383" y="3837289"/>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نتائج للمجتمع </a:t>
            </a:r>
            <a:endParaRPr lang="en-US" sz="1400" b="1">
              <a:effectLst/>
              <a:ea typeface="Calibri" panose="020F0502020204030204" pitchFamily="34" charset="0"/>
              <a:cs typeface="Arial" panose="020B0604020202020204" pitchFamily="34" charset="0"/>
            </a:endParaRPr>
          </a:p>
        </p:txBody>
      </p:sp>
      <p:sp>
        <p:nvSpPr>
          <p:cNvPr id="28" name="Rectangle 27"/>
          <p:cNvSpPr/>
          <p:nvPr/>
        </p:nvSpPr>
        <p:spPr>
          <a:xfrm>
            <a:off x="5457383" y="3008560"/>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نتائج للعملاء</a:t>
            </a:r>
            <a:endParaRPr lang="en-US" sz="1400" b="1">
              <a:effectLst/>
              <a:ea typeface="Calibri" panose="020F0502020204030204" pitchFamily="34" charset="0"/>
              <a:cs typeface="Arial" panose="020B0604020202020204" pitchFamily="34" charset="0"/>
            </a:endParaRPr>
          </a:p>
        </p:txBody>
      </p:sp>
      <p:sp>
        <p:nvSpPr>
          <p:cNvPr id="29" name="Rectangle 28"/>
          <p:cNvSpPr/>
          <p:nvPr/>
        </p:nvSpPr>
        <p:spPr>
          <a:xfrm>
            <a:off x="5457384" y="2161594"/>
            <a:ext cx="1867543"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نتائج للموظفين </a:t>
            </a:r>
            <a:endParaRPr lang="en-US" sz="1400" b="1">
              <a:effectLst/>
              <a:ea typeface="Calibri" panose="020F0502020204030204" pitchFamily="34" charset="0"/>
              <a:cs typeface="Arial" panose="020B0604020202020204" pitchFamily="34" charset="0"/>
            </a:endParaRPr>
          </a:p>
        </p:txBody>
      </p:sp>
      <p:sp>
        <p:nvSpPr>
          <p:cNvPr id="30" name="Left Arrow 29"/>
          <p:cNvSpPr/>
          <p:nvPr/>
        </p:nvSpPr>
        <p:spPr>
          <a:xfrm>
            <a:off x="418455" y="4484177"/>
            <a:ext cx="8088720" cy="847725"/>
          </a:xfrm>
          <a:prstGeom prst="leftArrow">
            <a:avLst/>
          </a:prstGeom>
          <a:solidFill>
            <a:srgbClr val="FFCCFF"/>
          </a:solidFill>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effectLst/>
                <a:ea typeface="Calibri" panose="020F0502020204030204" pitchFamily="34" charset="0"/>
                <a:cs typeface="Arial" panose="020B0604020202020204" pitchFamily="34" charset="0"/>
              </a:rPr>
              <a:t>التعلم والآبداع</a:t>
            </a:r>
            <a:endParaRPr lang="en-US" sz="1400" b="1">
              <a:effectLst/>
              <a:ea typeface="Calibri" panose="020F0502020204030204" pitchFamily="34" charset="0"/>
              <a:cs typeface="Arial" panose="020B0604020202020204" pitchFamily="34" charset="0"/>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1751309"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39836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2342152" y="3081847"/>
            <a:ext cx="4859745" cy="68389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marL="0" marR="0" algn="ctr" rtl="1">
              <a:lnSpc>
                <a:spcPct val="107000"/>
              </a:lnSpc>
              <a:spcBef>
                <a:spcPts val="0"/>
              </a:spcBef>
              <a:spcAft>
                <a:spcPts val="800"/>
              </a:spcAft>
            </a:pPr>
            <a:r>
              <a:rPr lang="ar-EG" sz="2800" b="1" dirty="0">
                <a:solidFill>
                  <a:srgbClr val="FF0000"/>
                </a:solidFill>
                <a:effectLst/>
                <a:ea typeface="Calibri"/>
                <a:cs typeface="Simplified Arabic"/>
              </a:rPr>
              <a:t>الجلسة التدريبية </a:t>
            </a:r>
            <a:r>
              <a:rPr lang="ar-EG" sz="2800" b="1" dirty="0" smtClean="0">
                <a:solidFill>
                  <a:srgbClr val="FF0000"/>
                </a:solidFill>
                <a:effectLst/>
                <a:ea typeface="Calibri"/>
                <a:cs typeface="Simplified Arabic"/>
              </a:rPr>
              <a:t>الثالثة</a:t>
            </a:r>
            <a:endParaRPr lang="en-US" sz="1200" b="1" dirty="0">
              <a:solidFill>
                <a:srgbClr val="FF0000"/>
              </a:solidFill>
              <a:effectLst/>
              <a:ea typeface="Calibri"/>
              <a:cs typeface="Arial"/>
            </a:endParaRPr>
          </a:p>
        </p:txBody>
      </p:sp>
      <p:sp>
        <p:nvSpPr>
          <p:cNvPr id="7" name="Round Same Side Corner Rectangle 6"/>
          <p:cNvSpPr>
            <a:spLocks noChangeArrowheads="1"/>
          </p:cNvSpPr>
          <p:nvPr/>
        </p:nvSpPr>
        <p:spPr bwMode="auto">
          <a:xfrm>
            <a:off x="2342152" y="3738032"/>
            <a:ext cx="4859746" cy="683895"/>
          </a:xfrm>
          <a:prstGeom prst="round2Same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المزايا الرئيسة للقادة التشغيليين</a:t>
            </a:r>
            <a:endParaRPr lang="en-US" sz="1100" b="1" dirty="0">
              <a:effectLst/>
              <a:ea typeface="Calibri"/>
              <a:cs typeface="Arial"/>
            </a:endParaRPr>
          </a:p>
        </p:txBody>
      </p:sp>
    </p:spTree>
    <p:extLst>
      <p:ext uri="{BB962C8B-B14F-4D97-AF65-F5344CB8AC3E}">
        <p14:creationId xmlns:p14="http://schemas.microsoft.com/office/powerpoint/2010/main" val="2458078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التخطيط التشغيلي بالإعتماد على نظرية عوائق العمل (</a:t>
            </a:r>
            <a:r>
              <a:rPr lang="en-US" sz="2800" dirty="0" err="1" smtClean="0">
                <a:solidFill>
                  <a:schemeClr val="bg2"/>
                </a:solidFill>
              </a:rPr>
              <a:t>ToC</a:t>
            </a:r>
            <a:r>
              <a:rPr lang="ar-EG" sz="2800" dirty="0" smtClean="0">
                <a:solidFill>
                  <a:schemeClr val="bg2"/>
                </a:solidFill>
              </a:rPr>
              <a:t> )</a:t>
            </a:r>
            <a:endParaRPr lang="ar-EG" sz="2800" dirty="0">
              <a:solidFill>
                <a:schemeClr val="bg2"/>
              </a:solidFill>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1751309"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7" name="Diagram 16"/>
          <p:cNvGraphicFramePr/>
          <p:nvPr>
            <p:extLst>
              <p:ext uri="{D42A27DB-BD31-4B8C-83A1-F6EECF244321}">
                <p14:modId xmlns:p14="http://schemas.microsoft.com/office/powerpoint/2010/main" val="4047556817"/>
              </p:ext>
            </p:extLst>
          </p:nvPr>
        </p:nvGraphicFramePr>
        <p:xfrm>
          <a:off x="349994" y="1024367"/>
          <a:ext cx="8568952"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2944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2342152" y="3081847"/>
            <a:ext cx="4859745" cy="68389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marL="0" marR="0" algn="ctr" rtl="1">
              <a:lnSpc>
                <a:spcPct val="107000"/>
              </a:lnSpc>
              <a:spcBef>
                <a:spcPts val="0"/>
              </a:spcBef>
              <a:spcAft>
                <a:spcPts val="800"/>
              </a:spcAft>
            </a:pPr>
            <a:r>
              <a:rPr lang="ar-EG" sz="2800" b="1" dirty="0">
                <a:solidFill>
                  <a:srgbClr val="FF0000"/>
                </a:solidFill>
                <a:effectLst/>
                <a:ea typeface="Calibri"/>
                <a:cs typeface="Simplified Arabic"/>
              </a:rPr>
              <a:t>الجلسة التدريبية الأولى</a:t>
            </a:r>
            <a:endParaRPr lang="en-US" sz="1200" b="1" dirty="0">
              <a:solidFill>
                <a:srgbClr val="FF0000"/>
              </a:solidFill>
              <a:effectLst/>
              <a:ea typeface="Calibri"/>
              <a:cs typeface="Arial"/>
            </a:endParaRPr>
          </a:p>
        </p:txBody>
      </p:sp>
      <p:sp>
        <p:nvSpPr>
          <p:cNvPr id="7" name="Round Same Side Corner Rectangle 6"/>
          <p:cNvSpPr>
            <a:spLocks noChangeArrowheads="1"/>
          </p:cNvSpPr>
          <p:nvPr/>
        </p:nvSpPr>
        <p:spPr bwMode="auto">
          <a:xfrm>
            <a:off x="2342152" y="3738032"/>
            <a:ext cx="4859746" cy="683895"/>
          </a:xfrm>
          <a:prstGeom prst="round2Same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مقدمة في التخطيط التشغيلى </a:t>
            </a:r>
            <a:endParaRPr lang="en-US" sz="1100" b="1" dirty="0">
              <a:effectLst/>
              <a:ea typeface="Calibri"/>
              <a:cs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10 مبادئ مهمة لإعتماد نظرية عوائق </a:t>
            </a:r>
            <a:r>
              <a:rPr lang="ar-EG" sz="2800" dirty="0" smtClean="0">
                <a:solidFill>
                  <a:schemeClr val="bg2"/>
                </a:solidFill>
              </a:rPr>
              <a:t>العمل</a:t>
            </a:r>
            <a:r>
              <a:rPr lang="en-US" sz="2800" dirty="0" err="1" smtClean="0">
                <a:solidFill>
                  <a:schemeClr val="bg2"/>
                </a:solidFill>
              </a:rPr>
              <a:t>ToC</a:t>
            </a:r>
            <a:r>
              <a:rPr lang="en-US" sz="2800" dirty="0" smtClean="0">
                <a:solidFill>
                  <a:schemeClr val="bg2"/>
                </a:solidFill>
              </a:rPr>
              <a:t>)</a:t>
            </a:r>
            <a:r>
              <a:rPr lang="ar-EG" sz="2800" dirty="0" smtClean="0">
                <a:solidFill>
                  <a:schemeClr val="bg2"/>
                </a:solidFill>
              </a:rPr>
              <a:t>) </a:t>
            </a:r>
            <a:endParaRPr lang="ar-EG" sz="2800" dirty="0">
              <a:solidFill>
                <a:schemeClr val="bg2"/>
              </a:solidFill>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180497" y="150219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a:solidFill>
            <a:srgbClr val="0070C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يجب التركيز على التوَازن في خط العمل.</a:t>
            </a:r>
            <a:endParaRPr lang="ar-EG" sz="2000" b="1" kern="1200" dirty="0">
              <a:solidFill>
                <a:schemeClr val="bg2"/>
              </a:solidFill>
            </a:endParaRPr>
          </a:p>
        </p:txBody>
      </p:sp>
      <p:sp>
        <p:nvSpPr>
          <p:cNvPr id="9" name="Rectangle 8"/>
          <p:cNvSpPr/>
          <p:nvPr/>
        </p:nvSpPr>
        <p:spPr>
          <a:xfrm>
            <a:off x="3689" y="1310651"/>
            <a:ext cx="928240" cy="1392361"/>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4896924" y="150219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a:solidFill>
            <a:srgbClr val="0070C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تعظيم ناتجِ وكفاءة كُلّ نقطة عمل منفردة لا يزيد بالضرورة الطاقة الإنتاجيةَ لكامل النظام.</a:t>
            </a:r>
            <a:endParaRPr lang="ar-EG" sz="2000" b="1" kern="1200" dirty="0">
              <a:solidFill>
                <a:schemeClr val="bg2"/>
              </a:solidFill>
            </a:endParaRPr>
          </a:p>
        </p:txBody>
      </p:sp>
      <p:sp>
        <p:nvSpPr>
          <p:cNvPr id="11" name="Rectangle 10"/>
          <p:cNvSpPr/>
          <p:nvPr/>
        </p:nvSpPr>
        <p:spPr>
          <a:xfrm>
            <a:off x="4720116" y="1310651"/>
            <a:ext cx="928240" cy="1392361"/>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180497" y="317155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a:solidFill>
            <a:srgbClr val="0070C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فقدان ساعة عمل في النقطة الحرجة (عنق الزجاجة) هو فقدان ساعة للنظامِ بأكملهِ.</a:t>
            </a:r>
            <a:endParaRPr lang="ar-EG" sz="2000" b="1" kern="1200" dirty="0">
              <a:solidFill>
                <a:schemeClr val="bg2"/>
              </a:solidFill>
            </a:endParaRPr>
          </a:p>
        </p:txBody>
      </p:sp>
      <p:sp>
        <p:nvSpPr>
          <p:cNvPr id="13" name="Rectangle 12"/>
          <p:cNvSpPr/>
          <p:nvPr/>
        </p:nvSpPr>
        <p:spPr>
          <a:xfrm>
            <a:off x="3689" y="2980011"/>
            <a:ext cx="928240" cy="1392361"/>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4896924" y="317155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a:solidFill>
            <a:srgbClr val="0070C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توفير ساعة عمل في نقطة غير حرجة لا يَزيد بالضرورة من إنتاجية النظام </a:t>
            </a:r>
            <a:r>
              <a:rPr lang="ar-EG" sz="2200" b="1" kern="1200" dirty="0" smtClean="0">
                <a:solidFill>
                  <a:schemeClr val="bg2"/>
                </a:solidFill>
              </a:rPr>
              <a:t>بأكملهِ.</a:t>
            </a:r>
            <a:endParaRPr lang="ar-EG" sz="2200" b="1" kern="1200" dirty="0">
              <a:solidFill>
                <a:schemeClr val="bg2"/>
              </a:solidFill>
            </a:endParaRPr>
          </a:p>
        </p:txBody>
      </p:sp>
      <p:sp>
        <p:nvSpPr>
          <p:cNvPr id="15" name="Rectangle 14"/>
          <p:cNvSpPr/>
          <p:nvPr/>
        </p:nvSpPr>
        <p:spPr>
          <a:xfrm>
            <a:off x="4720116" y="2980011"/>
            <a:ext cx="928240" cy="1392361"/>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2538710" y="484091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a:solidFill>
            <a:srgbClr val="0070C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98184" tIns="87630" rIns="87630" bIns="87630" numCol="1" spcCol="1270" anchor="ctr" anchorCtr="0">
            <a:noAutofit/>
          </a:bodyPr>
          <a:lstStyle/>
          <a:p>
            <a:pPr lvl="0" algn="ctr" defTabSz="1022350">
              <a:lnSpc>
                <a:spcPct val="90000"/>
              </a:lnSpc>
              <a:spcBef>
                <a:spcPct val="0"/>
              </a:spcBef>
              <a:spcAft>
                <a:spcPct val="35000"/>
              </a:spcAft>
            </a:pPr>
            <a:r>
              <a:rPr lang="ar-EG" sz="2000" b="1" kern="1200" dirty="0" smtClean="0">
                <a:solidFill>
                  <a:schemeClr val="bg2"/>
                </a:solidFill>
              </a:rPr>
              <a:t>نحتاج التخزين المستمر والجرد الدقيق فقط أمام نقاط عنقِ الزجاجة" لتفادي الأعطال القسرية </a:t>
            </a:r>
            <a:r>
              <a:rPr lang="ar-EG" sz="2000" kern="1200" dirty="0" smtClean="0"/>
              <a:t>.</a:t>
            </a:r>
            <a:endParaRPr lang="ar-EG" sz="2000" kern="1200" dirty="0"/>
          </a:p>
        </p:txBody>
      </p:sp>
      <p:sp>
        <p:nvSpPr>
          <p:cNvPr id="18" name="Rectangle 17"/>
          <p:cNvSpPr/>
          <p:nvPr/>
        </p:nvSpPr>
        <p:spPr>
          <a:xfrm>
            <a:off x="2361903" y="4649372"/>
            <a:ext cx="928240" cy="1392361"/>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0580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4"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10 مبادئ مهمة لإعتماد نظرية عوائق </a:t>
            </a:r>
            <a:r>
              <a:rPr lang="ar-EG" sz="2800" dirty="0" smtClean="0">
                <a:solidFill>
                  <a:schemeClr val="bg2"/>
                </a:solidFill>
              </a:rPr>
              <a:t>العمل</a:t>
            </a:r>
            <a:r>
              <a:rPr lang="en-US" sz="2800" dirty="0" err="1" smtClean="0">
                <a:solidFill>
                  <a:schemeClr val="bg2"/>
                </a:solidFill>
              </a:rPr>
              <a:t>ToC</a:t>
            </a:r>
            <a:r>
              <a:rPr lang="en-US" sz="2800" dirty="0" smtClean="0">
                <a:solidFill>
                  <a:schemeClr val="bg2"/>
                </a:solidFill>
              </a:rPr>
              <a:t>)</a:t>
            </a:r>
            <a:r>
              <a:rPr lang="ar-EG" sz="2800" dirty="0" smtClean="0">
                <a:solidFill>
                  <a:schemeClr val="bg2"/>
                </a:solidFill>
              </a:rPr>
              <a:t>) </a:t>
            </a:r>
            <a:endParaRPr lang="ar-EG" sz="2800" dirty="0">
              <a:solidFill>
                <a:schemeClr val="bg2"/>
              </a:solidFill>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180497" y="150219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يَجِب أَنْ يَكُونَ تدفق العمل حول النقاط الحرجة مساوياً لطلبِ السوق. </a:t>
            </a:r>
            <a:endParaRPr lang="ar-EG" sz="2000" b="1" kern="1200" dirty="0"/>
          </a:p>
        </p:txBody>
      </p:sp>
      <p:sp>
        <p:nvSpPr>
          <p:cNvPr id="9" name="Rectangle 8"/>
          <p:cNvSpPr/>
          <p:nvPr/>
        </p:nvSpPr>
        <p:spPr>
          <a:xfrm>
            <a:off x="3689" y="1310651"/>
            <a:ext cx="928241" cy="1392361"/>
          </a:xfrm>
          <a:prstGeom prst="rect">
            <a:avLst/>
          </a:prstGeom>
          <a:blipFill rotWithShape="1">
            <a:blip r:embed="rId3"/>
            <a:stretch>
              <a:fillRect/>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4896924" y="150219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يَجِب أَنْ يرتكز تدفق العمل في خط التشغيل على حاجة الإمداد المتواصل لنقاط "عنقِ الزجاجة". </a:t>
            </a:r>
            <a:endParaRPr lang="ar-EG" sz="2000" b="1" kern="1200" dirty="0"/>
          </a:p>
        </p:txBody>
      </p:sp>
      <p:sp>
        <p:nvSpPr>
          <p:cNvPr id="11" name="Rectangle 10"/>
          <p:cNvSpPr/>
          <p:nvPr/>
        </p:nvSpPr>
        <p:spPr>
          <a:xfrm>
            <a:off x="4720116" y="1310651"/>
            <a:ext cx="928241" cy="1392361"/>
          </a:xfrm>
          <a:prstGeom prst="rect">
            <a:avLst/>
          </a:prstGeom>
          <a:blipFill rotWithShape="1">
            <a:blip r:embed="rId4"/>
            <a:stretch>
              <a:fillRect/>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180497" y="317155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يجب أن ينظر إلى كُلّ إستثمار في رأس المال التشغيلي مِنْ منظورِ تأثيرِه الشامل على الطاقة الإنتاجيةِ العامّةِ، </a:t>
            </a:r>
            <a:endParaRPr lang="ar-EG" sz="2000" b="1" kern="1200" dirty="0"/>
          </a:p>
        </p:txBody>
      </p:sp>
      <p:sp>
        <p:nvSpPr>
          <p:cNvPr id="13" name="Rectangle 12"/>
          <p:cNvSpPr/>
          <p:nvPr/>
        </p:nvSpPr>
        <p:spPr>
          <a:xfrm>
            <a:off x="3689" y="2980011"/>
            <a:ext cx="928241" cy="1392361"/>
          </a:xfrm>
          <a:prstGeom prst="rect">
            <a:avLst/>
          </a:prstGeom>
          <a:blipFill rotWithShape="1">
            <a:blip r:embed="rId5"/>
            <a:stretch>
              <a:fillRect/>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4896924" y="3171553"/>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89818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إن ربط تخطيط الطاقة الإنتاجية بالأبطأ يخفض من كلفة التخزين، والجرد، والتشغيل.</a:t>
            </a:r>
            <a:endParaRPr lang="ar-EG" sz="2200" kern="1200" dirty="0"/>
          </a:p>
        </p:txBody>
      </p:sp>
      <p:sp>
        <p:nvSpPr>
          <p:cNvPr id="15" name="Rectangle 14"/>
          <p:cNvSpPr/>
          <p:nvPr/>
        </p:nvSpPr>
        <p:spPr>
          <a:xfrm>
            <a:off x="4720116" y="2980011"/>
            <a:ext cx="928241" cy="1392361"/>
          </a:xfrm>
          <a:prstGeom prst="rect">
            <a:avLst/>
          </a:prstGeom>
          <a:blipFill rotWithShape="1">
            <a:blip r:embed="rId6"/>
            <a:stretch>
              <a:fillRect/>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2538711" y="4840914"/>
            <a:ext cx="4243387" cy="1326058"/>
          </a:xfrm>
          <a:custGeom>
            <a:avLst/>
            <a:gdLst>
              <a:gd name="connsiteX0" fmla="*/ 0 w 4243387"/>
              <a:gd name="connsiteY0" fmla="*/ 0 h 1326058"/>
              <a:gd name="connsiteX1" fmla="*/ 4243387 w 4243387"/>
              <a:gd name="connsiteY1" fmla="*/ 0 h 1326058"/>
              <a:gd name="connsiteX2" fmla="*/ 4243387 w 4243387"/>
              <a:gd name="connsiteY2" fmla="*/ 1326058 h 1326058"/>
              <a:gd name="connsiteX3" fmla="*/ 0 w 4243387"/>
              <a:gd name="connsiteY3" fmla="*/ 1326058 h 1326058"/>
              <a:gd name="connsiteX4" fmla="*/ 0 w 4243387"/>
              <a:gd name="connsiteY4" fmla="*/ 0 h 132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87" h="1326058">
                <a:moveTo>
                  <a:pt x="0" y="0"/>
                </a:moveTo>
                <a:lnTo>
                  <a:pt x="4243387" y="0"/>
                </a:lnTo>
                <a:lnTo>
                  <a:pt x="4243387" y="1326058"/>
                </a:lnTo>
                <a:lnTo>
                  <a:pt x="0" y="1326058"/>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898184" tIns="106680" rIns="106680" bIns="106680" numCol="1" spcCol="1270" anchor="ctr" anchorCtr="0">
            <a:noAutofit/>
          </a:bodyPr>
          <a:lstStyle/>
          <a:p>
            <a:pPr algn="ctr" defTabSz="889000" rtl="1">
              <a:lnSpc>
                <a:spcPct val="90000"/>
              </a:lnSpc>
              <a:spcAft>
                <a:spcPct val="35000"/>
              </a:spcAft>
            </a:pPr>
            <a:r>
              <a:rPr lang="ar-EG" sz="2000" b="1" dirty="0"/>
              <a:t>يجب تحديد أولويات معالجة النقاط الحرجة في العمل بحسب الحاجات الإستراتيجية </a:t>
            </a:r>
          </a:p>
        </p:txBody>
      </p:sp>
      <p:sp>
        <p:nvSpPr>
          <p:cNvPr id="17" name="Rectangle 16"/>
          <p:cNvSpPr/>
          <p:nvPr/>
        </p:nvSpPr>
        <p:spPr>
          <a:xfrm>
            <a:off x="2361903" y="4649372"/>
            <a:ext cx="928241" cy="1392361"/>
          </a:xfrm>
          <a:prstGeom prst="rect">
            <a:avLst/>
          </a:prstGeom>
          <a:blipFill rotWithShape="1">
            <a:blip r:embed="rId7"/>
            <a:stretch>
              <a:fillRect/>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23137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par>
                                <p:cTn id="46" presetID="6" presetClass="entr" presetSubtype="16"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ircle(in)">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4"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المسؤوليات التنفيذية للقادة التشغيليين</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Freeform 5"/>
          <p:cNvSpPr/>
          <p:nvPr/>
        </p:nvSpPr>
        <p:spPr>
          <a:xfrm>
            <a:off x="848929" y="1540563"/>
            <a:ext cx="3573678" cy="3573678"/>
          </a:xfrm>
          <a:custGeom>
            <a:avLst/>
            <a:gdLst>
              <a:gd name="connsiteX0" fmla="*/ 0 w 3573678"/>
              <a:gd name="connsiteY0" fmla="*/ 1786839 h 3573678"/>
              <a:gd name="connsiteX1" fmla="*/ 1786839 w 3573678"/>
              <a:gd name="connsiteY1" fmla="*/ 0 h 3573678"/>
              <a:gd name="connsiteX2" fmla="*/ 3573678 w 3573678"/>
              <a:gd name="connsiteY2" fmla="*/ 1786839 h 3573678"/>
              <a:gd name="connsiteX3" fmla="*/ 1786839 w 3573678"/>
              <a:gd name="connsiteY3" fmla="*/ 3573678 h 3573678"/>
              <a:gd name="connsiteX4" fmla="*/ 0 w 3573678"/>
              <a:gd name="connsiteY4" fmla="*/ 1786839 h 357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678" h="3573678">
                <a:moveTo>
                  <a:pt x="0" y="1786839"/>
                </a:moveTo>
                <a:cubicBezTo>
                  <a:pt x="0" y="799995"/>
                  <a:pt x="799995" y="0"/>
                  <a:pt x="1786839" y="0"/>
                </a:cubicBezTo>
                <a:cubicBezTo>
                  <a:pt x="2773683" y="0"/>
                  <a:pt x="3573678" y="799995"/>
                  <a:pt x="3573678" y="1786839"/>
                </a:cubicBezTo>
                <a:cubicBezTo>
                  <a:pt x="3573678" y="2773683"/>
                  <a:pt x="2773683" y="3573678"/>
                  <a:pt x="1786839" y="3573678"/>
                </a:cubicBezTo>
                <a:cubicBezTo>
                  <a:pt x="799995" y="3573678"/>
                  <a:pt x="0" y="2773683"/>
                  <a:pt x="0" y="1786839"/>
                </a:cubicBezTo>
                <a:close/>
              </a:path>
            </a:pathLst>
          </a:custGeom>
          <a:solidFill>
            <a:srgbClr val="FF99FF"/>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23353" tIns="523353" rIns="523353" bIns="523353" numCol="1" spcCol="1270" anchor="ctr" anchorCtr="0">
            <a:noAutofit/>
          </a:bodyPr>
          <a:lstStyle/>
          <a:p>
            <a:pPr lvl="0" algn="ctr" defTabSz="1066800" rtl="1">
              <a:lnSpc>
                <a:spcPct val="90000"/>
              </a:lnSpc>
              <a:spcAft>
                <a:spcPct val="35000"/>
              </a:spcAft>
            </a:pPr>
            <a:r>
              <a:rPr lang="ar-EG" sz="2400" b="1" dirty="0"/>
              <a:t>المسؤوليات التنفيذية للقادة التشغيليين</a:t>
            </a:r>
            <a:endParaRPr lang="ar-EG" sz="2400" b="1" kern="1200" dirty="0"/>
          </a:p>
        </p:txBody>
      </p:sp>
      <p:sp>
        <p:nvSpPr>
          <p:cNvPr id="7" name="Freeform 6"/>
          <p:cNvSpPr/>
          <p:nvPr/>
        </p:nvSpPr>
        <p:spPr>
          <a:xfrm rot="17981201">
            <a:off x="4091144" y="2388037"/>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5387500" y="1634851"/>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8"/>
          <p:cNvSpPr/>
          <p:nvPr/>
        </p:nvSpPr>
        <p:spPr>
          <a:xfrm rot="18812119">
            <a:off x="4334754" y="2763783"/>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5387500" y="231187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805213" y="1612840"/>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chemeClr val="bg2">
              <a:lumMod val="9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التنظيم</a:t>
            </a:r>
            <a:endParaRPr lang="ar-EG" sz="2000" b="1" kern="1200" dirty="0">
              <a:solidFill>
                <a:srgbClr val="FF0000"/>
              </a:solidFill>
            </a:endParaRPr>
          </a:p>
        </p:txBody>
      </p:sp>
      <p:sp>
        <p:nvSpPr>
          <p:cNvPr id="12" name="Freeform 11"/>
          <p:cNvSpPr/>
          <p:nvPr/>
        </p:nvSpPr>
        <p:spPr>
          <a:xfrm rot="20440066">
            <a:off x="4503088" y="3139529"/>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3" name="Straight Connector 12"/>
          <p:cNvSpPr/>
          <p:nvPr/>
        </p:nvSpPr>
        <p:spPr>
          <a:xfrm>
            <a:off x="5387500" y="298889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805213" y="2349107"/>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تحديد </a:t>
            </a:r>
            <a:r>
              <a:rPr lang="ar-EG" sz="2000" b="1" dirty="0">
                <a:solidFill>
                  <a:schemeClr val="bg1"/>
                </a:solidFill>
              </a:rPr>
              <a:t>مدى مركزية العمل </a:t>
            </a:r>
            <a:r>
              <a:rPr lang="ar-EG" sz="2000" b="1" dirty="0" smtClean="0">
                <a:solidFill>
                  <a:schemeClr val="bg1"/>
                </a:solidFill>
              </a:rPr>
              <a:t>والقرارات .</a:t>
            </a:r>
            <a:endParaRPr lang="ar-EG" sz="2000" b="1" kern="1200" dirty="0">
              <a:solidFill>
                <a:schemeClr val="bg1"/>
              </a:solidFill>
            </a:endParaRPr>
          </a:p>
        </p:txBody>
      </p:sp>
      <p:sp>
        <p:nvSpPr>
          <p:cNvPr id="15" name="Freeform 14"/>
          <p:cNvSpPr/>
          <p:nvPr/>
        </p:nvSpPr>
        <p:spPr>
          <a:xfrm rot="1159934">
            <a:off x="4503088" y="3515276"/>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Straight Connector 15"/>
          <p:cNvSpPr/>
          <p:nvPr/>
        </p:nvSpPr>
        <p:spPr>
          <a:xfrm>
            <a:off x="5387500" y="366591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16"/>
          <p:cNvSpPr/>
          <p:nvPr/>
        </p:nvSpPr>
        <p:spPr>
          <a:xfrm rot="2787881">
            <a:off x="4334754" y="3891022"/>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a:off x="5387500" y="434293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18"/>
          <p:cNvSpPr/>
          <p:nvPr/>
        </p:nvSpPr>
        <p:spPr>
          <a:xfrm>
            <a:off x="5805213" y="400442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chemeClr val="bg2">
              <a:lumMod val="9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التوظيف</a:t>
            </a:r>
            <a:endParaRPr lang="ar-EG" sz="2000" b="1" kern="1200" dirty="0">
              <a:solidFill>
                <a:srgbClr val="FF0000"/>
              </a:solidFill>
            </a:endParaRPr>
          </a:p>
        </p:txBody>
      </p:sp>
      <p:sp>
        <p:nvSpPr>
          <p:cNvPr id="20" name="Freeform 19"/>
          <p:cNvSpPr/>
          <p:nvPr/>
        </p:nvSpPr>
        <p:spPr>
          <a:xfrm rot="3618799">
            <a:off x="4091144" y="4266768"/>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a:off x="5387500" y="5019954"/>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22" name="Freeform 21"/>
          <p:cNvSpPr/>
          <p:nvPr/>
        </p:nvSpPr>
        <p:spPr>
          <a:xfrm>
            <a:off x="5805213" y="468144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تنظيم </a:t>
            </a:r>
            <a:r>
              <a:rPr lang="ar-EG" sz="2000" b="1" dirty="0">
                <a:solidFill>
                  <a:schemeClr val="bg1"/>
                </a:solidFill>
              </a:rPr>
              <a:t>استخدام الوقت الإضافي</a:t>
            </a:r>
            <a:endParaRPr lang="ar-EG" sz="2000" b="1" kern="1200" dirty="0">
              <a:solidFill>
                <a:schemeClr val="bg1"/>
              </a:solidFill>
            </a:endParaRPr>
          </a:p>
        </p:txBody>
      </p:sp>
      <p:sp>
        <p:nvSpPr>
          <p:cNvPr id="23" name="Freeform 22"/>
          <p:cNvSpPr/>
          <p:nvPr/>
        </p:nvSpPr>
        <p:spPr>
          <a:xfrm>
            <a:off x="5805213" y="5446114"/>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تعيين </a:t>
            </a:r>
            <a:r>
              <a:rPr lang="ar-EG" sz="2000" b="1" dirty="0">
                <a:solidFill>
                  <a:schemeClr val="bg1"/>
                </a:solidFill>
              </a:rPr>
              <a:t>الجدد وتطوير مهارات </a:t>
            </a:r>
            <a:r>
              <a:rPr lang="ar-EG" sz="2000" b="1" dirty="0" smtClean="0">
                <a:solidFill>
                  <a:schemeClr val="bg1"/>
                </a:solidFill>
              </a:rPr>
              <a:t>القدامى.</a:t>
            </a:r>
            <a:endParaRPr lang="ar-EG" sz="2000" b="1" kern="1200" dirty="0">
              <a:solidFill>
                <a:schemeClr val="bg1"/>
              </a:solidFill>
            </a:endParaRPr>
          </a:p>
        </p:txBody>
      </p:sp>
      <p:sp>
        <p:nvSpPr>
          <p:cNvPr id="24" name="Freeform 23"/>
          <p:cNvSpPr/>
          <p:nvPr/>
        </p:nvSpPr>
        <p:spPr>
          <a:xfrm>
            <a:off x="5805213" y="3062425"/>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إختيار </a:t>
            </a:r>
            <a:r>
              <a:rPr lang="ar-EG" sz="2000" b="1" dirty="0">
                <a:solidFill>
                  <a:schemeClr val="bg1"/>
                </a:solidFill>
              </a:rPr>
              <a:t>الإجراءآت والأدوات </a:t>
            </a:r>
            <a:r>
              <a:rPr lang="ar-EG" sz="2000" b="1" dirty="0" smtClean="0">
                <a:solidFill>
                  <a:schemeClr val="bg1"/>
                </a:solidFill>
              </a:rPr>
              <a:t>المناسبة.</a:t>
            </a:r>
            <a:endParaRPr lang="ar-EG" sz="2000" b="1" kern="1200" dirty="0">
              <a:solidFill>
                <a:schemeClr val="bg1"/>
              </a:solidFill>
            </a:endParaRPr>
          </a:p>
        </p:txBody>
      </p:sp>
    </p:spTree>
    <p:extLst>
      <p:ext uri="{BB962C8B-B14F-4D97-AF65-F5344CB8AC3E}">
        <p14:creationId xmlns:p14="http://schemas.microsoft.com/office/powerpoint/2010/main" val="3471233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4" grpId="0"/>
      <p:bldP spid="19" grpId="0" animBg="1"/>
      <p:bldP spid="22" grpId="0"/>
      <p:bldP spid="23" grpId="0"/>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المسؤوليات التنفيذية للقادة التشغيليين</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Freeform 5"/>
          <p:cNvSpPr/>
          <p:nvPr/>
        </p:nvSpPr>
        <p:spPr>
          <a:xfrm>
            <a:off x="848929" y="1540563"/>
            <a:ext cx="3573678" cy="3573678"/>
          </a:xfrm>
          <a:custGeom>
            <a:avLst/>
            <a:gdLst>
              <a:gd name="connsiteX0" fmla="*/ 0 w 3573678"/>
              <a:gd name="connsiteY0" fmla="*/ 1786839 h 3573678"/>
              <a:gd name="connsiteX1" fmla="*/ 1786839 w 3573678"/>
              <a:gd name="connsiteY1" fmla="*/ 0 h 3573678"/>
              <a:gd name="connsiteX2" fmla="*/ 3573678 w 3573678"/>
              <a:gd name="connsiteY2" fmla="*/ 1786839 h 3573678"/>
              <a:gd name="connsiteX3" fmla="*/ 1786839 w 3573678"/>
              <a:gd name="connsiteY3" fmla="*/ 3573678 h 3573678"/>
              <a:gd name="connsiteX4" fmla="*/ 0 w 3573678"/>
              <a:gd name="connsiteY4" fmla="*/ 1786839 h 357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678" h="3573678">
                <a:moveTo>
                  <a:pt x="0" y="1786839"/>
                </a:moveTo>
                <a:cubicBezTo>
                  <a:pt x="0" y="799995"/>
                  <a:pt x="799995" y="0"/>
                  <a:pt x="1786839" y="0"/>
                </a:cubicBezTo>
                <a:cubicBezTo>
                  <a:pt x="2773683" y="0"/>
                  <a:pt x="3573678" y="799995"/>
                  <a:pt x="3573678" y="1786839"/>
                </a:cubicBezTo>
                <a:cubicBezTo>
                  <a:pt x="3573678" y="2773683"/>
                  <a:pt x="2773683" y="3573678"/>
                  <a:pt x="1786839" y="3573678"/>
                </a:cubicBezTo>
                <a:cubicBezTo>
                  <a:pt x="799995" y="3573678"/>
                  <a:pt x="0" y="2773683"/>
                  <a:pt x="0" y="1786839"/>
                </a:cubicBezTo>
                <a:close/>
              </a:path>
            </a:pathLst>
          </a:custGeom>
          <a:solidFill>
            <a:srgbClr val="7030A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23353" tIns="523353" rIns="523353" bIns="523353" numCol="1" spcCol="1270" anchor="ctr" anchorCtr="0">
            <a:noAutofit/>
          </a:bodyPr>
          <a:lstStyle/>
          <a:p>
            <a:pPr lvl="0" algn="ctr" defTabSz="1066800" rtl="1">
              <a:lnSpc>
                <a:spcPct val="90000"/>
              </a:lnSpc>
              <a:spcAft>
                <a:spcPct val="35000"/>
              </a:spcAft>
            </a:pPr>
            <a:r>
              <a:rPr lang="ar-EG" sz="2400" b="1" dirty="0">
                <a:solidFill>
                  <a:schemeClr val="bg2"/>
                </a:solidFill>
              </a:rPr>
              <a:t>المسؤوليات التنفيذية للقادة التشغيليين</a:t>
            </a:r>
            <a:endParaRPr lang="ar-EG" sz="2400" b="1" kern="1200" dirty="0">
              <a:solidFill>
                <a:schemeClr val="bg2"/>
              </a:solidFill>
            </a:endParaRPr>
          </a:p>
        </p:txBody>
      </p:sp>
      <p:sp>
        <p:nvSpPr>
          <p:cNvPr id="7" name="Freeform 6"/>
          <p:cNvSpPr/>
          <p:nvPr/>
        </p:nvSpPr>
        <p:spPr>
          <a:xfrm rot="17981201">
            <a:off x="4038074" y="2412092"/>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5334431" y="1658906"/>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8"/>
          <p:cNvSpPr/>
          <p:nvPr/>
        </p:nvSpPr>
        <p:spPr>
          <a:xfrm rot="18812119">
            <a:off x="4334754" y="2763783"/>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5387500" y="231187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805213" y="1612840"/>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chemeClr val="bg2">
              <a:lumMod val="9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التوجيه والتحفيز</a:t>
            </a:r>
            <a:endParaRPr lang="ar-EG" sz="2000" b="1" kern="1200" dirty="0">
              <a:solidFill>
                <a:srgbClr val="FF0000"/>
              </a:solidFill>
            </a:endParaRPr>
          </a:p>
        </p:txBody>
      </p:sp>
      <p:sp>
        <p:nvSpPr>
          <p:cNvPr id="12" name="Freeform 11"/>
          <p:cNvSpPr/>
          <p:nvPr/>
        </p:nvSpPr>
        <p:spPr>
          <a:xfrm rot="20440066">
            <a:off x="4503088" y="3139529"/>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3" name="Straight Connector 12"/>
          <p:cNvSpPr/>
          <p:nvPr/>
        </p:nvSpPr>
        <p:spPr>
          <a:xfrm>
            <a:off x="5387500" y="298889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805213" y="2349107"/>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تحديد </a:t>
            </a:r>
            <a:r>
              <a:rPr lang="ar-EG" sz="2000" b="1" dirty="0">
                <a:solidFill>
                  <a:schemeClr val="bg1"/>
                </a:solidFill>
              </a:rPr>
              <a:t>الأدوار ومسؤوليات </a:t>
            </a:r>
            <a:r>
              <a:rPr lang="ar-EG" sz="2000" b="1" dirty="0" smtClean="0">
                <a:solidFill>
                  <a:schemeClr val="bg1"/>
                </a:solidFill>
              </a:rPr>
              <a:t>الأفراد.</a:t>
            </a:r>
            <a:endParaRPr lang="ar-EG" sz="2000" b="1" kern="1200" dirty="0">
              <a:solidFill>
                <a:schemeClr val="bg1"/>
              </a:solidFill>
            </a:endParaRPr>
          </a:p>
        </p:txBody>
      </p:sp>
      <p:sp>
        <p:nvSpPr>
          <p:cNvPr id="15" name="Freeform 14"/>
          <p:cNvSpPr/>
          <p:nvPr/>
        </p:nvSpPr>
        <p:spPr>
          <a:xfrm rot="1159934">
            <a:off x="4503088" y="3515276"/>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Straight Connector 15"/>
          <p:cNvSpPr/>
          <p:nvPr/>
        </p:nvSpPr>
        <p:spPr>
          <a:xfrm>
            <a:off x="5387500" y="366591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16"/>
          <p:cNvSpPr/>
          <p:nvPr/>
        </p:nvSpPr>
        <p:spPr>
          <a:xfrm rot="2787881">
            <a:off x="4334754" y="3891022"/>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a:off x="5387500" y="434293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18"/>
          <p:cNvSpPr/>
          <p:nvPr/>
        </p:nvSpPr>
        <p:spPr>
          <a:xfrm>
            <a:off x="5805213" y="400442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chemeClr val="bg2">
              <a:lumMod val="9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التخطيط</a:t>
            </a:r>
            <a:endParaRPr lang="ar-EG" sz="2000" b="1" kern="1200" dirty="0">
              <a:solidFill>
                <a:srgbClr val="FF0000"/>
              </a:solidFill>
            </a:endParaRPr>
          </a:p>
        </p:txBody>
      </p:sp>
      <p:sp>
        <p:nvSpPr>
          <p:cNvPr id="20" name="Freeform 19"/>
          <p:cNvSpPr/>
          <p:nvPr/>
        </p:nvSpPr>
        <p:spPr>
          <a:xfrm rot="3618799">
            <a:off x="4091142" y="4190419"/>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a:off x="5387500" y="5019954"/>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22" name="Freeform 21"/>
          <p:cNvSpPr/>
          <p:nvPr/>
        </p:nvSpPr>
        <p:spPr>
          <a:xfrm>
            <a:off x="5805213" y="468144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وضع </a:t>
            </a:r>
            <a:r>
              <a:rPr lang="ar-EG" sz="2000" b="1" dirty="0">
                <a:solidFill>
                  <a:schemeClr val="bg1"/>
                </a:solidFill>
              </a:rPr>
              <a:t>جداول العمل الزمنية</a:t>
            </a:r>
            <a:endParaRPr lang="ar-EG" sz="2000" b="1" kern="1200" dirty="0">
              <a:solidFill>
                <a:schemeClr val="bg1"/>
              </a:solidFill>
            </a:endParaRPr>
          </a:p>
        </p:txBody>
      </p:sp>
      <p:sp>
        <p:nvSpPr>
          <p:cNvPr id="23" name="Freeform 22"/>
          <p:cNvSpPr/>
          <p:nvPr/>
        </p:nvSpPr>
        <p:spPr>
          <a:xfrm>
            <a:off x="5805213" y="5446114"/>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وضع </a:t>
            </a:r>
            <a:r>
              <a:rPr lang="ar-EG" sz="2000" b="1" dirty="0">
                <a:solidFill>
                  <a:schemeClr val="bg1"/>
                </a:solidFill>
              </a:rPr>
              <a:t>الميزانيات التشغيلية</a:t>
            </a:r>
            <a:endParaRPr lang="ar-EG" sz="2000" b="1" kern="1200" dirty="0">
              <a:solidFill>
                <a:schemeClr val="bg1"/>
              </a:solidFill>
            </a:endParaRPr>
          </a:p>
        </p:txBody>
      </p:sp>
      <p:sp>
        <p:nvSpPr>
          <p:cNvPr id="24" name="Freeform 23"/>
          <p:cNvSpPr/>
          <p:nvPr/>
        </p:nvSpPr>
        <p:spPr>
          <a:xfrm>
            <a:off x="5805213" y="3062425"/>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smtClean="0">
                <a:solidFill>
                  <a:schemeClr val="bg1"/>
                </a:solidFill>
              </a:rPr>
              <a:t>إصدار </a:t>
            </a:r>
            <a:r>
              <a:rPr lang="ar-EG" sz="2000" b="1" dirty="0">
                <a:solidFill>
                  <a:schemeClr val="bg1"/>
                </a:solidFill>
              </a:rPr>
              <a:t>تعليمات </a:t>
            </a:r>
            <a:r>
              <a:rPr lang="ar-EG" sz="2000" b="1" dirty="0" smtClean="0">
                <a:solidFill>
                  <a:schemeClr val="bg1"/>
                </a:solidFill>
              </a:rPr>
              <a:t>العمل.</a:t>
            </a:r>
            <a:endParaRPr lang="ar-EG" sz="2000" b="1" kern="1200" dirty="0">
              <a:solidFill>
                <a:schemeClr val="bg1"/>
              </a:solidFill>
            </a:endParaRPr>
          </a:p>
        </p:txBody>
      </p:sp>
    </p:spTree>
    <p:extLst>
      <p:ext uri="{BB962C8B-B14F-4D97-AF65-F5344CB8AC3E}">
        <p14:creationId xmlns:p14="http://schemas.microsoft.com/office/powerpoint/2010/main" val="298319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4" grpId="0"/>
      <p:bldP spid="19" grpId="0" animBg="1"/>
      <p:bldP spid="22" grpId="0"/>
      <p:bldP spid="23"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المزايا الرئيسة للقادة التشغيليين</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9" name="Freeform 28"/>
          <p:cNvSpPr/>
          <p:nvPr/>
        </p:nvSpPr>
        <p:spPr>
          <a:xfrm>
            <a:off x="4869567" y="731730"/>
            <a:ext cx="2194560" cy="1125476"/>
          </a:xfrm>
          <a:custGeom>
            <a:avLst/>
            <a:gdLst>
              <a:gd name="connsiteX0" fmla="*/ 0 w 2194560"/>
              <a:gd name="connsiteY0" fmla="*/ 187583 h 1125476"/>
              <a:gd name="connsiteX1" fmla="*/ 187583 w 2194560"/>
              <a:gd name="connsiteY1" fmla="*/ 0 h 1125476"/>
              <a:gd name="connsiteX2" fmla="*/ 2006977 w 2194560"/>
              <a:gd name="connsiteY2" fmla="*/ 0 h 1125476"/>
              <a:gd name="connsiteX3" fmla="*/ 2194560 w 2194560"/>
              <a:gd name="connsiteY3" fmla="*/ 187583 h 1125476"/>
              <a:gd name="connsiteX4" fmla="*/ 2194560 w 2194560"/>
              <a:gd name="connsiteY4" fmla="*/ 937893 h 1125476"/>
              <a:gd name="connsiteX5" fmla="*/ 2006977 w 2194560"/>
              <a:gd name="connsiteY5" fmla="*/ 1125476 h 1125476"/>
              <a:gd name="connsiteX6" fmla="*/ 187583 w 2194560"/>
              <a:gd name="connsiteY6" fmla="*/ 1125476 h 1125476"/>
              <a:gd name="connsiteX7" fmla="*/ 0 w 2194560"/>
              <a:gd name="connsiteY7" fmla="*/ 937893 h 1125476"/>
              <a:gd name="connsiteX8" fmla="*/ 0 w 2194560"/>
              <a:gd name="connsiteY8" fmla="*/ 187583 h 112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125476">
                <a:moveTo>
                  <a:pt x="0" y="187583"/>
                </a:moveTo>
                <a:cubicBezTo>
                  <a:pt x="0" y="83984"/>
                  <a:pt x="83984" y="0"/>
                  <a:pt x="187583" y="0"/>
                </a:cubicBezTo>
                <a:lnTo>
                  <a:pt x="2006977" y="0"/>
                </a:lnTo>
                <a:cubicBezTo>
                  <a:pt x="2110576" y="0"/>
                  <a:pt x="2194560" y="83984"/>
                  <a:pt x="2194560" y="187583"/>
                </a:cubicBezTo>
                <a:lnTo>
                  <a:pt x="2194560" y="937893"/>
                </a:lnTo>
                <a:cubicBezTo>
                  <a:pt x="2194560" y="1041492"/>
                  <a:pt x="2110576" y="1125476"/>
                  <a:pt x="2006977" y="1125476"/>
                </a:cubicBezTo>
                <a:lnTo>
                  <a:pt x="187583" y="1125476"/>
                </a:lnTo>
                <a:cubicBezTo>
                  <a:pt x="83984" y="1125476"/>
                  <a:pt x="0" y="1041492"/>
                  <a:pt x="0" y="937893"/>
                </a:cubicBezTo>
                <a:lnTo>
                  <a:pt x="0" y="187583"/>
                </a:ln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1141" tIns="93041" rIns="131141" bIns="93041" numCol="1" spcCol="1270" anchor="ctr" anchorCtr="0">
            <a:noAutofit/>
          </a:bodyPr>
          <a:lstStyle/>
          <a:p>
            <a:pPr lvl="0" algn="ctr" defTabSz="889000">
              <a:lnSpc>
                <a:spcPct val="90000"/>
              </a:lnSpc>
              <a:spcBef>
                <a:spcPct val="0"/>
              </a:spcBef>
              <a:spcAft>
                <a:spcPct val="35000"/>
              </a:spcAft>
            </a:pPr>
            <a:r>
              <a:rPr lang="ar-EG" sz="2000" b="1" kern="1200" dirty="0" smtClean="0">
                <a:solidFill>
                  <a:srgbClr val="7030A0"/>
                </a:solidFill>
              </a:rPr>
              <a:t>تخطيط الموارد وحسن إدارتها.</a:t>
            </a:r>
            <a:endParaRPr lang="ar-EG" sz="2000" b="1" kern="1200" dirty="0">
              <a:solidFill>
                <a:srgbClr val="7030A0"/>
              </a:solidFill>
            </a:endParaRPr>
          </a:p>
        </p:txBody>
      </p:sp>
      <p:sp>
        <p:nvSpPr>
          <p:cNvPr id="30" name="Freeform 29"/>
          <p:cNvSpPr/>
          <p:nvPr/>
        </p:nvSpPr>
        <p:spPr>
          <a:xfrm>
            <a:off x="4869567" y="1913480"/>
            <a:ext cx="2194560" cy="1125476"/>
          </a:xfrm>
          <a:custGeom>
            <a:avLst/>
            <a:gdLst>
              <a:gd name="connsiteX0" fmla="*/ 0 w 2194560"/>
              <a:gd name="connsiteY0" fmla="*/ 187583 h 1125476"/>
              <a:gd name="connsiteX1" fmla="*/ 187583 w 2194560"/>
              <a:gd name="connsiteY1" fmla="*/ 0 h 1125476"/>
              <a:gd name="connsiteX2" fmla="*/ 2006977 w 2194560"/>
              <a:gd name="connsiteY2" fmla="*/ 0 h 1125476"/>
              <a:gd name="connsiteX3" fmla="*/ 2194560 w 2194560"/>
              <a:gd name="connsiteY3" fmla="*/ 187583 h 1125476"/>
              <a:gd name="connsiteX4" fmla="*/ 2194560 w 2194560"/>
              <a:gd name="connsiteY4" fmla="*/ 937893 h 1125476"/>
              <a:gd name="connsiteX5" fmla="*/ 2006977 w 2194560"/>
              <a:gd name="connsiteY5" fmla="*/ 1125476 h 1125476"/>
              <a:gd name="connsiteX6" fmla="*/ 187583 w 2194560"/>
              <a:gd name="connsiteY6" fmla="*/ 1125476 h 1125476"/>
              <a:gd name="connsiteX7" fmla="*/ 0 w 2194560"/>
              <a:gd name="connsiteY7" fmla="*/ 937893 h 1125476"/>
              <a:gd name="connsiteX8" fmla="*/ 0 w 2194560"/>
              <a:gd name="connsiteY8" fmla="*/ 187583 h 112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125476">
                <a:moveTo>
                  <a:pt x="0" y="187583"/>
                </a:moveTo>
                <a:cubicBezTo>
                  <a:pt x="0" y="83984"/>
                  <a:pt x="83984" y="0"/>
                  <a:pt x="187583" y="0"/>
                </a:cubicBezTo>
                <a:lnTo>
                  <a:pt x="2006977" y="0"/>
                </a:lnTo>
                <a:cubicBezTo>
                  <a:pt x="2110576" y="0"/>
                  <a:pt x="2194560" y="83984"/>
                  <a:pt x="2194560" y="187583"/>
                </a:cubicBezTo>
                <a:lnTo>
                  <a:pt x="2194560" y="937893"/>
                </a:lnTo>
                <a:cubicBezTo>
                  <a:pt x="2194560" y="1041492"/>
                  <a:pt x="2110576" y="1125476"/>
                  <a:pt x="2006977" y="1125476"/>
                </a:cubicBezTo>
                <a:lnTo>
                  <a:pt x="187583" y="1125476"/>
                </a:lnTo>
                <a:cubicBezTo>
                  <a:pt x="83984" y="1125476"/>
                  <a:pt x="0" y="1041492"/>
                  <a:pt x="0" y="937893"/>
                </a:cubicBezTo>
                <a:lnTo>
                  <a:pt x="0" y="187583"/>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2">
              <a:hueOff val="-3173710"/>
              <a:satOff val="-9501"/>
              <a:lumOff val="20098"/>
              <a:alphaOff val="0"/>
            </a:schemeClr>
          </a:effectRef>
          <a:fontRef idx="minor">
            <a:schemeClr val="lt1"/>
          </a:fontRef>
        </p:style>
        <p:txBody>
          <a:bodyPr spcFirstLastPara="0" vert="horz" wrap="square" lIns="131141" tIns="93041" rIns="131141" bIns="93041"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7030A0"/>
                </a:solidFill>
              </a:rPr>
              <a:t>السَيْطَرَة على العمل الميداني.</a:t>
            </a:r>
            <a:endParaRPr lang="ar-EG" sz="2000" b="1" kern="1200" dirty="0">
              <a:solidFill>
                <a:srgbClr val="7030A0"/>
              </a:solidFill>
            </a:endParaRPr>
          </a:p>
        </p:txBody>
      </p:sp>
      <p:sp>
        <p:nvSpPr>
          <p:cNvPr id="31" name="Freeform 30"/>
          <p:cNvSpPr/>
          <p:nvPr/>
        </p:nvSpPr>
        <p:spPr>
          <a:xfrm>
            <a:off x="4869567" y="3095229"/>
            <a:ext cx="2194560" cy="1125476"/>
          </a:xfrm>
          <a:custGeom>
            <a:avLst/>
            <a:gdLst>
              <a:gd name="connsiteX0" fmla="*/ 0 w 2194560"/>
              <a:gd name="connsiteY0" fmla="*/ 187583 h 1125476"/>
              <a:gd name="connsiteX1" fmla="*/ 187583 w 2194560"/>
              <a:gd name="connsiteY1" fmla="*/ 0 h 1125476"/>
              <a:gd name="connsiteX2" fmla="*/ 2006977 w 2194560"/>
              <a:gd name="connsiteY2" fmla="*/ 0 h 1125476"/>
              <a:gd name="connsiteX3" fmla="*/ 2194560 w 2194560"/>
              <a:gd name="connsiteY3" fmla="*/ 187583 h 1125476"/>
              <a:gd name="connsiteX4" fmla="*/ 2194560 w 2194560"/>
              <a:gd name="connsiteY4" fmla="*/ 937893 h 1125476"/>
              <a:gd name="connsiteX5" fmla="*/ 2006977 w 2194560"/>
              <a:gd name="connsiteY5" fmla="*/ 1125476 h 1125476"/>
              <a:gd name="connsiteX6" fmla="*/ 187583 w 2194560"/>
              <a:gd name="connsiteY6" fmla="*/ 1125476 h 1125476"/>
              <a:gd name="connsiteX7" fmla="*/ 0 w 2194560"/>
              <a:gd name="connsiteY7" fmla="*/ 937893 h 1125476"/>
              <a:gd name="connsiteX8" fmla="*/ 0 w 2194560"/>
              <a:gd name="connsiteY8" fmla="*/ 187583 h 112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125476">
                <a:moveTo>
                  <a:pt x="0" y="187583"/>
                </a:moveTo>
                <a:cubicBezTo>
                  <a:pt x="0" y="83984"/>
                  <a:pt x="83984" y="0"/>
                  <a:pt x="187583" y="0"/>
                </a:cubicBezTo>
                <a:lnTo>
                  <a:pt x="2006977" y="0"/>
                </a:lnTo>
                <a:cubicBezTo>
                  <a:pt x="2110576" y="0"/>
                  <a:pt x="2194560" y="83984"/>
                  <a:pt x="2194560" y="187583"/>
                </a:cubicBezTo>
                <a:lnTo>
                  <a:pt x="2194560" y="937893"/>
                </a:lnTo>
                <a:cubicBezTo>
                  <a:pt x="2194560" y="1041492"/>
                  <a:pt x="2110576" y="1125476"/>
                  <a:pt x="2006977" y="1125476"/>
                </a:cubicBezTo>
                <a:lnTo>
                  <a:pt x="187583" y="1125476"/>
                </a:lnTo>
                <a:cubicBezTo>
                  <a:pt x="83984" y="1125476"/>
                  <a:pt x="0" y="1041492"/>
                  <a:pt x="0" y="937893"/>
                </a:cubicBezTo>
                <a:lnTo>
                  <a:pt x="0" y="187583"/>
                </a:lnTo>
                <a:close/>
              </a:path>
            </a:pathLst>
          </a:custGeom>
        </p:spPr>
        <p:style>
          <a:lnRef idx="2">
            <a:schemeClr val="lt1">
              <a:hueOff val="0"/>
              <a:satOff val="0"/>
              <a:lumOff val="0"/>
              <a:alphaOff val="0"/>
            </a:schemeClr>
          </a:lnRef>
          <a:fillRef idx="1">
            <a:schemeClr val="accent2">
              <a:hueOff val="-6347421"/>
              <a:satOff val="-19002"/>
              <a:lumOff val="40196"/>
              <a:alphaOff val="0"/>
            </a:schemeClr>
          </a:fillRef>
          <a:effectRef idx="0">
            <a:schemeClr val="accent2">
              <a:hueOff val="-6347421"/>
              <a:satOff val="-19002"/>
              <a:lumOff val="40196"/>
              <a:alphaOff val="0"/>
            </a:schemeClr>
          </a:effectRef>
          <a:fontRef idx="minor">
            <a:schemeClr val="lt1"/>
          </a:fontRef>
        </p:style>
        <p:txBody>
          <a:bodyPr spcFirstLastPara="0" vert="horz" wrap="square" lIns="131141" tIns="93041" rIns="131141" bIns="93041"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7030A0"/>
                </a:solidFill>
              </a:rPr>
              <a:t>تطبيق الإجراءآت المتفق عليها.</a:t>
            </a:r>
            <a:endParaRPr lang="ar-EG" sz="2000" b="1" kern="1200" dirty="0">
              <a:solidFill>
                <a:srgbClr val="7030A0"/>
              </a:solidFill>
            </a:endParaRPr>
          </a:p>
        </p:txBody>
      </p:sp>
      <p:sp>
        <p:nvSpPr>
          <p:cNvPr id="32" name="Freeform 31"/>
          <p:cNvSpPr/>
          <p:nvPr/>
        </p:nvSpPr>
        <p:spPr>
          <a:xfrm>
            <a:off x="4869567" y="4276979"/>
            <a:ext cx="2194560" cy="1125476"/>
          </a:xfrm>
          <a:custGeom>
            <a:avLst/>
            <a:gdLst>
              <a:gd name="connsiteX0" fmla="*/ 0 w 2194560"/>
              <a:gd name="connsiteY0" fmla="*/ 187583 h 1125476"/>
              <a:gd name="connsiteX1" fmla="*/ 187583 w 2194560"/>
              <a:gd name="connsiteY1" fmla="*/ 0 h 1125476"/>
              <a:gd name="connsiteX2" fmla="*/ 2006977 w 2194560"/>
              <a:gd name="connsiteY2" fmla="*/ 0 h 1125476"/>
              <a:gd name="connsiteX3" fmla="*/ 2194560 w 2194560"/>
              <a:gd name="connsiteY3" fmla="*/ 187583 h 1125476"/>
              <a:gd name="connsiteX4" fmla="*/ 2194560 w 2194560"/>
              <a:gd name="connsiteY4" fmla="*/ 937893 h 1125476"/>
              <a:gd name="connsiteX5" fmla="*/ 2006977 w 2194560"/>
              <a:gd name="connsiteY5" fmla="*/ 1125476 h 1125476"/>
              <a:gd name="connsiteX6" fmla="*/ 187583 w 2194560"/>
              <a:gd name="connsiteY6" fmla="*/ 1125476 h 1125476"/>
              <a:gd name="connsiteX7" fmla="*/ 0 w 2194560"/>
              <a:gd name="connsiteY7" fmla="*/ 937893 h 1125476"/>
              <a:gd name="connsiteX8" fmla="*/ 0 w 2194560"/>
              <a:gd name="connsiteY8" fmla="*/ 187583 h 112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125476">
                <a:moveTo>
                  <a:pt x="0" y="187583"/>
                </a:moveTo>
                <a:cubicBezTo>
                  <a:pt x="0" y="83984"/>
                  <a:pt x="83984" y="0"/>
                  <a:pt x="187583" y="0"/>
                </a:cubicBezTo>
                <a:lnTo>
                  <a:pt x="2006977" y="0"/>
                </a:lnTo>
                <a:cubicBezTo>
                  <a:pt x="2110576" y="0"/>
                  <a:pt x="2194560" y="83984"/>
                  <a:pt x="2194560" y="187583"/>
                </a:cubicBezTo>
                <a:lnTo>
                  <a:pt x="2194560" y="937893"/>
                </a:lnTo>
                <a:cubicBezTo>
                  <a:pt x="2194560" y="1041492"/>
                  <a:pt x="2110576" y="1125476"/>
                  <a:pt x="2006977" y="1125476"/>
                </a:cubicBezTo>
                <a:lnTo>
                  <a:pt x="187583" y="1125476"/>
                </a:lnTo>
                <a:cubicBezTo>
                  <a:pt x="83984" y="1125476"/>
                  <a:pt x="0" y="1041492"/>
                  <a:pt x="0" y="937893"/>
                </a:cubicBezTo>
                <a:lnTo>
                  <a:pt x="0" y="187583"/>
                </a:lnTo>
                <a:close/>
              </a:path>
            </a:pathLst>
          </a:custGeom>
          <a:solidFill>
            <a:srgbClr val="92D050"/>
          </a:solidFill>
        </p:spPr>
        <p:style>
          <a:lnRef idx="2">
            <a:schemeClr val="lt1">
              <a:hueOff val="0"/>
              <a:satOff val="0"/>
              <a:lumOff val="0"/>
              <a:alphaOff val="0"/>
            </a:schemeClr>
          </a:lnRef>
          <a:fillRef idx="1">
            <a:scrgbClr r="0" g="0" b="0"/>
          </a:fillRef>
          <a:effectRef idx="0">
            <a:schemeClr val="accent2">
              <a:hueOff val="-9521131"/>
              <a:satOff val="-28502"/>
              <a:lumOff val="60295"/>
              <a:alphaOff val="0"/>
            </a:schemeClr>
          </a:effectRef>
          <a:fontRef idx="minor">
            <a:schemeClr val="lt1"/>
          </a:fontRef>
        </p:style>
        <p:txBody>
          <a:bodyPr spcFirstLastPara="0" vert="horz" wrap="square" lIns="131141" tIns="93041" rIns="131141" bIns="93041"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7030A0"/>
                </a:solidFill>
              </a:rPr>
              <a:t>مُسَاندَة الأفراد عبر توضيح المهام.</a:t>
            </a:r>
            <a:endParaRPr lang="ar-EG" sz="2000" b="1" kern="1200" dirty="0">
              <a:solidFill>
                <a:srgbClr val="7030A0"/>
              </a:solidFill>
            </a:endParaRPr>
          </a:p>
        </p:txBody>
      </p:sp>
      <p:sp>
        <p:nvSpPr>
          <p:cNvPr id="33" name="Freeform 32"/>
          <p:cNvSpPr/>
          <p:nvPr/>
        </p:nvSpPr>
        <p:spPr>
          <a:xfrm>
            <a:off x="4869567" y="5458729"/>
            <a:ext cx="2194560" cy="1125476"/>
          </a:xfrm>
          <a:custGeom>
            <a:avLst/>
            <a:gdLst>
              <a:gd name="connsiteX0" fmla="*/ 0 w 2194560"/>
              <a:gd name="connsiteY0" fmla="*/ 187583 h 1125476"/>
              <a:gd name="connsiteX1" fmla="*/ 187583 w 2194560"/>
              <a:gd name="connsiteY1" fmla="*/ 0 h 1125476"/>
              <a:gd name="connsiteX2" fmla="*/ 2006977 w 2194560"/>
              <a:gd name="connsiteY2" fmla="*/ 0 h 1125476"/>
              <a:gd name="connsiteX3" fmla="*/ 2194560 w 2194560"/>
              <a:gd name="connsiteY3" fmla="*/ 187583 h 1125476"/>
              <a:gd name="connsiteX4" fmla="*/ 2194560 w 2194560"/>
              <a:gd name="connsiteY4" fmla="*/ 937893 h 1125476"/>
              <a:gd name="connsiteX5" fmla="*/ 2006977 w 2194560"/>
              <a:gd name="connsiteY5" fmla="*/ 1125476 h 1125476"/>
              <a:gd name="connsiteX6" fmla="*/ 187583 w 2194560"/>
              <a:gd name="connsiteY6" fmla="*/ 1125476 h 1125476"/>
              <a:gd name="connsiteX7" fmla="*/ 0 w 2194560"/>
              <a:gd name="connsiteY7" fmla="*/ 937893 h 1125476"/>
              <a:gd name="connsiteX8" fmla="*/ 0 w 2194560"/>
              <a:gd name="connsiteY8" fmla="*/ 187583 h 112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125476">
                <a:moveTo>
                  <a:pt x="0" y="187583"/>
                </a:moveTo>
                <a:cubicBezTo>
                  <a:pt x="0" y="83984"/>
                  <a:pt x="83984" y="0"/>
                  <a:pt x="187583" y="0"/>
                </a:cubicBezTo>
                <a:lnTo>
                  <a:pt x="2006977" y="0"/>
                </a:lnTo>
                <a:cubicBezTo>
                  <a:pt x="2110576" y="0"/>
                  <a:pt x="2194560" y="83984"/>
                  <a:pt x="2194560" y="187583"/>
                </a:cubicBezTo>
                <a:lnTo>
                  <a:pt x="2194560" y="937893"/>
                </a:lnTo>
                <a:cubicBezTo>
                  <a:pt x="2194560" y="1041492"/>
                  <a:pt x="2110576" y="1125476"/>
                  <a:pt x="2006977" y="1125476"/>
                </a:cubicBezTo>
                <a:lnTo>
                  <a:pt x="187583" y="1125476"/>
                </a:lnTo>
                <a:cubicBezTo>
                  <a:pt x="83984" y="1125476"/>
                  <a:pt x="0" y="1041492"/>
                  <a:pt x="0" y="937893"/>
                </a:cubicBezTo>
                <a:lnTo>
                  <a:pt x="0" y="187583"/>
                </a:lnTo>
                <a:close/>
              </a:path>
            </a:pathLst>
          </a:custGeom>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131141" tIns="93041" rIns="131141" bIns="93041"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7030A0"/>
                </a:solidFill>
              </a:rPr>
              <a:t>دعم معنويات الأفراد للإبْقاء على درجة عالية مِنَ الجودة.</a:t>
            </a:r>
            <a:endParaRPr lang="ar-EG" sz="2000" b="1" kern="1200" dirty="0">
              <a:solidFill>
                <a:srgbClr val="7030A0"/>
              </a:solidFill>
            </a:endParaRPr>
          </a:p>
        </p:txBody>
      </p:sp>
      <p:pic>
        <p:nvPicPr>
          <p:cNvPr id="25" name="Picture 24"/>
          <p:cNvPicPr>
            <a:picLocks noChangeAspect="1"/>
          </p:cNvPicPr>
          <p:nvPr/>
        </p:nvPicPr>
        <p:blipFill>
          <a:blip r:embed="rId3"/>
          <a:stretch>
            <a:fillRect/>
          </a:stretch>
        </p:blipFill>
        <p:spPr>
          <a:xfrm>
            <a:off x="1074790" y="903357"/>
            <a:ext cx="3243828" cy="5435449"/>
          </a:xfrm>
          <a:prstGeom prst="rect">
            <a:avLst/>
          </a:prstGeom>
        </p:spPr>
      </p:pic>
    </p:spTree>
    <p:extLst>
      <p:ext uri="{BB962C8B-B14F-4D97-AF65-F5344CB8AC3E}">
        <p14:creationId xmlns:p14="http://schemas.microsoft.com/office/powerpoint/2010/main" val="1111810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0" grpId="0" animBg="1"/>
      <p:bldP spid="31" grpId="0" animBg="1"/>
      <p:bldP spid="32" grpId="0" animBg="1"/>
      <p:bldP spid="3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smtClean="0">
                <a:solidFill>
                  <a:schemeClr val="bg2"/>
                </a:solidFill>
              </a:rPr>
              <a:t>مراحل </a:t>
            </a:r>
            <a:r>
              <a:rPr lang="ar-EG" sz="2800" dirty="0">
                <a:solidFill>
                  <a:schemeClr val="bg2"/>
                </a:solidFill>
              </a:rPr>
              <a:t>بناء الخطة التشغيلية </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3984872" y="675795"/>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تنفيذ</a:t>
            </a:r>
            <a:r>
              <a:rPr lang="ar-EG" sz="1600" b="1" kern="1200" dirty="0">
                <a:cs typeface="+mn-cs"/>
              </a:rPr>
              <a:t> </a:t>
            </a:r>
            <a:r>
              <a:rPr lang="ar-SA" sz="1600" b="1" kern="1200" dirty="0">
                <a:cs typeface="+mn-cs"/>
              </a:rPr>
              <a:t>ومتابعة</a:t>
            </a:r>
            <a:r>
              <a:rPr lang="ar-EG" sz="1600" b="1" kern="1200" dirty="0">
                <a:cs typeface="+mn-cs"/>
              </a:rPr>
              <a:t> </a:t>
            </a:r>
            <a:r>
              <a:rPr lang="ar-SA" sz="1600" b="1" kern="1200" dirty="0">
                <a:cs typeface="+mn-cs"/>
              </a:rPr>
              <a:t>وتقييم/</a:t>
            </a:r>
            <a:r>
              <a:rPr lang="ar-EG" sz="1600" b="1" kern="1200" dirty="0">
                <a:cs typeface="+mn-cs"/>
              </a:rPr>
              <a:t> </a:t>
            </a:r>
            <a:r>
              <a:rPr lang="ar-SA" sz="1600" b="1" kern="1200" dirty="0">
                <a:cs typeface="+mn-cs"/>
              </a:rPr>
              <a:t>تشكيل تقويم</a:t>
            </a:r>
          </a:p>
        </p:txBody>
      </p:sp>
      <p:sp>
        <p:nvSpPr>
          <p:cNvPr id="9" name="Freeform 8"/>
          <p:cNvSpPr/>
          <p:nvPr/>
        </p:nvSpPr>
        <p:spPr>
          <a:xfrm rot="1200000">
            <a:off x="5236538" y="1363686"/>
            <a:ext cx="313470"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0" y="79262"/>
                </a:moveTo>
                <a:lnTo>
                  <a:pt x="156735" y="79262"/>
                </a:lnTo>
                <a:lnTo>
                  <a:pt x="156735" y="0"/>
                </a:lnTo>
                <a:lnTo>
                  <a:pt x="313470" y="198155"/>
                </a:lnTo>
                <a:lnTo>
                  <a:pt x="156735" y="396310"/>
                </a:lnTo>
                <a:lnTo>
                  <a:pt x="156735" y="317048"/>
                </a:lnTo>
                <a:lnTo>
                  <a:pt x="0" y="317048"/>
                </a:lnTo>
                <a:lnTo>
                  <a:pt x="0" y="79262"/>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9261" rIns="94040" bIns="79262"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10" name="Freeform 9"/>
          <p:cNvSpPr/>
          <p:nvPr/>
        </p:nvSpPr>
        <p:spPr>
          <a:xfrm>
            <a:off x="5644095" y="1279703"/>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تشكيل تقويم</a:t>
            </a:r>
            <a:r>
              <a:rPr lang="ar-EG" sz="1600" b="1" kern="1200" dirty="0">
                <a:cs typeface="+mn-cs"/>
              </a:rPr>
              <a:t> </a:t>
            </a:r>
            <a:r>
              <a:rPr lang="ar-SA" sz="1600" b="1" kern="1200" dirty="0">
                <a:cs typeface="+mn-cs"/>
              </a:rPr>
              <a:t>فريق</a:t>
            </a:r>
            <a:r>
              <a:rPr lang="ar-EG" sz="1600" b="1" kern="1200" dirty="0">
                <a:cs typeface="+mn-cs"/>
              </a:rPr>
              <a:t> </a:t>
            </a:r>
            <a:r>
              <a:rPr lang="ar-SA" sz="1600" b="1" kern="1200" dirty="0">
                <a:cs typeface="+mn-cs"/>
              </a:rPr>
              <a:t>ماهر</a:t>
            </a:r>
            <a:r>
              <a:rPr lang="ar-EG" sz="1600" b="1" kern="1200" dirty="0">
                <a:cs typeface="+mn-cs"/>
              </a:rPr>
              <a:t> </a:t>
            </a:r>
            <a:r>
              <a:rPr lang="ar-SA" sz="1600" b="1" kern="1200" dirty="0">
                <a:cs typeface="+mn-cs"/>
              </a:rPr>
              <a:t>ومدرب</a:t>
            </a:r>
          </a:p>
        </p:txBody>
      </p:sp>
      <p:sp>
        <p:nvSpPr>
          <p:cNvPr id="11" name="Freeform 10"/>
          <p:cNvSpPr/>
          <p:nvPr/>
        </p:nvSpPr>
        <p:spPr>
          <a:xfrm rot="3600000">
            <a:off x="6511477" y="2425565"/>
            <a:ext cx="313470"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0" y="79262"/>
                </a:moveTo>
                <a:lnTo>
                  <a:pt x="156735" y="79262"/>
                </a:lnTo>
                <a:lnTo>
                  <a:pt x="156735" y="0"/>
                </a:lnTo>
                <a:lnTo>
                  <a:pt x="313470" y="198155"/>
                </a:lnTo>
                <a:lnTo>
                  <a:pt x="156735" y="396310"/>
                </a:lnTo>
                <a:lnTo>
                  <a:pt x="156735" y="317048"/>
                </a:lnTo>
                <a:lnTo>
                  <a:pt x="0" y="317048"/>
                </a:lnTo>
                <a:lnTo>
                  <a:pt x="0" y="7926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79262" rIns="94041" bIns="79261"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12" name="Freeform 11"/>
          <p:cNvSpPr/>
          <p:nvPr/>
        </p:nvSpPr>
        <p:spPr>
          <a:xfrm>
            <a:off x="6526949" y="2808850"/>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تصميم</a:t>
            </a:r>
            <a:r>
              <a:rPr lang="ar-EG" sz="1600" b="1" kern="1200" dirty="0">
                <a:cs typeface="+mn-cs"/>
              </a:rPr>
              <a:t> </a:t>
            </a:r>
            <a:r>
              <a:rPr lang="ar-SA" sz="1600" b="1" kern="1200" dirty="0">
                <a:cs typeface="+mn-cs"/>
              </a:rPr>
              <a:t>طريقة</a:t>
            </a:r>
            <a:r>
              <a:rPr lang="ar-EG" sz="1600" b="1" kern="1200" dirty="0">
                <a:cs typeface="+mn-cs"/>
              </a:rPr>
              <a:t> </a:t>
            </a:r>
            <a:r>
              <a:rPr lang="ar-SA" sz="1600" b="1" kern="1200" dirty="0">
                <a:cs typeface="+mn-cs"/>
              </a:rPr>
              <a:t>العمل</a:t>
            </a:r>
          </a:p>
        </p:txBody>
      </p:sp>
      <p:sp>
        <p:nvSpPr>
          <p:cNvPr id="13" name="Freeform 12"/>
          <p:cNvSpPr/>
          <p:nvPr/>
        </p:nvSpPr>
        <p:spPr>
          <a:xfrm rot="16800000">
            <a:off x="6805575" y="4058526"/>
            <a:ext cx="313470"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313470" y="317048"/>
                </a:moveTo>
                <a:lnTo>
                  <a:pt x="156735" y="317048"/>
                </a:lnTo>
                <a:lnTo>
                  <a:pt x="156735" y="396310"/>
                </a:lnTo>
                <a:lnTo>
                  <a:pt x="0" y="198155"/>
                </a:lnTo>
                <a:lnTo>
                  <a:pt x="156735" y="0"/>
                </a:lnTo>
                <a:lnTo>
                  <a:pt x="156735" y="79262"/>
                </a:lnTo>
                <a:lnTo>
                  <a:pt x="313470" y="79262"/>
                </a:lnTo>
                <a:lnTo>
                  <a:pt x="313470" y="317048"/>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040" tIns="79262" rIns="0" bIns="79261"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14" name="Freeform 13"/>
          <p:cNvSpPr/>
          <p:nvPr/>
        </p:nvSpPr>
        <p:spPr>
          <a:xfrm>
            <a:off x="6220337" y="4547733"/>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a:solidFill>
            <a:srgbClr val="FF99FF"/>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جمع</a:t>
            </a:r>
            <a:r>
              <a:rPr lang="ar-EG" sz="1600" b="1" kern="1200" dirty="0">
                <a:cs typeface="+mn-cs"/>
              </a:rPr>
              <a:t> </a:t>
            </a:r>
            <a:r>
              <a:rPr lang="ar-SA" sz="1600" b="1" kern="1200" dirty="0">
                <a:cs typeface="+mn-cs"/>
              </a:rPr>
              <a:t>معلومات</a:t>
            </a:r>
            <a:r>
              <a:rPr lang="ar-EG" sz="1600" b="1" kern="1200" dirty="0">
                <a:cs typeface="+mn-cs"/>
              </a:rPr>
              <a:t> </a:t>
            </a:r>
            <a:r>
              <a:rPr lang="ar-SA" sz="1600" b="1" kern="1200" dirty="0">
                <a:cs typeface="+mn-cs"/>
              </a:rPr>
              <a:t>كافية</a:t>
            </a:r>
            <a:r>
              <a:rPr lang="ar-EG" sz="1600" b="1" kern="1200" dirty="0">
                <a:cs typeface="+mn-cs"/>
              </a:rPr>
              <a:t> </a:t>
            </a:r>
            <a:r>
              <a:rPr lang="ar-SA" sz="1600" b="1" kern="1200" dirty="0">
                <a:cs typeface="+mn-cs"/>
              </a:rPr>
              <a:t>وصحيحة</a:t>
            </a:r>
          </a:p>
        </p:txBody>
      </p:sp>
      <p:sp>
        <p:nvSpPr>
          <p:cNvPr id="15" name="Freeform 14"/>
          <p:cNvSpPr/>
          <p:nvPr/>
        </p:nvSpPr>
        <p:spPr>
          <a:xfrm rot="19200000">
            <a:off x="5981219" y="5498489"/>
            <a:ext cx="313471" cy="396311"/>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313470" y="317048"/>
                </a:moveTo>
                <a:lnTo>
                  <a:pt x="156735" y="317048"/>
                </a:lnTo>
                <a:lnTo>
                  <a:pt x="156735" y="396310"/>
                </a:lnTo>
                <a:lnTo>
                  <a:pt x="0" y="198155"/>
                </a:lnTo>
                <a:lnTo>
                  <a:pt x="156735" y="0"/>
                </a:lnTo>
                <a:lnTo>
                  <a:pt x="156735" y="79262"/>
                </a:lnTo>
                <a:lnTo>
                  <a:pt x="313470" y="79262"/>
                </a:lnTo>
                <a:lnTo>
                  <a:pt x="313470" y="317048"/>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4040" tIns="79262" rIns="1" bIns="79262"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16" name="Freeform 15"/>
          <p:cNvSpPr/>
          <p:nvPr/>
        </p:nvSpPr>
        <p:spPr>
          <a:xfrm>
            <a:off x="4737607" y="5682708"/>
            <a:ext cx="132936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a:solidFill>
            <a:schemeClr val="accent2">
              <a:lumMod val="25000"/>
              <a:lumOff val="7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تحليل بيئة</a:t>
            </a:r>
            <a:r>
              <a:rPr lang="ar-EG" sz="1600" b="1" kern="1200" dirty="0">
                <a:cs typeface="+mn-cs"/>
              </a:rPr>
              <a:t> </a:t>
            </a:r>
            <a:r>
              <a:rPr lang="ar-SA" sz="1600" b="1" kern="1200" dirty="0">
                <a:cs typeface="+mn-cs"/>
              </a:rPr>
              <a:t>بأداة علمية،</a:t>
            </a:r>
            <a:r>
              <a:rPr lang="ar-EG" sz="1600" b="1" kern="1200" dirty="0">
                <a:cs typeface="+mn-cs"/>
              </a:rPr>
              <a:t> </a:t>
            </a:r>
            <a:r>
              <a:rPr lang="ar-SA" sz="1600" b="1" kern="1200" dirty="0" smtClean="0">
                <a:cs typeface="+mn-cs"/>
              </a:rPr>
              <a:t>مثل</a:t>
            </a:r>
            <a:r>
              <a:rPr lang="en-US" sz="1600" b="1" kern="1200" dirty="0" smtClean="0">
                <a:cs typeface="+mn-cs"/>
              </a:rPr>
              <a:t>SWOT</a:t>
            </a:r>
            <a:endParaRPr lang="ar-SA" sz="1600" b="1" kern="1200" dirty="0">
              <a:cs typeface="+mn-cs"/>
            </a:endParaRPr>
          </a:p>
        </p:txBody>
      </p:sp>
      <p:sp>
        <p:nvSpPr>
          <p:cNvPr id="17" name="Freeform 16"/>
          <p:cNvSpPr/>
          <p:nvPr/>
        </p:nvSpPr>
        <p:spPr>
          <a:xfrm>
            <a:off x="4424136" y="6071679"/>
            <a:ext cx="313471" cy="396311"/>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313470" y="317048"/>
                </a:moveTo>
                <a:lnTo>
                  <a:pt x="156735" y="317048"/>
                </a:lnTo>
                <a:lnTo>
                  <a:pt x="156735" y="396310"/>
                </a:lnTo>
                <a:lnTo>
                  <a:pt x="0" y="198155"/>
                </a:lnTo>
                <a:lnTo>
                  <a:pt x="156735" y="0"/>
                </a:lnTo>
                <a:lnTo>
                  <a:pt x="156735" y="79262"/>
                </a:lnTo>
                <a:lnTo>
                  <a:pt x="313470" y="79262"/>
                </a:lnTo>
                <a:lnTo>
                  <a:pt x="313470" y="317048"/>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4041" tIns="79263" rIns="1" bIns="79262"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18" name="Freeform 17"/>
          <p:cNvSpPr/>
          <p:nvPr/>
        </p:nvSpPr>
        <p:spPr>
          <a:xfrm>
            <a:off x="3102018" y="5682708"/>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صياغة</a:t>
            </a:r>
            <a:r>
              <a:rPr lang="ar-EG" sz="1600" b="1" kern="1200" dirty="0">
                <a:cs typeface="+mn-cs"/>
              </a:rPr>
              <a:t> </a:t>
            </a:r>
            <a:r>
              <a:rPr lang="ar-SA" sz="1600" b="1" kern="1200" dirty="0">
                <a:cs typeface="+mn-cs"/>
              </a:rPr>
              <a:t>أهداف ذكية</a:t>
            </a:r>
            <a:r>
              <a:rPr lang="ar-EG" sz="1600" b="1" kern="1200" dirty="0">
                <a:cs typeface="+mn-cs"/>
              </a:rPr>
              <a:t> </a:t>
            </a:r>
            <a:r>
              <a:rPr lang="en-US" sz="1600" b="1" kern="1200" dirty="0">
                <a:cs typeface="+mn-cs"/>
              </a:rPr>
              <a:t>SMART</a:t>
            </a:r>
            <a:endParaRPr lang="ar-SA" sz="1600" b="1" kern="1200" dirty="0">
              <a:cs typeface="+mn-cs"/>
            </a:endParaRPr>
          </a:p>
        </p:txBody>
      </p:sp>
      <p:sp>
        <p:nvSpPr>
          <p:cNvPr id="19" name="Freeform 18"/>
          <p:cNvSpPr/>
          <p:nvPr/>
        </p:nvSpPr>
        <p:spPr>
          <a:xfrm rot="2400000">
            <a:off x="2862901" y="5509895"/>
            <a:ext cx="313471"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313470" y="317048"/>
                </a:moveTo>
                <a:lnTo>
                  <a:pt x="156735" y="317048"/>
                </a:lnTo>
                <a:lnTo>
                  <a:pt x="156735" y="396310"/>
                </a:lnTo>
                <a:lnTo>
                  <a:pt x="0" y="198155"/>
                </a:lnTo>
                <a:lnTo>
                  <a:pt x="156735" y="0"/>
                </a:lnTo>
                <a:lnTo>
                  <a:pt x="156735" y="79262"/>
                </a:lnTo>
                <a:lnTo>
                  <a:pt x="313470" y="79262"/>
                </a:lnTo>
                <a:lnTo>
                  <a:pt x="313470" y="317048"/>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4040" tIns="79262" rIns="1" bIns="79261"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20" name="Freeform 19"/>
          <p:cNvSpPr/>
          <p:nvPr/>
        </p:nvSpPr>
        <p:spPr>
          <a:xfrm>
            <a:off x="1749408" y="4547733"/>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وضع</a:t>
            </a:r>
            <a:r>
              <a:rPr lang="ar-EG" sz="1600" b="1" kern="1200" dirty="0">
                <a:cs typeface="+mn-cs"/>
              </a:rPr>
              <a:t> </a:t>
            </a:r>
            <a:r>
              <a:rPr lang="ar-SA" sz="1600" b="1" kern="1200" dirty="0">
                <a:cs typeface="+mn-cs"/>
              </a:rPr>
              <a:t>مؤشرات</a:t>
            </a:r>
            <a:r>
              <a:rPr lang="ar-EG" sz="1600" b="1" kern="1200" dirty="0">
                <a:cs typeface="+mn-cs"/>
              </a:rPr>
              <a:t> </a:t>
            </a:r>
            <a:r>
              <a:rPr lang="ar-SA" sz="1600" b="1" kern="1200" dirty="0">
                <a:cs typeface="+mn-cs"/>
              </a:rPr>
              <a:t>قياس الأداء</a:t>
            </a:r>
          </a:p>
        </p:txBody>
      </p:sp>
      <p:sp>
        <p:nvSpPr>
          <p:cNvPr id="21" name="Freeform 20"/>
          <p:cNvSpPr/>
          <p:nvPr/>
        </p:nvSpPr>
        <p:spPr>
          <a:xfrm rot="4800000">
            <a:off x="2028034" y="4075999"/>
            <a:ext cx="313471" cy="396311"/>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313470" y="317048"/>
                </a:moveTo>
                <a:lnTo>
                  <a:pt x="156735" y="317048"/>
                </a:lnTo>
                <a:lnTo>
                  <a:pt x="156735" y="396310"/>
                </a:lnTo>
                <a:lnTo>
                  <a:pt x="0" y="198155"/>
                </a:lnTo>
                <a:lnTo>
                  <a:pt x="156735" y="0"/>
                </a:lnTo>
                <a:lnTo>
                  <a:pt x="156735" y="79262"/>
                </a:lnTo>
                <a:lnTo>
                  <a:pt x="313470" y="79262"/>
                </a:lnTo>
                <a:lnTo>
                  <a:pt x="313470" y="31704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041" tIns="79261" rIns="0" bIns="79263"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22" name="Freeform 21"/>
          <p:cNvSpPr/>
          <p:nvPr/>
        </p:nvSpPr>
        <p:spPr>
          <a:xfrm>
            <a:off x="1442796" y="2808850"/>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جداول الخطة</a:t>
            </a:r>
            <a:r>
              <a:rPr lang="ar-EG" sz="1600" b="1" kern="1200" dirty="0">
                <a:cs typeface="+mn-cs"/>
              </a:rPr>
              <a:t> </a:t>
            </a:r>
            <a:r>
              <a:rPr lang="ar-SA" sz="1600" b="1" kern="1200" dirty="0">
                <a:cs typeface="+mn-cs"/>
              </a:rPr>
              <a:t>متضمنة: من</a:t>
            </a:r>
            <a:r>
              <a:rPr lang="ar-EG" sz="1600" b="1" kern="1200" dirty="0">
                <a:cs typeface="+mn-cs"/>
              </a:rPr>
              <a:t> </a:t>
            </a:r>
            <a:r>
              <a:rPr lang="ar-SA" sz="1600" b="1" kern="1200" dirty="0">
                <a:cs typeface="+mn-cs"/>
              </a:rPr>
              <a:t>ومتى وكيف</a:t>
            </a:r>
            <a:r>
              <a:rPr lang="ar-EG" sz="1600" b="1" kern="1200" dirty="0">
                <a:cs typeface="+mn-cs"/>
              </a:rPr>
              <a:t> </a:t>
            </a:r>
            <a:r>
              <a:rPr lang="ar-SA" sz="1600" b="1" kern="1200" dirty="0" smtClean="0">
                <a:cs typeface="+mn-cs"/>
              </a:rPr>
              <a:t>وأين</a:t>
            </a:r>
            <a:endParaRPr lang="ar-SA" sz="1600" b="1" kern="1200" dirty="0">
              <a:cs typeface="+mn-cs"/>
            </a:endParaRPr>
          </a:p>
        </p:txBody>
      </p:sp>
      <p:sp>
        <p:nvSpPr>
          <p:cNvPr id="23" name="Freeform 22"/>
          <p:cNvSpPr/>
          <p:nvPr/>
        </p:nvSpPr>
        <p:spPr>
          <a:xfrm rot="18000000">
            <a:off x="2310178" y="2440931"/>
            <a:ext cx="313470"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0" y="79262"/>
                </a:moveTo>
                <a:lnTo>
                  <a:pt x="156735" y="79262"/>
                </a:lnTo>
                <a:lnTo>
                  <a:pt x="156735" y="0"/>
                </a:lnTo>
                <a:lnTo>
                  <a:pt x="313470" y="198155"/>
                </a:lnTo>
                <a:lnTo>
                  <a:pt x="156735" y="396310"/>
                </a:lnTo>
                <a:lnTo>
                  <a:pt x="156735" y="317048"/>
                </a:lnTo>
                <a:lnTo>
                  <a:pt x="0" y="317048"/>
                </a:lnTo>
                <a:lnTo>
                  <a:pt x="0" y="79262"/>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 tIns="79261" rIns="94041" bIns="79262" numCol="1" spcCol="1270" anchor="ctr" anchorCtr="0">
            <a:noAutofit/>
          </a:bodyPr>
          <a:lstStyle/>
          <a:p>
            <a:pPr lvl="0" algn="ctr" defTabSz="800100" rtl="1">
              <a:lnSpc>
                <a:spcPct val="90000"/>
              </a:lnSpc>
              <a:spcBef>
                <a:spcPct val="0"/>
              </a:spcBef>
              <a:spcAft>
                <a:spcPct val="35000"/>
              </a:spcAft>
            </a:pPr>
            <a:endParaRPr lang="ar-SA" sz="1800" kern="1200"/>
          </a:p>
        </p:txBody>
      </p:sp>
      <p:sp>
        <p:nvSpPr>
          <p:cNvPr id="24" name="Freeform 23"/>
          <p:cNvSpPr/>
          <p:nvPr/>
        </p:nvSpPr>
        <p:spPr>
          <a:xfrm>
            <a:off x="2325650" y="1279703"/>
            <a:ext cx="1174253" cy="1174253"/>
          </a:xfrm>
          <a:custGeom>
            <a:avLst/>
            <a:gdLst>
              <a:gd name="connsiteX0" fmla="*/ 0 w 1174253"/>
              <a:gd name="connsiteY0" fmla="*/ 587127 h 1174253"/>
              <a:gd name="connsiteX1" fmla="*/ 587127 w 1174253"/>
              <a:gd name="connsiteY1" fmla="*/ 0 h 1174253"/>
              <a:gd name="connsiteX2" fmla="*/ 1174254 w 1174253"/>
              <a:gd name="connsiteY2" fmla="*/ 587127 h 1174253"/>
              <a:gd name="connsiteX3" fmla="*/ 587127 w 1174253"/>
              <a:gd name="connsiteY3" fmla="*/ 1174254 h 1174253"/>
              <a:gd name="connsiteX4" fmla="*/ 0 w 1174253"/>
              <a:gd name="connsiteY4" fmla="*/ 587127 h 117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253" h="1174253">
                <a:moveTo>
                  <a:pt x="0" y="587127"/>
                </a:moveTo>
                <a:cubicBezTo>
                  <a:pt x="0" y="262866"/>
                  <a:pt x="262866" y="0"/>
                  <a:pt x="587127" y="0"/>
                </a:cubicBezTo>
                <a:cubicBezTo>
                  <a:pt x="911388" y="0"/>
                  <a:pt x="1174254" y="262866"/>
                  <a:pt x="1174254" y="587127"/>
                </a:cubicBezTo>
                <a:cubicBezTo>
                  <a:pt x="1174254" y="911388"/>
                  <a:pt x="911388" y="1174254"/>
                  <a:pt x="587127" y="1174254"/>
                </a:cubicBezTo>
                <a:cubicBezTo>
                  <a:pt x="262866" y="1174254"/>
                  <a:pt x="0" y="911388"/>
                  <a:pt x="0" y="587127"/>
                </a:cubicBezTo>
                <a:close/>
              </a:path>
            </a:pathLst>
          </a:custGeom>
          <a:solidFill>
            <a:srgbClr val="92D05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2285" tIns="192285" rIns="192285" bIns="192285" numCol="1" spcCol="1270" anchor="ctr" anchorCtr="0">
            <a:noAutofit/>
          </a:bodyPr>
          <a:lstStyle/>
          <a:p>
            <a:pPr lvl="0" algn="ctr" defTabSz="711200" rtl="1">
              <a:lnSpc>
                <a:spcPct val="90000"/>
              </a:lnSpc>
              <a:spcBef>
                <a:spcPct val="0"/>
              </a:spcBef>
              <a:spcAft>
                <a:spcPct val="35000"/>
              </a:spcAft>
            </a:pPr>
            <a:r>
              <a:rPr lang="ar-SA" sz="1600" b="1" kern="1200" dirty="0">
                <a:cs typeface="+mn-cs"/>
              </a:rPr>
              <a:t>خطة</a:t>
            </a:r>
            <a:r>
              <a:rPr lang="ar-EG" sz="1600" b="1" kern="1200" dirty="0">
                <a:cs typeface="+mn-cs"/>
              </a:rPr>
              <a:t> </a:t>
            </a:r>
            <a:r>
              <a:rPr lang="ar-SA" sz="1600" b="1" kern="1200" dirty="0">
                <a:cs typeface="+mn-cs"/>
              </a:rPr>
              <a:t>تشغيلية</a:t>
            </a:r>
            <a:r>
              <a:rPr lang="ar-EG" sz="1600" b="1" kern="1200" dirty="0">
                <a:cs typeface="+mn-cs"/>
              </a:rPr>
              <a:t> </a:t>
            </a:r>
            <a:r>
              <a:rPr lang="ar-SA" sz="1600" b="1" kern="1200" dirty="0">
                <a:cs typeface="+mn-cs"/>
              </a:rPr>
              <a:t>مكتوبة</a:t>
            </a:r>
          </a:p>
        </p:txBody>
      </p:sp>
      <p:sp>
        <p:nvSpPr>
          <p:cNvPr id="26" name="Freeform 25"/>
          <p:cNvSpPr/>
          <p:nvPr/>
        </p:nvSpPr>
        <p:spPr>
          <a:xfrm rot="20400000">
            <a:off x="3577316" y="1369755"/>
            <a:ext cx="313470" cy="396310"/>
          </a:xfrm>
          <a:custGeom>
            <a:avLst/>
            <a:gdLst>
              <a:gd name="connsiteX0" fmla="*/ 0 w 313470"/>
              <a:gd name="connsiteY0" fmla="*/ 79262 h 396310"/>
              <a:gd name="connsiteX1" fmla="*/ 156735 w 313470"/>
              <a:gd name="connsiteY1" fmla="*/ 79262 h 396310"/>
              <a:gd name="connsiteX2" fmla="*/ 156735 w 313470"/>
              <a:gd name="connsiteY2" fmla="*/ 0 h 396310"/>
              <a:gd name="connsiteX3" fmla="*/ 313470 w 313470"/>
              <a:gd name="connsiteY3" fmla="*/ 198155 h 396310"/>
              <a:gd name="connsiteX4" fmla="*/ 156735 w 313470"/>
              <a:gd name="connsiteY4" fmla="*/ 396310 h 396310"/>
              <a:gd name="connsiteX5" fmla="*/ 156735 w 313470"/>
              <a:gd name="connsiteY5" fmla="*/ 317048 h 396310"/>
              <a:gd name="connsiteX6" fmla="*/ 0 w 313470"/>
              <a:gd name="connsiteY6" fmla="*/ 317048 h 396310"/>
              <a:gd name="connsiteX7" fmla="*/ 0 w 313470"/>
              <a:gd name="connsiteY7" fmla="*/ 79262 h 3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470" h="396310">
                <a:moveTo>
                  <a:pt x="0" y="79262"/>
                </a:moveTo>
                <a:lnTo>
                  <a:pt x="156735" y="79262"/>
                </a:lnTo>
                <a:lnTo>
                  <a:pt x="156735" y="0"/>
                </a:lnTo>
                <a:lnTo>
                  <a:pt x="313470" y="198155"/>
                </a:lnTo>
                <a:lnTo>
                  <a:pt x="156735" y="396310"/>
                </a:lnTo>
                <a:lnTo>
                  <a:pt x="156735" y="317048"/>
                </a:lnTo>
                <a:lnTo>
                  <a:pt x="0" y="317048"/>
                </a:lnTo>
                <a:lnTo>
                  <a:pt x="0" y="79262"/>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79262" rIns="94040" bIns="79261" numCol="1" spcCol="1270" anchor="ctr" anchorCtr="0">
            <a:noAutofit/>
          </a:bodyPr>
          <a:lstStyle/>
          <a:p>
            <a:pPr lvl="0" algn="ctr" defTabSz="800100" rtl="1">
              <a:lnSpc>
                <a:spcPct val="90000"/>
              </a:lnSpc>
              <a:spcBef>
                <a:spcPct val="0"/>
              </a:spcBef>
              <a:spcAft>
                <a:spcPct val="35000"/>
              </a:spcAft>
            </a:pPr>
            <a:endParaRPr lang="ar-SA" sz="1800" kern="1200"/>
          </a:p>
        </p:txBody>
      </p:sp>
    </p:spTree>
    <p:extLst>
      <p:ext uri="{BB962C8B-B14F-4D97-AF65-F5344CB8AC3E}">
        <p14:creationId xmlns:p14="http://schemas.microsoft.com/office/powerpoint/2010/main" val="50846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4" grpId="0" animBg="1"/>
      <p:bldP spid="16" grpId="0" animBg="1"/>
      <p:bldP spid="18" grpId="0" animBg="1"/>
      <p:bldP spid="20" grpId="0" animBg="1"/>
      <p:bldP spid="22"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ماذا نعني بالنشاطات التشغيلية؟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1268788287"/>
              </p:ext>
            </p:extLst>
          </p:nvPr>
        </p:nvGraphicFramePr>
        <p:xfrm>
          <a:off x="328613" y="971551"/>
          <a:ext cx="8572500" cy="5457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001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ماذا نعني بالنشاطات التشغيلية؟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139485" y="685800"/>
            <a:ext cx="9283485" cy="6172200"/>
          </a:xfrm>
          <a:prstGeom prst="rect">
            <a:avLst/>
          </a:prstGeom>
        </p:spPr>
      </p:pic>
    </p:spTree>
    <p:extLst>
      <p:ext uri="{BB962C8B-B14F-4D97-AF65-F5344CB8AC3E}">
        <p14:creationId xmlns:p14="http://schemas.microsoft.com/office/powerpoint/2010/main" val="3645898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من أبرز أدوات التخطيط والتحسين التشغيلي</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6939979" y="903358"/>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a:solidFill>
            <a:srgbClr val="FF99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ctr" defTabSz="889000" rtl="1">
              <a:lnSpc>
                <a:spcPct val="90000"/>
              </a:lnSpc>
              <a:spcBef>
                <a:spcPct val="0"/>
              </a:spcBef>
              <a:spcAft>
                <a:spcPct val="35000"/>
              </a:spcAft>
            </a:pPr>
            <a:r>
              <a:rPr lang="ar-EG" sz="2400" b="1" kern="1200" dirty="0" smtClean="0">
                <a:solidFill>
                  <a:schemeClr val="accent3"/>
                </a:solidFill>
              </a:rPr>
              <a:t>رسم خط التشغيل</a:t>
            </a:r>
            <a:endParaRPr lang="ar-EG" sz="2400" b="1" kern="1200" dirty="0">
              <a:solidFill>
                <a:schemeClr val="accent3"/>
              </a:solidFill>
            </a:endParaRPr>
          </a:p>
        </p:txBody>
      </p:sp>
      <p:sp>
        <p:nvSpPr>
          <p:cNvPr id="9" name="Freeform 8"/>
          <p:cNvSpPr/>
          <p:nvPr/>
        </p:nvSpPr>
        <p:spPr>
          <a:xfrm>
            <a:off x="6939979" y="3736102"/>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justLow" defTabSz="889000" rtl="1">
              <a:lnSpc>
                <a:spcPct val="90000"/>
              </a:lnSpc>
              <a:spcBef>
                <a:spcPct val="0"/>
              </a:spcBef>
              <a:spcAft>
                <a:spcPct val="35000"/>
              </a:spcAft>
            </a:pPr>
            <a:r>
              <a:rPr lang="ar-EG" sz="2000" b="1" kern="1200" dirty="0" smtClean="0"/>
              <a:t>طريقة مُنظَّمة لتَوثيق النشاطاتِ التي تؤدّى مِن قِبل فرد أَو مجموعة من الأفراد في مكان عملِ ما، مَع نوعية عملاء محددين، أَو على مواد معينة.</a:t>
            </a:r>
            <a:endParaRPr lang="ar-EG" sz="2000" b="1" kern="1200" dirty="0"/>
          </a:p>
        </p:txBody>
      </p:sp>
      <p:sp>
        <p:nvSpPr>
          <p:cNvPr id="10" name="Freeform 9"/>
          <p:cNvSpPr/>
          <p:nvPr/>
        </p:nvSpPr>
        <p:spPr>
          <a:xfrm>
            <a:off x="4718429" y="903358"/>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ctr" defTabSz="889000" rtl="0">
              <a:lnSpc>
                <a:spcPct val="90000"/>
              </a:lnSpc>
              <a:spcBef>
                <a:spcPct val="0"/>
              </a:spcBef>
              <a:spcAft>
                <a:spcPct val="35000"/>
              </a:spcAft>
            </a:pPr>
            <a:r>
              <a:rPr lang="ar-EG" sz="2400" b="1" kern="1200" dirty="0" smtClean="0">
                <a:solidFill>
                  <a:schemeClr val="accent3"/>
                </a:solidFill>
              </a:rPr>
              <a:t>قائمة التحقق</a:t>
            </a:r>
            <a:endParaRPr lang="ar-EG" sz="2400" b="1" kern="1200" dirty="0">
              <a:solidFill>
                <a:schemeClr val="accent3"/>
              </a:solidFill>
            </a:endParaRPr>
          </a:p>
        </p:txBody>
      </p:sp>
      <p:sp>
        <p:nvSpPr>
          <p:cNvPr id="11" name="Freeform 10"/>
          <p:cNvSpPr/>
          <p:nvPr/>
        </p:nvSpPr>
        <p:spPr>
          <a:xfrm>
            <a:off x="4718429" y="3736102"/>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justLow" defTabSz="889000" rtl="1">
              <a:lnSpc>
                <a:spcPct val="90000"/>
              </a:lnSpc>
              <a:spcBef>
                <a:spcPct val="0"/>
              </a:spcBef>
              <a:spcAft>
                <a:spcPct val="35000"/>
              </a:spcAft>
            </a:pPr>
            <a:r>
              <a:rPr lang="ar-EG" sz="2000" b="1" kern="1200" dirty="0" smtClean="0"/>
              <a:t>نموذج يُستَعملُ لتَسجيل مدى تكرار حدوث مستوى خدمة بنتيجة أداء معين.</a:t>
            </a:r>
            <a:endParaRPr lang="ar-EG" sz="2000" b="1" kern="1200" dirty="0"/>
          </a:p>
        </p:txBody>
      </p:sp>
      <p:sp>
        <p:nvSpPr>
          <p:cNvPr id="12" name="Freeform 11"/>
          <p:cNvSpPr/>
          <p:nvPr/>
        </p:nvSpPr>
        <p:spPr>
          <a:xfrm>
            <a:off x="2496879" y="903358"/>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ctr" defTabSz="889000" rtl="1">
              <a:lnSpc>
                <a:spcPct val="90000"/>
              </a:lnSpc>
              <a:spcBef>
                <a:spcPct val="0"/>
              </a:spcBef>
              <a:spcAft>
                <a:spcPct val="35000"/>
              </a:spcAft>
            </a:pPr>
            <a:r>
              <a:rPr lang="ar-EG" sz="2400" b="1" kern="1200" dirty="0" smtClean="0">
                <a:solidFill>
                  <a:schemeClr val="accent3"/>
                </a:solidFill>
              </a:rPr>
              <a:t>رسم باريتو</a:t>
            </a:r>
            <a:endParaRPr lang="ar-EG" sz="2400" b="1" kern="1200" dirty="0">
              <a:solidFill>
                <a:schemeClr val="accent3"/>
              </a:solidFill>
            </a:endParaRPr>
          </a:p>
        </p:txBody>
      </p:sp>
      <p:sp>
        <p:nvSpPr>
          <p:cNvPr id="13" name="Freeform 12"/>
          <p:cNvSpPr/>
          <p:nvPr/>
        </p:nvSpPr>
        <p:spPr>
          <a:xfrm>
            <a:off x="2496879" y="3736102"/>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justLow" defTabSz="889000" rtl="1">
              <a:lnSpc>
                <a:spcPct val="90000"/>
              </a:lnSpc>
              <a:spcBef>
                <a:spcPct val="0"/>
              </a:spcBef>
              <a:spcAft>
                <a:spcPct val="35000"/>
              </a:spcAft>
            </a:pPr>
            <a:r>
              <a:rPr lang="ar-EG" sz="2000" b="1" kern="1200" dirty="0" smtClean="0"/>
              <a:t>رسم بياني لعوامل معينة تصنف بأسلوب تنازلي بحسب مدى التردد على طول المحورِ الأفقي.</a:t>
            </a:r>
            <a:endParaRPr lang="ar-EG" sz="2000" b="1" kern="1200" dirty="0"/>
          </a:p>
        </p:txBody>
      </p:sp>
      <p:sp>
        <p:nvSpPr>
          <p:cNvPr id="14" name="Freeform 13"/>
          <p:cNvSpPr/>
          <p:nvPr/>
        </p:nvSpPr>
        <p:spPr>
          <a:xfrm>
            <a:off x="275329" y="903358"/>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ctr" defTabSz="889000" rtl="1">
              <a:lnSpc>
                <a:spcPct val="90000"/>
              </a:lnSpc>
              <a:spcBef>
                <a:spcPct val="0"/>
              </a:spcBef>
              <a:spcAft>
                <a:spcPct val="35000"/>
              </a:spcAft>
            </a:pPr>
            <a:r>
              <a:rPr lang="ar-EG" sz="2400" b="1" kern="1200" dirty="0" smtClean="0">
                <a:solidFill>
                  <a:schemeClr val="accent3"/>
                </a:solidFill>
              </a:rPr>
              <a:t>رسم السبب والنتيجة</a:t>
            </a:r>
            <a:endParaRPr lang="ar-EG" sz="2400" b="1" kern="1200" dirty="0">
              <a:solidFill>
                <a:schemeClr val="accent3"/>
              </a:solidFill>
            </a:endParaRPr>
          </a:p>
        </p:txBody>
      </p:sp>
      <p:sp>
        <p:nvSpPr>
          <p:cNvPr id="15" name="Freeform 14"/>
          <p:cNvSpPr/>
          <p:nvPr/>
        </p:nvSpPr>
        <p:spPr>
          <a:xfrm>
            <a:off x="275329" y="3736102"/>
            <a:ext cx="1902012" cy="2603079"/>
          </a:xfrm>
          <a:custGeom>
            <a:avLst/>
            <a:gdLst>
              <a:gd name="connsiteX0" fmla="*/ 0 w 1902012"/>
              <a:gd name="connsiteY0" fmla="*/ 190201 h 2603079"/>
              <a:gd name="connsiteX1" fmla="*/ 190201 w 1902012"/>
              <a:gd name="connsiteY1" fmla="*/ 0 h 2603079"/>
              <a:gd name="connsiteX2" fmla="*/ 1711811 w 1902012"/>
              <a:gd name="connsiteY2" fmla="*/ 0 h 2603079"/>
              <a:gd name="connsiteX3" fmla="*/ 1902012 w 1902012"/>
              <a:gd name="connsiteY3" fmla="*/ 190201 h 2603079"/>
              <a:gd name="connsiteX4" fmla="*/ 1902012 w 1902012"/>
              <a:gd name="connsiteY4" fmla="*/ 2412878 h 2603079"/>
              <a:gd name="connsiteX5" fmla="*/ 1711811 w 1902012"/>
              <a:gd name="connsiteY5" fmla="*/ 2603079 h 2603079"/>
              <a:gd name="connsiteX6" fmla="*/ 190201 w 1902012"/>
              <a:gd name="connsiteY6" fmla="*/ 2603079 h 2603079"/>
              <a:gd name="connsiteX7" fmla="*/ 0 w 1902012"/>
              <a:gd name="connsiteY7" fmla="*/ 2412878 h 2603079"/>
              <a:gd name="connsiteX8" fmla="*/ 0 w 1902012"/>
              <a:gd name="connsiteY8" fmla="*/ 190201 h 260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012" h="2603079">
                <a:moveTo>
                  <a:pt x="0" y="190201"/>
                </a:moveTo>
                <a:cubicBezTo>
                  <a:pt x="0" y="85156"/>
                  <a:pt x="85156" y="0"/>
                  <a:pt x="190201" y="0"/>
                </a:cubicBezTo>
                <a:lnTo>
                  <a:pt x="1711811" y="0"/>
                </a:lnTo>
                <a:cubicBezTo>
                  <a:pt x="1816856" y="0"/>
                  <a:pt x="1902012" y="85156"/>
                  <a:pt x="1902012" y="190201"/>
                </a:cubicBezTo>
                <a:lnTo>
                  <a:pt x="1902012" y="2412878"/>
                </a:lnTo>
                <a:cubicBezTo>
                  <a:pt x="1902012" y="2517923"/>
                  <a:pt x="1816856" y="2603079"/>
                  <a:pt x="1711811" y="2603079"/>
                </a:cubicBezTo>
                <a:lnTo>
                  <a:pt x="190201" y="2603079"/>
                </a:lnTo>
                <a:cubicBezTo>
                  <a:pt x="85156" y="2603079"/>
                  <a:pt x="0" y="2517923"/>
                  <a:pt x="0" y="2412878"/>
                </a:cubicBezTo>
                <a:lnTo>
                  <a:pt x="0" y="1902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08" tIns="131908" rIns="131908" bIns="131908" numCol="1" spcCol="1270" anchor="ctr" anchorCtr="0">
            <a:noAutofit/>
          </a:bodyPr>
          <a:lstStyle/>
          <a:p>
            <a:pPr lvl="0" algn="justLow" defTabSz="889000" rtl="1">
              <a:lnSpc>
                <a:spcPct val="90000"/>
              </a:lnSpc>
              <a:spcBef>
                <a:spcPct val="0"/>
              </a:spcBef>
              <a:spcAft>
                <a:spcPct val="35000"/>
              </a:spcAft>
            </a:pPr>
            <a:r>
              <a:rPr lang="ar-EG" sz="2000" b="1" kern="1200" dirty="0" smtClean="0"/>
              <a:t>هو عبارة عن رسم يساعد في تحليل الوضع الحالي للإنتاج عبر إعادة المستوى المحقق للإنتاج \ الخدمة إلى أسبابها الأصيلة.</a:t>
            </a:r>
            <a:endParaRPr lang="ar-EG" sz="2000" b="1" kern="1200" dirty="0"/>
          </a:p>
        </p:txBody>
      </p:sp>
    </p:spTree>
    <p:extLst>
      <p:ext uri="{BB962C8B-B14F-4D97-AF65-F5344CB8AC3E}">
        <p14:creationId xmlns:p14="http://schemas.microsoft.com/office/powerpoint/2010/main" val="298606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رسم خط التشغيل</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a:xfrm>
            <a:off x="966060" y="1177269"/>
            <a:ext cx="8177939" cy="453600"/>
          </a:xfrm>
          <a:prstGeom prst="rect">
            <a:avLst/>
          </a:prstGeom>
          <a:solidFill>
            <a:schemeClr val="bg2">
              <a:alpha val="90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010544" y="911588"/>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تخطيط العمل .</a:t>
            </a:r>
            <a:endParaRPr lang="ar-EG" sz="2000" b="1" kern="1200" dirty="0"/>
          </a:p>
        </p:txBody>
      </p:sp>
      <p:sp>
        <p:nvSpPr>
          <p:cNvPr id="11" name="Rectangle 10"/>
          <p:cNvSpPr/>
          <p:nvPr/>
        </p:nvSpPr>
        <p:spPr>
          <a:xfrm>
            <a:off x="966060" y="1993749"/>
            <a:ext cx="8177939" cy="453600"/>
          </a:xfrm>
          <a:prstGeom prst="rect">
            <a:avLst/>
          </a:prstGeom>
          <a:solidFill>
            <a:schemeClr val="accent3">
              <a:alpha val="90000"/>
            </a:schemeClr>
          </a:solidFill>
        </p:spPr>
        <p:style>
          <a:lnRef idx="2">
            <a:schemeClr val="accent2">
              <a:hueOff val="-2115807"/>
              <a:satOff val="-6334"/>
              <a:lumOff val="1339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010544" y="172806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2115807"/>
              <a:satOff val="-6334"/>
              <a:lumOff val="13399"/>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تحديد الخطوات والعوائق .</a:t>
            </a:r>
            <a:endParaRPr lang="ar-EG" sz="2000" b="1" kern="1200" dirty="0"/>
          </a:p>
        </p:txBody>
      </p:sp>
      <p:sp>
        <p:nvSpPr>
          <p:cNvPr id="13" name="Rectangle 12"/>
          <p:cNvSpPr/>
          <p:nvPr/>
        </p:nvSpPr>
        <p:spPr>
          <a:xfrm>
            <a:off x="966060" y="2810229"/>
            <a:ext cx="8177939" cy="453600"/>
          </a:xfrm>
          <a:prstGeom prst="rect">
            <a:avLst/>
          </a:prstGeom>
          <a:solidFill>
            <a:schemeClr val="bg2">
              <a:alpha val="90000"/>
            </a:schemeClr>
          </a:solidFill>
        </p:spPr>
        <p:style>
          <a:lnRef idx="2">
            <a:schemeClr val="accent2">
              <a:hueOff val="-4231614"/>
              <a:satOff val="-12668"/>
              <a:lumOff val="267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010544" y="254454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rgbClr r="0" g="0" b="0"/>
          </a:fillRef>
          <a:effectRef idx="0">
            <a:schemeClr val="accent2">
              <a:hueOff val="-4231614"/>
              <a:satOff val="-12668"/>
              <a:lumOff val="26798"/>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رؤية النظام بأكمله .</a:t>
            </a:r>
            <a:endParaRPr lang="ar-EG" sz="2000" b="1" kern="1200" dirty="0"/>
          </a:p>
        </p:txBody>
      </p:sp>
      <p:sp>
        <p:nvSpPr>
          <p:cNvPr id="15" name="Rectangle 14"/>
          <p:cNvSpPr/>
          <p:nvPr/>
        </p:nvSpPr>
        <p:spPr>
          <a:xfrm>
            <a:off x="966060" y="3626709"/>
            <a:ext cx="8177939" cy="453600"/>
          </a:xfrm>
          <a:prstGeom prst="rect">
            <a:avLst/>
          </a:prstGeom>
          <a:solidFill>
            <a:schemeClr val="bg2">
              <a:alpha val="90000"/>
            </a:schemeClr>
          </a:solidFill>
        </p:spPr>
        <p:style>
          <a:lnRef idx="2">
            <a:schemeClr val="accent2">
              <a:hueOff val="-6347421"/>
              <a:satOff val="-19002"/>
              <a:lumOff val="4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010544" y="336102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2">
              <a:hueOff val="-6347421"/>
              <a:satOff val="-19002"/>
              <a:lumOff val="40196"/>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تحديد نقاط ”عنق الزجاجة“.</a:t>
            </a:r>
            <a:endParaRPr lang="ar-EG" sz="2000" b="1" kern="1200" dirty="0"/>
          </a:p>
        </p:txBody>
      </p:sp>
      <p:sp>
        <p:nvSpPr>
          <p:cNvPr id="17" name="Rectangle 16"/>
          <p:cNvSpPr/>
          <p:nvPr/>
        </p:nvSpPr>
        <p:spPr>
          <a:xfrm>
            <a:off x="966060" y="4443189"/>
            <a:ext cx="8177939" cy="453600"/>
          </a:xfrm>
          <a:prstGeom prst="rect">
            <a:avLst/>
          </a:prstGeom>
          <a:solidFill>
            <a:schemeClr val="bg2">
              <a:alpha val="90000"/>
            </a:schemeClr>
          </a:solidFill>
        </p:spPr>
        <p:style>
          <a:lnRef idx="2">
            <a:schemeClr val="accent2">
              <a:hueOff val="-8463228"/>
              <a:satOff val="-25335"/>
              <a:lumOff val="535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3010544" y="417750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8463228"/>
              <a:satOff val="-25335"/>
              <a:lumOff val="53595"/>
              <a:alphaOff val="0"/>
            </a:schemeClr>
          </a:fillRef>
          <a:effectRef idx="0">
            <a:schemeClr val="accent2">
              <a:hueOff val="-8463228"/>
              <a:satOff val="-25335"/>
              <a:lumOff val="53595"/>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تحديد المستخدم التالي .</a:t>
            </a:r>
            <a:endParaRPr lang="ar-EG" sz="2000" b="1" kern="1200" dirty="0"/>
          </a:p>
        </p:txBody>
      </p:sp>
      <p:sp>
        <p:nvSpPr>
          <p:cNvPr id="19" name="Rectangle 18"/>
          <p:cNvSpPr/>
          <p:nvPr/>
        </p:nvSpPr>
        <p:spPr>
          <a:xfrm>
            <a:off x="966060" y="5259669"/>
            <a:ext cx="8177939" cy="453600"/>
          </a:xfrm>
          <a:prstGeom prst="rect">
            <a:avLst/>
          </a:prstGeom>
          <a:solidFill>
            <a:schemeClr val="bg2">
              <a:alpha val="90000"/>
            </a:schemeClr>
          </a:solidFill>
        </p:spPr>
        <p:style>
          <a:lnRef idx="2">
            <a:schemeClr val="accent2">
              <a:hueOff val="-10579034"/>
              <a:satOff val="-31669"/>
              <a:lumOff val="669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010544" y="499398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10579034"/>
              <a:satOff val="-31669"/>
              <a:lumOff val="66994"/>
              <a:alphaOff val="0"/>
            </a:schemeClr>
          </a:fillRef>
          <a:effectRef idx="0">
            <a:schemeClr val="accent2">
              <a:hueOff val="-10579034"/>
              <a:satOff val="-31669"/>
              <a:lumOff val="66994"/>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دمج أو إزالة خطوات .</a:t>
            </a:r>
            <a:endParaRPr lang="ar-EG" sz="2000" b="1" kern="1200" dirty="0"/>
          </a:p>
        </p:txBody>
      </p:sp>
      <p:sp>
        <p:nvSpPr>
          <p:cNvPr id="21" name="Rectangle 20"/>
          <p:cNvSpPr/>
          <p:nvPr/>
        </p:nvSpPr>
        <p:spPr>
          <a:xfrm>
            <a:off x="966060" y="6076149"/>
            <a:ext cx="8177939" cy="453600"/>
          </a:xfrm>
          <a:prstGeom prst="rect">
            <a:avLst/>
          </a:prstGeom>
          <a:solidFill>
            <a:schemeClr val="bg2">
              <a:alpha val="90000"/>
            </a:schemeClr>
          </a:solidFill>
        </p:spPr>
        <p:style>
          <a:lnRef idx="2">
            <a:schemeClr val="accent2">
              <a:hueOff val="-12694841"/>
              <a:satOff val="-38003"/>
              <a:lumOff val="8039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21"/>
          <p:cNvSpPr/>
          <p:nvPr/>
        </p:nvSpPr>
        <p:spPr>
          <a:xfrm>
            <a:off x="3010544" y="5810469"/>
            <a:ext cx="5724557" cy="531360"/>
          </a:xfrm>
          <a:custGeom>
            <a:avLst/>
            <a:gdLst>
              <a:gd name="connsiteX0" fmla="*/ 0 w 5724557"/>
              <a:gd name="connsiteY0" fmla="*/ 88562 h 531360"/>
              <a:gd name="connsiteX1" fmla="*/ 88562 w 5724557"/>
              <a:gd name="connsiteY1" fmla="*/ 0 h 531360"/>
              <a:gd name="connsiteX2" fmla="*/ 5635995 w 5724557"/>
              <a:gd name="connsiteY2" fmla="*/ 0 h 531360"/>
              <a:gd name="connsiteX3" fmla="*/ 5724557 w 5724557"/>
              <a:gd name="connsiteY3" fmla="*/ 88562 h 531360"/>
              <a:gd name="connsiteX4" fmla="*/ 5724557 w 5724557"/>
              <a:gd name="connsiteY4" fmla="*/ 442798 h 531360"/>
              <a:gd name="connsiteX5" fmla="*/ 5635995 w 5724557"/>
              <a:gd name="connsiteY5" fmla="*/ 531360 h 531360"/>
              <a:gd name="connsiteX6" fmla="*/ 88562 w 5724557"/>
              <a:gd name="connsiteY6" fmla="*/ 531360 h 531360"/>
              <a:gd name="connsiteX7" fmla="*/ 0 w 5724557"/>
              <a:gd name="connsiteY7" fmla="*/ 442798 h 531360"/>
              <a:gd name="connsiteX8" fmla="*/ 0 w 572455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57" h="531360">
                <a:moveTo>
                  <a:pt x="0" y="88562"/>
                </a:moveTo>
                <a:cubicBezTo>
                  <a:pt x="0" y="39651"/>
                  <a:pt x="39651" y="0"/>
                  <a:pt x="88562" y="0"/>
                </a:cubicBezTo>
                <a:lnTo>
                  <a:pt x="5635995" y="0"/>
                </a:lnTo>
                <a:cubicBezTo>
                  <a:pt x="5684906" y="0"/>
                  <a:pt x="5724557" y="39651"/>
                  <a:pt x="5724557" y="88562"/>
                </a:cubicBezTo>
                <a:lnTo>
                  <a:pt x="5724557" y="442798"/>
                </a:lnTo>
                <a:cubicBezTo>
                  <a:pt x="5724557" y="491709"/>
                  <a:pt x="5684906" y="531360"/>
                  <a:pt x="5635995"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242314" tIns="25939" rIns="242314" bIns="25939" numCol="1" spcCol="1270" anchor="ctr" anchorCtr="0">
            <a:noAutofit/>
          </a:bodyPr>
          <a:lstStyle/>
          <a:p>
            <a:pPr lvl="0" algn="ctr" defTabSz="889000" rtl="1">
              <a:lnSpc>
                <a:spcPct val="90000"/>
              </a:lnSpc>
              <a:spcBef>
                <a:spcPct val="0"/>
              </a:spcBef>
              <a:spcAft>
                <a:spcPct val="35000"/>
              </a:spcAft>
            </a:pPr>
            <a:r>
              <a:rPr lang="ar-EG" sz="2000" b="1" kern="1200" dirty="0" smtClean="0"/>
              <a:t>تدريب الجدد .</a:t>
            </a:r>
            <a:endParaRPr lang="ar-EG" sz="2000" b="1" kern="1200" dirty="0"/>
          </a:p>
        </p:txBody>
      </p:sp>
      <p:pic>
        <p:nvPicPr>
          <p:cNvPr id="7" name="Picture 6"/>
          <p:cNvPicPr>
            <a:picLocks noChangeAspect="1"/>
          </p:cNvPicPr>
          <p:nvPr/>
        </p:nvPicPr>
        <p:blipFill>
          <a:blip r:embed="rId3"/>
          <a:stretch>
            <a:fillRect/>
          </a:stretch>
        </p:blipFill>
        <p:spPr>
          <a:xfrm>
            <a:off x="294467" y="1813302"/>
            <a:ext cx="2557220" cy="36033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16808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4" grpId="0" animBg="1"/>
      <p:bldP spid="16" grpId="0" animBg="1"/>
      <p:bldP spid="18"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مقدمة</a:t>
            </a:r>
          </a:p>
        </p:txBody>
      </p:sp>
      <p:graphicFrame>
        <p:nvGraphicFramePr>
          <p:cNvPr id="4" name="Diagram 3"/>
          <p:cNvGraphicFramePr/>
          <p:nvPr>
            <p:extLst>
              <p:ext uri="{D42A27DB-BD31-4B8C-83A1-F6EECF244321}">
                <p14:modId xmlns:p14="http://schemas.microsoft.com/office/powerpoint/2010/main" val="246792854"/>
              </p:ext>
            </p:extLst>
          </p:nvPr>
        </p:nvGraphicFramePr>
        <p:xfrm>
          <a:off x="2181225" y="1425575"/>
          <a:ext cx="4876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42</a:t>
            </a:r>
            <a:endParaRPr lang="ar-EG" sz="2000" b="1" dirty="0"/>
          </a:p>
        </p:txBody>
      </p:sp>
    </p:spTree>
    <p:extLst>
      <p:ext uri="{BB962C8B-B14F-4D97-AF65-F5344CB8AC3E}">
        <p14:creationId xmlns:p14="http://schemas.microsoft.com/office/powerpoint/2010/main" val="3404333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قائمة التحقق</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Oval 10"/>
          <p:cNvSpPr/>
          <p:nvPr/>
        </p:nvSpPr>
        <p:spPr>
          <a:xfrm>
            <a:off x="6304911" y="729746"/>
            <a:ext cx="846195" cy="92554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Freeform 11"/>
          <p:cNvSpPr/>
          <p:nvPr/>
        </p:nvSpPr>
        <p:spPr>
          <a:xfrm>
            <a:off x="2173574" y="729746"/>
            <a:ext cx="4514761" cy="925544"/>
          </a:xfrm>
          <a:custGeom>
            <a:avLst/>
            <a:gdLst>
              <a:gd name="connsiteX0" fmla="*/ 0 w 4938117"/>
              <a:gd name="connsiteY0" fmla="*/ 0 h 925544"/>
              <a:gd name="connsiteX1" fmla="*/ 4938117 w 4938117"/>
              <a:gd name="connsiteY1" fmla="*/ 0 h 925544"/>
              <a:gd name="connsiteX2" fmla="*/ 4938117 w 4938117"/>
              <a:gd name="connsiteY2" fmla="*/ 925544 h 925544"/>
              <a:gd name="connsiteX3" fmla="*/ 0 w 4938117"/>
              <a:gd name="connsiteY3" fmla="*/ 925544 h 925544"/>
              <a:gd name="connsiteX4" fmla="*/ 0 w 4938117"/>
              <a:gd name="connsiteY4" fmla="*/ 0 h 9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17" h="925544">
                <a:moveTo>
                  <a:pt x="0" y="0"/>
                </a:moveTo>
                <a:lnTo>
                  <a:pt x="4938117" y="0"/>
                </a:lnTo>
                <a:lnTo>
                  <a:pt x="4938117" y="925544"/>
                </a:lnTo>
                <a:lnTo>
                  <a:pt x="0" y="925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مُعطيات بناءً على ملاحظات </a:t>
            </a:r>
            <a:r>
              <a:rPr lang="ar-EG" sz="3800" kern="1200" dirty="0" smtClean="0"/>
              <a:t>.</a:t>
            </a:r>
            <a:endParaRPr lang="ar-EG" sz="3800" kern="1200" dirty="0"/>
          </a:p>
        </p:txBody>
      </p:sp>
      <p:sp>
        <p:nvSpPr>
          <p:cNvPr id="13" name="Oval 12"/>
          <p:cNvSpPr/>
          <p:nvPr/>
        </p:nvSpPr>
        <p:spPr>
          <a:xfrm>
            <a:off x="6304911" y="1655291"/>
            <a:ext cx="846195" cy="92554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Freeform 13"/>
          <p:cNvSpPr/>
          <p:nvPr/>
        </p:nvSpPr>
        <p:spPr>
          <a:xfrm>
            <a:off x="2173574" y="1655291"/>
            <a:ext cx="4514761" cy="925544"/>
          </a:xfrm>
          <a:custGeom>
            <a:avLst/>
            <a:gdLst>
              <a:gd name="connsiteX0" fmla="*/ 0 w 4938117"/>
              <a:gd name="connsiteY0" fmla="*/ 0 h 925544"/>
              <a:gd name="connsiteX1" fmla="*/ 4938117 w 4938117"/>
              <a:gd name="connsiteY1" fmla="*/ 0 h 925544"/>
              <a:gd name="connsiteX2" fmla="*/ 4938117 w 4938117"/>
              <a:gd name="connsiteY2" fmla="*/ 925544 h 925544"/>
              <a:gd name="connsiteX3" fmla="*/ 0 w 4938117"/>
              <a:gd name="connsiteY3" fmla="*/ 925544 h 925544"/>
              <a:gd name="connsiteX4" fmla="*/ 0 w 4938117"/>
              <a:gd name="connsiteY4" fmla="*/ 0 h 9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17" h="925544">
                <a:moveTo>
                  <a:pt x="0" y="0"/>
                </a:moveTo>
                <a:lnTo>
                  <a:pt x="4938117" y="0"/>
                </a:lnTo>
                <a:lnTo>
                  <a:pt x="4938117" y="925544"/>
                </a:lnTo>
                <a:lnTo>
                  <a:pt x="0" y="925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تجميع دقيق ومدروس للمعلومات </a:t>
            </a:r>
            <a:r>
              <a:rPr lang="ar-EG" sz="3800" kern="1200" dirty="0" smtClean="0"/>
              <a:t>.</a:t>
            </a:r>
            <a:endParaRPr lang="ar-EG" sz="3800" kern="1200" dirty="0"/>
          </a:p>
        </p:txBody>
      </p:sp>
      <p:sp>
        <p:nvSpPr>
          <p:cNvPr id="15" name="Oval 14"/>
          <p:cNvSpPr/>
          <p:nvPr/>
        </p:nvSpPr>
        <p:spPr>
          <a:xfrm>
            <a:off x="6304911" y="2580835"/>
            <a:ext cx="846195" cy="92554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Freeform 15"/>
          <p:cNvSpPr/>
          <p:nvPr/>
        </p:nvSpPr>
        <p:spPr>
          <a:xfrm>
            <a:off x="2173574" y="2580835"/>
            <a:ext cx="4514761" cy="925544"/>
          </a:xfrm>
          <a:custGeom>
            <a:avLst/>
            <a:gdLst>
              <a:gd name="connsiteX0" fmla="*/ 0 w 4938117"/>
              <a:gd name="connsiteY0" fmla="*/ 0 h 925544"/>
              <a:gd name="connsiteX1" fmla="*/ 4938117 w 4938117"/>
              <a:gd name="connsiteY1" fmla="*/ 0 h 925544"/>
              <a:gd name="connsiteX2" fmla="*/ 4938117 w 4938117"/>
              <a:gd name="connsiteY2" fmla="*/ 925544 h 925544"/>
              <a:gd name="connsiteX3" fmla="*/ 0 w 4938117"/>
              <a:gd name="connsiteY3" fmla="*/ 925544 h 925544"/>
              <a:gd name="connsiteX4" fmla="*/ 0 w 4938117"/>
              <a:gd name="connsiteY4" fmla="*/ 0 h 9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17" h="925544">
                <a:moveTo>
                  <a:pt x="0" y="0"/>
                </a:moveTo>
                <a:lnTo>
                  <a:pt x="4938117" y="0"/>
                </a:lnTo>
                <a:lnTo>
                  <a:pt x="4938117" y="925544"/>
                </a:lnTo>
                <a:lnTo>
                  <a:pt x="0" y="925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كشفٌ عن نماذج المشاكل والخلل .</a:t>
            </a:r>
            <a:endParaRPr lang="ar-EG" sz="2000" b="1" kern="1200" dirty="0"/>
          </a:p>
        </p:txBody>
      </p:sp>
      <p:sp>
        <p:nvSpPr>
          <p:cNvPr id="17" name="Oval 16"/>
          <p:cNvSpPr/>
          <p:nvPr/>
        </p:nvSpPr>
        <p:spPr>
          <a:xfrm>
            <a:off x="6304911" y="3506379"/>
            <a:ext cx="846195" cy="92554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Freeform 17"/>
          <p:cNvSpPr/>
          <p:nvPr/>
        </p:nvSpPr>
        <p:spPr>
          <a:xfrm>
            <a:off x="2173574" y="3506379"/>
            <a:ext cx="4514761" cy="925544"/>
          </a:xfrm>
          <a:custGeom>
            <a:avLst/>
            <a:gdLst>
              <a:gd name="connsiteX0" fmla="*/ 0 w 4938117"/>
              <a:gd name="connsiteY0" fmla="*/ 0 h 925544"/>
              <a:gd name="connsiteX1" fmla="*/ 4938117 w 4938117"/>
              <a:gd name="connsiteY1" fmla="*/ 0 h 925544"/>
              <a:gd name="connsiteX2" fmla="*/ 4938117 w 4938117"/>
              <a:gd name="connsiteY2" fmla="*/ 925544 h 925544"/>
              <a:gd name="connsiteX3" fmla="*/ 0 w 4938117"/>
              <a:gd name="connsiteY3" fmla="*/ 925544 h 925544"/>
              <a:gd name="connsiteX4" fmla="*/ 0 w 4938117"/>
              <a:gd name="connsiteY4" fmla="*/ 0 h 9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17" h="925544">
                <a:moveTo>
                  <a:pt x="0" y="0"/>
                </a:moveTo>
                <a:lnTo>
                  <a:pt x="4938117" y="0"/>
                </a:lnTo>
                <a:lnTo>
                  <a:pt x="4938117" y="925544"/>
                </a:lnTo>
                <a:lnTo>
                  <a:pt x="0" y="9255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lvl="0" algn="ctr" defTabSz="889000" rtl="1">
              <a:lnSpc>
                <a:spcPct val="90000"/>
              </a:lnSpc>
              <a:spcBef>
                <a:spcPct val="0"/>
              </a:spcBef>
              <a:spcAft>
                <a:spcPct val="35000"/>
              </a:spcAft>
            </a:pPr>
            <a:r>
              <a:rPr lang="ar-EG" sz="2000" b="1" kern="1200" dirty="0" smtClean="0"/>
              <a:t>طريقة منظمة للإشراف والمراقبة .</a:t>
            </a:r>
            <a:endParaRPr lang="ar-EG" sz="2000" b="1" kern="1200" dirty="0"/>
          </a:p>
        </p:txBody>
      </p:sp>
      <p:graphicFrame>
        <p:nvGraphicFramePr>
          <p:cNvPr id="8" name="Table 7"/>
          <p:cNvGraphicFramePr>
            <a:graphicFrameLocks noGrp="1"/>
          </p:cNvGraphicFramePr>
          <p:nvPr>
            <p:extLst>
              <p:ext uri="{D42A27DB-BD31-4B8C-83A1-F6EECF244321}">
                <p14:modId xmlns:p14="http://schemas.microsoft.com/office/powerpoint/2010/main" val="3795492000"/>
              </p:ext>
            </p:extLst>
          </p:nvPr>
        </p:nvGraphicFramePr>
        <p:xfrm>
          <a:off x="0" y="4542019"/>
          <a:ext cx="9144000" cy="2181069"/>
        </p:xfrm>
        <a:graphic>
          <a:graphicData uri="http://schemas.openxmlformats.org/drawingml/2006/table">
            <a:tbl>
              <a:tblPr rtl="1" firstRow="1" firstCol="1" bandRow="1">
                <a:tableStyleId>{5C22544A-7EE6-4342-B048-85BDC9FD1C3A}</a:tableStyleId>
              </a:tblPr>
              <a:tblGrid>
                <a:gridCol w="2286000"/>
                <a:gridCol w="2286000"/>
                <a:gridCol w="2286000"/>
                <a:gridCol w="2286000"/>
              </a:tblGrid>
              <a:tr h="727023">
                <a:tc>
                  <a:txBody>
                    <a:bodyPr/>
                    <a:lstStyle/>
                    <a:p>
                      <a:pPr algn="ctr" rtl="1">
                        <a:lnSpc>
                          <a:spcPct val="107000"/>
                        </a:lnSpc>
                        <a:spcAft>
                          <a:spcPts val="0"/>
                        </a:spcAft>
                      </a:pPr>
                      <a:r>
                        <a:rPr lang="ar-EG" sz="2000" dirty="0">
                          <a:effectLst/>
                        </a:rPr>
                        <a:t>العناصر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3">
                  <a:txBody>
                    <a:bodyPr/>
                    <a:lstStyle/>
                    <a:p>
                      <a:pPr algn="ctr" rtl="1">
                        <a:lnSpc>
                          <a:spcPct val="107000"/>
                        </a:lnSpc>
                        <a:spcAft>
                          <a:spcPts val="0"/>
                        </a:spcAft>
                      </a:pPr>
                      <a:r>
                        <a:rPr lang="ar-EG" sz="2000" dirty="0">
                          <a:effectLst/>
                        </a:rPr>
                        <a:t>الوحدة المُستخدمة في القياس</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rtl="1"/>
                      <a:endParaRPr lang="ar-EG"/>
                    </a:p>
                  </a:txBody>
                  <a:tcPr/>
                </a:tc>
                <a:tc hMerge="1">
                  <a:txBody>
                    <a:bodyPr/>
                    <a:lstStyle/>
                    <a:p>
                      <a:pPr rtl="1"/>
                      <a:endParaRPr lang="ar-EG"/>
                    </a:p>
                  </a:txBody>
                  <a:tcPr/>
                </a:tc>
              </a:tr>
              <a:tr h="727023">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727023">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14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95143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6"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خارطة باريتو</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 name="Isosceles Triangle 9"/>
          <p:cNvSpPr/>
          <p:nvPr/>
        </p:nvSpPr>
        <p:spPr>
          <a:xfrm>
            <a:off x="2558945" y="1070119"/>
            <a:ext cx="4731844" cy="4731844"/>
          </a:xfrm>
          <a:prstGeom prst="triangle">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0"/>
          <p:cNvSpPr/>
          <p:nvPr/>
        </p:nvSpPr>
        <p:spPr>
          <a:xfrm>
            <a:off x="4924867" y="1545844"/>
            <a:ext cx="3075698" cy="1120116"/>
          </a:xfrm>
          <a:custGeom>
            <a:avLst/>
            <a:gdLst>
              <a:gd name="connsiteX0" fmla="*/ 0 w 3075698"/>
              <a:gd name="connsiteY0" fmla="*/ 186690 h 1120116"/>
              <a:gd name="connsiteX1" fmla="*/ 186690 w 3075698"/>
              <a:gd name="connsiteY1" fmla="*/ 0 h 1120116"/>
              <a:gd name="connsiteX2" fmla="*/ 2889008 w 3075698"/>
              <a:gd name="connsiteY2" fmla="*/ 0 h 1120116"/>
              <a:gd name="connsiteX3" fmla="*/ 3075698 w 3075698"/>
              <a:gd name="connsiteY3" fmla="*/ 186690 h 1120116"/>
              <a:gd name="connsiteX4" fmla="*/ 3075698 w 3075698"/>
              <a:gd name="connsiteY4" fmla="*/ 933426 h 1120116"/>
              <a:gd name="connsiteX5" fmla="*/ 2889008 w 3075698"/>
              <a:gd name="connsiteY5" fmla="*/ 1120116 h 1120116"/>
              <a:gd name="connsiteX6" fmla="*/ 186690 w 3075698"/>
              <a:gd name="connsiteY6" fmla="*/ 1120116 h 1120116"/>
              <a:gd name="connsiteX7" fmla="*/ 0 w 3075698"/>
              <a:gd name="connsiteY7" fmla="*/ 933426 h 1120116"/>
              <a:gd name="connsiteX8" fmla="*/ 0 w 3075698"/>
              <a:gd name="connsiteY8" fmla="*/ 186690 h 11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698" h="1120116">
                <a:moveTo>
                  <a:pt x="0" y="186690"/>
                </a:moveTo>
                <a:cubicBezTo>
                  <a:pt x="0" y="83584"/>
                  <a:pt x="83584" y="0"/>
                  <a:pt x="186690" y="0"/>
                </a:cubicBezTo>
                <a:lnTo>
                  <a:pt x="2889008" y="0"/>
                </a:lnTo>
                <a:cubicBezTo>
                  <a:pt x="2992114" y="0"/>
                  <a:pt x="3075698" y="83584"/>
                  <a:pt x="3075698" y="186690"/>
                </a:cubicBezTo>
                <a:lnTo>
                  <a:pt x="3075698" y="933426"/>
                </a:lnTo>
                <a:cubicBezTo>
                  <a:pt x="3075698" y="1036532"/>
                  <a:pt x="2992114" y="1120116"/>
                  <a:pt x="2889008" y="1120116"/>
                </a:cubicBezTo>
                <a:lnTo>
                  <a:pt x="186690" y="1120116"/>
                </a:lnTo>
                <a:cubicBezTo>
                  <a:pt x="83584" y="1120116"/>
                  <a:pt x="0" y="1036532"/>
                  <a:pt x="0" y="933426"/>
                </a:cubicBezTo>
                <a:lnTo>
                  <a:pt x="0" y="186690"/>
                </a:lnTo>
                <a:close/>
              </a:path>
            </a:pathLst>
          </a:custGeom>
          <a:solidFill>
            <a:schemeClr val="tx2">
              <a:lumMod val="10000"/>
              <a:lumOff val="9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120" tIns="146120" rIns="146120" bIns="146120" numCol="1" spcCol="1270" anchor="ctr" anchorCtr="0">
            <a:noAutofit/>
          </a:bodyPr>
          <a:lstStyle/>
          <a:p>
            <a:pPr lvl="0" algn="ctr" defTabSz="1066800" rtl="1">
              <a:lnSpc>
                <a:spcPct val="90000"/>
              </a:lnSpc>
              <a:spcBef>
                <a:spcPct val="0"/>
              </a:spcBef>
              <a:spcAft>
                <a:spcPct val="35000"/>
              </a:spcAft>
            </a:pPr>
            <a:r>
              <a:rPr lang="ar-EG" sz="2400" b="1" kern="1200" dirty="0" smtClean="0"/>
              <a:t>اختيار العمل الذي يحتاج  للتطوير</a:t>
            </a:r>
            <a:r>
              <a:rPr lang="ar-EG" sz="2900" kern="1200" dirty="0" smtClean="0"/>
              <a:t>.</a:t>
            </a:r>
            <a:endParaRPr lang="ar-EG" sz="2900" kern="1200" dirty="0"/>
          </a:p>
        </p:txBody>
      </p:sp>
      <p:sp>
        <p:nvSpPr>
          <p:cNvPr id="12" name="Freeform 11"/>
          <p:cNvSpPr/>
          <p:nvPr/>
        </p:nvSpPr>
        <p:spPr>
          <a:xfrm>
            <a:off x="4924867" y="2805975"/>
            <a:ext cx="3075698" cy="1120116"/>
          </a:xfrm>
          <a:custGeom>
            <a:avLst/>
            <a:gdLst>
              <a:gd name="connsiteX0" fmla="*/ 0 w 3075698"/>
              <a:gd name="connsiteY0" fmla="*/ 186690 h 1120116"/>
              <a:gd name="connsiteX1" fmla="*/ 186690 w 3075698"/>
              <a:gd name="connsiteY1" fmla="*/ 0 h 1120116"/>
              <a:gd name="connsiteX2" fmla="*/ 2889008 w 3075698"/>
              <a:gd name="connsiteY2" fmla="*/ 0 h 1120116"/>
              <a:gd name="connsiteX3" fmla="*/ 3075698 w 3075698"/>
              <a:gd name="connsiteY3" fmla="*/ 186690 h 1120116"/>
              <a:gd name="connsiteX4" fmla="*/ 3075698 w 3075698"/>
              <a:gd name="connsiteY4" fmla="*/ 933426 h 1120116"/>
              <a:gd name="connsiteX5" fmla="*/ 2889008 w 3075698"/>
              <a:gd name="connsiteY5" fmla="*/ 1120116 h 1120116"/>
              <a:gd name="connsiteX6" fmla="*/ 186690 w 3075698"/>
              <a:gd name="connsiteY6" fmla="*/ 1120116 h 1120116"/>
              <a:gd name="connsiteX7" fmla="*/ 0 w 3075698"/>
              <a:gd name="connsiteY7" fmla="*/ 933426 h 1120116"/>
              <a:gd name="connsiteX8" fmla="*/ 0 w 3075698"/>
              <a:gd name="connsiteY8" fmla="*/ 186690 h 11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698" h="1120116">
                <a:moveTo>
                  <a:pt x="0" y="186690"/>
                </a:moveTo>
                <a:cubicBezTo>
                  <a:pt x="0" y="83584"/>
                  <a:pt x="83584" y="0"/>
                  <a:pt x="186690" y="0"/>
                </a:cubicBezTo>
                <a:lnTo>
                  <a:pt x="2889008" y="0"/>
                </a:lnTo>
                <a:cubicBezTo>
                  <a:pt x="2992114" y="0"/>
                  <a:pt x="3075698" y="83584"/>
                  <a:pt x="3075698" y="186690"/>
                </a:cubicBezTo>
                <a:lnTo>
                  <a:pt x="3075698" y="933426"/>
                </a:lnTo>
                <a:cubicBezTo>
                  <a:pt x="3075698" y="1036532"/>
                  <a:pt x="2992114" y="1120116"/>
                  <a:pt x="2889008" y="1120116"/>
                </a:cubicBezTo>
                <a:lnTo>
                  <a:pt x="186690" y="1120116"/>
                </a:lnTo>
                <a:cubicBezTo>
                  <a:pt x="83584" y="1120116"/>
                  <a:pt x="0" y="1036532"/>
                  <a:pt x="0" y="933426"/>
                </a:cubicBezTo>
                <a:lnTo>
                  <a:pt x="0" y="186690"/>
                </a:lnTo>
                <a:close/>
              </a:path>
            </a:pathLst>
          </a:custGeom>
          <a:solidFill>
            <a:schemeClr val="accent6">
              <a:lumMod val="40000"/>
              <a:lumOff val="6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120" tIns="146120" rIns="146120" bIns="146120" numCol="1" spcCol="1270" anchor="ctr" anchorCtr="0">
            <a:noAutofit/>
          </a:bodyPr>
          <a:lstStyle/>
          <a:p>
            <a:pPr lvl="0" algn="ctr" defTabSz="1066800" rtl="1">
              <a:lnSpc>
                <a:spcPct val="90000"/>
              </a:lnSpc>
              <a:spcBef>
                <a:spcPct val="0"/>
              </a:spcBef>
              <a:spcAft>
                <a:spcPct val="35000"/>
              </a:spcAft>
            </a:pPr>
            <a:r>
              <a:rPr lang="ar-EG" sz="2400" b="1" kern="1200" dirty="0" smtClean="0"/>
              <a:t> تحديد الفرص \ المشاكل .</a:t>
            </a:r>
            <a:endParaRPr lang="ar-EG" sz="2400" b="1" kern="1200" dirty="0"/>
          </a:p>
        </p:txBody>
      </p:sp>
      <p:sp>
        <p:nvSpPr>
          <p:cNvPr id="13" name="Freeform 12"/>
          <p:cNvSpPr/>
          <p:nvPr/>
        </p:nvSpPr>
        <p:spPr>
          <a:xfrm>
            <a:off x="4924867" y="4066106"/>
            <a:ext cx="3075698" cy="1120116"/>
          </a:xfrm>
          <a:custGeom>
            <a:avLst/>
            <a:gdLst>
              <a:gd name="connsiteX0" fmla="*/ 0 w 3075698"/>
              <a:gd name="connsiteY0" fmla="*/ 186690 h 1120116"/>
              <a:gd name="connsiteX1" fmla="*/ 186690 w 3075698"/>
              <a:gd name="connsiteY1" fmla="*/ 0 h 1120116"/>
              <a:gd name="connsiteX2" fmla="*/ 2889008 w 3075698"/>
              <a:gd name="connsiteY2" fmla="*/ 0 h 1120116"/>
              <a:gd name="connsiteX3" fmla="*/ 3075698 w 3075698"/>
              <a:gd name="connsiteY3" fmla="*/ 186690 h 1120116"/>
              <a:gd name="connsiteX4" fmla="*/ 3075698 w 3075698"/>
              <a:gd name="connsiteY4" fmla="*/ 933426 h 1120116"/>
              <a:gd name="connsiteX5" fmla="*/ 2889008 w 3075698"/>
              <a:gd name="connsiteY5" fmla="*/ 1120116 h 1120116"/>
              <a:gd name="connsiteX6" fmla="*/ 186690 w 3075698"/>
              <a:gd name="connsiteY6" fmla="*/ 1120116 h 1120116"/>
              <a:gd name="connsiteX7" fmla="*/ 0 w 3075698"/>
              <a:gd name="connsiteY7" fmla="*/ 933426 h 1120116"/>
              <a:gd name="connsiteX8" fmla="*/ 0 w 3075698"/>
              <a:gd name="connsiteY8" fmla="*/ 186690 h 11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698" h="1120116">
                <a:moveTo>
                  <a:pt x="0" y="186690"/>
                </a:moveTo>
                <a:cubicBezTo>
                  <a:pt x="0" y="83584"/>
                  <a:pt x="83584" y="0"/>
                  <a:pt x="186690" y="0"/>
                </a:cubicBezTo>
                <a:lnTo>
                  <a:pt x="2889008" y="0"/>
                </a:lnTo>
                <a:cubicBezTo>
                  <a:pt x="2992114" y="0"/>
                  <a:pt x="3075698" y="83584"/>
                  <a:pt x="3075698" y="186690"/>
                </a:cubicBezTo>
                <a:lnTo>
                  <a:pt x="3075698" y="933426"/>
                </a:lnTo>
                <a:cubicBezTo>
                  <a:pt x="3075698" y="1036532"/>
                  <a:pt x="2992114" y="1120116"/>
                  <a:pt x="2889008" y="1120116"/>
                </a:cubicBezTo>
                <a:lnTo>
                  <a:pt x="186690" y="1120116"/>
                </a:lnTo>
                <a:cubicBezTo>
                  <a:pt x="83584" y="1120116"/>
                  <a:pt x="0" y="1036532"/>
                  <a:pt x="0" y="933426"/>
                </a:cubicBezTo>
                <a:lnTo>
                  <a:pt x="0" y="186690"/>
                </a:lnTo>
                <a:close/>
              </a:path>
            </a:pathLst>
          </a:custGeom>
          <a:solidFill>
            <a:srgbClr val="0099CC">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120" tIns="146120" rIns="146120" bIns="146120" numCol="1" spcCol="1270" anchor="ctr" anchorCtr="0">
            <a:noAutofit/>
          </a:bodyPr>
          <a:lstStyle/>
          <a:p>
            <a:pPr lvl="0" algn="ctr" defTabSz="1066800" rtl="1">
              <a:lnSpc>
                <a:spcPct val="90000"/>
              </a:lnSpc>
              <a:spcBef>
                <a:spcPct val="0"/>
              </a:spcBef>
              <a:spcAft>
                <a:spcPct val="35000"/>
              </a:spcAft>
            </a:pPr>
            <a:r>
              <a:rPr lang="ar-EG" sz="2400" b="1" kern="1200" dirty="0" smtClean="0"/>
              <a:t>قياس تطوّر العمل</a:t>
            </a:r>
            <a:r>
              <a:rPr lang="ar-EG" sz="2900" kern="1200" dirty="0" smtClean="0"/>
              <a:t>.</a:t>
            </a:r>
            <a:endParaRPr lang="ar-EG" sz="2900" kern="1200" dirty="0"/>
          </a:p>
        </p:txBody>
      </p:sp>
      <p:pic>
        <p:nvPicPr>
          <p:cNvPr id="7" name="Picture 6"/>
          <p:cNvPicPr>
            <a:picLocks noChangeAspect="1"/>
          </p:cNvPicPr>
          <p:nvPr/>
        </p:nvPicPr>
        <p:blipFill>
          <a:blip r:embed="rId3"/>
          <a:stretch>
            <a:fillRect/>
          </a:stretch>
        </p:blipFill>
        <p:spPr>
          <a:xfrm>
            <a:off x="1162373" y="1218089"/>
            <a:ext cx="3585407" cy="4578278"/>
          </a:xfrm>
          <a:prstGeom prst="rect">
            <a:avLst/>
          </a:prstGeom>
        </p:spPr>
      </p:pic>
    </p:spTree>
    <p:extLst>
      <p:ext uri="{BB962C8B-B14F-4D97-AF65-F5344CB8AC3E}">
        <p14:creationId xmlns:p14="http://schemas.microsoft.com/office/powerpoint/2010/main" val="1764114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رسم السّبب والنتيجة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6202978" y="1900232"/>
            <a:ext cx="2476074" cy="3537247"/>
          </a:xfrm>
          <a:custGeom>
            <a:avLst/>
            <a:gdLst>
              <a:gd name="connsiteX0" fmla="*/ 0 w 3537247"/>
              <a:gd name="connsiteY0" fmla="*/ 0 h 2476073"/>
              <a:gd name="connsiteX1" fmla="*/ 2299211 w 3537247"/>
              <a:gd name="connsiteY1" fmla="*/ 0 h 2476073"/>
              <a:gd name="connsiteX2" fmla="*/ 3537247 w 3537247"/>
              <a:gd name="connsiteY2" fmla="*/ 1238037 h 2476073"/>
              <a:gd name="connsiteX3" fmla="*/ 2299211 w 3537247"/>
              <a:gd name="connsiteY3" fmla="*/ 2476073 h 2476073"/>
              <a:gd name="connsiteX4" fmla="*/ 0 w 3537247"/>
              <a:gd name="connsiteY4" fmla="*/ 2476073 h 2476073"/>
              <a:gd name="connsiteX5" fmla="*/ 1238037 w 3537247"/>
              <a:gd name="connsiteY5" fmla="*/ 1238037 h 2476073"/>
              <a:gd name="connsiteX6" fmla="*/ 0 w 3537247"/>
              <a:gd name="connsiteY6" fmla="*/ 0 h 24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7247" h="2476073">
                <a:moveTo>
                  <a:pt x="3537247" y="0"/>
                </a:moveTo>
                <a:lnTo>
                  <a:pt x="3537247" y="1609448"/>
                </a:lnTo>
                <a:lnTo>
                  <a:pt x="1768623" y="2476073"/>
                </a:lnTo>
                <a:lnTo>
                  <a:pt x="0" y="1609448"/>
                </a:lnTo>
                <a:lnTo>
                  <a:pt x="0" y="0"/>
                </a:lnTo>
                <a:lnTo>
                  <a:pt x="1768623" y="866626"/>
                </a:lnTo>
                <a:lnTo>
                  <a:pt x="3537247" y="0"/>
                </a:lnTo>
                <a:close/>
              </a:path>
            </a:pathLst>
          </a:custGeom>
          <a:solidFill>
            <a:srgbClr val="00B0F0"/>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241" tIns="1253277" rIns="15240" bIns="1253276"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يساعد في</a:t>
            </a:r>
            <a:endParaRPr lang="ar-EG" sz="2900" kern="1200" dirty="0">
              <a:solidFill>
                <a:srgbClr val="FF0000"/>
              </a:solidFill>
            </a:endParaRPr>
          </a:p>
        </p:txBody>
      </p:sp>
      <p:sp>
        <p:nvSpPr>
          <p:cNvPr id="9" name="Freeform 8"/>
          <p:cNvSpPr/>
          <p:nvPr/>
        </p:nvSpPr>
        <p:spPr>
          <a:xfrm>
            <a:off x="650929" y="1475500"/>
            <a:ext cx="5552049" cy="3148678"/>
          </a:xfrm>
          <a:custGeom>
            <a:avLst/>
            <a:gdLst>
              <a:gd name="connsiteX0" fmla="*/ 524790 w 3148677"/>
              <a:gd name="connsiteY0" fmla="*/ 0 h 5552048"/>
              <a:gd name="connsiteX1" fmla="*/ 2623887 w 3148677"/>
              <a:gd name="connsiteY1" fmla="*/ 0 h 5552048"/>
              <a:gd name="connsiteX2" fmla="*/ 3148677 w 3148677"/>
              <a:gd name="connsiteY2" fmla="*/ 524790 h 5552048"/>
              <a:gd name="connsiteX3" fmla="*/ 3148677 w 3148677"/>
              <a:gd name="connsiteY3" fmla="*/ 5552048 h 5552048"/>
              <a:gd name="connsiteX4" fmla="*/ 3148677 w 3148677"/>
              <a:gd name="connsiteY4" fmla="*/ 5552048 h 5552048"/>
              <a:gd name="connsiteX5" fmla="*/ 0 w 3148677"/>
              <a:gd name="connsiteY5" fmla="*/ 5552048 h 5552048"/>
              <a:gd name="connsiteX6" fmla="*/ 0 w 3148677"/>
              <a:gd name="connsiteY6" fmla="*/ 5552048 h 5552048"/>
              <a:gd name="connsiteX7" fmla="*/ 0 w 3148677"/>
              <a:gd name="connsiteY7" fmla="*/ 524790 h 5552048"/>
              <a:gd name="connsiteX8" fmla="*/ 524790 w 3148677"/>
              <a:gd name="connsiteY8" fmla="*/ 0 h 555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8677" h="5552048">
                <a:moveTo>
                  <a:pt x="0" y="4626688"/>
                </a:moveTo>
                <a:lnTo>
                  <a:pt x="0" y="925360"/>
                </a:lnTo>
                <a:cubicBezTo>
                  <a:pt x="0" y="414298"/>
                  <a:pt x="133248" y="1"/>
                  <a:pt x="297619" y="1"/>
                </a:cubicBezTo>
                <a:lnTo>
                  <a:pt x="3148677" y="1"/>
                </a:lnTo>
                <a:lnTo>
                  <a:pt x="3148677" y="1"/>
                </a:lnTo>
                <a:lnTo>
                  <a:pt x="3148677" y="5552047"/>
                </a:lnTo>
                <a:lnTo>
                  <a:pt x="3148677" y="5552047"/>
                </a:lnTo>
                <a:lnTo>
                  <a:pt x="297619" y="5552047"/>
                </a:lnTo>
                <a:cubicBezTo>
                  <a:pt x="133248" y="5552047"/>
                  <a:pt x="0" y="5137750"/>
                  <a:pt x="0" y="4626688"/>
                </a:cubicBezTo>
                <a:close/>
              </a:path>
            </a:pathLst>
          </a:custGeom>
          <a:solidFill>
            <a:srgbClr val="FFCCFF">
              <a:alpha val="90000"/>
            </a:srgbClr>
          </a:solidFill>
        </p:spPr>
        <p:style>
          <a:lnRef idx="2">
            <a:schemeClr val="accent1">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2122" tIns="172121" rIns="206248" bIns="172122" numCol="1" spcCol="1270" anchor="ctr" anchorCtr="0">
            <a:noAutofit/>
          </a:bodyPr>
          <a:lstStyle/>
          <a:p>
            <a:pPr marL="285750" lvl="1" indent="-285750" algn="ctr" defTabSz="1289050" rtl="1">
              <a:lnSpc>
                <a:spcPct val="90000"/>
              </a:lnSpc>
              <a:spcBef>
                <a:spcPct val="0"/>
              </a:spcBef>
              <a:spcAft>
                <a:spcPct val="15000"/>
              </a:spcAft>
              <a:buChar char="••"/>
            </a:pPr>
            <a:r>
              <a:rPr lang="ar-EG" sz="2900" kern="1200" dirty="0" smtClean="0"/>
              <a:t>تحليل الوضع الحالي .</a:t>
            </a:r>
            <a:endParaRPr lang="ar-EG" sz="2900" kern="1200" dirty="0"/>
          </a:p>
          <a:p>
            <a:pPr marL="171450" lvl="1" indent="-171450" algn="ctr" defTabSz="800100" rtl="1">
              <a:lnSpc>
                <a:spcPct val="90000"/>
              </a:lnSpc>
              <a:spcBef>
                <a:spcPct val="0"/>
              </a:spcBef>
              <a:spcAft>
                <a:spcPct val="15000"/>
              </a:spcAft>
              <a:buChar char="••"/>
            </a:pPr>
            <a:endParaRPr lang="ar-EG" sz="1800" kern="1200" dirty="0"/>
          </a:p>
          <a:p>
            <a:pPr marL="285750" lvl="1" indent="-285750" algn="ctr" defTabSz="1289050" rtl="1">
              <a:lnSpc>
                <a:spcPct val="90000"/>
              </a:lnSpc>
              <a:spcBef>
                <a:spcPct val="0"/>
              </a:spcBef>
              <a:spcAft>
                <a:spcPct val="15000"/>
              </a:spcAft>
              <a:buChar char="••"/>
            </a:pPr>
            <a:r>
              <a:rPr lang="ar-EG" sz="2900" kern="1200" dirty="0" smtClean="0"/>
              <a:t>كشف أسباب استياء العميل .</a:t>
            </a:r>
            <a:endParaRPr lang="ar-EG" sz="2900" kern="1200" dirty="0"/>
          </a:p>
          <a:p>
            <a:pPr marL="171450" lvl="1" indent="-171450" algn="ctr" defTabSz="800100" rtl="1">
              <a:lnSpc>
                <a:spcPct val="90000"/>
              </a:lnSpc>
              <a:spcBef>
                <a:spcPct val="0"/>
              </a:spcBef>
              <a:spcAft>
                <a:spcPct val="15000"/>
              </a:spcAft>
              <a:buChar char="••"/>
            </a:pPr>
            <a:endParaRPr lang="ar-EG" sz="1800" kern="1200" dirty="0"/>
          </a:p>
          <a:p>
            <a:pPr marL="285750" lvl="1" indent="-285750" algn="ctr" defTabSz="1289050" rtl="1">
              <a:lnSpc>
                <a:spcPct val="90000"/>
              </a:lnSpc>
              <a:spcBef>
                <a:spcPct val="0"/>
              </a:spcBef>
              <a:spcAft>
                <a:spcPct val="15000"/>
              </a:spcAft>
              <a:buChar char="••"/>
            </a:pPr>
            <a:r>
              <a:rPr lang="ar-EG" sz="2900" kern="1200" dirty="0" smtClean="0"/>
              <a:t>اعتماد النشاطات الناجحة.</a:t>
            </a:r>
            <a:endParaRPr lang="ar-EG" sz="2900" kern="1200" dirty="0"/>
          </a:p>
          <a:p>
            <a:pPr marL="171450" lvl="1" indent="-171450" algn="ctr" defTabSz="800100" rtl="1">
              <a:lnSpc>
                <a:spcPct val="90000"/>
              </a:lnSpc>
              <a:spcBef>
                <a:spcPct val="0"/>
              </a:spcBef>
              <a:spcAft>
                <a:spcPct val="15000"/>
              </a:spcAft>
              <a:buChar char="••"/>
            </a:pPr>
            <a:endParaRPr lang="ar-EG" sz="1800" kern="1200" dirty="0"/>
          </a:p>
          <a:p>
            <a:pPr marL="285750" lvl="1" indent="-285750" algn="ctr" defTabSz="1289050" rtl="1">
              <a:lnSpc>
                <a:spcPct val="90000"/>
              </a:lnSpc>
              <a:spcBef>
                <a:spcPct val="0"/>
              </a:spcBef>
              <a:spcAft>
                <a:spcPct val="15000"/>
              </a:spcAft>
              <a:buChar char="••"/>
            </a:pPr>
            <a:r>
              <a:rPr lang="ar-EG" sz="2900" kern="1200" dirty="0" smtClean="0"/>
              <a:t>تدريب الموظفين  الجدد.</a:t>
            </a:r>
            <a:endParaRPr lang="ar-EG" sz="2900" kern="1200" dirty="0"/>
          </a:p>
        </p:txBody>
      </p:sp>
    </p:spTree>
    <p:extLst>
      <p:ext uri="{BB962C8B-B14F-4D97-AF65-F5344CB8AC3E}">
        <p14:creationId xmlns:p14="http://schemas.microsoft.com/office/powerpoint/2010/main" val="2132150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1000"/>
                                        <p:tgtEl>
                                          <p:spTgt spid="9">
                                            <p:txEl>
                                              <p:pRg st="2" end="2"/>
                                            </p:txEl>
                                          </p:spTgt>
                                        </p:tgtEl>
                                      </p:cBhvr>
                                    </p:animEffect>
                                    <p:anim calcmode="lin" valueType="num">
                                      <p:cBhvr>
                                        <p:cTn id="3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anim calcmode="lin" valueType="num">
                                      <p:cBhvr>
                                        <p:cTn id="3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45</a:t>
            </a:r>
            <a:endParaRPr lang="ar-EG" sz="2000" b="1" dirty="0"/>
          </a:p>
        </p:txBody>
      </p:sp>
    </p:spTree>
    <p:extLst>
      <p:ext uri="{BB962C8B-B14F-4D97-AF65-F5344CB8AC3E}">
        <p14:creationId xmlns:p14="http://schemas.microsoft.com/office/powerpoint/2010/main" val="471722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نموذج مصفوفة أهداف ومبادرات الخطة التشغيلية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340106068"/>
              </p:ext>
            </p:extLst>
          </p:nvPr>
        </p:nvGraphicFramePr>
        <p:xfrm>
          <a:off x="1647986" y="873987"/>
          <a:ext cx="6096000" cy="4848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46</a:t>
            </a:r>
            <a:endParaRPr lang="ar-EG" sz="2000" b="1" dirty="0"/>
          </a:p>
        </p:txBody>
      </p:sp>
    </p:spTree>
    <p:extLst>
      <p:ext uri="{BB962C8B-B14F-4D97-AF65-F5344CB8AC3E}">
        <p14:creationId xmlns:p14="http://schemas.microsoft.com/office/powerpoint/2010/main" val="362560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7" grpId="0">
        <p:bldAsOne/>
      </p:bldGraphic>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مرتكزات نجاح الخطة التشغيلية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Freeform 10"/>
          <p:cNvSpPr/>
          <p:nvPr/>
        </p:nvSpPr>
        <p:spPr>
          <a:xfrm>
            <a:off x="7629616" y="1164525"/>
            <a:ext cx="1352847" cy="5081291"/>
          </a:xfrm>
          <a:custGeom>
            <a:avLst/>
            <a:gdLst>
              <a:gd name="connsiteX0" fmla="*/ 0 w 1352847"/>
              <a:gd name="connsiteY0" fmla="*/ 135285 h 5081291"/>
              <a:gd name="connsiteX1" fmla="*/ 135285 w 1352847"/>
              <a:gd name="connsiteY1" fmla="*/ 0 h 5081291"/>
              <a:gd name="connsiteX2" fmla="*/ 1217562 w 1352847"/>
              <a:gd name="connsiteY2" fmla="*/ 0 h 5081291"/>
              <a:gd name="connsiteX3" fmla="*/ 1352847 w 1352847"/>
              <a:gd name="connsiteY3" fmla="*/ 135285 h 5081291"/>
              <a:gd name="connsiteX4" fmla="*/ 1352847 w 1352847"/>
              <a:gd name="connsiteY4" fmla="*/ 4946006 h 5081291"/>
              <a:gd name="connsiteX5" fmla="*/ 1217562 w 1352847"/>
              <a:gd name="connsiteY5" fmla="*/ 5081291 h 5081291"/>
              <a:gd name="connsiteX6" fmla="*/ 135285 w 1352847"/>
              <a:gd name="connsiteY6" fmla="*/ 5081291 h 5081291"/>
              <a:gd name="connsiteX7" fmla="*/ 0 w 1352847"/>
              <a:gd name="connsiteY7" fmla="*/ 4946006 h 5081291"/>
              <a:gd name="connsiteX8" fmla="*/ 0 w 1352847"/>
              <a:gd name="connsiteY8" fmla="*/ 135285 h 508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847" h="5081291">
                <a:moveTo>
                  <a:pt x="0" y="135285"/>
                </a:moveTo>
                <a:cubicBezTo>
                  <a:pt x="0" y="60569"/>
                  <a:pt x="60569" y="0"/>
                  <a:pt x="135285" y="0"/>
                </a:cubicBezTo>
                <a:lnTo>
                  <a:pt x="1217562" y="0"/>
                </a:lnTo>
                <a:cubicBezTo>
                  <a:pt x="1292278" y="0"/>
                  <a:pt x="1352847" y="60569"/>
                  <a:pt x="1352847" y="135285"/>
                </a:cubicBezTo>
                <a:lnTo>
                  <a:pt x="1352847" y="4946006"/>
                </a:lnTo>
                <a:cubicBezTo>
                  <a:pt x="1352847" y="5020722"/>
                  <a:pt x="1292278" y="5081291"/>
                  <a:pt x="1217562" y="5081291"/>
                </a:cubicBezTo>
                <a:lnTo>
                  <a:pt x="135285" y="5081291"/>
                </a:lnTo>
                <a:cubicBezTo>
                  <a:pt x="60569" y="5081291"/>
                  <a:pt x="0" y="5020722"/>
                  <a:pt x="0" y="4946006"/>
                </a:cubicBezTo>
                <a:lnTo>
                  <a:pt x="0" y="135285"/>
                </a:lnTo>
                <a:close/>
              </a:path>
            </a:pathLst>
          </a:custGeom>
          <a:solidFill>
            <a:srgbClr val="FF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444" tIns="123444" rIns="123444" bIns="123444" numCol="1" spcCol="1270" anchor="ctr" anchorCtr="0">
            <a:noAutofit/>
          </a:bodyPr>
          <a:lstStyle/>
          <a:p>
            <a:pPr lvl="0" algn="ctr" defTabSz="977900" rtl="1">
              <a:lnSpc>
                <a:spcPct val="90000"/>
              </a:lnSpc>
              <a:spcBef>
                <a:spcPct val="0"/>
              </a:spcBef>
              <a:spcAft>
                <a:spcPct val="35000"/>
              </a:spcAft>
            </a:pPr>
            <a:r>
              <a:rPr lang="ar-EG" sz="2200" kern="1200" dirty="0" smtClean="0"/>
              <a:t>الدعم المستمر والمتواصل من القيادات الأكاديمية والإدارية.</a:t>
            </a:r>
            <a:endParaRPr lang="ar-EG" sz="2200" kern="1200" dirty="0"/>
          </a:p>
        </p:txBody>
      </p:sp>
      <p:sp>
        <p:nvSpPr>
          <p:cNvPr id="12" name="Freeform 11"/>
          <p:cNvSpPr/>
          <p:nvPr/>
        </p:nvSpPr>
        <p:spPr>
          <a:xfrm>
            <a:off x="6049490" y="1164525"/>
            <a:ext cx="1352847" cy="5081291"/>
          </a:xfrm>
          <a:custGeom>
            <a:avLst/>
            <a:gdLst>
              <a:gd name="connsiteX0" fmla="*/ 0 w 1352847"/>
              <a:gd name="connsiteY0" fmla="*/ 135285 h 5081291"/>
              <a:gd name="connsiteX1" fmla="*/ 135285 w 1352847"/>
              <a:gd name="connsiteY1" fmla="*/ 0 h 5081291"/>
              <a:gd name="connsiteX2" fmla="*/ 1217562 w 1352847"/>
              <a:gd name="connsiteY2" fmla="*/ 0 h 5081291"/>
              <a:gd name="connsiteX3" fmla="*/ 1352847 w 1352847"/>
              <a:gd name="connsiteY3" fmla="*/ 135285 h 5081291"/>
              <a:gd name="connsiteX4" fmla="*/ 1352847 w 1352847"/>
              <a:gd name="connsiteY4" fmla="*/ 4946006 h 5081291"/>
              <a:gd name="connsiteX5" fmla="*/ 1217562 w 1352847"/>
              <a:gd name="connsiteY5" fmla="*/ 5081291 h 5081291"/>
              <a:gd name="connsiteX6" fmla="*/ 135285 w 1352847"/>
              <a:gd name="connsiteY6" fmla="*/ 5081291 h 5081291"/>
              <a:gd name="connsiteX7" fmla="*/ 0 w 1352847"/>
              <a:gd name="connsiteY7" fmla="*/ 4946006 h 5081291"/>
              <a:gd name="connsiteX8" fmla="*/ 0 w 1352847"/>
              <a:gd name="connsiteY8" fmla="*/ 135285 h 508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847" h="5081291">
                <a:moveTo>
                  <a:pt x="0" y="135285"/>
                </a:moveTo>
                <a:cubicBezTo>
                  <a:pt x="0" y="60569"/>
                  <a:pt x="60569" y="0"/>
                  <a:pt x="135285" y="0"/>
                </a:cubicBezTo>
                <a:lnTo>
                  <a:pt x="1217562" y="0"/>
                </a:lnTo>
                <a:cubicBezTo>
                  <a:pt x="1292278" y="0"/>
                  <a:pt x="1352847" y="60569"/>
                  <a:pt x="1352847" y="135285"/>
                </a:cubicBezTo>
                <a:lnTo>
                  <a:pt x="1352847" y="4946006"/>
                </a:lnTo>
                <a:cubicBezTo>
                  <a:pt x="1352847" y="5020722"/>
                  <a:pt x="1292278" y="5081291"/>
                  <a:pt x="1217562" y="5081291"/>
                </a:cubicBezTo>
                <a:lnTo>
                  <a:pt x="135285" y="5081291"/>
                </a:lnTo>
                <a:cubicBezTo>
                  <a:pt x="60569" y="5081291"/>
                  <a:pt x="0" y="5020722"/>
                  <a:pt x="0" y="4946006"/>
                </a:cubicBezTo>
                <a:lnTo>
                  <a:pt x="0" y="135285"/>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444" tIns="123444" rIns="123444" bIns="123444" numCol="1" spcCol="1270" anchor="ctr" anchorCtr="0">
            <a:noAutofit/>
          </a:bodyPr>
          <a:lstStyle/>
          <a:p>
            <a:pPr lvl="0" algn="ctr" defTabSz="977900" rtl="1">
              <a:lnSpc>
                <a:spcPct val="90000"/>
              </a:lnSpc>
              <a:spcBef>
                <a:spcPct val="0"/>
              </a:spcBef>
              <a:spcAft>
                <a:spcPct val="35000"/>
              </a:spcAft>
            </a:pPr>
            <a:r>
              <a:rPr lang="ar-EG" sz="2200" kern="1200" dirty="0" smtClean="0"/>
              <a:t>إيمان كافة القيادات وعمداء الكليات والعمادات المساندة بأهمية بناء خطة تشغيلية.</a:t>
            </a:r>
            <a:endParaRPr lang="ar-EG" sz="2200" kern="1200" dirty="0"/>
          </a:p>
        </p:txBody>
      </p:sp>
      <p:sp>
        <p:nvSpPr>
          <p:cNvPr id="13" name="Freeform 12"/>
          <p:cNvSpPr/>
          <p:nvPr/>
        </p:nvSpPr>
        <p:spPr>
          <a:xfrm>
            <a:off x="4469364" y="1164525"/>
            <a:ext cx="1352847" cy="5081291"/>
          </a:xfrm>
          <a:custGeom>
            <a:avLst/>
            <a:gdLst>
              <a:gd name="connsiteX0" fmla="*/ 0 w 1352847"/>
              <a:gd name="connsiteY0" fmla="*/ 135285 h 5081291"/>
              <a:gd name="connsiteX1" fmla="*/ 135285 w 1352847"/>
              <a:gd name="connsiteY1" fmla="*/ 0 h 5081291"/>
              <a:gd name="connsiteX2" fmla="*/ 1217562 w 1352847"/>
              <a:gd name="connsiteY2" fmla="*/ 0 h 5081291"/>
              <a:gd name="connsiteX3" fmla="*/ 1352847 w 1352847"/>
              <a:gd name="connsiteY3" fmla="*/ 135285 h 5081291"/>
              <a:gd name="connsiteX4" fmla="*/ 1352847 w 1352847"/>
              <a:gd name="connsiteY4" fmla="*/ 4946006 h 5081291"/>
              <a:gd name="connsiteX5" fmla="*/ 1217562 w 1352847"/>
              <a:gd name="connsiteY5" fmla="*/ 5081291 h 5081291"/>
              <a:gd name="connsiteX6" fmla="*/ 135285 w 1352847"/>
              <a:gd name="connsiteY6" fmla="*/ 5081291 h 5081291"/>
              <a:gd name="connsiteX7" fmla="*/ 0 w 1352847"/>
              <a:gd name="connsiteY7" fmla="*/ 4946006 h 5081291"/>
              <a:gd name="connsiteX8" fmla="*/ 0 w 1352847"/>
              <a:gd name="connsiteY8" fmla="*/ 135285 h 508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847" h="5081291">
                <a:moveTo>
                  <a:pt x="0" y="135285"/>
                </a:moveTo>
                <a:cubicBezTo>
                  <a:pt x="0" y="60569"/>
                  <a:pt x="60569" y="0"/>
                  <a:pt x="135285" y="0"/>
                </a:cubicBezTo>
                <a:lnTo>
                  <a:pt x="1217562" y="0"/>
                </a:lnTo>
                <a:cubicBezTo>
                  <a:pt x="1292278" y="0"/>
                  <a:pt x="1352847" y="60569"/>
                  <a:pt x="1352847" y="135285"/>
                </a:cubicBezTo>
                <a:lnTo>
                  <a:pt x="1352847" y="4946006"/>
                </a:lnTo>
                <a:cubicBezTo>
                  <a:pt x="1352847" y="5020722"/>
                  <a:pt x="1292278" y="5081291"/>
                  <a:pt x="1217562" y="5081291"/>
                </a:cubicBezTo>
                <a:lnTo>
                  <a:pt x="135285" y="5081291"/>
                </a:lnTo>
                <a:cubicBezTo>
                  <a:pt x="60569" y="5081291"/>
                  <a:pt x="0" y="5020722"/>
                  <a:pt x="0" y="4946006"/>
                </a:cubicBezTo>
                <a:lnTo>
                  <a:pt x="0" y="135285"/>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444" tIns="123444" rIns="123444" bIns="123444" numCol="1" spcCol="1270" anchor="ctr" anchorCtr="0">
            <a:noAutofit/>
          </a:bodyPr>
          <a:lstStyle/>
          <a:p>
            <a:pPr lvl="0" algn="ctr" defTabSz="977900" rtl="1">
              <a:lnSpc>
                <a:spcPct val="90000"/>
              </a:lnSpc>
              <a:spcBef>
                <a:spcPct val="0"/>
              </a:spcBef>
              <a:spcAft>
                <a:spcPct val="35000"/>
              </a:spcAft>
            </a:pPr>
            <a:r>
              <a:rPr lang="ar-EG" sz="2200" kern="1200" dirty="0" smtClean="0"/>
              <a:t>الاعتماد على منظور واقعي يأخذ في الاعتبار السياق الاجتماعي والثقافي لبيئة الكلية أو العمادة ومجتمعها المحيط .</a:t>
            </a:r>
            <a:endParaRPr lang="ar-EG" sz="2200" kern="1200" dirty="0"/>
          </a:p>
        </p:txBody>
      </p:sp>
      <p:sp>
        <p:nvSpPr>
          <p:cNvPr id="14" name="Freeform 13"/>
          <p:cNvSpPr/>
          <p:nvPr/>
        </p:nvSpPr>
        <p:spPr>
          <a:xfrm>
            <a:off x="2889238" y="1164525"/>
            <a:ext cx="1352847" cy="5081291"/>
          </a:xfrm>
          <a:custGeom>
            <a:avLst/>
            <a:gdLst>
              <a:gd name="connsiteX0" fmla="*/ 0 w 1352847"/>
              <a:gd name="connsiteY0" fmla="*/ 135285 h 5081291"/>
              <a:gd name="connsiteX1" fmla="*/ 135285 w 1352847"/>
              <a:gd name="connsiteY1" fmla="*/ 0 h 5081291"/>
              <a:gd name="connsiteX2" fmla="*/ 1217562 w 1352847"/>
              <a:gd name="connsiteY2" fmla="*/ 0 h 5081291"/>
              <a:gd name="connsiteX3" fmla="*/ 1352847 w 1352847"/>
              <a:gd name="connsiteY3" fmla="*/ 135285 h 5081291"/>
              <a:gd name="connsiteX4" fmla="*/ 1352847 w 1352847"/>
              <a:gd name="connsiteY4" fmla="*/ 4946006 h 5081291"/>
              <a:gd name="connsiteX5" fmla="*/ 1217562 w 1352847"/>
              <a:gd name="connsiteY5" fmla="*/ 5081291 h 5081291"/>
              <a:gd name="connsiteX6" fmla="*/ 135285 w 1352847"/>
              <a:gd name="connsiteY6" fmla="*/ 5081291 h 5081291"/>
              <a:gd name="connsiteX7" fmla="*/ 0 w 1352847"/>
              <a:gd name="connsiteY7" fmla="*/ 4946006 h 5081291"/>
              <a:gd name="connsiteX8" fmla="*/ 0 w 1352847"/>
              <a:gd name="connsiteY8" fmla="*/ 135285 h 508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847" h="5081291">
                <a:moveTo>
                  <a:pt x="0" y="135285"/>
                </a:moveTo>
                <a:cubicBezTo>
                  <a:pt x="0" y="60569"/>
                  <a:pt x="60569" y="0"/>
                  <a:pt x="135285" y="0"/>
                </a:cubicBezTo>
                <a:lnTo>
                  <a:pt x="1217562" y="0"/>
                </a:lnTo>
                <a:cubicBezTo>
                  <a:pt x="1292278" y="0"/>
                  <a:pt x="1352847" y="60569"/>
                  <a:pt x="1352847" y="135285"/>
                </a:cubicBezTo>
                <a:lnTo>
                  <a:pt x="1352847" y="4946006"/>
                </a:lnTo>
                <a:cubicBezTo>
                  <a:pt x="1352847" y="5020722"/>
                  <a:pt x="1292278" y="5081291"/>
                  <a:pt x="1217562" y="5081291"/>
                </a:cubicBezTo>
                <a:lnTo>
                  <a:pt x="135285" y="5081291"/>
                </a:lnTo>
                <a:cubicBezTo>
                  <a:pt x="60569" y="5081291"/>
                  <a:pt x="0" y="5020722"/>
                  <a:pt x="0" y="4946006"/>
                </a:cubicBezTo>
                <a:lnTo>
                  <a:pt x="0" y="135285"/>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444" tIns="123444" rIns="123444" bIns="123444" numCol="1" spcCol="1270" anchor="ctr" anchorCtr="0">
            <a:noAutofit/>
          </a:bodyPr>
          <a:lstStyle/>
          <a:p>
            <a:pPr lvl="0" algn="ctr" defTabSz="977900" rtl="1">
              <a:lnSpc>
                <a:spcPct val="90000"/>
              </a:lnSpc>
              <a:spcBef>
                <a:spcPct val="0"/>
              </a:spcBef>
              <a:spcAft>
                <a:spcPct val="35000"/>
              </a:spcAft>
            </a:pPr>
            <a:r>
              <a:rPr lang="ar-EG" sz="2200" kern="1200" dirty="0" smtClean="0"/>
              <a:t>التوافق حول ما توصلت إليه الخطة الإستراتيجية الأساسية للجامعة من أهداف ومبادرات تخدم أهداف واحتياجات الكليات والعمادات المساندة.</a:t>
            </a:r>
            <a:endParaRPr lang="ar-EG" sz="2200" kern="1200" dirty="0"/>
          </a:p>
        </p:txBody>
      </p:sp>
      <p:pic>
        <p:nvPicPr>
          <p:cNvPr id="6" name="Picture 5"/>
          <p:cNvPicPr>
            <a:picLocks noChangeAspect="1"/>
          </p:cNvPicPr>
          <p:nvPr/>
        </p:nvPicPr>
        <p:blipFill>
          <a:blip r:embed="rId3"/>
          <a:stretch>
            <a:fillRect/>
          </a:stretch>
        </p:blipFill>
        <p:spPr>
          <a:xfrm>
            <a:off x="0" y="718114"/>
            <a:ext cx="2758698" cy="6139886"/>
          </a:xfrm>
          <a:prstGeom prst="rect">
            <a:avLst/>
          </a:prstGeom>
        </p:spPr>
      </p:pic>
    </p:spTree>
    <p:extLst>
      <p:ext uri="{BB962C8B-B14F-4D97-AF65-F5344CB8AC3E}">
        <p14:creationId xmlns:p14="http://schemas.microsoft.com/office/powerpoint/2010/main" val="578577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التخطيط التشغيلي – مصفوفة البدائل والأولويات</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 name="Freeform 9"/>
          <p:cNvSpPr/>
          <p:nvPr/>
        </p:nvSpPr>
        <p:spPr>
          <a:xfrm>
            <a:off x="756607" y="946714"/>
            <a:ext cx="2542462" cy="370947"/>
          </a:xfrm>
          <a:custGeom>
            <a:avLst/>
            <a:gdLst>
              <a:gd name="connsiteX0" fmla="*/ 0 w 2542462"/>
              <a:gd name="connsiteY0" fmla="*/ 0 h 370947"/>
              <a:gd name="connsiteX1" fmla="*/ 2542462 w 2542462"/>
              <a:gd name="connsiteY1" fmla="*/ 0 h 370947"/>
              <a:gd name="connsiteX2" fmla="*/ 2542462 w 2542462"/>
              <a:gd name="connsiteY2" fmla="*/ 370947 h 370947"/>
              <a:gd name="connsiteX3" fmla="*/ 0 w 2542462"/>
              <a:gd name="connsiteY3" fmla="*/ 370947 h 370947"/>
              <a:gd name="connsiteX4" fmla="*/ 0 w 2542462"/>
              <a:gd name="connsiteY4" fmla="*/ 0 h 370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370947">
                <a:moveTo>
                  <a:pt x="0" y="0"/>
                </a:moveTo>
                <a:lnTo>
                  <a:pt x="2542462" y="0"/>
                </a:lnTo>
                <a:lnTo>
                  <a:pt x="2542462" y="370947"/>
                </a:lnTo>
                <a:lnTo>
                  <a:pt x="0" y="370947"/>
                </a:lnTo>
                <a:lnTo>
                  <a:pt x="0" y="0"/>
                </a:lnTo>
                <a:close/>
              </a:path>
            </a:pathLst>
          </a:custGeom>
          <a:solidFill>
            <a:srgbClr val="00B0F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rtl="1">
              <a:lnSpc>
                <a:spcPct val="90000"/>
              </a:lnSpc>
              <a:spcAft>
                <a:spcPct val="35000"/>
              </a:spcAft>
            </a:pPr>
            <a:r>
              <a:rPr lang="ar-EG" sz="2400" b="1" dirty="0">
                <a:solidFill>
                  <a:srgbClr val="FF0000"/>
                </a:solidFill>
              </a:rPr>
              <a:t>الوضع الآمثل </a:t>
            </a:r>
            <a:endParaRPr lang="ar-EG" sz="2400" b="1" kern="1200" dirty="0">
              <a:solidFill>
                <a:srgbClr val="FF0000"/>
              </a:solidFill>
            </a:endParaRPr>
          </a:p>
        </p:txBody>
      </p:sp>
      <p:sp>
        <p:nvSpPr>
          <p:cNvPr id="13" name="Freeform 12"/>
          <p:cNvSpPr/>
          <p:nvPr/>
        </p:nvSpPr>
        <p:spPr>
          <a:xfrm>
            <a:off x="5060251" y="946714"/>
            <a:ext cx="2542462" cy="370947"/>
          </a:xfrm>
          <a:custGeom>
            <a:avLst/>
            <a:gdLst>
              <a:gd name="connsiteX0" fmla="*/ 0 w 2542462"/>
              <a:gd name="connsiteY0" fmla="*/ 0 h 370947"/>
              <a:gd name="connsiteX1" fmla="*/ 2542462 w 2542462"/>
              <a:gd name="connsiteY1" fmla="*/ 0 h 370947"/>
              <a:gd name="connsiteX2" fmla="*/ 2542462 w 2542462"/>
              <a:gd name="connsiteY2" fmla="*/ 370947 h 370947"/>
              <a:gd name="connsiteX3" fmla="*/ 0 w 2542462"/>
              <a:gd name="connsiteY3" fmla="*/ 370947 h 370947"/>
              <a:gd name="connsiteX4" fmla="*/ 0 w 2542462"/>
              <a:gd name="connsiteY4" fmla="*/ 0 h 370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370947">
                <a:moveTo>
                  <a:pt x="0" y="0"/>
                </a:moveTo>
                <a:lnTo>
                  <a:pt x="2542462" y="0"/>
                </a:lnTo>
                <a:lnTo>
                  <a:pt x="2542462" y="370947"/>
                </a:lnTo>
                <a:lnTo>
                  <a:pt x="0" y="37094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rtl="1">
              <a:lnSpc>
                <a:spcPct val="90000"/>
              </a:lnSpc>
              <a:spcAft>
                <a:spcPct val="35000"/>
              </a:spcAft>
            </a:pPr>
            <a:r>
              <a:rPr lang="ar-EG" sz="2400" b="1" dirty="0">
                <a:solidFill>
                  <a:srgbClr val="FF0000"/>
                </a:solidFill>
              </a:rPr>
              <a:t>ضياع للفرص </a:t>
            </a:r>
            <a:endParaRPr lang="ar-EG" sz="2400" b="1" kern="1200" dirty="0">
              <a:solidFill>
                <a:srgbClr val="FF0000"/>
              </a:solidFill>
            </a:endParaRPr>
          </a:p>
        </p:txBody>
      </p:sp>
      <p:sp>
        <p:nvSpPr>
          <p:cNvPr id="16" name="Freeform 15"/>
          <p:cNvSpPr/>
          <p:nvPr/>
        </p:nvSpPr>
        <p:spPr>
          <a:xfrm>
            <a:off x="755944" y="3852640"/>
            <a:ext cx="2542462" cy="543834"/>
          </a:xfrm>
          <a:custGeom>
            <a:avLst/>
            <a:gdLst>
              <a:gd name="connsiteX0" fmla="*/ 0 w 2542462"/>
              <a:gd name="connsiteY0" fmla="*/ 0 h 543834"/>
              <a:gd name="connsiteX1" fmla="*/ 2542462 w 2542462"/>
              <a:gd name="connsiteY1" fmla="*/ 0 h 543834"/>
              <a:gd name="connsiteX2" fmla="*/ 2542462 w 2542462"/>
              <a:gd name="connsiteY2" fmla="*/ 543834 h 543834"/>
              <a:gd name="connsiteX3" fmla="*/ 0 w 2542462"/>
              <a:gd name="connsiteY3" fmla="*/ 543834 h 543834"/>
              <a:gd name="connsiteX4" fmla="*/ 0 w 2542462"/>
              <a:gd name="connsiteY4" fmla="*/ 0 h 54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543834">
                <a:moveTo>
                  <a:pt x="0" y="0"/>
                </a:moveTo>
                <a:lnTo>
                  <a:pt x="2542462" y="0"/>
                </a:lnTo>
                <a:lnTo>
                  <a:pt x="2542462" y="543834"/>
                </a:lnTo>
                <a:lnTo>
                  <a:pt x="0" y="54383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rtl="1">
              <a:lnSpc>
                <a:spcPct val="90000"/>
              </a:lnSpc>
              <a:spcAft>
                <a:spcPct val="35000"/>
              </a:spcAft>
            </a:pPr>
            <a:r>
              <a:rPr lang="ar-EG" sz="2400" b="1" dirty="0">
                <a:solidFill>
                  <a:srgbClr val="FF0000"/>
                </a:solidFill>
              </a:rPr>
              <a:t>نقص فى القيمة </a:t>
            </a:r>
            <a:endParaRPr lang="ar-EG" sz="2400" b="1" kern="1200" dirty="0">
              <a:solidFill>
                <a:srgbClr val="FF0000"/>
              </a:solidFill>
            </a:endParaRPr>
          </a:p>
        </p:txBody>
      </p:sp>
      <p:sp>
        <p:nvSpPr>
          <p:cNvPr id="19" name="Freeform 18"/>
          <p:cNvSpPr/>
          <p:nvPr/>
        </p:nvSpPr>
        <p:spPr>
          <a:xfrm>
            <a:off x="4979536" y="3890122"/>
            <a:ext cx="2542462" cy="507259"/>
          </a:xfrm>
          <a:custGeom>
            <a:avLst/>
            <a:gdLst>
              <a:gd name="connsiteX0" fmla="*/ 0 w 2542462"/>
              <a:gd name="connsiteY0" fmla="*/ 0 h 507259"/>
              <a:gd name="connsiteX1" fmla="*/ 2542462 w 2542462"/>
              <a:gd name="connsiteY1" fmla="*/ 0 h 507259"/>
              <a:gd name="connsiteX2" fmla="*/ 2542462 w 2542462"/>
              <a:gd name="connsiteY2" fmla="*/ 507259 h 507259"/>
              <a:gd name="connsiteX3" fmla="*/ 0 w 2542462"/>
              <a:gd name="connsiteY3" fmla="*/ 507259 h 507259"/>
              <a:gd name="connsiteX4" fmla="*/ 0 w 2542462"/>
              <a:gd name="connsiteY4" fmla="*/ 0 h 50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507259">
                <a:moveTo>
                  <a:pt x="0" y="0"/>
                </a:moveTo>
                <a:lnTo>
                  <a:pt x="2542462" y="0"/>
                </a:lnTo>
                <a:lnTo>
                  <a:pt x="2542462" y="507259"/>
                </a:lnTo>
                <a:lnTo>
                  <a:pt x="0" y="507259"/>
                </a:lnTo>
                <a:lnTo>
                  <a:pt x="0" y="0"/>
                </a:lnTo>
                <a:close/>
              </a:path>
            </a:pathLst>
          </a:custGeom>
          <a:solidFill>
            <a:srgbClr val="92D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rtl="1">
              <a:lnSpc>
                <a:spcPct val="90000"/>
              </a:lnSpc>
              <a:spcAft>
                <a:spcPct val="35000"/>
              </a:spcAft>
            </a:pPr>
            <a:r>
              <a:rPr lang="ar-EG" sz="2400" b="1" dirty="0">
                <a:solidFill>
                  <a:srgbClr val="FF0000"/>
                </a:solidFill>
              </a:rPr>
              <a:t>منطقة الخطر </a:t>
            </a:r>
            <a:endParaRPr lang="ar-EG" sz="2400" b="1" kern="1200" dirty="0">
              <a:solidFill>
                <a:srgbClr val="FF0000"/>
              </a:solidFill>
            </a:endParaRPr>
          </a:p>
        </p:txBody>
      </p:sp>
      <p:pic>
        <p:nvPicPr>
          <p:cNvPr id="21" name="Picture 20"/>
          <p:cNvPicPr>
            <a:picLocks noChangeAspect="1"/>
          </p:cNvPicPr>
          <p:nvPr/>
        </p:nvPicPr>
        <p:blipFill>
          <a:blip r:embed="rId3"/>
          <a:stretch>
            <a:fillRect/>
          </a:stretch>
        </p:blipFill>
        <p:spPr>
          <a:xfrm>
            <a:off x="5103601" y="1345997"/>
            <a:ext cx="2455761" cy="2165692"/>
          </a:xfrm>
          <a:prstGeom prst="rect">
            <a:avLst/>
          </a:prstGeom>
        </p:spPr>
      </p:pic>
      <p:sp>
        <p:nvSpPr>
          <p:cNvPr id="22" name="Freeform 21"/>
          <p:cNvSpPr/>
          <p:nvPr/>
        </p:nvSpPr>
        <p:spPr>
          <a:xfrm>
            <a:off x="7129349" y="1535219"/>
            <a:ext cx="2014651" cy="1254790"/>
          </a:xfrm>
          <a:custGeom>
            <a:avLst/>
            <a:gdLst>
              <a:gd name="connsiteX0" fmla="*/ 0 w 2014651"/>
              <a:gd name="connsiteY0" fmla="*/ 125479 h 1254790"/>
              <a:gd name="connsiteX1" fmla="*/ 125479 w 2014651"/>
              <a:gd name="connsiteY1" fmla="*/ 0 h 1254790"/>
              <a:gd name="connsiteX2" fmla="*/ 1889172 w 2014651"/>
              <a:gd name="connsiteY2" fmla="*/ 0 h 1254790"/>
              <a:gd name="connsiteX3" fmla="*/ 2014651 w 2014651"/>
              <a:gd name="connsiteY3" fmla="*/ 125479 h 1254790"/>
              <a:gd name="connsiteX4" fmla="*/ 2014651 w 2014651"/>
              <a:gd name="connsiteY4" fmla="*/ 1129311 h 1254790"/>
              <a:gd name="connsiteX5" fmla="*/ 1889172 w 2014651"/>
              <a:gd name="connsiteY5" fmla="*/ 1254790 h 1254790"/>
              <a:gd name="connsiteX6" fmla="*/ 125479 w 2014651"/>
              <a:gd name="connsiteY6" fmla="*/ 1254790 h 1254790"/>
              <a:gd name="connsiteX7" fmla="*/ 0 w 2014651"/>
              <a:gd name="connsiteY7" fmla="*/ 1129311 h 1254790"/>
              <a:gd name="connsiteX8" fmla="*/ 0 w 2014651"/>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651" h="1254790">
                <a:moveTo>
                  <a:pt x="0" y="125479"/>
                </a:moveTo>
                <a:cubicBezTo>
                  <a:pt x="0" y="56179"/>
                  <a:pt x="56179" y="0"/>
                  <a:pt x="125479" y="0"/>
                </a:cubicBezTo>
                <a:lnTo>
                  <a:pt x="1889172" y="0"/>
                </a:lnTo>
                <a:cubicBezTo>
                  <a:pt x="1958472" y="0"/>
                  <a:pt x="2014651" y="56179"/>
                  <a:pt x="2014651" y="125479"/>
                </a:cubicBezTo>
                <a:lnTo>
                  <a:pt x="2014651" y="1129311"/>
                </a:lnTo>
                <a:cubicBezTo>
                  <a:pt x="2014651" y="1198611"/>
                  <a:pt x="1958472" y="1254790"/>
                  <a:pt x="1889172" y="1254790"/>
                </a:cubicBezTo>
                <a:lnTo>
                  <a:pt x="125479" y="1254790"/>
                </a:lnTo>
                <a:cubicBezTo>
                  <a:pt x="56179" y="1254790"/>
                  <a:pt x="0" y="1198611"/>
                  <a:pt x="0" y="1129311"/>
                </a:cubicBezTo>
                <a:lnTo>
                  <a:pt x="0" y="125479"/>
                </a:lnTo>
                <a:close/>
              </a:path>
            </a:pathLst>
          </a:custGeom>
          <a:solidFill>
            <a:schemeClr val="bg2">
              <a:alpha val="90000"/>
            </a:schemeClr>
          </a:solidFill>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ctr" defTabSz="711200" rtl="1">
              <a:lnSpc>
                <a:spcPct val="90000"/>
              </a:lnSpc>
              <a:spcAft>
                <a:spcPct val="35000"/>
              </a:spcAft>
            </a:pPr>
            <a:r>
              <a:rPr lang="ar-EG" sz="2000" b="1" dirty="0"/>
              <a:t>كفاءة عالية منسجمة مع بعض الآهداف الاستراتيجية .</a:t>
            </a:r>
            <a:endParaRPr lang="ar-EG" sz="2000" b="1" kern="1200" dirty="0"/>
          </a:p>
        </p:txBody>
      </p:sp>
      <p:pic>
        <p:nvPicPr>
          <p:cNvPr id="24" name="Picture 2" descr="http://www.sehks.org/wp-content/uploads/2014/11/planning-ahe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13813" y="1396117"/>
            <a:ext cx="2418398" cy="2165693"/>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24"/>
          <p:cNvSpPr/>
          <p:nvPr/>
        </p:nvSpPr>
        <p:spPr>
          <a:xfrm>
            <a:off x="2543201" y="1584000"/>
            <a:ext cx="2198987" cy="1254790"/>
          </a:xfrm>
          <a:custGeom>
            <a:avLst/>
            <a:gdLst>
              <a:gd name="connsiteX0" fmla="*/ 0 w 2198987"/>
              <a:gd name="connsiteY0" fmla="*/ 125479 h 1254790"/>
              <a:gd name="connsiteX1" fmla="*/ 125479 w 2198987"/>
              <a:gd name="connsiteY1" fmla="*/ 0 h 1254790"/>
              <a:gd name="connsiteX2" fmla="*/ 2073508 w 2198987"/>
              <a:gd name="connsiteY2" fmla="*/ 0 h 1254790"/>
              <a:gd name="connsiteX3" fmla="*/ 2198987 w 2198987"/>
              <a:gd name="connsiteY3" fmla="*/ 125479 h 1254790"/>
              <a:gd name="connsiteX4" fmla="*/ 2198987 w 2198987"/>
              <a:gd name="connsiteY4" fmla="*/ 1129311 h 1254790"/>
              <a:gd name="connsiteX5" fmla="*/ 2073508 w 2198987"/>
              <a:gd name="connsiteY5" fmla="*/ 1254790 h 1254790"/>
              <a:gd name="connsiteX6" fmla="*/ 125479 w 2198987"/>
              <a:gd name="connsiteY6" fmla="*/ 1254790 h 1254790"/>
              <a:gd name="connsiteX7" fmla="*/ 0 w 2198987"/>
              <a:gd name="connsiteY7" fmla="*/ 1129311 h 1254790"/>
              <a:gd name="connsiteX8" fmla="*/ 0 w 2198987"/>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987" h="1254790">
                <a:moveTo>
                  <a:pt x="0" y="125479"/>
                </a:moveTo>
                <a:cubicBezTo>
                  <a:pt x="0" y="56179"/>
                  <a:pt x="56179" y="0"/>
                  <a:pt x="125479" y="0"/>
                </a:cubicBezTo>
                <a:lnTo>
                  <a:pt x="2073508" y="0"/>
                </a:lnTo>
                <a:cubicBezTo>
                  <a:pt x="2142808" y="0"/>
                  <a:pt x="2198987" y="56179"/>
                  <a:pt x="2198987" y="125479"/>
                </a:cubicBezTo>
                <a:lnTo>
                  <a:pt x="2198987" y="1129311"/>
                </a:lnTo>
                <a:cubicBezTo>
                  <a:pt x="2198987" y="1198611"/>
                  <a:pt x="2142808" y="1254790"/>
                  <a:pt x="2073508" y="1254790"/>
                </a:cubicBezTo>
                <a:lnTo>
                  <a:pt x="125479" y="1254790"/>
                </a:lnTo>
                <a:cubicBezTo>
                  <a:pt x="56179" y="1254790"/>
                  <a:pt x="0" y="1198611"/>
                  <a:pt x="0" y="1129311"/>
                </a:cubicBezTo>
                <a:lnTo>
                  <a:pt x="0" y="125479"/>
                </a:lnTo>
                <a:close/>
              </a:path>
            </a:pathLst>
          </a:custGeom>
          <a:solidFill>
            <a:srgbClr val="00B0F0">
              <a:alpha val="90000"/>
            </a:srgb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ctr" defTabSz="711200" rtl="1">
              <a:lnSpc>
                <a:spcPct val="90000"/>
              </a:lnSpc>
              <a:spcAft>
                <a:spcPct val="35000"/>
              </a:spcAft>
            </a:pPr>
            <a:r>
              <a:rPr lang="ar-EG" sz="2000" b="1" dirty="0"/>
              <a:t>القيمة الآعلى للكفاءة التشغيلية </a:t>
            </a:r>
            <a:endParaRPr lang="ar-EG" sz="2000" b="1" kern="1200" dirty="0"/>
          </a:p>
        </p:txBody>
      </p:sp>
      <p:pic>
        <p:nvPicPr>
          <p:cNvPr id="27" name="Picture 26"/>
          <p:cNvPicPr>
            <a:picLocks noChangeAspect="1"/>
          </p:cNvPicPr>
          <p:nvPr/>
        </p:nvPicPr>
        <p:blipFill>
          <a:blip r:embed="rId5"/>
          <a:stretch>
            <a:fillRect/>
          </a:stretch>
        </p:blipFill>
        <p:spPr>
          <a:xfrm>
            <a:off x="4979536" y="4396475"/>
            <a:ext cx="2532737" cy="2107584"/>
          </a:xfrm>
          <a:prstGeom prst="rect">
            <a:avLst/>
          </a:prstGeom>
        </p:spPr>
      </p:pic>
      <p:sp>
        <p:nvSpPr>
          <p:cNvPr id="28" name="Freeform 27"/>
          <p:cNvSpPr/>
          <p:nvPr/>
        </p:nvSpPr>
        <p:spPr>
          <a:xfrm>
            <a:off x="6966593" y="4423825"/>
            <a:ext cx="2177407" cy="1254790"/>
          </a:xfrm>
          <a:custGeom>
            <a:avLst/>
            <a:gdLst>
              <a:gd name="connsiteX0" fmla="*/ 0 w 2177407"/>
              <a:gd name="connsiteY0" fmla="*/ 125479 h 1254790"/>
              <a:gd name="connsiteX1" fmla="*/ 125479 w 2177407"/>
              <a:gd name="connsiteY1" fmla="*/ 0 h 1254790"/>
              <a:gd name="connsiteX2" fmla="*/ 2051928 w 2177407"/>
              <a:gd name="connsiteY2" fmla="*/ 0 h 1254790"/>
              <a:gd name="connsiteX3" fmla="*/ 2177407 w 2177407"/>
              <a:gd name="connsiteY3" fmla="*/ 125479 h 1254790"/>
              <a:gd name="connsiteX4" fmla="*/ 2177407 w 2177407"/>
              <a:gd name="connsiteY4" fmla="*/ 1129311 h 1254790"/>
              <a:gd name="connsiteX5" fmla="*/ 2051928 w 2177407"/>
              <a:gd name="connsiteY5" fmla="*/ 1254790 h 1254790"/>
              <a:gd name="connsiteX6" fmla="*/ 125479 w 2177407"/>
              <a:gd name="connsiteY6" fmla="*/ 1254790 h 1254790"/>
              <a:gd name="connsiteX7" fmla="*/ 0 w 2177407"/>
              <a:gd name="connsiteY7" fmla="*/ 1129311 h 1254790"/>
              <a:gd name="connsiteX8" fmla="*/ 0 w 2177407"/>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407" h="1254790">
                <a:moveTo>
                  <a:pt x="0" y="125479"/>
                </a:moveTo>
                <a:cubicBezTo>
                  <a:pt x="0" y="56179"/>
                  <a:pt x="56179" y="0"/>
                  <a:pt x="125479" y="0"/>
                </a:cubicBezTo>
                <a:lnTo>
                  <a:pt x="2051928" y="0"/>
                </a:lnTo>
                <a:cubicBezTo>
                  <a:pt x="2121228" y="0"/>
                  <a:pt x="2177407" y="56179"/>
                  <a:pt x="2177407" y="125479"/>
                </a:cubicBezTo>
                <a:lnTo>
                  <a:pt x="2177407" y="1129311"/>
                </a:lnTo>
                <a:cubicBezTo>
                  <a:pt x="2177407" y="1198611"/>
                  <a:pt x="2121228" y="1254790"/>
                  <a:pt x="2051928" y="1254790"/>
                </a:cubicBezTo>
                <a:lnTo>
                  <a:pt x="125479" y="1254790"/>
                </a:lnTo>
                <a:cubicBezTo>
                  <a:pt x="56179" y="1254790"/>
                  <a:pt x="0" y="1198611"/>
                  <a:pt x="0" y="1129311"/>
                </a:cubicBezTo>
                <a:lnTo>
                  <a:pt x="0" y="125479"/>
                </a:lnTo>
                <a:close/>
              </a:path>
            </a:pathLst>
          </a:custGeom>
          <a:solidFill>
            <a:srgbClr val="92D050">
              <a:alpha val="90000"/>
            </a:srgbClr>
          </a:solidFill>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ctr" defTabSz="711200" rtl="1">
              <a:lnSpc>
                <a:spcPct val="90000"/>
              </a:lnSpc>
              <a:spcAft>
                <a:spcPct val="35000"/>
              </a:spcAft>
            </a:pPr>
            <a:r>
              <a:rPr lang="ar-EG" sz="2000" b="1" dirty="0"/>
              <a:t>كفاءة منخفضة </a:t>
            </a:r>
            <a:endParaRPr lang="ar-EG" sz="2000" b="1" kern="1200" dirty="0"/>
          </a:p>
        </p:txBody>
      </p:sp>
      <p:pic>
        <p:nvPicPr>
          <p:cNvPr id="29" name="Picture 28"/>
          <p:cNvPicPr>
            <a:picLocks noChangeAspect="1"/>
          </p:cNvPicPr>
          <p:nvPr/>
        </p:nvPicPr>
        <p:blipFill>
          <a:blip r:embed="rId6"/>
          <a:stretch>
            <a:fillRect/>
          </a:stretch>
        </p:blipFill>
        <p:spPr>
          <a:xfrm>
            <a:off x="689959" y="4441145"/>
            <a:ext cx="2542252" cy="2078916"/>
          </a:xfrm>
          <a:prstGeom prst="rect">
            <a:avLst/>
          </a:prstGeom>
        </p:spPr>
      </p:pic>
      <p:sp>
        <p:nvSpPr>
          <p:cNvPr id="31" name="Freeform 30"/>
          <p:cNvSpPr/>
          <p:nvPr/>
        </p:nvSpPr>
        <p:spPr>
          <a:xfrm>
            <a:off x="2543201" y="4651302"/>
            <a:ext cx="2038884" cy="1254790"/>
          </a:xfrm>
          <a:custGeom>
            <a:avLst/>
            <a:gdLst>
              <a:gd name="connsiteX0" fmla="*/ 0 w 2038884"/>
              <a:gd name="connsiteY0" fmla="*/ 125479 h 1254790"/>
              <a:gd name="connsiteX1" fmla="*/ 125479 w 2038884"/>
              <a:gd name="connsiteY1" fmla="*/ 0 h 1254790"/>
              <a:gd name="connsiteX2" fmla="*/ 1913405 w 2038884"/>
              <a:gd name="connsiteY2" fmla="*/ 0 h 1254790"/>
              <a:gd name="connsiteX3" fmla="*/ 2038884 w 2038884"/>
              <a:gd name="connsiteY3" fmla="*/ 125479 h 1254790"/>
              <a:gd name="connsiteX4" fmla="*/ 2038884 w 2038884"/>
              <a:gd name="connsiteY4" fmla="*/ 1129311 h 1254790"/>
              <a:gd name="connsiteX5" fmla="*/ 1913405 w 2038884"/>
              <a:gd name="connsiteY5" fmla="*/ 1254790 h 1254790"/>
              <a:gd name="connsiteX6" fmla="*/ 125479 w 2038884"/>
              <a:gd name="connsiteY6" fmla="*/ 1254790 h 1254790"/>
              <a:gd name="connsiteX7" fmla="*/ 0 w 2038884"/>
              <a:gd name="connsiteY7" fmla="*/ 1129311 h 1254790"/>
              <a:gd name="connsiteX8" fmla="*/ 0 w 2038884"/>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884" h="1254790">
                <a:moveTo>
                  <a:pt x="0" y="125479"/>
                </a:moveTo>
                <a:cubicBezTo>
                  <a:pt x="0" y="56179"/>
                  <a:pt x="56179" y="0"/>
                  <a:pt x="125479" y="0"/>
                </a:cubicBezTo>
                <a:lnTo>
                  <a:pt x="1913405" y="0"/>
                </a:lnTo>
                <a:cubicBezTo>
                  <a:pt x="1982705" y="0"/>
                  <a:pt x="2038884" y="56179"/>
                  <a:pt x="2038884" y="125479"/>
                </a:cubicBezTo>
                <a:lnTo>
                  <a:pt x="2038884" y="1129311"/>
                </a:lnTo>
                <a:cubicBezTo>
                  <a:pt x="2038884" y="1198611"/>
                  <a:pt x="1982705" y="1254790"/>
                  <a:pt x="1913405" y="1254790"/>
                </a:cubicBezTo>
                <a:lnTo>
                  <a:pt x="125479" y="1254790"/>
                </a:lnTo>
                <a:cubicBezTo>
                  <a:pt x="56179" y="1254790"/>
                  <a:pt x="0" y="1198611"/>
                  <a:pt x="0" y="1129311"/>
                </a:cubicBezTo>
                <a:lnTo>
                  <a:pt x="0" y="125479"/>
                </a:lnTo>
                <a:close/>
              </a:path>
            </a:pathLst>
          </a:custGeom>
          <a:solidFill>
            <a:schemeClr val="accent1">
              <a:lumMod val="40000"/>
              <a:lumOff val="6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ctr" defTabSz="711200" rtl="1">
              <a:lnSpc>
                <a:spcPct val="90000"/>
              </a:lnSpc>
              <a:spcAft>
                <a:spcPct val="35000"/>
              </a:spcAft>
            </a:pPr>
            <a:r>
              <a:rPr lang="ar-EG" sz="2000" b="1" dirty="0"/>
              <a:t>هدر فى الموارد مع تحقيق الهدف الآستراتيجى </a:t>
            </a:r>
            <a:endParaRPr lang="ar-EG" sz="2000" b="1" kern="1200" dirty="0"/>
          </a:p>
        </p:txBody>
      </p:sp>
    </p:spTree>
    <p:extLst>
      <p:ext uri="{BB962C8B-B14F-4D97-AF65-F5344CB8AC3E}">
        <p14:creationId xmlns:p14="http://schemas.microsoft.com/office/powerpoint/2010/main" val="2991866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16" grpId="0" animBg="1"/>
      <p:bldP spid="19" grpId="0" animBg="1"/>
      <p:bldP spid="22" grpId="0" animBg="1"/>
      <p:bldP spid="25" grpId="0" animBg="1"/>
      <p:bldP spid="28" grpId="0" animBg="1"/>
      <p:bldP spid="3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2342152" y="3081847"/>
            <a:ext cx="4859745" cy="68389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marL="0" marR="0" algn="ctr" rtl="1">
              <a:lnSpc>
                <a:spcPct val="107000"/>
              </a:lnSpc>
              <a:spcBef>
                <a:spcPts val="0"/>
              </a:spcBef>
              <a:spcAft>
                <a:spcPts val="800"/>
              </a:spcAft>
            </a:pPr>
            <a:r>
              <a:rPr lang="ar-EG" sz="2800" b="1" dirty="0">
                <a:solidFill>
                  <a:srgbClr val="FF0000"/>
                </a:solidFill>
                <a:effectLst/>
                <a:ea typeface="Calibri"/>
                <a:cs typeface="Simplified Arabic"/>
              </a:rPr>
              <a:t>الجلسة التدريبية </a:t>
            </a:r>
            <a:r>
              <a:rPr lang="ar-EG" sz="2800" b="1" dirty="0" smtClean="0">
                <a:solidFill>
                  <a:srgbClr val="FF0000"/>
                </a:solidFill>
                <a:effectLst/>
                <a:ea typeface="Calibri"/>
                <a:cs typeface="Simplified Arabic"/>
              </a:rPr>
              <a:t>الرابعة</a:t>
            </a:r>
            <a:endParaRPr lang="en-US" sz="1200" b="1" dirty="0">
              <a:solidFill>
                <a:srgbClr val="FF0000"/>
              </a:solidFill>
              <a:effectLst/>
              <a:ea typeface="Calibri"/>
              <a:cs typeface="Arial"/>
            </a:endParaRPr>
          </a:p>
        </p:txBody>
      </p:sp>
      <p:sp>
        <p:nvSpPr>
          <p:cNvPr id="7" name="Round Same Side Corner Rectangle 6"/>
          <p:cNvSpPr>
            <a:spLocks noChangeArrowheads="1"/>
          </p:cNvSpPr>
          <p:nvPr/>
        </p:nvSpPr>
        <p:spPr bwMode="auto">
          <a:xfrm>
            <a:off x="2342152" y="3738032"/>
            <a:ext cx="4859746" cy="683895"/>
          </a:xfrm>
          <a:prstGeom prst="round2Same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تقييم الآداء سوات</a:t>
            </a:r>
            <a:endParaRPr lang="en-US" sz="1100" b="1" dirty="0">
              <a:effectLst/>
              <a:ea typeface="Calibri"/>
              <a:cs typeface="Arial"/>
            </a:endParaRPr>
          </a:p>
        </p:txBody>
      </p:sp>
    </p:spTree>
    <p:extLst>
      <p:ext uri="{BB962C8B-B14F-4D97-AF65-F5344CB8AC3E}">
        <p14:creationId xmlns:p14="http://schemas.microsoft.com/office/powerpoint/2010/main" val="3248055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تقييم الأداء ( دراسة الواقع ) </a:t>
            </a:r>
            <a:r>
              <a:rPr lang="en-US" sz="2800" dirty="0">
                <a:solidFill>
                  <a:schemeClr val="bg2"/>
                </a:solidFill>
              </a:rPr>
              <a:t>SWOT</a:t>
            </a:r>
            <a:endParaRPr lang="ar-EG" sz="2800" dirty="0">
              <a:solidFill>
                <a:schemeClr val="bg2"/>
              </a:solidFill>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1" name="Freeform 20"/>
          <p:cNvSpPr/>
          <p:nvPr/>
        </p:nvSpPr>
        <p:spPr>
          <a:xfrm rot="16200000">
            <a:off x="-65388" y="3177468"/>
            <a:ext cx="4334521" cy="2278252"/>
          </a:xfrm>
          <a:custGeom>
            <a:avLst/>
            <a:gdLst>
              <a:gd name="connsiteX0" fmla="*/ 0 w 2278251"/>
              <a:gd name="connsiteY0" fmla="*/ 0 h 4334520"/>
              <a:gd name="connsiteX1" fmla="*/ 2278251 w 2278251"/>
              <a:gd name="connsiteY1" fmla="*/ 0 h 4334520"/>
              <a:gd name="connsiteX2" fmla="*/ 2278251 w 2278251"/>
              <a:gd name="connsiteY2" fmla="*/ 4334520 h 4334520"/>
              <a:gd name="connsiteX3" fmla="*/ 0 w 2278251"/>
              <a:gd name="connsiteY3" fmla="*/ 4334520 h 4334520"/>
              <a:gd name="connsiteX4" fmla="*/ 0 w 2278251"/>
              <a:gd name="connsiteY4" fmla="*/ 0 h 433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51" h="4334520">
                <a:moveTo>
                  <a:pt x="2278251" y="1"/>
                </a:moveTo>
                <a:lnTo>
                  <a:pt x="2278251" y="4334519"/>
                </a:lnTo>
                <a:lnTo>
                  <a:pt x="0" y="4334519"/>
                </a:lnTo>
                <a:lnTo>
                  <a:pt x="0" y="1"/>
                </a:lnTo>
                <a:lnTo>
                  <a:pt x="2278251" y="1"/>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4891" tIns="1629651" rIns="137161" bIns="86735"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تحليل المنافسين</a:t>
            </a:r>
            <a:endParaRPr lang="ar-EG" sz="2400" b="1" kern="1200" dirty="0">
              <a:solidFill>
                <a:srgbClr val="FF0000"/>
              </a:solidFill>
            </a:endParaRPr>
          </a:p>
        </p:txBody>
      </p:sp>
      <p:sp>
        <p:nvSpPr>
          <p:cNvPr id="22" name="Freeform 21"/>
          <p:cNvSpPr/>
          <p:nvPr/>
        </p:nvSpPr>
        <p:spPr>
          <a:xfrm rot="16200000">
            <a:off x="2059466" y="2810718"/>
            <a:ext cx="5063395" cy="2278252"/>
          </a:xfrm>
          <a:custGeom>
            <a:avLst/>
            <a:gdLst>
              <a:gd name="connsiteX0" fmla="*/ 0 w 2278251"/>
              <a:gd name="connsiteY0" fmla="*/ 0 h 5063395"/>
              <a:gd name="connsiteX1" fmla="*/ 2278251 w 2278251"/>
              <a:gd name="connsiteY1" fmla="*/ 0 h 5063395"/>
              <a:gd name="connsiteX2" fmla="*/ 2278251 w 2278251"/>
              <a:gd name="connsiteY2" fmla="*/ 5063395 h 5063395"/>
              <a:gd name="connsiteX3" fmla="*/ 0 w 2278251"/>
              <a:gd name="connsiteY3" fmla="*/ 5063395 h 5063395"/>
              <a:gd name="connsiteX4" fmla="*/ 0 w 2278251"/>
              <a:gd name="connsiteY4" fmla="*/ 0 h 506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51" h="5063395">
                <a:moveTo>
                  <a:pt x="2278251" y="2"/>
                </a:moveTo>
                <a:lnTo>
                  <a:pt x="2278251" y="5063393"/>
                </a:lnTo>
                <a:lnTo>
                  <a:pt x="0" y="5063393"/>
                </a:lnTo>
                <a:lnTo>
                  <a:pt x="0" y="2"/>
                </a:lnTo>
                <a:lnTo>
                  <a:pt x="2278251" y="2"/>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7777" tIns="1629651" rIns="137161" bIns="86735"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تحليل </a:t>
            </a:r>
            <a:r>
              <a:rPr lang="en-US" sz="2400" b="1" kern="1200" dirty="0" smtClean="0">
                <a:solidFill>
                  <a:srgbClr val="FF0000"/>
                </a:solidFill>
              </a:rPr>
              <a:t>SWOT :</a:t>
            </a:r>
            <a:endParaRPr lang="ar-EG" sz="2400" b="1" kern="1200" dirty="0">
              <a:solidFill>
                <a:srgbClr val="FF0000"/>
              </a:solidFill>
            </a:endParaRPr>
          </a:p>
        </p:txBody>
      </p:sp>
      <p:sp>
        <p:nvSpPr>
          <p:cNvPr id="23" name="Freeform 22"/>
          <p:cNvSpPr/>
          <p:nvPr/>
        </p:nvSpPr>
        <p:spPr>
          <a:xfrm rot="16200000">
            <a:off x="4196928" y="2466224"/>
            <a:ext cx="5752387" cy="2278252"/>
          </a:xfrm>
          <a:custGeom>
            <a:avLst/>
            <a:gdLst>
              <a:gd name="connsiteX0" fmla="*/ 0 w 2278251"/>
              <a:gd name="connsiteY0" fmla="*/ 0 h 5752387"/>
              <a:gd name="connsiteX1" fmla="*/ 2278251 w 2278251"/>
              <a:gd name="connsiteY1" fmla="*/ 0 h 5752387"/>
              <a:gd name="connsiteX2" fmla="*/ 2278251 w 2278251"/>
              <a:gd name="connsiteY2" fmla="*/ 5752387 h 5752387"/>
              <a:gd name="connsiteX3" fmla="*/ 0 w 2278251"/>
              <a:gd name="connsiteY3" fmla="*/ 5752387 h 5752387"/>
              <a:gd name="connsiteX4" fmla="*/ 0 w 2278251"/>
              <a:gd name="connsiteY4" fmla="*/ 0 h 57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251" h="5752387">
                <a:moveTo>
                  <a:pt x="2278251" y="3"/>
                </a:moveTo>
                <a:lnTo>
                  <a:pt x="2278251" y="5752384"/>
                </a:lnTo>
                <a:lnTo>
                  <a:pt x="0" y="5752384"/>
                </a:lnTo>
                <a:lnTo>
                  <a:pt x="0" y="3"/>
                </a:lnTo>
                <a:lnTo>
                  <a:pt x="2278251" y="3"/>
                </a:lnTo>
                <a:close/>
              </a:path>
            </a:pathLst>
          </a:cu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6679" tIns="1629650" rIns="137159" bIns="86736"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تحليل مجالات العمل والرئيسية والوحدات الاستراتيجية :</a:t>
            </a:r>
            <a:endParaRPr lang="ar-EG" sz="2400" b="1" kern="1200" dirty="0">
              <a:solidFill>
                <a:srgbClr val="FF0000"/>
              </a:solidFill>
            </a:endParaRPr>
          </a:p>
        </p:txBody>
      </p:sp>
      <p:sp>
        <p:nvSpPr>
          <p:cNvPr id="24" name="Freeform 23"/>
          <p:cNvSpPr/>
          <p:nvPr/>
        </p:nvSpPr>
        <p:spPr>
          <a:xfrm>
            <a:off x="5933996" y="729156"/>
            <a:ext cx="1617558" cy="5780131"/>
          </a:xfrm>
          <a:custGeom>
            <a:avLst/>
            <a:gdLst>
              <a:gd name="connsiteX0" fmla="*/ 0 w 1617558"/>
              <a:gd name="connsiteY0" fmla="*/ 0 h 5780131"/>
              <a:gd name="connsiteX1" fmla="*/ 1617558 w 1617558"/>
              <a:gd name="connsiteY1" fmla="*/ 0 h 5780131"/>
              <a:gd name="connsiteX2" fmla="*/ 1617558 w 1617558"/>
              <a:gd name="connsiteY2" fmla="*/ 5780131 h 5780131"/>
              <a:gd name="connsiteX3" fmla="*/ 0 w 1617558"/>
              <a:gd name="connsiteY3" fmla="*/ 5780131 h 5780131"/>
              <a:gd name="connsiteX4" fmla="*/ 0 w 1617558"/>
              <a:gd name="connsiteY4" fmla="*/ 0 h 5780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58" h="5780131">
                <a:moveTo>
                  <a:pt x="0" y="0"/>
                </a:moveTo>
                <a:lnTo>
                  <a:pt x="1617558" y="0"/>
                </a:lnTo>
                <a:lnTo>
                  <a:pt x="1617558" y="5780131"/>
                </a:lnTo>
                <a:lnTo>
                  <a:pt x="0" y="578013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solidFill>
                  <a:schemeClr val="bg2"/>
                </a:solidFill>
              </a:rPr>
              <a:t>لا بد من أن يحلل كل مجال من مجالات العمل     ( الرئيسية ) بشكل مستقل وكذلك الوحدات وذلك لتحديد أيها أكثر نجاحاً وأيها يعمل بشكل ضعيف . </a:t>
            </a:r>
            <a:endParaRPr lang="ar-EG" sz="2000" b="1" kern="1200" dirty="0">
              <a:solidFill>
                <a:schemeClr val="bg2"/>
              </a:solidFill>
            </a:endParaRPr>
          </a:p>
        </p:txBody>
      </p:sp>
      <p:sp>
        <p:nvSpPr>
          <p:cNvPr id="25" name="Freeform 24"/>
          <p:cNvSpPr/>
          <p:nvPr/>
        </p:nvSpPr>
        <p:spPr>
          <a:xfrm>
            <a:off x="3452038" y="1418147"/>
            <a:ext cx="1617558" cy="5091140"/>
          </a:xfrm>
          <a:custGeom>
            <a:avLst/>
            <a:gdLst>
              <a:gd name="connsiteX0" fmla="*/ 0 w 1617558"/>
              <a:gd name="connsiteY0" fmla="*/ 0 h 5091140"/>
              <a:gd name="connsiteX1" fmla="*/ 1617558 w 1617558"/>
              <a:gd name="connsiteY1" fmla="*/ 0 h 5091140"/>
              <a:gd name="connsiteX2" fmla="*/ 1617558 w 1617558"/>
              <a:gd name="connsiteY2" fmla="*/ 5091140 h 5091140"/>
              <a:gd name="connsiteX3" fmla="*/ 0 w 1617558"/>
              <a:gd name="connsiteY3" fmla="*/ 5091140 h 5091140"/>
              <a:gd name="connsiteX4" fmla="*/ 0 w 1617558"/>
              <a:gd name="connsiteY4" fmla="*/ 0 h 509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58" h="5091140">
                <a:moveTo>
                  <a:pt x="0" y="0"/>
                </a:moveTo>
                <a:lnTo>
                  <a:pt x="1617558" y="0"/>
                </a:lnTo>
                <a:lnTo>
                  <a:pt x="1617558" y="5091140"/>
                </a:lnTo>
                <a:lnTo>
                  <a:pt x="0" y="50911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solidFill>
                  <a:schemeClr val="bg2"/>
                </a:solidFill>
              </a:rPr>
              <a:t>أثناء الخطوة الخاصة بفحص الأداء ينظر فريق التخطيط إلي نقاط الضعف ونقاط القوة في كل واحدة وفي كل مؤشر حساس وكذلك ينظر ف الفرص المتاحة والمخاطر المتوقعة .</a:t>
            </a:r>
            <a:endParaRPr lang="ar-EG" sz="2000" b="1" kern="1200" dirty="0">
              <a:solidFill>
                <a:schemeClr val="bg2"/>
              </a:solidFill>
            </a:endParaRPr>
          </a:p>
        </p:txBody>
      </p:sp>
      <p:sp>
        <p:nvSpPr>
          <p:cNvPr id="26" name="Freeform 25"/>
          <p:cNvSpPr/>
          <p:nvPr/>
        </p:nvSpPr>
        <p:spPr>
          <a:xfrm>
            <a:off x="962747" y="2149334"/>
            <a:ext cx="1617558" cy="4359953"/>
          </a:xfrm>
          <a:custGeom>
            <a:avLst/>
            <a:gdLst>
              <a:gd name="connsiteX0" fmla="*/ 0 w 1617558"/>
              <a:gd name="connsiteY0" fmla="*/ 0 h 4359953"/>
              <a:gd name="connsiteX1" fmla="*/ 1617558 w 1617558"/>
              <a:gd name="connsiteY1" fmla="*/ 0 h 4359953"/>
              <a:gd name="connsiteX2" fmla="*/ 1617558 w 1617558"/>
              <a:gd name="connsiteY2" fmla="*/ 4359953 h 4359953"/>
              <a:gd name="connsiteX3" fmla="*/ 0 w 1617558"/>
              <a:gd name="connsiteY3" fmla="*/ 4359953 h 4359953"/>
              <a:gd name="connsiteX4" fmla="*/ 0 w 1617558"/>
              <a:gd name="connsiteY4" fmla="*/ 0 h 435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58" h="4359953">
                <a:moveTo>
                  <a:pt x="0" y="0"/>
                </a:moveTo>
                <a:lnTo>
                  <a:pt x="1617558" y="0"/>
                </a:lnTo>
                <a:lnTo>
                  <a:pt x="1617558" y="4359953"/>
                </a:lnTo>
                <a:lnTo>
                  <a:pt x="0" y="435995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solidFill>
                  <a:schemeClr val="bg2"/>
                </a:solidFill>
              </a:rPr>
              <a:t>إن تحليل المنافسين يعد جزء مهماً من تقييم الأداء حيث أن المنافسين أن يزيدوا من حصتهم في السوق عن طريق أبعاد المستهلكين عن المنظمات الأخرى .</a:t>
            </a:r>
            <a:endParaRPr lang="ar-EG" sz="2000" b="1" kern="1200" dirty="0">
              <a:solidFill>
                <a:schemeClr val="bg2"/>
              </a:solidFill>
            </a:endParaRPr>
          </a:p>
        </p:txBody>
      </p:sp>
    </p:spTree>
    <p:extLst>
      <p:ext uri="{BB962C8B-B14F-4D97-AF65-F5344CB8AC3E}">
        <p14:creationId xmlns:p14="http://schemas.microsoft.com/office/powerpoint/2010/main" val="1656759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fade">
                                      <p:cBhvr>
                                        <p:cTn id="18" dur="1000"/>
                                        <p:tgtEl>
                                          <p:spTgt spid="24">
                                            <p:txEl>
                                              <p:pRg st="1" end="1"/>
                                            </p:txEl>
                                          </p:spTgt>
                                        </p:tgtEl>
                                      </p:cBhvr>
                                    </p:animEffect>
                                    <p:anim calcmode="lin" valueType="num">
                                      <p:cBhvr>
                                        <p:cTn id="19"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2" end="2"/>
                                            </p:txEl>
                                          </p:spTgt>
                                        </p:tgtEl>
                                        <p:attrNameLst>
                                          <p:attrName>style.visibility</p:attrName>
                                        </p:attrNameLst>
                                      </p:cBhvr>
                                      <p:to>
                                        <p:strVal val="visible"/>
                                      </p:to>
                                    </p:set>
                                    <p:animEffect transition="in" filter="fade">
                                      <p:cBhvr>
                                        <p:cTn id="30" dur="1000"/>
                                        <p:tgtEl>
                                          <p:spTgt spid="25">
                                            <p:txEl>
                                              <p:pRg st="2" end="2"/>
                                            </p:txEl>
                                          </p:spTgt>
                                        </p:tgtEl>
                                      </p:cBhvr>
                                    </p:animEffect>
                                    <p:anim calcmode="lin" valueType="num">
                                      <p:cBhvr>
                                        <p:cTn id="3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xEl>
                                              <p:pRg st="2" end="2"/>
                                            </p:txEl>
                                          </p:spTgt>
                                        </p:tgtEl>
                                        <p:attrNameLst>
                                          <p:attrName>style.visibility</p:attrName>
                                        </p:attrNameLst>
                                      </p:cBhvr>
                                      <p:to>
                                        <p:strVal val="visible"/>
                                      </p:to>
                                    </p:set>
                                    <p:animEffect transition="in" filter="fade">
                                      <p:cBhvr>
                                        <p:cTn id="42" dur="1000"/>
                                        <p:tgtEl>
                                          <p:spTgt spid="26">
                                            <p:txEl>
                                              <p:pRg st="2" end="2"/>
                                            </p:txEl>
                                          </p:spTgt>
                                        </p:tgtEl>
                                      </p:cBhvr>
                                    </p:animEffect>
                                    <p:anim calcmode="lin" valueType="num">
                                      <p:cBhvr>
                                        <p:cTn id="43"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تساؤلات مرتبطة بالتخطيط التشغيلى </a:t>
            </a:r>
          </a:p>
        </p:txBody>
      </p:sp>
      <p:sp>
        <p:nvSpPr>
          <p:cNvPr id="6" name="Freeform 5"/>
          <p:cNvSpPr/>
          <p:nvPr/>
        </p:nvSpPr>
        <p:spPr>
          <a:xfrm rot="16200000">
            <a:off x="-1852023" y="3896966"/>
            <a:ext cx="4613718" cy="424476"/>
          </a:xfrm>
          <a:custGeom>
            <a:avLst/>
            <a:gdLst>
              <a:gd name="connsiteX0" fmla="*/ 0 w 4613718"/>
              <a:gd name="connsiteY0" fmla="*/ 0 h 424476"/>
              <a:gd name="connsiteX1" fmla="*/ 4613718 w 4613718"/>
              <a:gd name="connsiteY1" fmla="*/ 0 h 424476"/>
              <a:gd name="connsiteX2" fmla="*/ 4613718 w 4613718"/>
              <a:gd name="connsiteY2" fmla="*/ 424476 h 424476"/>
              <a:gd name="connsiteX3" fmla="*/ 0 w 4613718"/>
              <a:gd name="connsiteY3" fmla="*/ 424476 h 424476"/>
              <a:gd name="connsiteX4" fmla="*/ 0 w 4613718"/>
              <a:gd name="connsiteY4" fmla="*/ 0 h 42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718" h="424476">
                <a:moveTo>
                  <a:pt x="0" y="0"/>
                </a:moveTo>
                <a:lnTo>
                  <a:pt x="4613718" y="0"/>
                </a:lnTo>
                <a:lnTo>
                  <a:pt x="4613718" y="424476"/>
                </a:lnTo>
                <a:lnTo>
                  <a:pt x="0" y="424476"/>
                </a:lnTo>
                <a:lnTo>
                  <a:pt x="0" y="0"/>
                </a:lnTo>
                <a:close/>
              </a:path>
            </a:pathLst>
          </a:custGeom>
          <a:solidFill>
            <a:srgbClr val="FFC0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4365" bIns="0" numCol="1" spcCol="1270" anchor="t"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ما هو التخطيط التشغيلى ؟ </a:t>
            </a:r>
            <a:endParaRPr lang="ar-EG" sz="2400" b="1" kern="1200" dirty="0">
              <a:solidFill>
                <a:srgbClr val="FF0000"/>
              </a:solidFill>
            </a:endParaRPr>
          </a:p>
        </p:txBody>
      </p:sp>
      <p:sp>
        <p:nvSpPr>
          <p:cNvPr id="7" name="Freeform 6"/>
          <p:cNvSpPr/>
          <p:nvPr/>
        </p:nvSpPr>
        <p:spPr>
          <a:xfrm>
            <a:off x="667074" y="1802345"/>
            <a:ext cx="2114344" cy="4613718"/>
          </a:xfrm>
          <a:custGeom>
            <a:avLst/>
            <a:gdLst>
              <a:gd name="connsiteX0" fmla="*/ 0 w 2114344"/>
              <a:gd name="connsiteY0" fmla="*/ 0 h 4613718"/>
              <a:gd name="connsiteX1" fmla="*/ 2114344 w 2114344"/>
              <a:gd name="connsiteY1" fmla="*/ 0 h 4613718"/>
              <a:gd name="connsiteX2" fmla="*/ 2114344 w 2114344"/>
              <a:gd name="connsiteY2" fmla="*/ 4613718 h 4613718"/>
              <a:gd name="connsiteX3" fmla="*/ 0 w 2114344"/>
              <a:gd name="connsiteY3" fmla="*/ 4613718 h 4613718"/>
              <a:gd name="connsiteX4" fmla="*/ 0 w 2114344"/>
              <a:gd name="connsiteY4" fmla="*/ 0 h 46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344" h="4613718">
                <a:moveTo>
                  <a:pt x="0" y="0"/>
                </a:moveTo>
                <a:lnTo>
                  <a:pt x="2114344" y="0"/>
                </a:lnTo>
                <a:lnTo>
                  <a:pt x="2114344" y="4613718"/>
                </a:lnTo>
                <a:lnTo>
                  <a:pt x="0" y="4613718"/>
                </a:lnTo>
                <a:lnTo>
                  <a:pt x="0" y="0"/>
                </a:lnTo>
                <a:close/>
              </a:path>
            </a:pathLst>
          </a:cu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2240" tIns="374365"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endParaRPr lang="ar-EG" sz="2000" b="1" dirty="0"/>
          </a:p>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r>
              <a:rPr lang="ar-EG" sz="2000" b="1" kern="1200" dirty="0" smtClean="0"/>
              <a:t>صياغة تسلسل منطقي وزمني لنشاطات تنفيذية وموارد مستخدمة لإنجاز نتائج محددة.</a:t>
            </a:r>
            <a:endParaRPr lang="ar-EG" sz="2000" b="1" kern="1200" dirty="0"/>
          </a:p>
        </p:txBody>
      </p:sp>
      <p:sp>
        <p:nvSpPr>
          <p:cNvPr id="8" name="Rectangle 7"/>
          <p:cNvSpPr/>
          <p:nvPr/>
        </p:nvSpPr>
        <p:spPr>
          <a:xfrm>
            <a:off x="242597" y="1242035"/>
            <a:ext cx="848953" cy="848953"/>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rot="16200000">
            <a:off x="1222255" y="3896966"/>
            <a:ext cx="4613718" cy="424476"/>
          </a:xfrm>
          <a:custGeom>
            <a:avLst/>
            <a:gdLst>
              <a:gd name="connsiteX0" fmla="*/ 0 w 4613718"/>
              <a:gd name="connsiteY0" fmla="*/ 0 h 424476"/>
              <a:gd name="connsiteX1" fmla="*/ 4613718 w 4613718"/>
              <a:gd name="connsiteY1" fmla="*/ 0 h 424476"/>
              <a:gd name="connsiteX2" fmla="*/ 4613718 w 4613718"/>
              <a:gd name="connsiteY2" fmla="*/ 424476 h 424476"/>
              <a:gd name="connsiteX3" fmla="*/ 0 w 4613718"/>
              <a:gd name="connsiteY3" fmla="*/ 424476 h 424476"/>
              <a:gd name="connsiteX4" fmla="*/ 0 w 4613718"/>
              <a:gd name="connsiteY4" fmla="*/ 0 h 42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718" h="424476">
                <a:moveTo>
                  <a:pt x="0" y="0"/>
                </a:moveTo>
                <a:lnTo>
                  <a:pt x="4613718" y="0"/>
                </a:lnTo>
                <a:lnTo>
                  <a:pt x="4613718" y="424476"/>
                </a:lnTo>
                <a:lnTo>
                  <a:pt x="0" y="424476"/>
                </a:lnTo>
                <a:lnTo>
                  <a:pt x="0" y="0"/>
                </a:lnTo>
                <a:close/>
              </a:path>
            </a:pathLst>
          </a:custGeom>
          <a:solidFill>
            <a:srgbClr val="92D05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4365" bIns="0" numCol="1" spcCol="1270" anchor="t" anchorCtr="0">
            <a:noAutofit/>
          </a:bodyPr>
          <a:lstStyle/>
          <a:p>
            <a:pPr lvl="0" algn="ctr" defTabSz="1066800">
              <a:lnSpc>
                <a:spcPct val="90000"/>
              </a:lnSpc>
              <a:spcBef>
                <a:spcPct val="0"/>
              </a:spcBef>
              <a:spcAft>
                <a:spcPct val="35000"/>
              </a:spcAft>
            </a:pPr>
            <a:r>
              <a:rPr lang="ar-EG" sz="2400" b="1" kern="1200" dirty="0" smtClean="0">
                <a:solidFill>
                  <a:srgbClr val="FF0000"/>
                </a:solidFill>
              </a:rPr>
              <a:t>ما الهدف من التخطيط التشغيلي؟</a:t>
            </a:r>
            <a:endParaRPr lang="ar-EG" sz="2400" b="1" kern="1200" dirty="0">
              <a:solidFill>
                <a:srgbClr val="FF0000"/>
              </a:solidFill>
            </a:endParaRPr>
          </a:p>
        </p:txBody>
      </p:sp>
      <p:sp>
        <p:nvSpPr>
          <p:cNvPr id="10" name="Freeform 9"/>
          <p:cNvSpPr/>
          <p:nvPr/>
        </p:nvSpPr>
        <p:spPr>
          <a:xfrm>
            <a:off x="3741353" y="1802345"/>
            <a:ext cx="2114344" cy="4613718"/>
          </a:xfrm>
          <a:custGeom>
            <a:avLst/>
            <a:gdLst>
              <a:gd name="connsiteX0" fmla="*/ 0 w 2114344"/>
              <a:gd name="connsiteY0" fmla="*/ 0 h 4613718"/>
              <a:gd name="connsiteX1" fmla="*/ 2114344 w 2114344"/>
              <a:gd name="connsiteY1" fmla="*/ 0 h 4613718"/>
              <a:gd name="connsiteX2" fmla="*/ 2114344 w 2114344"/>
              <a:gd name="connsiteY2" fmla="*/ 4613718 h 4613718"/>
              <a:gd name="connsiteX3" fmla="*/ 0 w 2114344"/>
              <a:gd name="connsiteY3" fmla="*/ 4613718 h 4613718"/>
              <a:gd name="connsiteX4" fmla="*/ 0 w 2114344"/>
              <a:gd name="connsiteY4" fmla="*/ 0 h 46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344" h="4613718">
                <a:moveTo>
                  <a:pt x="0" y="0"/>
                </a:moveTo>
                <a:lnTo>
                  <a:pt x="2114344" y="0"/>
                </a:lnTo>
                <a:lnTo>
                  <a:pt x="2114344" y="4613718"/>
                </a:lnTo>
                <a:lnTo>
                  <a:pt x="0" y="4613718"/>
                </a:lnTo>
                <a:lnTo>
                  <a:pt x="0" y="0"/>
                </a:lnTo>
                <a:close/>
              </a:path>
            </a:pathLst>
          </a:custGeom>
          <a:solidFill>
            <a:srgbClr val="FFCCFF"/>
          </a:solidFill>
        </p:spPr>
        <p:style>
          <a:lnRef idx="2">
            <a:schemeClr val="lt1">
              <a:hueOff val="0"/>
              <a:satOff val="0"/>
              <a:lumOff val="0"/>
              <a:alphaOff val="0"/>
            </a:schemeClr>
          </a:lnRef>
          <a:fillRef idx="1">
            <a:schemeClr val="accent2">
              <a:hueOff val="-6347421"/>
              <a:satOff val="-19002"/>
              <a:lumOff val="40196"/>
              <a:alphaOff val="0"/>
            </a:schemeClr>
          </a:fillRef>
          <a:effectRef idx="0">
            <a:schemeClr val="accent2">
              <a:hueOff val="-6347421"/>
              <a:satOff val="-19002"/>
              <a:lumOff val="40196"/>
              <a:alphaOff val="0"/>
            </a:schemeClr>
          </a:effectRef>
          <a:fontRef idx="minor">
            <a:schemeClr val="lt1"/>
          </a:fontRef>
        </p:style>
        <p:txBody>
          <a:bodyPr spcFirstLastPara="0" vert="horz" wrap="square" lIns="142240" tIns="374365" rIns="142240" bIns="142240" numCol="1" spcCol="1270" anchor="t" anchorCtr="0">
            <a:noAutofit/>
          </a:bodyPr>
          <a:lstStyle/>
          <a:p>
            <a:pPr marL="228600" lvl="1" indent="-228600" algn="justLow" defTabSz="889000">
              <a:lnSpc>
                <a:spcPct val="90000"/>
              </a:lnSpc>
              <a:spcBef>
                <a:spcPct val="0"/>
              </a:spcBef>
              <a:spcAft>
                <a:spcPct val="15000"/>
              </a:spcAft>
              <a:buChar char="••"/>
            </a:pPr>
            <a:endParaRPr lang="ar-EG" sz="2000" b="1" kern="1200" dirty="0" smtClean="0"/>
          </a:p>
          <a:p>
            <a:pPr marL="228600" lvl="1" indent="-228600" algn="justLow" defTabSz="889000">
              <a:lnSpc>
                <a:spcPct val="90000"/>
              </a:lnSpc>
              <a:spcBef>
                <a:spcPct val="0"/>
              </a:spcBef>
              <a:spcAft>
                <a:spcPct val="15000"/>
              </a:spcAft>
              <a:buChar char="••"/>
            </a:pPr>
            <a:endParaRPr lang="ar-EG" sz="2000" b="1" dirty="0"/>
          </a:p>
          <a:p>
            <a:pPr marL="228600" lvl="1" indent="-228600" algn="justLow" defTabSz="889000" rtl="1">
              <a:lnSpc>
                <a:spcPct val="90000"/>
              </a:lnSpc>
              <a:spcBef>
                <a:spcPct val="0"/>
              </a:spcBef>
              <a:spcAft>
                <a:spcPct val="15000"/>
              </a:spcAft>
              <a:buChar char="••"/>
            </a:pPr>
            <a:r>
              <a:rPr lang="ar-EG" sz="2000" b="1" kern="1200" dirty="0" smtClean="0"/>
              <a:t>يهدف التخطيط التشغيلي لمحاكاة وتثبيت تسلسل نشاطات محددة ومترابطة بشكل نمطي منظم لإنجاز أولويات تنافسيةَ محددة. </a:t>
            </a:r>
            <a:endParaRPr lang="ar-EG" sz="2000" b="1" kern="1200" dirty="0"/>
          </a:p>
        </p:txBody>
      </p:sp>
      <p:sp>
        <p:nvSpPr>
          <p:cNvPr id="11" name="Rectangle 10"/>
          <p:cNvSpPr/>
          <p:nvPr/>
        </p:nvSpPr>
        <p:spPr>
          <a:xfrm>
            <a:off x="3316876" y="1242035"/>
            <a:ext cx="848953" cy="848953"/>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tint val="50000"/>
              <a:hueOff val="-6526449"/>
              <a:satOff val="-1461"/>
              <a:lumOff val="12638"/>
              <a:alphaOff val="0"/>
            </a:schemeClr>
          </a:effectRef>
          <a:fontRef idx="minor">
            <a:schemeClr val="lt1">
              <a:hueOff val="0"/>
              <a:satOff val="0"/>
              <a:lumOff val="0"/>
              <a:alphaOff val="0"/>
            </a:schemeClr>
          </a:fontRef>
        </p:style>
      </p:sp>
      <p:sp>
        <p:nvSpPr>
          <p:cNvPr id="12" name="Freeform 11"/>
          <p:cNvSpPr/>
          <p:nvPr/>
        </p:nvSpPr>
        <p:spPr>
          <a:xfrm rot="16200000">
            <a:off x="4296535" y="3896966"/>
            <a:ext cx="4613718" cy="424476"/>
          </a:xfrm>
          <a:custGeom>
            <a:avLst/>
            <a:gdLst>
              <a:gd name="connsiteX0" fmla="*/ 0 w 4613718"/>
              <a:gd name="connsiteY0" fmla="*/ 0 h 424476"/>
              <a:gd name="connsiteX1" fmla="*/ 4613718 w 4613718"/>
              <a:gd name="connsiteY1" fmla="*/ 0 h 424476"/>
              <a:gd name="connsiteX2" fmla="*/ 4613718 w 4613718"/>
              <a:gd name="connsiteY2" fmla="*/ 424476 h 424476"/>
              <a:gd name="connsiteX3" fmla="*/ 0 w 4613718"/>
              <a:gd name="connsiteY3" fmla="*/ 424476 h 424476"/>
              <a:gd name="connsiteX4" fmla="*/ 0 w 4613718"/>
              <a:gd name="connsiteY4" fmla="*/ 0 h 42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718" h="424476">
                <a:moveTo>
                  <a:pt x="0" y="0"/>
                </a:moveTo>
                <a:lnTo>
                  <a:pt x="4613718" y="0"/>
                </a:lnTo>
                <a:lnTo>
                  <a:pt x="4613718" y="424476"/>
                </a:lnTo>
                <a:lnTo>
                  <a:pt x="0" y="424476"/>
                </a:lnTo>
                <a:lnTo>
                  <a:pt x="0" y="0"/>
                </a:lnTo>
                <a:close/>
              </a:path>
            </a:pathLst>
          </a:custGeom>
          <a:solidFill>
            <a:schemeClr val="accent1">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4365" bIns="-1" numCol="1" spcCol="1270" anchor="t"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لماذا نحتاجه</a:t>
            </a:r>
          </a:p>
          <a:p>
            <a:pPr lvl="0" algn="ctr" defTabSz="1066800" rtl="1">
              <a:lnSpc>
                <a:spcPct val="90000"/>
              </a:lnSpc>
              <a:spcBef>
                <a:spcPct val="0"/>
              </a:spcBef>
              <a:spcAft>
                <a:spcPct val="35000"/>
              </a:spcAft>
            </a:pPr>
            <a:r>
              <a:rPr lang="ar-EG" sz="2400" b="1" kern="1200" dirty="0" smtClean="0">
                <a:solidFill>
                  <a:srgbClr val="FF0000"/>
                </a:solidFill>
              </a:rPr>
              <a:t> (من وجهة نظر الإدارة العليا)؟</a:t>
            </a:r>
            <a:endParaRPr lang="ar-EG" sz="2400" b="1" kern="1200" dirty="0">
              <a:solidFill>
                <a:srgbClr val="FF0000"/>
              </a:solidFill>
            </a:endParaRPr>
          </a:p>
        </p:txBody>
      </p:sp>
      <p:sp>
        <p:nvSpPr>
          <p:cNvPr id="13" name="Freeform 12"/>
          <p:cNvSpPr/>
          <p:nvPr/>
        </p:nvSpPr>
        <p:spPr>
          <a:xfrm>
            <a:off x="6815632" y="1802345"/>
            <a:ext cx="2114344" cy="4613718"/>
          </a:xfrm>
          <a:custGeom>
            <a:avLst/>
            <a:gdLst>
              <a:gd name="connsiteX0" fmla="*/ 0 w 2114344"/>
              <a:gd name="connsiteY0" fmla="*/ 0 h 4613718"/>
              <a:gd name="connsiteX1" fmla="*/ 2114344 w 2114344"/>
              <a:gd name="connsiteY1" fmla="*/ 0 h 4613718"/>
              <a:gd name="connsiteX2" fmla="*/ 2114344 w 2114344"/>
              <a:gd name="connsiteY2" fmla="*/ 4613718 h 4613718"/>
              <a:gd name="connsiteX3" fmla="*/ 0 w 2114344"/>
              <a:gd name="connsiteY3" fmla="*/ 4613718 h 4613718"/>
              <a:gd name="connsiteX4" fmla="*/ 0 w 2114344"/>
              <a:gd name="connsiteY4" fmla="*/ 0 h 46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344" h="4613718">
                <a:moveTo>
                  <a:pt x="0" y="0"/>
                </a:moveTo>
                <a:lnTo>
                  <a:pt x="2114344" y="0"/>
                </a:lnTo>
                <a:lnTo>
                  <a:pt x="2114344" y="4613718"/>
                </a:lnTo>
                <a:lnTo>
                  <a:pt x="0" y="4613718"/>
                </a:lnTo>
                <a:lnTo>
                  <a:pt x="0" y="0"/>
                </a:lnTo>
                <a:close/>
              </a:path>
            </a:pathLst>
          </a:custGeom>
        </p:spPr>
        <p:style>
          <a:lnRef idx="2">
            <a:schemeClr val="lt1">
              <a:hueOff val="0"/>
              <a:satOff val="0"/>
              <a:lumOff val="0"/>
              <a:alphaOff val="0"/>
            </a:schemeClr>
          </a:lnRef>
          <a:fillRef idx="1">
            <a:schemeClr val="accent2">
              <a:hueOff val="-12694841"/>
              <a:satOff val="-38003"/>
              <a:lumOff val="80393"/>
              <a:alphaOff val="0"/>
            </a:schemeClr>
          </a:fillRef>
          <a:effectRef idx="0">
            <a:schemeClr val="accent2">
              <a:hueOff val="-12694841"/>
              <a:satOff val="-38003"/>
              <a:lumOff val="80393"/>
              <a:alphaOff val="0"/>
            </a:schemeClr>
          </a:effectRef>
          <a:fontRef idx="minor">
            <a:schemeClr val="lt1"/>
          </a:fontRef>
        </p:style>
        <p:txBody>
          <a:bodyPr spcFirstLastPara="0" vert="horz" wrap="square" lIns="142240" tIns="374365"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endParaRPr lang="ar-EG" sz="2000" b="1" dirty="0"/>
          </a:p>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r>
              <a:rPr lang="ar-EG" sz="2000" b="1" kern="1200" dirty="0" smtClean="0"/>
              <a:t>لضمان الأداء الأمثل نحو تحقيق الأهداف الاستراتيجية ضمن المعطيات الواقعية المتاحة</a:t>
            </a:r>
            <a:r>
              <a:rPr lang="ar-EG" sz="2600" kern="1200" dirty="0" smtClean="0"/>
              <a:t>.</a:t>
            </a:r>
            <a:endParaRPr lang="ar-EG" sz="2600" kern="1200" dirty="0"/>
          </a:p>
        </p:txBody>
      </p:sp>
      <p:sp>
        <p:nvSpPr>
          <p:cNvPr id="14" name="Rectangle 13"/>
          <p:cNvSpPr/>
          <p:nvPr/>
        </p:nvSpPr>
        <p:spPr>
          <a:xfrm>
            <a:off x="6391155" y="1242035"/>
            <a:ext cx="848953" cy="848953"/>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2">
              <a:tint val="50000"/>
              <a:hueOff val="-13052899"/>
              <a:satOff val="-2922"/>
              <a:lumOff val="25276"/>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6866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fade">
                                      <p:cBhvr>
                                        <p:cTn id="42" dur="1000"/>
                                        <p:tgtEl>
                                          <p:spTgt spid="10">
                                            <p:txEl>
                                              <p:pRg st="2" end="2"/>
                                            </p:txEl>
                                          </p:spTgt>
                                        </p:tgtEl>
                                      </p:cBhvr>
                                    </p:animEffect>
                                    <p:anim calcmode="lin" valueType="num">
                                      <p:cBhvr>
                                        <p:cTn id="4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fade">
                                      <p:cBhvr>
                                        <p:cTn id="60" dur="1000"/>
                                        <p:tgtEl>
                                          <p:spTgt spid="7">
                                            <p:txEl>
                                              <p:pRg st="3" end="3"/>
                                            </p:txEl>
                                          </p:spTgt>
                                        </p:tgtEl>
                                      </p:cBhvr>
                                    </p:animEffect>
                                    <p:anim calcmode="lin" valueType="num">
                                      <p:cBhvr>
                                        <p:cTn id="6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علاقة التخطيط التشغيلى بالموازنات المالية التقدرية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1" y="674758"/>
            <a:ext cx="9143998" cy="6183242"/>
          </a:xfrm>
          <a:prstGeom prst="rect">
            <a:avLst/>
          </a:prstGeom>
        </p:spPr>
      </p:pic>
      <p:sp>
        <p:nvSpPr>
          <p:cNvPr id="8" name="Rectangle 7"/>
          <p:cNvSpPr/>
          <p:nvPr/>
        </p:nvSpPr>
        <p:spPr>
          <a:xfrm>
            <a:off x="401052" y="770279"/>
            <a:ext cx="7640051" cy="461665"/>
          </a:xfrm>
          <a:prstGeom prst="rect">
            <a:avLst/>
          </a:prstGeom>
        </p:spPr>
        <p:txBody>
          <a:bodyPr wrap="square">
            <a:spAutoFit/>
          </a:bodyPr>
          <a:lstStyle/>
          <a:p>
            <a:pPr algn="ctr"/>
            <a:r>
              <a:rPr lang="ar-EG" sz="2400" b="1" dirty="0"/>
              <a:t>تعتبر الموازنة تعبير رقمي (كمي وقيمى)، عن </a:t>
            </a:r>
            <a:r>
              <a:rPr lang="ar-EG" sz="2400" b="1" dirty="0" smtClean="0"/>
              <a:t>الخطط التشغيلية </a:t>
            </a:r>
            <a:r>
              <a:rPr lang="ar-EG" sz="2400" b="1" dirty="0"/>
              <a:t>السنوية.</a:t>
            </a:r>
          </a:p>
        </p:txBody>
      </p:sp>
    </p:spTree>
    <p:extLst>
      <p:ext uri="{BB962C8B-B14F-4D97-AF65-F5344CB8AC3E}">
        <p14:creationId xmlns:p14="http://schemas.microsoft.com/office/powerpoint/2010/main" val="315671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تقييم الأداء </a:t>
            </a:r>
            <a:r>
              <a:rPr lang="en-US" sz="2800" dirty="0">
                <a:solidFill>
                  <a:schemeClr val="bg2"/>
                </a:solidFill>
              </a:rPr>
              <a:t>SWOT</a:t>
            </a:r>
            <a:endParaRPr lang="ar-EG" sz="2800" dirty="0">
              <a:solidFill>
                <a:schemeClr val="bg2"/>
              </a:solidFill>
            </a:endParaRP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Freeform 8"/>
          <p:cNvSpPr/>
          <p:nvPr/>
        </p:nvSpPr>
        <p:spPr>
          <a:xfrm>
            <a:off x="7482513" y="2444032"/>
            <a:ext cx="1426763" cy="1953653"/>
          </a:xfrm>
          <a:custGeom>
            <a:avLst/>
            <a:gdLst>
              <a:gd name="connsiteX0" fmla="*/ 0 w 1426763"/>
              <a:gd name="connsiteY0" fmla="*/ 142676 h 1953653"/>
              <a:gd name="connsiteX1" fmla="*/ 142676 w 1426763"/>
              <a:gd name="connsiteY1" fmla="*/ 0 h 1953653"/>
              <a:gd name="connsiteX2" fmla="*/ 1284087 w 1426763"/>
              <a:gd name="connsiteY2" fmla="*/ 0 h 1953653"/>
              <a:gd name="connsiteX3" fmla="*/ 1426763 w 1426763"/>
              <a:gd name="connsiteY3" fmla="*/ 142676 h 1953653"/>
              <a:gd name="connsiteX4" fmla="*/ 1426763 w 1426763"/>
              <a:gd name="connsiteY4" fmla="*/ 1810977 h 1953653"/>
              <a:gd name="connsiteX5" fmla="*/ 1284087 w 1426763"/>
              <a:gd name="connsiteY5" fmla="*/ 1953653 h 1953653"/>
              <a:gd name="connsiteX6" fmla="*/ 142676 w 1426763"/>
              <a:gd name="connsiteY6" fmla="*/ 1953653 h 1953653"/>
              <a:gd name="connsiteX7" fmla="*/ 0 w 1426763"/>
              <a:gd name="connsiteY7" fmla="*/ 1810977 h 1953653"/>
              <a:gd name="connsiteX8" fmla="*/ 0 w 1426763"/>
              <a:gd name="connsiteY8" fmla="*/ 142676 h 19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63" h="1953653">
                <a:moveTo>
                  <a:pt x="0" y="142676"/>
                </a:moveTo>
                <a:cubicBezTo>
                  <a:pt x="0" y="63878"/>
                  <a:pt x="63878" y="0"/>
                  <a:pt x="142676" y="0"/>
                </a:cubicBezTo>
                <a:lnTo>
                  <a:pt x="1284087" y="0"/>
                </a:lnTo>
                <a:cubicBezTo>
                  <a:pt x="1362885" y="0"/>
                  <a:pt x="1426763" y="63878"/>
                  <a:pt x="1426763" y="142676"/>
                </a:cubicBezTo>
                <a:lnTo>
                  <a:pt x="1426763" y="1810977"/>
                </a:lnTo>
                <a:cubicBezTo>
                  <a:pt x="1426763" y="1889775"/>
                  <a:pt x="1362885" y="1953653"/>
                  <a:pt x="1284087" y="1953653"/>
                </a:cubicBezTo>
                <a:lnTo>
                  <a:pt x="142676" y="1953653"/>
                </a:lnTo>
                <a:cubicBezTo>
                  <a:pt x="63878" y="1953653"/>
                  <a:pt x="0" y="1889775"/>
                  <a:pt x="0" y="1810977"/>
                </a:cubicBezTo>
                <a:lnTo>
                  <a:pt x="0" y="142676"/>
                </a:lnTo>
                <a:close/>
              </a:path>
            </a:pathLst>
          </a:custGeom>
          <a:solidFill>
            <a:srgbClr val="92D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6078" tIns="64648" rIns="76078" bIns="64648" numCol="1" spcCol="1270" anchor="ctr" anchorCtr="0">
            <a:noAutofit/>
          </a:bodyPr>
          <a:lstStyle/>
          <a:p>
            <a:pPr lvl="0" algn="ctr" defTabSz="800100" rtl="1">
              <a:lnSpc>
                <a:spcPct val="90000"/>
              </a:lnSpc>
              <a:spcAft>
                <a:spcPct val="35000"/>
              </a:spcAft>
            </a:pPr>
            <a:r>
              <a:rPr lang="ar-EG" b="1" dirty="0"/>
              <a:t>يكتب الفريق المؤشرات الرئيسية </a:t>
            </a:r>
            <a:r>
              <a:rPr lang="ar-EG" b="1" dirty="0" smtClean="0"/>
              <a:t>لكل </a:t>
            </a:r>
            <a:r>
              <a:rPr lang="ar-EG" b="1" dirty="0"/>
              <a:t>وحدة </a:t>
            </a:r>
            <a:r>
              <a:rPr lang="en-US" b="1" dirty="0" smtClean="0"/>
              <a:t>.</a:t>
            </a:r>
            <a:endParaRPr lang="ar-EG" sz="1800" b="1" kern="1200" dirty="0"/>
          </a:p>
        </p:txBody>
      </p:sp>
      <p:sp>
        <p:nvSpPr>
          <p:cNvPr id="10" name="Freeform 9"/>
          <p:cNvSpPr/>
          <p:nvPr/>
        </p:nvSpPr>
        <p:spPr>
          <a:xfrm>
            <a:off x="5699058" y="2444032"/>
            <a:ext cx="1426763" cy="1916201"/>
          </a:xfrm>
          <a:custGeom>
            <a:avLst/>
            <a:gdLst>
              <a:gd name="connsiteX0" fmla="*/ 0 w 1426763"/>
              <a:gd name="connsiteY0" fmla="*/ 142676 h 1916201"/>
              <a:gd name="connsiteX1" fmla="*/ 142676 w 1426763"/>
              <a:gd name="connsiteY1" fmla="*/ 0 h 1916201"/>
              <a:gd name="connsiteX2" fmla="*/ 1284087 w 1426763"/>
              <a:gd name="connsiteY2" fmla="*/ 0 h 1916201"/>
              <a:gd name="connsiteX3" fmla="*/ 1426763 w 1426763"/>
              <a:gd name="connsiteY3" fmla="*/ 142676 h 1916201"/>
              <a:gd name="connsiteX4" fmla="*/ 1426763 w 1426763"/>
              <a:gd name="connsiteY4" fmla="*/ 1773525 h 1916201"/>
              <a:gd name="connsiteX5" fmla="*/ 1284087 w 1426763"/>
              <a:gd name="connsiteY5" fmla="*/ 1916201 h 1916201"/>
              <a:gd name="connsiteX6" fmla="*/ 142676 w 1426763"/>
              <a:gd name="connsiteY6" fmla="*/ 1916201 h 1916201"/>
              <a:gd name="connsiteX7" fmla="*/ 0 w 1426763"/>
              <a:gd name="connsiteY7" fmla="*/ 1773525 h 1916201"/>
              <a:gd name="connsiteX8" fmla="*/ 0 w 1426763"/>
              <a:gd name="connsiteY8" fmla="*/ 142676 h 1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63" h="1916201">
                <a:moveTo>
                  <a:pt x="0" y="142676"/>
                </a:moveTo>
                <a:cubicBezTo>
                  <a:pt x="0" y="63878"/>
                  <a:pt x="63878" y="0"/>
                  <a:pt x="142676" y="0"/>
                </a:cubicBezTo>
                <a:lnTo>
                  <a:pt x="1284087" y="0"/>
                </a:lnTo>
                <a:cubicBezTo>
                  <a:pt x="1362885" y="0"/>
                  <a:pt x="1426763" y="63878"/>
                  <a:pt x="1426763" y="142676"/>
                </a:cubicBezTo>
                <a:lnTo>
                  <a:pt x="1426763" y="1773525"/>
                </a:lnTo>
                <a:cubicBezTo>
                  <a:pt x="1426763" y="1852323"/>
                  <a:pt x="1362885" y="1916201"/>
                  <a:pt x="1284087" y="1916201"/>
                </a:cubicBezTo>
                <a:lnTo>
                  <a:pt x="142676" y="1916201"/>
                </a:lnTo>
                <a:cubicBezTo>
                  <a:pt x="63878" y="1916201"/>
                  <a:pt x="0" y="1852323"/>
                  <a:pt x="0" y="1773525"/>
                </a:cubicBezTo>
                <a:lnTo>
                  <a:pt x="0" y="14267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078" tIns="64648" rIns="76078" bIns="64648" numCol="1" spcCol="1270" anchor="ctr" anchorCtr="0">
            <a:noAutofit/>
          </a:bodyPr>
          <a:lstStyle/>
          <a:p>
            <a:pPr lvl="0" algn="ctr" defTabSz="800100" rtl="1">
              <a:lnSpc>
                <a:spcPct val="90000"/>
              </a:lnSpc>
              <a:spcAft>
                <a:spcPct val="35000"/>
              </a:spcAft>
            </a:pPr>
            <a:r>
              <a:rPr lang="ar-EG" b="1" dirty="0"/>
              <a:t>يحدد الفريق ما ه نقاط القوة </a:t>
            </a:r>
            <a:r>
              <a:rPr lang="ar-EG" b="1" dirty="0" smtClean="0"/>
              <a:t>التي </a:t>
            </a:r>
            <a:r>
              <a:rPr lang="ar-EG" b="1" dirty="0"/>
              <a:t>ستساعدنا لتحقي هذا المؤشر .</a:t>
            </a:r>
            <a:endParaRPr lang="ar-EG" sz="1800" b="1" kern="1200" dirty="0"/>
          </a:p>
        </p:txBody>
      </p:sp>
      <p:sp>
        <p:nvSpPr>
          <p:cNvPr id="11" name="Freeform 10"/>
          <p:cNvSpPr/>
          <p:nvPr/>
        </p:nvSpPr>
        <p:spPr>
          <a:xfrm>
            <a:off x="3915604" y="2444032"/>
            <a:ext cx="1426763" cy="1953653"/>
          </a:xfrm>
          <a:custGeom>
            <a:avLst/>
            <a:gdLst>
              <a:gd name="connsiteX0" fmla="*/ 0 w 1426763"/>
              <a:gd name="connsiteY0" fmla="*/ 142676 h 1953653"/>
              <a:gd name="connsiteX1" fmla="*/ 142676 w 1426763"/>
              <a:gd name="connsiteY1" fmla="*/ 0 h 1953653"/>
              <a:gd name="connsiteX2" fmla="*/ 1284087 w 1426763"/>
              <a:gd name="connsiteY2" fmla="*/ 0 h 1953653"/>
              <a:gd name="connsiteX3" fmla="*/ 1426763 w 1426763"/>
              <a:gd name="connsiteY3" fmla="*/ 142676 h 1953653"/>
              <a:gd name="connsiteX4" fmla="*/ 1426763 w 1426763"/>
              <a:gd name="connsiteY4" fmla="*/ 1810977 h 1953653"/>
              <a:gd name="connsiteX5" fmla="*/ 1284087 w 1426763"/>
              <a:gd name="connsiteY5" fmla="*/ 1953653 h 1953653"/>
              <a:gd name="connsiteX6" fmla="*/ 142676 w 1426763"/>
              <a:gd name="connsiteY6" fmla="*/ 1953653 h 1953653"/>
              <a:gd name="connsiteX7" fmla="*/ 0 w 1426763"/>
              <a:gd name="connsiteY7" fmla="*/ 1810977 h 1953653"/>
              <a:gd name="connsiteX8" fmla="*/ 0 w 1426763"/>
              <a:gd name="connsiteY8" fmla="*/ 142676 h 19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63" h="1953653">
                <a:moveTo>
                  <a:pt x="0" y="142676"/>
                </a:moveTo>
                <a:cubicBezTo>
                  <a:pt x="0" y="63878"/>
                  <a:pt x="63878" y="0"/>
                  <a:pt x="142676" y="0"/>
                </a:cubicBezTo>
                <a:lnTo>
                  <a:pt x="1284087" y="0"/>
                </a:lnTo>
                <a:cubicBezTo>
                  <a:pt x="1362885" y="0"/>
                  <a:pt x="1426763" y="63878"/>
                  <a:pt x="1426763" y="142676"/>
                </a:cubicBezTo>
                <a:lnTo>
                  <a:pt x="1426763" y="1810977"/>
                </a:lnTo>
                <a:cubicBezTo>
                  <a:pt x="1426763" y="1889775"/>
                  <a:pt x="1362885" y="1953653"/>
                  <a:pt x="1284087" y="1953653"/>
                </a:cubicBezTo>
                <a:lnTo>
                  <a:pt x="142676" y="1953653"/>
                </a:lnTo>
                <a:cubicBezTo>
                  <a:pt x="63878" y="1953653"/>
                  <a:pt x="0" y="1889775"/>
                  <a:pt x="0" y="1810977"/>
                </a:cubicBezTo>
                <a:lnTo>
                  <a:pt x="0" y="14267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078" tIns="64648" rIns="76078" bIns="64648" numCol="1" spcCol="1270" anchor="ctr" anchorCtr="0">
            <a:noAutofit/>
          </a:bodyPr>
          <a:lstStyle/>
          <a:p>
            <a:pPr lvl="0" algn="ctr" defTabSz="800100" rtl="1">
              <a:lnSpc>
                <a:spcPct val="90000"/>
              </a:lnSpc>
              <a:spcAft>
                <a:spcPct val="35000"/>
              </a:spcAft>
            </a:pPr>
            <a:r>
              <a:rPr lang="ar-EG" b="1" dirty="0"/>
              <a:t>يحدد الفريق نقاط الضعف </a:t>
            </a:r>
            <a:r>
              <a:rPr lang="ar-EG" b="1" dirty="0" smtClean="0"/>
              <a:t>التي </a:t>
            </a:r>
            <a:r>
              <a:rPr lang="ar-EG" b="1" dirty="0"/>
              <a:t>ستعيق تحقيقنا لهذا المؤشر .</a:t>
            </a:r>
            <a:endParaRPr lang="ar-EG" sz="1800" b="1" kern="1200" dirty="0"/>
          </a:p>
        </p:txBody>
      </p:sp>
      <p:sp>
        <p:nvSpPr>
          <p:cNvPr id="12" name="Freeform 11"/>
          <p:cNvSpPr/>
          <p:nvPr/>
        </p:nvSpPr>
        <p:spPr>
          <a:xfrm>
            <a:off x="2132149" y="2444032"/>
            <a:ext cx="1426763" cy="1953653"/>
          </a:xfrm>
          <a:custGeom>
            <a:avLst/>
            <a:gdLst>
              <a:gd name="connsiteX0" fmla="*/ 0 w 1426763"/>
              <a:gd name="connsiteY0" fmla="*/ 142676 h 1953653"/>
              <a:gd name="connsiteX1" fmla="*/ 142676 w 1426763"/>
              <a:gd name="connsiteY1" fmla="*/ 0 h 1953653"/>
              <a:gd name="connsiteX2" fmla="*/ 1284087 w 1426763"/>
              <a:gd name="connsiteY2" fmla="*/ 0 h 1953653"/>
              <a:gd name="connsiteX3" fmla="*/ 1426763 w 1426763"/>
              <a:gd name="connsiteY3" fmla="*/ 142676 h 1953653"/>
              <a:gd name="connsiteX4" fmla="*/ 1426763 w 1426763"/>
              <a:gd name="connsiteY4" fmla="*/ 1810977 h 1953653"/>
              <a:gd name="connsiteX5" fmla="*/ 1284087 w 1426763"/>
              <a:gd name="connsiteY5" fmla="*/ 1953653 h 1953653"/>
              <a:gd name="connsiteX6" fmla="*/ 142676 w 1426763"/>
              <a:gd name="connsiteY6" fmla="*/ 1953653 h 1953653"/>
              <a:gd name="connsiteX7" fmla="*/ 0 w 1426763"/>
              <a:gd name="connsiteY7" fmla="*/ 1810977 h 1953653"/>
              <a:gd name="connsiteX8" fmla="*/ 0 w 1426763"/>
              <a:gd name="connsiteY8" fmla="*/ 142676 h 19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63" h="1953653">
                <a:moveTo>
                  <a:pt x="0" y="142676"/>
                </a:moveTo>
                <a:cubicBezTo>
                  <a:pt x="0" y="63878"/>
                  <a:pt x="63878" y="0"/>
                  <a:pt x="142676" y="0"/>
                </a:cubicBezTo>
                <a:lnTo>
                  <a:pt x="1284087" y="0"/>
                </a:lnTo>
                <a:cubicBezTo>
                  <a:pt x="1362885" y="0"/>
                  <a:pt x="1426763" y="63878"/>
                  <a:pt x="1426763" y="142676"/>
                </a:cubicBezTo>
                <a:lnTo>
                  <a:pt x="1426763" y="1810977"/>
                </a:lnTo>
                <a:cubicBezTo>
                  <a:pt x="1426763" y="1889775"/>
                  <a:pt x="1362885" y="1953653"/>
                  <a:pt x="1284087" y="1953653"/>
                </a:cubicBezTo>
                <a:lnTo>
                  <a:pt x="142676" y="1953653"/>
                </a:lnTo>
                <a:cubicBezTo>
                  <a:pt x="63878" y="1953653"/>
                  <a:pt x="0" y="1889775"/>
                  <a:pt x="0" y="1810977"/>
                </a:cubicBezTo>
                <a:lnTo>
                  <a:pt x="0" y="142676"/>
                </a:lnTo>
                <a:close/>
              </a:path>
            </a:pathLst>
          </a:custGeom>
          <a:solidFill>
            <a:srgbClr val="FF99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6078" tIns="64648" rIns="76078" bIns="64648" numCol="1" spcCol="1270" anchor="ctr" anchorCtr="0">
            <a:noAutofit/>
          </a:bodyPr>
          <a:lstStyle/>
          <a:p>
            <a:pPr lvl="0" algn="ctr" defTabSz="800100" rtl="1">
              <a:lnSpc>
                <a:spcPct val="90000"/>
              </a:lnSpc>
              <a:spcAft>
                <a:spcPct val="35000"/>
              </a:spcAft>
            </a:pPr>
            <a:r>
              <a:rPr lang="ar-EG" sz="1800" b="1" kern="1200" dirty="0" smtClean="0"/>
              <a:t>نتيجة للفروق </a:t>
            </a:r>
            <a:r>
              <a:rPr lang="ar-EG" b="1" dirty="0"/>
              <a:t>يحدد الفريق ما هي الفرص المتاحة </a:t>
            </a:r>
            <a:r>
              <a:rPr lang="en-US" b="1" dirty="0" smtClean="0"/>
              <a:t>.</a:t>
            </a:r>
            <a:endParaRPr lang="ar-EG" sz="1800" b="1" kern="1200" dirty="0"/>
          </a:p>
        </p:txBody>
      </p:sp>
      <p:sp>
        <p:nvSpPr>
          <p:cNvPr id="13" name="Freeform 12"/>
          <p:cNvSpPr/>
          <p:nvPr/>
        </p:nvSpPr>
        <p:spPr>
          <a:xfrm>
            <a:off x="348694" y="2444032"/>
            <a:ext cx="1426763" cy="2017151"/>
          </a:xfrm>
          <a:custGeom>
            <a:avLst/>
            <a:gdLst>
              <a:gd name="connsiteX0" fmla="*/ 0 w 1426763"/>
              <a:gd name="connsiteY0" fmla="*/ 142676 h 2017151"/>
              <a:gd name="connsiteX1" fmla="*/ 142676 w 1426763"/>
              <a:gd name="connsiteY1" fmla="*/ 0 h 2017151"/>
              <a:gd name="connsiteX2" fmla="*/ 1284087 w 1426763"/>
              <a:gd name="connsiteY2" fmla="*/ 0 h 2017151"/>
              <a:gd name="connsiteX3" fmla="*/ 1426763 w 1426763"/>
              <a:gd name="connsiteY3" fmla="*/ 142676 h 2017151"/>
              <a:gd name="connsiteX4" fmla="*/ 1426763 w 1426763"/>
              <a:gd name="connsiteY4" fmla="*/ 1874475 h 2017151"/>
              <a:gd name="connsiteX5" fmla="*/ 1284087 w 1426763"/>
              <a:gd name="connsiteY5" fmla="*/ 2017151 h 2017151"/>
              <a:gd name="connsiteX6" fmla="*/ 142676 w 1426763"/>
              <a:gd name="connsiteY6" fmla="*/ 2017151 h 2017151"/>
              <a:gd name="connsiteX7" fmla="*/ 0 w 1426763"/>
              <a:gd name="connsiteY7" fmla="*/ 1874475 h 2017151"/>
              <a:gd name="connsiteX8" fmla="*/ 0 w 1426763"/>
              <a:gd name="connsiteY8" fmla="*/ 142676 h 201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63" h="2017151">
                <a:moveTo>
                  <a:pt x="0" y="142676"/>
                </a:moveTo>
                <a:cubicBezTo>
                  <a:pt x="0" y="63878"/>
                  <a:pt x="63878" y="0"/>
                  <a:pt x="142676" y="0"/>
                </a:cubicBezTo>
                <a:lnTo>
                  <a:pt x="1284087" y="0"/>
                </a:lnTo>
                <a:cubicBezTo>
                  <a:pt x="1362885" y="0"/>
                  <a:pt x="1426763" y="63878"/>
                  <a:pt x="1426763" y="142676"/>
                </a:cubicBezTo>
                <a:lnTo>
                  <a:pt x="1426763" y="1874475"/>
                </a:lnTo>
                <a:cubicBezTo>
                  <a:pt x="1426763" y="1953273"/>
                  <a:pt x="1362885" y="2017151"/>
                  <a:pt x="1284087" y="2017151"/>
                </a:cubicBezTo>
                <a:lnTo>
                  <a:pt x="142676" y="2017151"/>
                </a:lnTo>
                <a:cubicBezTo>
                  <a:pt x="63878" y="2017151"/>
                  <a:pt x="0" y="1953273"/>
                  <a:pt x="0" y="1874475"/>
                </a:cubicBezTo>
                <a:lnTo>
                  <a:pt x="0" y="142676"/>
                </a:lnTo>
                <a:close/>
              </a:path>
            </a:pathLst>
          </a:custGeom>
          <a:solidFill>
            <a:srgbClr val="FFC00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6078" tIns="64648" rIns="76078" bIns="64648" numCol="1" spcCol="1270" anchor="ctr" anchorCtr="0">
            <a:noAutofit/>
          </a:bodyPr>
          <a:lstStyle/>
          <a:p>
            <a:pPr lvl="0" algn="justLow" defTabSz="800100" rtl="1">
              <a:lnSpc>
                <a:spcPct val="90000"/>
              </a:lnSpc>
              <a:spcAft>
                <a:spcPct val="35000"/>
              </a:spcAft>
            </a:pPr>
            <a:r>
              <a:rPr lang="ar-EG" b="1" dirty="0"/>
              <a:t>إذا لا يحلل الفريق كل المنظمة وإنما فقط فيما يتعلق بالمؤشرات .</a:t>
            </a:r>
          </a:p>
          <a:p>
            <a:pPr lvl="0" algn="justLow" defTabSz="800100" rtl="1">
              <a:lnSpc>
                <a:spcPct val="90000"/>
              </a:lnSpc>
              <a:spcAft>
                <a:spcPct val="35000"/>
              </a:spcAft>
            </a:pPr>
            <a:endParaRPr lang="ar-EG" b="1" dirty="0"/>
          </a:p>
        </p:txBody>
      </p:sp>
    </p:spTree>
    <p:extLst>
      <p:ext uri="{BB962C8B-B14F-4D97-AF65-F5344CB8AC3E}">
        <p14:creationId xmlns:p14="http://schemas.microsoft.com/office/powerpoint/2010/main" val="3214104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تحليل الفجوات </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7257150" y="1703869"/>
            <a:ext cx="1885207" cy="942603"/>
          </a:xfrm>
          <a:custGeom>
            <a:avLst/>
            <a:gdLst>
              <a:gd name="connsiteX0" fmla="*/ 0 w 1885207"/>
              <a:gd name="connsiteY0" fmla="*/ 94260 h 942603"/>
              <a:gd name="connsiteX1" fmla="*/ 94260 w 1885207"/>
              <a:gd name="connsiteY1" fmla="*/ 0 h 942603"/>
              <a:gd name="connsiteX2" fmla="*/ 1790947 w 1885207"/>
              <a:gd name="connsiteY2" fmla="*/ 0 h 942603"/>
              <a:gd name="connsiteX3" fmla="*/ 1885207 w 1885207"/>
              <a:gd name="connsiteY3" fmla="*/ 94260 h 942603"/>
              <a:gd name="connsiteX4" fmla="*/ 1885207 w 1885207"/>
              <a:gd name="connsiteY4" fmla="*/ 848343 h 942603"/>
              <a:gd name="connsiteX5" fmla="*/ 1790947 w 1885207"/>
              <a:gd name="connsiteY5" fmla="*/ 942603 h 942603"/>
              <a:gd name="connsiteX6" fmla="*/ 94260 w 1885207"/>
              <a:gd name="connsiteY6" fmla="*/ 942603 h 942603"/>
              <a:gd name="connsiteX7" fmla="*/ 0 w 1885207"/>
              <a:gd name="connsiteY7" fmla="*/ 848343 h 942603"/>
              <a:gd name="connsiteX8" fmla="*/ 0 w 1885207"/>
              <a:gd name="connsiteY8" fmla="*/ 94260 h 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07" h="942603">
                <a:moveTo>
                  <a:pt x="0" y="94260"/>
                </a:moveTo>
                <a:cubicBezTo>
                  <a:pt x="0" y="42202"/>
                  <a:pt x="42202" y="0"/>
                  <a:pt x="94260" y="0"/>
                </a:cubicBezTo>
                <a:lnTo>
                  <a:pt x="1790947" y="0"/>
                </a:lnTo>
                <a:cubicBezTo>
                  <a:pt x="1843005" y="0"/>
                  <a:pt x="1885207" y="42202"/>
                  <a:pt x="1885207" y="94260"/>
                </a:cubicBezTo>
                <a:lnTo>
                  <a:pt x="1885207" y="848343"/>
                </a:lnTo>
                <a:cubicBezTo>
                  <a:pt x="1885207" y="900401"/>
                  <a:pt x="1843005" y="942603"/>
                  <a:pt x="1790947" y="942603"/>
                </a:cubicBezTo>
                <a:lnTo>
                  <a:pt x="94260" y="942603"/>
                </a:lnTo>
                <a:cubicBezTo>
                  <a:pt x="42202" y="942603"/>
                  <a:pt x="0" y="900401"/>
                  <a:pt x="0" y="848343"/>
                </a:cubicBezTo>
                <a:lnTo>
                  <a:pt x="0" y="94260"/>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708" tIns="53008" rIns="65708" bIns="53008" numCol="1" spcCol="1270" anchor="ctr" anchorCtr="0">
            <a:noAutofit/>
          </a:bodyPr>
          <a:lstStyle/>
          <a:p>
            <a:pPr lvl="0" algn="ctr" defTabSz="889000" rtl="1">
              <a:lnSpc>
                <a:spcPct val="90000"/>
              </a:lnSpc>
              <a:spcBef>
                <a:spcPct val="0"/>
              </a:spcBef>
              <a:spcAft>
                <a:spcPct val="35000"/>
              </a:spcAft>
            </a:pPr>
            <a:r>
              <a:rPr lang="ar-EG" sz="2000" b="1" kern="1200" dirty="0" smtClean="0"/>
              <a:t>قارن بين </a:t>
            </a:r>
            <a:r>
              <a:rPr lang="en-US" sz="2000" b="1" kern="1200" dirty="0" smtClean="0"/>
              <a:t>KPI </a:t>
            </a:r>
            <a:r>
              <a:rPr lang="ar-EG" sz="2000" b="1" kern="1200" dirty="0" smtClean="0"/>
              <a:t>والوضع الحالي في كل وحدة </a:t>
            </a:r>
            <a:r>
              <a:rPr lang="en-US" sz="2000" b="1" kern="1200" dirty="0" smtClean="0"/>
              <a:t>ABU .</a:t>
            </a:r>
            <a:endParaRPr lang="ar-EG" sz="2000" b="1" kern="1200" dirty="0"/>
          </a:p>
        </p:txBody>
      </p:sp>
      <p:sp>
        <p:nvSpPr>
          <p:cNvPr id="9" name="Freeform 8"/>
          <p:cNvSpPr/>
          <p:nvPr/>
        </p:nvSpPr>
        <p:spPr>
          <a:xfrm>
            <a:off x="4900640" y="1703869"/>
            <a:ext cx="1885207" cy="942603"/>
          </a:xfrm>
          <a:custGeom>
            <a:avLst/>
            <a:gdLst>
              <a:gd name="connsiteX0" fmla="*/ 0 w 1885207"/>
              <a:gd name="connsiteY0" fmla="*/ 94260 h 942603"/>
              <a:gd name="connsiteX1" fmla="*/ 94260 w 1885207"/>
              <a:gd name="connsiteY1" fmla="*/ 0 h 942603"/>
              <a:gd name="connsiteX2" fmla="*/ 1790947 w 1885207"/>
              <a:gd name="connsiteY2" fmla="*/ 0 h 942603"/>
              <a:gd name="connsiteX3" fmla="*/ 1885207 w 1885207"/>
              <a:gd name="connsiteY3" fmla="*/ 94260 h 942603"/>
              <a:gd name="connsiteX4" fmla="*/ 1885207 w 1885207"/>
              <a:gd name="connsiteY4" fmla="*/ 848343 h 942603"/>
              <a:gd name="connsiteX5" fmla="*/ 1790947 w 1885207"/>
              <a:gd name="connsiteY5" fmla="*/ 942603 h 942603"/>
              <a:gd name="connsiteX6" fmla="*/ 94260 w 1885207"/>
              <a:gd name="connsiteY6" fmla="*/ 942603 h 942603"/>
              <a:gd name="connsiteX7" fmla="*/ 0 w 1885207"/>
              <a:gd name="connsiteY7" fmla="*/ 848343 h 942603"/>
              <a:gd name="connsiteX8" fmla="*/ 0 w 1885207"/>
              <a:gd name="connsiteY8" fmla="*/ 94260 h 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07" h="942603">
                <a:moveTo>
                  <a:pt x="0" y="94260"/>
                </a:moveTo>
                <a:cubicBezTo>
                  <a:pt x="0" y="42202"/>
                  <a:pt x="42202" y="0"/>
                  <a:pt x="94260" y="0"/>
                </a:cubicBezTo>
                <a:lnTo>
                  <a:pt x="1790947" y="0"/>
                </a:lnTo>
                <a:cubicBezTo>
                  <a:pt x="1843005" y="0"/>
                  <a:pt x="1885207" y="42202"/>
                  <a:pt x="1885207" y="94260"/>
                </a:cubicBezTo>
                <a:lnTo>
                  <a:pt x="1885207" y="848343"/>
                </a:lnTo>
                <a:cubicBezTo>
                  <a:pt x="1885207" y="900401"/>
                  <a:pt x="1843005" y="942603"/>
                  <a:pt x="1790947" y="942603"/>
                </a:cubicBezTo>
                <a:lnTo>
                  <a:pt x="94260" y="942603"/>
                </a:lnTo>
                <a:cubicBezTo>
                  <a:pt x="42202" y="942603"/>
                  <a:pt x="0" y="900401"/>
                  <a:pt x="0" y="848343"/>
                </a:cubicBezTo>
                <a:lnTo>
                  <a:pt x="0" y="9426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708" tIns="53008" rIns="65708" bIns="53008" numCol="1" spcCol="1270" anchor="ctr" anchorCtr="0">
            <a:noAutofit/>
          </a:bodyPr>
          <a:lstStyle/>
          <a:p>
            <a:pPr lvl="0" algn="ctr" defTabSz="889000" rtl="1">
              <a:lnSpc>
                <a:spcPct val="90000"/>
              </a:lnSpc>
              <a:spcBef>
                <a:spcPct val="0"/>
              </a:spcBef>
              <a:spcAft>
                <a:spcPct val="35000"/>
              </a:spcAft>
            </a:pPr>
            <a:r>
              <a:rPr lang="ar-EG" sz="2000" b="1" kern="1200" dirty="0" smtClean="0"/>
              <a:t>إذا كانت الفجوة معقولة انتقل للمؤشر التالي وهكذا .</a:t>
            </a:r>
            <a:endParaRPr lang="ar-EG" sz="2000" b="1" kern="1200" dirty="0"/>
          </a:p>
        </p:txBody>
      </p:sp>
      <p:sp>
        <p:nvSpPr>
          <p:cNvPr id="10" name="Freeform 9"/>
          <p:cNvSpPr/>
          <p:nvPr/>
        </p:nvSpPr>
        <p:spPr>
          <a:xfrm>
            <a:off x="2544131" y="1703869"/>
            <a:ext cx="1885207" cy="942603"/>
          </a:xfrm>
          <a:custGeom>
            <a:avLst/>
            <a:gdLst>
              <a:gd name="connsiteX0" fmla="*/ 0 w 1885207"/>
              <a:gd name="connsiteY0" fmla="*/ 94260 h 942603"/>
              <a:gd name="connsiteX1" fmla="*/ 94260 w 1885207"/>
              <a:gd name="connsiteY1" fmla="*/ 0 h 942603"/>
              <a:gd name="connsiteX2" fmla="*/ 1790947 w 1885207"/>
              <a:gd name="connsiteY2" fmla="*/ 0 h 942603"/>
              <a:gd name="connsiteX3" fmla="*/ 1885207 w 1885207"/>
              <a:gd name="connsiteY3" fmla="*/ 94260 h 942603"/>
              <a:gd name="connsiteX4" fmla="*/ 1885207 w 1885207"/>
              <a:gd name="connsiteY4" fmla="*/ 848343 h 942603"/>
              <a:gd name="connsiteX5" fmla="*/ 1790947 w 1885207"/>
              <a:gd name="connsiteY5" fmla="*/ 942603 h 942603"/>
              <a:gd name="connsiteX6" fmla="*/ 94260 w 1885207"/>
              <a:gd name="connsiteY6" fmla="*/ 942603 h 942603"/>
              <a:gd name="connsiteX7" fmla="*/ 0 w 1885207"/>
              <a:gd name="connsiteY7" fmla="*/ 848343 h 942603"/>
              <a:gd name="connsiteX8" fmla="*/ 0 w 1885207"/>
              <a:gd name="connsiteY8" fmla="*/ 94260 h 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07" h="942603">
                <a:moveTo>
                  <a:pt x="0" y="94260"/>
                </a:moveTo>
                <a:cubicBezTo>
                  <a:pt x="0" y="42202"/>
                  <a:pt x="42202" y="0"/>
                  <a:pt x="94260" y="0"/>
                </a:cubicBezTo>
                <a:lnTo>
                  <a:pt x="1790947" y="0"/>
                </a:lnTo>
                <a:cubicBezTo>
                  <a:pt x="1843005" y="0"/>
                  <a:pt x="1885207" y="42202"/>
                  <a:pt x="1885207" y="94260"/>
                </a:cubicBezTo>
                <a:lnTo>
                  <a:pt x="1885207" y="848343"/>
                </a:lnTo>
                <a:cubicBezTo>
                  <a:pt x="1885207" y="900401"/>
                  <a:pt x="1843005" y="942603"/>
                  <a:pt x="1790947" y="942603"/>
                </a:cubicBezTo>
                <a:lnTo>
                  <a:pt x="94260" y="942603"/>
                </a:lnTo>
                <a:cubicBezTo>
                  <a:pt x="42202" y="942603"/>
                  <a:pt x="0" y="900401"/>
                  <a:pt x="0" y="848343"/>
                </a:cubicBezTo>
                <a:lnTo>
                  <a:pt x="0" y="94260"/>
                </a:lnTo>
                <a:close/>
              </a:path>
            </a:pathLst>
          </a:custGeom>
          <a:solidFill>
            <a:srgbClr val="FF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708" tIns="53008" rIns="65708" bIns="53008" numCol="1" spcCol="1270" anchor="ctr" anchorCtr="0">
            <a:noAutofit/>
          </a:bodyPr>
          <a:lstStyle/>
          <a:p>
            <a:pPr lvl="0" algn="ctr" defTabSz="889000" rtl="1">
              <a:lnSpc>
                <a:spcPct val="90000"/>
              </a:lnSpc>
              <a:spcBef>
                <a:spcPct val="0"/>
              </a:spcBef>
              <a:spcAft>
                <a:spcPct val="35000"/>
              </a:spcAft>
            </a:pPr>
            <a:r>
              <a:rPr lang="ar-EG" sz="2000" b="1" kern="1200" dirty="0" smtClean="0"/>
              <a:t>إذا كانت الفجوة صغيرة أرفع المؤشر </a:t>
            </a:r>
            <a:endParaRPr lang="ar-EG" sz="2000" b="1" kern="1200" dirty="0"/>
          </a:p>
        </p:txBody>
      </p:sp>
      <p:sp>
        <p:nvSpPr>
          <p:cNvPr id="11" name="Freeform 10"/>
          <p:cNvSpPr/>
          <p:nvPr/>
        </p:nvSpPr>
        <p:spPr>
          <a:xfrm>
            <a:off x="187621" y="1703869"/>
            <a:ext cx="1885207" cy="942603"/>
          </a:xfrm>
          <a:custGeom>
            <a:avLst/>
            <a:gdLst>
              <a:gd name="connsiteX0" fmla="*/ 0 w 1885207"/>
              <a:gd name="connsiteY0" fmla="*/ 94260 h 942603"/>
              <a:gd name="connsiteX1" fmla="*/ 94260 w 1885207"/>
              <a:gd name="connsiteY1" fmla="*/ 0 h 942603"/>
              <a:gd name="connsiteX2" fmla="*/ 1790947 w 1885207"/>
              <a:gd name="connsiteY2" fmla="*/ 0 h 942603"/>
              <a:gd name="connsiteX3" fmla="*/ 1885207 w 1885207"/>
              <a:gd name="connsiteY3" fmla="*/ 94260 h 942603"/>
              <a:gd name="connsiteX4" fmla="*/ 1885207 w 1885207"/>
              <a:gd name="connsiteY4" fmla="*/ 848343 h 942603"/>
              <a:gd name="connsiteX5" fmla="*/ 1790947 w 1885207"/>
              <a:gd name="connsiteY5" fmla="*/ 942603 h 942603"/>
              <a:gd name="connsiteX6" fmla="*/ 94260 w 1885207"/>
              <a:gd name="connsiteY6" fmla="*/ 942603 h 942603"/>
              <a:gd name="connsiteX7" fmla="*/ 0 w 1885207"/>
              <a:gd name="connsiteY7" fmla="*/ 848343 h 942603"/>
              <a:gd name="connsiteX8" fmla="*/ 0 w 1885207"/>
              <a:gd name="connsiteY8" fmla="*/ 94260 h 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07" h="942603">
                <a:moveTo>
                  <a:pt x="0" y="94260"/>
                </a:moveTo>
                <a:cubicBezTo>
                  <a:pt x="0" y="42202"/>
                  <a:pt x="42202" y="0"/>
                  <a:pt x="94260" y="0"/>
                </a:cubicBezTo>
                <a:lnTo>
                  <a:pt x="1790947" y="0"/>
                </a:lnTo>
                <a:cubicBezTo>
                  <a:pt x="1843005" y="0"/>
                  <a:pt x="1885207" y="42202"/>
                  <a:pt x="1885207" y="94260"/>
                </a:cubicBezTo>
                <a:lnTo>
                  <a:pt x="1885207" y="848343"/>
                </a:lnTo>
                <a:cubicBezTo>
                  <a:pt x="1885207" y="900401"/>
                  <a:pt x="1843005" y="942603"/>
                  <a:pt x="1790947" y="942603"/>
                </a:cubicBezTo>
                <a:lnTo>
                  <a:pt x="94260" y="942603"/>
                </a:lnTo>
                <a:cubicBezTo>
                  <a:pt x="42202" y="942603"/>
                  <a:pt x="0" y="900401"/>
                  <a:pt x="0" y="848343"/>
                </a:cubicBezTo>
                <a:lnTo>
                  <a:pt x="0" y="94260"/>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708" tIns="53008" rIns="65708" bIns="53008" numCol="1" spcCol="1270" anchor="ctr" anchorCtr="0">
            <a:noAutofit/>
          </a:bodyPr>
          <a:lstStyle/>
          <a:p>
            <a:pPr lvl="0" algn="ctr" defTabSz="889000" rtl="1">
              <a:lnSpc>
                <a:spcPct val="90000"/>
              </a:lnSpc>
              <a:spcBef>
                <a:spcPct val="0"/>
              </a:spcBef>
              <a:spcAft>
                <a:spcPct val="35000"/>
              </a:spcAft>
            </a:pPr>
            <a:r>
              <a:rPr lang="ar-EG" sz="2000" b="1" kern="1200" dirty="0" smtClean="0"/>
              <a:t>إذا كانت الفجوة كبيرة فأمامك خياران : </a:t>
            </a:r>
            <a:endParaRPr lang="ar-EG" sz="2000" b="1" kern="1200" dirty="0"/>
          </a:p>
        </p:txBody>
      </p:sp>
      <p:sp>
        <p:nvSpPr>
          <p:cNvPr id="12" name="Freeform 11"/>
          <p:cNvSpPr/>
          <p:nvPr/>
        </p:nvSpPr>
        <p:spPr>
          <a:xfrm>
            <a:off x="1695787" y="2646473"/>
            <a:ext cx="188520" cy="863613"/>
          </a:xfrm>
          <a:custGeom>
            <a:avLst/>
            <a:gdLst/>
            <a:ahLst/>
            <a:cxnLst/>
            <a:rect l="0" t="0" r="0" b="0"/>
            <a:pathLst>
              <a:path>
                <a:moveTo>
                  <a:pt x="188520" y="0"/>
                </a:moveTo>
                <a:lnTo>
                  <a:pt x="188520" y="863613"/>
                </a:lnTo>
                <a:lnTo>
                  <a:pt x="0" y="8636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87621" y="2882124"/>
            <a:ext cx="1508166" cy="1255925"/>
          </a:xfrm>
          <a:custGeom>
            <a:avLst/>
            <a:gdLst>
              <a:gd name="connsiteX0" fmla="*/ 0 w 1508166"/>
              <a:gd name="connsiteY0" fmla="*/ 125593 h 1255925"/>
              <a:gd name="connsiteX1" fmla="*/ 125593 w 1508166"/>
              <a:gd name="connsiteY1" fmla="*/ 0 h 1255925"/>
              <a:gd name="connsiteX2" fmla="*/ 1382574 w 1508166"/>
              <a:gd name="connsiteY2" fmla="*/ 0 h 1255925"/>
              <a:gd name="connsiteX3" fmla="*/ 1508167 w 1508166"/>
              <a:gd name="connsiteY3" fmla="*/ 125593 h 1255925"/>
              <a:gd name="connsiteX4" fmla="*/ 1508166 w 1508166"/>
              <a:gd name="connsiteY4" fmla="*/ 1130333 h 1255925"/>
              <a:gd name="connsiteX5" fmla="*/ 1382573 w 1508166"/>
              <a:gd name="connsiteY5" fmla="*/ 1255926 h 1255925"/>
              <a:gd name="connsiteX6" fmla="*/ 125593 w 1508166"/>
              <a:gd name="connsiteY6" fmla="*/ 1255925 h 1255925"/>
              <a:gd name="connsiteX7" fmla="*/ 0 w 1508166"/>
              <a:gd name="connsiteY7" fmla="*/ 1130332 h 1255925"/>
              <a:gd name="connsiteX8" fmla="*/ 0 w 1508166"/>
              <a:gd name="connsiteY8" fmla="*/ 125593 h 12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166" h="1255925">
                <a:moveTo>
                  <a:pt x="0" y="125593"/>
                </a:moveTo>
                <a:cubicBezTo>
                  <a:pt x="0" y="56230"/>
                  <a:pt x="56230" y="0"/>
                  <a:pt x="125593" y="0"/>
                </a:cubicBezTo>
                <a:lnTo>
                  <a:pt x="1382574" y="0"/>
                </a:lnTo>
                <a:cubicBezTo>
                  <a:pt x="1451937" y="0"/>
                  <a:pt x="1508167" y="56230"/>
                  <a:pt x="1508167" y="125593"/>
                </a:cubicBezTo>
                <a:cubicBezTo>
                  <a:pt x="1508167" y="460506"/>
                  <a:pt x="1508166" y="795420"/>
                  <a:pt x="1508166" y="1130333"/>
                </a:cubicBezTo>
                <a:cubicBezTo>
                  <a:pt x="1508166" y="1199696"/>
                  <a:pt x="1451936" y="1255926"/>
                  <a:pt x="1382573" y="1255926"/>
                </a:cubicBezTo>
                <a:lnTo>
                  <a:pt x="125593" y="1255925"/>
                </a:lnTo>
                <a:cubicBezTo>
                  <a:pt x="56230" y="1255925"/>
                  <a:pt x="0" y="1199695"/>
                  <a:pt x="0" y="1130332"/>
                </a:cubicBezTo>
                <a:lnTo>
                  <a:pt x="0" y="125593"/>
                </a:lnTo>
                <a:close/>
              </a:path>
            </a:pathLst>
          </a:custGeom>
          <a:solidFill>
            <a:schemeClr val="accent4">
              <a:lumMod val="40000"/>
              <a:lumOff val="6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885" tIns="62185" rIns="74885" bIns="62185" numCol="1" spcCol="1270" anchor="ctr" anchorCtr="0">
            <a:noAutofit/>
          </a:bodyPr>
          <a:lstStyle/>
          <a:p>
            <a:pPr lvl="0" algn="ctr" defTabSz="889000" rtl="1">
              <a:lnSpc>
                <a:spcPct val="90000"/>
              </a:lnSpc>
              <a:spcBef>
                <a:spcPct val="0"/>
              </a:spcBef>
              <a:spcAft>
                <a:spcPct val="35000"/>
              </a:spcAft>
            </a:pPr>
            <a:r>
              <a:rPr lang="ar-EG" sz="2000" b="1" kern="1200" dirty="0" smtClean="0"/>
              <a:t>أعد النظر في المؤشر وقلل طموحاتك .</a:t>
            </a:r>
            <a:endParaRPr lang="ar-EG" sz="2000" b="1" kern="1200" dirty="0"/>
          </a:p>
        </p:txBody>
      </p:sp>
      <p:sp>
        <p:nvSpPr>
          <p:cNvPr id="14" name="Freeform 13"/>
          <p:cNvSpPr/>
          <p:nvPr/>
        </p:nvSpPr>
        <p:spPr>
          <a:xfrm>
            <a:off x="1695787" y="2646473"/>
            <a:ext cx="188520" cy="2346409"/>
          </a:xfrm>
          <a:custGeom>
            <a:avLst/>
            <a:gdLst/>
            <a:ahLst/>
            <a:cxnLst/>
            <a:rect l="0" t="0" r="0" b="0"/>
            <a:pathLst>
              <a:path>
                <a:moveTo>
                  <a:pt x="188520" y="0"/>
                </a:moveTo>
                <a:lnTo>
                  <a:pt x="188520" y="2346409"/>
                </a:lnTo>
                <a:lnTo>
                  <a:pt x="0" y="234640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87621" y="4373700"/>
            <a:ext cx="1508166" cy="1238364"/>
          </a:xfrm>
          <a:custGeom>
            <a:avLst/>
            <a:gdLst>
              <a:gd name="connsiteX0" fmla="*/ 0 w 1508166"/>
              <a:gd name="connsiteY0" fmla="*/ 123836 h 1238364"/>
              <a:gd name="connsiteX1" fmla="*/ 123836 w 1508166"/>
              <a:gd name="connsiteY1" fmla="*/ 0 h 1238364"/>
              <a:gd name="connsiteX2" fmla="*/ 1384330 w 1508166"/>
              <a:gd name="connsiteY2" fmla="*/ 0 h 1238364"/>
              <a:gd name="connsiteX3" fmla="*/ 1508166 w 1508166"/>
              <a:gd name="connsiteY3" fmla="*/ 123836 h 1238364"/>
              <a:gd name="connsiteX4" fmla="*/ 1508166 w 1508166"/>
              <a:gd name="connsiteY4" fmla="*/ 1114528 h 1238364"/>
              <a:gd name="connsiteX5" fmla="*/ 1384330 w 1508166"/>
              <a:gd name="connsiteY5" fmla="*/ 1238364 h 1238364"/>
              <a:gd name="connsiteX6" fmla="*/ 123836 w 1508166"/>
              <a:gd name="connsiteY6" fmla="*/ 1238364 h 1238364"/>
              <a:gd name="connsiteX7" fmla="*/ 0 w 1508166"/>
              <a:gd name="connsiteY7" fmla="*/ 1114528 h 1238364"/>
              <a:gd name="connsiteX8" fmla="*/ 0 w 1508166"/>
              <a:gd name="connsiteY8" fmla="*/ 123836 h 12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166" h="1238364">
                <a:moveTo>
                  <a:pt x="0" y="123836"/>
                </a:moveTo>
                <a:cubicBezTo>
                  <a:pt x="0" y="55443"/>
                  <a:pt x="55443" y="0"/>
                  <a:pt x="123836" y="0"/>
                </a:cubicBezTo>
                <a:lnTo>
                  <a:pt x="1384330" y="0"/>
                </a:lnTo>
                <a:cubicBezTo>
                  <a:pt x="1452723" y="0"/>
                  <a:pt x="1508166" y="55443"/>
                  <a:pt x="1508166" y="123836"/>
                </a:cubicBezTo>
                <a:lnTo>
                  <a:pt x="1508166" y="1114528"/>
                </a:lnTo>
                <a:cubicBezTo>
                  <a:pt x="1508166" y="1182921"/>
                  <a:pt x="1452723" y="1238364"/>
                  <a:pt x="1384330" y="1238364"/>
                </a:cubicBezTo>
                <a:lnTo>
                  <a:pt x="123836" y="1238364"/>
                </a:lnTo>
                <a:cubicBezTo>
                  <a:pt x="55443" y="1238364"/>
                  <a:pt x="0" y="1182921"/>
                  <a:pt x="0" y="1114528"/>
                </a:cubicBezTo>
                <a:lnTo>
                  <a:pt x="0" y="123836"/>
                </a:lnTo>
                <a:close/>
              </a:path>
            </a:pathLst>
          </a:custGeom>
          <a:solidFill>
            <a:schemeClr val="accent1">
              <a:lumMod val="40000"/>
              <a:lumOff val="6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370" tIns="61670" rIns="74370" bIns="61670" numCol="1" spcCol="1270" anchor="ctr" anchorCtr="0">
            <a:noAutofit/>
          </a:bodyPr>
          <a:lstStyle/>
          <a:p>
            <a:pPr lvl="0" algn="ctr" defTabSz="889000" rtl="1">
              <a:lnSpc>
                <a:spcPct val="90000"/>
              </a:lnSpc>
              <a:spcBef>
                <a:spcPct val="0"/>
              </a:spcBef>
              <a:spcAft>
                <a:spcPct val="35000"/>
              </a:spcAft>
            </a:pPr>
            <a:r>
              <a:rPr lang="ar-EG" sz="2000" b="1" kern="1200" dirty="0" smtClean="0"/>
              <a:t>أبعد المؤشر كما هو وابتكر وسائلاً أبداعية لتحقيقه </a:t>
            </a:r>
            <a:r>
              <a:rPr lang="ar-EG" sz="1900" kern="1200" dirty="0" smtClean="0"/>
              <a:t>.</a:t>
            </a:r>
            <a:endParaRPr lang="ar-EG" sz="1900" kern="1200" dirty="0"/>
          </a:p>
        </p:txBody>
      </p:sp>
      <p:pic>
        <p:nvPicPr>
          <p:cNvPr id="6" name="Picture 5"/>
          <p:cNvPicPr>
            <a:picLocks noChangeAspect="1"/>
          </p:cNvPicPr>
          <p:nvPr/>
        </p:nvPicPr>
        <p:blipFill>
          <a:blip r:embed="rId3"/>
          <a:stretch>
            <a:fillRect/>
          </a:stretch>
        </p:blipFill>
        <p:spPr>
          <a:xfrm>
            <a:off x="2749137" y="3050015"/>
            <a:ext cx="3645724" cy="31028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6227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3"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مراحل تحليل الفجوة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232475" y="730848"/>
            <a:ext cx="5244625" cy="1343431"/>
          </a:xfrm>
          <a:custGeom>
            <a:avLst/>
            <a:gdLst>
              <a:gd name="connsiteX0" fmla="*/ 0 w 5244625"/>
              <a:gd name="connsiteY0" fmla="*/ 167929 h 1343429"/>
              <a:gd name="connsiteX1" fmla="*/ 4572911 w 5244625"/>
              <a:gd name="connsiteY1" fmla="*/ 167929 h 1343429"/>
              <a:gd name="connsiteX2" fmla="*/ 4572911 w 5244625"/>
              <a:gd name="connsiteY2" fmla="*/ 0 h 1343429"/>
              <a:gd name="connsiteX3" fmla="*/ 5244625 w 5244625"/>
              <a:gd name="connsiteY3" fmla="*/ 671715 h 1343429"/>
              <a:gd name="connsiteX4" fmla="*/ 4572911 w 5244625"/>
              <a:gd name="connsiteY4" fmla="*/ 1343429 h 1343429"/>
              <a:gd name="connsiteX5" fmla="*/ 4572911 w 5244625"/>
              <a:gd name="connsiteY5" fmla="*/ 1175500 h 1343429"/>
              <a:gd name="connsiteX6" fmla="*/ 0 w 5244625"/>
              <a:gd name="connsiteY6" fmla="*/ 1175500 h 1343429"/>
              <a:gd name="connsiteX7" fmla="*/ 0 w 5244625"/>
              <a:gd name="connsiteY7" fmla="*/ 16792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4625" h="1343429">
                <a:moveTo>
                  <a:pt x="5244625" y="1175499"/>
                </a:moveTo>
                <a:lnTo>
                  <a:pt x="671714" y="1175499"/>
                </a:lnTo>
                <a:lnTo>
                  <a:pt x="671714" y="1343428"/>
                </a:lnTo>
                <a:lnTo>
                  <a:pt x="0" y="671714"/>
                </a:lnTo>
                <a:lnTo>
                  <a:pt x="671714" y="1"/>
                </a:lnTo>
                <a:lnTo>
                  <a:pt x="671714" y="167930"/>
                </a:lnTo>
                <a:lnTo>
                  <a:pt x="5244625" y="167930"/>
                </a:lnTo>
                <a:lnTo>
                  <a:pt x="5244625" y="117549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486" tIns="180630" rIns="12700" bIns="180630" numCol="1" spcCol="1270" anchor="t" anchorCtr="0">
            <a:noAutofit/>
          </a:bodyPr>
          <a:lstStyle/>
          <a:p>
            <a:pPr marL="228600" lvl="1" indent="-228600" algn="ctr" defTabSz="889000" rtl="1">
              <a:lnSpc>
                <a:spcPct val="90000"/>
              </a:lnSpc>
              <a:spcBef>
                <a:spcPct val="0"/>
              </a:spcBef>
              <a:spcAft>
                <a:spcPct val="15000"/>
              </a:spcAft>
              <a:buChar char="••"/>
            </a:pPr>
            <a:endParaRPr lang="ar-EG" sz="2000" b="1" kern="1200" dirty="0"/>
          </a:p>
          <a:p>
            <a:pPr marL="228600" lvl="1" indent="-228600" algn="ctr" defTabSz="889000" rtl="1">
              <a:lnSpc>
                <a:spcPct val="90000"/>
              </a:lnSpc>
              <a:spcBef>
                <a:spcPct val="0"/>
              </a:spcBef>
              <a:spcAft>
                <a:spcPct val="15000"/>
              </a:spcAft>
              <a:buChar char="••"/>
            </a:pPr>
            <a:r>
              <a:rPr lang="ar-EG" sz="2000" b="1" kern="1200" dirty="0" smtClean="0"/>
              <a:t>القناعة بإمكانية تجاوز الفجوة</a:t>
            </a:r>
            <a:endParaRPr lang="ar-EG" sz="2000" b="1" kern="1200" dirty="0"/>
          </a:p>
        </p:txBody>
      </p:sp>
      <p:sp>
        <p:nvSpPr>
          <p:cNvPr id="14" name="Freeform 13"/>
          <p:cNvSpPr/>
          <p:nvPr/>
        </p:nvSpPr>
        <p:spPr>
          <a:xfrm>
            <a:off x="5477100" y="730849"/>
            <a:ext cx="3496417" cy="1343429"/>
          </a:xfrm>
          <a:custGeom>
            <a:avLst/>
            <a:gdLst>
              <a:gd name="connsiteX0" fmla="*/ 0 w 3496417"/>
              <a:gd name="connsiteY0" fmla="*/ 223909 h 1343429"/>
              <a:gd name="connsiteX1" fmla="*/ 223909 w 3496417"/>
              <a:gd name="connsiteY1" fmla="*/ 0 h 1343429"/>
              <a:gd name="connsiteX2" fmla="*/ 3272508 w 3496417"/>
              <a:gd name="connsiteY2" fmla="*/ 0 h 1343429"/>
              <a:gd name="connsiteX3" fmla="*/ 3496417 w 3496417"/>
              <a:gd name="connsiteY3" fmla="*/ 223909 h 1343429"/>
              <a:gd name="connsiteX4" fmla="*/ 3496417 w 3496417"/>
              <a:gd name="connsiteY4" fmla="*/ 1119520 h 1343429"/>
              <a:gd name="connsiteX5" fmla="*/ 3272508 w 3496417"/>
              <a:gd name="connsiteY5" fmla="*/ 1343429 h 1343429"/>
              <a:gd name="connsiteX6" fmla="*/ 223909 w 3496417"/>
              <a:gd name="connsiteY6" fmla="*/ 1343429 h 1343429"/>
              <a:gd name="connsiteX7" fmla="*/ 0 w 3496417"/>
              <a:gd name="connsiteY7" fmla="*/ 1119520 h 1343429"/>
              <a:gd name="connsiteX8" fmla="*/ 0 w 3496417"/>
              <a:gd name="connsiteY8" fmla="*/ 22390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417" h="1343429">
                <a:moveTo>
                  <a:pt x="0" y="223909"/>
                </a:moveTo>
                <a:cubicBezTo>
                  <a:pt x="0" y="100247"/>
                  <a:pt x="100247" y="0"/>
                  <a:pt x="223909" y="0"/>
                </a:cubicBezTo>
                <a:lnTo>
                  <a:pt x="3272508" y="0"/>
                </a:lnTo>
                <a:cubicBezTo>
                  <a:pt x="3396170" y="0"/>
                  <a:pt x="3496417" y="100247"/>
                  <a:pt x="3496417" y="223909"/>
                </a:cubicBezTo>
                <a:lnTo>
                  <a:pt x="3496417" y="1119520"/>
                </a:lnTo>
                <a:cubicBezTo>
                  <a:pt x="3496417" y="1243182"/>
                  <a:pt x="3396170" y="1343429"/>
                  <a:pt x="3272508" y="1343429"/>
                </a:cubicBezTo>
                <a:lnTo>
                  <a:pt x="223909" y="1343429"/>
                </a:lnTo>
                <a:cubicBezTo>
                  <a:pt x="100247" y="1343429"/>
                  <a:pt x="0" y="1243182"/>
                  <a:pt x="0" y="1119520"/>
                </a:cubicBezTo>
                <a:lnTo>
                  <a:pt x="0" y="223909"/>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1781" tIns="103681" rIns="141781" bIns="103681"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اختبار الواقع حسب المعلومات المتوفرة  والوحدات ومؤشراتها</a:t>
            </a:r>
            <a:endParaRPr lang="ar-EG" sz="2000" b="1" kern="1200" dirty="0">
              <a:solidFill>
                <a:schemeClr val="bg2"/>
              </a:solidFill>
            </a:endParaRPr>
          </a:p>
        </p:txBody>
      </p:sp>
      <p:sp>
        <p:nvSpPr>
          <p:cNvPr id="15" name="Freeform 14"/>
          <p:cNvSpPr/>
          <p:nvPr/>
        </p:nvSpPr>
        <p:spPr>
          <a:xfrm>
            <a:off x="232475" y="2208620"/>
            <a:ext cx="5244625" cy="1343430"/>
          </a:xfrm>
          <a:custGeom>
            <a:avLst/>
            <a:gdLst>
              <a:gd name="connsiteX0" fmla="*/ 0 w 5244625"/>
              <a:gd name="connsiteY0" fmla="*/ 167929 h 1343429"/>
              <a:gd name="connsiteX1" fmla="*/ 4572911 w 5244625"/>
              <a:gd name="connsiteY1" fmla="*/ 167929 h 1343429"/>
              <a:gd name="connsiteX2" fmla="*/ 4572911 w 5244625"/>
              <a:gd name="connsiteY2" fmla="*/ 0 h 1343429"/>
              <a:gd name="connsiteX3" fmla="*/ 5244625 w 5244625"/>
              <a:gd name="connsiteY3" fmla="*/ 671715 h 1343429"/>
              <a:gd name="connsiteX4" fmla="*/ 4572911 w 5244625"/>
              <a:gd name="connsiteY4" fmla="*/ 1343429 h 1343429"/>
              <a:gd name="connsiteX5" fmla="*/ 4572911 w 5244625"/>
              <a:gd name="connsiteY5" fmla="*/ 1175500 h 1343429"/>
              <a:gd name="connsiteX6" fmla="*/ 0 w 5244625"/>
              <a:gd name="connsiteY6" fmla="*/ 1175500 h 1343429"/>
              <a:gd name="connsiteX7" fmla="*/ 0 w 5244625"/>
              <a:gd name="connsiteY7" fmla="*/ 16792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4625" h="1343429">
                <a:moveTo>
                  <a:pt x="5244625" y="1175499"/>
                </a:moveTo>
                <a:lnTo>
                  <a:pt x="671714" y="1175499"/>
                </a:lnTo>
                <a:lnTo>
                  <a:pt x="671714" y="1343428"/>
                </a:lnTo>
                <a:lnTo>
                  <a:pt x="0" y="671714"/>
                </a:lnTo>
                <a:lnTo>
                  <a:pt x="671714" y="1"/>
                </a:lnTo>
                <a:lnTo>
                  <a:pt x="671714" y="167930"/>
                </a:lnTo>
                <a:lnTo>
                  <a:pt x="5244625" y="167930"/>
                </a:lnTo>
                <a:lnTo>
                  <a:pt x="5244625" y="117549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486" tIns="180630" rIns="12700" bIns="180628" numCol="1" spcCol="1270" anchor="t" anchorCtr="0">
            <a:noAutofit/>
          </a:bodyPr>
          <a:lstStyle/>
          <a:p>
            <a:pPr marL="228600" lvl="1" indent="-228600" algn="ctr" defTabSz="889000" rtl="1">
              <a:lnSpc>
                <a:spcPct val="90000"/>
              </a:lnSpc>
              <a:spcBef>
                <a:spcPct val="0"/>
              </a:spcBef>
              <a:spcAft>
                <a:spcPct val="15000"/>
              </a:spcAft>
              <a:buChar char="••"/>
            </a:pPr>
            <a:endParaRPr lang="ar-EG" sz="2000" b="1" kern="1200" dirty="0"/>
          </a:p>
          <a:p>
            <a:pPr marL="228600" lvl="1" indent="-228600" algn="ctr" defTabSz="889000" rtl="1">
              <a:lnSpc>
                <a:spcPct val="90000"/>
              </a:lnSpc>
              <a:spcBef>
                <a:spcPct val="0"/>
              </a:spcBef>
              <a:spcAft>
                <a:spcPct val="15000"/>
              </a:spcAft>
              <a:buChar char="••"/>
            </a:pPr>
            <a:r>
              <a:rPr lang="ar-EG" sz="2000" b="1" kern="1200" dirty="0" smtClean="0"/>
              <a:t>هل الفجوة معدومة أم كبيرة </a:t>
            </a:r>
            <a:endParaRPr lang="ar-EG" sz="2000" b="1" kern="1200" dirty="0"/>
          </a:p>
        </p:txBody>
      </p:sp>
      <p:sp>
        <p:nvSpPr>
          <p:cNvPr id="16" name="Freeform 15"/>
          <p:cNvSpPr/>
          <p:nvPr/>
        </p:nvSpPr>
        <p:spPr>
          <a:xfrm>
            <a:off x="5477100" y="2208621"/>
            <a:ext cx="3496417" cy="1343429"/>
          </a:xfrm>
          <a:custGeom>
            <a:avLst/>
            <a:gdLst>
              <a:gd name="connsiteX0" fmla="*/ 0 w 3496417"/>
              <a:gd name="connsiteY0" fmla="*/ 223909 h 1343429"/>
              <a:gd name="connsiteX1" fmla="*/ 223909 w 3496417"/>
              <a:gd name="connsiteY1" fmla="*/ 0 h 1343429"/>
              <a:gd name="connsiteX2" fmla="*/ 3272508 w 3496417"/>
              <a:gd name="connsiteY2" fmla="*/ 0 h 1343429"/>
              <a:gd name="connsiteX3" fmla="*/ 3496417 w 3496417"/>
              <a:gd name="connsiteY3" fmla="*/ 223909 h 1343429"/>
              <a:gd name="connsiteX4" fmla="*/ 3496417 w 3496417"/>
              <a:gd name="connsiteY4" fmla="*/ 1119520 h 1343429"/>
              <a:gd name="connsiteX5" fmla="*/ 3272508 w 3496417"/>
              <a:gd name="connsiteY5" fmla="*/ 1343429 h 1343429"/>
              <a:gd name="connsiteX6" fmla="*/ 223909 w 3496417"/>
              <a:gd name="connsiteY6" fmla="*/ 1343429 h 1343429"/>
              <a:gd name="connsiteX7" fmla="*/ 0 w 3496417"/>
              <a:gd name="connsiteY7" fmla="*/ 1119520 h 1343429"/>
              <a:gd name="connsiteX8" fmla="*/ 0 w 3496417"/>
              <a:gd name="connsiteY8" fmla="*/ 22390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417" h="1343429">
                <a:moveTo>
                  <a:pt x="0" y="223909"/>
                </a:moveTo>
                <a:cubicBezTo>
                  <a:pt x="0" y="100247"/>
                  <a:pt x="100247" y="0"/>
                  <a:pt x="223909" y="0"/>
                </a:cubicBezTo>
                <a:lnTo>
                  <a:pt x="3272508" y="0"/>
                </a:lnTo>
                <a:cubicBezTo>
                  <a:pt x="3396170" y="0"/>
                  <a:pt x="3496417" y="100247"/>
                  <a:pt x="3496417" y="223909"/>
                </a:cubicBezTo>
                <a:lnTo>
                  <a:pt x="3496417" y="1119520"/>
                </a:lnTo>
                <a:cubicBezTo>
                  <a:pt x="3496417" y="1243182"/>
                  <a:pt x="3396170" y="1343429"/>
                  <a:pt x="3272508" y="1343429"/>
                </a:cubicBezTo>
                <a:lnTo>
                  <a:pt x="223909" y="1343429"/>
                </a:lnTo>
                <a:cubicBezTo>
                  <a:pt x="100247" y="1343429"/>
                  <a:pt x="0" y="1243182"/>
                  <a:pt x="0" y="1119520"/>
                </a:cubicBezTo>
                <a:lnTo>
                  <a:pt x="0" y="223909"/>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1781" tIns="103681" rIns="141781" bIns="103681"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تحديد نوعية الفجوة</a:t>
            </a:r>
            <a:endParaRPr lang="ar-EG" sz="2000" b="1" kern="1200" dirty="0">
              <a:solidFill>
                <a:schemeClr val="bg2"/>
              </a:solidFill>
            </a:endParaRPr>
          </a:p>
        </p:txBody>
      </p:sp>
      <p:sp>
        <p:nvSpPr>
          <p:cNvPr id="17" name="Freeform 16"/>
          <p:cNvSpPr/>
          <p:nvPr/>
        </p:nvSpPr>
        <p:spPr>
          <a:xfrm>
            <a:off x="232475" y="3686392"/>
            <a:ext cx="5244626" cy="1343430"/>
          </a:xfrm>
          <a:custGeom>
            <a:avLst/>
            <a:gdLst>
              <a:gd name="connsiteX0" fmla="*/ 0 w 5244625"/>
              <a:gd name="connsiteY0" fmla="*/ 167929 h 1343429"/>
              <a:gd name="connsiteX1" fmla="*/ 4572911 w 5244625"/>
              <a:gd name="connsiteY1" fmla="*/ 167929 h 1343429"/>
              <a:gd name="connsiteX2" fmla="*/ 4572911 w 5244625"/>
              <a:gd name="connsiteY2" fmla="*/ 0 h 1343429"/>
              <a:gd name="connsiteX3" fmla="*/ 5244625 w 5244625"/>
              <a:gd name="connsiteY3" fmla="*/ 671715 h 1343429"/>
              <a:gd name="connsiteX4" fmla="*/ 4572911 w 5244625"/>
              <a:gd name="connsiteY4" fmla="*/ 1343429 h 1343429"/>
              <a:gd name="connsiteX5" fmla="*/ 4572911 w 5244625"/>
              <a:gd name="connsiteY5" fmla="*/ 1175500 h 1343429"/>
              <a:gd name="connsiteX6" fmla="*/ 0 w 5244625"/>
              <a:gd name="connsiteY6" fmla="*/ 1175500 h 1343429"/>
              <a:gd name="connsiteX7" fmla="*/ 0 w 5244625"/>
              <a:gd name="connsiteY7" fmla="*/ 16792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4625" h="1343429">
                <a:moveTo>
                  <a:pt x="5244625" y="1175499"/>
                </a:moveTo>
                <a:lnTo>
                  <a:pt x="671714" y="1175499"/>
                </a:lnTo>
                <a:lnTo>
                  <a:pt x="671714" y="1343428"/>
                </a:lnTo>
                <a:lnTo>
                  <a:pt x="0" y="671714"/>
                </a:lnTo>
                <a:lnTo>
                  <a:pt x="671714" y="1"/>
                </a:lnTo>
                <a:lnTo>
                  <a:pt x="671714" y="167930"/>
                </a:lnTo>
                <a:lnTo>
                  <a:pt x="5244625" y="167930"/>
                </a:lnTo>
                <a:lnTo>
                  <a:pt x="5244625" y="117549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486" tIns="180630" rIns="12701" bIns="180628" numCol="1" spcCol="1270" anchor="t" anchorCtr="0">
            <a:noAutofit/>
          </a:bodyPr>
          <a:lstStyle/>
          <a:p>
            <a:pPr marL="228600" lvl="1" indent="-228600" algn="ctr" defTabSz="889000" rtl="1">
              <a:lnSpc>
                <a:spcPct val="90000"/>
              </a:lnSpc>
              <a:spcBef>
                <a:spcPct val="0"/>
              </a:spcBef>
              <a:spcAft>
                <a:spcPct val="15000"/>
              </a:spcAft>
              <a:buChar char="••"/>
            </a:pPr>
            <a:endParaRPr lang="ar-EG" sz="2000" b="1" kern="1200" dirty="0"/>
          </a:p>
          <a:p>
            <a:pPr marL="228600" lvl="1" indent="-228600" algn="ctr" defTabSz="889000" rtl="1">
              <a:lnSpc>
                <a:spcPct val="90000"/>
              </a:lnSpc>
              <a:spcBef>
                <a:spcPct val="0"/>
              </a:spcBef>
              <a:spcAft>
                <a:spcPct val="15000"/>
              </a:spcAft>
              <a:buChar char="••"/>
            </a:pPr>
            <a:r>
              <a:rPr lang="ar-EG" sz="2000" b="1" kern="1200" dirty="0" smtClean="0"/>
              <a:t>ابتكار الوسائل والأساليب المناسبة</a:t>
            </a:r>
            <a:endParaRPr lang="ar-EG" sz="2000" b="1" kern="1200" dirty="0"/>
          </a:p>
        </p:txBody>
      </p:sp>
      <p:sp>
        <p:nvSpPr>
          <p:cNvPr id="18" name="Freeform 17"/>
          <p:cNvSpPr/>
          <p:nvPr/>
        </p:nvSpPr>
        <p:spPr>
          <a:xfrm>
            <a:off x="5477100" y="3686393"/>
            <a:ext cx="3496417" cy="1343429"/>
          </a:xfrm>
          <a:custGeom>
            <a:avLst/>
            <a:gdLst>
              <a:gd name="connsiteX0" fmla="*/ 0 w 3496417"/>
              <a:gd name="connsiteY0" fmla="*/ 223909 h 1343429"/>
              <a:gd name="connsiteX1" fmla="*/ 223909 w 3496417"/>
              <a:gd name="connsiteY1" fmla="*/ 0 h 1343429"/>
              <a:gd name="connsiteX2" fmla="*/ 3272508 w 3496417"/>
              <a:gd name="connsiteY2" fmla="*/ 0 h 1343429"/>
              <a:gd name="connsiteX3" fmla="*/ 3496417 w 3496417"/>
              <a:gd name="connsiteY3" fmla="*/ 223909 h 1343429"/>
              <a:gd name="connsiteX4" fmla="*/ 3496417 w 3496417"/>
              <a:gd name="connsiteY4" fmla="*/ 1119520 h 1343429"/>
              <a:gd name="connsiteX5" fmla="*/ 3272508 w 3496417"/>
              <a:gd name="connsiteY5" fmla="*/ 1343429 h 1343429"/>
              <a:gd name="connsiteX6" fmla="*/ 223909 w 3496417"/>
              <a:gd name="connsiteY6" fmla="*/ 1343429 h 1343429"/>
              <a:gd name="connsiteX7" fmla="*/ 0 w 3496417"/>
              <a:gd name="connsiteY7" fmla="*/ 1119520 h 1343429"/>
              <a:gd name="connsiteX8" fmla="*/ 0 w 3496417"/>
              <a:gd name="connsiteY8" fmla="*/ 22390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417" h="1343429">
                <a:moveTo>
                  <a:pt x="0" y="223909"/>
                </a:moveTo>
                <a:cubicBezTo>
                  <a:pt x="0" y="100247"/>
                  <a:pt x="100247" y="0"/>
                  <a:pt x="223909" y="0"/>
                </a:cubicBezTo>
                <a:lnTo>
                  <a:pt x="3272508" y="0"/>
                </a:lnTo>
                <a:cubicBezTo>
                  <a:pt x="3396170" y="0"/>
                  <a:pt x="3496417" y="100247"/>
                  <a:pt x="3496417" y="223909"/>
                </a:cubicBezTo>
                <a:lnTo>
                  <a:pt x="3496417" y="1119520"/>
                </a:lnTo>
                <a:cubicBezTo>
                  <a:pt x="3496417" y="1243182"/>
                  <a:pt x="3396170" y="1343429"/>
                  <a:pt x="3272508" y="1343429"/>
                </a:cubicBezTo>
                <a:lnTo>
                  <a:pt x="223909" y="1343429"/>
                </a:lnTo>
                <a:cubicBezTo>
                  <a:pt x="100247" y="1343429"/>
                  <a:pt x="0" y="1243182"/>
                  <a:pt x="0" y="1119520"/>
                </a:cubicBezTo>
                <a:lnTo>
                  <a:pt x="0" y="223909"/>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1781" tIns="103681" rIns="141781" bIns="103681"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أجراء التغيير والتعديل</a:t>
            </a:r>
            <a:endParaRPr lang="ar-EG" sz="2000" b="1" kern="1200" dirty="0">
              <a:solidFill>
                <a:schemeClr val="bg2"/>
              </a:solidFill>
            </a:endParaRPr>
          </a:p>
        </p:txBody>
      </p:sp>
      <p:sp>
        <p:nvSpPr>
          <p:cNvPr id="19" name="Freeform 18"/>
          <p:cNvSpPr/>
          <p:nvPr/>
        </p:nvSpPr>
        <p:spPr>
          <a:xfrm>
            <a:off x="232475" y="5164164"/>
            <a:ext cx="5244626" cy="1343430"/>
          </a:xfrm>
          <a:custGeom>
            <a:avLst/>
            <a:gdLst>
              <a:gd name="connsiteX0" fmla="*/ 0 w 5244625"/>
              <a:gd name="connsiteY0" fmla="*/ 167929 h 1343429"/>
              <a:gd name="connsiteX1" fmla="*/ 4572911 w 5244625"/>
              <a:gd name="connsiteY1" fmla="*/ 167929 h 1343429"/>
              <a:gd name="connsiteX2" fmla="*/ 4572911 w 5244625"/>
              <a:gd name="connsiteY2" fmla="*/ 0 h 1343429"/>
              <a:gd name="connsiteX3" fmla="*/ 5244625 w 5244625"/>
              <a:gd name="connsiteY3" fmla="*/ 671715 h 1343429"/>
              <a:gd name="connsiteX4" fmla="*/ 4572911 w 5244625"/>
              <a:gd name="connsiteY4" fmla="*/ 1343429 h 1343429"/>
              <a:gd name="connsiteX5" fmla="*/ 4572911 w 5244625"/>
              <a:gd name="connsiteY5" fmla="*/ 1175500 h 1343429"/>
              <a:gd name="connsiteX6" fmla="*/ 0 w 5244625"/>
              <a:gd name="connsiteY6" fmla="*/ 1175500 h 1343429"/>
              <a:gd name="connsiteX7" fmla="*/ 0 w 5244625"/>
              <a:gd name="connsiteY7" fmla="*/ 16792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4625" h="1343429">
                <a:moveTo>
                  <a:pt x="5244625" y="1175499"/>
                </a:moveTo>
                <a:lnTo>
                  <a:pt x="671714" y="1175499"/>
                </a:lnTo>
                <a:lnTo>
                  <a:pt x="671714" y="1343428"/>
                </a:lnTo>
                <a:lnTo>
                  <a:pt x="0" y="671714"/>
                </a:lnTo>
                <a:lnTo>
                  <a:pt x="671714" y="1"/>
                </a:lnTo>
                <a:lnTo>
                  <a:pt x="671714" y="167930"/>
                </a:lnTo>
                <a:lnTo>
                  <a:pt x="5244625" y="167930"/>
                </a:lnTo>
                <a:lnTo>
                  <a:pt x="5244625" y="1175499"/>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486" tIns="180630" rIns="12701" bIns="180629" numCol="1" spcCol="1270" anchor="t" anchorCtr="0">
            <a:noAutofit/>
          </a:bodyPr>
          <a:lstStyle/>
          <a:p>
            <a:pPr marL="228600" lvl="1" indent="-228600" algn="ctr" defTabSz="889000" rtl="1">
              <a:lnSpc>
                <a:spcPct val="90000"/>
              </a:lnSpc>
              <a:spcBef>
                <a:spcPct val="0"/>
              </a:spcBef>
              <a:spcAft>
                <a:spcPct val="15000"/>
              </a:spcAft>
              <a:buChar char="••"/>
            </a:pPr>
            <a:endParaRPr lang="ar-EG" sz="2000" b="1" kern="1200" dirty="0"/>
          </a:p>
          <a:p>
            <a:pPr marL="228600" lvl="1" indent="-228600" algn="ctr" defTabSz="889000" rtl="1">
              <a:lnSpc>
                <a:spcPct val="90000"/>
              </a:lnSpc>
              <a:spcBef>
                <a:spcPct val="0"/>
              </a:spcBef>
              <a:spcAft>
                <a:spcPct val="15000"/>
              </a:spcAft>
              <a:buChar char="••"/>
            </a:pPr>
            <a:r>
              <a:rPr lang="ar-EG" sz="2000" b="1" kern="1200" dirty="0" smtClean="0"/>
              <a:t>الهياكل , التدريب , المال , المراحل , القيم </a:t>
            </a:r>
            <a:endParaRPr lang="ar-EG" sz="2000" b="1" kern="1200" dirty="0"/>
          </a:p>
        </p:txBody>
      </p:sp>
      <p:sp>
        <p:nvSpPr>
          <p:cNvPr id="20" name="Freeform 19"/>
          <p:cNvSpPr/>
          <p:nvPr/>
        </p:nvSpPr>
        <p:spPr>
          <a:xfrm>
            <a:off x="5477100" y="5164165"/>
            <a:ext cx="3496417" cy="1343429"/>
          </a:xfrm>
          <a:custGeom>
            <a:avLst/>
            <a:gdLst>
              <a:gd name="connsiteX0" fmla="*/ 0 w 3496417"/>
              <a:gd name="connsiteY0" fmla="*/ 223909 h 1343429"/>
              <a:gd name="connsiteX1" fmla="*/ 223909 w 3496417"/>
              <a:gd name="connsiteY1" fmla="*/ 0 h 1343429"/>
              <a:gd name="connsiteX2" fmla="*/ 3272508 w 3496417"/>
              <a:gd name="connsiteY2" fmla="*/ 0 h 1343429"/>
              <a:gd name="connsiteX3" fmla="*/ 3496417 w 3496417"/>
              <a:gd name="connsiteY3" fmla="*/ 223909 h 1343429"/>
              <a:gd name="connsiteX4" fmla="*/ 3496417 w 3496417"/>
              <a:gd name="connsiteY4" fmla="*/ 1119520 h 1343429"/>
              <a:gd name="connsiteX5" fmla="*/ 3272508 w 3496417"/>
              <a:gd name="connsiteY5" fmla="*/ 1343429 h 1343429"/>
              <a:gd name="connsiteX6" fmla="*/ 223909 w 3496417"/>
              <a:gd name="connsiteY6" fmla="*/ 1343429 h 1343429"/>
              <a:gd name="connsiteX7" fmla="*/ 0 w 3496417"/>
              <a:gd name="connsiteY7" fmla="*/ 1119520 h 1343429"/>
              <a:gd name="connsiteX8" fmla="*/ 0 w 3496417"/>
              <a:gd name="connsiteY8" fmla="*/ 223909 h 13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417" h="1343429">
                <a:moveTo>
                  <a:pt x="0" y="223909"/>
                </a:moveTo>
                <a:cubicBezTo>
                  <a:pt x="0" y="100247"/>
                  <a:pt x="100247" y="0"/>
                  <a:pt x="223909" y="0"/>
                </a:cubicBezTo>
                <a:lnTo>
                  <a:pt x="3272508" y="0"/>
                </a:lnTo>
                <a:cubicBezTo>
                  <a:pt x="3396170" y="0"/>
                  <a:pt x="3496417" y="100247"/>
                  <a:pt x="3496417" y="223909"/>
                </a:cubicBezTo>
                <a:lnTo>
                  <a:pt x="3496417" y="1119520"/>
                </a:lnTo>
                <a:cubicBezTo>
                  <a:pt x="3496417" y="1243182"/>
                  <a:pt x="3396170" y="1343429"/>
                  <a:pt x="3272508" y="1343429"/>
                </a:cubicBezTo>
                <a:lnTo>
                  <a:pt x="223909" y="1343429"/>
                </a:lnTo>
                <a:cubicBezTo>
                  <a:pt x="100247" y="1343429"/>
                  <a:pt x="0" y="1243182"/>
                  <a:pt x="0" y="1119520"/>
                </a:cubicBezTo>
                <a:lnTo>
                  <a:pt x="0" y="223909"/>
                </a:lnTo>
                <a:close/>
              </a:path>
            </a:pathLst>
          </a:custGeom>
          <a:solidFill>
            <a:srgbClr val="FF99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1781" tIns="103681" rIns="141781" bIns="103681" numCol="1" spcCol="1270" anchor="ctr" anchorCtr="0">
            <a:noAutofit/>
          </a:bodyPr>
          <a:lstStyle/>
          <a:p>
            <a:pPr lvl="0" algn="ctr" defTabSz="889000" rtl="1">
              <a:lnSpc>
                <a:spcPct val="90000"/>
              </a:lnSpc>
              <a:spcBef>
                <a:spcPct val="0"/>
              </a:spcBef>
              <a:spcAft>
                <a:spcPct val="35000"/>
              </a:spcAft>
            </a:pPr>
            <a:r>
              <a:rPr lang="ar-EG" sz="2000" b="1" kern="1200" dirty="0" smtClean="0">
                <a:solidFill>
                  <a:schemeClr val="bg2"/>
                </a:solidFill>
              </a:rPr>
              <a:t>كيف نعبر أو نردم الفجوة ؟ </a:t>
            </a:r>
            <a:endParaRPr lang="ar-EG" sz="2000" b="1" kern="1200" dirty="0">
              <a:solidFill>
                <a:schemeClr val="bg2"/>
              </a:solidFill>
            </a:endParaRPr>
          </a:p>
        </p:txBody>
      </p:sp>
    </p:spTree>
    <p:extLst>
      <p:ext uri="{BB962C8B-B14F-4D97-AF65-F5344CB8AC3E}">
        <p14:creationId xmlns:p14="http://schemas.microsoft.com/office/powerpoint/2010/main" val="1936162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4" grpId="0" animBg="1"/>
      <p:bldP spid="15" grpId="0" animBg="1"/>
      <p:bldP spid="16" grpId="0" animBg="1"/>
      <p:bldP spid="17" grpId="0" animBg="1"/>
      <p:bldP spid="18" grpId="0" animBg="1"/>
      <p:bldP spid="19" grpId="0" animBg="1"/>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وضع خطط العمل وتوحيدها</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Oval 6"/>
          <p:cNvSpPr/>
          <p:nvPr/>
        </p:nvSpPr>
        <p:spPr>
          <a:xfrm>
            <a:off x="7271792" y="3814912"/>
            <a:ext cx="1872208" cy="1887995"/>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كتابة الخطة  التشغيلية العامة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5039544" y="2950816"/>
            <a:ext cx="1872208" cy="1887995"/>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كتابة الخطة التفصيلية لكل وحدة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2591272" y="3814912"/>
            <a:ext cx="1872208" cy="1887995"/>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وضع خطط العمل وتوحيدها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0" name="Oval 9"/>
          <p:cNvSpPr/>
          <p:nvPr/>
        </p:nvSpPr>
        <p:spPr>
          <a:xfrm>
            <a:off x="287016" y="2950816"/>
            <a:ext cx="1872208" cy="1887995"/>
          </a:xfrm>
          <a:prstGeom prst="ellipse">
            <a:avLst/>
          </a:prstGeom>
          <a:solidFill>
            <a:schemeClr val="bg2">
              <a:lumMod val="95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فحص الخطط ومقارنتها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1" name="Oval 10"/>
          <p:cNvSpPr/>
          <p:nvPr/>
        </p:nvSpPr>
        <p:spPr>
          <a:xfrm>
            <a:off x="7775848" y="1767454"/>
            <a:ext cx="864096" cy="839109"/>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1</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2" name="Oval 11"/>
          <p:cNvSpPr/>
          <p:nvPr/>
        </p:nvSpPr>
        <p:spPr>
          <a:xfrm>
            <a:off x="5467254" y="903358"/>
            <a:ext cx="864096" cy="839109"/>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2</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3" name="Oval 12"/>
          <p:cNvSpPr/>
          <p:nvPr/>
        </p:nvSpPr>
        <p:spPr>
          <a:xfrm>
            <a:off x="746423" y="938095"/>
            <a:ext cx="864096" cy="839109"/>
          </a:xfrm>
          <a:prstGeom prst="ellipse">
            <a:avLst/>
          </a:prstGeom>
          <a:solidFill>
            <a:schemeClr val="bg2">
              <a:lumMod val="95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4</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4" name="Oval 13"/>
          <p:cNvSpPr/>
          <p:nvPr/>
        </p:nvSpPr>
        <p:spPr>
          <a:xfrm>
            <a:off x="3095328" y="1767454"/>
            <a:ext cx="864096" cy="839109"/>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3</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15" name="Straight Connector 14"/>
          <p:cNvCxnSpPr>
            <a:stCxn id="11" idx="4"/>
            <a:endCxn id="7" idx="0"/>
          </p:cNvCxnSpPr>
          <p:nvPr/>
        </p:nvCxnSpPr>
        <p:spPr>
          <a:xfrm>
            <a:off x="8207896" y="2606563"/>
            <a:ext cx="0" cy="1208349"/>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589468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a:off x="3515050" y="2639880"/>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a:off x="122312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992907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وضع خطط العمل وتوحيدها</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Oval 6"/>
          <p:cNvSpPr/>
          <p:nvPr/>
        </p:nvSpPr>
        <p:spPr>
          <a:xfrm>
            <a:off x="7271792" y="3814912"/>
            <a:ext cx="1872208" cy="1887995"/>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الشرح والتفهيم والتوضيح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5039544" y="2950816"/>
            <a:ext cx="1872208" cy="1887995"/>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الهيكلة المناسبة وتوزيع الأدوار</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2591272" y="3814912"/>
            <a:ext cx="1872208" cy="1887995"/>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وضع الموازنات بأنواعها وتنسيقها</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0" name="Oval 9"/>
          <p:cNvSpPr/>
          <p:nvPr/>
        </p:nvSpPr>
        <p:spPr>
          <a:xfrm>
            <a:off x="287016" y="2950816"/>
            <a:ext cx="1872208" cy="1887995"/>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السياسات والإجراءات والتعليمات</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1" name="Oval 10"/>
          <p:cNvSpPr/>
          <p:nvPr/>
        </p:nvSpPr>
        <p:spPr>
          <a:xfrm>
            <a:off x="7775848" y="1767454"/>
            <a:ext cx="864096" cy="839109"/>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5</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2" name="Oval 11"/>
          <p:cNvSpPr/>
          <p:nvPr/>
        </p:nvSpPr>
        <p:spPr>
          <a:xfrm>
            <a:off x="5467254" y="903358"/>
            <a:ext cx="864096" cy="839109"/>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6</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3" name="Oval 12"/>
          <p:cNvSpPr/>
          <p:nvPr/>
        </p:nvSpPr>
        <p:spPr>
          <a:xfrm>
            <a:off x="746423" y="938095"/>
            <a:ext cx="864096" cy="839109"/>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8</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4" name="Oval 13"/>
          <p:cNvSpPr/>
          <p:nvPr/>
        </p:nvSpPr>
        <p:spPr>
          <a:xfrm>
            <a:off x="3095328" y="1767454"/>
            <a:ext cx="864096" cy="839109"/>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7</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15" name="Straight Connector 14"/>
          <p:cNvCxnSpPr>
            <a:stCxn id="11" idx="4"/>
            <a:endCxn id="7" idx="0"/>
          </p:cNvCxnSpPr>
          <p:nvPr/>
        </p:nvCxnSpPr>
        <p:spPr>
          <a:xfrm>
            <a:off x="8207896" y="2606563"/>
            <a:ext cx="0" cy="1208349"/>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589468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a:off x="3515050" y="2639880"/>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a:off x="122312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40584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الخطط البديلة ( خطط الطوارئ )</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0" y="674758"/>
            <a:ext cx="9144000" cy="6183242"/>
          </a:xfrm>
          <a:prstGeom prst="rect">
            <a:avLst/>
          </a:prstGeom>
        </p:spPr>
      </p:pic>
      <p:sp>
        <p:nvSpPr>
          <p:cNvPr id="19" name="Plaque 18"/>
          <p:cNvSpPr/>
          <p:nvPr/>
        </p:nvSpPr>
        <p:spPr bwMode="auto">
          <a:xfrm>
            <a:off x="6043613" y="1643063"/>
            <a:ext cx="2443163" cy="1700212"/>
          </a:xfrm>
          <a:prstGeom prst="plaque">
            <a:avLst/>
          </a:prstGeom>
          <a:solidFill>
            <a:schemeClr val="accent1">
              <a:lumMod val="60000"/>
              <a:lumOff val="40000"/>
            </a:schemeClr>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dirty="0">
              <a:solidFill>
                <a:schemeClr val="bg2"/>
              </a:solidFill>
              <a:latin typeface="Simplified Arabic" panose="02020603050405020304" pitchFamily="18" charset="-78"/>
              <a:cs typeface="Simplified Arabic" panose="02020603050405020304" pitchFamily="18" charset="-78"/>
            </a:endParaRPr>
          </a:p>
          <a:p>
            <a:pPr algn="ctr" rtl="1"/>
            <a:r>
              <a:rPr lang="ar-EG" sz="2000" b="1" dirty="0">
                <a:solidFill>
                  <a:schemeClr val="bg2"/>
                </a:solidFill>
                <a:latin typeface="Simplified Arabic" panose="02020603050405020304" pitchFamily="18" charset="-78"/>
                <a:cs typeface="Simplified Arabic" panose="02020603050405020304" pitchFamily="18" charset="-78"/>
              </a:rPr>
              <a:t>تحديد أهم المخاطر والفرص المتوقعة </a:t>
            </a:r>
            <a:r>
              <a:rPr lang="ar-EG" sz="2400" b="1" dirty="0">
                <a:solidFill>
                  <a:schemeClr val="bg2"/>
                </a:solidFill>
                <a:latin typeface="Simplified Arabic" panose="02020603050405020304" pitchFamily="18" charset="-78"/>
                <a:cs typeface="Simplified Arabic" panose="02020603050405020304" pitchFamily="18" charset="-78"/>
              </a:rPr>
              <a:t>.</a:t>
            </a:r>
            <a:endParaRPr kumimoji="0" lang="ar-EG" sz="24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0" name="Plaque 19"/>
          <p:cNvSpPr/>
          <p:nvPr/>
        </p:nvSpPr>
        <p:spPr bwMode="auto">
          <a:xfrm>
            <a:off x="609585" y="1666872"/>
            <a:ext cx="2443163" cy="1700212"/>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i="0" dirty="0" smtClean="0">
              <a:solidFill>
                <a:schemeClr val="bg2"/>
              </a:solidFill>
              <a:latin typeface="Simplified Arabic" panose="02020603050405020304" pitchFamily="18" charset="-78"/>
              <a:cs typeface="Simplified Arabic" panose="02020603050405020304" pitchFamily="18" charset="-78"/>
            </a:endParaRPr>
          </a:p>
          <a:p>
            <a:pPr algn="ctr" rtl="1"/>
            <a:r>
              <a:rPr lang="ar-SA" sz="2000" b="1" i="0" dirty="0">
                <a:solidFill>
                  <a:schemeClr val="bg2"/>
                </a:solidFill>
                <a:latin typeface="Simplified Arabic" panose="02020603050405020304" pitchFamily="18" charset="-78"/>
                <a:cs typeface="Simplified Arabic" panose="02020603050405020304" pitchFamily="18" charset="-78"/>
              </a:rPr>
              <a:t> </a:t>
            </a:r>
            <a:r>
              <a:rPr lang="ar-SA" sz="2000" b="1" dirty="0">
                <a:solidFill>
                  <a:schemeClr val="bg2"/>
                </a:solidFill>
                <a:latin typeface="Simplified Arabic" panose="02020603050405020304" pitchFamily="18" charset="-78"/>
                <a:cs typeface="Simplified Arabic" panose="02020603050405020304" pitchFamily="18" charset="-78"/>
              </a:rPr>
              <a:t>تحديد درجة الرطوبة أو </a:t>
            </a:r>
            <a:r>
              <a:rPr lang="ar-SA" sz="2000" b="1" dirty="0" smtClean="0">
                <a:solidFill>
                  <a:schemeClr val="bg2"/>
                </a:solidFill>
                <a:latin typeface="Simplified Arabic" panose="02020603050405020304" pitchFamily="18" charset="-78"/>
                <a:cs typeface="Simplified Arabic" panose="02020603050405020304" pitchFamily="18" charset="-78"/>
              </a:rPr>
              <a:t>الربحية</a:t>
            </a:r>
            <a:r>
              <a:rPr lang="ar-EG" sz="2000" b="1" dirty="0" smtClean="0">
                <a:solidFill>
                  <a:schemeClr val="bg2"/>
                </a:solidFill>
                <a:latin typeface="Simplified Arabic" panose="02020603050405020304" pitchFamily="18" charset="-78"/>
                <a:cs typeface="Simplified Arabic" panose="02020603050405020304" pitchFamily="18" charset="-78"/>
              </a:rPr>
              <a:t> </a:t>
            </a:r>
            <a:r>
              <a:rPr lang="ar-SA" sz="2000" b="1" dirty="0" smtClean="0">
                <a:solidFill>
                  <a:schemeClr val="bg2"/>
                </a:solidFill>
                <a:latin typeface="Simplified Arabic" panose="02020603050405020304" pitchFamily="18" charset="-78"/>
                <a:cs typeface="Simplified Arabic" panose="02020603050405020304" pitchFamily="18" charset="-78"/>
              </a:rPr>
              <a:t>.</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1" name="Plaque 20"/>
          <p:cNvSpPr/>
          <p:nvPr/>
        </p:nvSpPr>
        <p:spPr bwMode="auto">
          <a:xfrm>
            <a:off x="6067423" y="4252926"/>
            <a:ext cx="2443163" cy="1700212"/>
          </a:xfrm>
          <a:prstGeom prst="plaque">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dirty="0" smtClean="0">
              <a:solidFill>
                <a:schemeClr val="bg2"/>
              </a:solidFill>
              <a:latin typeface="Simplified Arabic" panose="02020603050405020304" pitchFamily="18" charset="-78"/>
              <a:cs typeface="Simplified Arabic" panose="02020603050405020304" pitchFamily="18" charset="-78"/>
            </a:endParaRPr>
          </a:p>
          <a:p>
            <a:pPr algn="ctr" rtl="1"/>
            <a:r>
              <a:rPr lang="ar-EG" sz="2000" dirty="0" smtClean="0">
                <a:solidFill>
                  <a:schemeClr val="bg2"/>
                </a:solidFill>
                <a:latin typeface="Simplified Arabic" panose="02020603050405020304" pitchFamily="18" charset="-78"/>
                <a:cs typeface="Simplified Arabic" panose="02020603050405020304" pitchFamily="18" charset="-78"/>
              </a:rPr>
              <a:t>وضع </a:t>
            </a:r>
            <a:r>
              <a:rPr lang="ar-EG" sz="2000" dirty="0">
                <a:solidFill>
                  <a:schemeClr val="bg2"/>
                </a:solidFill>
                <a:latin typeface="Simplified Arabic" panose="02020603050405020304" pitchFamily="18" charset="-78"/>
                <a:cs typeface="Simplified Arabic" panose="02020603050405020304" pitchFamily="18" charset="-78"/>
              </a:rPr>
              <a:t>الخطوط العريضة للخطط </a:t>
            </a:r>
            <a:r>
              <a:rPr lang="ar-EG" sz="2000" dirty="0" smtClean="0">
                <a:solidFill>
                  <a:schemeClr val="bg2"/>
                </a:solidFill>
                <a:latin typeface="Simplified Arabic" panose="02020603050405020304" pitchFamily="18" charset="-78"/>
                <a:cs typeface="Simplified Arabic" panose="02020603050405020304" pitchFamily="18" charset="-78"/>
              </a:rPr>
              <a:t>البديلة.</a:t>
            </a:r>
            <a:endParaRPr lang="ar-EG" sz="2000" dirty="0">
              <a:solidFill>
                <a:schemeClr val="bg2"/>
              </a:solidFill>
              <a:latin typeface="Simplified Arabic" panose="02020603050405020304" pitchFamily="18" charset="-78"/>
              <a:cs typeface="Simplified Arabic" panose="02020603050405020304" pitchFamily="18" charset="-78"/>
            </a:endParaRPr>
          </a:p>
        </p:txBody>
      </p:sp>
      <p:sp>
        <p:nvSpPr>
          <p:cNvPr id="22" name="Plaque 21"/>
          <p:cNvSpPr/>
          <p:nvPr/>
        </p:nvSpPr>
        <p:spPr bwMode="auto">
          <a:xfrm>
            <a:off x="633395" y="4276735"/>
            <a:ext cx="2443163" cy="1700212"/>
          </a:xfrm>
          <a:prstGeom prst="plaque">
            <a:avLst/>
          </a:prstGeom>
          <a:solidFill>
            <a:srgbClr val="FFC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dirty="0" smtClean="0">
              <a:solidFill>
                <a:schemeClr val="bg2"/>
              </a:solidFill>
              <a:latin typeface="Simplified Arabic" panose="02020603050405020304" pitchFamily="18" charset="-78"/>
              <a:cs typeface="Simplified Arabic" panose="02020603050405020304" pitchFamily="18" charset="-78"/>
            </a:endParaRPr>
          </a:p>
          <a:p>
            <a:pPr algn="ctr" rtl="1"/>
            <a:r>
              <a:rPr lang="ar-EG" sz="2000" b="1" dirty="0" smtClean="0">
                <a:solidFill>
                  <a:schemeClr val="bg2"/>
                </a:solidFill>
                <a:latin typeface="Simplified Arabic" panose="02020603050405020304" pitchFamily="18" charset="-78"/>
                <a:cs typeface="Simplified Arabic" panose="02020603050405020304" pitchFamily="18" charset="-78"/>
              </a:rPr>
              <a:t>تحديد </a:t>
            </a:r>
            <a:r>
              <a:rPr lang="ar-EG" sz="2000" b="1" dirty="0">
                <a:solidFill>
                  <a:schemeClr val="bg2"/>
                </a:solidFill>
                <a:latin typeface="Simplified Arabic" panose="02020603050405020304" pitchFamily="18" charset="-78"/>
                <a:cs typeface="Simplified Arabic" panose="02020603050405020304" pitchFamily="18" charset="-78"/>
              </a:rPr>
              <a:t>المؤشرات العملية لبدء العمل .</a:t>
            </a:r>
          </a:p>
        </p:txBody>
      </p:sp>
      <p:sp>
        <p:nvSpPr>
          <p:cNvPr id="23" name="Plaque 22"/>
          <p:cNvSpPr/>
          <p:nvPr/>
        </p:nvSpPr>
        <p:spPr bwMode="auto">
          <a:xfrm>
            <a:off x="3350409" y="2971810"/>
            <a:ext cx="2443163" cy="1700212"/>
          </a:xfrm>
          <a:prstGeom prst="plaque">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i="0" dirty="0">
              <a:solidFill>
                <a:schemeClr val="bg2"/>
              </a:solidFill>
              <a:latin typeface="Simplified Arabic" panose="02020603050405020304" pitchFamily="18" charset="-78"/>
              <a:cs typeface="Simplified Arabic" panose="02020603050405020304" pitchFamily="18" charset="-78"/>
            </a:endParaRPr>
          </a:p>
          <a:p>
            <a:pPr algn="ctr" rtl="1"/>
            <a:r>
              <a:rPr lang="ar-SA" sz="2000" b="1" dirty="0">
                <a:solidFill>
                  <a:schemeClr val="bg2"/>
                </a:solidFill>
                <a:latin typeface="Simplified Arabic" panose="02020603050405020304" pitchFamily="18" charset="-78"/>
                <a:cs typeface="Simplified Arabic" panose="02020603050405020304" pitchFamily="18" charset="-78"/>
              </a:rPr>
              <a:t>تحديد احتمالية الحدوث أو الحصول .</a:t>
            </a:r>
            <a:endParaRPr lang="ar-EG" sz="2000" b="1" dirty="0">
              <a:solidFill>
                <a:schemeClr val="bg2"/>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333139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تنفيذ الخطة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Plaque 10"/>
          <p:cNvSpPr/>
          <p:nvPr/>
        </p:nvSpPr>
        <p:spPr bwMode="auto">
          <a:xfrm>
            <a:off x="5200042" y="1001112"/>
            <a:ext cx="3457575" cy="714374"/>
          </a:xfrm>
          <a:prstGeom prst="plaque">
            <a:avLst/>
          </a:prstGeom>
          <a:solidFill>
            <a:srgbClr val="FFC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a:solidFill>
                  <a:schemeClr val="bg2"/>
                </a:solidFill>
                <a:latin typeface="Simplified Arabic" panose="02020603050405020304" pitchFamily="18" charset="-78"/>
                <a:cs typeface="Simplified Arabic" panose="02020603050405020304" pitchFamily="18" charset="-78"/>
              </a:rPr>
              <a:t>وضع برنامج لتوصيل الخطة للمنفذين</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Plaque 11"/>
          <p:cNvSpPr/>
          <p:nvPr/>
        </p:nvSpPr>
        <p:spPr bwMode="auto">
          <a:xfrm>
            <a:off x="4495182" y="1910754"/>
            <a:ext cx="3457575" cy="714374"/>
          </a:xfrm>
          <a:prstGeom prst="plaque">
            <a:avLst/>
          </a:prstGeom>
          <a:solidFill>
            <a:schemeClr val="accent4">
              <a:lumMod val="75000"/>
            </a:schemeClr>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a:solidFill>
                  <a:schemeClr val="bg2"/>
                </a:solidFill>
                <a:latin typeface="Simplified Arabic" panose="02020603050405020304" pitchFamily="18" charset="-78"/>
                <a:cs typeface="Simplified Arabic" panose="02020603050405020304" pitchFamily="18" charset="-78"/>
              </a:rPr>
              <a:t> التأكيد علي رسالة المنظمة وحفظها</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3" name="Plaque 12"/>
          <p:cNvSpPr/>
          <p:nvPr/>
        </p:nvSpPr>
        <p:spPr bwMode="auto">
          <a:xfrm>
            <a:off x="3790322" y="2820396"/>
            <a:ext cx="3457575" cy="714374"/>
          </a:xfrm>
          <a:prstGeom prst="plaque">
            <a:avLst/>
          </a:prstGeom>
          <a:solidFill>
            <a:srgbClr val="008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smtClean="0">
                <a:solidFill>
                  <a:schemeClr val="bg2"/>
                </a:solidFill>
                <a:latin typeface="Simplified Arabic" panose="02020603050405020304" pitchFamily="18" charset="-78"/>
                <a:cs typeface="Simplified Arabic" panose="02020603050405020304" pitchFamily="18" charset="-78"/>
              </a:rPr>
              <a:t>إقامة </a:t>
            </a:r>
            <a:r>
              <a:rPr lang="ar-EG" sz="2000" b="1" dirty="0">
                <a:solidFill>
                  <a:schemeClr val="bg2"/>
                </a:solidFill>
                <a:latin typeface="Simplified Arabic" panose="02020603050405020304" pitchFamily="18" charset="-78"/>
                <a:cs typeface="Simplified Arabic" panose="02020603050405020304" pitchFamily="18" charset="-78"/>
              </a:rPr>
              <a:t>احتمال ببدء تنفيذ الخطة</a:t>
            </a:r>
            <a:endParaRPr kumimoji="0" lang="ar-EG" sz="28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Plaque 13"/>
          <p:cNvSpPr/>
          <p:nvPr/>
        </p:nvSpPr>
        <p:spPr bwMode="auto">
          <a:xfrm>
            <a:off x="3085462" y="3730038"/>
            <a:ext cx="3457575" cy="714374"/>
          </a:xfrm>
          <a:prstGeom prst="plaque">
            <a:avLst/>
          </a:prstGeom>
          <a:solidFill>
            <a:schemeClr val="tx1">
              <a:lumMod val="50000"/>
              <a:lumOff val="50000"/>
            </a:schemeClr>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a:solidFill>
                  <a:schemeClr val="bg2"/>
                </a:solidFill>
                <a:latin typeface="Simplified Arabic" panose="02020603050405020304" pitchFamily="18" charset="-78"/>
                <a:cs typeface="Simplified Arabic" panose="02020603050405020304" pitchFamily="18" charset="-78"/>
              </a:rPr>
              <a:t> توفير نسخ كافية من الخطة للاسترشاد</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5" name="Plaque 14"/>
          <p:cNvSpPr/>
          <p:nvPr/>
        </p:nvSpPr>
        <p:spPr bwMode="auto">
          <a:xfrm>
            <a:off x="2214974" y="4716368"/>
            <a:ext cx="3457575" cy="714374"/>
          </a:xfrm>
          <a:prstGeom prst="plaque">
            <a:avLst/>
          </a:prstGeom>
          <a:solidFill>
            <a:srgbClr val="FFC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a:solidFill>
                  <a:schemeClr val="bg2"/>
                </a:solidFill>
                <a:latin typeface="Simplified Arabic" panose="02020603050405020304" pitchFamily="18" charset="-78"/>
                <a:cs typeface="Simplified Arabic" panose="02020603050405020304" pitchFamily="18" charset="-78"/>
              </a:rPr>
              <a:t>اعتبار بداية التنفيذ عند الشروع في الإجراءات</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6" name="Plaque 15"/>
          <p:cNvSpPr/>
          <p:nvPr/>
        </p:nvSpPr>
        <p:spPr bwMode="auto">
          <a:xfrm>
            <a:off x="859689" y="5626010"/>
            <a:ext cx="3457575" cy="714374"/>
          </a:xfrm>
          <a:prstGeom prst="plaque">
            <a:avLst/>
          </a:prstGeom>
          <a:solidFill>
            <a:srgbClr val="00206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a:solidFill>
                  <a:schemeClr val="bg2"/>
                </a:solidFill>
                <a:latin typeface="Simplified Arabic" panose="02020603050405020304" pitchFamily="18" charset="-78"/>
                <a:cs typeface="Simplified Arabic" panose="02020603050405020304" pitchFamily="18" charset="-78"/>
              </a:rPr>
              <a:t> مراجعة أي قرار استراتيجي حسب الخطة</a:t>
            </a:r>
            <a:endParaRPr kumimoji="0" lang="ar-EG" sz="2000" b="0" i="0" u="none" strike="noStrike" cap="none" normalizeH="0" baseline="0" dirty="0" smtClean="0">
              <a:ln>
                <a:noFill/>
              </a:ln>
              <a:solidFill>
                <a:schemeClr val="bg2"/>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65823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85800"/>
            <a:ext cx="9144000" cy="6172200"/>
          </a:xfrm>
          <a:prstGeom prst="rect">
            <a:avLst/>
          </a:prstGeom>
        </p:spPr>
      </p:pic>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التنفيذ</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7" name="Plaque 16"/>
          <p:cNvSpPr/>
          <p:nvPr/>
        </p:nvSpPr>
        <p:spPr bwMode="auto">
          <a:xfrm>
            <a:off x="7943844" y="1623451"/>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18" name="Rectangle 17"/>
          <p:cNvSpPr/>
          <p:nvPr/>
        </p:nvSpPr>
        <p:spPr bwMode="auto">
          <a:xfrm>
            <a:off x="814383" y="1609163"/>
            <a:ext cx="6643688" cy="714375"/>
          </a:xfrm>
          <a:prstGeom prst="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400" b="1" dirty="0" smtClean="0">
              <a:solidFill>
                <a:srgbClr val="002060"/>
              </a:solidFill>
              <a:latin typeface="Simplified Arabic" panose="02020603050405020304" pitchFamily="18" charset="-78"/>
              <a:cs typeface="Simplified Arabic" panose="02020603050405020304" pitchFamily="18" charset="-78"/>
            </a:endParaRPr>
          </a:p>
          <a:p>
            <a:pPr algn="ctr" rtl="1"/>
            <a:r>
              <a:rPr lang="ar-EG" sz="2000" b="1" dirty="0" smtClean="0">
                <a:solidFill>
                  <a:srgbClr val="002060"/>
                </a:solidFill>
                <a:latin typeface="Simplified Arabic" panose="02020603050405020304" pitchFamily="18" charset="-78"/>
                <a:cs typeface="Simplified Arabic" panose="02020603050405020304" pitchFamily="18" charset="-78"/>
              </a:rPr>
              <a:t>يكتب </a:t>
            </a:r>
            <a:r>
              <a:rPr lang="ar-EG" sz="2000" b="1" dirty="0">
                <a:solidFill>
                  <a:srgbClr val="002060"/>
                </a:solidFill>
                <a:latin typeface="Simplified Arabic" panose="02020603050405020304" pitchFamily="18" charset="-78"/>
                <a:cs typeface="Simplified Arabic" panose="02020603050405020304" pitchFamily="18" charset="-78"/>
              </a:rPr>
              <a:t>فريق التخطيط بصورتها النهائية </a:t>
            </a:r>
            <a:r>
              <a:rPr lang="ar-EG" sz="2000" b="1" dirty="0">
                <a:solidFill>
                  <a:srgbClr val="3366FD"/>
                </a:solidFill>
                <a:latin typeface="Simplified Arabic" panose="02020603050405020304" pitchFamily="18" charset="-78"/>
                <a:cs typeface="Simplified Arabic" panose="02020603050405020304" pitchFamily="18" charset="-78"/>
              </a:rPr>
              <a:t>. </a:t>
            </a:r>
          </a:p>
        </p:txBody>
      </p:sp>
      <p:sp>
        <p:nvSpPr>
          <p:cNvPr id="19" name="Plaque 18"/>
          <p:cNvSpPr/>
          <p:nvPr/>
        </p:nvSpPr>
        <p:spPr bwMode="auto">
          <a:xfrm>
            <a:off x="7924792" y="2561670"/>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20" name="Rectangle 19"/>
          <p:cNvSpPr/>
          <p:nvPr/>
        </p:nvSpPr>
        <p:spPr bwMode="auto">
          <a:xfrm>
            <a:off x="795331" y="2547382"/>
            <a:ext cx="6643688" cy="714375"/>
          </a:xfrm>
          <a:prstGeom prst="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400" b="1"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dirty="0" smtClean="0">
                <a:solidFill>
                  <a:srgbClr val="002060"/>
                </a:solidFill>
                <a:latin typeface="Simplified Arabic" panose="02020603050405020304" pitchFamily="18" charset="-78"/>
                <a:cs typeface="Simplified Arabic" panose="02020603050405020304" pitchFamily="18" charset="-78"/>
              </a:rPr>
              <a:t>يعرض </a:t>
            </a:r>
            <a:r>
              <a:rPr lang="ar-EG" sz="2000" b="1" dirty="0">
                <a:solidFill>
                  <a:srgbClr val="002060"/>
                </a:solidFill>
                <a:latin typeface="Simplified Arabic" panose="02020603050405020304" pitchFamily="18" charset="-78"/>
                <a:cs typeface="Simplified Arabic" panose="02020603050405020304" pitchFamily="18" charset="-78"/>
              </a:rPr>
              <a:t>الفريق الخطة علي قيادة المنظمة . </a:t>
            </a:r>
            <a:endParaRPr lang="ar-EG" sz="2000" b="1" i="0" dirty="0">
              <a:solidFill>
                <a:srgbClr val="002060"/>
              </a:solidFill>
              <a:latin typeface="Simplified Arabic" panose="02020603050405020304" pitchFamily="18" charset="-78"/>
              <a:cs typeface="Simplified Arabic" panose="02020603050405020304" pitchFamily="18" charset="-78"/>
            </a:endParaRPr>
          </a:p>
        </p:txBody>
      </p:sp>
      <p:sp>
        <p:nvSpPr>
          <p:cNvPr id="21" name="Plaque 20"/>
          <p:cNvSpPr/>
          <p:nvPr/>
        </p:nvSpPr>
        <p:spPr bwMode="auto">
          <a:xfrm>
            <a:off x="7934313" y="3499886"/>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22" name="Rectangle 21"/>
          <p:cNvSpPr/>
          <p:nvPr/>
        </p:nvSpPr>
        <p:spPr bwMode="auto">
          <a:xfrm>
            <a:off x="804852" y="3485598"/>
            <a:ext cx="6643688" cy="714375"/>
          </a:xfrm>
          <a:prstGeom prst="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400" b="1" dirty="0" smtClean="0">
              <a:solidFill>
                <a:srgbClr val="002060"/>
              </a:solidFill>
              <a:latin typeface="Simplified Arabic" panose="02020603050405020304" pitchFamily="18" charset="-78"/>
              <a:cs typeface="Simplified Arabic" panose="02020603050405020304" pitchFamily="18" charset="-78"/>
            </a:endParaRPr>
          </a:p>
          <a:p>
            <a:pPr algn="ctr" rtl="1"/>
            <a:r>
              <a:rPr lang="ar-EG" sz="2000" b="1" dirty="0" smtClean="0">
                <a:solidFill>
                  <a:srgbClr val="002060"/>
                </a:solidFill>
                <a:latin typeface="Simplified Arabic" panose="02020603050405020304" pitchFamily="18" charset="-78"/>
                <a:cs typeface="Simplified Arabic" panose="02020603050405020304" pitchFamily="18" charset="-78"/>
              </a:rPr>
              <a:t>يتم </a:t>
            </a:r>
            <a:r>
              <a:rPr lang="ar-EG" sz="2000" b="1" dirty="0">
                <a:solidFill>
                  <a:srgbClr val="002060"/>
                </a:solidFill>
                <a:latin typeface="Simplified Arabic" panose="02020603050405020304" pitchFamily="18" charset="-78"/>
                <a:cs typeface="Simplified Arabic" panose="02020603050405020304" pitchFamily="18" charset="-78"/>
              </a:rPr>
              <a:t>شرح الخطة باختصار </a:t>
            </a:r>
            <a:r>
              <a:rPr lang="ar-EG" sz="2000" b="1" dirty="0" smtClean="0">
                <a:solidFill>
                  <a:srgbClr val="002060"/>
                </a:solidFill>
                <a:latin typeface="Simplified Arabic" panose="02020603050405020304" pitchFamily="18" charset="-78"/>
                <a:cs typeface="Simplified Arabic" panose="02020603050405020304" pitchFamily="18" charset="-78"/>
              </a:rPr>
              <a:t>للجميع . </a:t>
            </a:r>
            <a:endParaRPr lang="ar-EG" sz="900" b="1" i="0" dirty="0" smtClean="0">
              <a:solidFill>
                <a:srgbClr val="002060"/>
              </a:solidFill>
              <a:latin typeface="Simplified Arabic" panose="02020603050405020304" pitchFamily="18" charset="-78"/>
              <a:cs typeface="Simplified Arabic" panose="02020603050405020304" pitchFamily="18" charset="-78"/>
            </a:endParaRPr>
          </a:p>
        </p:txBody>
      </p:sp>
      <p:sp>
        <p:nvSpPr>
          <p:cNvPr id="23" name="Plaque 22"/>
          <p:cNvSpPr/>
          <p:nvPr/>
        </p:nvSpPr>
        <p:spPr bwMode="auto">
          <a:xfrm>
            <a:off x="7943834" y="443810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a:solidFill>
                  <a:srgbClr val="000000"/>
                </a:solidFill>
                <a:latin typeface="Simplified Arabic" panose="02020603050405020304" pitchFamily="18" charset="-78"/>
                <a:ea typeface="宋体" pitchFamily="2" charset="-122"/>
                <a:cs typeface="Simplified Arabic" panose="02020603050405020304" pitchFamily="18" charset="-78"/>
              </a:rPr>
              <a:t>4</a:t>
            </a:r>
            <a:endPar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24" name="Rectangle 23"/>
          <p:cNvSpPr/>
          <p:nvPr/>
        </p:nvSpPr>
        <p:spPr bwMode="auto">
          <a:xfrm>
            <a:off x="814373" y="4423814"/>
            <a:ext cx="6643688" cy="714375"/>
          </a:xfrm>
          <a:prstGeom prst="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dirty="0" smtClean="0">
                <a:solidFill>
                  <a:srgbClr val="002060"/>
                </a:solidFill>
                <a:latin typeface="Simplified Arabic" panose="02020603050405020304" pitchFamily="18" charset="-78"/>
                <a:cs typeface="Simplified Arabic" panose="02020603050405020304" pitchFamily="18" charset="-78"/>
              </a:rPr>
              <a:t>يتم </a:t>
            </a:r>
            <a:r>
              <a:rPr lang="ar-EG" sz="2000" b="1" dirty="0">
                <a:solidFill>
                  <a:srgbClr val="002060"/>
                </a:solidFill>
                <a:latin typeface="Simplified Arabic" panose="02020603050405020304" pitchFamily="18" charset="-78"/>
                <a:cs typeface="Simplified Arabic" panose="02020603050405020304" pitchFamily="18" charset="-78"/>
              </a:rPr>
              <a:t>شرح الخطة التشغيلية لكل وحدة</a:t>
            </a:r>
            <a:r>
              <a:rPr lang="en-US" sz="2000" b="1" dirty="0">
                <a:solidFill>
                  <a:srgbClr val="002060"/>
                </a:solidFill>
                <a:latin typeface="Simplified Arabic" panose="02020603050405020304" pitchFamily="18" charset="-78"/>
                <a:cs typeface="Simplified Arabic" panose="02020603050405020304" pitchFamily="18" charset="-78"/>
              </a:rPr>
              <a:t>SBU  ، </a:t>
            </a:r>
            <a:r>
              <a:rPr lang="ar-EG" sz="2000" b="1" dirty="0">
                <a:solidFill>
                  <a:srgbClr val="002060"/>
                </a:solidFill>
                <a:latin typeface="Simplified Arabic" panose="02020603050405020304" pitchFamily="18" charset="-78"/>
                <a:cs typeface="Simplified Arabic" panose="02020603050405020304" pitchFamily="18" charset="-78"/>
              </a:rPr>
              <a:t>وما يتعلق بهم من الخطة الاستراتيجية . </a:t>
            </a:r>
            <a:endParaRPr lang="ar-EG" sz="1100" b="1" i="0" dirty="0" smtClean="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192785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59</a:t>
            </a:r>
            <a:endParaRPr lang="ar-EG" sz="2000" b="1" dirty="0"/>
          </a:p>
        </p:txBody>
      </p:sp>
    </p:spTree>
    <p:extLst>
      <p:ext uri="{BB962C8B-B14F-4D97-AF65-F5344CB8AC3E}">
        <p14:creationId xmlns:p14="http://schemas.microsoft.com/office/powerpoint/2010/main" val="3021203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1402"/>
          </a:xfrm>
          <a:solidFill>
            <a:schemeClr val="accent6">
              <a:lumMod val="60000"/>
              <a:lumOff val="40000"/>
            </a:schemeClr>
          </a:solidFill>
        </p:spPr>
        <p:txBody>
          <a:bodyPr/>
          <a:lstStyle/>
          <a:p>
            <a:pPr rtl="1"/>
            <a:r>
              <a:rPr lang="ar-EG" sz="2800" dirty="0">
                <a:solidFill>
                  <a:schemeClr val="bg2"/>
                </a:solidFill>
              </a:rPr>
              <a:t>تساؤلات مرتبطة بالتخطيط التشغيلى </a:t>
            </a:r>
          </a:p>
        </p:txBody>
      </p:sp>
      <p:sp>
        <p:nvSpPr>
          <p:cNvPr id="6" name="Freeform 5"/>
          <p:cNvSpPr/>
          <p:nvPr/>
        </p:nvSpPr>
        <p:spPr>
          <a:xfrm rot="16200000">
            <a:off x="-1779564" y="3903603"/>
            <a:ext cx="4602574" cy="421310"/>
          </a:xfrm>
          <a:custGeom>
            <a:avLst/>
            <a:gdLst>
              <a:gd name="connsiteX0" fmla="*/ 0 w 4602574"/>
              <a:gd name="connsiteY0" fmla="*/ 0 h 421310"/>
              <a:gd name="connsiteX1" fmla="*/ 4602574 w 4602574"/>
              <a:gd name="connsiteY1" fmla="*/ 0 h 421310"/>
              <a:gd name="connsiteX2" fmla="*/ 4602574 w 4602574"/>
              <a:gd name="connsiteY2" fmla="*/ 421310 h 421310"/>
              <a:gd name="connsiteX3" fmla="*/ 0 w 4602574"/>
              <a:gd name="connsiteY3" fmla="*/ 421310 h 421310"/>
              <a:gd name="connsiteX4" fmla="*/ 0 w 4602574"/>
              <a:gd name="connsiteY4" fmla="*/ 0 h 421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574" h="421310">
                <a:moveTo>
                  <a:pt x="0" y="0"/>
                </a:moveTo>
                <a:lnTo>
                  <a:pt x="4602574" y="0"/>
                </a:lnTo>
                <a:lnTo>
                  <a:pt x="4602574" y="421310"/>
                </a:lnTo>
                <a:lnTo>
                  <a:pt x="0" y="421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1573" bIns="0" numCol="1" spcCol="1270" anchor="t"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لماذا نحتاجه </a:t>
            </a:r>
          </a:p>
          <a:p>
            <a:pPr lvl="0" algn="ctr" defTabSz="1066800" rtl="1">
              <a:lnSpc>
                <a:spcPct val="90000"/>
              </a:lnSpc>
              <a:spcBef>
                <a:spcPct val="0"/>
              </a:spcBef>
              <a:spcAft>
                <a:spcPct val="35000"/>
              </a:spcAft>
            </a:pPr>
            <a:r>
              <a:rPr lang="ar-EG" sz="2400" b="1" kern="1200" dirty="0" smtClean="0"/>
              <a:t>(من وجهة نظر الإدارة التشغيلية)؟</a:t>
            </a:r>
            <a:endParaRPr lang="ar-EG" sz="2400" b="1" kern="1200" dirty="0"/>
          </a:p>
        </p:txBody>
      </p:sp>
      <p:sp>
        <p:nvSpPr>
          <p:cNvPr id="7" name="Freeform 6"/>
          <p:cNvSpPr/>
          <p:nvPr/>
        </p:nvSpPr>
        <p:spPr>
          <a:xfrm>
            <a:off x="732378" y="1812971"/>
            <a:ext cx="2098574" cy="4602574"/>
          </a:xfrm>
          <a:custGeom>
            <a:avLst/>
            <a:gdLst>
              <a:gd name="connsiteX0" fmla="*/ 0 w 2098574"/>
              <a:gd name="connsiteY0" fmla="*/ 0 h 4602574"/>
              <a:gd name="connsiteX1" fmla="*/ 2098574 w 2098574"/>
              <a:gd name="connsiteY1" fmla="*/ 0 h 4602574"/>
              <a:gd name="connsiteX2" fmla="*/ 2098574 w 2098574"/>
              <a:gd name="connsiteY2" fmla="*/ 4602574 h 4602574"/>
              <a:gd name="connsiteX3" fmla="*/ 0 w 2098574"/>
              <a:gd name="connsiteY3" fmla="*/ 4602574 h 4602574"/>
              <a:gd name="connsiteX4" fmla="*/ 0 w 2098574"/>
              <a:gd name="connsiteY4" fmla="*/ 0 h 46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74" h="4602574">
                <a:moveTo>
                  <a:pt x="0" y="0"/>
                </a:moveTo>
                <a:lnTo>
                  <a:pt x="2098574" y="0"/>
                </a:lnTo>
                <a:lnTo>
                  <a:pt x="2098574" y="4602574"/>
                </a:lnTo>
                <a:lnTo>
                  <a:pt x="0" y="4602574"/>
                </a:lnTo>
                <a:lnTo>
                  <a:pt x="0" y="0"/>
                </a:lnTo>
                <a:close/>
              </a:path>
            </a:pathLst>
          </a:custGeom>
          <a:solidFill>
            <a:srgbClr val="FFCCFF"/>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2240" tIns="371573"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endParaRPr lang="ar-EG" sz="2000" b="1" dirty="0"/>
          </a:p>
          <a:p>
            <a:pPr marL="0" lvl="1" algn="justLow" defTabSz="889000" rtl="1">
              <a:lnSpc>
                <a:spcPct val="90000"/>
              </a:lnSpc>
              <a:spcBef>
                <a:spcPct val="0"/>
              </a:spcBef>
              <a:spcAft>
                <a:spcPct val="15000"/>
              </a:spcAft>
            </a:pPr>
            <a:endParaRPr lang="ar-EG" sz="2000" b="1" dirty="0"/>
          </a:p>
          <a:p>
            <a:pPr marL="0" lvl="1" algn="justLow" defTabSz="889000" rtl="1">
              <a:lnSpc>
                <a:spcPct val="90000"/>
              </a:lnSpc>
              <a:spcBef>
                <a:spcPct val="0"/>
              </a:spcBef>
              <a:spcAft>
                <a:spcPct val="15000"/>
              </a:spcAft>
            </a:pPr>
            <a:r>
              <a:rPr lang="ar-EG" sz="2800" b="1" kern="1200" dirty="0" smtClean="0"/>
              <a:t>. </a:t>
            </a:r>
            <a:r>
              <a:rPr lang="ar-EG" sz="2000" b="1" kern="1200" dirty="0" smtClean="0"/>
              <a:t>تحقيق البراعة و التميز: إمتلاك القدرة على القيام بنشاطات تؤدي إلى درجة عالية من جودة .</a:t>
            </a:r>
          </a:p>
        </p:txBody>
      </p:sp>
      <p:sp>
        <p:nvSpPr>
          <p:cNvPr id="8" name="Rectangle 7"/>
          <p:cNvSpPr/>
          <p:nvPr/>
        </p:nvSpPr>
        <p:spPr>
          <a:xfrm>
            <a:off x="311068" y="1256841"/>
            <a:ext cx="842621" cy="842621"/>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rot="16200000">
            <a:off x="1271432" y="3903603"/>
            <a:ext cx="4602574" cy="421310"/>
          </a:xfrm>
          <a:custGeom>
            <a:avLst/>
            <a:gdLst>
              <a:gd name="connsiteX0" fmla="*/ 0 w 4602574"/>
              <a:gd name="connsiteY0" fmla="*/ 0 h 421310"/>
              <a:gd name="connsiteX1" fmla="*/ 4602574 w 4602574"/>
              <a:gd name="connsiteY1" fmla="*/ 0 h 421310"/>
              <a:gd name="connsiteX2" fmla="*/ 4602574 w 4602574"/>
              <a:gd name="connsiteY2" fmla="*/ 421310 h 421310"/>
              <a:gd name="connsiteX3" fmla="*/ 0 w 4602574"/>
              <a:gd name="connsiteY3" fmla="*/ 421310 h 421310"/>
              <a:gd name="connsiteX4" fmla="*/ 0 w 4602574"/>
              <a:gd name="connsiteY4" fmla="*/ 0 h 421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574" h="421310">
                <a:moveTo>
                  <a:pt x="0" y="0"/>
                </a:moveTo>
                <a:lnTo>
                  <a:pt x="4602574" y="0"/>
                </a:lnTo>
                <a:lnTo>
                  <a:pt x="4602574" y="421310"/>
                </a:lnTo>
                <a:lnTo>
                  <a:pt x="0" y="421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1573" bIns="0" numCol="1" spcCol="1270" anchor="t"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ماذا يحصل لو لم </a:t>
            </a:r>
          </a:p>
          <a:p>
            <a:pPr lvl="0" algn="ctr" defTabSz="1066800" rtl="1">
              <a:lnSpc>
                <a:spcPct val="90000"/>
              </a:lnSpc>
              <a:spcBef>
                <a:spcPct val="0"/>
              </a:spcBef>
              <a:spcAft>
                <a:spcPct val="35000"/>
              </a:spcAft>
            </a:pPr>
            <a:r>
              <a:rPr lang="ar-EG" sz="2400" b="1" kern="1200" dirty="0" smtClean="0"/>
              <a:t>نقوم به؟</a:t>
            </a:r>
            <a:endParaRPr lang="ar-EG" sz="2400" b="1" kern="1200" dirty="0"/>
          </a:p>
        </p:txBody>
      </p:sp>
      <p:sp>
        <p:nvSpPr>
          <p:cNvPr id="10" name="Freeform 9"/>
          <p:cNvSpPr/>
          <p:nvPr/>
        </p:nvSpPr>
        <p:spPr>
          <a:xfrm>
            <a:off x="3783374" y="1812971"/>
            <a:ext cx="2098574" cy="4602574"/>
          </a:xfrm>
          <a:custGeom>
            <a:avLst/>
            <a:gdLst>
              <a:gd name="connsiteX0" fmla="*/ 0 w 2098574"/>
              <a:gd name="connsiteY0" fmla="*/ 0 h 4602574"/>
              <a:gd name="connsiteX1" fmla="*/ 2098574 w 2098574"/>
              <a:gd name="connsiteY1" fmla="*/ 0 h 4602574"/>
              <a:gd name="connsiteX2" fmla="*/ 2098574 w 2098574"/>
              <a:gd name="connsiteY2" fmla="*/ 4602574 h 4602574"/>
              <a:gd name="connsiteX3" fmla="*/ 0 w 2098574"/>
              <a:gd name="connsiteY3" fmla="*/ 4602574 h 4602574"/>
              <a:gd name="connsiteX4" fmla="*/ 0 w 2098574"/>
              <a:gd name="connsiteY4" fmla="*/ 0 h 46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74" h="4602574">
                <a:moveTo>
                  <a:pt x="0" y="0"/>
                </a:moveTo>
                <a:lnTo>
                  <a:pt x="2098574" y="0"/>
                </a:lnTo>
                <a:lnTo>
                  <a:pt x="2098574" y="4602574"/>
                </a:lnTo>
                <a:lnTo>
                  <a:pt x="0" y="4602574"/>
                </a:lnTo>
                <a:lnTo>
                  <a:pt x="0" y="0"/>
                </a:lnTo>
                <a:close/>
              </a:path>
            </a:pathLst>
          </a:custGeom>
          <a:solidFill>
            <a:srgbClr val="E9FEE6"/>
          </a:solidFill>
        </p:spPr>
        <p:style>
          <a:lnRef idx="2">
            <a:schemeClr val="lt1">
              <a:hueOff val="0"/>
              <a:satOff val="0"/>
              <a:lumOff val="0"/>
              <a:alphaOff val="0"/>
            </a:schemeClr>
          </a:lnRef>
          <a:fillRef idx="1">
            <a:scrgbClr r="0" g="0" b="0"/>
          </a:fillRef>
          <a:effectRef idx="0">
            <a:schemeClr val="accent4">
              <a:hueOff val="360908"/>
              <a:satOff val="-18365"/>
              <a:lumOff val="-22745"/>
              <a:alphaOff val="0"/>
            </a:schemeClr>
          </a:effectRef>
          <a:fontRef idx="minor">
            <a:schemeClr val="lt1"/>
          </a:fontRef>
        </p:style>
        <p:txBody>
          <a:bodyPr spcFirstLastPara="0" vert="horz" wrap="square" lIns="142240" tIns="371573"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endParaRPr lang="ar-EG" sz="2000" b="1" dirty="0"/>
          </a:p>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r>
              <a:rPr lang="ar-EG" sz="2000" b="1" kern="1200" dirty="0" smtClean="0"/>
              <a:t>فوضى في العمل.</a:t>
            </a:r>
          </a:p>
          <a:p>
            <a:pPr marL="228600" lvl="1" indent="-228600" algn="justLow" defTabSz="889000" rtl="1">
              <a:lnSpc>
                <a:spcPct val="90000"/>
              </a:lnSpc>
              <a:spcBef>
                <a:spcPct val="0"/>
              </a:spcBef>
              <a:spcAft>
                <a:spcPct val="15000"/>
              </a:spcAft>
              <a:buChar char="••"/>
            </a:pPr>
            <a:endParaRPr lang="ar-EG" sz="1200" b="1" kern="1200" dirty="0"/>
          </a:p>
          <a:p>
            <a:pPr marL="228600" lvl="1" indent="-228600" algn="justLow" defTabSz="889000" rtl="1">
              <a:lnSpc>
                <a:spcPct val="90000"/>
              </a:lnSpc>
              <a:spcBef>
                <a:spcPct val="0"/>
              </a:spcBef>
              <a:spcAft>
                <a:spcPct val="15000"/>
              </a:spcAft>
              <a:buChar char="••"/>
            </a:pPr>
            <a:r>
              <a:rPr lang="ar-EG" sz="2000" b="1" kern="1200" dirty="0" smtClean="0"/>
              <a:t>عدم تحقيق الأهداف.</a:t>
            </a:r>
          </a:p>
          <a:p>
            <a:pPr marL="228600" lvl="1" indent="-228600" algn="justLow" defTabSz="889000" rtl="1">
              <a:lnSpc>
                <a:spcPct val="90000"/>
              </a:lnSpc>
              <a:spcBef>
                <a:spcPct val="0"/>
              </a:spcBef>
              <a:spcAft>
                <a:spcPct val="15000"/>
              </a:spcAft>
              <a:buChar char="••"/>
            </a:pPr>
            <a:endParaRPr lang="ar-EG" sz="1200" b="1" kern="1200" dirty="0"/>
          </a:p>
          <a:p>
            <a:pPr marL="228600" lvl="1" indent="-228600" algn="justLow" defTabSz="889000" rtl="1">
              <a:lnSpc>
                <a:spcPct val="90000"/>
              </a:lnSpc>
              <a:spcBef>
                <a:spcPct val="0"/>
              </a:spcBef>
              <a:spcAft>
                <a:spcPct val="15000"/>
              </a:spcAft>
              <a:buChar char="••"/>
            </a:pPr>
            <a:r>
              <a:rPr lang="ar-EG" sz="2000" b="1" kern="1200" dirty="0" smtClean="0"/>
              <a:t>سوء استخدام للموارد.</a:t>
            </a:r>
          </a:p>
          <a:p>
            <a:pPr marL="228600" lvl="1" indent="-228600" algn="ctr" defTabSz="889000" rtl="1">
              <a:lnSpc>
                <a:spcPct val="90000"/>
              </a:lnSpc>
              <a:spcBef>
                <a:spcPct val="0"/>
              </a:spcBef>
              <a:spcAft>
                <a:spcPct val="15000"/>
              </a:spcAft>
              <a:buChar char="••"/>
            </a:pPr>
            <a:endParaRPr lang="ar-EG" sz="2000" b="1" kern="1200" dirty="0"/>
          </a:p>
        </p:txBody>
      </p:sp>
      <p:sp>
        <p:nvSpPr>
          <p:cNvPr id="11" name="Rectangle 10"/>
          <p:cNvSpPr/>
          <p:nvPr/>
        </p:nvSpPr>
        <p:spPr>
          <a:xfrm>
            <a:off x="3362064" y="1256841"/>
            <a:ext cx="842621" cy="842621"/>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4">
              <a:tint val="50000"/>
              <a:hueOff val="315202"/>
              <a:satOff val="-20027"/>
              <a:lumOff val="-5462"/>
              <a:alphaOff val="0"/>
            </a:schemeClr>
          </a:effectRef>
          <a:fontRef idx="minor">
            <a:schemeClr val="lt1">
              <a:hueOff val="0"/>
              <a:satOff val="0"/>
              <a:lumOff val="0"/>
              <a:alphaOff val="0"/>
            </a:schemeClr>
          </a:fontRef>
        </p:style>
      </p:sp>
      <p:sp>
        <p:nvSpPr>
          <p:cNvPr id="12" name="Freeform 11"/>
          <p:cNvSpPr/>
          <p:nvPr/>
        </p:nvSpPr>
        <p:spPr>
          <a:xfrm rot="16200000">
            <a:off x="4322428" y="3903603"/>
            <a:ext cx="4602574" cy="421310"/>
          </a:xfrm>
          <a:custGeom>
            <a:avLst/>
            <a:gdLst>
              <a:gd name="connsiteX0" fmla="*/ 0 w 4602574"/>
              <a:gd name="connsiteY0" fmla="*/ 0 h 421310"/>
              <a:gd name="connsiteX1" fmla="*/ 4602574 w 4602574"/>
              <a:gd name="connsiteY1" fmla="*/ 0 h 421310"/>
              <a:gd name="connsiteX2" fmla="*/ 4602574 w 4602574"/>
              <a:gd name="connsiteY2" fmla="*/ 421310 h 421310"/>
              <a:gd name="connsiteX3" fmla="*/ 0 w 4602574"/>
              <a:gd name="connsiteY3" fmla="*/ 421310 h 421310"/>
              <a:gd name="connsiteX4" fmla="*/ 0 w 4602574"/>
              <a:gd name="connsiteY4" fmla="*/ 0 h 421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574" h="421310">
                <a:moveTo>
                  <a:pt x="0" y="0"/>
                </a:moveTo>
                <a:lnTo>
                  <a:pt x="4602574" y="0"/>
                </a:lnTo>
                <a:lnTo>
                  <a:pt x="4602574" y="421310"/>
                </a:lnTo>
                <a:lnTo>
                  <a:pt x="0" y="421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71573" bIns="-1" numCol="1" spcCol="1270" anchor="t" anchorCtr="0">
            <a:noAutofit/>
          </a:bodyPr>
          <a:lstStyle/>
          <a:p>
            <a:pPr lvl="0" algn="ctr" defTabSz="1066800" rtl="1">
              <a:lnSpc>
                <a:spcPct val="90000"/>
              </a:lnSpc>
              <a:spcBef>
                <a:spcPct val="0"/>
              </a:spcBef>
              <a:spcAft>
                <a:spcPct val="35000"/>
              </a:spcAft>
            </a:pPr>
            <a:r>
              <a:rPr lang="ar-EG" sz="2400" b="1" kern="1200" dirty="0" smtClean="0">
                <a:solidFill>
                  <a:srgbClr val="FF0000"/>
                </a:solidFill>
              </a:rPr>
              <a:t>ما الرابط بين </a:t>
            </a:r>
          </a:p>
          <a:p>
            <a:pPr lvl="0" algn="ctr" defTabSz="1066800" rtl="1">
              <a:lnSpc>
                <a:spcPct val="90000"/>
              </a:lnSpc>
              <a:spcBef>
                <a:spcPct val="0"/>
              </a:spcBef>
              <a:spcAft>
                <a:spcPct val="35000"/>
              </a:spcAft>
            </a:pPr>
            <a:r>
              <a:rPr lang="ar-EG" sz="2400" b="1" kern="1200" dirty="0" smtClean="0"/>
              <a:t>التخطيط التشغيلي والتحسين المستمر للأداء؟ </a:t>
            </a:r>
            <a:endParaRPr lang="ar-EG" sz="2400" b="1" kern="1200" dirty="0"/>
          </a:p>
        </p:txBody>
      </p:sp>
      <p:sp>
        <p:nvSpPr>
          <p:cNvPr id="13" name="Freeform 12"/>
          <p:cNvSpPr/>
          <p:nvPr/>
        </p:nvSpPr>
        <p:spPr>
          <a:xfrm>
            <a:off x="6834370" y="1812971"/>
            <a:ext cx="2098574" cy="4602574"/>
          </a:xfrm>
          <a:custGeom>
            <a:avLst/>
            <a:gdLst>
              <a:gd name="connsiteX0" fmla="*/ 0 w 2098574"/>
              <a:gd name="connsiteY0" fmla="*/ 0 h 4602574"/>
              <a:gd name="connsiteX1" fmla="*/ 2098574 w 2098574"/>
              <a:gd name="connsiteY1" fmla="*/ 0 h 4602574"/>
              <a:gd name="connsiteX2" fmla="*/ 2098574 w 2098574"/>
              <a:gd name="connsiteY2" fmla="*/ 4602574 h 4602574"/>
              <a:gd name="connsiteX3" fmla="*/ 0 w 2098574"/>
              <a:gd name="connsiteY3" fmla="*/ 4602574 h 4602574"/>
              <a:gd name="connsiteX4" fmla="*/ 0 w 2098574"/>
              <a:gd name="connsiteY4" fmla="*/ 0 h 46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74" h="4602574">
                <a:moveTo>
                  <a:pt x="0" y="0"/>
                </a:moveTo>
                <a:lnTo>
                  <a:pt x="2098574" y="0"/>
                </a:lnTo>
                <a:lnTo>
                  <a:pt x="2098574" y="4602574"/>
                </a:lnTo>
                <a:lnTo>
                  <a:pt x="0" y="4602574"/>
                </a:lnTo>
                <a:lnTo>
                  <a:pt x="0" y="0"/>
                </a:lnTo>
                <a:close/>
              </a:path>
            </a:pathLst>
          </a:custGeom>
          <a:solidFill>
            <a:srgbClr val="FFFF00"/>
          </a:solidFill>
        </p:spPr>
        <p:style>
          <a:lnRef idx="2">
            <a:schemeClr val="lt1">
              <a:hueOff val="0"/>
              <a:satOff val="0"/>
              <a:lumOff val="0"/>
              <a:alphaOff val="0"/>
            </a:schemeClr>
          </a:lnRef>
          <a:fillRef idx="1">
            <a:scrgbClr r="0" g="0" b="0"/>
          </a:fillRef>
          <a:effectRef idx="0">
            <a:schemeClr val="accent4">
              <a:hueOff val="721816"/>
              <a:satOff val="-36729"/>
              <a:lumOff val="-45490"/>
              <a:alphaOff val="0"/>
            </a:schemeClr>
          </a:effectRef>
          <a:fontRef idx="minor">
            <a:schemeClr val="lt1"/>
          </a:fontRef>
        </p:style>
        <p:txBody>
          <a:bodyPr spcFirstLastPara="0" vert="horz" wrap="square" lIns="142240" tIns="371573"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endParaRPr lang="ar-EG" sz="2000" b="1" dirty="0"/>
          </a:p>
          <a:p>
            <a:pPr marL="228600" lvl="1" indent="-228600" algn="justLow" defTabSz="889000" rtl="1">
              <a:lnSpc>
                <a:spcPct val="90000"/>
              </a:lnSpc>
              <a:spcBef>
                <a:spcPct val="0"/>
              </a:spcBef>
              <a:spcAft>
                <a:spcPct val="15000"/>
              </a:spcAft>
              <a:buChar char="••"/>
            </a:pPr>
            <a:endParaRPr lang="ar-EG" sz="2000" b="1" kern="1200" dirty="0" smtClean="0"/>
          </a:p>
          <a:p>
            <a:pPr marL="228600" lvl="1" indent="-228600" algn="justLow" defTabSz="889000" rtl="1">
              <a:lnSpc>
                <a:spcPct val="90000"/>
              </a:lnSpc>
              <a:spcBef>
                <a:spcPct val="0"/>
              </a:spcBef>
              <a:spcAft>
                <a:spcPct val="15000"/>
              </a:spcAft>
              <a:buChar char="••"/>
            </a:pPr>
            <a:r>
              <a:rPr lang="ar-EG" sz="2000" b="1" kern="1200" dirty="0" smtClean="0"/>
              <a:t>تحسين المنتجات، تطوير الخدمات.</a:t>
            </a:r>
          </a:p>
          <a:p>
            <a:pPr marL="228600" lvl="1" indent="-228600" algn="justLow" defTabSz="889000" rtl="1">
              <a:lnSpc>
                <a:spcPct val="90000"/>
              </a:lnSpc>
              <a:spcBef>
                <a:spcPct val="0"/>
              </a:spcBef>
              <a:spcAft>
                <a:spcPct val="15000"/>
              </a:spcAft>
              <a:buChar char="••"/>
            </a:pPr>
            <a:endParaRPr lang="ar-EG" sz="1400" b="1" kern="1200" dirty="0" smtClean="0"/>
          </a:p>
          <a:p>
            <a:pPr marL="228600" lvl="1" indent="-228600" algn="justLow" defTabSz="889000" rtl="1">
              <a:lnSpc>
                <a:spcPct val="90000"/>
              </a:lnSpc>
              <a:spcBef>
                <a:spcPct val="0"/>
              </a:spcBef>
              <a:spcAft>
                <a:spcPct val="15000"/>
              </a:spcAft>
              <a:buChar char="••"/>
            </a:pPr>
            <a:r>
              <a:rPr lang="ar-EG" sz="2000" b="1" kern="1200" dirty="0" smtClean="0"/>
              <a:t>زيادة رضاء العميل</a:t>
            </a:r>
          </a:p>
          <a:p>
            <a:pPr marL="228600" lvl="1" indent="-228600" algn="ctr" defTabSz="889000" rtl="1">
              <a:lnSpc>
                <a:spcPct val="90000"/>
              </a:lnSpc>
              <a:spcBef>
                <a:spcPct val="0"/>
              </a:spcBef>
              <a:spcAft>
                <a:spcPct val="15000"/>
              </a:spcAft>
              <a:buChar char="••"/>
            </a:pPr>
            <a:endParaRPr lang="ar-EG" sz="2600" kern="1200" dirty="0"/>
          </a:p>
        </p:txBody>
      </p:sp>
      <p:sp>
        <p:nvSpPr>
          <p:cNvPr id="14" name="Rectangle 13"/>
          <p:cNvSpPr/>
          <p:nvPr/>
        </p:nvSpPr>
        <p:spPr>
          <a:xfrm>
            <a:off x="6413060" y="1256841"/>
            <a:ext cx="842621" cy="842621"/>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4">
              <a:tint val="50000"/>
              <a:hueOff val="630405"/>
              <a:satOff val="-40054"/>
              <a:lumOff val="-10924"/>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45544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Effect transition="in" filter="fade">
                                      <p:cBhvr>
                                        <p:cTn id="31" dur="1000"/>
                                        <p:tgtEl>
                                          <p:spTgt spid="13">
                                            <p:txEl>
                                              <p:pRg st="5" end="5"/>
                                            </p:txEl>
                                          </p:spTgt>
                                        </p:tgtEl>
                                      </p:cBhvr>
                                    </p:animEffect>
                                    <p:anim calcmode="lin" valueType="num">
                                      <p:cBhvr>
                                        <p:cTn id="32"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Effect transition="in" filter="fade">
                                      <p:cBhvr>
                                        <p:cTn id="49" dur="1000"/>
                                        <p:tgtEl>
                                          <p:spTgt spid="10">
                                            <p:txEl>
                                              <p:pRg st="3" end="3"/>
                                            </p:txEl>
                                          </p:spTgt>
                                        </p:tgtEl>
                                      </p:cBhvr>
                                    </p:animEffect>
                                    <p:anim calcmode="lin" valueType="num">
                                      <p:cBhvr>
                                        <p:cTn id="5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fade">
                                      <p:cBhvr>
                                        <p:cTn id="56" dur="1000"/>
                                        <p:tgtEl>
                                          <p:spTgt spid="10">
                                            <p:txEl>
                                              <p:pRg st="5" end="5"/>
                                            </p:txEl>
                                          </p:spTgt>
                                        </p:tgtEl>
                                      </p:cBhvr>
                                    </p:animEffect>
                                    <p:anim calcmode="lin" valueType="num">
                                      <p:cBhvr>
                                        <p:cTn id="5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animEffect transition="in" filter="fade">
                                      <p:cBhvr>
                                        <p:cTn id="63" dur="1000"/>
                                        <p:tgtEl>
                                          <p:spTgt spid="10">
                                            <p:txEl>
                                              <p:pRg st="7" end="7"/>
                                            </p:txEl>
                                          </p:spTgt>
                                        </p:tgtEl>
                                      </p:cBhvr>
                                    </p:animEffect>
                                    <p:anim calcmode="lin" valueType="num">
                                      <p:cBhvr>
                                        <p:cTn id="64"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par>
                                <p:cTn id="74" presetID="16" presetClass="entr" presetSubtype="21"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barn(inVertical)">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7">
                                            <p:txEl>
                                              <p:pRg st="3" end="3"/>
                                            </p:txEl>
                                          </p:spTgt>
                                        </p:tgtEl>
                                        <p:attrNameLst>
                                          <p:attrName>style.visibility</p:attrName>
                                        </p:attrNameLst>
                                      </p:cBhvr>
                                      <p:to>
                                        <p:strVal val="visible"/>
                                      </p:to>
                                    </p:set>
                                    <p:animEffect transition="in" filter="fade">
                                      <p:cBhvr>
                                        <p:cTn id="81" dur="1000"/>
                                        <p:tgtEl>
                                          <p:spTgt spid="7">
                                            <p:txEl>
                                              <p:pRg st="3" end="3"/>
                                            </p:txEl>
                                          </p:spTgt>
                                        </p:tgtEl>
                                      </p:cBhvr>
                                    </p:animEffect>
                                    <p:anim calcmode="lin" valueType="num">
                                      <p:cBhvr>
                                        <p:cTn id="8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9" grpId="0"/>
      <p:bldP spid="10" grpId="0" animBg="1"/>
      <p:bldP spid="12" grpId="0"/>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rrowheads="1"/>
          </p:cNvSpPr>
          <p:nvPr/>
        </p:nvSpPr>
        <p:spPr bwMode="auto">
          <a:xfrm>
            <a:off x="2342152" y="3081847"/>
            <a:ext cx="4859745" cy="68389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marL="0" marR="0" algn="ctr" rtl="1">
              <a:lnSpc>
                <a:spcPct val="107000"/>
              </a:lnSpc>
              <a:spcBef>
                <a:spcPts val="0"/>
              </a:spcBef>
              <a:spcAft>
                <a:spcPts val="800"/>
              </a:spcAft>
            </a:pPr>
            <a:r>
              <a:rPr lang="ar-EG" sz="2800" b="1" dirty="0">
                <a:solidFill>
                  <a:srgbClr val="FF0000"/>
                </a:solidFill>
                <a:effectLst/>
                <a:ea typeface="Calibri"/>
                <a:cs typeface="Simplified Arabic"/>
              </a:rPr>
              <a:t>الجلسة التدريبية </a:t>
            </a:r>
            <a:r>
              <a:rPr lang="ar-EG" sz="2800" b="1" dirty="0" smtClean="0">
                <a:solidFill>
                  <a:srgbClr val="FF0000"/>
                </a:solidFill>
                <a:effectLst/>
                <a:ea typeface="Calibri"/>
                <a:cs typeface="Simplified Arabic"/>
              </a:rPr>
              <a:t>الخامسة</a:t>
            </a:r>
            <a:endParaRPr lang="en-US" sz="1200" b="1" dirty="0">
              <a:solidFill>
                <a:srgbClr val="FF0000"/>
              </a:solidFill>
              <a:effectLst/>
              <a:ea typeface="Calibri"/>
              <a:cs typeface="Arial"/>
            </a:endParaRPr>
          </a:p>
        </p:txBody>
      </p:sp>
      <p:sp>
        <p:nvSpPr>
          <p:cNvPr id="7" name="Round Same Side Corner Rectangle 6"/>
          <p:cNvSpPr>
            <a:spLocks noChangeArrowheads="1"/>
          </p:cNvSpPr>
          <p:nvPr/>
        </p:nvSpPr>
        <p:spPr bwMode="auto">
          <a:xfrm>
            <a:off x="2342152" y="3738032"/>
            <a:ext cx="4859746" cy="683895"/>
          </a:xfrm>
          <a:prstGeom prst="round2Same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نماذج أعداد خطة تشغيلية</a:t>
            </a:r>
            <a:endParaRPr lang="en-US" sz="1100" b="1" dirty="0">
              <a:effectLst/>
              <a:ea typeface="Calibri"/>
              <a:cs typeface="Arial"/>
            </a:endParaRPr>
          </a:p>
        </p:txBody>
      </p:sp>
    </p:spTree>
    <p:extLst>
      <p:ext uri="{BB962C8B-B14F-4D97-AF65-F5344CB8AC3E}">
        <p14:creationId xmlns:p14="http://schemas.microsoft.com/office/powerpoint/2010/main" val="2290714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6" name="Freeform 25"/>
          <p:cNvSpPr/>
          <p:nvPr/>
        </p:nvSpPr>
        <p:spPr>
          <a:xfrm>
            <a:off x="4681079" y="1767058"/>
            <a:ext cx="3829496" cy="3212657"/>
          </a:xfrm>
          <a:custGeom>
            <a:avLst/>
            <a:gdLst>
              <a:gd name="connsiteX0" fmla="*/ 0 w 3829496"/>
              <a:gd name="connsiteY0" fmla="*/ 1606329 h 3212657"/>
              <a:gd name="connsiteX1" fmla="*/ 803164 w 3829496"/>
              <a:gd name="connsiteY1" fmla="*/ 1 h 3212657"/>
              <a:gd name="connsiteX2" fmla="*/ 3026332 w 3829496"/>
              <a:gd name="connsiteY2" fmla="*/ 1 h 3212657"/>
              <a:gd name="connsiteX3" fmla="*/ 3829496 w 3829496"/>
              <a:gd name="connsiteY3" fmla="*/ 1606329 h 3212657"/>
              <a:gd name="connsiteX4" fmla="*/ 3026332 w 3829496"/>
              <a:gd name="connsiteY4" fmla="*/ 3212656 h 3212657"/>
              <a:gd name="connsiteX5" fmla="*/ 803164 w 3829496"/>
              <a:gd name="connsiteY5" fmla="*/ 3212656 h 3212657"/>
              <a:gd name="connsiteX6" fmla="*/ 0 w 3829496"/>
              <a:gd name="connsiteY6" fmla="*/ 1606329 h 3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496" h="3212657">
                <a:moveTo>
                  <a:pt x="0" y="1606329"/>
                </a:moveTo>
                <a:lnTo>
                  <a:pt x="803164" y="1"/>
                </a:lnTo>
                <a:lnTo>
                  <a:pt x="3026332" y="1"/>
                </a:lnTo>
                <a:lnTo>
                  <a:pt x="3829496" y="1606329"/>
                </a:lnTo>
                <a:lnTo>
                  <a:pt x="3026332" y="3212656"/>
                </a:lnTo>
                <a:lnTo>
                  <a:pt x="803164" y="3212656"/>
                </a:lnTo>
                <a:lnTo>
                  <a:pt x="0" y="1606329"/>
                </a:lnTo>
                <a:close/>
              </a:path>
            </a:pathLst>
          </a:custGeom>
          <a:solidFill>
            <a:srgbClr val="FF99FF"/>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86846" tIns="517719" rIns="586846" bIns="517719" numCol="1" spcCol="1270" anchor="ctr" anchorCtr="0">
            <a:noAutofit/>
          </a:bodyPr>
          <a:lstStyle/>
          <a:p>
            <a:pPr lvl="0" algn="ctr" defTabSz="496888" rtl="1">
              <a:lnSpc>
                <a:spcPct val="90000"/>
              </a:lnSpc>
              <a:spcAft>
                <a:spcPct val="35000"/>
              </a:spcAft>
              <a:tabLst>
                <a:tab pos="1255713" algn="l"/>
              </a:tabLst>
            </a:pPr>
            <a:r>
              <a:rPr lang="en-US" sz="2000" b="1" dirty="0"/>
              <a:t> </a:t>
            </a:r>
            <a:r>
              <a:rPr lang="en-US" sz="2000" b="1" dirty="0">
                <a:solidFill>
                  <a:srgbClr val="FF0000"/>
                </a:solidFill>
              </a:rPr>
              <a:t>	</a:t>
            </a:r>
            <a:r>
              <a:rPr lang="en-US" sz="2000" b="1" dirty="0" err="1" smtClean="0">
                <a:solidFill>
                  <a:srgbClr val="FF0000"/>
                </a:solidFill>
              </a:rPr>
              <a:t>Swot</a:t>
            </a:r>
            <a:r>
              <a:rPr lang="en-US" sz="2000" b="1" dirty="0" smtClean="0">
                <a:solidFill>
                  <a:srgbClr val="FF0000"/>
                </a:solidFill>
              </a:rPr>
              <a:t> </a:t>
            </a:r>
            <a:r>
              <a:rPr lang="en-US" sz="2000" b="1" dirty="0">
                <a:solidFill>
                  <a:srgbClr val="FF0000"/>
                </a:solidFill>
              </a:rPr>
              <a:t>analysis: </a:t>
            </a:r>
          </a:p>
          <a:p>
            <a:pPr lvl="0" algn="ctr" defTabSz="889000" rtl="1">
              <a:lnSpc>
                <a:spcPct val="90000"/>
              </a:lnSpc>
              <a:spcAft>
                <a:spcPct val="35000"/>
              </a:spcAft>
            </a:pPr>
            <a:r>
              <a:rPr lang="ar-EG" sz="2000" b="1" dirty="0" smtClean="0"/>
              <a:t>طريقة </a:t>
            </a:r>
            <a:r>
              <a:rPr lang="ar-EG" sz="2000" b="1" dirty="0"/>
              <a:t>في التخطيط من إصدار جامعة هارفارد في منتصف القرن العشرين.</a:t>
            </a:r>
          </a:p>
        </p:txBody>
      </p:sp>
      <p:pic>
        <p:nvPicPr>
          <p:cNvPr id="6" name="Picture 5"/>
          <p:cNvPicPr>
            <a:picLocks noChangeAspect="1"/>
          </p:cNvPicPr>
          <p:nvPr/>
        </p:nvPicPr>
        <p:blipFill>
          <a:blip r:embed="rId3"/>
          <a:stretch>
            <a:fillRect/>
          </a:stretch>
        </p:blipFill>
        <p:spPr>
          <a:xfrm>
            <a:off x="394829" y="2002523"/>
            <a:ext cx="4286250" cy="32126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7150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0" y="674758"/>
            <a:ext cx="9144000" cy="6183242"/>
          </a:xfrm>
          <a:prstGeom prst="rect">
            <a:avLst/>
          </a:prstGeom>
        </p:spPr>
      </p:pic>
      <p:sp>
        <p:nvSpPr>
          <p:cNvPr id="9" name="Freeform 8"/>
          <p:cNvSpPr/>
          <p:nvPr/>
        </p:nvSpPr>
        <p:spPr>
          <a:xfrm>
            <a:off x="712922" y="1003422"/>
            <a:ext cx="4761079" cy="1249775"/>
          </a:xfrm>
          <a:custGeom>
            <a:avLst/>
            <a:gdLst>
              <a:gd name="connsiteX0" fmla="*/ 0 w 4761079"/>
              <a:gd name="connsiteY0" fmla="*/ 156222 h 1249773"/>
              <a:gd name="connsiteX1" fmla="*/ 4136193 w 4761079"/>
              <a:gd name="connsiteY1" fmla="*/ 156222 h 1249773"/>
              <a:gd name="connsiteX2" fmla="*/ 4136193 w 4761079"/>
              <a:gd name="connsiteY2" fmla="*/ 0 h 1249773"/>
              <a:gd name="connsiteX3" fmla="*/ 4761079 w 4761079"/>
              <a:gd name="connsiteY3" fmla="*/ 624887 h 1249773"/>
              <a:gd name="connsiteX4" fmla="*/ 4136193 w 4761079"/>
              <a:gd name="connsiteY4" fmla="*/ 1249773 h 1249773"/>
              <a:gd name="connsiteX5" fmla="*/ 4136193 w 4761079"/>
              <a:gd name="connsiteY5" fmla="*/ 1093551 h 1249773"/>
              <a:gd name="connsiteX6" fmla="*/ 0 w 4761079"/>
              <a:gd name="connsiteY6" fmla="*/ 1093551 h 1249773"/>
              <a:gd name="connsiteX7" fmla="*/ 0 w 4761079"/>
              <a:gd name="connsiteY7" fmla="*/ 156222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1079" h="1249773">
                <a:moveTo>
                  <a:pt x="4761079" y="1093550"/>
                </a:moveTo>
                <a:lnTo>
                  <a:pt x="624886" y="1093550"/>
                </a:lnTo>
                <a:lnTo>
                  <a:pt x="624886" y="1249772"/>
                </a:lnTo>
                <a:lnTo>
                  <a:pt x="0" y="624886"/>
                </a:lnTo>
                <a:lnTo>
                  <a:pt x="624886" y="1"/>
                </a:lnTo>
                <a:lnTo>
                  <a:pt x="624886" y="156223"/>
                </a:lnTo>
                <a:lnTo>
                  <a:pt x="4761079" y="156223"/>
                </a:lnTo>
                <a:lnTo>
                  <a:pt x="4761079" y="1093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1365" tIns="168923" rIns="12700" bIns="168923" numCol="1" spcCol="1270" anchor="t" anchorCtr="0">
            <a:noAutofit/>
          </a:bodyPr>
          <a:lstStyle/>
          <a:p>
            <a:pPr marL="228600" lvl="1" indent="-228600" algn="r" defTabSz="889000" rtl="1">
              <a:lnSpc>
                <a:spcPct val="90000"/>
              </a:lnSpc>
              <a:spcBef>
                <a:spcPct val="0"/>
              </a:spcBef>
              <a:spcAft>
                <a:spcPct val="15000"/>
              </a:spcAft>
              <a:buChar char="••"/>
            </a:pPr>
            <a:endParaRPr lang="ar-EG" sz="2000" b="1" kern="1200" dirty="0"/>
          </a:p>
          <a:p>
            <a:pPr marL="228600" lvl="1" indent="-228600" algn="ctr" defTabSz="889000" rtl="1">
              <a:lnSpc>
                <a:spcPct val="90000"/>
              </a:lnSpc>
              <a:spcBef>
                <a:spcPct val="0"/>
              </a:spcBef>
              <a:spcAft>
                <a:spcPct val="15000"/>
              </a:spcAft>
              <a:buChar char="••"/>
            </a:pPr>
            <a:r>
              <a:rPr lang="ar-EG" sz="2000" b="1" kern="1200" dirty="0" smtClean="0"/>
              <a:t>الإمكانيات أو الوسائل أو الموارد التي تمتلكها.</a:t>
            </a:r>
            <a:endParaRPr lang="ar-EG" sz="2000" b="1" kern="1200" dirty="0"/>
          </a:p>
        </p:txBody>
      </p:sp>
      <p:sp>
        <p:nvSpPr>
          <p:cNvPr id="10" name="Freeform 9"/>
          <p:cNvSpPr/>
          <p:nvPr/>
        </p:nvSpPr>
        <p:spPr>
          <a:xfrm>
            <a:off x="5474001" y="1003423"/>
            <a:ext cx="3174052" cy="1249773"/>
          </a:xfrm>
          <a:custGeom>
            <a:avLst/>
            <a:gdLst>
              <a:gd name="connsiteX0" fmla="*/ 0 w 3174052"/>
              <a:gd name="connsiteY0" fmla="*/ 208300 h 1249773"/>
              <a:gd name="connsiteX1" fmla="*/ 208300 w 3174052"/>
              <a:gd name="connsiteY1" fmla="*/ 0 h 1249773"/>
              <a:gd name="connsiteX2" fmla="*/ 2965752 w 3174052"/>
              <a:gd name="connsiteY2" fmla="*/ 0 h 1249773"/>
              <a:gd name="connsiteX3" fmla="*/ 3174052 w 3174052"/>
              <a:gd name="connsiteY3" fmla="*/ 208300 h 1249773"/>
              <a:gd name="connsiteX4" fmla="*/ 3174052 w 3174052"/>
              <a:gd name="connsiteY4" fmla="*/ 1041473 h 1249773"/>
              <a:gd name="connsiteX5" fmla="*/ 2965752 w 3174052"/>
              <a:gd name="connsiteY5" fmla="*/ 1249773 h 1249773"/>
              <a:gd name="connsiteX6" fmla="*/ 208300 w 3174052"/>
              <a:gd name="connsiteY6" fmla="*/ 1249773 h 1249773"/>
              <a:gd name="connsiteX7" fmla="*/ 0 w 3174052"/>
              <a:gd name="connsiteY7" fmla="*/ 1041473 h 1249773"/>
              <a:gd name="connsiteX8" fmla="*/ 0 w 3174052"/>
              <a:gd name="connsiteY8" fmla="*/ 208300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052" h="1249773">
                <a:moveTo>
                  <a:pt x="0" y="208300"/>
                </a:moveTo>
                <a:cubicBezTo>
                  <a:pt x="0" y="93259"/>
                  <a:pt x="93259" y="0"/>
                  <a:pt x="208300" y="0"/>
                </a:cubicBezTo>
                <a:lnTo>
                  <a:pt x="2965752" y="0"/>
                </a:lnTo>
                <a:cubicBezTo>
                  <a:pt x="3080793" y="0"/>
                  <a:pt x="3174052" y="93259"/>
                  <a:pt x="3174052" y="208300"/>
                </a:cubicBezTo>
                <a:lnTo>
                  <a:pt x="3174052" y="1041473"/>
                </a:lnTo>
                <a:cubicBezTo>
                  <a:pt x="3174052" y="1156514"/>
                  <a:pt x="3080793" y="1249773"/>
                  <a:pt x="2965752" y="1249773"/>
                </a:cubicBezTo>
                <a:lnTo>
                  <a:pt x="208300" y="1249773"/>
                </a:lnTo>
                <a:cubicBezTo>
                  <a:pt x="93259" y="1249773"/>
                  <a:pt x="0" y="1156514"/>
                  <a:pt x="0" y="1041473"/>
                </a:cubicBezTo>
                <a:lnTo>
                  <a:pt x="0" y="20830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209" tIns="99109" rIns="137209" bIns="99109"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نقاط قوة </a:t>
            </a:r>
            <a:endParaRPr lang="ar-EG" sz="2000" b="1" kern="1200" dirty="0">
              <a:solidFill>
                <a:srgbClr val="FF0000"/>
              </a:solidFill>
            </a:endParaRPr>
          </a:p>
        </p:txBody>
      </p:sp>
      <p:sp>
        <p:nvSpPr>
          <p:cNvPr id="11" name="Freeform 10"/>
          <p:cNvSpPr/>
          <p:nvPr/>
        </p:nvSpPr>
        <p:spPr>
          <a:xfrm>
            <a:off x="712922" y="2378173"/>
            <a:ext cx="4761079" cy="1249774"/>
          </a:xfrm>
          <a:custGeom>
            <a:avLst/>
            <a:gdLst>
              <a:gd name="connsiteX0" fmla="*/ 0 w 4761079"/>
              <a:gd name="connsiteY0" fmla="*/ 156222 h 1249773"/>
              <a:gd name="connsiteX1" fmla="*/ 4136193 w 4761079"/>
              <a:gd name="connsiteY1" fmla="*/ 156222 h 1249773"/>
              <a:gd name="connsiteX2" fmla="*/ 4136193 w 4761079"/>
              <a:gd name="connsiteY2" fmla="*/ 0 h 1249773"/>
              <a:gd name="connsiteX3" fmla="*/ 4761079 w 4761079"/>
              <a:gd name="connsiteY3" fmla="*/ 624887 h 1249773"/>
              <a:gd name="connsiteX4" fmla="*/ 4136193 w 4761079"/>
              <a:gd name="connsiteY4" fmla="*/ 1249773 h 1249773"/>
              <a:gd name="connsiteX5" fmla="*/ 4136193 w 4761079"/>
              <a:gd name="connsiteY5" fmla="*/ 1093551 h 1249773"/>
              <a:gd name="connsiteX6" fmla="*/ 0 w 4761079"/>
              <a:gd name="connsiteY6" fmla="*/ 1093551 h 1249773"/>
              <a:gd name="connsiteX7" fmla="*/ 0 w 4761079"/>
              <a:gd name="connsiteY7" fmla="*/ 156222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1079" h="1249773">
                <a:moveTo>
                  <a:pt x="4761079" y="1093550"/>
                </a:moveTo>
                <a:lnTo>
                  <a:pt x="624886" y="1093550"/>
                </a:lnTo>
                <a:lnTo>
                  <a:pt x="624886" y="1249772"/>
                </a:lnTo>
                <a:lnTo>
                  <a:pt x="0" y="624886"/>
                </a:lnTo>
                <a:lnTo>
                  <a:pt x="624886" y="1"/>
                </a:lnTo>
                <a:lnTo>
                  <a:pt x="624886" y="156223"/>
                </a:lnTo>
                <a:lnTo>
                  <a:pt x="4761079" y="156223"/>
                </a:lnTo>
                <a:lnTo>
                  <a:pt x="4761079" y="1093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6285" tIns="163843" rIns="7620" bIns="163842" numCol="1" spcCol="1270" anchor="t" anchorCtr="0">
            <a:noAutofit/>
          </a:bodyPr>
          <a:lstStyle/>
          <a:p>
            <a:pPr marL="114300" lvl="1" indent="-114300" algn="ctr" defTabSz="533400" rtl="1">
              <a:lnSpc>
                <a:spcPct val="90000"/>
              </a:lnSpc>
              <a:spcBef>
                <a:spcPct val="0"/>
              </a:spcBef>
              <a:spcAft>
                <a:spcPct val="15000"/>
              </a:spcAft>
              <a:buChar char="••"/>
            </a:pPr>
            <a:endParaRPr lang="ar-EG" sz="1200" b="1" kern="1200" dirty="0"/>
          </a:p>
          <a:p>
            <a:pPr marL="228600" lvl="1" indent="-228600" algn="ctr" defTabSz="889000" rtl="1">
              <a:lnSpc>
                <a:spcPct val="90000"/>
              </a:lnSpc>
              <a:spcBef>
                <a:spcPct val="0"/>
              </a:spcBef>
              <a:spcAft>
                <a:spcPct val="15000"/>
              </a:spcAft>
              <a:buChar char="••"/>
            </a:pPr>
            <a:r>
              <a:rPr lang="ar-EG" sz="2000" b="1" kern="1200" dirty="0" smtClean="0"/>
              <a:t>خلل أو عيوب واضحة موجودة في المنظمة عند إعداد الخطة تؤثر على الأداء.</a:t>
            </a:r>
            <a:endParaRPr lang="ar-EG" sz="2000" b="1" kern="1200" dirty="0"/>
          </a:p>
        </p:txBody>
      </p:sp>
      <p:sp>
        <p:nvSpPr>
          <p:cNvPr id="12" name="Freeform 11"/>
          <p:cNvSpPr/>
          <p:nvPr/>
        </p:nvSpPr>
        <p:spPr>
          <a:xfrm>
            <a:off x="5474001" y="2378174"/>
            <a:ext cx="3174052" cy="1249773"/>
          </a:xfrm>
          <a:custGeom>
            <a:avLst/>
            <a:gdLst>
              <a:gd name="connsiteX0" fmla="*/ 0 w 3174052"/>
              <a:gd name="connsiteY0" fmla="*/ 208300 h 1249773"/>
              <a:gd name="connsiteX1" fmla="*/ 208300 w 3174052"/>
              <a:gd name="connsiteY1" fmla="*/ 0 h 1249773"/>
              <a:gd name="connsiteX2" fmla="*/ 2965752 w 3174052"/>
              <a:gd name="connsiteY2" fmla="*/ 0 h 1249773"/>
              <a:gd name="connsiteX3" fmla="*/ 3174052 w 3174052"/>
              <a:gd name="connsiteY3" fmla="*/ 208300 h 1249773"/>
              <a:gd name="connsiteX4" fmla="*/ 3174052 w 3174052"/>
              <a:gd name="connsiteY4" fmla="*/ 1041473 h 1249773"/>
              <a:gd name="connsiteX5" fmla="*/ 2965752 w 3174052"/>
              <a:gd name="connsiteY5" fmla="*/ 1249773 h 1249773"/>
              <a:gd name="connsiteX6" fmla="*/ 208300 w 3174052"/>
              <a:gd name="connsiteY6" fmla="*/ 1249773 h 1249773"/>
              <a:gd name="connsiteX7" fmla="*/ 0 w 3174052"/>
              <a:gd name="connsiteY7" fmla="*/ 1041473 h 1249773"/>
              <a:gd name="connsiteX8" fmla="*/ 0 w 3174052"/>
              <a:gd name="connsiteY8" fmla="*/ 208300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052" h="1249773">
                <a:moveTo>
                  <a:pt x="0" y="208300"/>
                </a:moveTo>
                <a:cubicBezTo>
                  <a:pt x="0" y="93259"/>
                  <a:pt x="93259" y="0"/>
                  <a:pt x="208300" y="0"/>
                </a:cubicBezTo>
                <a:lnTo>
                  <a:pt x="2965752" y="0"/>
                </a:lnTo>
                <a:cubicBezTo>
                  <a:pt x="3080793" y="0"/>
                  <a:pt x="3174052" y="93259"/>
                  <a:pt x="3174052" y="208300"/>
                </a:cubicBezTo>
                <a:lnTo>
                  <a:pt x="3174052" y="1041473"/>
                </a:lnTo>
                <a:cubicBezTo>
                  <a:pt x="3174052" y="1156514"/>
                  <a:pt x="3080793" y="1249773"/>
                  <a:pt x="2965752" y="1249773"/>
                </a:cubicBezTo>
                <a:lnTo>
                  <a:pt x="208300" y="1249773"/>
                </a:lnTo>
                <a:cubicBezTo>
                  <a:pt x="93259" y="1249773"/>
                  <a:pt x="0" y="1156514"/>
                  <a:pt x="0" y="1041473"/>
                </a:cubicBezTo>
                <a:lnTo>
                  <a:pt x="0" y="2083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209" tIns="99109" rIns="137209" bIns="99109"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نقاط الضعف </a:t>
            </a:r>
            <a:endParaRPr lang="ar-EG" sz="2000" b="1" kern="1200" dirty="0">
              <a:solidFill>
                <a:srgbClr val="FF0000"/>
              </a:solidFill>
            </a:endParaRPr>
          </a:p>
        </p:txBody>
      </p:sp>
      <p:sp>
        <p:nvSpPr>
          <p:cNvPr id="13" name="Freeform 12"/>
          <p:cNvSpPr/>
          <p:nvPr/>
        </p:nvSpPr>
        <p:spPr>
          <a:xfrm>
            <a:off x="712922" y="3752923"/>
            <a:ext cx="4761080" cy="1249774"/>
          </a:xfrm>
          <a:custGeom>
            <a:avLst/>
            <a:gdLst>
              <a:gd name="connsiteX0" fmla="*/ 0 w 4761079"/>
              <a:gd name="connsiteY0" fmla="*/ 156222 h 1249773"/>
              <a:gd name="connsiteX1" fmla="*/ 4136193 w 4761079"/>
              <a:gd name="connsiteY1" fmla="*/ 156222 h 1249773"/>
              <a:gd name="connsiteX2" fmla="*/ 4136193 w 4761079"/>
              <a:gd name="connsiteY2" fmla="*/ 0 h 1249773"/>
              <a:gd name="connsiteX3" fmla="*/ 4761079 w 4761079"/>
              <a:gd name="connsiteY3" fmla="*/ 624887 h 1249773"/>
              <a:gd name="connsiteX4" fmla="*/ 4136193 w 4761079"/>
              <a:gd name="connsiteY4" fmla="*/ 1249773 h 1249773"/>
              <a:gd name="connsiteX5" fmla="*/ 4136193 w 4761079"/>
              <a:gd name="connsiteY5" fmla="*/ 1093551 h 1249773"/>
              <a:gd name="connsiteX6" fmla="*/ 0 w 4761079"/>
              <a:gd name="connsiteY6" fmla="*/ 1093551 h 1249773"/>
              <a:gd name="connsiteX7" fmla="*/ 0 w 4761079"/>
              <a:gd name="connsiteY7" fmla="*/ 156222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1079" h="1249773">
                <a:moveTo>
                  <a:pt x="4761079" y="1093550"/>
                </a:moveTo>
                <a:lnTo>
                  <a:pt x="624886" y="1093550"/>
                </a:lnTo>
                <a:lnTo>
                  <a:pt x="624886" y="1249772"/>
                </a:lnTo>
                <a:lnTo>
                  <a:pt x="0" y="624886"/>
                </a:lnTo>
                <a:lnTo>
                  <a:pt x="624886" y="1"/>
                </a:lnTo>
                <a:lnTo>
                  <a:pt x="624886" y="156223"/>
                </a:lnTo>
                <a:lnTo>
                  <a:pt x="4761079" y="156223"/>
                </a:lnTo>
                <a:lnTo>
                  <a:pt x="4761079" y="1093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7555" tIns="165113" rIns="8891" bIns="165112" numCol="1" spcCol="1270" anchor="t" anchorCtr="0">
            <a:noAutofit/>
          </a:bodyPr>
          <a:lstStyle/>
          <a:p>
            <a:pPr marL="114300" lvl="1" indent="-114300" algn="ctr" defTabSz="622300" rtl="1">
              <a:lnSpc>
                <a:spcPct val="90000"/>
              </a:lnSpc>
              <a:spcBef>
                <a:spcPct val="0"/>
              </a:spcBef>
              <a:spcAft>
                <a:spcPct val="15000"/>
              </a:spcAft>
              <a:buChar char="••"/>
            </a:pPr>
            <a:endParaRPr lang="ar-EG" sz="1400" b="1" kern="1200" dirty="0"/>
          </a:p>
          <a:p>
            <a:pPr marL="228600" lvl="1" indent="-228600" algn="ctr" defTabSz="889000" rtl="1">
              <a:lnSpc>
                <a:spcPct val="90000"/>
              </a:lnSpc>
              <a:spcBef>
                <a:spcPct val="0"/>
              </a:spcBef>
              <a:spcAft>
                <a:spcPct val="15000"/>
              </a:spcAft>
              <a:buChar char="••"/>
            </a:pPr>
            <a:r>
              <a:rPr lang="ar-EG" sz="2000" b="1" kern="1200" dirty="0" smtClean="0"/>
              <a:t>امكانيات أو وسائل أو موارد جديدة غير موجودة لدى المنظمة عند إعداد الخطة</a:t>
            </a:r>
            <a:endParaRPr lang="ar-EG" sz="2000" b="1" kern="1200" dirty="0"/>
          </a:p>
        </p:txBody>
      </p:sp>
      <p:sp>
        <p:nvSpPr>
          <p:cNvPr id="14" name="Freeform 13"/>
          <p:cNvSpPr/>
          <p:nvPr/>
        </p:nvSpPr>
        <p:spPr>
          <a:xfrm>
            <a:off x="5474001" y="3752924"/>
            <a:ext cx="3174052" cy="1249773"/>
          </a:xfrm>
          <a:custGeom>
            <a:avLst/>
            <a:gdLst>
              <a:gd name="connsiteX0" fmla="*/ 0 w 3174052"/>
              <a:gd name="connsiteY0" fmla="*/ 208300 h 1249773"/>
              <a:gd name="connsiteX1" fmla="*/ 208300 w 3174052"/>
              <a:gd name="connsiteY1" fmla="*/ 0 h 1249773"/>
              <a:gd name="connsiteX2" fmla="*/ 2965752 w 3174052"/>
              <a:gd name="connsiteY2" fmla="*/ 0 h 1249773"/>
              <a:gd name="connsiteX3" fmla="*/ 3174052 w 3174052"/>
              <a:gd name="connsiteY3" fmla="*/ 208300 h 1249773"/>
              <a:gd name="connsiteX4" fmla="*/ 3174052 w 3174052"/>
              <a:gd name="connsiteY4" fmla="*/ 1041473 h 1249773"/>
              <a:gd name="connsiteX5" fmla="*/ 2965752 w 3174052"/>
              <a:gd name="connsiteY5" fmla="*/ 1249773 h 1249773"/>
              <a:gd name="connsiteX6" fmla="*/ 208300 w 3174052"/>
              <a:gd name="connsiteY6" fmla="*/ 1249773 h 1249773"/>
              <a:gd name="connsiteX7" fmla="*/ 0 w 3174052"/>
              <a:gd name="connsiteY7" fmla="*/ 1041473 h 1249773"/>
              <a:gd name="connsiteX8" fmla="*/ 0 w 3174052"/>
              <a:gd name="connsiteY8" fmla="*/ 208300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052" h="1249773">
                <a:moveTo>
                  <a:pt x="0" y="208300"/>
                </a:moveTo>
                <a:cubicBezTo>
                  <a:pt x="0" y="93259"/>
                  <a:pt x="93259" y="0"/>
                  <a:pt x="208300" y="0"/>
                </a:cubicBezTo>
                <a:lnTo>
                  <a:pt x="2965752" y="0"/>
                </a:lnTo>
                <a:cubicBezTo>
                  <a:pt x="3080793" y="0"/>
                  <a:pt x="3174052" y="93259"/>
                  <a:pt x="3174052" y="208300"/>
                </a:cubicBezTo>
                <a:lnTo>
                  <a:pt x="3174052" y="1041473"/>
                </a:lnTo>
                <a:cubicBezTo>
                  <a:pt x="3174052" y="1156514"/>
                  <a:pt x="3080793" y="1249773"/>
                  <a:pt x="2965752" y="1249773"/>
                </a:cubicBezTo>
                <a:lnTo>
                  <a:pt x="208300" y="1249773"/>
                </a:lnTo>
                <a:cubicBezTo>
                  <a:pt x="93259" y="1249773"/>
                  <a:pt x="0" y="1156514"/>
                  <a:pt x="0" y="1041473"/>
                </a:cubicBezTo>
                <a:lnTo>
                  <a:pt x="0" y="208300"/>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209" tIns="99109" rIns="137209" bIns="99109"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الفرصة</a:t>
            </a:r>
            <a:endParaRPr lang="ar-EG" sz="2000" b="1" kern="1200" dirty="0">
              <a:solidFill>
                <a:srgbClr val="FF0000"/>
              </a:solidFill>
            </a:endParaRPr>
          </a:p>
        </p:txBody>
      </p:sp>
      <p:sp>
        <p:nvSpPr>
          <p:cNvPr id="15" name="Freeform 14"/>
          <p:cNvSpPr/>
          <p:nvPr/>
        </p:nvSpPr>
        <p:spPr>
          <a:xfrm>
            <a:off x="712922" y="5127674"/>
            <a:ext cx="4761080" cy="1249774"/>
          </a:xfrm>
          <a:custGeom>
            <a:avLst/>
            <a:gdLst>
              <a:gd name="connsiteX0" fmla="*/ 0 w 4761079"/>
              <a:gd name="connsiteY0" fmla="*/ 156222 h 1249773"/>
              <a:gd name="connsiteX1" fmla="*/ 4136193 w 4761079"/>
              <a:gd name="connsiteY1" fmla="*/ 156222 h 1249773"/>
              <a:gd name="connsiteX2" fmla="*/ 4136193 w 4761079"/>
              <a:gd name="connsiteY2" fmla="*/ 0 h 1249773"/>
              <a:gd name="connsiteX3" fmla="*/ 4761079 w 4761079"/>
              <a:gd name="connsiteY3" fmla="*/ 624887 h 1249773"/>
              <a:gd name="connsiteX4" fmla="*/ 4136193 w 4761079"/>
              <a:gd name="connsiteY4" fmla="*/ 1249773 h 1249773"/>
              <a:gd name="connsiteX5" fmla="*/ 4136193 w 4761079"/>
              <a:gd name="connsiteY5" fmla="*/ 1093551 h 1249773"/>
              <a:gd name="connsiteX6" fmla="*/ 0 w 4761079"/>
              <a:gd name="connsiteY6" fmla="*/ 1093551 h 1249773"/>
              <a:gd name="connsiteX7" fmla="*/ 0 w 4761079"/>
              <a:gd name="connsiteY7" fmla="*/ 156222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1079" h="1249773">
                <a:moveTo>
                  <a:pt x="4761079" y="1093550"/>
                </a:moveTo>
                <a:lnTo>
                  <a:pt x="624886" y="1093550"/>
                </a:lnTo>
                <a:lnTo>
                  <a:pt x="624886" y="1249772"/>
                </a:lnTo>
                <a:lnTo>
                  <a:pt x="0" y="624886"/>
                </a:lnTo>
                <a:lnTo>
                  <a:pt x="624886" y="1"/>
                </a:lnTo>
                <a:lnTo>
                  <a:pt x="624886" y="156223"/>
                </a:lnTo>
                <a:lnTo>
                  <a:pt x="4761079" y="156223"/>
                </a:lnTo>
                <a:lnTo>
                  <a:pt x="4761079" y="109355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7555" tIns="165113" rIns="8891" bIns="165112" numCol="1" spcCol="1270" anchor="t" anchorCtr="0">
            <a:noAutofit/>
          </a:bodyPr>
          <a:lstStyle/>
          <a:p>
            <a:pPr marL="114300" lvl="1" indent="-114300" algn="ctr" defTabSz="622300" rtl="1">
              <a:lnSpc>
                <a:spcPct val="90000"/>
              </a:lnSpc>
              <a:spcBef>
                <a:spcPct val="0"/>
              </a:spcBef>
              <a:spcAft>
                <a:spcPct val="15000"/>
              </a:spcAft>
              <a:buChar char="••"/>
            </a:pPr>
            <a:endParaRPr lang="ar-EG" sz="1400" b="1" kern="1200" dirty="0"/>
          </a:p>
          <a:p>
            <a:pPr marL="228600" lvl="1" indent="-228600" algn="ctr" defTabSz="889000" rtl="1">
              <a:lnSpc>
                <a:spcPct val="90000"/>
              </a:lnSpc>
              <a:spcBef>
                <a:spcPct val="0"/>
              </a:spcBef>
              <a:spcAft>
                <a:spcPct val="15000"/>
              </a:spcAft>
              <a:buChar char="••"/>
            </a:pPr>
            <a:r>
              <a:rPr lang="ar-EG" sz="2000" b="1" kern="1200" dirty="0" smtClean="0"/>
              <a:t>مخاطر أو تهديدات غير موجودة عند إعداد الخطة ومحتمل حدوثها خلال مدة الخطة</a:t>
            </a:r>
            <a:endParaRPr lang="ar-EG" sz="2000" b="1" kern="1200" dirty="0"/>
          </a:p>
        </p:txBody>
      </p:sp>
      <p:sp>
        <p:nvSpPr>
          <p:cNvPr id="16" name="Freeform 15"/>
          <p:cNvSpPr/>
          <p:nvPr/>
        </p:nvSpPr>
        <p:spPr>
          <a:xfrm>
            <a:off x="5474001" y="5127675"/>
            <a:ext cx="3174052" cy="1249773"/>
          </a:xfrm>
          <a:custGeom>
            <a:avLst/>
            <a:gdLst>
              <a:gd name="connsiteX0" fmla="*/ 0 w 3174052"/>
              <a:gd name="connsiteY0" fmla="*/ 208300 h 1249773"/>
              <a:gd name="connsiteX1" fmla="*/ 208300 w 3174052"/>
              <a:gd name="connsiteY1" fmla="*/ 0 h 1249773"/>
              <a:gd name="connsiteX2" fmla="*/ 2965752 w 3174052"/>
              <a:gd name="connsiteY2" fmla="*/ 0 h 1249773"/>
              <a:gd name="connsiteX3" fmla="*/ 3174052 w 3174052"/>
              <a:gd name="connsiteY3" fmla="*/ 208300 h 1249773"/>
              <a:gd name="connsiteX4" fmla="*/ 3174052 w 3174052"/>
              <a:gd name="connsiteY4" fmla="*/ 1041473 h 1249773"/>
              <a:gd name="connsiteX5" fmla="*/ 2965752 w 3174052"/>
              <a:gd name="connsiteY5" fmla="*/ 1249773 h 1249773"/>
              <a:gd name="connsiteX6" fmla="*/ 208300 w 3174052"/>
              <a:gd name="connsiteY6" fmla="*/ 1249773 h 1249773"/>
              <a:gd name="connsiteX7" fmla="*/ 0 w 3174052"/>
              <a:gd name="connsiteY7" fmla="*/ 1041473 h 1249773"/>
              <a:gd name="connsiteX8" fmla="*/ 0 w 3174052"/>
              <a:gd name="connsiteY8" fmla="*/ 208300 h 1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052" h="1249773">
                <a:moveTo>
                  <a:pt x="0" y="208300"/>
                </a:moveTo>
                <a:cubicBezTo>
                  <a:pt x="0" y="93259"/>
                  <a:pt x="93259" y="0"/>
                  <a:pt x="208300" y="0"/>
                </a:cubicBezTo>
                <a:lnTo>
                  <a:pt x="2965752" y="0"/>
                </a:lnTo>
                <a:cubicBezTo>
                  <a:pt x="3080793" y="0"/>
                  <a:pt x="3174052" y="93259"/>
                  <a:pt x="3174052" y="208300"/>
                </a:cubicBezTo>
                <a:lnTo>
                  <a:pt x="3174052" y="1041473"/>
                </a:lnTo>
                <a:cubicBezTo>
                  <a:pt x="3174052" y="1156514"/>
                  <a:pt x="3080793" y="1249773"/>
                  <a:pt x="2965752" y="1249773"/>
                </a:cubicBezTo>
                <a:lnTo>
                  <a:pt x="208300" y="1249773"/>
                </a:lnTo>
                <a:cubicBezTo>
                  <a:pt x="93259" y="1249773"/>
                  <a:pt x="0" y="1156514"/>
                  <a:pt x="0" y="1041473"/>
                </a:cubicBezTo>
                <a:lnTo>
                  <a:pt x="0" y="20830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209" tIns="99109" rIns="137209" bIns="99109"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FF0000"/>
                </a:solidFill>
              </a:rPr>
              <a:t>التهديدات</a:t>
            </a:r>
            <a:endParaRPr lang="ar-EG" sz="2000" b="1" kern="1200" dirty="0">
              <a:solidFill>
                <a:srgbClr val="FF0000"/>
              </a:solidFill>
            </a:endParaRPr>
          </a:p>
        </p:txBody>
      </p:sp>
    </p:spTree>
    <p:extLst>
      <p:ext uri="{BB962C8B-B14F-4D97-AF65-F5344CB8AC3E}">
        <p14:creationId xmlns:p14="http://schemas.microsoft.com/office/powerpoint/2010/main" val="1326434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Freeform 7"/>
          <p:cNvSpPr/>
          <p:nvPr/>
        </p:nvSpPr>
        <p:spPr>
          <a:xfrm>
            <a:off x="848929" y="1540563"/>
            <a:ext cx="3573678" cy="3573678"/>
          </a:xfrm>
          <a:custGeom>
            <a:avLst/>
            <a:gdLst>
              <a:gd name="connsiteX0" fmla="*/ 0 w 3573678"/>
              <a:gd name="connsiteY0" fmla="*/ 1786839 h 3573678"/>
              <a:gd name="connsiteX1" fmla="*/ 1786839 w 3573678"/>
              <a:gd name="connsiteY1" fmla="*/ 0 h 3573678"/>
              <a:gd name="connsiteX2" fmla="*/ 3573678 w 3573678"/>
              <a:gd name="connsiteY2" fmla="*/ 1786839 h 3573678"/>
              <a:gd name="connsiteX3" fmla="*/ 1786839 w 3573678"/>
              <a:gd name="connsiteY3" fmla="*/ 3573678 h 3573678"/>
              <a:gd name="connsiteX4" fmla="*/ 0 w 3573678"/>
              <a:gd name="connsiteY4" fmla="*/ 1786839 h 357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678" h="3573678">
                <a:moveTo>
                  <a:pt x="0" y="1786839"/>
                </a:moveTo>
                <a:cubicBezTo>
                  <a:pt x="0" y="799995"/>
                  <a:pt x="799995" y="0"/>
                  <a:pt x="1786839" y="0"/>
                </a:cubicBezTo>
                <a:cubicBezTo>
                  <a:pt x="2773683" y="0"/>
                  <a:pt x="3573678" y="799995"/>
                  <a:pt x="3573678" y="1786839"/>
                </a:cubicBezTo>
                <a:cubicBezTo>
                  <a:pt x="3573678" y="2773683"/>
                  <a:pt x="2773683" y="3573678"/>
                  <a:pt x="1786839" y="3573678"/>
                </a:cubicBezTo>
                <a:cubicBezTo>
                  <a:pt x="799995" y="3573678"/>
                  <a:pt x="0" y="2773683"/>
                  <a:pt x="0" y="1786839"/>
                </a:cubicBez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23353" tIns="523353" rIns="523353" bIns="523353" numCol="1" spcCol="1270" anchor="ctr" anchorCtr="0">
            <a:noAutofit/>
          </a:bodyPr>
          <a:lstStyle/>
          <a:p>
            <a:pPr lvl="0" algn="ctr" defTabSz="1066800" rtl="1">
              <a:lnSpc>
                <a:spcPct val="90000"/>
              </a:lnSpc>
              <a:spcAft>
                <a:spcPct val="35000"/>
              </a:spcAft>
            </a:pPr>
            <a:r>
              <a:rPr lang="ar-EG" sz="2400" b="1" dirty="0"/>
              <a:t>أنواع الآهداف</a:t>
            </a:r>
            <a:endParaRPr lang="ar-EG" sz="2400" b="1" kern="1200" dirty="0"/>
          </a:p>
        </p:txBody>
      </p:sp>
      <p:sp>
        <p:nvSpPr>
          <p:cNvPr id="9" name="Freeform 8"/>
          <p:cNvSpPr/>
          <p:nvPr/>
        </p:nvSpPr>
        <p:spPr>
          <a:xfrm rot="17981201">
            <a:off x="4091144" y="2388037"/>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5387500" y="1634851"/>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10"/>
          <p:cNvSpPr/>
          <p:nvPr/>
        </p:nvSpPr>
        <p:spPr>
          <a:xfrm rot="18812119">
            <a:off x="4334754" y="2763783"/>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5387500" y="231187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805213" y="1612840"/>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rgbClr val="E9FEE6"/>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أهداف عامة </a:t>
            </a:r>
            <a:endParaRPr lang="ar-EG" sz="2000" b="1" kern="1200" dirty="0">
              <a:solidFill>
                <a:srgbClr val="FF0000"/>
              </a:solidFill>
            </a:endParaRPr>
          </a:p>
        </p:txBody>
      </p:sp>
      <p:sp>
        <p:nvSpPr>
          <p:cNvPr id="14" name="Freeform 13"/>
          <p:cNvSpPr/>
          <p:nvPr/>
        </p:nvSpPr>
        <p:spPr>
          <a:xfrm rot="20440066">
            <a:off x="4503088" y="3139529"/>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a:off x="5387500" y="2988892"/>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805213" y="2349107"/>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chemeClr val="bg1"/>
                </a:solidFill>
              </a:rPr>
              <a:t>هي أقرب إلى الرغبات أو الآماني.</a:t>
            </a:r>
            <a:endParaRPr lang="ar-EG" sz="2000" b="1" kern="1200" dirty="0">
              <a:solidFill>
                <a:schemeClr val="bg1"/>
              </a:solidFill>
            </a:endParaRPr>
          </a:p>
        </p:txBody>
      </p:sp>
      <p:sp>
        <p:nvSpPr>
          <p:cNvPr id="17" name="Freeform 16"/>
          <p:cNvSpPr/>
          <p:nvPr/>
        </p:nvSpPr>
        <p:spPr>
          <a:xfrm rot="1159934">
            <a:off x="4503088" y="3515276"/>
            <a:ext cx="910069" cy="0"/>
          </a:xfrm>
          <a:custGeom>
            <a:avLst/>
            <a:gdLst/>
            <a:ahLst/>
            <a:cxnLst/>
            <a:rect l="0" t="0" r="0" b="0"/>
            <a:pathLst>
              <a:path>
                <a:moveTo>
                  <a:pt x="0" y="0"/>
                </a:moveTo>
                <a:lnTo>
                  <a:pt x="910069"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a:off x="5387500" y="366591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18"/>
          <p:cNvSpPr/>
          <p:nvPr/>
        </p:nvSpPr>
        <p:spPr>
          <a:xfrm rot="2787881">
            <a:off x="4334754" y="3891022"/>
            <a:ext cx="1246737" cy="0"/>
          </a:xfrm>
          <a:custGeom>
            <a:avLst/>
            <a:gdLst/>
            <a:ahLst/>
            <a:cxnLst/>
            <a:rect l="0" t="0" r="0" b="0"/>
            <a:pathLst>
              <a:path>
                <a:moveTo>
                  <a:pt x="0" y="0"/>
                </a:moveTo>
                <a:lnTo>
                  <a:pt x="1246737"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0" name="Straight Connector 19"/>
          <p:cNvSpPr/>
          <p:nvPr/>
        </p:nvSpPr>
        <p:spPr>
          <a:xfrm>
            <a:off x="5387500" y="4342933"/>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21" name="Freeform 20"/>
          <p:cNvSpPr/>
          <p:nvPr/>
        </p:nvSpPr>
        <p:spPr>
          <a:xfrm>
            <a:off x="5805213" y="400442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solidFill>
            <a:srgbClr val="E9FEE6"/>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rgbClr val="FF0000"/>
                </a:solidFill>
              </a:rPr>
              <a:t>أهداف مرحلية/ جزئية/ فرعية:</a:t>
            </a:r>
            <a:endParaRPr lang="ar-EG" sz="2000" b="1" kern="1200" dirty="0">
              <a:solidFill>
                <a:srgbClr val="FF0000"/>
              </a:solidFill>
            </a:endParaRPr>
          </a:p>
        </p:txBody>
      </p:sp>
      <p:sp>
        <p:nvSpPr>
          <p:cNvPr id="22" name="Freeform 21"/>
          <p:cNvSpPr/>
          <p:nvPr/>
        </p:nvSpPr>
        <p:spPr>
          <a:xfrm rot="3618799">
            <a:off x="4091144" y="4266768"/>
            <a:ext cx="1733958" cy="0"/>
          </a:xfrm>
          <a:custGeom>
            <a:avLst/>
            <a:gdLst/>
            <a:ahLst/>
            <a:cxnLst/>
            <a:rect l="0" t="0" r="0" b="0"/>
            <a:pathLst>
              <a:path>
                <a:moveTo>
                  <a:pt x="0" y="0"/>
                </a:moveTo>
                <a:lnTo>
                  <a:pt x="1733958" y="0"/>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3" name="Straight Connector 22"/>
          <p:cNvSpPr/>
          <p:nvPr/>
        </p:nvSpPr>
        <p:spPr>
          <a:xfrm>
            <a:off x="5387500" y="5019954"/>
            <a:ext cx="417712"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24" name="Freeform 23"/>
          <p:cNvSpPr/>
          <p:nvPr/>
        </p:nvSpPr>
        <p:spPr>
          <a:xfrm>
            <a:off x="5805213" y="4681443"/>
            <a:ext cx="2961964" cy="677020"/>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chemeClr val="bg1"/>
                </a:solidFill>
              </a:rPr>
              <a:t>المُحَدِّدَة من حيث:كمية، نوع ، زمن، حجم، قيمة ، من ينفذ .</a:t>
            </a:r>
            <a:endParaRPr lang="ar-EG" sz="2000" b="1" kern="1200" dirty="0">
              <a:solidFill>
                <a:schemeClr val="bg1"/>
              </a:solidFill>
            </a:endParaRPr>
          </a:p>
        </p:txBody>
      </p:sp>
      <p:sp>
        <p:nvSpPr>
          <p:cNvPr id="26" name="Freeform 25"/>
          <p:cNvSpPr/>
          <p:nvPr/>
        </p:nvSpPr>
        <p:spPr>
          <a:xfrm>
            <a:off x="5805213" y="3062425"/>
            <a:ext cx="2961964" cy="749619"/>
          </a:xfrm>
          <a:custGeom>
            <a:avLst/>
            <a:gdLst>
              <a:gd name="connsiteX0" fmla="*/ 0 w 2961964"/>
              <a:gd name="connsiteY0" fmla="*/ 0 h 677020"/>
              <a:gd name="connsiteX1" fmla="*/ 2961964 w 2961964"/>
              <a:gd name="connsiteY1" fmla="*/ 0 h 677020"/>
              <a:gd name="connsiteX2" fmla="*/ 2961964 w 2961964"/>
              <a:gd name="connsiteY2" fmla="*/ 677020 h 677020"/>
              <a:gd name="connsiteX3" fmla="*/ 0 w 2961964"/>
              <a:gd name="connsiteY3" fmla="*/ 677020 h 677020"/>
              <a:gd name="connsiteX4" fmla="*/ 0 w 2961964"/>
              <a:gd name="connsiteY4" fmla="*/ 0 h 67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964" h="677020">
                <a:moveTo>
                  <a:pt x="0" y="0"/>
                </a:moveTo>
                <a:lnTo>
                  <a:pt x="2961964" y="0"/>
                </a:lnTo>
                <a:lnTo>
                  <a:pt x="2961964" y="677020"/>
                </a:lnTo>
                <a:lnTo>
                  <a:pt x="0" y="6770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ctr" defTabSz="889000" rtl="1">
              <a:lnSpc>
                <a:spcPct val="90000"/>
              </a:lnSpc>
              <a:spcAft>
                <a:spcPct val="35000"/>
              </a:spcAft>
            </a:pPr>
            <a:r>
              <a:rPr lang="ar-EG" sz="2000" b="1" dirty="0">
                <a:solidFill>
                  <a:schemeClr val="bg1"/>
                </a:solidFill>
              </a:rPr>
              <a:t>عامة وليست تفصيلية.</a:t>
            </a:r>
            <a:endParaRPr lang="ar-EG" sz="2000" b="1" kern="1200" dirty="0">
              <a:solidFill>
                <a:schemeClr val="bg1"/>
              </a:solidFill>
            </a:endParaRPr>
          </a:p>
        </p:txBody>
      </p:sp>
    </p:spTree>
    <p:extLst>
      <p:ext uri="{BB962C8B-B14F-4D97-AF65-F5344CB8AC3E}">
        <p14:creationId xmlns:p14="http://schemas.microsoft.com/office/powerpoint/2010/main" val="493336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P spid="16" grpId="0"/>
      <p:bldP spid="21" grpId="0" animBg="1"/>
      <p:bldP spid="24" grpId="0"/>
      <p:bldP spid="2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Freeform 6"/>
          <p:cNvSpPr/>
          <p:nvPr/>
        </p:nvSpPr>
        <p:spPr>
          <a:xfrm>
            <a:off x="1523999" y="1803400"/>
            <a:ext cx="4410612" cy="3251201"/>
          </a:xfrm>
          <a:custGeom>
            <a:avLst/>
            <a:gdLst>
              <a:gd name="connsiteX0" fmla="*/ 541878 w 3251200"/>
              <a:gd name="connsiteY0" fmla="*/ 0 h 4410611"/>
              <a:gd name="connsiteX1" fmla="*/ 2709322 w 3251200"/>
              <a:gd name="connsiteY1" fmla="*/ 0 h 4410611"/>
              <a:gd name="connsiteX2" fmla="*/ 3251200 w 3251200"/>
              <a:gd name="connsiteY2" fmla="*/ 541878 h 4410611"/>
              <a:gd name="connsiteX3" fmla="*/ 3251200 w 3251200"/>
              <a:gd name="connsiteY3" fmla="*/ 4410611 h 4410611"/>
              <a:gd name="connsiteX4" fmla="*/ 3251200 w 3251200"/>
              <a:gd name="connsiteY4" fmla="*/ 4410611 h 4410611"/>
              <a:gd name="connsiteX5" fmla="*/ 0 w 3251200"/>
              <a:gd name="connsiteY5" fmla="*/ 4410611 h 4410611"/>
              <a:gd name="connsiteX6" fmla="*/ 0 w 3251200"/>
              <a:gd name="connsiteY6" fmla="*/ 4410611 h 4410611"/>
              <a:gd name="connsiteX7" fmla="*/ 0 w 3251200"/>
              <a:gd name="connsiteY7" fmla="*/ 541878 h 4410611"/>
              <a:gd name="connsiteX8" fmla="*/ 541878 w 3251200"/>
              <a:gd name="connsiteY8" fmla="*/ 0 h 441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4410611">
                <a:moveTo>
                  <a:pt x="0" y="3675493"/>
                </a:moveTo>
                <a:lnTo>
                  <a:pt x="0" y="735118"/>
                </a:lnTo>
                <a:cubicBezTo>
                  <a:pt x="0" y="329124"/>
                  <a:pt x="178834" y="1"/>
                  <a:pt x="399436" y="1"/>
                </a:cubicBezTo>
                <a:lnTo>
                  <a:pt x="3251200" y="1"/>
                </a:lnTo>
                <a:lnTo>
                  <a:pt x="3251200" y="1"/>
                </a:lnTo>
                <a:lnTo>
                  <a:pt x="3251200" y="4410610"/>
                </a:lnTo>
                <a:lnTo>
                  <a:pt x="3251200" y="4410610"/>
                </a:lnTo>
                <a:lnTo>
                  <a:pt x="399436" y="4410610"/>
                </a:lnTo>
                <a:cubicBezTo>
                  <a:pt x="178834" y="4410610"/>
                  <a:pt x="0" y="4081487"/>
                  <a:pt x="0" y="367549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362" tIns="282536" rIns="247650" bIns="282537" numCol="1" spcCol="1270" anchor="ctr" anchorCtr="0">
            <a:noAutofit/>
          </a:bodyPr>
          <a:lstStyle/>
          <a:p>
            <a:pPr marL="171450" lvl="1" indent="-171450" algn="justLow" defTabSz="800100" rtl="1">
              <a:lnSpc>
                <a:spcPct val="90000"/>
              </a:lnSpc>
              <a:spcBef>
                <a:spcPct val="0"/>
              </a:spcBef>
              <a:spcAft>
                <a:spcPct val="15000"/>
              </a:spcAft>
              <a:buChar char="••"/>
            </a:pPr>
            <a:r>
              <a:rPr lang="ar-EG" sz="1800" b="1" kern="1200" dirty="0" smtClean="0">
                <a:solidFill>
                  <a:srgbClr val="FF0000"/>
                </a:solidFill>
              </a:rPr>
              <a:t>يقول الدكتور الأمريكي روبرت شولر</a:t>
            </a:r>
            <a:endParaRPr lang="ar-EG" sz="1800" b="1" kern="1200" dirty="0"/>
          </a:p>
          <a:p>
            <a:pPr marL="171450" lvl="1" indent="-171450" algn="justLow" defTabSz="800100" rtl="1">
              <a:lnSpc>
                <a:spcPct val="90000"/>
              </a:lnSpc>
              <a:spcBef>
                <a:spcPct val="0"/>
              </a:spcBef>
              <a:spcAft>
                <a:spcPct val="15000"/>
              </a:spcAft>
              <a:buChar char="••"/>
            </a:pPr>
            <a:r>
              <a:rPr lang="ar-EG" sz="1800" b="1" kern="1200" dirty="0" smtClean="0"/>
              <a:t>في كتابه القوة الإيجابية الأهداف ليست فقط ضرورية لتحفيزنا ولكنها أيضًا شيءأساسي يبقينا أحياء "</a:t>
            </a:r>
            <a:endParaRPr lang="ar-EG" sz="1800" b="1" kern="1200" dirty="0"/>
          </a:p>
          <a:p>
            <a:pPr marL="171450" lvl="1" indent="-171450" algn="justLow" defTabSz="800100" rtl="1">
              <a:lnSpc>
                <a:spcPct val="90000"/>
              </a:lnSpc>
              <a:spcBef>
                <a:spcPct val="0"/>
              </a:spcBef>
              <a:spcAft>
                <a:spcPct val="15000"/>
              </a:spcAft>
              <a:buChar char="••"/>
            </a:pPr>
            <a:endParaRPr lang="ar-EG" sz="1800" b="1" kern="1200" dirty="0"/>
          </a:p>
          <a:p>
            <a:pPr marL="171450" lvl="1" indent="-171450" algn="justLow" defTabSz="800100" rtl="1">
              <a:lnSpc>
                <a:spcPct val="90000"/>
              </a:lnSpc>
              <a:spcBef>
                <a:spcPct val="0"/>
              </a:spcBef>
              <a:spcAft>
                <a:spcPct val="15000"/>
              </a:spcAft>
              <a:buChar char="••"/>
            </a:pPr>
            <a:r>
              <a:rPr lang="ar-EG" sz="1800" b="1" kern="1200" dirty="0" smtClean="0">
                <a:solidFill>
                  <a:srgbClr val="FF0000"/>
                </a:solidFill>
              </a:rPr>
              <a:t>يقول نيدوكوبين </a:t>
            </a:r>
            <a:endParaRPr lang="ar-EG" sz="1800" b="1" kern="1200" dirty="0">
              <a:solidFill>
                <a:srgbClr val="FF0000"/>
              </a:solidFill>
            </a:endParaRPr>
          </a:p>
          <a:p>
            <a:pPr marL="342900" lvl="2" indent="-171450" algn="justLow" defTabSz="800100" rtl="1">
              <a:lnSpc>
                <a:spcPct val="90000"/>
              </a:lnSpc>
              <a:spcBef>
                <a:spcPct val="0"/>
              </a:spcBef>
              <a:spcAft>
                <a:spcPct val="15000"/>
              </a:spcAft>
              <a:buChar char="••"/>
            </a:pPr>
            <a:r>
              <a:rPr lang="ar-EG" sz="1800" b="1" kern="1200" dirty="0" smtClean="0"/>
              <a:t>تركيز كل طاقاتك على مجموعة محددة من الأهداف هو الشيء الذي يستطيع أكثر من أي شيء آخر أن يضيف قوة إلى حياتك"</a:t>
            </a:r>
            <a:endParaRPr lang="ar-EG" sz="1800" b="1" kern="1200" dirty="0"/>
          </a:p>
        </p:txBody>
      </p:sp>
      <p:sp>
        <p:nvSpPr>
          <p:cNvPr id="25" name="Freeform 24"/>
          <p:cNvSpPr/>
          <p:nvPr/>
        </p:nvSpPr>
        <p:spPr>
          <a:xfrm>
            <a:off x="5934611" y="1397000"/>
            <a:ext cx="2480968" cy="4064000"/>
          </a:xfrm>
          <a:custGeom>
            <a:avLst/>
            <a:gdLst>
              <a:gd name="connsiteX0" fmla="*/ 0 w 2480968"/>
              <a:gd name="connsiteY0" fmla="*/ 413503 h 4064000"/>
              <a:gd name="connsiteX1" fmla="*/ 413503 w 2480968"/>
              <a:gd name="connsiteY1" fmla="*/ 0 h 4064000"/>
              <a:gd name="connsiteX2" fmla="*/ 2067465 w 2480968"/>
              <a:gd name="connsiteY2" fmla="*/ 0 h 4064000"/>
              <a:gd name="connsiteX3" fmla="*/ 2480968 w 2480968"/>
              <a:gd name="connsiteY3" fmla="*/ 413503 h 4064000"/>
              <a:gd name="connsiteX4" fmla="*/ 2480968 w 2480968"/>
              <a:gd name="connsiteY4" fmla="*/ 3650497 h 4064000"/>
              <a:gd name="connsiteX5" fmla="*/ 2067465 w 2480968"/>
              <a:gd name="connsiteY5" fmla="*/ 4064000 h 4064000"/>
              <a:gd name="connsiteX6" fmla="*/ 413503 w 2480968"/>
              <a:gd name="connsiteY6" fmla="*/ 4064000 h 4064000"/>
              <a:gd name="connsiteX7" fmla="*/ 0 w 2480968"/>
              <a:gd name="connsiteY7" fmla="*/ 3650497 h 4064000"/>
              <a:gd name="connsiteX8" fmla="*/ 0 w 2480968"/>
              <a:gd name="connsiteY8" fmla="*/ 413503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968" h="4064000">
                <a:moveTo>
                  <a:pt x="0" y="413503"/>
                </a:moveTo>
                <a:cubicBezTo>
                  <a:pt x="0" y="185132"/>
                  <a:pt x="185132" y="0"/>
                  <a:pt x="413503" y="0"/>
                </a:cubicBezTo>
                <a:lnTo>
                  <a:pt x="2067465" y="0"/>
                </a:lnTo>
                <a:cubicBezTo>
                  <a:pt x="2295836" y="0"/>
                  <a:pt x="2480968" y="185132"/>
                  <a:pt x="2480968" y="413503"/>
                </a:cubicBezTo>
                <a:lnTo>
                  <a:pt x="2480968" y="3650497"/>
                </a:lnTo>
                <a:cubicBezTo>
                  <a:pt x="2480968" y="3878868"/>
                  <a:pt x="2295836" y="4064000"/>
                  <a:pt x="2067465" y="4064000"/>
                </a:cubicBezTo>
                <a:lnTo>
                  <a:pt x="413503" y="4064000"/>
                </a:lnTo>
                <a:cubicBezTo>
                  <a:pt x="185132" y="4064000"/>
                  <a:pt x="0" y="3878868"/>
                  <a:pt x="0" y="3650497"/>
                </a:cubicBezTo>
                <a:lnTo>
                  <a:pt x="0" y="41350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791" tIns="174451" rIns="227791" bIns="174451" numCol="1" spcCol="1270" anchor="ctr" anchorCtr="0">
            <a:noAutofit/>
          </a:bodyPr>
          <a:lstStyle/>
          <a:p>
            <a:pPr lvl="0" algn="ctr" defTabSz="1244600" rtl="1">
              <a:lnSpc>
                <a:spcPct val="90000"/>
              </a:lnSpc>
              <a:spcBef>
                <a:spcPct val="0"/>
              </a:spcBef>
              <a:spcAft>
                <a:spcPct val="35000"/>
              </a:spcAft>
            </a:pPr>
            <a:r>
              <a:rPr lang="ar-EG" sz="2800" b="1" kern="1200" dirty="0" smtClean="0"/>
              <a:t> </a:t>
            </a:r>
            <a:r>
              <a:rPr lang="ar-EG" sz="2800" b="1" kern="1200" dirty="0" smtClean="0">
                <a:solidFill>
                  <a:schemeClr val="bg2"/>
                </a:solidFill>
              </a:rPr>
              <a:t>أهمية وضع الآهداف. </a:t>
            </a:r>
            <a:endParaRPr lang="ar-EG" sz="2800" b="1" kern="1200" dirty="0">
              <a:solidFill>
                <a:schemeClr val="bg2"/>
              </a:solidFill>
            </a:endParaRPr>
          </a:p>
        </p:txBody>
      </p:sp>
    </p:spTree>
    <p:extLst>
      <p:ext uri="{BB962C8B-B14F-4D97-AF65-F5344CB8AC3E}">
        <p14:creationId xmlns:p14="http://schemas.microsoft.com/office/powerpoint/2010/main" val="4130034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Freeform 6"/>
          <p:cNvSpPr/>
          <p:nvPr/>
        </p:nvSpPr>
        <p:spPr>
          <a:xfrm>
            <a:off x="1523999" y="1803400"/>
            <a:ext cx="4410612" cy="3251201"/>
          </a:xfrm>
          <a:custGeom>
            <a:avLst/>
            <a:gdLst>
              <a:gd name="connsiteX0" fmla="*/ 541878 w 3251200"/>
              <a:gd name="connsiteY0" fmla="*/ 0 h 4410611"/>
              <a:gd name="connsiteX1" fmla="*/ 2709322 w 3251200"/>
              <a:gd name="connsiteY1" fmla="*/ 0 h 4410611"/>
              <a:gd name="connsiteX2" fmla="*/ 3251200 w 3251200"/>
              <a:gd name="connsiteY2" fmla="*/ 541878 h 4410611"/>
              <a:gd name="connsiteX3" fmla="*/ 3251200 w 3251200"/>
              <a:gd name="connsiteY3" fmla="*/ 4410611 h 4410611"/>
              <a:gd name="connsiteX4" fmla="*/ 3251200 w 3251200"/>
              <a:gd name="connsiteY4" fmla="*/ 4410611 h 4410611"/>
              <a:gd name="connsiteX5" fmla="*/ 0 w 3251200"/>
              <a:gd name="connsiteY5" fmla="*/ 4410611 h 4410611"/>
              <a:gd name="connsiteX6" fmla="*/ 0 w 3251200"/>
              <a:gd name="connsiteY6" fmla="*/ 4410611 h 4410611"/>
              <a:gd name="connsiteX7" fmla="*/ 0 w 3251200"/>
              <a:gd name="connsiteY7" fmla="*/ 541878 h 4410611"/>
              <a:gd name="connsiteX8" fmla="*/ 541878 w 3251200"/>
              <a:gd name="connsiteY8" fmla="*/ 0 h 441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4410611">
                <a:moveTo>
                  <a:pt x="0" y="3675493"/>
                </a:moveTo>
                <a:lnTo>
                  <a:pt x="0" y="735118"/>
                </a:lnTo>
                <a:cubicBezTo>
                  <a:pt x="0" y="329124"/>
                  <a:pt x="178834" y="1"/>
                  <a:pt x="399436" y="1"/>
                </a:cubicBezTo>
                <a:lnTo>
                  <a:pt x="3251200" y="1"/>
                </a:lnTo>
                <a:lnTo>
                  <a:pt x="3251200" y="1"/>
                </a:lnTo>
                <a:lnTo>
                  <a:pt x="3251200" y="4410610"/>
                </a:lnTo>
                <a:lnTo>
                  <a:pt x="3251200" y="4410610"/>
                </a:lnTo>
                <a:lnTo>
                  <a:pt x="399436" y="4410610"/>
                </a:lnTo>
                <a:cubicBezTo>
                  <a:pt x="178834" y="4410610"/>
                  <a:pt x="0" y="4081487"/>
                  <a:pt x="0" y="367549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362" tIns="282536" rIns="247650" bIns="282537" numCol="1" spcCol="1270" anchor="ctr" anchorCtr="0">
            <a:noAutofit/>
          </a:bodyPr>
          <a:lstStyle/>
          <a:p>
            <a:pPr marL="171450" lvl="1" indent="-171450" algn="ctr" defTabSz="800100" rtl="1">
              <a:lnSpc>
                <a:spcPct val="90000"/>
              </a:lnSpc>
              <a:spcBef>
                <a:spcPct val="0"/>
              </a:spcBef>
              <a:spcAft>
                <a:spcPct val="15000"/>
              </a:spcAft>
              <a:buChar char="••"/>
            </a:pPr>
            <a:r>
              <a:rPr lang="ar-EG" sz="1800" b="1" kern="1200" dirty="0" smtClean="0">
                <a:solidFill>
                  <a:srgbClr val="FF0000"/>
                </a:solidFill>
              </a:rPr>
              <a:t> ما هو المؤشر .</a:t>
            </a:r>
            <a:endParaRPr lang="ar-EG" sz="1800" b="1" kern="1200" dirty="0"/>
          </a:p>
          <a:p>
            <a:pPr marL="171450" lvl="1" indent="-171450" algn="justLow" defTabSz="800100" rtl="1">
              <a:lnSpc>
                <a:spcPct val="90000"/>
              </a:lnSpc>
              <a:spcBef>
                <a:spcPct val="0"/>
              </a:spcBef>
              <a:spcAft>
                <a:spcPct val="15000"/>
              </a:spcAft>
              <a:buChar char="••"/>
            </a:pPr>
            <a:r>
              <a:rPr lang="ar-EG" sz="1800" b="1" kern="1200" dirty="0" smtClean="0"/>
              <a:t>مقياس أو علامة ضابطة وضعت بشروط للاستدلال على حالة أو أداء خاضعين للتتبع لإصدار حكم بمستىوى أو مدى التغير عن المخطط أو عن قواعد معدة سلفا.                              </a:t>
            </a:r>
            <a:endParaRPr lang="ar-EG" sz="1800" b="1" kern="1200" dirty="0"/>
          </a:p>
          <a:p>
            <a:pPr marL="171450" lvl="1" indent="-171450" algn="r" defTabSz="800100" rtl="1">
              <a:lnSpc>
                <a:spcPct val="90000"/>
              </a:lnSpc>
              <a:spcBef>
                <a:spcPct val="0"/>
              </a:spcBef>
              <a:spcAft>
                <a:spcPct val="15000"/>
              </a:spcAft>
              <a:buChar char="••"/>
            </a:pPr>
            <a:endParaRPr lang="ar-EG" sz="1800" b="1" kern="1200" dirty="0" smtClean="0"/>
          </a:p>
          <a:p>
            <a:pPr marL="57150" lvl="1" indent="-57150" algn="ctr" defTabSz="133350" rtl="1">
              <a:lnSpc>
                <a:spcPct val="90000"/>
              </a:lnSpc>
              <a:spcBef>
                <a:spcPct val="0"/>
              </a:spcBef>
              <a:spcAft>
                <a:spcPct val="15000"/>
              </a:spcAft>
              <a:buChar char="••"/>
            </a:pPr>
            <a:endParaRPr lang="ar-EG" sz="300" b="1" kern="1200" dirty="0"/>
          </a:p>
          <a:p>
            <a:pPr marL="171450" lvl="1" indent="-171450" algn="ctr" defTabSz="800100" rtl="1">
              <a:lnSpc>
                <a:spcPct val="90000"/>
              </a:lnSpc>
              <a:spcBef>
                <a:spcPct val="0"/>
              </a:spcBef>
              <a:spcAft>
                <a:spcPct val="15000"/>
              </a:spcAft>
              <a:buChar char="••"/>
            </a:pPr>
            <a:r>
              <a:rPr lang="ar-EG" sz="1800" b="1" kern="1200" dirty="0" smtClean="0">
                <a:solidFill>
                  <a:srgbClr val="FF0000"/>
                </a:solidFill>
              </a:rPr>
              <a:t> مؤشر الآداء. </a:t>
            </a:r>
            <a:endParaRPr lang="ar-EG" sz="1800" b="1" kern="1200" dirty="0">
              <a:solidFill>
                <a:srgbClr val="FF0000"/>
              </a:solidFill>
            </a:endParaRPr>
          </a:p>
          <a:p>
            <a:pPr marL="171450" lvl="1" indent="-171450" algn="justLow" defTabSz="800100" rtl="1">
              <a:lnSpc>
                <a:spcPct val="90000"/>
              </a:lnSpc>
              <a:spcBef>
                <a:spcPct val="0"/>
              </a:spcBef>
              <a:spcAft>
                <a:spcPct val="15000"/>
              </a:spcAft>
              <a:buChar char="••"/>
            </a:pPr>
            <a:r>
              <a:rPr lang="ar-EG" sz="1800" b="1" kern="1200" dirty="0" smtClean="0"/>
              <a:t>مقياس أو علامة ضابطة تبين ما يجب أن تكون عليه مخرجات الأهداف المخططة.</a:t>
            </a:r>
            <a:endParaRPr lang="ar-EG" sz="1800" b="1" kern="1200" dirty="0"/>
          </a:p>
        </p:txBody>
      </p:sp>
      <p:sp>
        <p:nvSpPr>
          <p:cNvPr id="8" name="Freeform 7"/>
          <p:cNvSpPr/>
          <p:nvPr/>
        </p:nvSpPr>
        <p:spPr>
          <a:xfrm>
            <a:off x="5934611" y="1397000"/>
            <a:ext cx="2480968" cy="4064000"/>
          </a:xfrm>
          <a:custGeom>
            <a:avLst/>
            <a:gdLst>
              <a:gd name="connsiteX0" fmla="*/ 0 w 2480968"/>
              <a:gd name="connsiteY0" fmla="*/ 413503 h 4064000"/>
              <a:gd name="connsiteX1" fmla="*/ 413503 w 2480968"/>
              <a:gd name="connsiteY1" fmla="*/ 0 h 4064000"/>
              <a:gd name="connsiteX2" fmla="*/ 2067465 w 2480968"/>
              <a:gd name="connsiteY2" fmla="*/ 0 h 4064000"/>
              <a:gd name="connsiteX3" fmla="*/ 2480968 w 2480968"/>
              <a:gd name="connsiteY3" fmla="*/ 413503 h 4064000"/>
              <a:gd name="connsiteX4" fmla="*/ 2480968 w 2480968"/>
              <a:gd name="connsiteY4" fmla="*/ 3650497 h 4064000"/>
              <a:gd name="connsiteX5" fmla="*/ 2067465 w 2480968"/>
              <a:gd name="connsiteY5" fmla="*/ 4064000 h 4064000"/>
              <a:gd name="connsiteX6" fmla="*/ 413503 w 2480968"/>
              <a:gd name="connsiteY6" fmla="*/ 4064000 h 4064000"/>
              <a:gd name="connsiteX7" fmla="*/ 0 w 2480968"/>
              <a:gd name="connsiteY7" fmla="*/ 3650497 h 4064000"/>
              <a:gd name="connsiteX8" fmla="*/ 0 w 2480968"/>
              <a:gd name="connsiteY8" fmla="*/ 413503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968" h="4064000">
                <a:moveTo>
                  <a:pt x="0" y="413503"/>
                </a:moveTo>
                <a:cubicBezTo>
                  <a:pt x="0" y="185132"/>
                  <a:pt x="185132" y="0"/>
                  <a:pt x="413503" y="0"/>
                </a:cubicBezTo>
                <a:lnTo>
                  <a:pt x="2067465" y="0"/>
                </a:lnTo>
                <a:cubicBezTo>
                  <a:pt x="2295836" y="0"/>
                  <a:pt x="2480968" y="185132"/>
                  <a:pt x="2480968" y="413503"/>
                </a:cubicBezTo>
                <a:lnTo>
                  <a:pt x="2480968" y="3650497"/>
                </a:lnTo>
                <a:cubicBezTo>
                  <a:pt x="2480968" y="3878868"/>
                  <a:pt x="2295836" y="4064000"/>
                  <a:pt x="2067465" y="4064000"/>
                </a:cubicBezTo>
                <a:lnTo>
                  <a:pt x="413503" y="4064000"/>
                </a:lnTo>
                <a:cubicBezTo>
                  <a:pt x="185132" y="4064000"/>
                  <a:pt x="0" y="3878868"/>
                  <a:pt x="0" y="3650497"/>
                </a:cubicBezTo>
                <a:lnTo>
                  <a:pt x="0" y="413503"/>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791" tIns="174451" rIns="227791" bIns="174451"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2"/>
                </a:solidFill>
              </a:rPr>
              <a:t> ورشة عمل بناء الآهداف </a:t>
            </a:r>
            <a:endParaRPr lang="ar-EG" sz="2800" b="1" kern="1200" dirty="0">
              <a:solidFill>
                <a:schemeClr val="bg2"/>
              </a:solidFill>
            </a:endParaRPr>
          </a:p>
        </p:txBody>
      </p:sp>
    </p:spTree>
    <p:extLst>
      <p:ext uri="{BB962C8B-B14F-4D97-AF65-F5344CB8AC3E}">
        <p14:creationId xmlns:p14="http://schemas.microsoft.com/office/powerpoint/2010/main" val="3084901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a:xfrm>
            <a:off x="5456772" y="795606"/>
            <a:ext cx="3687228" cy="461665"/>
          </a:xfrm>
          <a:prstGeom prst="rect">
            <a:avLst/>
          </a:prstGeom>
        </p:spPr>
        <p:txBody>
          <a:bodyPr wrap="none">
            <a:spAutoFit/>
          </a:bodyPr>
          <a:lstStyle/>
          <a:p>
            <a:r>
              <a:rPr lang="ar-EG" sz="2400" b="1" dirty="0">
                <a:solidFill>
                  <a:srgbClr val="FF0000"/>
                </a:solidFill>
                <a:ea typeface="Calibri" panose="020F0502020204030204" pitchFamily="34" charset="0"/>
                <a:cs typeface="Sakkal Majalla" panose="02000000000000000000" pitchFamily="2" charset="-78"/>
              </a:rPr>
              <a:t>مثال لمؤشرات قياس أداء إدارة البشرية</a:t>
            </a:r>
            <a:endParaRPr lang="ar-EG" sz="2400" dirty="0"/>
          </a:p>
        </p:txBody>
      </p:sp>
      <p:sp>
        <p:nvSpPr>
          <p:cNvPr id="9" name="Rectangle 8"/>
          <p:cNvSpPr/>
          <p:nvPr/>
        </p:nvSpPr>
        <p:spPr>
          <a:xfrm>
            <a:off x="557939" y="1626361"/>
            <a:ext cx="7811145" cy="4536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Freeform 9"/>
          <p:cNvSpPr/>
          <p:nvPr/>
        </p:nvSpPr>
        <p:spPr>
          <a:xfrm>
            <a:off x="2510725" y="136068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عدد العاملين في المنظمة</a:t>
            </a:r>
          </a:p>
        </p:txBody>
      </p:sp>
      <p:sp>
        <p:nvSpPr>
          <p:cNvPr id="11" name="Rectangle 10"/>
          <p:cNvSpPr/>
          <p:nvPr/>
        </p:nvSpPr>
        <p:spPr>
          <a:xfrm>
            <a:off x="557939" y="2442841"/>
            <a:ext cx="7811145" cy="453600"/>
          </a:xfrm>
          <a:prstGeom prst="rect">
            <a:avLst/>
          </a:prstGeom>
          <a:solidFill>
            <a:sysClr val="window" lastClr="FFFFFF">
              <a:alpha val="90000"/>
              <a:hueOff val="0"/>
              <a:satOff val="0"/>
              <a:lumOff val="0"/>
              <a:alphaOff val="0"/>
            </a:sysClr>
          </a:solidFill>
          <a:ln w="12700" cap="flat" cmpd="sng" algn="ctr">
            <a:solidFill>
              <a:srgbClr val="A5A5A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Freeform 11"/>
          <p:cNvSpPr/>
          <p:nvPr/>
        </p:nvSpPr>
        <p:spPr>
          <a:xfrm>
            <a:off x="2510725" y="217716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معدل دوران العمالة</a:t>
            </a:r>
          </a:p>
        </p:txBody>
      </p:sp>
      <p:sp>
        <p:nvSpPr>
          <p:cNvPr id="13" name="Rectangle 12"/>
          <p:cNvSpPr/>
          <p:nvPr/>
        </p:nvSpPr>
        <p:spPr>
          <a:xfrm>
            <a:off x="557939" y="3259321"/>
            <a:ext cx="7811145" cy="453600"/>
          </a:xfrm>
          <a:prstGeom prst="rect">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Freeform 13"/>
          <p:cNvSpPr/>
          <p:nvPr/>
        </p:nvSpPr>
        <p:spPr>
          <a:xfrm>
            <a:off x="2510725" y="299364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عدد الإناث إلى إجمالي عدد الذكور في المنظمة</a:t>
            </a:r>
          </a:p>
        </p:txBody>
      </p:sp>
      <p:sp>
        <p:nvSpPr>
          <p:cNvPr id="15" name="Rectangle 14"/>
          <p:cNvSpPr/>
          <p:nvPr/>
        </p:nvSpPr>
        <p:spPr>
          <a:xfrm>
            <a:off x="557939" y="4075801"/>
            <a:ext cx="7811145" cy="4536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6" name="Freeform 15"/>
          <p:cNvSpPr/>
          <p:nvPr/>
        </p:nvSpPr>
        <p:spPr>
          <a:xfrm>
            <a:off x="2510725" y="381012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متوسط أعمار الموظفين.</a:t>
            </a:r>
          </a:p>
        </p:txBody>
      </p:sp>
      <p:sp>
        <p:nvSpPr>
          <p:cNvPr id="17" name="Rectangle 16"/>
          <p:cNvSpPr/>
          <p:nvPr/>
        </p:nvSpPr>
        <p:spPr>
          <a:xfrm>
            <a:off x="557939" y="4892281"/>
            <a:ext cx="7811145" cy="453600"/>
          </a:xfrm>
          <a:prstGeom prst="rect">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Freeform 17"/>
          <p:cNvSpPr/>
          <p:nvPr/>
        </p:nvSpPr>
        <p:spPr>
          <a:xfrm>
            <a:off x="2510725" y="462660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متوسط الأعمار الوظيفية للموظفين</a:t>
            </a:r>
          </a:p>
        </p:txBody>
      </p:sp>
      <p:sp>
        <p:nvSpPr>
          <p:cNvPr id="19" name="Rectangle 18"/>
          <p:cNvSpPr/>
          <p:nvPr/>
        </p:nvSpPr>
        <p:spPr>
          <a:xfrm>
            <a:off x="557939" y="5708761"/>
            <a:ext cx="7811145" cy="4536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0" name="Freeform 19"/>
          <p:cNvSpPr/>
          <p:nvPr/>
        </p:nvSpPr>
        <p:spPr>
          <a:xfrm>
            <a:off x="2510725" y="5443081"/>
            <a:ext cx="5467801" cy="531360"/>
          </a:xfrm>
          <a:custGeom>
            <a:avLst/>
            <a:gdLst>
              <a:gd name="connsiteX0" fmla="*/ 0 w 5467801"/>
              <a:gd name="connsiteY0" fmla="*/ 88562 h 531360"/>
              <a:gd name="connsiteX1" fmla="*/ 88562 w 5467801"/>
              <a:gd name="connsiteY1" fmla="*/ 0 h 531360"/>
              <a:gd name="connsiteX2" fmla="*/ 5379239 w 5467801"/>
              <a:gd name="connsiteY2" fmla="*/ 0 h 531360"/>
              <a:gd name="connsiteX3" fmla="*/ 5467801 w 5467801"/>
              <a:gd name="connsiteY3" fmla="*/ 88562 h 531360"/>
              <a:gd name="connsiteX4" fmla="*/ 5467801 w 5467801"/>
              <a:gd name="connsiteY4" fmla="*/ 442798 h 531360"/>
              <a:gd name="connsiteX5" fmla="*/ 5379239 w 5467801"/>
              <a:gd name="connsiteY5" fmla="*/ 531360 h 531360"/>
              <a:gd name="connsiteX6" fmla="*/ 88562 w 5467801"/>
              <a:gd name="connsiteY6" fmla="*/ 531360 h 531360"/>
              <a:gd name="connsiteX7" fmla="*/ 0 w 5467801"/>
              <a:gd name="connsiteY7" fmla="*/ 442798 h 531360"/>
              <a:gd name="connsiteX8" fmla="*/ 0 w 546780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7801" h="531360">
                <a:moveTo>
                  <a:pt x="0" y="88562"/>
                </a:moveTo>
                <a:cubicBezTo>
                  <a:pt x="0" y="39651"/>
                  <a:pt x="39651" y="0"/>
                  <a:pt x="88562" y="0"/>
                </a:cubicBezTo>
                <a:lnTo>
                  <a:pt x="5379239" y="0"/>
                </a:lnTo>
                <a:cubicBezTo>
                  <a:pt x="5428150" y="0"/>
                  <a:pt x="5467801" y="39651"/>
                  <a:pt x="5467801" y="88562"/>
                </a:cubicBezTo>
                <a:lnTo>
                  <a:pt x="5467801" y="442798"/>
                </a:lnTo>
                <a:cubicBezTo>
                  <a:pt x="5467801" y="491709"/>
                  <a:pt x="5428150" y="531360"/>
                  <a:pt x="5379239" y="531360"/>
                </a:cubicBezTo>
                <a:lnTo>
                  <a:pt x="88562" y="531360"/>
                </a:lnTo>
                <a:cubicBezTo>
                  <a:pt x="39651" y="531360"/>
                  <a:pt x="0" y="491709"/>
                  <a:pt x="0" y="442798"/>
                </a:cubicBezTo>
                <a:lnTo>
                  <a:pt x="0" y="88562"/>
                </a:ln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609" tIns="25939" rIns="232609" bIns="25939"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عدد دورات التدريب المنفذة</a:t>
            </a:r>
          </a:p>
        </p:txBody>
      </p:sp>
    </p:spTree>
    <p:extLst>
      <p:ext uri="{BB962C8B-B14F-4D97-AF65-F5344CB8AC3E}">
        <p14:creationId xmlns:p14="http://schemas.microsoft.com/office/powerpoint/2010/main" val="1641644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par>
                                <p:cTn id="59" presetID="2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2" grpId="0" animBg="1"/>
      <p:bldP spid="14" grpId="0" animBg="1"/>
      <p:bldP spid="16" grpId="0" animBg="1"/>
      <p:bldP spid="18" grpId="0" animBg="1"/>
      <p:bldP spid="2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إليه بناء الخطة التشغيلية والتدرب على التطبيق فى البرنامج</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a:xfrm>
            <a:off x="3196538" y="842100"/>
            <a:ext cx="5947462" cy="461665"/>
          </a:xfrm>
          <a:prstGeom prst="rect">
            <a:avLst/>
          </a:prstGeom>
        </p:spPr>
        <p:txBody>
          <a:bodyPr wrap="none">
            <a:spAutoFit/>
          </a:bodyPr>
          <a:lstStyle/>
          <a:p>
            <a:r>
              <a:rPr lang="ar-EG" sz="2400" b="1" dirty="0">
                <a:solidFill>
                  <a:srgbClr val="FF0000"/>
                </a:solidFill>
                <a:ea typeface="Calibri" panose="020F0502020204030204" pitchFamily="34" charset="0"/>
                <a:cs typeface="Sakkal Majalla" panose="02000000000000000000" pitchFamily="2" charset="-78"/>
              </a:rPr>
              <a:t> 	من المؤشرات المستخدمة فى  قياس أداء إدارة البشرية.</a:t>
            </a:r>
            <a:endParaRPr lang="ar-EG" sz="2400" dirty="0"/>
          </a:p>
        </p:txBody>
      </p:sp>
      <p:sp>
        <p:nvSpPr>
          <p:cNvPr id="10" name="Rectangle 9"/>
          <p:cNvSpPr/>
          <p:nvPr/>
        </p:nvSpPr>
        <p:spPr>
          <a:xfrm>
            <a:off x="650929" y="1779689"/>
            <a:ext cx="7919633" cy="4032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Freeform 10"/>
          <p:cNvSpPr/>
          <p:nvPr/>
        </p:nvSpPr>
        <p:spPr>
          <a:xfrm>
            <a:off x="2630837" y="154352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معدلات الغياب.</a:t>
            </a:r>
          </a:p>
        </p:txBody>
      </p:sp>
      <p:sp>
        <p:nvSpPr>
          <p:cNvPr id="12" name="Rectangle 11"/>
          <p:cNvSpPr/>
          <p:nvPr/>
        </p:nvSpPr>
        <p:spPr>
          <a:xfrm>
            <a:off x="650929" y="2505449"/>
            <a:ext cx="7919633" cy="403200"/>
          </a:xfrm>
          <a:prstGeom prst="rect">
            <a:avLst/>
          </a:prstGeom>
          <a:solidFill>
            <a:sysClr val="window" lastClr="FFFFFF">
              <a:alpha val="90000"/>
              <a:hueOff val="0"/>
              <a:satOff val="0"/>
              <a:lumOff val="0"/>
              <a:alphaOff val="0"/>
            </a:sysClr>
          </a:solidFill>
          <a:ln w="12700" cap="flat" cmpd="sng" algn="ctr">
            <a:solidFill>
              <a:srgbClr val="4472C4">
                <a:hueOff val="-1225557"/>
                <a:satOff val="-1705"/>
                <a:lumOff val="-654"/>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Freeform 12"/>
          <p:cNvSpPr/>
          <p:nvPr/>
        </p:nvSpPr>
        <p:spPr>
          <a:xfrm>
            <a:off x="2630837" y="226928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1225557"/>
              <a:satOff val="-1705"/>
              <a:lumOff val="-654"/>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نسب التسرب الوظيفي.</a:t>
            </a:r>
          </a:p>
        </p:txBody>
      </p:sp>
      <p:sp>
        <p:nvSpPr>
          <p:cNvPr id="14" name="Rectangle 13"/>
          <p:cNvSpPr/>
          <p:nvPr/>
        </p:nvSpPr>
        <p:spPr>
          <a:xfrm>
            <a:off x="650929" y="3231209"/>
            <a:ext cx="7919633" cy="403200"/>
          </a:xfrm>
          <a:prstGeom prst="rect">
            <a:avLst/>
          </a:prstGeom>
          <a:solidFill>
            <a:sysClr val="window" lastClr="FFFFFF">
              <a:alpha val="90000"/>
              <a:hueOff val="0"/>
              <a:satOff val="0"/>
              <a:lumOff val="0"/>
              <a:alphaOff val="0"/>
            </a:sysClr>
          </a:solidFill>
          <a:ln w="12700" cap="flat" cmpd="sng" algn="ctr">
            <a:solidFill>
              <a:srgbClr val="4472C4">
                <a:hueOff val="-2451115"/>
                <a:satOff val="-3409"/>
                <a:lumOff val="-1307"/>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5" name="Freeform 14"/>
          <p:cNvSpPr/>
          <p:nvPr/>
        </p:nvSpPr>
        <p:spPr>
          <a:xfrm>
            <a:off x="2630837" y="299504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2451115"/>
              <a:satOff val="-3409"/>
              <a:lumOff val="-1307"/>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نسب العمالة الأجنبية إلى المحلية.</a:t>
            </a:r>
          </a:p>
        </p:txBody>
      </p:sp>
      <p:sp>
        <p:nvSpPr>
          <p:cNvPr id="16" name="Rectangle 15"/>
          <p:cNvSpPr/>
          <p:nvPr/>
        </p:nvSpPr>
        <p:spPr>
          <a:xfrm>
            <a:off x="650929" y="3956969"/>
            <a:ext cx="7919633" cy="403200"/>
          </a:xfrm>
          <a:prstGeom prst="rect">
            <a:avLst/>
          </a:prstGeom>
          <a:solidFill>
            <a:sysClr val="window" lastClr="FFFFFF">
              <a:alpha val="90000"/>
              <a:hueOff val="0"/>
              <a:satOff val="0"/>
              <a:lumOff val="0"/>
              <a:alphaOff val="0"/>
            </a:sysClr>
          </a:solidFill>
          <a:ln w="12700" cap="flat" cmpd="sng" algn="ctr">
            <a:solidFill>
              <a:srgbClr val="4472C4">
                <a:hueOff val="-3676672"/>
                <a:satOff val="-5114"/>
                <a:lumOff val="-1961"/>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Freeform 16"/>
          <p:cNvSpPr/>
          <p:nvPr/>
        </p:nvSpPr>
        <p:spPr>
          <a:xfrm>
            <a:off x="2630837" y="372080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3676672"/>
              <a:satOff val="-5114"/>
              <a:lumOff val="-1961"/>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نسبة القروض الممنوحة لللعاملين إلى إجمالي رواتبهم.</a:t>
            </a:r>
          </a:p>
        </p:txBody>
      </p:sp>
      <p:sp>
        <p:nvSpPr>
          <p:cNvPr id="18" name="Rectangle 17"/>
          <p:cNvSpPr/>
          <p:nvPr/>
        </p:nvSpPr>
        <p:spPr>
          <a:xfrm>
            <a:off x="650929" y="4682729"/>
            <a:ext cx="7919633" cy="403200"/>
          </a:xfrm>
          <a:prstGeom prst="rect">
            <a:avLst/>
          </a:prstGeom>
          <a:solidFill>
            <a:sysClr val="window" lastClr="FFFFFF">
              <a:alpha val="90000"/>
              <a:hueOff val="0"/>
              <a:satOff val="0"/>
              <a:lumOff val="0"/>
              <a:alphaOff val="0"/>
            </a:sysClr>
          </a:solidFill>
          <a:ln w="12700" cap="flat" cmpd="sng" algn="ctr">
            <a:solidFill>
              <a:srgbClr val="4472C4">
                <a:hueOff val="-4902230"/>
                <a:satOff val="-6819"/>
                <a:lumOff val="-2615"/>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9" name="Freeform 18"/>
          <p:cNvSpPr/>
          <p:nvPr/>
        </p:nvSpPr>
        <p:spPr>
          <a:xfrm>
            <a:off x="2630837" y="444656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4902230"/>
              <a:satOff val="-6819"/>
              <a:lumOff val="-2615"/>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مستوى الرضى الوظيفي.</a:t>
            </a:r>
          </a:p>
        </p:txBody>
      </p:sp>
      <p:sp>
        <p:nvSpPr>
          <p:cNvPr id="20" name="Rectangle 19"/>
          <p:cNvSpPr/>
          <p:nvPr/>
        </p:nvSpPr>
        <p:spPr>
          <a:xfrm>
            <a:off x="650929" y="5408489"/>
            <a:ext cx="7919633" cy="403200"/>
          </a:xfrm>
          <a:prstGeom prst="rect">
            <a:avLst/>
          </a:prstGeom>
          <a:solidFill>
            <a:sysClr val="window" lastClr="FFFFFF">
              <a:alpha val="90000"/>
              <a:hueOff val="0"/>
              <a:satOff val="0"/>
              <a:lumOff val="0"/>
              <a:alphaOff val="0"/>
            </a:sysClr>
          </a:solidFill>
          <a:ln w="12700" cap="flat" cmpd="sng" algn="ctr">
            <a:solidFill>
              <a:srgbClr val="4472C4">
                <a:hueOff val="-6127787"/>
                <a:satOff val="-8523"/>
                <a:lumOff val="-3268"/>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Freeform 20"/>
          <p:cNvSpPr/>
          <p:nvPr/>
        </p:nvSpPr>
        <p:spPr>
          <a:xfrm>
            <a:off x="2630837" y="517232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6127787"/>
              <a:satOff val="-8523"/>
              <a:lumOff val="-3268"/>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a:solidFill>
                  <a:sysClr val="window" lastClr="FFFFFF"/>
                </a:solidFill>
                <a:latin typeface="Calibri" panose="020F0502020204030204"/>
                <a:ea typeface="+mn-ea"/>
                <a:cs typeface="Arial" panose="020B0604020202020204" pitchFamily="34" charset="0"/>
              </a:rPr>
              <a:t>عدد حوادث وإصابات العمل.</a:t>
            </a:r>
          </a:p>
        </p:txBody>
      </p:sp>
      <p:sp>
        <p:nvSpPr>
          <p:cNvPr id="22" name="Rectangle 21"/>
          <p:cNvSpPr/>
          <p:nvPr/>
        </p:nvSpPr>
        <p:spPr>
          <a:xfrm>
            <a:off x="650929" y="6134249"/>
            <a:ext cx="7919633" cy="403200"/>
          </a:xfrm>
          <a:prstGeom prst="rect">
            <a:avLst/>
          </a:prstGeom>
          <a:solidFill>
            <a:sysClr val="window" lastClr="FFFFFF">
              <a:alpha val="90000"/>
              <a:hueOff val="0"/>
              <a:satOff val="0"/>
              <a:lumOff val="0"/>
              <a:alphaOff val="0"/>
            </a:sysClr>
          </a:solidFill>
          <a:ln w="12700" cap="flat" cmpd="sng" algn="ctr">
            <a:solidFill>
              <a:srgbClr val="4472C4">
                <a:hueOff val="-7353344"/>
                <a:satOff val="-10228"/>
                <a:lumOff val="-3922"/>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3" name="Freeform 22"/>
          <p:cNvSpPr/>
          <p:nvPr/>
        </p:nvSpPr>
        <p:spPr>
          <a:xfrm>
            <a:off x="2630837" y="5898089"/>
            <a:ext cx="5543743" cy="472320"/>
          </a:xfrm>
          <a:custGeom>
            <a:avLst/>
            <a:gdLst>
              <a:gd name="connsiteX0" fmla="*/ 0 w 5543743"/>
              <a:gd name="connsiteY0" fmla="*/ 78722 h 472320"/>
              <a:gd name="connsiteX1" fmla="*/ 78722 w 5543743"/>
              <a:gd name="connsiteY1" fmla="*/ 0 h 472320"/>
              <a:gd name="connsiteX2" fmla="*/ 5465021 w 5543743"/>
              <a:gd name="connsiteY2" fmla="*/ 0 h 472320"/>
              <a:gd name="connsiteX3" fmla="*/ 5543743 w 5543743"/>
              <a:gd name="connsiteY3" fmla="*/ 78722 h 472320"/>
              <a:gd name="connsiteX4" fmla="*/ 5543743 w 5543743"/>
              <a:gd name="connsiteY4" fmla="*/ 393598 h 472320"/>
              <a:gd name="connsiteX5" fmla="*/ 5465021 w 5543743"/>
              <a:gd name="connsiteY5" fmla="*/ 472320 h 472320"/>
              <a:gd name="connsiteX6" fmla="*/ 78722 w 5543743"/>
              <a:gd name="connsiteY6" fmla="*/ 472320 h 472320"/>
              <a:gd name="connsiteX7" fmla="*/ 0 w 5543743"/>
              <a:gd name="connsiteY7" fmla="*/ 393598 h 472320"/>
              <a:gd name="connsiteX8" fmla="*/ 0 w 554374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3743" h="472320">
                <a:moveTo>
                  <a:pt x="0" y="78722"/>
                </a:moveTo>
                <a:cubicBezTo>
                  <a:pt x="0" y="35245"/>
                  <a:pt x="35245" y="0"/>
                  <a:pt x="78722" y="0"/>
                </a:cubicBezTo>
                <a:lnTo>
                  <a:pt x="5465021" y="0"/>
                </a:lnTo>
                <a:cubicBezTo>
                  <a:pt x="5508498" y="0"/>
                  <a:pt x="5543743" y="35245"/>
                  <a:pt x="5543743" y="78722"/>
                </a:cubicBezTo>
                <a:lnTo>
                  <a:pt x="5543743" y="393598"/>
                </a:lnTo>
                <a:cubicBezTo>
                  <a:pt x="5543743" y="437075"/>
                  <a:pt x="5508498" y="472320"/>
                  <a:pt x="5465021" y="472320"/>
                </a:cubicBezTo>
                <a:lnTo>
                  <a:pt x="78722" y="472320"/>
                </a:lnTo>
                <a:cubicBezTo>
                  <a:pt x="35245" y="472320"/>
                  <a:pt x="0" y="437075"/>
                  <a:pt x="0" y="393598"/>
                </a:cubicBezTo>
                <a:lnTo>
                  <a:pt x="0" y="78722"/>
                </a:lnTo>
                <a:close/>
              </a:path>
            </a:pathLst>
          </a:cu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2597" tIns="23057" rIns="232597" bIns="23057" numCol="1" spcCol="1270" anchor="ctr" anchorCtr="0">
            <a:noAutofit/>
          </a:bodyPr>
          <a:lstStyle/>
          <a:p>
            <a:pPr lvl="0" algn="ctr" defTabSz="889000" rtl="1">
              <a:lnSpc>
                <a:spcPct val="90000"/>
              </a:lnSpc>
              <a:spcBef>
                <a:spcPct val="0"/>
              </a:spcBef>
              <a:spcAft>
                <a:spcPct val="35000"/>
              </a:spcAft>
            </a:pPr>
            <a:r>
              <a:rPr lang="ar-SA" sz="2000" b="1" kern="1200" dirty="0">
                <a:solidFill>
                  <a:sysClr val="window" lastClr="FFFFFF"/>
                </a:solidFill>
                <a:latin typeface="Calibri" panose="020F0502020204030204"/>
                <a:ea typeface="+mn-ea"/>
                <a:cs typeface="Arial" panose="020B0604020202020204" pitchFamily="34" charset="0"/>
              </a:rPr>
              <a:t>عدد ساعات توقف الآلات.</a:t>
            </a:r>
          </a:p>
        </p:txBody>
      </p:sp>
    </p:spTree>
    <p:extLst>
      <p:ext uri="{BB962C8B-B14F-4D97-AF65-F5344CB8AC3E}">
        <p14:creationId xmlns:p14="http://schemas.microsoft.com/office/powerpoint/2010/main" val="2014614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par>
                                <p:cTn id="43" presetID="6"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ircle(in)">
                                      <p:cBhvr>
                                        <p:cTn id="58" dur="2000"/>
                                        <p:tgtEl>
                                          <p:spTgt spid="21"/>
                                        </p:tgtEl>
                                      </p:cBhvr>
                                    </p:animEffect>
                                  </p:childTnLst>
                                </p:cTn>
                              </p:par>
                              <p:par>
                                <p:cTn id="59" presetID="6" presetClass="entr" presetSubtype="16"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ircle(in)">
                                      <p:cBhvr>
                                        <p:cTn id="61" dur="2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circle(in)">
                                      <p:cBhvr>
                                        <p:cTn id="66" dur="2000"/>
                                        <p:tgtEl>
                                          <p:spTgt spid="23"/>
                                        </p:tgtEl>
                                      </p:cBhvr>
                                    </p:animEffect>
                                  </p:childTnLst>
                                </p:cTn>
                              </p:par>
                              <p:par>
                                <p:cTn id="67" presetID="6" presetClass="entr" presetSubtype="16"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circle(in)">
                                      <p:cBhvr>
                                        <p:cTn id="6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1" grpId="0" animBg="1"/>
      <p:bldP spid="13" grpId="0" animBg="1"/>
      <p:bldP spid="15" grpId="0" animBg="1"/>
      <p:bldP spid="17" grpId="0" animBg="1"/>
      <p:bldP spid="19" grpId="0" animBg="1"/>
      <p:bldP spid="21" grpId="0" animBg="1"/>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56"/>
            <a:ext cx="9143999" cy="631402"/>
          </a:xfrm>
          <a:solidFill>
            <a:schemeClr val="accent6">
              <a:lumMod val="60000"/>
              <a:lumOff val="40000"/>
            </a:schemeClr>
          </a:solidFill>
        </p:spPr>
        <p:txBody>
          <a:bodyPr/>
          <a:lstStyle/>
          <a:p>
            <a:pPr rtl="1"/>
            <a:r>
              <a:rPr lang="ar-EG" sz="2800" dirty="0">
                <a:solidFill>
                  <a:schemeClr val="bg2"/>
                </a:solidFill>
              </a:rPr>
              <a:t>نموذج مصفوفة أهداف ومبادرات الخطة التشغيلية</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4" name="Rectangle 26"/>
          <p:cNvSpPr>
            <a:spLocks noChangeArrowheads="1"/>
          </p:cNvSpPr>
          <p:nvPr/>
        </p:nvSpPr>
        <p:spPr bwMode="auto">
          <a:xfrm>
            <a:off x="0" y="2719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t/>
            </a:r>
            <a:br>
              <a:rPr kumimoji="0" lang="en-US" sz="1600" b="1" i="0" u="none" strike="noStrike" cap="none" normalizeH="0" baseline="0" smtClean="0">
                <a:ln>
                  <a:noFill/>
                </a:ln>
                <a:solidFill>
                  <a:srgbClr val="FFFFFF"/>
                </a:solidFill>
                <a:effectLst/>
                <a:latin typeface="Simplified Arabic" panose="02020603050405020304" pitchFamily="18" charset="-78"/>
                <a:ea typeface="Calibri" panose="020F0502020204030204" pitchFamily="34" charset="0"/>
                <a:cs typeface="Simplified Arabic" panose="02020603050405020304" pitchFamily="18" charset="-78"/>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135155831"/>
              </p:ext>
            </p:extLst>
          </p:nvPr>
        </p:nvGraphicFramePr>
        <p:xfrm>
          <a:off x="1647986" y="873987"/>
          <a:ext cx="6096000" cy="4848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66</a:t>
            </a:r>
            <a:endParaRPr lang="ar-EG" sz="2000" b="1" dirty="0"/>
          </a:p>
        </p:txBody>
      </p:sp>
    </p:spTree>
    <p:extLst>
      <p:ext uri="{BB962C8B-B14F-4D97-AF65-F5344CB8AC3E}">
        <p14:creationId xmlns:p14="http://schemas.microsoft.com/office/powerpoint/2010/main" val="3206190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7" grpId="0">
        <p:bldAsOne/>
      </p:bldGraphic>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85775" y="1339850"/>
          <a:ext cx="8201026" cy="467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168325"/>
            <a:ext cx="4819973" cy="6896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000" b="1" dirty="0" smtClean="0"/>
              <a:t>أنظر دليل المتدرب صفحة 73</a:t>
            </a:r>
            <a:endParaRPr lang="ar-EG" sz="2000" b="1" dirty="0"/>
          </a:p>
        </p:txBody>
      </p:sp>
    </p:spTree>
    <p:extLst>
      <p:ext uri="{BB962C8B-B14F-4D97-AF65-F5344CB8AC3E}">
        <p14:creationId xmlns:p14="http://schemas.microsoft.com/office/powerpoint/2010/main" val="2169164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theme/theme1.xml><?xml version="1.0" encoding="utf-8"?>
<a:theme xmlns:a="http://schemas.openxmlformats.org/drawingml/2006/main" name="Default Design">
  <a:themeElements>
    <a:clrScheme name="The Missing Piece">
      <a:dk1>
        <a:srgbClr val="000000"/>
      </a:dk1>
      <a:lt1>
        <a:srgbClr val="1E2128"/>
      </a:lt1>
      <a:dk2>
        <a:srgbClr val="1E2128"/>
      </a:dk2>
      <a:lt2>
        <a:srgbClr val="FFFFFF"/>
      </a:lt2>
      <a:accent1>
        <a:srgbClr val="618BB8"/>
      </a:accent1>
      <a:accent2>
        <a:srgbClr val="1F3145"/>
      </a:accent2>
      <a:accent3>
        <a:srgbClr val="FFFFFF"/>
      </a:accent3>
      <a:accent4>
        <a:srgbClr val="79B2D0"/>
      </a:accent4>
      <a:accent5>
        <a:srgbClr val="2B3036"/>
      </a:accent5>
      <a:accent6>
        <a:srgbClr val="325E89"/>
      </a:accent6>
      <a:hlink>
        <a:srgbClr val="FFFFFF"/>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3576</Words>
  <Application>Microsoft Office PowerPoint</Application>
  <PresentationFormat>عرض على الشاشة (3:4)‏</PresentationFormat>
  <Paragraphs>871</Paragraphs>
  <Slides>100</Slides>
  <Notes>81</Notes>
  <HiddenSlides>0</HiddenSlides>
  <MMClips>0</MMClips>
  <ScaleCrop>false</ScaleCrop>
  <HeadingPairs>
    <vt:vector size="4" baseType="variant">
      <vt:variant>
        <vt:lpstr>نسق</vt:lpstr>
      </vt:variant>
      <vt:variant>
        <vt:i4>1</vt:i4>
      </vt:variant>
      <vt:variant>
        <vt:lpstr>عناوين الشرائح</vt:lpstr>
      </vt:variant>
      <vt:variant>
        <vt:i4>100</vt:i4>
      </vt:variant>
    </vt:vector>
  </HeadingPairs>
  <TitlesOfParts>
    <vt:vector size="101" baseType="lpstr">
      <vt:lpstr>Default Design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مقدمة</vt:lpstr>
      <vt:lpstr>تساؤلات مرتبطة بالتخطيط التشغيلى </vt:lpstr>
      <vt:lpstr>تساؤلات مرتبطة بالتخطيط التشغيلى </vt:lpstr>
      <vt:lpstr>تعريف التخطيط  </vt:lpstr>
      <vt:lpstr>أهمية التخطيط </vt:lpstr>
      <vt:lpstr>عناصر التخطيط </vt:lpstr>
      <vt:lpstr>الحاجة للتخطيط </vt:lpstr>
      <vt:lpstr>مراحل التخطيط </vt:lpstr>
      <vt:lpstr>مراحل التخطيط </vt:lpstr>
      <vt:lpstr>أنواع ومستويات التخطيط </vt:lpstr>
      <vt:lpstr>أهمية التخطيط الاستراتيجى </vt:lpstr>
      <vt:lpstr>  خطوات التخطيط الاستراتيجى  </vt:lpstr>
      <vt:lpstr>  خطوات التخطيط الاستراتيجى  </vt:lpstr>
      <vt:lpstr> أنواع التخطيط  </vt:lpstr>
      <vt:lpstr>  أنواع التخطيط  </vt:lpstr>
      <vt:lpstr>  أنواع التخطيط  </vt:lpstr>
      <vt:lpstr>  أنواع التخطيط  </vt:lpstr>
      <vt:lpstr>  مستويات التخطيط  </vt:lpstr>
      <vt:lpstr>  التخطيط الجيد والفعال </vt:lpstr>
      <vt:lpstr>  معايير التخطيط السليم </vt:lpstr>
      <vt:lpstr>  تخطيط منظومة العمل و التحكم فيها </vt:lpstr>
      <vt:lpstr>  تخطيط منظومة العمل و التحكم فيها </vt:lpstr>
      <vt:lpstr>عرض تقديمي في PowerPoint</vt:lpstr>
      <vt:lpstr>  تحديد الأهداف</vt:lpstr>
      <vt:lpstr>عرض تقديمي في PowerPoint</vt:lpstr>
      <vt:lpstr>عرض تقديمي في PowerPoint</vt:lpstr>
      <vt:lpstr>  مراحل عملية التحكم</vt:lpstr>
      <vt:lpstr>  مراحل عملية التحكم</vt:lpstr>
      <vt:lpstr>  مراحل عملية التحكم</vt:lpstr>
      <vt:lpstr>عرض تقديمي في PowerPoint</vt:lpstr>
      <vt:lpstr>الفرق بين التخطيط الاستراتيجي والتخطيط التشغيلي</vt:lpstr>
      <vt:lpstr>الفرق بين التخطيط الاستراتيجي والتخطيط التشغيلي</vt:lpstr>
      <vt:lpstr>  الفرق بين التخطيط الاستراتيجي والتخطيط التشغيلي</vt:lpstr>
      <vt:lpstr>  الفرق بين التخطيط الاستراتيجي والتخطيط التشغيلي</vt:lpstr>
      <vt:lpstr>  الفرق بين التخطيط الاستراتيجي والتخطيط التشغيلي</vt:lpstr>
      <vt:lpstr>  الفرق بين التخطيط الاستراتيجي والتخطيط التشغيلي</vt:lpstr>
      <vt:lpstr>  أوجه إستخدام التخطيط التشغيلي </vt:lpstr>
      <vt:lpstr>  مفهوم الخطة التشغيلية</vt:lpstr>
      <vt:lpstr>  وتتكون الخطط التشغيلية من العوامل الخمس التالية</vt:lpstr>
      <vt:lpstr> الهدف من الخطط التشغيلية</vt:lpstr>
      <vt:lpstr> كيف تقوم بوضع الخطة التشغيلية؟</vt:lpstr>
      <vt:lpstr> كيف تقوم بوضع الخطة التشغيلية؟</vt:lpstr>
      <vt:lpstr> كيف تقوم بوضع الخطة التشغيلية؟</vt:lpstr>
      <vt:lpstr>عرض تقديمي في PowerPoint</vt:lpstr>
      <vt:lpstr> أهمية التخطيط التشغيلى</vt:lpstr>
      <vt:lpstr> متطلبات نجاح الخطة التشغيلية</vt:lpstr>
      <vt:lpstr> الصعوبات المتعلقة بطبيعة عملية التخطيط</vt:lpstr>
      <vt:lpstr> الصعوبات المتعلقة بطبيعة عملية التخطيط</vt:lpstr>
      <vt:lpstr> سبعة محاذير يجب التنبه لها أثناء عملية التخطيط التشغيلي</vt:lpstr>
      <vt:lpstr>سبعة محاذير يجب التنبه لها أثناء عملية التخطيط التشغيلي</vt:lpstr>
      <vt:lpstr>نموذج  EFQM  الأوروبي لدور القائد التشغيلي</vt:lpstr>
      <vt:lpstr>عرض تقديمي في PowerPoint</vt:lpstr>
      <vt:lpstr>التخطيط التشغيلي بالإعتماد على نظرية عوائق العمل (ToC )</vt:lpstr>
      <vt:lpstr>10 مبادئ مهمة لإعتماد نظرية عوائق العملToC)) </vt:lpstr>
      <vt:lpstr>10 مبادئ مهمة لإعتماد نظرية عوائق العملToC)) </vt:lpstr>
      <vt:lpstr>المسؤوليات التنفيذية للقادة التشغيليين</vt:lpstr>
      <vt:lpstr>المسؤوليات التنفيذية للقادة التشغيليين</vt:lpstr>
      <vt:lpstr>المزايا الرئيسة للقادة التشغيليين</vt:lpstr>
      <vt:lpstr>مراحل بناء الخطة التشغيلية </vt:lpstr>
      <vt:lpstr>ماذا نعني بالنشاطات التشغيلية؟</vt:lpstr>
      <vt:lpstr>ماذا نعني بالنشاطات التشغيلية؟</vt:lpstr>
      <vt:lpstr>من أبرز أدوات التخطيط والتحسين التشغيلي</vt:lpstr>
      <vt:lpstr>رسم خط التشغيل</vt:lpstr>
      <vt:lpstr>عرض تقديمي في PowerPoint</vt:lpstr>
      <vt:lpstr>قائمة التحقق</vt:lpstr>
      <vt:lpstr>خارطة باريتو</vt:lpstr>
      <vt:lpstr>رسم السّبب والنتيجة</vt:lpstr>
      <vt:lpstr>عرض تقديمي في PowerPoint</vt:lpstr>
      <vt:lpstr>نموذج مصفوفة أهداف ومبادرات الخطة التشغيلية</vt:lpstr>
      <vt:lpstr>مرتكزات نجاح الخطة التشغيلية</vt:lpstr>
      <vt:lpstr>التخطيط التشغيلي – مصفوفة البدائل والأولويات</vt:lpstr>
      <vt:lpstr>عرض تقديمي في PowerPoint</vt:lpstr>
      <vt:lpstr>تقييم الأداء ( دراسة الواقع ) SWOT</vt:lpstr>
      <vt:lpstr>علاقة التخطيط التشغيلى بالموازنات المالية التقدرية</vt:lpstr>
      <vt:lpstr>تقييم الأداء SWOT</vt:lpstr>
      <vt:lpstr>تحليل الفجوات </vt:lpstr>
      <vt:lpstr>مراحل تحليل الفجوة</vt:lpstr>
      <vt:lpstr>وضع خطط العمل وتوحيدها</vt:lpstr>
      <vt:lpstr>وضع خطط العمل وتوحيدها</vt:lpstr>
      <vt:lpstr>الخطط البديلة ( خطط الطوارئ )</vt:lpstr>
      <vt:lpstr>تنفيذ الخطة</vt:lpstr>
      <vt:lpstr>التنفيذ</vt:lpstr>
      <vt:lpstr>عرض تقديمي في PowerPoint</vt:lpstr>
      <vt:lpstr>عرض تقديمي في PowerPoint</vt:lpstr>
      <vt:lpstr>إليه بناء الخطة التشغيلية والتدرب على التطبيق فى البرنامج</vt:lpstr>
      <vt:lpstr>إليه بناء الخطة التشغيلية والتدرب على التطبيق فى البرنامج</vt:lpstr>
      <vt:lpstr>إليه بناء الخطة التشغيلية والتدرب على التطبيق فى البرنامج</vt:lpstr>
      <vt:lpstr>إليه بناء الخطة التشغيلية والتدرب على التطبيق فى البرنامج</vt:lpstr>
      <vt:lpstr>إليه بناء الخطة التشغيلية والتدرب على التطبيق فى البرنامج</vt:lpstr>
      <vt:lpstr>إليه بناء الخطة التشغيلية والتدرب على التطبيق فى البرنامج</vt:lpstr>
      <vt:lpstr>إليه بناء الخطة التشغيلية والتدرب على التطبيق فى البرنامج</vt:lpstr>
      <vt:lpstr>نموذج مصفوفة أهداف ومبادرات الخطة التشغيلية</vt:lpstr>
      <vt:lpstr>عرض تقديمي في PowerPoint</vt:lpstr>
      <vt:lpstr>عرض تقديمي في PowerPoint</vt:lpstr>
    </vt:vector>
  </TitlesOfParts>
  <Company>Clearly Presented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Missing Piece PowerPoint Template</dc:title>
  <dc:creator>Presentation Magazine</dc:creator>
  <cp:lastModifiedBy>admin nw</cp:lastModifiedBy>
  <cp:revision>128</cp:revision>
  <dcterms:created xsi:type="dcterms:W3CDTF">2009-11-03T13:35:13Z</dcterms:created>
  <dcterms:modified xsi:type="dcterms:W3CDTF">2016-01-20T21:40:49Z</dcterms:modified>
</cp:coreProperties>
</file>