
<file path=[Content_Types].xml><?xml version="1.0" encoding="utf-8"?>
<Types xmlns="http://schemas.openxmlformats.org/package/2006/content-types">
  <Override PartName="/ppt/slides/slide47.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85.xml" ContentType="application/vnd.openxmlformats-officedocument.presentationml.notesSlide+xml"/>
  <Override PartName="/ppt/notesSlides/notesSlide96.xml" ContentType="application/vnd.openxmlformats-officedocument.presentationml.notesSlide+xml"/>
  <Override PartName="/ppt/notesSlides/notesSlide130.xml" ContentType="application/vnd.openxmlformats-officedocument.presentationml.notesSlide+xml"/>
  <Override PartName="/ppt/notesSlides/notesSlide141.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slides/slide169.xml" ContentType="application/vnd.openxmlformats-officedocument.presentationml.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slides/slide147.xml" ContentType="application/vnd.openxmlformats-officedocument.presentationml.slide+xml"/>
  <Override PartName="/ppt/slides/slide158.xml" ContentType="application/vnd.openxmlformats-officedocument.presentationml.slide+xml"/>
  <Override PartName="/ppt/notesSlides/notesSlide30.xml" ContentType="application/vnd.openxmlformats-officedocument.presentationml.notesSlide+xml"/>
  <Override PartName="/ppt/slides/slide99.xml" ContentType="application/vnd.openxmlformats-officedocument.presentationml.slide+xml"/>
  <Override PartName="/ppt/slides/slide136.xml" ContentType="application/vnd.openxmlformats-officedocument.presentationml.slide+xml"/>
  <Override PartName="/ppt/slides/slide183.xml" ContentType="application/vnd.openxmlformats-officedocument.presentationml.slide+xml"/>
  <Override PartName="/ppt/diagrams/layout1.xml" ContentType="application/vnd.openxmlformats-officedocument.drawingml.diagramLayout+xml"/>
  <Override PartName="/ppt/notesSlides/notesSlide7.xml" ContentType="application/vnd.openxmlformats-officedocument.presentationml.notesSlide+xml"/>
  <Override PartName="/ppt/notesSlides/notesSlide146.xml" ContentType="application/vnd.openxmlformats-officedocument.presentationml.notesSlide+xml"/>
  <Override PartName="/ppt/notesSlides/notesSlide157.xml" ContentType="application/vnd.openxmlformats-officedocument.presentationml.notesSlide+xml"/>
  <Override PartName="/ppt/slides/slide77.xml" ContentType="application/vnd.openxmlformats-officedocument.presentationml.slide+xml"/>
  <Override PartName="/ppt/slides/slide88.xml" ContentType="application/vnd.openxmlformats-officedocument.presentationml.slide+xml"/>
  <Override PartName="/ppt/slides/slide125.xml" ContentType="application/vnd.openxmlformats-officedocument.presentationml.slide+xml"/>
  <Override PartName="/ppt/slides/slide172.xml" ContentType="application/vnd.openxmlformats-officedocument.presentationml.slide+xml"/>
  <Override PartName="/ppt/notesSlides/notesSlide13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50.xml" ContentType="application/vnd.openxmlformats-officedocument.presentationml.slide+xml"/>
  <Override PartName="/ppt/slides/slide161.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68.xml" ContentType="application/vnd.openxmlformats-officedocument.presentationml.notesSlide+xml"/>
  <Override PartName="/ppt/notesSlides/notesSlide79.xml" ContentType="application/vnd.openxmlformats-officedocument.presentationml.notesSlide+xml"/>
  <Override PartName="/ppt/notesSlides/notesSlide124.xml" ContentType="application/vnd.openxmlformats-officedocument.presentationml.notesSlide+xml"/>
  <Override PartName="/ppt/slides/slide55.xml" ContentType="application/vnd.openxmlformats-officedocument.presentationml.slide+xml"/>
  <Override PartName="/ppt/theme/theme2.xml" ContentType="application/vnd.openxmlformats-officedocument.theme+xml"/>
  <Override PartName="/ppt/notesSlides/notesSlide57.xml" ContentType="application/vnd.openxmlformats-officedocument.presentationml.notesSlide+xml"/>
  <Override PartName="/ppt/notesSlides/notesSlide102.xml" ContentType="application/vnd.openxmlformats-officedocument.presentationml.notesSlide+xml"/>
  <Override PartName="/ppt/notesSlides/notesSlide113.xml" ContentType="application/vnd.openxmlformats-officedocument.presentationml.notesSlide+xml"/>
  <Override PartName="/ppt/theme/themeOverride6.xml" ContentType="application/vnd.openxmlformats-officedocument.themeOverrid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notesSlides/notesSlide46.xml" ContentType="application/vnd.openxmlformats-officedocument.presentationml.notesSlide+xml"/>
  <Override PartName="/ppt/notesSlides/notesSlide93.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188.xml" ContentType="application/vnd.openxmlformats-officedocument.presentationml.slide+xml"/>
  <Override PartName="/ppt/notesSlides/notesSlide13.xml" ContentType="application/vnd.openxmlformats-officedocument.presentationml.notesSlide+xml"/>
  <Override PartName="/ppt/notesSlides/notesSlide60.xml" ContentType="application/vnd.openxmlformats-officedocument.presentationml.notesSlide+xml"/>
  <Override PartName="/ppt/slides/slide119.xml" ContentType="application/vnd.openxmlformats-officedocument.presentationml.slide+xml"/>
  <Override PartName="/ppt/slides/slide166.xml" ContentType="application/vnd.openxmlformats-officedocument.presentationml.slide+xml"/>
  <Override PartName="/ppt/slides/slide177.xml" ContentType="application/vnd.openxmlformats-officedocument.presentationml.slide+xml"/>
  <Override PartName="/ppt/slideLayouts/slideLayout10.xml" ContentType="application/vnd.openxmlformats-officedocument.presentationml.slideLayout+xml"/>
  <Override PartName="/ppt/notesSlides/notesSlide129.xml" ContentType="application/vnd.openxmlformats-officedocument.presentationml.notesSlide+xml"/>
  <Override PartName="/ppt/slides/slide108.xml" ContentType="application/vnd.openxmlformats-officedocument.presentationml.slide+xml"/>
  <Override PartName="/ppt/slides/slide155.xml" ContentType="application/vnd.openxmlformats-officedocument.presentationml.slide+xml"/>
  <Override PartName="/ppt/notesSlides/notesSlide118.xml" ContentType="application/vnd.openxmlformats-officedocument.presentationml.notesSlide+xml"/>
  <Override PartName="/ppt/slides/slide49.xml" ContentType="application/vnd.openxmlformats-officedocument.presentationml.slide+xml"/>
  <Override PartName="/ppt/slides/slide96.xml" ContentType="application/vnd.openxmlformats-officedocument.presentationml.slide+xml"/>
  <Override PartName="/ppt/slides/slide144.xml" ContentType="application/vnd.openxmlformats-officedocument.presentationml.slide+xml"/>
  <Override PartName="/ppt/notesSlides/notesSlide4.xml" ContentType="application/vnd.openxmlformats-officedocument.presentationml.notesSlide+xml"/>
  <Override PartName="/ppt/notesSlides/notesSlide107.xml" ContentType="application/vnd.openxmlformats-officedocument.presentationml.notesSlide+xml"/>
  <Override PartName="/ppt/notesSlides/notesSlide154.xml" ContentType="application/vnd.openxmlformats-officedocument.presentationml.notesSlide+xml"/>
  <Override PartName="/ppt/slides/slide38.xml" ContentType="application/vnd.openxmlformats-officedocument.presentationml.slide+xml"/>
  <Override PartName="/ppt/slides/slide85.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80.xml" ContentType="application/vnd.openxmlformats-officedocument.presentationml.slide+xml"/>
  <Override PartName="/ppt/diagrams/colors1.xml" ContentType="application/vnd.openxmlformats-officedocument.drawingml.diagramColors+xml"/>
  <Override PartName="/ppt/notesSlides/notesSlide87.xml" ContentType="application/vnd.openxmlformats-officedocument.presentationml.notesSlide+xml"/>
  <Override PartName="/ppt/notesSlides/notesSlide98.xml" ContentType="application/vnd.openxmlformats-officedocument.presentationml.notesSlide+xml"/>
  <Override PartName="/ppt/notesSlides/notesSlide132.xml" ContentType="application/vnd.openxmlformats-officedocument.presentationml.notesSlide+xml"/>
  <Override PartName="/ppt/notesSlides/notesSlide143.xml" ContentType="application/vnd.openxmlformats-officedocument.presentationml.notesSlide+xml"/>
  <Override PartName="/ppt/slides/slide27.xml" ContentType="application/vnd.openxmlformats-officedocument.presentationml.slide+xml"/>
  <Override PartName="/ppt/slides/slide74.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76.xml" ContentType="application/vnd.openxmlformats-officedocument.presentationml.notesSlide+xml"/>
  <Override PartName="/ppt/notesSlides/notesSlide121.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100.xml" ContentType="application/vnd.openxmlformats-officedocument.presentationml.slide+xml"/>
  <Override PartName="/ppt/theme/themeOverride3.xml" ContentType="application/vnd.openxmlformats-officedocument.themeOverride+xml"/>
  <Override PartName="/ppt/notesSlides/notesSlide18.xml" ContentType="application/vnd.openxmlformats-officedocument.presentationml.notesSlide+xml"/>
  <Override PartName="/ppt/notesSlides/notesSlide65.xml" ContentType="application/vnd.openxmlformats-officedocument.presentationml.notesSlide+xml"/>
  <Override PartName="/ppt/notesSlides/notesSlide110.xml" ContentType="application/vnd.openxmlformats-officedocument.presentationml.notesSlide+xml"/>
  <Override PartName="/ppt/slides/slide41.xml" ContentType="application/vnd.openxmlformats-officedocument.presentationml.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90.xml" ContentType="application/vnd.openxmlformats-officedocument.presentationml.notesSlide+xml"/>
  <Override PartName="/ppt/slides/slide30.xml" ContentType="application/vnd.openxmlformats-officedocument.presentationml.slide+xml"/>
  <Override PartName="/ppt/slides/slide149.xml" ContentType="application/vnd.openxmlformats-officedocument.presentationml.slide+xml"/>
  <Override PartName="/ppt/notesSlides/notesSlide32.xml" ContentType="application/vnd.openxmlformats-officedocument.presentationml.notesSlide+xml"/>
  <Override PartName="/ppt/slides/slide138.xml" ContentType="application/vnd.openxmlformats-officedocument.presentationml.slide+xml"/>
  <Override PartName="/ppt/slides/slide185.xml" ContentType="application/vnd.openxmlformats-officedocument.presentationml.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48.xml" ContentType="application/vnd.openxmlformats-officedocument.presentationml.notesSlide+xml"/>
  <Override PartName="/ppt/notesSlides/notesSlide159.xml" ContentType="application/vnd.openxmlformats-officedocument.presentationml.notesSlide+xml"/>
  <Override PartName="/ppt/slides/slide79.xml" ContentType="application/vnd.openxmlformats-officedocument.presentationml.slide+xml"/>
  <Override PartName="/ppt/slides/slide127.xml" ContentType="application/vnd.openxmlformats-officedocument.presentationml.slide+xml"/>
  <Override PartName="/ppt/slides/slide174.xml" ContentType="application/vnd.openxmlformats-officedocument.presentationml.slide+xml"/>
  <Override PartName="/ppt/notesSlides/notesSlide10.xml" ContentType="application/vnd.openxmlformats-officedocument.presentationml.notesSlide+xml"/>
  <Override PartName="/ppt/notesSlides/notesSlide137.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116.xml" ContentType="application/vnd.openxmlformats-officedocument.presentationml.slide+xml"/>
  <Override PartName="/ppt/slides/slide163.xml" ContentType="application/vnd.openxmlformats-officedocument.presentationml.slide+xml"/>
  <Override PartName="/ppt/slideLayouts/slideLayout9.xml" ContentType="application/vnd.openxmlformats-officedocument.presentationml.slideLayout+xml"/>
  <Override PartName="/ppt/notesSlides/notesSlide126.xml" ContentType="application/vnd.openxmlformats-officedocument.presentationml.notesSlide+xml"/>
  <Override PartName="/ppt/slides/slide57.xml" ContentType="application/vnd.openxmlformats-officedocument.presentationml.slide+xml"/>
  <Override PartName="/ppt/slides/slide105.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notesSlides/notesSlide104.xml" ContentType="application/vnd.openxmlformats-officedocument.presentationml.notesSlide+xml"/>
  <Override PartName="/ppt/notesSlides/notesSlide115.xml" ContentType="application/vnd.openxmlformats-officedocument.presentationml.notesSlide+xml"/>
  <Override PartName="/ppt/theme/themeOverride8.xml" ContentType="application/vnd.openxmlformats-officedocument.themeOverride+xml"/>
  <Override PartName="/ppt/notesSlides/notesSlide151.xml" ContentType="application/vnd.openxmlformats-officedocument.presentationml.notesSlide+xml"/>
  <Override PartName="/ppt/slides/slide46.xml" ContentType="application/vnd.openxmlformats-officedocument.presentationml.slide+xml"/>
  <Override PartName="/ppt/slides/slide93.xml" ContentType="application/vnd.openxmlformats-officedocument.presentationml.slide+xml"/>
  <Override PartName="/ppt/slides/slide130.xml" ContentType="application/vnd.openxmlformats-officedocument.presentationml.slide+xml"/>
  <Override PartName="/ppt/notesSlides/notesSlide48.xml" ContentType="application/vnd.openxmlformats-officedocument.presentationml.notesSlide+xml"/>
  <Override PartName="/ppt/notesSlides/notesSlide95.xml" ContentType="application/vnd.openxmlformats-officedocument.presentationml.notesSlide+xml"/>
  <Override PartName="/ppt/notesSlides/notesSlide140.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notesSlides/notesSlide37.xml" ContentType="application/vnd.openxmlformats-officedocument.presentationml.notesSlide+xml"/>
  <Override PartName="/ppt/notesSlides/notesSlide84.xml" ContentType="application/vnd.openxmlformats-officedocument.presentationml.notesSlide+xml"/>
  <Override PartName="/ppt/slides/slide13.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168.xml" ContentType="application/vnd.openxmlformats-officedocument.presentationml.slide+xml"/>
  <Override PartName="/ppt/slides/slide179.xml" ContentType="application/vnd.openxmlformats-officedocument.presentationml.slide+xml"/>
  <Override PartName="/ppt/notesSlides/notesSlide51.xml" ContentType="application/vnd.openxmlformats-officedocument.presentationml.notesSlide+xml"/>
  <Override PartName="/ppt/slides/slide157.xml" ContentType="application/vnd.openxmlformats-officedocument.presentationml.slide+xml"/>
  <Override PartName="/ppt/notesSlides/notesSlide40.xml" ContentType="application/vnd.openxmlformats-officedocument.presentationml.notesSlide+xml"/>
  <Override PartName="/ppt/slides/slide98.xml" ContentType="application/vnd.openxmlformats-officedocument.presentationml.slide+xml"/>
  <Override PartName="/ppt/slides/slide146.xml" ContentType="application/vnd.openxmlformats-officedocument.presentationml.slide+xml"/>
  <Override PartName="/ppt/notesSlides/notesSlide6.xml" ContentType="application/vnd.openxmlformats-officedocument.presentationml.notesSlide+xml"/>
  <Override PartName="/ppt/notesSlides/notesSlide109.xml" ContentType="application/vnd.openxmlformats-officedocument.presentationml.notesSlide+xml"/>
  <Override PartName="/ppt/notesSlides/notesSlide156.xml" ContentType="application/vnd.openxmlformats-officedocument.presentationml.notesSlide+xml"/>
  <Override PartName="/ppt/slides/slide87.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71.xml" ContentType="application/vnd.openxmlformats-officedocument.presentationml.slide+xml"/>
  <Override PartName="/ppt/slides/slide182.xml" ContentType="application/vnd.openxmlformats-officedocument.presentationml.slide+xml"/>
  <Override PartName="/ppt/diagrams/data1.xml" ContentType="application/vnd.openxmlformats-officedocument.drawingml.diagramData+xml"/>
  <Override PartName="/ppt/notesSlides/notesSlide89.xml" ContentType="application/vnd.openxmlformats-officedocument.presentationml.notesSlide+xml"/>
  <Override PartName="/ppt/notesSlides/notesSlide145.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ppt/notesSlides/notesSlide78.xml" ContentType="application/vnd.openxmlformats-officedocument.presentationml.notesSlide+xml"/>
  <Override PartName="/ppt/notesSlides/notesSlide123.xml" ContentType="application/vnd.openxmlformats-officedocument.presentationml.notesSlide+xml"/>
  <Override PartName="/ppt/notesSlides/notesSlide134.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notesSlides/notesSlide67.xml" ContentType="application/vnd.openxmlformats-officedocument.presentationml.notesSlide+xml"/>
  <Override PartName="/ppt/theme/themeOverride5.xml" ContentType="application/vnd.openxmlformats-officedocument.themeOverride+xml"/>
  <Override PartName="/ppt/notesSlides/notesSlide112.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92.xml" ContentType="application/vnd.openxmlformats-officedocument.presentationml.notesSlide+xml"/>
  <Override PartName="/ppt/notesSlides/notesSlide101.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slides/slide187.xml" ContentType="application/vnd.openxmlformats-officedocument.presentationml.slide+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slides/slide129.xml" ContentType="application/vnd.openxmlformats-officedocument.presentationml.slide+xml"/>
  <Override PartName="/ppt/slides/slide176.xml" ContentType="application/vnd.openxmlformats-officedocument.presentationml.slide+xml"/>
  <Override PartName="/ppt/notesSlides/notesSlide12.xml" ContentType="application/vnd.openxmlformats-officedocument.presentationml.notesSlide+xml"/>
  <Override PartName="/ppt/notesSlides/notesSlide139.xml" ContentType="application/vnd.openxmlformats-officedocument.presentationml.notesSlide+xml"/>
  <Override PartName="/ppt/slides/slide118.xml" ContentType="application/vnd.openxmlformats-officedocument.presentationml.slide+xml"/>
  <Override PartName="/ppt/slides/slide165.xml" ContentType="application/vnd.openxmlformats-officedocument.presentationml.slide+xml"/>
  <Override PartName="/ppt/notesSlides/notesSlide128.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viewProps.xml" ContentType="application/vnd.openxmlformats-officedocument.presentationml.viewProps+xml"/>
  <Override PartName="/ppt/notesSlides/notesSlide106.xml" ContentType="application/vnd.openxmlformats-officedocument.presentationml.notesSlide+xml"/>
  <Override PartName="/ppt/notesSlides/notesSlide117.xml" ContentType="application/vnd.openxmlformats-officedocument.presentationml.notesSlide+xml"/>
  <Override PartName="/ppt/notesSlides/notesSlide153.xml" ContentType="application/vnd.openxmlformats-officedocument.presentationml.notesSlide+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notesSlides/notesSlide3.xml" ContentType="application/vnd.openxmlformats-officedocument.presentationml.notesSlide+xml"/>
  <Override PartName="/ppt/notesSlides/notesSlide97.xml" ContentType="application/vnd.openxmlformats-officedocument.presentationml.notesSlide+xml"/>
  <Override PartName="/ppt/notesSlides/notesSlide142.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ppt/notesSlides/notesSlide86.xml" ContentType="application/vnd.openxmlformats-officedocument.presentationml.notesSlide+xml"/>
  <Override PartName="/ppt/notesSlides/notesSlide131.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notesSlides/notesSlide120.xml" ContentType="application/vnd.openxmlformats-officedocument.presentationml.notesSlide+xml"/>
  <Override PartName="/ppt/slides/slide51.xml" ContentType="application/vnd.openxmlformats-officedocument.presentationml.slide+xml"/>
  <Override PartName="/ppt/theme/themeOverride2.xml" ContentType="application/vnd.openxmlformats-officedocument.themeOverride+xml"/>
  <Override PartName="/ppt/notesSlides/notesSlide53.xml" ContentType="application/vnd.openxmlformats-officedocument.presentationml.notesSlide+xml"/>
  <Override PartName="/ppt/slides/slide40.xml" ContentType="application/vnd.openxmlformats-officedocument.presentationml.slide+xml"/>
  <Override PartName="/ppt/slides/slide159.xml" ContentType="application/vnd.openxmlformats-officedocument.presentationml.slide+xml"/>
  <Override PartName="/ppt/notesSlides/notesSlide42.xml" ContentType="application/vnd.openxmlformats-officedocument.presentationml.notesSlide+xml"/>
  <Override PartName="/ppt/slides/slide148.xml" ContentType="application/vnd.openxmlformats-officedocument.presentationml.slide+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158.xml" ContentType="application/vnd.openxmlformats-officedocument.presentationml.notesSlide+xml"/>
  <Override PartName="/ppt/slides/slide89.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73.xml" ContentType="application/vnd.openxmlformats-officedocument.presentationml.slide+xml"/>
  <Override PartName="/ppt/slides/slide184.xml" ContentType="application/vnd.openxmlformats-officedocument.presentationml.slide+xml"/>
  <Override PartName="/ppt/notesSlides/notesSlide147.xml" ContentType="application/vnd.openxmlformats-officedocument.presentationml.notesSlide+xml"/>
  <Override PartName="/ppt/slides/slide78.xml" ContentType="application/vnd.openxmlformats-officedocument.presentationml.slide+xml"/>
  <Override PartName="/ppt/slides/slide115.xml" ContentType="application/vnd.openxmlformats-officedocument.presentationml.slide+xml"/>
  <Override PartName="/ppt/slides/slide162.xml" ContentType="application/vnd.openxmlformats-officedocument.presentationml.slide+xml"/>
  <Override PartName="/ppt/notesSlides/notesSlide125.xml" ContentType="application/vnd.openxmlformats-officedocument.presentationml.notesSlide+xml"/>
  <Override PartName="/ppt/notesSlides/notesSlide136.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s/slide151.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notesSlides/notesSlide114.xml" ContentType="application/vnd.openxmlformats-officedocument.presentationml.notesSlide+xml"/>
  <Override PartName="/ppt/theme/themeOverride7.xml" ContentType="application/vnd.openxmlformats-officedocument.themeOverride+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slides/slide140.xml" ContentType="application/vnd.openxmlformats-officedocument.presentationml.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94.xml" ContentType="application/vnd.openxmlformats-officedocument.presentationml.notesSlide+xml"/>
  <Override PartName="/ppt/notesSlides/notesSlide103.xml" ContentType="application/vnd.openxmlformats-officedocument.presentationml.notesSlide+xml"/>
  <Override PartName="/ppt/notesSlides/notesSlide150.xml" ContentType="application/vnd.openxmlformats-officedocument.presentationml.notesSlide+xml"/>
  <Override PartName="/ppt/slides/slide34.xml" ContentType="application/vnd.openxmlformats-officedocument.presentationml.slide+xml"/>
  <Override PartName="/ppt/slides/slide81.xml" ContentType="application/vnd.openxmlformats-officedocument.presentationml.slide+xml"/>
  <Override PartName="/ppt/notesSlides/notesSlide36.xml" ContentType="application/vnd.openxmlformats-officedocument.presentationml.notesSlide+xml"/>
  <Override PartName="/ppt/notesSlides/notesSlide83.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slides/slide189.xml" ContentType="application/vnd.openxmlformats-officedocument.presentationml.slide+xml"/>
  <Override PartName="/ppt/notesSlides/notesSlide25.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178.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61.xml" ContentType="application/vnd.openxmlformats-officedocument.presentationml.notesSlide+xml"/>
  <Override PartName="/ppt/slides/slide167.xml" ContentType="application/vnd.openxmlformats-officedocument.presentationml.slide+xml"/>
  <Override PartName="/ppt/notesSlides/notesSlide50.xml" ContentType="application/vnd.openxmlformats-officedocument.presentationml.notesSlide+xml"/>
  <Override PartName="/ppt/slides/slide109.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notesSlides/notesSlide108.xml" ContentType="application/vnd.openxmlformats-officedocument.presentationml.notesSlide+xml"/>
  <Override PartName="/ppt/notesSlides/notesSlide119.xml" ContentType="application/vnd.openxmlformats-officedocument.presentationml.notesSlide+xml"/>
  <Override PartName="/ppt/notesSlides/notesSlide155.xml" ContentType="application/vnd.openxmlformats-officedocument.presentationml.notesSlide+xml"/>
  <Override PartName="/ppt/slides/slide97.xml" ContentType="application/vnd.openxmlformats-officedocument.presentationml.slide+xml"/>
  <Override PartName="/ppt/slides/slide134.xml" ContentType="application/vnd.openxmlformats-officedocument.presentationml.slide+xml"/>
  <Override PartName="/ppt/slides/slide181.xml" ContentType="application/vnd.openxmlformats-officedocument.presentationml.slide+xml"/>
  <Override PartName="/ppt/notesSlides/notesSlide5.xml" ContentType="application/vnd.openxmlformats-officedocument.presentationml.notesSlide+xml"/>
  <Override PartName="/ppt/notesSlides/notesSlide99.xml" ContentType="application/vnd.openxmlformats-officedocument.presentationml.notesSlide+xml"/>
  <Override PartName="/ppt/notesSlides/notesSlide144.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23.xml" ContentType="application/vnd.openxmlformats-officedocument.presentationml.slide+xml"/>
  <Override PartName="/ppt/slides/slide170.xml" ContentType="application/vnd.openxmlformats-officedocument.presentationml.slide+xml"/>
  <Override PartName="/ppt/notesSlides/notesSlide88.xml" ContentType="application/vnd.openxmlformats-officedocument.presentationml.notesSlide+xml"/>
  <Override PartName="/ppt/notesSlides/notesSlide13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64.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notesSlides/notesSlide122.xml" ContentType="application/vnd.openxmlformats-officedocument.presentationml.notesSlide+xml"/>
  <Override PartName="/ppt/diagrams/drawing1.xml" ContentType="application/vnd.ms-office.drawingml.diagramDrawing+xml"/>
  <Override PartName="/ppt/slides/slide53.xml" ContentType="application/vnd.openxmlformats-officedocument.presentationml.slide+xml"/>
  <Default Extension="jpeg" ContentType="image/jpeg"/>
  <Override PartName="/ppt/diagrams/quickStyle1.xml" ContentType="application/vnd.openxmlformats-officedocument.drawingml.diagramStyle+xml"/>
  <Override PartName="/ppt/theme/themeOverride4.xml" ContentType="application/vnd.openxmlformats-officedocument.themeOverride+xml"/>
  <Override PartName="/ppt/notesSlides/notesSlide55.xml" ContentType="application/vnd.openxmlformats-officedocument.presentationml.notesSlide+xml"/>
  <Override PartName="/ppt/notesSlides/notesSlide100.xml" ContentType="application/vnd.openxmlformats-officedocument.presentationml.notesSlide+xml"/>
  <Override PartName="/ppt/notesSlides/notesSlide111.xml" ContentType="application/vnd.openxmlformats-officedocument.presentationml.notesSlide+xml"/>
  <Override PartName="/ppt/slides/slide31.xml" ContentType="application/vnd.openxmlformats-officedocument.presentationml.slide+xml"/>
  <Override PartName="/ppt/slides/slide42.xml" ContentType="application/vnd.openxmlformats-officedocument.presentationml.slide+xml"/>
  <Override PartName="/ppt/notesSlides/notesSlide44.xml" ContentType="application/vnd.openxmlformats-officedocument.presentationml.notesSlide+xml"/>
  <Override PartName="/ppt/notesSlides/notesSlide91.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80.xml" ContentType="application/vnd.openxmlformats-officedocument.presentationml.notesSlide+xml"/>
  <Override PartName="/ppt/slides/slide139.xml" ContentType="application/vnd.openxmlformats-officedocument.presentationml.slide+xml"/>
  <Override PartName="/ppt/slides/slide186.xml" ContentType="application/vnd.openxmlformats-officedocument.presentationml.slide+xml"/>
  <Override PartName="/ppt/notesSlides/notesSlide11.xml" ContentType="application/vnd.openxmlformats-officedocument.presentationml.notesSlide+xml"/>
  <Override PartName="/ppt/notesSlides/notesSlide149.xml" ContentType="application/vnd.openxmlformats-officedocument.presentationml.notesSlide+xml"/>
  <Override PartName="/ppt/slides/slide117.xml" ContentType="application/vnd.openxmlformats-officedocument.presentationml.slide+xml"/>
  <Override PartName="/ppt/slides/slide128.xml" ContentType="application/vnd.openxmlformats-officedocument.presentationml.slide+xml"/>
  <Override PartName="/ppt/slides/slide164.xml" ContentType="application/vnd.openxmlformats-officedocument.presentationml.slide+xml"/>
  <Override PartName="/ppt/slides/slide175.xml" ContentType="application/vnd.openxmlformats-officedocument.presentationml.slide+xml"/>
  <Override PartName="/ppt/notesSlides/notesSlide127.xml" ContentType="application/vnd.openxmlformats-officedocument.presentationml.notesSlide+xml"/>
  <Override PartName="/ppt/notesSlides/notesSlide138.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106.xml" ContentType="application/vnd.openxmlformats-officedocument.presentationml.slide+xml"/>
  <Override PartName="/ppt/slides/slide153.xml" ContentType="application/vnd.openxmlformats-officedocument.presentationml.slide+xml"/>
  <Override PartName="/ppt/notesSlides/notesSlide116.xml" ContentType="application/vnd.openxmlformats-officedocument.presentationml.notesSlide+xml"/>
  <Override PartName="/ppt/slides/slide58.xml" ContentType="application/vnd.openxmlformats-officedocument.presentationml.slide+xml"/>
  <Override PartName="/ppt/notesSlides/notesSlide2.xml" ContentType="application/vnd.openxmlformats-officedocument.presentationml.notesSlide+xml"/>
  <Override PartName="/ppt/notesSlides/notesSlide105.xml" ContentType="application/vnd.openxmlformats-officedocument.presentationml.notesSlide+xml"/>
  <Override PartName="/ppt/notesSlides/notesSlide15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1"/>
  </p:notesMasterIdLst>
  <p:sldIdLst>
    <p:sldId id="256" r:id="rId2"/>
    <p:sldId id="280" r:id="rId3"/>
    <p:sldId id="281" r:id="rId4"/>
    <p:sldId id="305" r:id="rId5"/>
    <p:sldId id="296" r:id="rId6"/>
    <p:sldId id="487" r:id="rId7"/>
    <p:sldId id="485" r:id="rId8"/>
    <p:sldId id="488" r:id="rId9"/>
    <p:sldId id="483" r:id="rId10"/>
    <p:sldId id="297" r:id="rId11"/>
    <p:sldId id="489" r:id="rId12"/>
    <p:sldId id="490" r:id="rId13"/>
    <p:sldId id="491" r:id="rId14"/>
    <p:sldId id="492" r:id="rId15"/>
    <p:sldId id="493" r:id="rId16"/>
    <p:sldId id="494" r:id="rId17"/>
    <p:sldId id="495" r:id="rId18"/>
    <p:sldId id="496" r:id="rId19"/>
    <p:sldId id="497" r:id="rId20"/>
    <p:sldId id="498" r:id="rId21"/>
    <p:sldId id="499" r:id="rId22"/>
    <p:sldId id="500" r:id="rId23"/>
    <p:sldId id="501" r:id="rId24"/>
    <p:sldId id="502" r:id="rId25"/>
    <p:sldId id="503" r:id="rId26"/>
    <p:sldId id="504" r:id="rId27"/>
    <p:sldId id="505" r:id="rId28"/>
    <p:sldId id="506" r:id="rId29"/>
    <p:sldId id="507" r:id="rId30"/>
    <p:sldId id="508" r:id="rId31"/>
    <p:sldId id="509" r:id="rId32"/>
    <p:sldId id="510" r:id="rId33"/>
    <p:sldId id="511" r:id="rId34"/>
    <p:sldId id="512" r:id="rId35"/>
    <p:sldId id="513" r:id="rId36"/>
    <p:sldId id="514" r:id="rId37"/>
    <p:sldId id="515" r:id="rId38"/>
    <p:sldId id="516" r:id="rId39"/>
    <p:sldId id="517" r:id="rId40"/>
    <p:sldId id="518" r:id="rId41"/>
    <p:sldId id="519" r:id="rId42"/>
    <p:sldId id="520" r:id="rId43"/>
    <p:sldId id="521" r:id="rId44"/>
    <p:sldId id="522" r:id="rId45"/>
    <p:sldId id="523" r:id="rId46"/>
    <p:sldId id="524" r:id="rId47"/>
    <p:sldId id="525" r:id="rId48"/>
    <p:sldId id="526" r:id="rId49"/>
    <p:sldId id="528" r:id="rId50"/>
    <p:sldId id="527" r:id="rId51"/>
    <p:sldId id="529" r:id="rId52"/>
    <p:sldId id="530" r:id="rId53"/>
    <p:sldId id="531" r:id="rId54"/>
    <p:sldId id="532" r:id="rId55"/>
    <p:sldId id="533" r:id="rId56"/>
    <p:sldId id="534" r:id="rId57"/>
    <p:sldId id="535" r:id="rId58"/>
    <p:sldId id="536" r:id="rId59"/>
    <p:sldId id="537" r:id="rId60"/>
    <p:sldId id="538" r:id="rId61"/>
    <p:sldId id="539" r:id="rId62"/>
    <p:sldId id="540" r:id="rId63"/>
    <p:sldId id="541" r:id="rId64"/>
    <p:sldId id="542" r:id="rId65"/>
    <p:sldId id="543" r:id="rId66"/>
    <p:sldId id="544" r:id="rId67"/>
    <p:sldId id="545" r:id="rId68"/>
    <p:sldId id="546" r:id="rId69"/>
    <p:sldId id="547" r:id="rId70"/>
    <p:sldId id="548" r:id="rId71"/>
    <p:sldId id="549" r:id="rId72"/>
    <p:sldId id="550" r:id="rId73"/>
    <p:sldId id="551" r:id="rId74"/>
    <p:sldId id="552" r:id="rId75"/>
    <p:sldId id="553" r:id="rId76"/>
    <p:sldId id="554" r:id="rId77"/>
    <p:sldId id="555" r:id="rId78"/>
    <p:sldId id="556" r:id="rId79"/>
    <p:sldId id="557" r:id="rId80"/>
    <p:sldId id="558" r:id="rId81"/>
    <p:sldId id="559" r:id="rId82"/>
    <p:sldId id="560" r:id="rId83"/>
    <p:sldId id="561" r:id="rId84"/>
    <p:sldId id="562" r:id="rId85"/>
    <p:sldId id="563" r:id="rId86"/>
    <p:sldId id="564" r:id="rId87"/>
    <p:sldId id="565" r:id="rId88"/>
    <p:sldId id="566" r:id="rId89"/>
    <p:sldId id="567" r:id="rId90"/>
    <p:sldId id="568" r:id="rId91"/>
    <p:sldId id="569" r:id="rId92"/>
    <p:sldId id="570" r:id="rId93"/>
    <p:sldId id="571" r:id="rId94"/>
    <p:sldId id="572" r:id="rId95"/>
    <p:sldId id="573" r:id="rId96"/>
    <p:sldId id="574" r:id="rId97"/>
    <p:sldId id="575" r:id="rId98"/>
    <p:sldId id="576" r:id="rId99"/>
    <p:sldId id="577" r:id="rId100"/>
    <p:sldId id="578" r:id="rId101"/>
    <p:sldId id="579" r:id="rId102"/>
    <p:sldId id="580" r:id="rId103"/>
    <p:sldId id="581" r:id="rId104"/>
    <p:sldId id="584" r:id="rId105"/>
    <p:sldId id="582" r:id="rId106"/>
    <p:sldId id="583" r:id="rId107"/>
    <p:sldId id="585" r:id="rId108"/>
    <p:sldId id="586" r:id="rId109"/>
    <p:sldId id="587" r:id="rId110"/>
    <p:sldId id="588" r:id="rId111"/>
    <p:sldId id="589" r:id="rId112"/>
    <p:sldId id="590" r:id="rId113"/>
    <p:sldId id="591" r:id="rId114"/>
    <p:sldId id="592" r:id="rId115"/>
    <p:sldId id="593" r:id="rId116"/>
    <p:sldId id="594" r:id="rId117"/>
    <p:sldId id="595" r:id="rId118"/>
    <p:sldId id="596" r:id="rId119"/>
    <p:sldId id="597" r:id="rId120"/>
    <p:sldId id="598" r:id="rId121"/>
    <p:sldId id="599" r:id="rId122"/>
    <p:sldId id="600" r:id="rId123"/>
    <p:sldId id="601" r:id="rId124"/>
    <p:sldId id="602" r:id="rId125"/>
    <p:sldId id="603" r:id="rId126"/>
    <p:sldId id="604" r:id="rId127"/>
    <p:sldId id="605" r:id="rId128"/>
    <p:sldId id="606" r:id="rId129"/>
    <p:sldId id="607" r:id="rId130"/>
    <p:sldId id="608" r:id="rId131"/>
    <p:sldId id="609" r:id="rId132"/>
    <p:sldId id="610" r:id="rId133"/>
    <p:sldId id="611" r:id="rId134"/>
    <p:sldId id="612" r:id="rId135"/>
    <p:sldId id="613" r:id="rId136"/>
    <p:sldId id="614" r:id="rId137"/>
    <p:sldId id="615" r:id="rId138"/>
    <p:sldId id="616" r:id="rId139"/>
    <p:sldId id="617" r:id="rId140"/>
    <p:sldId id="618" r:id="rId141"/>
    <p:sldId id="619" r:id="rId142"/>
    <p:sldId id="620" r:id="rId143"/>
    <p:sldId id="661" r:id="rId144"/>
    <p:sldId id="662" r:id="rId145"/>
    <p:sldId id="663" r:id="rId146"/>
    <p:sldId id="664" r:id="rId147"/>
    <p:sldId id="665" r:id="rId148"/>
    <p:sldId id="666" r:id="rId149"/>
    <p:sldId id="660" r:id="rId150"/>
    <p:sldId id="621" r:id="rId151"/>
    <p:sldId id="622" r:id="rId152"/>
    <p:sldId id="623" r:id="rId153"/>
    <p:sldId id="624" r:id="rId154"/>
    <p:sldId id="625" r:id="rId155"/>
    <p:sldId id="626" r:id="rId156"/>
    <p:sldId id="627" r:id="rId157"/>
    <p:sldId id="628" r:id="rId158"/>
    <p:sldId id="629" r:id="rId159"/>
    <p:sldId id="630" r:id="rId160"/>
    <p:sldId id="631" r:id="rId161"/>
    <p:sldId id="632" r:id="rId162"/>
    <p:sldId id="633" r:id="rId163"/>
    <p:sldId id="634" r:id="rId164"/>
    <p:sldId id="635" r:id="rId165"/>
    <p:sldId id="636" r:id="rId166"/>
    <p:sldId id="637" r:id="rId167"/>
    <p:sldId id="638" r:id="rId168"/>
    <p:sldId id="639" r:id="rId169"/>
    <p:sldId id="640" r:id="rId170"/>
    <p:sldId id="641" r:id="rId171"/>
    <p:sldId id="642" r:id="rId172"/>
    <p:sldId id="643" r:id="rId173"/>
    <p:sldId id="644" r:id="rId174"/>
    <p:sldId id="645" r:id="rId175"/>
    <p:sldId id="646" r:id="rId176"/>
    <p:sldId id="647" r:id="rId177"/>
    <p:sldId id="648" r:id="rId178"/>
    <p:sldId id="649" r:id="rId179"/>
    <p:sldId id="650" r:id="rId180"/>
    <p:sldId id="651" r:id="rId181"/>
    <p:sldId id="652" r:id="rId182"/>
    <p:sldId id="653" r:id="rId183"/>
    <p:sldId id="654" r:id="rId184"/>
    <p:sldId id="655" r:id="rId185"/>
    <p:sldId id="656" r:id="rId186"/>
    <p:sldId id="657" r:id="rId187"/>
    <p:sldId id="658" r:id="rId188"/>
    <p:sldId id="659" r:id="rId189"/>
    <p:sldId id="486" r:id="rId190"/>
  </p:sldIdLst>
  <p:sldSz cx="9144000" cy="6858000" type="screen4x3"/>
  <p:notesSz cx="6858000" cy="9144000"/>
  <p:defaultTextStyle>
    <a:defPPr>
      <a:defRPr lang="en-US"/>
    </a:defPPr>
    <a:lvl1pPr algn="ctr" rtl="0" fontAlgn="base">
      <a:spcBef>
        <a:spcPct val="0"/>
      </a:spcBef>
      <a:spcAft>
        <a:spcPct val="0"/>
      </a:spcAft>
      <a:defRPr sz="2400" kern="1200">
        <a:solidFill>
          <a:schemeClr val="tx1"/>
        </a:solidFill>
        <a:latin typeface="Arial" pitchFamily="34" charset="0"/>
        <a:ea typeface="+mn-ea"/>
        <a:cs typeface="+mn-cs"/>
      </a:defRPr>
    </a:lvl1pPr>
    <a:lvl2pPr marL="457200" algn="ctr" rtl="0" fontAlgn="base">
      <a:spcBef>
        <a:spcPct val="0"/>
      </a:spcBef>
      <a:spcAft>
        <a:spcPct val="0"/>
      </a:spcAft>
      <a:defRPr sz="2400" kern="1200">
        <a:solidFill>
          <a:schemeClr val="tx1"/>
        </a:solidFill>
        <a:latin typeface="Arial" pitchFamily="34" charset="0"/>
        <a:ea typeface="+mn-ea"/>
        <a:cs typeface="+mn-cs"/>
      </a:defRPr>
    </a:lvl2pPr>
    <a:lvl3pPr marL="914400" algn="ctr" rtl="0" fontAlgn="base">
      <a:spcBef>
        <a:spcPct val="0"/>
      </a:spcBef>
      <a:spcAft>
        <a:spcPct val="0"/>
      </a:spcAft>
      <a:defRPr sz="2400" kern="1200">
        <a:solidFill>
          <a:schemeClr val="tx1"/>
        </a:solidFill>
        <a:latin typeface="Arial" pitchFamily="34" charset="0"/>
        <a:ea typeface="+mn-ea"/>
        <a:cs typeface="+mn-cs"/>
      </a:defRPr>
    </a:lvl3pPr>
    <a:lvl4pPr marL="1371600" algn="ctr" rtl="0" fontAlgn="base">
      <a:spcBef>
        <a:spcPct val="0"/>
      </a:spcBef>
      <a:spcAft>
        <a:spcPct val="0"/>
      </a:spcAft>
      <a:defRPr sz="2400" kern="1200">
        <a:solidFill>
          <a:schemeClr val="tx1"/>
        </a:solidFill>
        <a:latin typeface="Arial" pitchFamily="34" charset="0"/>
        <a:ea typeface="+mn-ea"/>
        <a:cs typeface="+mn-cs"/>
      </a:defRPr>
    </a:lvl4pPr>
    <a:lvl5pPr marL="1828800" algn="ctr" rtl="0" fontAlgn="base">
      <a:spcBef>
        <a:spcPct val="0"/>
      </a:spcBef>
      <a:spcAft>
        <a:spcPct val="0"/>
      </a:spcAft>
      <a:defRPr sz="2400" kern="1200">
        <a:solidFill>
          <a:schemeClr val="tx1"/>
        </a:solidFill>
        <a:latin typeface="Arial" pitchFamily="34" charset="0"/>
        <a:ea typeface="+mn-ea"/>
        <a:cs typeface="+mn-cs"/>
      </a:defRPr>
    </a:lvl5pPr>
    <a:lvl6pPr marL="2286000" algn="r" defTabSz="914400" rtl="1" eaLnBrk="1" latinLnBrk="0" hangingPunct="1">
      <a:defRPr sz="2400" kern="1200">
        <a:solidFill>
          <a:schemeClr val="tx1"/>
        </a:solidFill>
        <a:latin typeface="Arial" pitchFamily="34" charset="0"/>
        <a:ea typeface="+mn-ea"/>
        <a:cs typeface="+mn-cs"/>
      </a:defRPr>
    </a:lvl6pPr>
    <a:lvl7pPr marL="2743200" algn="r" defTabSz="914400" rtl="1" eaLnBrk="1" latinLnBrk="0" hangingPunct="1">
      <a:defRPr sz="2400" kern="1200">
        <a:solidFill>
          <a:schemeClr val="tx1"/>
        </a:solidFill>
        <a:latin typeface="Arial" pitchFamily="34" charset="0"/>
        <a:ea typeface="+mn-ea"/>
        <a:cs typeface="+mn-cs"/>
      </a:defRPr>
    </a:lvl7pPr>
    <a:lvl8pPr marL="3200400" algn="r" defTabSz="914400" rtl="1" eaLnBrk="1" latinLnBrk="0" hangingPunct="1">
      <a:defRPr sz="2400" kern="1200">
        <a:solidFill>
          <a:schemeClr val="tx1"/>
        </a:solidFill>
        <a:latin typeface="Arial" pitchFamily="34" charset="0"/>
        <a:ea typeface="+mn-ea"/>
        <a:cs typeface="+mn-cs"/>
      </a:defRPr>
    </a:lvl8pPr>
    <a:lvl9pPr marL="3657600" algn="r" defTabSz="914400" rtl="1" eaLnBrk="1" latinLnBrk="0" hangingPunct="1">
      <a:defRPr sz="2400"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92929"/>
    <a:srgbClr val="000000"/>
    <a:srgbClr val="9900CC"/>
    <a:srgbClr val="00FFFF"/>
    <a:srgbClr val="B92D14"/>
    <a:srgbClr val="66CCFF"/>
    <a:srgbClr val="99CCFF"/>
    <a:srgbClr val="33CCFF"/>
    <a:srgbClr val="FF99FF"/>
    <a:srgbClr val="4D4D4D"/>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2547" autoAdjust="0"/>
    <p:restoredTop sz="95573" autoAdjust="0"/>
  </p:normalViewPr>
  <p:slideViewPr>
    <p:cSldViewPr>
      <p:cViewPr varScale="1">
        <p:scale>
          <a:sx n="70" d="100"/>
          <a:sy n="70" d="100"/>
        </p:scale>
        <p:origin x="-1506" y="-90"/>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5" Type="http://schemas.openxmlformats.org/officeDocument/2006/relationships/slide" Target="slides/slide174.xml"/><Relationship Id="rId170" Type="http://schemas.openxmlformats.org/officeDocument/2006/relationships/slide" Target="slides/slide169.xml"/><Relationship Id="rId191" Type="http://schemas.openxmlformats.org/officeDocument/2006/relationships/notesMaster" Target="notesMasters/notesMaster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slide" Target="slides/slide180.xml"/><Relationship Id="rId186" Type="http://schemas.openxmlformats.org/officeDocument/2006/relationships/slide" Target="slides/slide185.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92" Type="http://schemas.openxmlformats.org/officeDocument/2006/relationships/presProps" Target="presProp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72" Type="http://schemas.openxmlformats.org/officeDocument/2006/relationships/slide" Target="slides/slide171.xml"/><Relationship Id="rId193" Type="http://schemas.openxmlformats.org/officeDocument/2006/relationships/viewProps" Target="view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tableStyles" Target="tableStyles.xml"/><Relationship Id="rId190" Type="http://schemas.openxmlformats.org/officeDocument/2006/relationships/slide" Target="slides/slide189.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677AC6-EA09-4DB2-A82B-6CE7753A3AF4}" type="doc">
      <dgm:prSet loTypeId="urn:microsoft.com/office/officeart/2005/8/layout/cycle6" loCatId="cycle" qsTypeId="urn:microsoft.com/office/officeart/2005/8/quickstyle/3d1" qsCatId="3D" csTypeId="urn:microsoft.com/office/officeart/2005/8/colors/colorful5" csCatId="colorful" phldr="1"/>
      <dgm:spPr/>
      <dgm:t>
        <a:bodyPr/>
        <a:lstStyle/>
        <a:p>
          <a:pPr rtl="1"/>
          <a:endParaRPr lang="ar-EG"/>
        </a:p>
      </dgm:t>
    </dgm:pt>
    <dgm:pt modelId="{122887F4-E825-4B76-9CFD-89A0DD23AFD2}">
      <dgm:prSet phldrT="[Text]"/>
      <dgm:spPr>
        <a:xfrm>
          <a:off x="3674566" y="620"/>
          <a:ext cx="1794867" cy="1166663"/>
        </a:xfrm>
        <a:prstGeom prst="roundRect">
          <a:avLst/>
        </a:prstGeom>
        <a:scene3d>
          <a:camera prst="orthographicFront"/>
          <a:lightRig rig="flat" dir="t"/>
        </a:scene3d>
        <a:sp3d prstMaterial="plastic">
          <a:bevelT w="120900" h="88900"/>
          <a:bevelB w="88900" h="31750" prst="angle"/>
        </a:sp3d>
      </dgm:spPr>
      <dgm:t>
        <a:bodyPr/>
        <a:lstStyle/>
        <a:p>
          <a:pPr rtl="1"/>
          <a:r>
            <a:rPr lang="ar-SA" b="1" smtClean="0">
              <a:latin typeface="Verdana"/>
              <a:ea typeface="+mn-ea"/>
              <a:cs typeface="+mn-cs"/>
            </a:rPr>
            <a:t>الدوافع</a:t>
          </a:r>
          <a:endParaRPr lang="ar-EG" dirty="0">
            <a:latin typeface="Verdana"/>
            <a:ea typeface="+mn-ea"/>
            <a:cs typeface="+mn-cs"/>
          </a:endParaRPr>
        </a:p>
      </dgm:t>
    </dgm:pt>
    <dgm:pt modelId="{6BEBED3D-A73A-4F13-A5A8-8BC6F1385CCC}" type="parTrans" cxnId="{37934746-C00F-4260-BA57-031E4D38E6E7}">
      <dgm:prSet/>
      <dgm:spPr/>
      <dgm:t>
        <a:bodyPr/>
        <a:lstStyle/>
        <a:p>
          <a:pPr rtl="1"/>
          <a:endParaRPr lang="ar-EG"/>
        </a:p>
      </dgm:t>
    </dgm:pt>
    <dgm:pt modelId="{E3727B0C-C8D6-4CC3-8DA4-82EB382665ED}" type="sibTrans" cxnId="{37934746-C00F-4260-BA57-031E4D38E6E7}">
      <dgm:prSet/>
      <dgm:spPr>
        <a:xfrm>
          <a:off x="2241478" y="583952"/>
          <a:ext cx="4661043" cy="4661043"/>
        </a:xfrm>
        <a:custGeom>
          <a:avLst/>
          <a:gdLst/>
          <a:ahLst/>
          <a:cxnLst/>
          <a:rect l="0" t="0" r="0" b="0"/>
          <a:pathLst>
            <a:path>
              <a:moveTo>
                <a:pt x="3240281" y="184905"/>
              </a:moveTo>
              <a:arcTo wR="2330521" hR="2330521" stAng="17578641" swAng="1961116"/>
            </a:path>
          </a:pathLst>
        </a:custGeom>
        <a:scene3d>
          <a:camera prst="orthographicFront"/>
          <a:lightRig rig="flat" dir="t"/>
        </a:scene3d>
        <a:sp3d z="-40000" prstMaterial="matte"/>
      </dgm:spPr>
      <dgm:t>
        <a:bodyPr/>
        <a:lstStyle/>
        <a:p>
          <a:pPr rtl="1"/>
          <a:endParaRPr lang="ar-EG"/>
        </a:p>
      </dgm:t>
    </dgm:pt>
    <dgm:pt modelId="{92CFDAFF-949B-4857-A3CA-0731D3B440B6}">
      <dgm:prSet phldrT="[Text]"/>
      <dgm:spPr>
        <a:xfrm>
          <a:off x="5891024" y="1610971"/>
          <a:ext cx="1794867" cy="1166663"/>
        </a:xfrm>
        <a:prstGeom prst="roundRect">
          <a:avLst/>
        </a:prstGeom>
        <a:scene3d>
          <a:camera prst="orthographicFront"/>
          <a:lightRig rig="flat" dir="t"/>
        </a:scene3d>
        <a:sp3d prstMaterial="plastic">
          <a:bevelT w="120900" h="88900"/>
          <a:bevelB w="88900" h="31750" prst="angle"/>
        </a:sp3d>
      </dgm:spPr>
      <dgm:t>
        <a:bodyPr/>
        <a:lstStyle/>
        <a:p>
          <a:pPr rtl="1"/>
          <a:r>
            <a:rPr lang="ar-SA" b="1" smtClean="0">
              <a:latin typeface="Verdana"/>
              <a:ea typeface="+mn-ea"/>
              <a:cs typeface="+mn-cs"/>
            </a:rPr>
            <a:t>التحفيز</a:t>
          </a:r>
          <a:endParaRPr lang="ar-EG" dirty="0">
            <a:latin typeface="Verdana"/>
            <a:ea typeface="+mn-ea"/>
            <a:cs typeface="+mn-cs"/>
          </a:endParaRPr>
        </a:p>
      </dgm:t>
    </dgm:pt>
    <dgm:pt modelId="{2167AA31-7AC4-483D-A134-3E32E36B1DBA}" type="parTrans" cxnId="{C5B1EE3B-772E-4B1C-ABAC-F20126D9585D}">
      <dgm:prSet/>
      <dgm:spPr/>
      <dgm:t>
        <a:bodyPr/>
        <a:lstStyle/>
        <a:p>
          <a:pPr rtl="1"/>
          <a:endParaRPr lang="ar-EG"/>
        </a:p>
      </dgm:t>
    </dgm:pt>
    <dgm:pt modelId="{7BB976FE-C204-4F29-BACA-9DA1AEEF4C27}" type="sibTrans" cxnId="{C5B1EE3B-772E-4B1C-ABAC-F20126D9585D}">
      <dgm:prSet/>
      <dgm:spPr>
        <a:xfrm>
          <a:off x="2241478" y="583952"/>
          <a:ext cx="4661043" cy="4661043"/>
        </a:xfrm>
        <a:custGeom>
          <a:avLst/>
          <a:gdLst/>
          <a:ahLst/>
          <a:cxnLst/>
          <a:rect l="0" t="0" r="0" b="0"/>
          <a:pathLst>
            <a:path>
              <a:moveTo>
                <a:pt x="4657851" y="2208577"/>
              </a:moveTo>
              <a:arcTo wR="2330521" hR="2330521" stAng="21420039" swAng="2195979"/>
            </a:path>
          </a:pathLst>
        </a:custGeom>
        <a:scene3d>
          <a:camera prst="orthographicFront"/>
          <a:lightRig rig="flat" dir="t"/>
        </a:scene3d>
        <a:sp3d z="-40000" prstMaterial="matte"/>
      </dgm:spPr>
      <dgm:t>
        <a:bodyPr/>
        <a:lstStyle/>
        <a:p>
          <a:pPr rtl="1"/>
          <a:endParaRPr lang="ar-EG"/>
        </a:p>
      </dgm:t>
    </dgm:pt>
    <dgm:pt modelId="{2D515CAD-D322-4206-B6DB-38D432593D5E}">
      <dgm:prSet phldrT="[Text]"/>
      <dgm:spPr>
        <a:xfrm>
          <a:off x="5044412" y="4216573"/>
          <a:ext cx="1794867" cy="1166663"/>
        </a:xfrm>
        <a:prstGeom prst="roundRect">
          <a:avLst/>
        </a:prstGeom>
        <a:scene3d>
          <a:camera prst="orthographicFront"/>
          <a:lightRig rig="flat" dir="t"/>
        </a:scene3d>
        <a:sp3d prstMaterial="plastic">
          <a:bevelT w="120900" h="88900"/>
          <a:bevelB w="88900" h="31750" prst="angle"/>
        </a:sp3d>
      </dgm:spPr>
      <dgm:t>
        <a:bodyPr/>
        <a:lstStyle/>
        <a:p>
          <a:pPr rtl="1"/>
          <a:r>
            <a:rPr lang="ar-EG" smtClean="0">
              <a:latin typeface="Verdana"/>
              <a:ea typeface="+mn-ea"/>
              <a:cs typeface="+mn-cs"/>
            </a:rPr>
            <a:t>نظريات الحوافز والدوافع</a:t>
          </a:r>
          <a:endParaRPr lang="ar-EG" dirty="0">
            <a:latin typeface="Verdana"/>
            <a:ea typeface="+mn-ea"/>
            <a:cs typeface="+mn-cs"/>
          </a:endParaRPr>
        </a:p>
      </dgm:t>
    </dgm:pt>
    <dgm:pt modelId="{4AF6800B-7D57-4302-8B7E-AA920D5AD424}" type="parTrans" cxnId="{E605E886-54BA-4AA3-B1E7-133672BF7754}">
      <dgm:prSet/>
      <dgm:spPr/>
      <dgm:t>
        <a:bodyPr/>
        <a:lstStyle/>
        <a:p>
          <a:pPr rtl="1"/>
          <a:endParaRPr lang="ar-EG"/>
        </a:p>
      </dgm:t>
    </dgm:pt>
    <dgm:pt modelId="{5960DCEF-BE45-49BE-92AD-24059D994919}" type="sibTrans" cxnId="{E605E886-54BA-4AA3-B1E7-133672BF7754}">
      <dgm:prSet/>
      <dgm:spPr>
        <a:xfrm>
          <a:off x="2241478" y="583952"/>
          <a:ext cx="4661043" cy="4661043"/>
        </a:xfrm>
        <a:custGeom>
          <a:avLst/>
          <a:gdLst/>
          <a:ahLst/>
          <a:cxnLst/>
          <a:rect l="0" t="0" r="0" b="0"/>
          <a:pathLst>
            <a:path>
              <a:moveTo>
                <a:pt x="2793678" y="4614557"/>
              </a:moveTo>
              <a:arcTo wR="2330521" hR="2330521" stAng="4712219" swAng="1375561"/>
            </a:path>
          </a:pathLst>
        </a:custGeom>
        <a:scene3d>
          <a:camera prst="orthographicFront"/>
          <a:lightRig rig="flat" dir="t"/>
        </a:scene3d>
        <a:sp3d z="-40000" prstMaterial="matte"/>
      </dgm:spPr>
      <dgm:t>
        <a:bodyPr/>
        <a:lstStyle/>
        <a:p>
          <a:pPr rtl="1"/>
          <a:endParaRPr lang="ar-EG"/>
        </a:p>
      </dgm:t>
    </dgm:pt>
    <dgm:pt modelId="{CAFC942A-4880-431F-9F2D-FA1F87EC1753}">
      <dgm:prSet phldrT="[Text]"/>
      <dgm:spPr>
        <a:xfrm>
          <a:off x="2304720" y="4216573"/>
          <a:ext cx="1794867" cy="1166663"/>
        </a:xfrm>
        <a:prstGeom prst="roundRect">
          <a:avLst/>
        </a:prstGeom>
        <a:scene3d>
          <a:camera prst="orthographicFront"/>
          <a:lightRig rig="flat" dir="t"/>
        </a:scene3d>
        <a:sp3d prstMaterial="plastic">
          <a:bevelT w="120900" h="88900"/>
          <a:bevelB w="88900" h="31750" prst="angle"/>
        </a:sp3d>
      </dgm:spPr>
      <dgm:t>
        <a:bodyPr/>
        <a:lstStyle/>
        <a:p>
          <a:pPr rtl="1"/>
          <a:r>
            <a:rPr lang="ar-EG" b="1" dirty="0" smtClean="0">
              <a:latin typeface="Verdana"/>
              <a:ea typeface="+mn-ea"/>
              <a:cs typeface="+mn-cs"/>
            </a:rPr>
            <a:t>صور من التحفيز النبوي</a:t>
          </a:r>
          <a:endParaRPr lang="ar-EG" dirty="0">
            <a:latin typeface="Verdana"/>
            <a:ea typeface="+mn-ea"/>
            <a:cs typeface="+mn-cs"/>
          </a:endParaRPr>
        </a:p>
      </dgm:t>
    </dgm:pt>
    <dgm:pt modelId="{E5F31616-4152-42DC-9D1D-17B4C378DBB7}" type="parTrans" cxnId="{BA77192B-7353-481E-98F8-3D25643616E8}">
      <dgm:prSet/>
      <dgm:spPr/>
      <dgm:t>
        <a:bodyPr/>
        <a:lstStyle/>
        <a:p>
          <a:pPr rtl="1"/>
          <a:endParaRPr lang="ar-EG"/>
        </a:p>
      </dgm:t>
    </dgm:pt>
    <dgm:pt modelId="{7C9FF223-C0E6-4F46-B35B-EB3DF11EEBDD}" type="sibTrans" cxnId="{BA77192B-7353-481E-98F8-3D25643616E8}">
      <dgm:prSet/>
      <dgm:spPr>
        <a:xfrm>
          <a:off x="2241478" y="583952"/>
          <a:ext cx="4661043" cy="4661043"/>
        </a:xfrm>
        <a:custGeom>
          <a:avLst/>
          <a:gdLst/>
          <a:ahLst/>
          <a:cxnLst/>
          <a:rect l="0" t="0" r="0" b="0"/>
          <a:pathLst>
            <a:path>
              <a:moveTo>
                <a:pt x="389387" y="3620222"/>
              </a:moveTo>
              <a:arcTo wR="2330521" hR="2330521" stAng="8783983" swAng="2195979"/>
            </a:path>
          </a:pathLst>
        </a:custGeom>
        <a:scene3d>
          <a:camera prst="orthographicFront"/>
          <a:lightRig rig="flat" dir="t"/>
        </a:scene3d>
        <a:sp3d z="-40000" prstMaterial="matte"/>
      </dgm:spPr>
      <dgm:t>
        <a:bodyPr/>
        <a:lstStyle/>
        <a:p>
          <a:pPr rtl="1"/>
          <a:endParaRPr lang="ar-EG"/>
        </a:p>
      </dgm:t>
    </dgm:pt>
    <dgm:pt modelId="{4A738960-8F8D-4247-A44D-6E9EF56D9BF0}">
      <dgm:prSet phldrT="[Text]"/>
      <dgm:spPr>
        <a:xfrm>
          <a:off x="1458108" y="1610971"/>
          <a:ext cx="1794867" cy="1166663"/>
        </a:xfrm>
        <a:prstGeom prst="roundRect">
          <a:avLst/>
        </a:prstGeom>
        <a:scene3d>
          <a:camera prst="orthographicFront"/>
          <a:lightRig rig="flat" dir="t"/>
        </a:scene3d>
        <a:sp3d prstMaterial="plastic">
          <a:bevelT w="120900" h="88900"/>
          <a:bevelB w="88900" h="31750" prst="angle"/>
        </a:sp3d>
      </dgm:spPr>
      <dgm:t>
        <a:bodyPr/>
        <a:lstStyle/>
        <a:p>
          <a:pPr rtl="1"/>
          <a:r>
            <a:rPr lang="ar-SA" b="1" smtClean="0">
              <a:latin typeface="Verdana"/>
              <a:ea typeface="+mn-ea"/>
              <a:cs typeface="+mn-cs"/>
            </a:rPr>
            <a:t>المنظومة التربويَّة بين التحفيز والدافعية والإحباط</a:t>
          </a:r>
          <a:endParaRPr lang="ar-EG" dirty="0">
            <a:latin typeface="Verdana"/>
            <a:ea typeface="+mn-ea"/>
            <a:cs typeface="+mn-cs"/>
          </a:endParaRPr>
        </a:p>
      </dgm:t>
    </dgm:pt>
    <dgm:pt modelId="{5B0E8595-534B-4996-9279-4372AE405149}" type="parTrans" cxnId="{3C3298A0-7412-4E4A-B14B-E432ABE61D37}">
      <dgm:prSet/>
      <dgm:spPr/>
      <dgm:t>
        <a:bodyPr/>
        <a:lstStyle/>
        <a:p>
          <a:pPr rtl="1"/>
          <a:endParaRPr lang="ar-EG"/>
        </a:p>
      </dgm:t>
    </dgm:pt>
    <dgm:pt modelId="{715B5655-80DB-4A81-A348-0C0A1CF72BD9}" type="sibTrans" cxnId="{3C3298A0-7412-4E4A-B14B-E432ABE61D37}">
      <dgm:prSet/>
      <dgm:spPr>
        <a:xfrm>
          <a:off x="2241478" y="583952"/>
          <a:ext cx="4661043" cy="4661043"/>
        </a:xfrm>
        <a:custGeom>
          <a:avLst/>
          <a:gdLst/>
          <a:ahLst/>
          <a:cxnLst/>
          <a:rect l="0" t="0" r="0" b="0"/>
          <a:pathLst>
            <a:path>
              <a:moveTo>
                <a:pt x="406139" y="1015956"/>
              </a:moveTo>
              <a:arcTo wR="2330521" hR="2330521" stAng="12860243" swAng="1961116"/>
            </a:path>
          </a:pathLst>
        </a:custGeom>
        <a:scene3d>
          <a:camera prst="orthographicFront"/>
          <a:lightRig rig="flat" dir="t"/>
        </a:scene3d>
        <a:sp3d z="-40000" prstMaterial="matte"/>
      </dgm:spPr>
      <dgm:t>
        <a:bodyPr/>
        <a:lstStyle/>
        <a:p>
          <a:pPr rtl="1"/>
          <a:endParaRPr lang="ar-EG"/>
        </a:p>
      </dgm:t>
    </dgm:pt>
    <dgm:pt modelId="{502F84EF-D492-416A-BCD4-11E039F9D3EB}" type="pres">
      <dgm:prSet presAssocID="{31677AC6-EA09-4DB2-A82B-6CE7753A3AF4}" presName="cycle" presStyleCnt="0">
        <dgm:presLayoutVars>
          <dgm:dir/>
          <dgm:resizeHandles val="exact"/>
        </dgm:presLayoutVars>
      </dgm:prSet>
      <dgm:spPr/>
      <dgm:t>
        <a:bodyPr/>
        <a:lstStyle/>
        <a:p>
          <a:pPr rtl="1"/>
          <a:endParaRPr lang="ar-EG"/>
        </a:p>
      </dgm:t>
    </dgm:pt>
    <dgm:pt modelId="{8F0C47C5-6C92-4C6D-B207-2E7C8BC03FA3}" type="pres">
      <dgm:prSet presAssocID="{122887F4-E825-4B76-9CFD-89A0DD23AFD2}" presName="node" presStyleLbl="node1" presStyleIdx="0" presStyleCnt="5">
        <dgm:presLayoutVars>
          <dgm:bulletEnabled val="1"/>
        </dgm:presLayoutVars>
      </dgm:prSet>
      <dgm:spPr/>
      <dgm:t>
        <a:bodyPr/>
        <a:lstStyle/>
        <a:p>
          <a:pPr rtl="1"/>
          <a:endParaRPr lang="ar-EG"/>
        </a:p>
      </dgm:t>
    </dgm:pt>
    <dgm:pt modelId="{E465E06D-5F65-47CD-84FF-5D243A7DB2BB}" type="pres">
      <dgm:prSet presAssocID="{122887F4-E825-4B76-9CFD-89A0DD23AFD2}" presName="spNode" presStyleCnt="0"/>
      <dgm:spPr/>
    </dgm:pt>
    <dgm:pt modelId="{740080C2-44EE-4381-8CB8-6651A1CF2D42}" type="pres">
      <dgm:prSet presAssocID="{E3727B0C-C8D6-4CC3-8DA4-82EB382665ED}" presName="sibTrans" presStyleLbl="sibTrans1D1" presStyleIdx="0" presStyleCnt="5"/>
      <dgm:spPr/>
      <dgm:t>
        <a:bodyPr/>
        <a:lstStyle/>
        <a:p>
          <a:pPr rtl="1"/>
          <a:endParaRPr lang="ar-EG"/>
        </a:p>
      </dgm:t>
    </dgm:pt>
    <dgm:pt modelId="{B709AA37-D1E4-4B59-B60C-75276FABB642}" type="pres">
      <dgm:prSet presAssocID="{92CFDAFF-949B-4857-A3CA-0731D3B440B6}" presName="node" presStyleLbl="node1" presStyleIdx="1" presStyleCnt="5">
        <dgm:presLayoutVars>
          <dgm:bulletEnabled val="1"/>
        </dgm:presLayoutVars>
      </dgm:prSet>
      <dgm:spPr/>
      <dgm:t>
        <a:bodyPr/>
        <a:lstStyle/>
        <a:p>
          <a:pPr rtl="1"/>
          <a:endParaRPr lang="ar-EG"/>
        </a:p>
      </dgm:t>
    </dgm:pt>
    <dgm:pt modelId="{4184B321-3B58-4C3D-B90A-637943B13DFF}" type="pres">
      <dgm:prSet presAssocID="{92CFDAFF-949B-4857-A3CA-0731D3B440B6}" presName="spNode" presStyleCnt="0"/>
      <dgm:spPr/>
    </dgm:pt>
    <dgm:pt modelId="{8929A1D2-8991-4790-96FF-40CA32C6C57B}" type="pres">
      <dgm:prSet presAssocID="{7BB976FE-C204-4F29-BACA-9DA1AEEF4C27}" presName="sibTrans" presStyleLbl="sibTrans1D1" presStyleIdx="1" presStyleCnt="5"/>
      <dgm:spPr/>
      <dgm:t>
        <a:bodyPr/>
        <a:lstStyle/>
        <a:p>
          <a:pPr rtl="1"/>
          <a:endParaRPr lang="ar-EG"/>
        </a:p>
      </dgm:t>
    </dgm:pt>
    <dgm:pt modelId="{4F51D8E9-A216-4586-988E-7CF57E78F838}" type="pres">
      <dgm:prSet presAssocID="{2D515CAD-D322-4206-B6DB-38D432593D5E}" presName="node" presStyleLbl="node1" presStyleIdx="2" presStyleCnt="5">
        <dgm:presLayoutVars>
          <dgm:bulletEnabled val="1"/>
        </dgm:presLayoutVars>
      </dgm:prSet>
      <dgm:spPr/>
      <dgm:t>
        <a:bodyPr/>
        <a:lstStyle/>
        <a:p>
          <a:pPr rtl="1"/>
          <a:endParaRPr lang="ar-EG"/>
        </a:p>
      </dgm:t>
    </dgm:pt>
    <dgm:pt modelId="{346E7150-F7B2-4F7B-8154-31C573069EE2}" type="pres">
      <dgm:prSet presAssocID="{2D515CAD-D322-4206-B6DB-38D432593D5E}" presName="spNode" presStyleCnt="0"/>
      <dgm:spPr/>
    </dgm:pt>
    <dgm:pt modelId="{53A3FC90-1C2E-4066-9A15-DEF81EA15D89}" type="pres">
      <dgm:prSet presAssocID="{5960DCEF-BE45-49BE-92AD-24059D994919}" presName="sibTrans" presStyleLbl="sibTrans1D1" presStyleIdx="2" presStyleCnt="5"/>
      <dgm:spPr/>
      <dgm:t>
        <a:bodyPr/>
        <a:lstStyle/>
        <a:p>
          <a:pPr rtl="1"/>
          <a:endParaRPr lang="ar-EG"/>
        </a:p>
      </dgm:t>
    </dgm:pt>
    <dgm:pt modelId="{D57EEF64-F837-4713-9014-063910736836}" type="pres">
      <dgm:prSet presAssocID="{CAFC942A-4880-431F-9F2D-FA1F87EC1753}" presName="node" presStyleLbl="node1" presStyleIdx="3" presStyleCnt="5">
        <dgm:presLayoutVars>
          <dgm:bulletEnabled val="1"/>
        </dgm:presLayoutVars>
      </dgm:prSet>
      <dgm:spPr/>
      <dgm:t>
        <a:bodyPr/>
        <a:lstStyle/>
        <a:p>
          <a:pPr rtl="1"/>
          <a:endParaRPr lang="ar-EG"/>
        </a:p>
      </dgm:t>
    </dgm:pt>
    <dgm:pt modelId="{09541CC8-B611-4E88-9802-514216A3B6A7}" type="pres">
      <dgm:prSet presAssocID="{CAFC942A-4880-431F-9F2D-FA1F87EC1753}" presName="spNode" presStyleCnt="0"/>
      <dgm:spPr/>
    </dgm:pt>
    <dgm:pt modelId="{61C09EE6-D843-4654-AC0A-A4E6123BD836}" type="pres">
      <dgm:prSet presAssocID="{7C9FF223-C0E6-4F46-B35B-EB3DF11EEBDD}" presName="sibTrans" presStyleLbl="sibTrans1D1" presStyleIdx="3" presStyleCnt="5"/>
      <dgm:spPr/>
      <dgm:t>
        <a:bodyPr/>
        <a:lstStyle/>
        <a:p>
          <a:pPr rtl="1"/>
          <a:endParaRPr lang="ar-EG"/>
        </a:p>
      </dgm:t>
    </dgm:pt>
    <dgm:pt modelId="{21DBC8D3-ECC1-4080-8347-798B563F13A7}" type="pres">
      <dgm:prSet presAssocID="{4A738960-8F8D-4247-A44D-6E9EF56D9BF0}" presName="node" presStyleLbl="node1" presStyleIdx="4" presStyleCnt="5">
        <dgm:presLayoutVars>
          <dgm:bulletEnabled val="1"/>
        </dgm:presLayoutVars>
      </dgm:prSet>
      <dgm:spPr/>
      <dgm:t>
        <a:bodyPr/>
        <a:lstStyle/>
        <a:p>
          <a:pPr rtl="1"/>
          <a:endParaRPr lang="ar-EG"/>
        </a:p>
      </dgm:t>
    </dgm:pt>
    <dgm:pt modelId="{65FF5D0A-F0CE-4B6B-BEF2-3DBC66FD4555}" type="pres">
      <dgm:prSet presAssocID="{4A738960-8F8D-4247-A44D-6E9EF56D9BF0}" presName="spNode" presStyleCnt="0"/>
      <dgm:spPr/>
    </dgm:pt>
    <dgm:pt modelId="{E9319255-6387-4FD5-9FEC-20A732F6F095}" type="pres">
      <dgm:prSet presAssocID="{715B5655-80DB-4A81-A348-0C0A1CF72BD9}" presName="sibTrans" presStyleLbl="sibTrans1D1" presStyleIdx="4" presStyleCnt="5"/>
      <dgm:spPr/>
      <dgm:t>
        <a:bodyPr/>
        <a:lstStyle/>
        <a:p>
          <a:pPr rtl="1"/>
          <a:endParaRPr lang="ar-EG"/>
        </a:p>
      </dgm:t>
    </dgm:pt>
  </dgm:ptLst>
  <dgm:cxnLst>
    <dgm:cxn modelId="{8363E6B1-6D35-4419-A62C-852529730D77}" type="presOf" srcId="{715B5655-80DB-4A81-A348-0C0A1CF72BD9}" destId="{E9319255-6387-4FD5-9FEC-20A732F6F095}" srcOrd="0" destOrd="0" presId="urn:microsoft.com/office/officeart/2005/8/layout/cycle6"/>
    <dgm:cxn modelId="{ECF55780-6914-4E87-9DE5-23B14FB742E4}" type="presOf" srcId="{4A738960-8F8D-4247-A44D-6E9EF56D9BF0}" destId="{21DBC8D3-ECC1-4080-8347-798B563F13A7}" srcOrd="0" destOrd="0" presId="urn:microsoft.com/office/officeart/2005/8/layout/cycle6"/>
    <dgm:cxn modelId="{37934746-C00F-4260-BA57-031E4D38E6E7}" srcId="{31677AC6-EA09-4DB2-A82B-6CE7753A3AF4}" destId="{122887F4-E825-4B76-9CFD-89A0DD23AFD2}" srcOrd="0" destOrd="0" parTransId="{6BEBED3D-A73A-4F13-A5A8-8BC6F1385CCC}" sibTransId="{E3727B0C-C8D6-4CC3-8DA4-82EB382665ED}"/>
    <dgm:cxn modelId="{C5B1EE3B-772E-4B1C-ABAC-F20126D9585D}" srcId="{31677AC6-EA09-4DB2-A82B-6CE7753A3AF4}" destId="{92CFDAFF-949B-4857-A3CA-0731D3B440B6}" srcOrd="1" destOrd="0" parTransId="{2167AA31-7AC4-483D-A134-3E32E36B1DBA}" sibTransId="{7BB976FE-C204-4F29-BACA-9DA1AEEF4C27}"/>
    <dgm:cxn modelId="{969ECE51-C044-4378-A7EB-341EC1A0BE19}" type="presOf" srcId="{2D515CAD-D322-4206-B6DB-38D432593D5E}" destId="{4F51D8E9-A216-4586-988E-7CF57E78F838}" srcOrd="0" destOrd="0" presId="urn:microsoft.com/office/officeart/2005/8/layout/cycle6"/>
    <dgm:cxn modelId="{02163051-59FD-4109-ACF9-F080E7CE0D57}" type="presOf" srcId="{122887F4-E825-4B76-9CFD-89A0DD23AFD2}" destId="{8F0C47C5-6C92-4C6D-B207-2E7C8BC03FA3}" srcOrd="0" destOrd="0" presId="urn:microsoft.com/office/officeart/2005/8/layout/cycle6"/>
    <dgm:cxn modelId="{3C3298A0-7412-4E4A-B14B-E432ABE61D37}" srcId="{31677AC6-EA09-4DB2-A82B-6CE7753A3AF4}" destId="{4A738960-8F8D-4247-A44D-6E9EF56D9BF0}" srcOrd="4" destOrd="0" parTransId="{5B0E8595-534B-4996-9279-4372AE405149}" sibTransId="{715B5655-80DB-4A81-A348-0C0A1CF72BD9}"/>
    <dgm:cxn modelId="{CE597942-B32E-4683-AC5A-98DE0718CE5D}" type="presOf" srcId="{7BB976FE-C204-4F29-BACA-9DA1AEEF4C27}" destId="{8929A1D2-8991-4790-96FF-40CA32C6C57B}" srcOrd="0" destOrd="0" presId="urn:microsoft.com/office/officeart/2005/8/layout/cycle6"/>
    <dgm:cxn modelId="{5E296E81-FE69-43DF-B80E-6BB6AC2445E2}" type="presOf" srcId="{E3727B0C-C8D6-4CC3-8DA4-82EB382665ED}" destId="{740080C2-44EE-4381-8CB8-6651A1CF2D42}" srcOrd="0" destOrd="0" presId="urn:microsoft.com/office/officeart/2005/8/layout/cycle6"/>
    <dgm:cxn modelId="{3B0BFBEA-6AAB-450E-903C-B9A498163527}" type="presOf" srcId="{5960DCEF-BE45-49BE-92AD-24059D994919}" destId="{53A3FC90-1C2E-4066-9A15-DEF81EA15D89}" srcOrd="0" destOrd="0" presId="urn:microsoft.com/office/officeart/2005/8/layout/cycle6"/>
    <dgm:cxn modelId="{5D7372AC-5008-466E-B606-EEB43E15B79E}" type="presOf" srcId="{31677AC6-EA09-4DB2-A82B-6CE7753A3AF4}" destId="{502F84EF-D492-416A-BCD4-11E039F9D3EB}" srcOrd="0" destOrd="0" presId="urn:microsoft.com/office/officeart/2005/8/layout/cycle6"/>
    <dgm:cxn modelId="{E605E886-54BA-4AA3-B1E7-133672BF7754}" srcId="{31677AC6-EA09-4DB2-A82B-6CE7753A3AF4}" destId="{2D515CAD-D322-4206-B6DB-38D432593D5E}" srcOrd="2" destOrd="0" parTransId="{4AF6800B-7D57-4302-8B7E-AA920D5AD424}" sibTransId="{5960DCEF-BE45-49BE-92AD-24059D994919}"/>
    <dgm:cxn modelId="{A1C2F7E4-923D-4B2B-A5C9-C66FBA2E595B}" type="presOf" srcId="{92CFDAFF-949B-4857-A3CA-0731D3B440B6}" destId="{B709AA37-D1E4-4B59-B60C-75276FABB642}" srcOrd="0" destOrd="0" presId="urn:microsoft.com/office/officeart/2005/8/layout/cycle6"/>
    <dgm:cxn modelId="{9E13BF86-C120-46B3-BE53-169B23AD4FE9}" type="presOf" srcId="{7C9FF223-C0E6-4F46-B35B-EB3DF11EEBDD}" destId="{61C09EE6-D843-4654-AC0A-A4E6123BD836}" srcOrd="0" destOrd="0" presId="urn:microsoft.com/office/officeart/2005/8/layout/cycle6"/>
    <dgm:cxn modelId="{0AC9A09C-B11F-41DE-84EE-11D9589703B7}" type="presOf" srcId="{CAFC942A-4880-431F-9F2D-FA1F87EC1753}" destId="{D57EEF64-F837-4713-9014-063910736836}" srcOrd="0" destOrd="0" presId="urn:microsoft.com/office/officeart/2005/8/layout/cycle6"/>
    <dgm:cxn modelId="{BA77192B-7353-481E-98F8-3D25643616E8}" srcId="{31677AC6-EA09-4DB2-A82B-6CE7753A3AF4}" destId="{CAFC942A-4880-431F-9F2D-FA1F87EC1753}" srcOrd="3" destOrd="0" parTransId="{E5F31616-4152-42DC-9D1D-17B4C378DBB7}" sibTransId="{7C9FF223-C0E6-4F46-B35B-EB3DF11EEBDD}"/>
    <dgm:cxn modelId="{237B9403-9CA0-4E32-9D67-6AD7362D4BEC}" type="presParOf" srcId="{502F84EF-D492-416A-BCD4-11E039F9D3EB}" destId="{8F0C47C5-6C92-4C6D-B207-2E7C8BC03FA3}" srcOrd="0" destOrd="0" presId="urn:microsoft.com/office/officeart/2005/8/layout/cycle6"/>
    <dgm:cxn modelId="{16201988-53DC-4411-8DB3-859096BD4BE1}" type="presParOf" srcId="{502F84EF-D492-416A-BCD4-11E039F9D3EB}" destId="{E465E06D-5F65-47CD-84FF-5D243A7DB2BB}" srcOrd="1" destOrd="0" presId="urn:microsoft.com/office/officeart/2005/8/layout/cycle6"/>
    <dgm:cxn modelId="{5755358C-EF75-4BFD-B093-E44C7B004AE6}" type="presParOf" srcId="{502F84EF-D492-416A-BCD4-11E039F9D3EB}" destId="{740080C2-44EE-4381-8CB8-6651A1CF2D42}" srcOrd="2" destOrd="0" presId="urn:microsoft.com/office/officeart/2005/8/layout/cycle6"/>
    <dgm:cxn modelId="{61ED7A44-4E2D-414B-B955-94DA2C7D9E8F}" type="presParOf" srcId="{502F84EF-D492-416A-BCD4-11E039F9D3EB}" destId="{B709AA37-D1E4-4B59-B60C-75276FABB642}" srcOrd="3" destOrd="0" presId="urn:microsoft.com/office/officeart/2005/8/layout/cycle6"/>
    <dgm:cxn modelId="{35231EA0-71EC-43F4-AD3A-C9846DDEE21C}" type="presParOf" srcId="{502F84EF-D492-416A-BCD4-11E039F9D3EB}" destId="{4184B321-3B58-4C3D-B90A-637943B13DFF}" srcOrd="4" destOrd="0" presId="urn:microsoft.com/office/officeart/2005/8/layout/cycle6"/>
    <dgm:cxn modelId="{38B3EFBC-6EF0-4045-A3CD-0BAF41F0F402}" type="presParOf" srcId="{502F84EF-D492-416A-BCD4-11E039F9D3EB}" destId="{8929A1D2-8991-4790-96FF-40CA32C6C57B}" srcOrd="5" destOrd="0" presId="urn:microsoft.com/office/officeart/2005/8/layout/cycle6"/>
    <dgm:cxn modelId="{892CB4D6-D016-4C55-AEE8-71DC92669E9C}" type="presParOf" srcId="{502F84EF-D492-416A-BCD4-11E039F9D3EB}" destId="{4F51D8E9-A216-4586-988E-7CF57E78F838}" srcOrd="6" destOrd="0" presId="urn:microsoft.com/office/officeart/2005/8/layout/cycle6"/>
    <dgm:cxn modelId="{A84030A1-751A-4B42-9166-D25849FE329D}" type="presParOf" srcId="{502F84EF-D492-416A-BCD4-11E039F9D3EB}" destId="{346E7150-F7B2-4F7B-8154-31C573069EE2}" srcOrd="7" destOrd="0" presId="urn:microsoft.com/office/officeart/2005/8/layout/cycle6"/>
    <dgm:cxn modelId="{8AEBEACA-0AA2-427A-A27B-E35EFCBCB0AC}" type="presParOf" srcId="{502F84EF-D492-416A-BCD4-11E039F9D3EB}" destId="{53A3FC90-1C2E-4066-9A15-DEF81EA15D89}" srcOrd="8" destOrd="0" presId="urn:microsoft.com/office/officeart/2005/8/layout/cycle6"/>
    <dgm:cxn modelId="{1B190CA8-B5B9-4D4F-A5AA-2618D9282D4E}" type="presParOf" srcId="{502F84EF-D492-416A-BCD4-11E039F9D3EB}" destId="{D57EEF64-F837-4713-9014-063910736836}" srcOrd="9" destOrd="0" presId="urn:microsoft.com/office/officeart/2005/8/layout/cycle6"/>
    <dgm:cxn modelId="{F2F51315-67F4-4468-BD0B-76DE62093071}" type="presParOf" srcId="{502F84EF-D492-416A-BCD4-11E039F9D3EB}" destId="{09541CC8-B611-4E88-9802-514216A3B6A7}" srcOrd="10" destOrd="0" presId="urn:microsoft.com/office/officeart/2005/8/layout/cycle6"/>
    <dgm:cxn modelId="{C4CC8352-742F-409F-A565-5AC3D290D455}" type="presParOf" srcId="{502F84EF-D492-416A-BCD4-11E039F9D3EB}" destId="{61C09EE6-D843-4654-AC0A-A4E6123BD836}" srcOrd="11" destOrd="0" presId="urn:microsoft.com/office/officeart/2005/8/layout/cycle6"/>
    <dgm:cxn modelId="{FB28137D-6A02-4218-8673-B29CFEB455A2}" type="presParOf" srcId="{502F84EF-D492-416A-BCD4-11E039F9D3EB}" destId="{21DBC8D3-ECC1-4080-8347-798B563F13A7}" srcOrd="12" destOrd="0" presId="urn:microsoft.com/office/officeart/2005/8/layout/cycle6"/>
    <dgm:cxn modelId="{0860D1A7-EE75-40B7-82BB-FE4D82FBC8FA}" type="presParOf" srcId="{502F84EF-D492-416A-BCD4-11E039F9D3EB}" destId="{65FF5D0A-F0CE-4B6B-BEF2-3DBC66FD4555}" srcOrd="13" destOrd="0" presId="urn:microsoft.com/office/officeart/2005/8/layout/cycle6"/>
    <dgm:cxn modelId="{E06968B7-F8A5-4A57-BFA5-487D45B72DA1}" type="presParOf" srcId="{502F84EF-D492-416A-BCD4-11E039F9D3EB}" destId="{E9319255-6387-4FD5-9FEC-20A732F6F095}" srcOrd="14" destOrd="0" presId="urn:microsoft.com/office/officeart/2005/8/layout/cycle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smtClean="0">
                <a:latin typeface="Arial" charset="0"/>
              </a:defRPr>
            </a:lvl1pPr>
          </a:lstStyle>
          <a:p>
            <a:pPr>
              <a:defRPr/>
            </a:pPr>
            <a:endParaRPr lang="en-US"/>
          </a:p>
        </p:txBody>
      </p:sp>
      <p:sp>
        <p:nvSpPr>
          <p:cNvPr id="819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latin typeface="Arial" charset="0"/>
              </a:defRPr>
            </a:lvl1pPr>
          </a:lstStyle>
          <a:p>
            <a:pPr>
              <a:defRPr/>
            </a:pPr>
            <a:endParaRPr lang="en-US"/>
          </a:p>
        </p:txBody>
      </p:sp>
      <p:sp>
        <p:nvSpPr>
          <p:cNvPr id="51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 uri="{53640926-AAD7-44D8-BBD7-CCE9431645EC}">
              <a14:shadowObscured xmlns:a14="http://schemas.microsoft.com/office/drawing/2010/main" xmlns="" val="1"/>
            </a:ext>
          </a:extLst>
        </p:spPr>
      </p:sp>
      <p:sp>
        <p:nvSpPr>
          <p:cNvPr id="819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19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smtClean="0">
                <a:latin typeface="Arial" charset="0"/>
              </a:defRPr>
            </a:lvl1pPr>
          </a:lstStyle>
          <a:p>
            <a:pPr>
              <a:defRPr/>
            </a:pPr>
            <a:endParaRPr lang="en-US"/>
          </a:p>
        </p:txBody>
      </p:sp>
      <p:sp>
        <p:nvSpPr>
          <p:cNvPr id="819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atin typeface="Arial" charset="0"/>
              </a:defRPr>
            </a:lvl1pPr>
          </a:lstStyle>
          <a:p>
            <a:pPr>
              <a:defRPr/>
            </a:pPr>
            <a:fld id="{A5B89193-B860-43A9-BD7D-E5B35E7CA9AD}" type="slidenum">
              <a:rPr lang="en-US"/>
              <a:pPr>
                <a:defRPr/>
              </a:pPr>
              <a:t>‹#›</a:t>
            </a:fld>
            <a:endParaRPr lang="en-US"/>
          </a:p>
        </p:txBody>
      </p:sp>
    </p:spTree>
    <p:extLst>
      <p:ext uri="{BB962C8B-B14F-4D97-AF65-F5344CB8AC3E}">
        <p14:creationId xmlns:p14="http://schemas.microsoft.com/office/powerpoint/2010/main" xmlns="" val="35889623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74AB2C21-A8B0-431F-BF87-B38A49EECBC7}" type="slidenum">
              <a:rPr lang="en-US" sz="1200"/>
              <a:pPr eaLnBrk="1" hangingPunct="1"/>
              <a:t>1</a:t>
            </a:fld>
            <a:endParaRPr lang="en-US" sz="1200"/>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extLst>
      <p:ext uri="{BB962C8B-B14F-4D97-AF65-F5344CB8AC3E}">
        <p14:creationId xmlns:p14="http://schemas.microsoft.com/office/powerpoint/2010/main" xmlns="" val="38466329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pPr eaLnBrk="1" hangingPunct="1"/>
              <a:t>13</a:t>
            </a:fld>
            <a:endParaRPr lang="en-US"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extLst>
      <p:ext uri="{BB962C8B-B14F-4D97-AF65-F5344CB8AC3E}">
        <p14:creationId xmlns:p14="http://schemas.microsoft.com/office/powerpoint/2010/main" xmlns="" val="394134884"/>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solidFill>
                  <a:prstClr val="black"/>
                </a:solidFill>
              </a:rPr>
              <a:pPr eaLnBrk="1" hangingPunct="1"/>
              <a:t>121</a:t>
            </a:fld>
            <a:endParaRPr lang="en-US" sz="1200">
              <a:solidFill>
                <a:prstClr val="black"/>
              </a:solidFill>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extLst>
      <p:ext uri="{BB962C8B-B14F-4D97-AF65-F5344CB8AC3E}">
        <p14:creationId xmlns:p14="http://schemas.microsoft.com/office/powerpoint/2010/main" xmlns="" val="1047469432"/>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solidFill>
                  <a:prstClr val="black"/>
                </a:solidFill>
              </a:rPr>
              <a:pPr eaLnBrk="1" hangingPunct="1"/>
              <a:t>122</a:t>
            </a:fld>
            <a:endParaRPr lang="en-US" sz="1200">
              <a:solidFill>
                <a:prstClr val="black"/>
              </a:solidFill>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extLst>
      <p:ext uri="{BB962C8B-B14F-4D97-AF65-F5344CB8AC3E}">
        <p14:creationId xmlns:p14="http://schemas.microsoft.com/office/powerpoint/2010/main" xmlns="" val="1453078250"/>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solidFill>
                  <a:prstClr val="black"/>
                </a:solidFill>
              </a:rPr>
              <a:pPr eaLnBrk="1" hangingPunct="1"/>
              <a:t>123</a:t>
            </a:fld>
            <a:endParaRPr lang="en-US" sz="1200">
              <a:solidFill>
                <a:prstClr val="black"/>
              </a:solidFill>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extLst>
      <p:ext uri="{BB962C8B-B14F-4D97-AF65-F5344CB8AC3E}">
        <p14:creationId xmlns:p14="http://schemas.microsoft.com/office/powerpoint/2010/main" xmlns="" val="2480848016"/>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solidFill>
                  <a:prstClr val="black"/>
                </a:solidFill>
              </a:rPr>
              <a:pPr eaLnBrk="1" hangingPunct="1"/>
              <a:t>124</a:t>
            </a:fld>
            <a:endParaRPr lang="en-US" sz="1200">
              <a:solidFill>
                <a:prstClr val="black"/>
              </a:solidFill>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extLst>
      <p:ext uri="{BB962C8B-B14F-4D97-AF65-F5344CB8AC3E}">
        <p14:creationId xmlns:p14="http://schemas.microsoft.com/office/powerpoint/2010/main" xmlns="" val="859117704"/>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solidFill>
                  <a:prstClr val="black"/>
                </a:solidFill>
              </a:rPr>
              <a:pPr eaLnBrk="1" hangingPunct="1"/>
              <a:t>125</a:t>
            </a:fld>
            <a:endParaRPr lang="en-US" sz="1200">
              <a:solidFill>
                <a:prstClr val="black"/>
              </a:solidFill>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extLst>
      <p:ext uri="{BB962C8B-B14F-4D97-AF65-F5344CB8AC3E}">
        <p14:creationId xmlns:p14="http://schemas.microsoft.com/office/powerpoint/2010/main" xmlns="" val="2416657983"/>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solidFill>
                  <a:prstClr val="black"/>
                </a:solidFill>
              </a:rPr>
              <a:pPr eaLnBrk="1" hangingPunct="1"/>
              <a:t>126</a:t>
            </a:fld>
            <a:endParaRPr lang="en-US" sz="1200">
              <a:solidFill>
                <a:prstClr val="black"/>
              </a:solidFill>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extLst>
      <p:ext uri="{BB962C8B-B14F-4D97-AF65-F5344CB8AC3E}">
        <p14:creationId xmlns:p14="http://schemas.microsoft.com/office/powerpoint/2010/main" xmlns="" val="1001506742"/>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solidFill>
                  <a:prstClr val="black"/>
                </a:solidFill>
              </a:rPr>
              <a:pPr eaLnBrk="1" hangingPunct="1"/>
              <a:t>127</a:t>
            </a:fld>
            <a:endParaRPr lang="en-US" sz="1200">
              <a:solidFill>
                <a:prstClr val="black"/>
              </a:solidFill>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extLst>
      <p:ext uri="{BB962C8B-B14F-4D97-AF65-F5344CB8AC3E}">
        <p14:creationId xmlns:p14="http://schemas.microsoft.com/office/powerpoint/2010/main" xmlns="" val="2749333726"/>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solidFill>
                  <a:prstClr val="black"/>
                </a:solidFill>
              </a:rPr>
              <a:pPr eaLnBrk="1" hangingPunct="1"/>
              <a:t>128</a:t>
            </a:fld>
            <a:endParaRPr lang="en-US" sz="1200">
              <a:solidFill>
                <a:prstClr val="black"/>
              </a:solidFill>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extLst>
      <p:ext uri="{BB962C8B-B14F-4D97-AF65-F5344CB8AC3E}">
        <p14:creationId xmlns:p14="http://schemas.microsoft.com/office/powerpoint/2010/main" xmlns="" val="3398170383"/>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solidFill>
                  <a:prstClr val="black"/>
                </a:solidFill>
              </a:rPr>
              <a:pPr eaLnBrk="1" hangingPunct="1"/>
              <a:t>130</a:t>
            </a:fld>
            <a:endParaRPr lang="en-US" sz="1200">
              <a:solidFill>
                <a:prstClr val="black"/>
              </a:solidFill>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extLst>
      <p:ext uri="{BB962C8B-B14F-4D97-AF65-F5344CB8AC3E}">
        <p14:creationId xmlns:p14="http://schemas.microsoft.com/office/powerpoint/2010/main" xmlns="" val="1950948945"/>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solidFill>
                  <a:prstClr val="black"/>
                </a:solidFill>
              </a:rPr>
              <a:pPr eaLnBrk="1" hangingPunct="1"/>
              <a:t>131</a:t>
            </a:fld>
            <a:endParaRPr lang="en-US" sz="1200">
              <a:solidFill>
                <a:prstClr val="black"/>
              </a:solidFill>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extLst>
      <p:ext uri="{BB962C8B-B14F-4D97-AF65-F5344CB8AC3E}">
        <p14:creationId xmlns:p14="http://schemas.microsoft.com/office/powerpoint/2010/main" xmlns="" val="37095751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pPr eaLnBrk="1" hangingPunct="1"/>
              <a:t>14</a:t>
            </a:fld>
            <a:endParaRPr lang="en-US"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extLst>
      <p:ext uri="{BB962C8B-B14F-4D97-AF65-F5344CB8AC3E}">
        <p14:creationId xmlns:p14="http://schemas.microsoft.com/office/powerpoint/2010/main" xmlns="" val="1456022687"/>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solidFill>
                  <a:prstClr val="black"/>
                </a:solidFill>
              </a:rPr>
              <a:pPr eaLnBrk="1" hangingPunct="1"/>
              <a:t>132</a:t>
            </a:fld>
            <a:endParaRPr lang="en-US" sz="1200">
              <a:solidFill>
                <a:prstClr val="black"/>
              </a:solidFill>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extLst>
      <p:ext uri="{BB962C8B-B14F-4D97-AF65-F5344CB8AC3E}">
        <p14:creationId xmlns:p14="http://schemas.microsoft.com/office/powerpoint/2010/main" xmlns="" val="1617098486"/>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solidFill>
                  <a:prstClr val="black"/>
                </a:solidFill>
              </a:rPr>
              <a:pPr eaLnBrk="1" hangingPunct="1"/>
              <a:t>133</a:t>
            </a:fld>
            <a:endParaRPr lang="en-US" sz="1200">
              <a:solidFill>
                <a:prstClr val="black"/>
              </a:solidFill>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extLst>
      <p:ext uri="{BB962C8B-B14F-4D97-AF65-F5344CB8AC3E}">
        <p14:creationId xmlns:p14="http://schemas.microsoft.com/office/powerpoint/2010/main" xmlns="" val="1701769625"/>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solidFill>
                  <a:prstClr val="black"/>
                </a:solidFill>
              </a:rPr>
              <a:pPr eaLnBrk="1" hangingPunct="1"/>
              <a:t>134</a:t>
            </a:fld>
            <a:endParaRPr lang="en-US" sz="1200">
              <a:solidFill>
                <a:prstClr val="black"/>
              </a:solidFill>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extLst>
      <p:ext uri="{BB962C8B-B14F-4D97-AF65-F5344CB8AC3E}">
        <p14:creationId xmlns:p14="http://schemas.microsoft.com/office/powerpoint/2010/main" xmlns="" val="598630992"/>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solidFill>
                  <a:prstClr val="black"/>
                </a:solidFill>
              </a:rPr>
              <a:pPr eaLnBrk="1" hangingPunct="1"/>
              <a:t>135</a:t>
            </a:fld>
            <a:endParaRPr lang="en-US" sz="1200">
              <a:solidFill>
                <a:prstClr val="black"/>
              </a:solidFill>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extLst>
      <p:ext uri="{BB962C8B-B14F-4D97-AF65-F5344CB8AC3E}">
        <p14:creationId xmlns:p14="http://schemas.microsoft.com/office/powerpoint/2010/main" xmlns="" val="3183548791"/>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solidFill>
                  <a:prstClr val="black"/>
                </a:solidFill>
              </a:rPr>
              <a:pPr eaLnBrk="1" hangingPunct="1"/>
              <a:t>136</a:t>
            </a:fld>
            <a:endParaRPr lang="en-US" sz="1200">
              <a:solidFill>
                <a:prstClr val="black"/>
              </a:solidFill>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extLst>
      <p:ext uri="{BB962C8B-B14F-4D97-AF65-F5344CB8AC3E}">
        <p14:creationId xmlns:p14="http://schemas.microsoft.com/office/powerpoint/2010/main" xmlns="" val="3870147264"/>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solidFill>
                  <a:prstClr val="black"/>
                </a:solidFill>
              </a:rPr>
              <a:pPr eaLnBrk="1" hangingPunct="1"/>
              <a:t>137</a:t>
            </a:fld>
            <a:endParaRPr lang="en-US" sz="1200">
              <a:solidFill>
                <a:prstClr val="black"/>
              </a:solidFill>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extLst>
      <p:ext uri="{BB962C8B-B14F-4D97-AF65-F5344CB8AC3E}">
        <p14:creationId xmlns:p14="http://schemas.microsoft.com/office/powerpoint/2010/main" xmlns="" val="4166215265"/>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solidFill>
                  <a:prstClr val="black"/>
                </a:solidFill>
              </a:rPr>
              <a:pPr eaLnBrk="1" hangingPunct="1"/>
              <a:t>138</a:t>
            </a:fld>
            <a:endParaRPr lang="en-US" sz="1200">
              <a:solidFill>
                <a:prstClr val="black"/>
              </a:solidFill>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extLst>
      <p:ext uri="{BB962C8B-B14F-4D97-AF65-F5344CB8AC3E}">
        <p14:creationId xmlns:p14="http://schemas.microsoft.com/office/powerpoint/2010/main" xmlns="" val="3565117996"/>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solidFill>
                  <a:prstClr val="black"/>
                </a:solidFill>
              </a:rPr>
              <a:pPr eaLnBrk="1" hangingPunct="1"/>
              <a:t>139</a:t>
            </a:fld>
            <a:endParaRPr lang="en-US" sz="1200">
              <a:solidFill>
                <a:prstClr val="black"/>
              </a:solidFill>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extLst>
      <p:ext uri="{BB962C8B-B14F-4D97-AF65-F5344CB8AC3E}">
        <p14:creationId xmlns:p14="http://schemas.microsoft.com/office/powerpoint/2010/main" xmlns="" val="1849365215"/>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solidFill>
                  <a:prstClr val="black"/>
                </a:solidFill>
              </a:rPr>
              <a:pPr eaLnBrk="1" hangingPunct="1"/>
              <a:t>140</a:t>
            </a:fld>
            <a:endParaRPr lang="en-US" sz="1200">
              <a:solidFill>
                <a:prstClr val="black"/>
              </a:solidFill>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extLst>
      <p:ext uri="{BB962C8B-B14F-4D97-AF65-F5344CB8AC3E}">
        <p14:creationId xmlns:p14="http://schemas.microsoft.com/office/powerpoint/2010/main" xmlns="" val="530647927"/>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solidFill>
                  <a:prstClr val="black"/>
                </a:solidFill>
              </a:rPr>
              <a:pPr eaLnBrk="1" hangingPunct="1"/>
              <a:t>141</a:t>
            </a:fld>
            <a:endParaRPr lang="en-US" sz="1200">
              <a:solidFill>
                <a:prstClr val="black"/>
              </a:solidFill>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extLst>
      <p:ext uri="{BB962C8B-B14F-4D97-AF65-F5344CB8AC3E}">
        <p14:creationId xmlns:p14="http://schemas.microsoft.com/office/powerpoint/2010/main" xmlns="" val="40831280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pPr eaLnBrk="1" hangingPunct="1"/>
              <a:t>15</a:t>
            </a:fld>
            <a:endParaRPr lang="en-US"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extLst>
      <p:ext uri="{BB962C8B-B14F-4D97-AF65-F5344CB8AC3E}">
        <p14:creationId xmlns:p14="http://schemas.microsoft.com/office/powerpoint/2010/main" xmlns="" val="3367080559"/>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solidFill>
                  <a:prstClr val="black"/>
                </a:solidFill>
              </a:rPr>
              <a:pPr eaLnBrk="1" hangingPunct="1"/>
              <a:t>142</a:t>
            </a:fld>
            <a:endParaRPr lang="en-US" sz="1200">
              <a:solidFill>
                <a:prstClr val="black"/>
              </a:solidFill>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extLst>
      <p:ext uri="{BB962C8B-B14F-4D97-AF65-F5344CB8AC3E}">
        <p14:creationId xmlns:p14="http://schemas.microsoft.com/office/powerpoint/2010/main" xmlns="" val="1728834223"/>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solidFill>
                  <a:prstClr val="black"/>
                </a:solidFill>
              </a:rPr>
              <a:pPr eaLnBrk="1" hangingPunct="1"/>
              <a:t>149</a:t>
            </a:fld>
            <a:endParaRPr lang="en-US" sz="1200">
              <a:solidFill>
                <a:prstClr val="black"/>
              </a:solidFill>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extLst>
      <p:ext uri="{BB962C8B-B14F-4D97-AF65-F5344CB8AC3E}">
        <p14:creationId xmlns:p14="http://schemas.microsoft.com/office/powerpoint/2010/main" xmlns="" val="1221145810"/>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rtl="0" eaLnBrk="0" fontAlgn="base" hangingPunct="0">
              <a:spcBef>
                <a:spcPct val="0"/>
              </a:spcBef>
              <a:spcAft>
                <a:spcPct val="0"/>
              </a:spcAft>
              <a:defRPr sz="2400">
                <a:solidFill>
                  <a:schemeClr val="tx1"/>
                </a:solidFill>
                <a:latin typeface="Arial" charset="0"/>
              </a:defRPr>
            </a:lvl6pPr>
            <a:lvl7pPr marL="2971800" indent="-228600" algn="ctr" rtl="0" eaLnBrk="0" fontAlgn="base" hangingPunct="0">
              <a:spcBef>
                <a:spcPct val="0"/>
              </a:spcBef>
              <a:spcAft>
                <a:spcPct val="0"/>
              </a:spcAft>
              <a:defRPr sz="2400">
                <a:solidFill>
                  <a:schemeClr val="tx1"/>
                </a:solidFill>
                <a:latin typeface="Arial" charset="0"/>
              </a:defRPr>
            </a:lvl7pPr>
            <a:lvl8pPr marL="3429000" indent="-228600" algn="ctr" rtl="0" eaLnBrk="0" fontAlgn="base" hangingPunct="0">
              <a:spcBef>
                <a:spcPct val="0"/>
              </a:spcBef>
              <a:spcAft>
                <a:spcPct val="0"/>
              </a:spcAft>
              <a:defRPr sz="2400">
                <a:solidFill>
                  <a:schemeClr val="tx1"/>
                </a:solidFill>
                <a:latin typeface="Arial" charset="0"/>
              </a:defRPr>
            </a:lvl8pPr>
            <a:lvl9pPr marL="3886200" indent="-228600" algn="ctr" rtl="0" eaLnBrk="0" fontAlgn="base" hangingPunct="0">
              <a:spcBef>
                <a:spcPct val="0"/>
              </a:spcBef>
              <a:spcAft>
                <a:spcPct val="0"/>
              </a:spcAft>
              <a:defRPr sz="2400">
                <a:solidFill>
                  <a:schemeClr val="tx1"/>
                </a:solidFill>
                <a:latin typeface="Arial" charset="0"/>
              </a:defRPr>
            </a:lvl9pPr>
          </a:lstStyle>
          <a:p>
            <a:pPr eaLnBrk="1" hangingPunct="1"/>
            <a:fld id="{192527B1-D885-4AAA-97B2-53FD55EB6AAA}" type="slidenum">
              <a:rPr lang="en-US" sz="1200">
                <a:solidFill>
                  <a:prstClr val="black"/>
                </a:solidFill>
              </a:rPr>
              <a:pPr eaLnBrk="1" hangingPunct="1"/>
              <a:t>151</a:t>
            </a:fld>
            <a:endParaRPr lang="en-US" sz="1200">
              <a:solidFill>
                <a:prstClr val="black"/>
              </a:solidFill>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ru-RU" smtClean="0"/>
          </a:p>
        </p:txBody>
      </p:sp>
    </p:spTree>
    <p:extLst>
      <p:ext uri="{BB962C8B-B14F-4D97-AF65-F5344CB8AC3E}">
        <p14:creationId xmlns:p14="http://schemas.microsoft.com/office/powerpoint/2010/main" xmlns="" val="3174260144"/>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solidFill>
                  <a:prstClr val="black"/>
                </a:solidFill>
              </a:rPr>
              <a:pPr eaLnBrk="1" hangingPunct="1"/>
              <a:t>152</a:t>
            </a:fld>
            <a:endParaRPr lang="en-US" sz="1200">
              <a:solidFill>
                <a:prstClr val="black"/>
              </a:solidFill>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extLst>
      <p:ext uri="{BB962C8B-B14F-4D97-AF65-F5344CB8AC3E}">
        <p14:creationId xmlns:p14="http://schemas.microsoft.com/office/powerpoint/2010/main" xmlns="" val="1138199698"/>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solidFill>
                  <a:prstClr val="black"/>
                </a:solidFill>
              </a:rPr>
              <a:pPr eaLnBrk="1" hangingPunct="1"/>
              <a:t>153</a:t>
            </a:fld>
            <a:endParaRPr lang="en-US" sz="1200">
              <a:solidFill>
                <a:prstClr val="black"/>
              </a:solidFill>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extLst>
      <p:ext uri="{BB962C8B-B14F-4D97-AF65-F5344CB8AC3E}">
        <p14:creationId xmlns:p14="http://schemas.microsoft.com/office/powerpoint/2010/main" xmlns="" val="2003263840"/>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solidFill>
                  <a:prstClr val="black"/>
                </a:solidFill>
              </a:rPr>
              <a:pPr eaLnBrk="1" hangingPunct="1"/>
              <a:t>154</a:t>
            </a:fld>
            <a:endParaRPr lang="en-US" sz="1200">
              <a:solidFill>
                <a:prstClr val="black"/>
              </a:solidFill>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extLst>
      <p:ext uri="{BB962C8B-B14F-4D97-AF65-F5344CB8AC3E}">
        <p14:creationId xmlns:p14="http://schemas.microsoft.com/office/powerpoint/2010/main" xmlns="" val="3907684762"/>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solidFill>
                  <a:prstClr val="black"/>
                </a:solidFill>
              </a:rPr>
              <a:pPr eaLnBrk="1" hangingPunct="1"/>
              <a:t>155</a:t>
            </a:fld>
            <a:endParaRPr lang="en-US" sz="1200">
              <a:solidFill>
                <a:prstClr val="black"/>
              </a:solidFill>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extLst>
      <p:ext uri="{BB962C8B-B14F-4D97-AF65-F5344CB8AC3E}">
        <p14:creationId xmlns:p14="http://schemas.microsoft.com/office/powerpoint/2010/main" xmlns="" val="1197934494"/>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solidFill>
                  <a:prstClr val="black"/>
                </a:solidFill>
              </a:rPr>
              <a:pPr eaLnBrk="1" hangingPunct="1"/>
              <a:t>156</a:t>
            </a:fld>
            <a:endParaRPr lang="en-US" sz="1200">
              <a:solidFill>
                <a:prstClr val="black"/>
              </a:solidFill>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extLst>
      <p:ext uri="{BB962C8B-B14F-4D97-AF65-F5344CB8AC3E}">
        <p14:creationId xmlns:p14="http://schemas.microsoft.com/office/powerpoint/2010/main" xmlns="" val="2136657120"/>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solidFill>
                  <a:prstClr val="black"/>
                </a:solidFill>
              </a:rPr>
              <a:pPr eaLnBrk="1" hangingPunct="1"/>
              <a:t>157</a:t>
            </a:fld>
            <a:endParaRPr lang="en-US" sz="1200">
              <a:solidFill>
                <a:prstClr val="black"/>
              </a:solidFill>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extLst>
      <p:ext uri="{BB962C8B-B14F-4D97-AF65-F5344CB8AC3E}">
        <p14:creationId xmlns:p14="http://schemas.microsoft.com/office/powerpoint/2010/main" xmlns="" val="877888609"/>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solidFill>
                  <a:prstClr val="black"/>
                </a:solidFill>
              </a:rPr>
              <a:pPr eaLnBrk="1" hangingPunct="1"/>
              <a:t>158</a:t>
            </a:fld>
            <a:endParaRPr lang="en-US" sz="1200">
              <a:solidFill>
                <a:prstClr val="black"/>
              </a:solidFill>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extLst>
      <p:ext uri="{BB962C8B-B14F-4D97-AF65-F5344CB8AC3E}">
        <p14:creationId xmlns:p14="http://schemas.microsoft.com/office/powerpoint/2010/main" xmlns="" val="39401092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pPr eaLnBrk="1" hangingPunct="1"/>
              <a:t>16</a:t>
            </a:fld>
            <a:endParaRPr lang="en-US"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extLst>
      <p:ext uri="{BB962C8B-B14F-4D97-AF65-F5344CB8AC3E}">
        <p14:creationId xmlns:p14="http://schemas.microsoft.com/office/powerpoint/2010/main" xmlns="" val="1024847320"/>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solidFill>
                  <a:prstClr val="black"/>
                </a:solidFill>
              </a:rPr>
              <a:pPr eaLnBrk="1" hangingPunct="1"/>
              <a:t>159</a:t>
            </a:fld>
            <a:endParaRPr lang="en-US" sz="1200">
              <a:solidFill>
                <a:prstClr val="black"/>
              </a:solidFill>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extLst>
      <p:ext uri="{BB962C8B-B14F-4D97-AF65-F5344CB8AC3E}">
        <p14:creationId xmlns:p14="http://schemas.microsoft.com/office/powerpoint/2010/main" xmlns="" val="2848316359"/>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solidFill>
                  <a:prstClr val="black"/>
                </a:solidFill>
              </a:rPr>
              <a:pPr eaLnBrk="1" hangingPunct="1"/>
              <a:t>160</a:t>
            </a:fld>
            <a:endParaRPr lang="en-US" sz="1200">
              <a:solidFill>
                <a:prstClr val="black"/>
              </a:solidFill>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extLst>
      <p:ext uri="{BB962C8B-B14F-4D97-AF65-F5344CB8AC3E}">
        <p14:creationId xmlns:p14="http://schemas.microsoft.com/office/powerpoint/2010/main" xmlns="" val="4283033327"/>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solidFill>
                  <a:prstClr val="black"/>
                </a:solidFill>
              </a:rPr>
              <a:pPr eaLnBrk="1" hangingPunct="1"/>
              <a:t>161</a:t>
            </a:fld>
            <a:endParaRPr lang="en-US" sz="1200">
              <a:solidFill>
                <a:prstClr val="black"/>
              </a:solidFill>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extLst>
      <p:ext uri="{BB962C8B-B14F-4D97-AF65-F5344CB8AC3E}">
        <p14:creationId xmlns:p14="http://schemas.microsoft.com/office/powerpoint/2010/main" xmlns="" val="4163215275"/>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solidFill>
                  <a:prstClr val="black"/>
                </a:solidFill>
              </a:rPr>
              <a:pPr eaLnBrk="1" hangingPunct="1"/>
              <a:t>162</a:t>
            </a:fld>
            <a:endParaRPr lang="en-US" sz="1200">
              <a:solidFill>
                <a:prstClr val="black"/>
              </a:solidFill>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extLst>
      <p:ext uri="{BB962C8B-B14F-4D97-AF65-F5344CB8AC3E}">
        <p14:creationId xmlns:p14="http://schemas.microsoft.com/office/powerpoint/2010/main" xmlns="" val="633605384"/>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solidFill>
                  <a:prstClr val="black"/>
                </a:solidFill>
              </a:rPr>
              <a:pPr eaLnBrk="1" hangingPunct="1"/>
              <a:t>163</a:t>
            </a:fld>
            <a:endParaRPr lang="en-US" sz="1200">
              <a:solidFill>
                <a:prstClr val="black"/>
              </a:solidFill>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extLst>
      <p:ext uri="{BB962C8B-B14F-4D97-AF65-F5344CB8AC3E}">
        <p14:creationId xmlns:p14="http://schemas.microsoft.com/office/powerpoint/2010/main" xmlns="" val="1129086654"/>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solidFill>
                  <a:prstClr val="black"/>
                </a:solidFill>
              </a:rPr>
              <a:pPr eaLnBrk="1" hangingPunct="1"/>
              <a:t>164</a:t>
            </a:fld>
            <a:endParaRPr lang="en-US" sz="1200">
              <a:solidFill>
                <a:prstClr val="black"/>
              </a:solidFill>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extLst>
      <p:ext uri="{BB962C8B-B14F-4D97-AF65-F5344CB8AC3E}">
        <p14:creationId xmlns:p14="http://schemas.microsoft.com/office/powerpoint/2010/main" xmlns="" val="3563250110"/>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solidFill>
                  <a:prstClr val="black"/>
                </a:solidFill>
              </a:rPr>
              <a:pPr eaLnBrk="1" hangingPunct="1"/>
              <a:t>165</a:t>
            </a:fld>
            <a:endParaRPr lang="en-US" sz="1200">
              <a:solidFill>
                <a:prstClr val="black"/>
              </a:solidFill>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extLst>
      <p:ext uri="{BB962C8B-B14F-4D97-AF65-F5344CB8AC3E}">
        <p14:creationId xmlns:p14="http://schemas.microsoft.com/office/powerpoint/2010/main" xmlns="" val="3706566852"/>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solidFill>
                  <a:prstClr val="black"/>
                </a:solidFill>
              </a:rPr>
              <a:pPr eaLnBrk="1" hangingPunct="1"/>
              <a:t>166</a:t>
            </a:fld>
            <a:endParaRPr lang="en-US" sz="1200">
              <a:solidFill>
                <a:prstClr val="black"/>
              </a:solidFill>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extLst>
      <p:ext uri="{BB962C8B-B14F-4D97-AF65-F5344CB8AC3E}">
        <p14:creationId xmlns:p14="http://schemas.microsoft.com/office/powerpoint/2010/main" xmlns="" val="2427724321"/>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solidFill>
                  <a:prstClr val="black"/>
                </a:solidFill>
              </a:rPr>
              <a:pPr eaLnBrk="1" hangingPunct="1"/>
              <a:t>167</a:t>
            </a:fld>
            <a:endParaRPr lang="en-US" sz="1200">
              <a:solidFill>
                <a:prstClr val="black"/>
              </a:solidFill>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extLst>
      <p:ext uri="{BB962C8B-B14F-4D97-AF65-F5344CB8AC3E}">
        <p14:creationId xmlns:p14="http://schemas.microsoft.com/office/powerpoint/2010/main" xmlns="" val="2867566184"/>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solidFill>
                  <a:prstClr val="black"/>
                </a:solidFill>
              </a:rPr>
              <a:pPr eaLnBrk="1" hangingPunct="1"/>
              <a:t>168</a:t>
            </a:fld>
            <a:endParaRPr lang="en-US" sz="1200">
              <a:solidFill>
                <a:prstClr val="black"/>
              </a:solidFill>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extLst>
      <p:ext uri="{BB962C8B-B14F-4D97-AF65-F5344CB8AC3E}">
        <p14:creationId xmlns:p14="http://schemas.microsoft.com/office/powerpoint/2010/main" xmlns="" val="27368180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solidFill>
                  <a:prstClr val="black"/>
                </a:solidFill>
              </a:rPr>
              <a:pPr eaLnBrk="1" hangingPunct="1"/>
              <a:t>17</a:t>
            </a:fld>
            <a:endParaRPr lang="en-US" sz="1200">
              <a:solidFill>
                <a:prstClr val="black"/>
              </a:solidFill>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extLst>
      <p:ext uri="{BB962C8B-B14F-4D97-AF65-F5344CB8AC3E}">
        <p14:creationId xmlns:p14="http://schemas.microsoft.com/office/powerpoint/2010/main" xmlns="" val="2871593410"/>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solidFill>
                  <a:prstClr val="black"/>
                </a:solidFill>
              </a:rPr>
              <a:pPr eaLnBrk="1" hangingPunct="1"/>
              <a:t>169</a:t>
            </a:fld>
            <a:endParaRPr lang="en-US" sz="1200">
              <a:solidFill>
                <a:prstClr val="black"/>
              </a:solidFill>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extLst>
      <p:ext uri="{BB962C8B-B14F-4D97-AF65-F5344CB8AC3E}">
        <p14:creationId xmlns:p14="http://schemas.microsoft.com/office/powerpoint/2010/main" xmlns="" val="2100958427"/>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solidFill>
                  <a:prstClr val="black"/>
                </a:solidFill>
              </a:rPr>
              <a:pPr eaLnBrk="1" hangingPunct="1"/>
              <a:t>170</a:t>
            </a:fld>
            <a:endParaRPr lang="en-US" sz="1200">
              <a:solidFill>
                <a:prstClr val="black"/>
              </a:solidFill>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extLst>
      <p:ext uri="{BB962C8B-B14F-4D97-AF65-F5344CB8AC3E}">
        <p14:creationId xmlns:p14="http://schemas.microsoft.com/office/powerpoint/2010/main" xmlns="" val="4111179699"/>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solidFill>
                  <a:prstClr val="black"/>
                </a:solidFill>
              </a:rPr>
              <a:pPr eaLnBrk="1" hangingPunct="1"/>
              <a:t>171</a:t>
            </a:fld>
            <a:endParaRPr lang="en-US" sz="1200">
              <a:solidFill>
                <a:prstClr val="black"/>
              </a:solidFill>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extLst>
      <p:ext uri="{BB962C8B-B14F-4D97-AF65-F5344CB8AC3E}">
        <p14:creationId xmlns:p14="http://schemas.microsoft.com/office/powerpoint/2010/main" xmlns="" val="1634581649"/>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solidFill>
                  <a:prstClr val="black"/>
                </a:solidFill>
              </a:rPr>
              <a:pPr eaLnBrk="1" hangingPunct="1"/>
              <a:t>172</a:t>
            </a:fld>
            <a:endParaRPr lang="en-US" sz="1200">
              <a:solidFill>
                <a:prstClr val="black"/>
              </a:solidFill>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extLst>
      <p:ext uri="{BB962C8B-B14F-4D97-AF65-F5344CB8AC3E}">
        <p14:creationId xmlns:p14="http://schemas.microsoft.com/office/powerpoint/2010/main" xmlns="" val="761033028"/>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rtl="0" eaLnBrk="0" fontAlgn="base" hangingPunct="0">
              <a:spcBef>
                <a:spcPct val="0"/>
              </a:spcBef>
              <a:spcAft>
                <a:spcPct val="0"/>
              </a:spcAft>
              <a:defRPr sz="2400">
                <a:solidFill>
                  <a:schemeClr val="tx1"/>
                </a:solidFill>
                <a:latin typeface="Arial" charset="0"/>
              </a:defRPr>
            </a:lvl6pPr>
            <a:lvl7pPr marL="2971800" indent="-228600" algn="ctr" rtl="0" eaLnBrk="0" fontAlgn="base" hangingPunct="0">
              <a:spcBef>
                <a:spcPct val="0"/>
              </a:spcBef>
              <a:spcAft>
                <a:spcPct val="0"/>
              </a:spcAft>
              <a:defRPr sz="2400">
                <a:solidFill>
                  <a:schemeClr val="tx1"/>
                </a:solidFill>
                <a:latin typeface="Arial" charset="0"/>
              </a:defRPr>
            </a:lvl7pPr>
            <a:lvl8pPr marL="3429000" indent="-228600" algn="ctr" rtl="0" eaLnBrk="0" fontAlgn="base" hangingPunct="0">
              <a:spcBef>
                <a:spcPct val="0"/>
              </a:spcBef>
              <a:spcAft>
                <a:spcPct val="0"/>
              </a:spcAft>
              <a:defRPr sz="2400">
                <a:solidFill>
                  <a:schemeClr val="tx1"/>
                </a:solidFill>
                <a:latin typeface="Arial" charset="0"/>
              </a:defRPr>
            </a:lvl8pPr>
            <a:lvl9pPr marL="3886200" indent="-228600" algn="ctr" rtl="0" eaLnBrk="0" fontAlgn="base" hangingPunct="0">
              <a:spcBef>
                <a:spcPct val="0"/>
              </a:spcBef>
              <a:spcAft>
                <a:spcPct val="0"/>
              </a:spcAft>
              <a:defRPr sz="2400">
                <a:solidFill>
                  <a:schemeClr val="tx1"/>
                </a:solidFill>
                <a:latin typeface="Arial" charset="0"/>
              </a:defRPr>
            </a:lvl9pPr>
          </a:lstStyle>
          <a:p>
            <a:pPr eaLnBrk="1" hangingPunct="1"/>
            <a:fld id="{192527B1-D885-4AAA-97B2-53FD55EB6AAA}" type="slidenum">
              <a:rPr lang="en-US" sz="1200">
                <a:solidFill>
                  <a:prstClr val="black"/>
                </a:solidFill>
              </a:rPr>
              <a:pPr eaLnBrk="1" hangingPunct="1"/>
              <a:t>174</a:t>
            </a:fld>
            <a:endParaRPr lang="en-US" sz="1200">
              <a:solidFill>
                <a:prstClr val="black"/>
              </a:solidFill>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ru-RU" smtClean="0"/>
          </a:p>
        </p:txBody>
      </p:sp>
    </p:spTree>
    <p:extLst>
      <p:ext uri="{BB962C8B-B14F-4D97-AF65-F5344CB8AC3E}">
        <p14:creationId xmlns:p14="http://schemas.microsoft.com/office/powerpoint/2010/main" xmlns="" val="1366549006"/>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solidFill>
                  <a:prstClr val="black"/>
                </a:solidFill>
              </a:rPr>
              <a:pPr eaLnBrk="1" hangingPunct="1"/>
              <a:t>175</a:t>
            </a:fld>
            <a:endParaRPr lang="en-US" sz="1200">
              <a:solidFill>
                <a:prstClr val="black"/>
              </a:solidFill>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extLst>
      <p:ext uri="{BB962C8B-B14F-4D97-AF65-F5344CB8AC3E}">
        <p14:creationId xmlns:p14="http://schemas.microsoft.com/office/powerpoint/2010/main" xmlns="" val="1662712496"/>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solidFill>
                  <a:prstClr val="black"/>
                </a:solidFill>
              </a:rPr>
              <a:pPr eaLnBrk="1" hangingPunct="1"/>
              <a:t>176</a:t>
            </a:fld>
            <a:endParaRPr lang="en-US" sz="1200">
              <a:solidFill>
                <a:prstClr val="black"/>
              </a:solidFill>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extLst>
      <p:ext uri="{BB962C8B-B14F-4D97-AF65-F5344CB8AC3E}">
        <p14:creationId xmlns:p14="http://schemas.microsoft.com/office/powerpoint/2010/main" xmlns="" val="1379618954"/>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solidFill>
                  <a:prstClr val="black"/>
                </a:solidFill>
              </a:rPr>
              <a:pPr eaLnBrk="1" hangingPunct="1"/>
              <a:t>177</a:t>
            </a:fld>
            <a:endParaRPr lang="en-US" sz="1200">
              <a:solidFill>
                <a:prstClr val="black"/>
              </a:solidFill>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extLst>
      <p:ext uri="{BB962C8B-B14F-4D97-AF65-F5344CB8AC3E}">
        <p14:creationId xmlns:p14="http://schemas.microsoft.com/office/powerpoint/2010/main" xmlns="" val="2998709756"/>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solidFill>
                  <a:prstClr val="black"/>
                </a:solidFill>
              </a:rPr>
              <a:pPr eaLnBrk="1" hangingPunct="1"/>
              <a:t>178</a:t>
            </a:fld>
            <a:endParaRPr lang="en-US" sz="1200">
              <a:solidFill>
                <a:prstClr val="black"/>
              </a:solidFill>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extLst>
      <p:ext uri="{BB962C8B-B14F-4D97-AF65-F5344CB8AC3E}">
        <p14:creationId xmlns:p14="http://schemas.microsoft.com/office/powerpoint/2010/main" xmlns="" val="1668293033"/>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solidFill>
                  <a:prstClr val="black"/>
                </a:solidFill>
              </a:rPr>
              <a:pPr eaLnBrk="1" hangingPunct="1"/>
              <a:t>179</a:t>
            </a:fld>
            <a:endParaRPr lang="en-US" sz="1200">
              <a:solidFill>
                <a:prstClr val="black"/>
              </a:solidFill>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extLst>
      <p:ext uri="{BB962C8B-B14F-4D97-AF65-F5344CB8AC3E}">
        <p14:creationId xmlns:p14="http://schemas.microsoft.com/office/powerpoint/2010/main" xmlns="" val="37581146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solidFill>
                  <a:prstClr val="black"/>
                </a:solidFill>
              </a:rPr>
              <a:pPr eaLnBrk="1" hangingPunct="1"/>
              <a:t>19</a:t>
            </a:fld>
            <a:endParaRPr lang="en-US" sz="1200">
              <a:solidFill>
                <a:prstClr val="black"/>
              </a:solidFill>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extLst>
      <p:ext uri="{BB962C8B-B14F-4D97-AF65-F5344CB8AC3E}">
        <p14:creationId xmlns:p14="http://schemas.microsoft.com/office/powerpoint/2010/main" xmlns="" val="3090641068"/>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solidFill>
                  <a:prstClr val="black"/>
                </a:solidFill>
              </a:rPr>
              <a:pPr eaLnBrk="1" hangingPunct="1"/>
              <a:t>180</a:t>
            </a:fld>
            <a:endParaRPr lang="en-US" sz="1200">
              <a:solidFill>
                <a:prstClr val="black"/>
              </a:solidFill>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extLst>
      <p:ext uri="{BB962C8B-B14F-4D97-AF65-F5344CB8AC3E}">
        <p14:creationId xmlns:p14="http://schemas.microsoft.com/office/powerpoint/2010/main" xmlns="" val="3417940949"/>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solidFill>
                  <a:prstClr val="black"/>
                </a:solidFill>
              </a:rPr>
              <a:pPr eaLnBrk="1" hangingPunct="1"/>
              <a:t>181</a:t>
            </a:fld>
            <a:endParaRPr lang="en-US" sz="1200">
              <a:solidFill>
                <a:prstClr val="black"/>
              </a:solidFill>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extLst>
      <p:ext uri="{BB962C8B-B14F-4D97-AF65-F5344CB8AC3E}">
        <p14:creationId xmlns:p14="http://schemas.microsoft.com/office/powerpoint/2010/main" xmlns="" val="3848624822"/>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solidFill>
                  <a:prstClr val="black"/>
                </a:solidFill>
              </a:rPr>
              <a:pPr eaLnBrk="1" hangingPunct="1"/>
              <a:t>182</a:t>
            </a:fld>
            <a:endParaRPr lang="en-US" sz="1200">
              <a:solidFill>
                <a:prstClr val="black"/>
              </a:solidFill>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extLst>
      <p:ext uri="{BB962C8B-B14F-4D97-AF65-F5344CB8AC3E}">
        <p14:creationId xmlns:p14="http://schemas.microsoft.com/office/powerpoint/2010/main" xmlns="" val="2857715727"/>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solidFill>
                  <a:prstClr val="black"/>
                </a:solidFill>
              </a:rPr>
              <a:pPr eaLnBrk="1" hangingPunct="1"/>
              <a:t>183</a:t>
            </a:fld>
            <a:endParaRPr lang="en-US" sz="1200">
              <a:solidFill>
                <a:prstClr val="black"/>
              </a:solidFill>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extLst>
      <p:ext uri="{BB962C8B-B14F-4D97-AF65-F5344CB8AC3E}">
        <p14:creationId xmlns:p14="http://schemas.microsoft.com/office/powerpoint/2010/main" xmlns="" val="3647774113"/>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solidFill>
                  <a:prstClr val="black"/>
                </a:solidFill>
              </a:rPr>
              <a:pPr eaLnBrk="1" hangingPunct="1"/>
              <a:t>184</a:t>
            </a:fld>
            <a:endParaRPr lang="en-US" sz="1200">
              <a:solidFill>
                <a:prstClr val="black"/>
              </a:solidFill>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extLst>
      <p:ext uri="{BB962C8B-B14F-4D97-AF65-F5344CB8AC3E}">
        <p14:creationId xmlns:p14="http://schemas.microsoft.com/office/powerpoint/2010/main" xmlns="" val="4050935161"/>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solidFill>
                  <a:prstClr val="black"/>
                </a:solidFill>
              </a:rPr>
              <a:pPr eaLnBrk="1" hangingPunct="1"/>
              <a:t>185</a:t>
            </a:fld>
            <a:endParaRPr lang="en-US" sz="1200">
              <a:solidFill>
                <a:prstClr val="black"/>
              </a:solidFill>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extLst>
      <p:ext uri="{BB962C8B-B14F-4D97-AF65-F5344CB8AC3E}">
        <p14:creationId xmlns:p14="http://schemas.microsoft.com/office/powerpoint/2010/main" xmlns="" val="293792249"/>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solidFill>
                  <a:prstClr val="black"/>
                </a:solidFill>
              </a:rPr>
              <a:pPr eaLnBrk="1" hangingPunct="1"/>
              <a:t>186</a:t>
            </a:fld>
            <a:endParaRPr lang="en-US" sz="1200">
              <a:solidFill>
                <a:prstClr val="black"/>
              </a:solidFill>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extLst>
      <p:ext uri="{BB962C8B-B14F-4D97-AF65-F5344CB8AC3E}">
        <p14:creationId xmlns:p14="http://schemas.microsoft.com/office/powerpoint/2010/main" xmlns="" val="277015702"/>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solidFill>
                  <a:prstClr val="black"/>
                </a:solidFill>
              </a:rPr>
              <a:pPr eaLnBrk="1" hangingPunct="1"/>
              <a:t>187</a:t>
            </a:fld>
            <a:endParaRPr lang="en-US" sz="1200">
              <a:solidFill>
                <a:prstClr val="black"/>
              </a:solidFill>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extLst>
      <p:ext uri="{BB962C8B-B14F-4D97-AF65-F5344CB8AC3E}">
        <p14:creationId xmlns:p14="http://schemas.microsoft.com/office/powerpoint/2010/main" xmlns="" val="25237119"/>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solidFill>
                  <a:prstClr val="black"/>
                </a:solidFill>
              </a:rPr>
              <a:pPr eaLnBrk="1" hangingPunct="1"/>
              <a:t>188</a:t>
            </a:fld>
            <a:endParaRPr lang="en-US" sz="1200">
              <a:solidFill>
                <a:prstClr val="black"/>
              </a:solidFill>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extLst>
      <p:ext uri="{BB962C8B-B14F-4D97-AF65-F5344CB8AC3E}">
        <p14:creationId xmlns:p14="http://schemas.microsoft.com/office/powerpoint/2010/main" xmlns="" val="3308727741"/>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74AB2C21-A8B0-431F-BF87-B38A49EECBC7}" type="slidenum">
              <a:rPr lang="en-US" sz="1200">
                <a:solidFill>
                  <a:prstClr val="black"/>
                </a:solidFill>
              </a:rPr>
              <a:pPr eaLnBrk="1" hangingPunct="1"/>
              <a:t>189</a:t>
            </a:fld>
            <a:endParaRPr lang="en-US" sz="1200">
              <a:solidFill>
                <a:prstClr val="black"/>
              </a:solidFill>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extLst>
      <p:ext uri="{BB962C8B-B14F-4D97-AF65-F5344CB8AC3E}">
        <p14:creationId xmlns:p14="http://schemas.microsoft.com/office/powerpoint/2010/main" xmlns="" val="20892898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solidFill>
                  <a:prstClr val="black"/>
                </a:solidFill>
              </a:rPr>
              <a:pPr eaLnBrk="1" hangingPunct="1"/>
              <a:t>20</a:t>
            </a:fld>
            <a:endParaRPr lang="en-US" sz="1200">
              <a:solidFill>
                <a:prstClr val="black"/>
              </a:solidFill>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extLst>
      <p:ext uri="{BB962C8B-B14F-4D97-AF65-F5344CB8AC3E}">
        <p14:creationId xmlns:p14="http://schemas.microsoft.com/office/powerpoint/2010/main" xmlns="" val="40269775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solidFill>
                  <a:prstClr val="black"/>
                </a:solidFill>
              </a:rPr>
              <a:pPr eaLnBrk="1" hangingPunct="1"/>
              <a:t>21</a:t>
            </a:fld>
            <a:endParaRPr lang="en-US" sz="1200">
              <a:solidFill>
                <a:prstClr val="black"/>
              </a:solidFill>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extLst>
      <p:ext uri="{BB962C8B-B14F-4D97-AF65-F5344CB8AC3E}">
        <p14:creationId xmlns:p14="http://schemas.microsoft.com/office/powerpoint/2010/main" xmlns="" val="26881710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solidFill>
                  <a:prstClr val="black"/>
                </a:solidFill>
              </a:rPr>
              <a:pPr eaLnBrk="1" hangingPunct="1"/>
              <a:t>22</a:t>
            </a:fld>
            <a:endParaRPr lang="en-US" sz="1200">
              <a:solidFill>
                <a:prstClr val="black"/>
              </a:solidFill>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extLst>
      <p:ext uri="{BB962C8B-B14F-4D97-AF65-F5344CB8AC3E}">
        <p14:creationId xmlns:p14="http://schemas.microsoft.com/office/powerpoint/2010/main" xmlns="" val="25348972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solidFill>
                  <a:prstClr val="black"/>
                </a:solidFill>
              </a:rPr>
              <a:pPr eaLnBrk="1" hangingPunct="1"/>
              <a:t>24</a:t>
            </a:fld>
            <a:endParaRPr lang="en-US" sz="1200">
              <a:solidFill>
                <a:prstClr val="black"/>
              </a:solidFill>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extLst>
      <p:ext uri="{BB962C8B-B14F-4D97-AF65-F5344CB8AC3E}">
        <p14:creationId xmlns:p14="http://schemas.microsoft.com/office/powerpoint/2010/main" xmlns="" val="2191454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rtl="0" eaLnBrk="0" fontAlgn="base" hangingPunct="0">
              <a:spcBef>
                <a:spcPct val="0"/>
              </a:spcBef>
              <a:spcAft>
                <a:spcPct val="0"/>
              </a:spcAft>
              <a:defRPr sz="2400">
                <a:solidFill>
                  <a:schemeClr val="tx1"/>
                </a:solidFill>
                <a:latin typeface="Arial" charset="0"/>
              </a:defRPr>
            </a:lvl6pPr>
            <a:lvl7pPr marL="2971800" indent="-228600" algn="ctr" rtl="0" eaLnBrk="0" fontAlgn="base" hangingPunct="0">
              <a:spcBef>
                <a:spcPct val="0"/>
              </a:spcBef>
              <a:spcAft>
                <a:spcPct val="0"/>
              </a:spcAft>
              <a:defRPr sz="2400">
                <a:solidFill>
                  <a:schemeClr val="tx1"/>
                </a:solidFill>
                <a:latin typeface="Arial" charset="0"/>
              </a:defRPr>
            </a:lvl7pPr>
            <a:lvl8pPr marL="3429000" indent="-228600" algn="ctr" rtl="0" eaLnBrk="0" fontAlgn="base" hangingPunct="0">
              <a:spcBef>
                <a:spcPct val="0"/>
              </a:spcBef>
              <a:spcAft>
                <a:spcPct val="0"/>
              </a:spcAft>
              <a:defRPr sz="2400">
                <a:solidFill>
                  <a:schemeClr val="tx1"/>
                </a:solidFill>
                <a:latin typeface="Arial" charset="0"/>
              </a:defRPr>
            </a:lvl8pPr>
            <a:lvl9pPr marL="3886200" indent="-228600" algn="ctr" rtl="0" eaLnBrk="0" fontAlgn="base" hangingPunct="0">
              <a:spcBef>
                <a:spcPct val="0"/>
              </a:spcBef>
              <a:spcAft>
                <a:spcPct val="0"/>
              </a:spcAft>
              <a:defRPr sz="2400">
                <a:solidFill>
                  <a:schemeClr val="tx1"/>
                </a:solidFill>
                <a:latin typeface="Arial" charset="0"/>
              </a:defRPr>
            </a:lvl9pPr>
          </a:lstStyle>
          <a:p>
            <a:pPr eaLnBrk="1" hangingPunct="1"/>
            <a:fld id="{192527B1-D885-4AAA-97B2-53FD55EB6AAA}" type="slidenum">
              <a:rPr lang="en-US" sz="1200">
                <a:solidFill>
                  <a:prstClr val="black"/>
                </a:solidFill>
              </a:rPr>
              <a:pPr eaLnBrk="1" hangingPunct="1"/>
              <a:t>4</a:t>
            </a:fld>
            <a:endParaRPr lang="en-US" sz="1200">
              <a:solidFill>
                <a:prstClr val="black"/>
              </a:solidFill>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ru-RU" smtClean="0"/>
          </a:p>
        </p:txBody>
      </p:sp>
    </p:spTree>
    <p:extLst>
      <p:ext uri="{BB962C8B-B14F-4D97-AF65-F5344CB8AC3E}">
        <p14:creationId xmlns:p14="http://schemas.microsoft.com/office/powerpoint/2010/main" xmlns="" val="12112220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solidFill>
                  <a:prstClr val="black"/>
                </a:solidFill>
              </a:rPr>
              <a:pPr eaLnBrk="1" hangingPunct="1"/>
              <a:t>25</a:t>
            </a:fld>
            <a:endParaRPr lang="en-US" sz="1200">
              <a:solidFill>
                <a:prstClr val="black"/>
              </a:solidFill>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extLst>
      <p:ext uri="{BB962C8B-B14F-4D97-AF65-F5344CB8AC3E}">
        <p14:creationId xmlns:p14="http://schemas.microsoft.com/office/powerpoint/2010/main" xmlns="" val="31125595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solidFill>
                  <a:prstClr val="black"/>
                </a:solidFill>
              </a:rPr>
              <a:pPr eaLnBrk="1" hangingPunct="1"/>
              <a:t>26</a:t>
            </a:fld>
            <a:endParaRPr lang="en-US" sz="1200">
              <a:solidFill>
                <a:prstClr val="black"/>
              </a:solidFill>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extLst>
      <p:ext uri="{BB962C8B-B14F-4D97-AF65-F5344CB8AC3E}">
        <p14:creationId xmlns:p14="http://schemas.microsoft.com/office/powerpoint/2010/main" xmlns="" val="34649971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solidFill>
                  <a:prstClr val="black"/>
                </a:solidFill>
              </a:rPr>
              <a:pPr eaLnBrk="1" hangingPunct="1"/>
              <a:t>28</a:t>
            </a:fld>
            <a:endParaRPr lang="en-US" sz="1200">
              <a:solidFill>
                <a:prstClr val="black"/>
              </a:solidFill>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extLst>
      <p:ext uri="{BB962C8B-B14F-4D97-AF65-F5344CB8AC3E}">
        <p14:creationId xmlns:p14="http://schemas.microsoft.com/office/powerpoint/2010/main" xmlns="" val="28238633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solidFill>
                  <a:prstClr val="black"/>
                </a:solidFill>
              </a:rPr>
              <a:pPr eaLnBrk="1" hangingPunct="1"/>
              <a:t>29</a:t>
            </a:fld>
            <a:endParaRPr lang="en-US" sz="1200">
              <a:solidFill>
                <a:prstClr val="black"/>
              </a:solidFill>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extLst>
      <p:ext uri="{BB962C8B-B14F-4D97-AF65-F5344CB8AC3E}">
        <p14:creationId xmlns:p14="http://schemas.microsoft.com/office/powerpoint/2010/main" xmlns="" val="11281429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solidFill>
                  <a:prstClr val="black"/>
                </a:solidFill>
              </a:rPr>
              <a:pPr eaLnBrk="1" hangingPunct="1"/>
              <a:t>30</a:t>
            </a:fld>
            <a:endParaRPr lang="en-US" sz="1200">
              <a:solidFill>
                <a:prstClr val="black"/>
              </a:solidFill>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extLst>
      <p:ext uri="{BB962C8B-B14F-4D97-AF65-F5344CB8AC3E}">
        <p14:creationId xmlns:p14="http://schemas.microsoft.com/office/powerpoint/2010/main" xmlns="" val="23907714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solidFill>
                  <a:prstClr val="black"/>
                </a:solidFill>
              </a:rPr>
              <a:pPr eaLnBrk="1" hangingPunct="1"/>
              <a:t>31</a:t>
            </a:fld>
            <a:endParaRPr lang="en-US" sz="1200">
              <a:solidFill>
                <a:prstClr val="black"/>
              </a:solidFill>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extLst>
      <p:ext uri="{BB962C8B-B14F-4D97-AF65-F5344CB8AC3E}">
        <p14:creationId xmlns:p14="http://schemas.microsoft.com/office/powerpoint/2010/main" xmlns="" val="31034235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solidFill>
                  <a:prstClr val="black"/>
                </a:solidFill>
              </a:rPr>
              <a:pPr eaLnBrk="1" hangingPunct="1"/>
              <a:t>32</a:t>
            </a:fld>
            <a:endParaRPr lang="en-US" sz="1200">
              <a:solidFill>
                <a:prstClr val="black"/>
              </a:solidFill>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extLst>
      <p:ext uri="{BB962C8B-B14F-4D97-AF65-F5344CB8AC3E}">
        <p14:creationId xmlns:p14="http://schemas.microsoft.com/office/powerpoint/2010/main" xmlns="" val="5465536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solidFill>
                  <a:prstClr val="black"/>
                </a:solidFill>
              </a:rPr>
              <a:pPr eaLnBrk="1" hangingPunct="1"/>
              <a:t>33</a:t>
            </a:fld>
            <a:endParaRPr lang="en-US" sz="1200">
              <a:solidFill>
                <a:prstClr val="black"/>
              </a:solidFill>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extLst>
      <p:ext uri="{BB962C8B-B14F-4D97-AF65-F5344CB8AC3E}">
        <p14:creationId xmlns:p14="http://schemas.microsoft.com/office/powerpoint/2010/main" xmlns="" val="22187541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solidFill>
                  <a:prstClr val="black"/>
                </a:solidFill>
              </a:rPr>
              <a:pPr eaLnBrk="1" hangingPunct="1"/>
              <a:t>34</a:t>
            </a:fld>
            <a:endParaRPr lang="en-US" sz="1200">
              <a:solidFill>
                <a:prstClr val="black"/>
              </a:solidFill>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extLst>
      <p:ext uri="{BB962C8B-B14F-4D97-AF65-F5344CB8AC3E}">
        <p14:creationId xmlns:p14="http://schemas.microsoft.com/office/powerpoint/2010/main" xmlns="" val="27961805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solidFill>
                  <a:prstClr val="black"/>
                </a:solidFill>
              </a:rPr>
              <a:pPr eaLnBrk="1" hangingPunct="1"/>
              <a:t>35</a:t>
            </a:fld>
            <a:endParaRPr lang="en-US" sz="1200">
              <a:solidFill>
                <a:prstClr val="black"/>
              </a:solidFill>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extLst>
      <p:ext uri="{BB962C8B-B14F-4D97-AF65-F5344CB8AC3E}">
        <p14:creationId xmlns:p14="http://schemas.microsoft.com/office/powerpoint/2010/main" xmlns="" val="40827958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pPr eaLnBrk="1" hangingPunct="1"/>
              <a:t>5</a:t>
            </a:fld>
            <a:endParaRPr lang="en-US"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extLst>
      <p:ext uri="{BB962C8B-B14F-4D97-AF65-F5344CB8AC3E}">
        <p14:creationId xmlns:p14="http://schemas.microsoft.com/office/powerpoint/2010/main" xmlns="" val="8930399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rtl="0" eaLnBrk="0" fontAlgn="base" hangingPunct="0">
              <a:spcBef>
                <a:spcPct val="0"/>
              </a:spcBef>
              <a:spcAft>
                <a:spcPct val="0"/>
              </a:spcAft>
              <a:defRPr sz="2400">
                <a:solidFill>
                  <a:schemeClr val="tx1"/>
                </a:solidFill>
                <a:latin typeface="Arial" charset="0"/>
              </a:defRPr>
            </a:lvl6pPr>
            <a:lvl7pPr marL="2971800" indent="-228600" algn="ctr" rtl="0" eaLnBrk="0" fontAlgn="base" hangingPunct="0">
              <a:spcBef>
                <a:spcPct val="0"/>
              </a:spcBef>
              <a:spcAft>
                <a:spcPct val="0"/>
              </a:spcAft>
              <a:defRPr sz="2400">
                <a:solidFill>
                  <a:schemeClr val="tx1"/>
                </a:solidFill>
                <a:latin typeface="Arial" charset="0"/>
              </a:defRPr>
            </a:lvl7pPr>
            <a:lvl8pPr marL="3429000" indent="-228600" algn="ctr" rtl="0" eaLnBrk="0" fontAlgn="base" hangingPunct="0">
              <a:spcBef>
                <a:spcPct val="0"/>
              </a:spcBef>
              <a:spcAft>
                <a:spcPct val="0"/>
              </a:spcAft>
              <a:defRPr sz="2400">
                <a:solidFill>
                  <a:schemeClr val="tx1"/>
                </a:solidFill>
                <a:latin typeface="Arial" charset="0"/>
              </a:defRPr>
            </a:lvl8pPr>
            <a:lvl9pPr marL="3886200" indent="-228600" algn="ctr" rtl="0" eaLnBrk="0" fontAlgn="base" hangingPunct="0">
              <a:spcBef>
                <a:spcPct val="0"/>
              </a:spcBef>
              <a:spcAft>
                <a:spcPct val="0"/>
              </a:spcAft>
              <a:defRPr sz="2400">
                <a:solidFill>
                  <a:schemeClr val="tx1"/>
                </a:solidFill>
                <a:latin typeface="Arial" charset="0"/>
              </a:defRPr>
            </a:lvl9pPr>
          </a:lstStyle>
          <a:p>
            <a:pPr eaLnBrk="1" hangingPunct="1"/>
            <a:fld id="{192527B1-D885-4AAA-97B2-53FD55EB6AAA}" type="slidenum">
              <a:rPr lang="en-US" sz="1200">
                <a:solidFill>
                  <a:prstClr val="black"/>
                </a:solidFill>
              </a:rPr>
              <a:pPr eaLnBrk="1" hangingPunct="1"/>
              <a:t>37</a:t>
            </a:fld>
            <a:endParaRPr lang="en-US" sz="1200">
              <a:solidFill>
                <a:prstClr val="black"/>
              </a:solidFill>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ru-RU" smtClean="0"/>
          </a:p>
        </p:txBody>
      </p:sp>
    </p:spTree>
    <p:extLst>
      <p:ext uri="{BB962C8B-B14F-4D97-AF65-F5344CB8AC3E}">
        <p14:creationId xmlns:p14="http://schemas.microsoft.com/office/powerpoint/2010/main" xmlns="" val="24565074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solidFill>
                  <a:prstClr val="black"/>
                </a:solidFill>
              </a:rPr>
              <a:pPr eaLnBrk="1" hangingPunct="1"/>
              <a:t>38</a:t>
            </a:fld>
            <a:endParaRPr lang="en-US" sz="1200">
              <a:solidFill>
                <a:prstClr val="black"/>
              </a:solidFill>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extLst>
      <p:ext uri="{BB962C8B-B14F-4D97-AF65-F5344CB8AC3E}">
        <p14:creationId xmlns:p14="http://schemas.microsoft.com/office/powerpoint/2010/main" xmlns="" val="339515147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solidFill>
                  <a:prstClr val="black"/>
                </a:solidFill>
              </a:rPr>
              <a:pPr eaLnBrk="1" hangingPunct="1"/>
              <a:t>39</a:t>
            </a:fld>
            <a:endParaRPr lang="en-US" sz="1200">
              <a:solidFill>
                <a:prstClr val="black"/>
              </a:solidFill>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extLst>
      <p:ext uri="{BB962C8B-B14F-4D97-AF65-F5344CB8AC3E}">
        <p14:creationId xmlns:p14="http://schemas.microsoft.com/office/powerpoint/2010/main" xmlns="" val="51502997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solidFill>
                  <a:prstClr val="black"/>
                </a:solidFill>
              </a:rPr>
              <a:pPr eaLnBrk="1" hangingPunct="1"/>
              <a:t>41</a:t>
            </a:fld>
            <a:endParaRPr lang="en-US" sz="1200">
              <a:solidFill>
                <a:prstClr val="black"/>
              </a:solidFill>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extLst>
      <p:ext uri="{BB962C8B-B14F-4D97-AF65-F5344CB8AC3E}">
        <p14:creationId xmlns:p14="http://schemas.microsoft.com/office/powerpoint/2010/main" xmlns="" val="145979864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solidFill>
                  <a:prstClr val="black"/>
                </a:solidFill>
              </a:rPr>
              <a:pPr eaLnBrk="1" hangingPunct="1"/>
              <a:t>42</a:t>
            </a:fld>
            <a:endParaRPr lang="en-US" sz="1200">
              <a:solidFill>
                <a:prstClr val="black"/>
              </a:solidFill>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extLst>
      <p:ext uri="{BB962C8B-B14F-4D97-AF65-F5344CB8AC3E}">
        <p14:creationId xmlns:p14="http://schemas.microsoft.com/office/powerpoint/2010/main" xmlns="" val="381291701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solidFill>
                  <a:prstClr val="black"/>
                </a:solidFill>
              </a:rPr>
              <a:pPr eaLnBrk="1" hangingPunct="1"/>
              <a:t>43</a:t>
            </a:fld>
            <a:endParaRPr lang="en-US" sz="1200">
              <a:solidFill>
                <a:prstClr val="black"/>
              </a:solidFill>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extLst>
      <p:ext uri="{BB962C8B-B14F-4D97-AF65-F5344CB8AC3E}">
        <p14:creationId xmlns:p14="http://schemas.microsoft.com/office/powerpoint/2010/main" xmlns="" val="47330068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solidFill>
                  <a:prstClr val="black"/>
                </a:solidFill>
              </a:rPr>
              <a:pPr eaLnBrk="1" hangingPunct="1"/>
              <a:t>44</a:t>
            </a:fld>
            <a:endParaRPr lang="en-US" sz="1200">
              <a:solidFill>
                <a:prstClr val="black"/>
              </a:solidFill>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extLst>
      <p:ext uri="{BB962C8B-B14F-4D97-AF65-F5344CB8AC3E}">
        <p14:creationId xmlns:p14="http://schemas.microsoft.com/office/powerpoint/2010/main" xmlns="" val="11042639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solidFill>
                  <a:prstClr val="black"/>
                </a:solidFill>
              </a:rPr>
              <a:pPr eaLnBrk="1" hangingPunct="1"/>
              <a:t>45</a:t>
            </a:fld>
            <a:endParaRPr lang="en-US" sz="1200">
              <a:solidFill>
                <a:prstClr val="black"/>
              </a:solidFill>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extLst>
      <p:ext uri="{BB962C8B-B14F-4D97-AF65-F5344CB8AC3E}">
        <p14:creationId xmlns:p14="http://schemas.microsoft.com/office/powerpoint/2010/main" xmlns="" val="264816135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solidFill>
                  <a:prstClr val="black"/>
                </a:solidFill>
              </a:rPr>
              <a:pPr eaLnBrk="1" hangingPunct="1"/>
              <a:t>46</a:t>
            </a:fld>
            <a:endParaRPr lang="en-US" sz="1200">
              <a:solidFill>
                <a:prstClr val="black"/>
              </a:solidFill>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extLst>
      <p:ext uri="{BB962C8B-B14F-4D97-AF65-F5344CB8AC3E}">
        <p14:creationId xmlns:p14="http://schemas.microsoft.com/office/powerpoint/2010/main" xmlns="" val="289276484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solidFill>
                  <a:prstClr val="black"/>
                </a:solidFill>
              </a:rPr>
              <a:pPr eaLnBrk="1" hangingPunct="1"/>
              <a:t>47</a:t>
            </a:fld>
            <a:endParaRPr lang="en-US" sz="1200">
              <a:solidFill>
                <a:prstClr val="black"/>
              </a:solidFill>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extLst>
      <p:ext uri="{BB962C8B-B14F-4D97-AF65-F5344CB8AC3E}">
        <p14:creationId xmlns:p14="http://schemas.microsoft.com/office/powerpoint/2010/main" xmlns="" val="1612274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rtl="0" eaLnBrk="0" fontAlgn="base" hangingPunct="0">
              <a:spcBef>
                <a:spcPct val="0"/>
              </a:spcBef>
              <a:spcAft>
                <a:spcPct val="0"/>
              </a:spcAft>
              <a:defRPr sz="2400">
                <a:solidFill>
                  <a:schemeClr val="tx1"/>
                </a:solidFill>
                <a:latin typeface="Arial" charset="0"/>
              </a:defRPr>
            </a:lvl6pPr>
            <a:lvl7pPr marL="2971800" indent="-228600" algn="ctr" rtl="0" eaLnBrk="0" fontAlgn="base" hangingPunct="0">
              <a:spcBef>
                <a:spcPct val="0"/>
              </a:spcBef>
              <a:spcAft>
                <a:spcPct val="0"/>
              </a:spcAft>
              <a:defRPr sz="2400">
                <a:solidFill>
                  <a:schemeClr val="tx1"/>
                </a:solidFill>
                <a:latin typeface="Arial" charset="0"/>
              </a:defRPr>
            </a:lvl7pPr>
            <a:lvl8pPr marL="3429000" indent="-228600" algn="ctr" rtl="0" eaLnBrk="0" fontAlgn="base" hangingPunct="0">
              <a:spcBef>
                <a:spcPct val="0"/>
              </a:spcBef>
              <a:spcAft>
                <a:spcPct val="0"/>
              </a:spcAft>
              <a:defRPr sz="2400">
                <a:solidFill>
                  <a:schemeClr val="tx1"/>
                </a:solidFill>
                <a:latin typeface="Arial" charset="0"/>
              </a:defRPr>
            </a:lvl8pPr>
            <a:lvl9pPr marL="3886200" indent="-228600" algn="ctr" rtl="0" eaLnBrk="0" fontAlgn="base" hangingPunct="0">
              <a:spcBef>
                <a:spcPct val="0"/>
              </a:spcBef>
              <a:spcAft>
                <a:spcPct val="0"/>
              </a:spcAft>
              <a:defRPr sz="2400">
                <a:solidFill>
                  <a:schemeClr val="tx1"/>
                </a:solidFill>
                <a:latin typeface="Arial" charset="0"/>
              </a:defRPr>
            </a:lvl9pPr>
          </a:lstStyle>
          <a:p>
            <a:pPr eaLnBrk="1" hangingPunct="1"/>
            <a:fld id="{192527B1-D885-4AAA-97B2-53FD55EB6AAA}" type="slidenum">
              <a:rPr lang="en-US" sz="1200">
                <a:solidFill>
                  <a:prstClr val="black"/>
                </a:solidFill>
              </a:rPr>
              <a:pPr eaLnBrk="1" hangingPunct="1"/>
              <a:t>6</a:t>
            </a:fld>
            <a:endParaRPr lang="en-US" sz="1200">
              <a:solidFill>
                <a:prstClr val="black"/>
              </a:solidFill>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ru-RU" smtClean="0"/>
          </a:p>
        </p:txBody>
      </p:sp>
    </p:spTree>
    <p:extLst>
      <p:ext uri="{BB962C8B-B14F-4D97-AF65-F5344CB8AC3E}">
        <p14:creationId xmlns:p14="http://schemas.microsoft.com/office/powerpoint/2010/main" xmlns="" val="224118310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solidFill>
                  <a:prstClr val="black"/>
                </a:solidFill>
              </a:rPr>
              <a:pPr eaLnBrk="1" hangingPunct="1"/>
              <a:t>48</a:t>
            </a:fld>
            <a:endParaRPr lang="en-US" sz="1200">
              <a:solidFill>
                <a:prstClr val="black"/>
              </a:solidFill>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extLst>
      <p:ext uri="{BB962C8B-B14F-4D97-AF65-F5344CB8AC3E}">
        <p14:creationId xmlns:p14="http://schemas.microsoft.com/office/powerpoint/2010/main" xmlns="" val="280731863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solidFill>
                  <a:prstClr val="black"/>
                </a:solidFill>
              </a:rPr>
              <a:pPr eaLnBrk="1" hangingPunct="1"/>
              <a:t>49</a:t>
            </a:fld>
            <a:endParaRPr lang="en-US" sz="1200">
              <a:solidFill>
                <a:prstClr val="black"/>
              </a:solidFill>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extLst>
      <p:ext uri="{BB962C8B-B14F-4D97-AF65-F5344CB8AC3E}">
        <p14:creationId xmlns:p14="http://schemas.microsoft.com/office/powerpoint/2010/main" xmlns="" val="368419082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solidFill>
                  <a:prstClr val="black"/>
                </a:solidFill>
              </a:rPr>
              <a:pPr eaLnBrk="1" hangingPunct="1"/>
              <a:t>50</a:t>
            </a:fld>
            <a:endParaRPr lang="en-US" sz="1200">
              <a:solidFill>
                <a:prstClr val="black"/>
              </a:solidFill>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extLst>
      <p:ext uri="{BB962C8B-B14F-4D97-AF65-F5344CB8AC3E}">
        <p14:creationId xmlns:p14="http://schemas.microsoft.com/office/powerpoint/2010/main" xmlns="" val="71412799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solidFill>
                  <a:prstClr val="black"/>
                </a:solidFill>
              </a:rPr>
              <a:pPr eaLnBrk="1" hangingPunct="1"/>
              <a:t>51</a:t>
            </a:fld>
            <a:endParaRPr lang="en-US" sz="1200">
              <a:solidFill>
                <a:prstClr val="black"/>
              </a:solidFill>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extLst>
      <p:ext uri="{BB962C8B-B14F-4D97-AF65-F5344CB8AC3E}">
        <p14:creationId xmlns:p14="http://schemas.microsoft.com/office/powerpoint/2010/main" xmlns="" val="118632410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solidFill>
                  <a:prstClr val="black"/>
                </a:solidFill>
              </a:rPr>
              <a:pPr eaLnBrk="1" hangingPunct="1"/>
              <a:t>52</a:t>
            </a:fld>
            <a:endParaRPr lang="en-US" sz="1200">
              <a:solidFill>
                <a:prstClr val="black"/>
              </a:solidFill>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extLst>
      <p:ext uri="{BB962C8B-B14F-4D97-AF65-F5344CB8AC3E}">
        <p14:creationId xmlns:p14="http://schemas.microsoft.com/office/powerpoint/2010/main" xmlns="" val="225525987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solidFill>
                  <a:prstClr val="black"/>
                </a:solidFill>
              </a:rPr>
              <a:pPr eaLnBrk="1" hangingPunct="1"/>
              <a:t>53</a:t>
            </a:fld>
            <a:endParaRPr lang="en-US" sz="1200">
              <a:solidFill>
                <a:prstClr val="black"/>
              </a:solidFill>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extLst>
      <p:ext uri="{BB962C8B-B14F-4D97-AF65-F5344CB8AC3E}">
        <p14:creationId xmlns:p14="http://schemas.microsoft.com/office/powerpoint/2010/main" xmlns="" val="398422955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solidFill>
                  <a:prstClr val="black"/>
                </a:solidFill>
              </a:rPr>
              <a:pPr eaLnBrk="1" hangingPunct="1"/>
              <a:t>54</a:t>
            </a:fld>
            <a:endParaRPr lang="en-US" sz="1200">
              <a:solidFill>
                <a:prstClr val="black"/>
              </a:solidFill>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extLst>
      <p:ext uri="{BB962C8B-B14F-4D97-AF65-F5344CB8AC3E}">
        <p14:creationId xmlns:p14="http://schemas.microsoft.com/office/powerpoint/2010/main" xmlns="" val="361181373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solidFill>
                  <a:prstClr val="black"/>
                </a:solidFill>
              </a:rPr>
              <a:pPr eaLnBrk="1" hangingPunct="1"/>
              <a:t>55</a:t>
            </a:fld>
            <a:endParaRPr lang="en-US" sz="1200">
              <a:solidFill>
                <a:prstClr val="black"/>
              </a:solidFill>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extLst>
      <p:ext uri="{BB962C8B-B14F-4D97-AF65-F5344CB8AC3E}">
        <p14:creationId xmlns:p14="http://schemas.microsoft.com/office/powerpoint/2010/main" xmlns="" val="20807385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solidFill>
                  <a:prstClr val="black"/>
                </a:solidFill>
              </a:rPr>
              <a:pPr eaLnBrk="1" hangingPunct="1"/>
              <a:t>56</a:t>
            </a:fld>
            <a:endParaRPr lang="en-US" sz="1200">
              <a:solidFill>
                <a:prstClr val="black"/>
              </a:solidFill>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extLst>
      <p:ext uri="{BB962C8B-B14F-4D97-AF65-F5344CB8AC3E}">
        <p14:creationId xmlns:p14="http://schemas.microsoft.com/office/powerpoint/2010/main" xmlns="" val="107276707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solidFill>
                  <a:prstClr val="black"/>
                </a:solidFill>
              </a:rPr>
              <a:pPr eaLnBrk="1" hangingPunct="1"/>
              <a:t>57</a:t>
            </a:fld>
            <a:endParaRPr lang="en-US" sz="1200">
              <a:solidFill>
                <a:prstClr val="black"/>
              </a:solidFill>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extLst>
      <p:ext uri="{BB962C8B-B14F-4D97-AF65-F5344CB8AC3E}">
        <p14:creationId xmlns:p14="http://schemas.microsoft.com/office/powerpoint/2010/main" xmlns="" val="11964457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rtl="0" eaLnBrk="0" fontAlgn="base" hangingPunct="0">
              <a:spcBef>
                <a:spcPct val="0"/>
              </a:spcBef>
              <a:spcAft>
                <a:spcPct val="0"/>
              </a:spcAft>
              <a:defRPr sz="2400">
                <a:solidFill>
                  <a:schemeClr val="tx1"/>
                </a:solidFill>
                <a:latin typeface="Arial" charset="0"/>
              </a:defRPr>
            </a:lvl6pPr>
            <a:lvl7pPr marL="2971800" indent="-228600" algn="ctr" rtl="0" eaLnBrk="0" fontAlgn="base" hangingPunct="0">
              <a:spcBef>
                <a:spcPct val="0"/>
              </a:spcBef>
              <a:spcAft>
                <a:spcPct val="0"/>
              </a:spcAft>
              <a:defRPr sz="2400">
                <a:solidFill>
                  <a:schemeClr val="tx1"/>
                </a:solidFill>
                <a:latin typeface="Arial" charset="0"/>
              </a:defRPr>
            </a:lvl7pPr>
            <a:lvl8pPr marL="3429000" indent="-228600" algn="ctr" rtl="0" eaLnBrk="0" fontAlgn="base" hangingPunct="0">
              <a:spcBef>
                <a:spcPct val="0"/>
              </a:spcBef>
              <a:spcAft>
                <a:spcPct val="0"/>
              </a:spcAft>
              <a:defRPr sz="2400">
                <a:solidFill>
                  <a:schemeClr val="tx1"/>
                </a:solidFill>
                <a:latin typeface="Arial" charset="0"/>
              </a:defRPr>
            </a:lvl8pPr>
            <a:lvl9pPr marL="3886200" indent="-228600" algn="ctr" rtl="0" eaLnBrk="0" fontAlgn="base" hangingPunct="0">
              <a:spcBef>
                <a:spcPct val="0"/>
              </a:spcBef>
              <a:spcAft>
                <a:spcPct val="0"/>
              </a:spcAft>
              <a:defRPr sz="2400">
                <a:solidFill>
                  <a:schemeClr val="tx1"/>
                </a:solidFill>
                <a:latin typeface="Arial" charset="0"/>
              </a:defRPr>
            </a:lvl9pPr>
          </a:lstStyle>
          <a:p>
            <a:pPr eaLnBrk="1" hangingPunct="1"/>
            <a:fld id="{192527B1-D885-4AAA-97B2-53FD55EB6AAA}" type="slidenum">
              <a:rPr lang="en-US" sz="1200">
                <a:solidFill>
                  <a:prstClr val="black"/>
                </a:solidFill>
              </a:rPr>
              <a:pPr eaLnBrk="1" hangingPunct="1"/>
              <a:t>8</a:t>
            </a:fld>
            <a:endParaRPr lang="en-US" sz="1200">
              <a:solidFill>
                <a:prstClr val="black"/>
              </a:solidFill>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ru-RU" smtClean="0"/>
          </a:p>
        </p:txBody>
      </p:sp>
    </p:spTree>
    <p:extLst>
      <p:ext uri="{BB962C8B-B14F-4D97-AF65-F5344CB8AC3E}">
        <p14:creationId xmlns:p14="http://schemas.microsoft.com/office/powerpoint/2010/main" xmlns="" val="344266280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solidFill>
                  <a:prstClr val="black"/>
                </a:solidFill>
              </a:rPr>
              <a:pPr eaLnBrk="1" hangingPunct="1"/>
              <a:t>58</a:t>
            </a:fld>
            <a:endParaRPr lang="en-US" sz="1200">
              <a:solidFill>
                <a:prstClr val="black"/>
              </a:solidFill>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extLst>
      <p:ext uri="{BB962C8B-B14F-4D97-AF65-F5344CB8AC3E}">
        <p14:creationId xmlns:p14="http://schemas.microsoft.com/office/powerpoint/2010/main" xmlns="" val="132701967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solidFill>
                  <a:prstClr val="black"/>
                </a:solidFill>
              </a:rPr>
              <a:pPr eaLnBrk="1" hangingPunct="1"/>
              <a:t>59</a:t>
            </a:fld>
            <a:endParaRPr lang="en-US" sz="1200">
              <a:solidFill>
                <a:prstClr val="black"/>
              </a:solidFill>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extLst>
      <p:ext uri="{BB962C8B-B14F-4D97-AF65-F5344CB8AC3E}">
        <p14:creationId xmlns:p14="http://schemas.microsoft.com/office/powerpoint/2010/main" xmlns="" val="112700020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solidFill>
                  <a:prstClr val="black"/>
                </a:solidFill>
              </a:rPr>
              <a:pPr eaLnBrk="1" hangingPunct="1"/>
              <a:t>60</a:t>
            </a:fld>
            <a:endParaRPr lang="en-US" sz="1200">
              <a:solidFill>
                <a:prstClr val="black"/>
              </a:solidFill>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extLst>
      <p:ext uri="{BB962C8B-B14F-4D97-AF65-F5344CB8AC3E}">
        <p14:creationId xmlns:p14="http://schemas.microsoft.com/office/powerpoint/2010/main" xmlns="" val="224669036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solidFill>
                  <a:prstClr val="black"/>
                </a:solidFill>
              </a:rPr>
              <a:pPr eaLnBrk="1" hangingPunct="1"/>
              <a:t>61</a:t>
            </a:fld>
            <a:endParaRPr lang="en-US" sz="1200">
              <a:solidFill>
                <a:prstClr val="black"/>
              </a:solidFill>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extLst>
      <p:ext uri="{BB962C8B-B14F-4D97-AF65-F5344CB8AC3E}">
        <p14:creationId xmlns:p14="http://schemas.microsoft.com/office/powerpoint/2010/main" xmlns="" val="393800002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solidFill>
                  <a:prstClr val="black"/>
                </a:solidFill>
              </a:rPr>
              <a:pPr eaLnBrk="1" hangingPunct="1"/>
              <a:t>64</a:t>
            </a:fld>
            <a:endParaRPr lang="en-US" sz="1200">
              <a:solidFill>
                <a:prstClr val="black"/>
              </a:solidFill>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extLst>
      <p:ext uri="{BB962C8B-B14F-4D97-AF65-F5344CB8AC3E}">
        <p14:creationId xmlns:p14="http://schemas.microsoft.com/office/powerpoint/2010/main" xmlns="" val="307430725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solidFill>
                  <a:prstClr val="black"/>
                </a:solidFill>
              </a:rPr>
              <a:pPr eaLnBrk="1" hangingPunct="1"/>
              <a:t>65</a:t>
            </a:fld>
            <a:endParaRPr lang="en-US" sz="1200">
              <a:solidFill>
                <a:prstClr val="black"/>
              </a:solidFill>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extLst>
      <p:ext uri="{BB962C8B-B14F-4D97-AF65-F5344CB8AC3E}">
        <p14:creationId xmlns:p14="http://schemas.microsoft.com/office/powerpoint/2010/main" xmlns="" val="295663215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solidFill>
                  <a:prstClr val="black"/>
                </a:solidFill>
              </a:rPr>
              <a:pPr eaLnBrk="1" hangingPunct="1"/>
              <a:t>66</a:t>
            </a:fld>
            <a:endParaRPr lang="en-US" sz="1200">
              <a:solidFill>
                <a:prstClr val="black"/>
              </a:solidFill>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extLst>
      <p:ext uri="{BB962C8B-B14F-4D97-AF65-F5344CB8AC3E}">
        <p14:creationId xmlns:p14="http://schemas.microsoft.com/office/powerpoint/2010/main" xmlns="" val="100564356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solidFill>
                  <a:prstClr val="black"/>
                </a:solidFill>
              </a:rPr>
              <a:pPr eaLnBrk="1" hangingPunct="1"/>
              <a:t>67</a:t>
            </a:fld>
            <a:endParaRPr lang="en-US" sz="1200">
              <a:solidFill>
                <a:prstClr val="black"/>
              </a:solidFill>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extLst>
      <p:ext uri="{BB962C8B-B14F-4D97-AF65-F5344CB8AC3E}">
        <p14:creationId xmlns:p14="http://schemas.microsoft.com/office/powerpoint/2010/main" xmlns="" val="295473848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solidFill>
                  <a:prstClr val="black"/>
                </a:solidFill>
              </a:rPr>
              <a:pPr eaLnBrk="1" hangingPunct="1"/>
              <a:t>68</a:t>
            </a:fld>
            <a:endParaRPr lang="en-US" sz="1200">
              <a:solidFill>
                <a:prstClr val="black"/>
              </a:solidFill>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extLst>
      <p:ext uri="{BB962C8B-B14F-4D97-AF65-F5344CB8AC3E}">
        <p14:creationId xmlns:p14="http://schemas.microsoft.com/office/powerpoint/2010/main" xmlns="" val="72468017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solidFill>
                  <a:prstClr val="black"/>
                </a:solidFill>
              </a:rPr>
              <a:pPr eaLnBrk="1" hangingPunct="1"/>
              <a:t>69</a:t>
            </a:fld>
            <a:endParaRPr lang="en-US" sz="1200">
              <a:solidFill>
                <a:prstClr val="black"/>
              </a:solidFill>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extLst>
      <p:ext uri="{BB962C8B-B14F-4D97-AF65-F5344CB8AC3E}">
        <p14:creationId xmlns:p14="http://schemas.microsoft.com/office/powerpoint/2010/main" xmlns="" val="15780552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pPr eaLnBrk="1" hangingPunct="1"/>
              <a:t>9</a:t>
            </a:fld>
            <a:endParaRPr lang="en-US"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extLst>
      <p:ext uri="{BB962C8B-B14F-4D97-AF65-F5344CB8AC3E}">
        <p14:creationId xmlns:p14="http://schemas.microsoft.com/office/powerpoint/2010/main" xmlns="" val="347650303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solidFill>
                  <a:prstClr val="black"/>
                </a:solidFill>
              </a:rPr>
              <a:pPr eaLnBrk="1" hangingPunct="1"/>
              <a:t>70</a:t>
            </a:fld>
            <a:endParaRPr lang="en-US" sz="1200">
              <a:solidFill>
                <a:prstClr val="black"/>
              </a:solidFill>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extLst>
      <p:ext uri="{BB962C8B-B14F-4D97-AF65-F5344CB8AC3E}">
        <p14:creationId xmlns:p14="http://schemas.microsoft.com/office/powerpoint/2010/main" xmlns="" val="27106321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solidFill>
                  <a:prstClr val="black"/>
                </a:solidFill>
              </a:rPr>
              <a:pPr eaLnBrk="1" hangingPunct="1"/>
              <a:t>71</a:t>
            </a:fld>
            <a:endParaRPr lang="en-US" sz="1200">
              <a:solidFill>
                <a:prstClr val="black"/>
              </a:solidFill>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extLst>
      <p:ext uri="{BB962C8B-B14F-4D97-AF65-F5344CB8AC3E}">
        <p14:creationId xmlns:p14="http://schemas.microsoft.com/office/powerpoint/2010/main" xmlns="" val="37104413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solidFill>
                  <a:prstClr val="black"/>
                </a:solidFill>
              </a:rPr>
              <a:pPr eaLnBrk="1" hangingPunct="1"/>
              <a:t>73</a:t>
            </a:fld>
            <a:endParaRPr lang="en-US" sz="1200">
              <a:solidFill>
                <a:prstClr val="black"/>
              </a:solidFill>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extLst>
      <p:ext uri="{BB962C8B-B14F-4D97-AF65-F5344CB8AC3E}">
        <p14:creationId xmlns:p14="http://schemas.microsoft.com/office/powerpoint/2010/main" xmlns="" val="412922495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solidFill>
                  <a:prstClr val="black"/>
                </a:solidFill>
              </a:rPr>
              <a:pPr eaLnBrk="1" hangingPunct="1"/>
              <a:t>74</a:t>
            </a:fld>
            <a:endParaRPr lang="en-US" sz="1200">
              <a:solidFill>
                <a:prstClr val="black"/>
              </a:solidFill>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extLst>
      <p:ext uri="{BB962C8B-B14F-4D97-AF65-F5344CB8AC3E}">
        <p14:creationId xmlns:p14="http://schemas.microsoft.com/office/powerpoint/2010/main" xmlns="" val="97854117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solidFill>
                  <a:prstClr val="black"/>
                </a:solidFill>
              </a:rPr>
              <a:pPr eaLnBrk="1" hangingPunct="1"/>
              <a:t>75</a:t>
            </a:fld>
            <a:endParaRPr lang="en-US" sz="1200">
              <a:solidFill>
                <a:prstClr val="black"/>
              </a:solidFill>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extLst>
      <p:ext uri="{BB962C8B-B14F-4D97-AF65-F5344CB8AC3E}">
        <p14:creationId xmlns:p14="http://schemas.microsoft.com/office/powerpoint/2010/main" xmlns="" val="342138145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solidFill>
                  <a:prstClr val="black"/>
                </a:solidFill>
              </a:rPr>
              <a:pPr eaLnBrk="1" hangingPunct="1"/>
              <a:t>76</a:t>
            </a:fld>
            <a:endParaRPr lang="en-US" sz="1200">
              <a:solidFill>
                <a:prstClr val="black"/>
              </a:solidFill>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extLst>
      <p:ext uri="{BB962C8B-B14F-4D97-AF65-F5344CB8AC3E}">
        <p14:creationId xmlns:p14="http://schemas.microsoft.com/office/powerpoint/2010/main" xmlns="" val="196144301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solidFill>
                  <a:prstClr val="black"/>
                </a:solidFill>
              </a:rPr>
              <a:pPr eaLnBrk="1" hangingPunct="1"/>
              <a:t>78</a:t>
            </a:fld>
            <a:endParaRPr lang="en-US" sz="1200">
              <a:solidFill>
                <a:prstClr val="black"/>
              </a:solidFill>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extLst>
      <p:ext uri="{BB962C8B-B14F-4D97-AF65-F5344CB8AC3E}">
        <p14:creationId xmlns:p14="http://schemas.microsoft.com/office/powerpoint/2010/main" xmlns="" val="294650661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solidFill>
                  <a:prstClr val="black"/>
                </a:solidFill>
              </a:rPr>
              <a:pPr eaLnBrk="1" hangingPunct="1"/>
              <a:t>79</a:t>
            </a:fld>
            <a:endParaRPr lang="en-US" sz="1200">
              <a:solidFill>
                <a:prstClr val="black"/>
              </a:solidFill>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extLst>
      <p:ext uri="{BB962C8B-B14F-4D97-AF65-F5344CB8AC3E}">
        <p14:creationId xmlns:p14="http://schemas.microsoft.com/office/powerpoint/2010/main" xmlns="" val="79993233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solidFill>
                  <a:prstClr val="black"/>
                </a:solidFill>
              </a:rPr>
              <a:pPr eaLnBrk="1" hangingPunct="1"/>
              <a:t>80</a:t>
            </a:fld>
            <a:endParaRPr lang="en-US" sz="1200">
              <a:solidFill>
                <a:prstClr val="black"/>
              </a:solidFill>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extLst>
      <p:ext uri="{BB962C8B-B14F-4D97-AF65-F5344CB8AC3E}">
        <p14:creationId xmlns:p14="http://schemas.microsoft.com/office/powerpoint/2010/main" xmlns="" val="321974436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solidFill>
                  <a:prstClr val="black"/>
                </a:solidFill>
              </a:rPr>
              <a:pPr eaLnBrk="1" hangingPunct="1"/>
              <a:t>81</a:t>
            </a:fld>
            <a:endParaRPr lang="en-US" sz="1200">
              <a:solidFill>
                <a:prstClr val="black"/>
              </a:solidFill>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extLst>
      <p:ext uri="{BB962C8B-B14F-4D97-AF65-F5344CB8AC3E}">
        <p14:creationId xmlns:p14="http://schemas.microsoft.com/office/powerpoint/2010/main" xmlns="" val="36256349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pPr eaLnBrk="1" hangingPunct="1"/>
              <a:t>10</a:t>
            </a:fld>
            <a:endParaRPr lang="en-US"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extLst>
      <p:ext uri="{BB962C8B-B14F-4D97-AF65-F5344CB8AC3E}">
        <p14:creationId xmlns:p14="http://schemas.microsoft.com/office/powerpoint/2010/main" xmlns="" val="191173277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solidFill>
                  <a:prstClr val="black"/>
                </a:solidFill>
              </a:rPr>
              <a:pPr eaLnBrk="1" hangingPunct="1"/>
              <a:t>82</a:t>
            </a:fld>
            <a:endParaRPr lang="en-US" sz="1200">
              <a:solidFill>
                <a:prstClr val="black"/>
              </a:solidFill>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extLst>
      <p:ext uri="{BB962C8B-B14F-4D97-AF65-F5344CB8AC3E}">
        <p14:creationId xmlns:p14="http://schemas.microsoft.com/office/powerpoint/2010/main" xmlns="" val="67776939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solidFill>
                  <a:prstClr val="black"/>
                </a:solidFill>
              </a:rPr>
              <a:pPr eaLnBrk="1" hangingPunct="1"/>
              <a:t>83</a:t>
            </a:fld>
            <a:endParaRPr lang="en-US" sz="1200">
              <a:solidFill>
                <a:prstClr val="black"/>
              </a:solidFill>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extLst>
      <p:ext uri="{BB962C8B-B14F-4D97-AF65-F5344CB8AC3E}">
        <p14:creationId xmlns:p14="http://schemas.microsoft.com/office/powerpoint/2010/main" xmlns="" val="172337341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solidFill>
                  <a:prstClr val="black"/>
                </a:solidFill>
              </a:rPr>
              <a:pPr eaLnBrk="1" hangingPunct="1"/>
              <a:t>84</a:t>
            </a:fld>
            <a:endParaRPr lang="en-US" sz="1200">
              <a:solidFill>
                <a:prstClr val="black"/>
              </a:solidFill>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extLst>
      <p:ext uri="{BB962C8B-B14F-4D97-AF65-F5344CB8AC3E}">
        <p14:creationId xmlns:p14="http://schemas.microsoft.com/office/powerpoint/2010/main" xmlns="" val="210313243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solidFill>
                  <a:prstClr val="black"/>
                </a:solidFill>
              </a:rPr>
              <a:pPr eaLnBrk="1" hangingPunct="1"/>
              <a:t>85</a:t>
            </a:fld>
            <a:endParaRPr lang="en-US" sz="1200">
              <a:solidFill>
                <a:prstClr val="black"/>
              </a:solidFill>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extLst>
      <p:ext uri="{BB962C8B-B14F-4D97-AF65-F5344CB8AC3E}">
        <p14:creationId xmlns:p14="http://schemas.microsoft.com/office/powerpoint/2010/main" xmlns="" val="45812004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solidFill>
                  <a:prstClr val="black"/>
                </a:solidFill>
              </a:rPr>
              <a:pPr eaLnBrk="1" hangingPunct="1"/>
              <a:t>87</a:t>
            </a:fld>
            <a:endParaRPr lang="en-US" sz="1200">
              <a:solidFill>
                <a:prstClr val="black"/>
              </a:solidFill>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extLst>
      <p:ext uri="{BB962C8B-B14F-4D97-AF65-F5344CB8AC3E}">
        <p14:creationId xmlns:p14="http://schemas.microsoft.com/office/powerpoint/2010/main" xmlns="" val="74879416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solidFill>
                  <a:prstClr val="black"/>
                </a:solidFill>
              </a:rPr>
              <a:pPr eaLnBrk="1" hangingPunct="1"/>
              <a:t>89</a:t>
            </a:fld>
            <a:endParaRPr lang="en-US" sz="1200">
              <a:solidFill>
                <a:prstClr val="black"/>
              </a:solidFill>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extLst>
      <p:ext uri="{BB962C8B-B14F-4D97-AF65-F5344CB8AC3E}">
        <p14:creationId xmlns:p14="http://schemas.microsoft.com/office/powerpoint/2010/main" xmlns="" val="356737488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solidFill>
                  <a:prstClr val="black"/>
                </a:solidFill>
              </a:rPr>
              <a:pPr eaLnBrk="1" hangingPunct="1"/>
              <a:t>91</a:t>
            </a:fld>
            <a:endParaRPr lang="en-US" sz="1200">
              <a:solidFill>
                <a:prstClr val="black"/>
              </a:solidFill>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extLst>
      <p:ext uri="{BB962C8B-B14F-4D97-AF65-F5344CB8AC3E}">
        <p14:creationId xmlns:p14="http://schemas.microsoft.com/office/powerpoint/2010/main" xmlns="" val="312347222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solidFill>
                  <a:prstClr val="black"/>
                </a:solidFill>
              </a:rPr>
              <a:pPr eaLnBrk="1" hangingPunct="1"/>
              <a:t>93</a:t>
            </a:fld>
            <a:endParaRPr lang="en-US" sz="1200">
              <a:solidFill>
                <a:prstClr val="black"/>
              </a:solidFill>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extLst>
      <p:ext uri="{BB962C8B-B14F-4D97-AF65-F5344CB8AC3E}">
        <p14:creationId xmlns:p14="http://schemas.microsoft.com/office/powerpoint/2010/main" xmlns="" val="283854479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solidFill>
                  <a:prstClr val="black"/>
                </a:solidFill>
              </a:rPr>
              <a:pPr eaLnBrk="1" hangingPunct="1"/>
              <a:t>95</a:t>
            </a:fld>
            <a:endParaRPr lang="en-US" sz="1200">
              <a:solidFill>
                <a:prstClr val="black"/>
              </a:solidFill>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extLst>
      <p:ext uri="{BB962C8B-B14F-4D97-AF65-F5344CB8AC3E}">
        <p14:creationId xmlns:p14="http://schemas.microsoft.com/office/powerpoint/2010/main" xmlns="" val="405386588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solidFill>
                  <a:prstClr val="black"/>
                </a:solidFill>
              </a:rPr>
              <a:pPr eaLnBrk="1" hangingPunct="1"/>
              <a:t>97</a:t>
            </a:fld>
            <a:endParaRPr lang="en-US" sz="1200">
              <a:solidFill>
                <a:prstClr val="black"/>
              </a:solidFill>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extLst>
      <p:ext uri="{BB962C8B-B14F-4D97-AF65-F5344CB8AC3E}">
        <p14:creationId xmlns:p14="http://schemas.microsoft.com/office/powerpoint/2010/main" xmlns="" val="35069508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pPr eaLnBrk="1" hangingPunct="1"/>
              <a:t>11</a:t>
            </a:fld>
            <a:endParaRPr lang="en-US"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extLst>
      <p:ext uri="{BB962C8B-B14F-4D97-AF65-F5344CB8AC3E}">
        <p14:creationId xmlns:p14="http://schemas.microsoft.com/office/powerpoint/2010/main" xmlns="" val="85705018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solidFill>
                  <a:prstClr val="black"/>
                </a:solidFill>
              </a:rPr>
              <a:pPr eaLnBrk="1" hangingPunct="1"/>
              <a:t>98</a:t>
            </a:fld>
            <a:endParaRPr lang="en-US" sz="1200">
              <a:solidFill>
                <a:prstClr val="black"/>
              </a:solidFill>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extLst>
      <p:ext uri="{BB962C8B-B14F-4D97-AF65-F5344CB8AC3E}">
        <p14:creationId xmlns:p14="http://schemas.microsoft.com/office/powerpoint/2010/main" xmlns="" val="77685819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solidFill>
                  <a:prstClr val="black"/>
                </a:solidFill>
              </a:rPr>
              <a:pPr eaLnBrk="1" hangingPunct="1"/>
              <a:t>99</a:t>
            </a:fld>
            <a:endParaRPr lang="en-US" sz="1200">
              <a:solidFill>
                <a:prstClr val="black"/>
              </a:solidFill>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extLst>
      <p:ext uri="{BB962C8B-B14F-4D97-AF65-F5344CB8AC3E}">
        <p14:creationId xmlns:p14="http://schemas.microsoft.com/office/powerpoint/2010/main" xmlns="" val="81817404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solidFill>
                  <a:prstClr val="black"/>
                </a:solidFill>
              </a:rPr>
              <a:pPr eaLnBrk="1" hangingPunct="1"/>
              <a:t>100</a:t>
            </a:fld>
            <a:endParaRPr lang="en-US" sz="1200">
              <a:solidFill>
                <a:prstClr val="black"/>
              </a:solidFill>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extLst>
      <p:ext uri="{BB962C8B-B14F-4D97-AF65-F5344CB8AC3E}">
        <p14:creationId xmlns:p14="http://schemas.microsoft.com/office/powerpoint/2010/main" xmlns="" val="1795177193"/>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solidFill>
                  <a:prstClr val="black"/>
                </a:solidFill>
              </a:rPr>
              <a:pPr eaLnBrk="1" hangingPunct="1"/>
              <a:t>101</a:t>
            </a:fld>
            <a:endParaRPr lang="en-US" sz="1200">
              <a:solidFill>
                <a:prstClr val="black"/>
              </a:solidFill>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extLst>
      <p:ext uri="{BB962C8B-B14F-4D97-AF65-F5344CB8AC3E}">
        <p14:creationId xmlns:p14="http://schemas.microsoft.com/office/powerpoint/2010/main" xmlns="" val="234531183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rtl="0" eaLnBrk="0" fontAlgn="base" hangingPunct="0">
              <a:spcBef>
                <a:spcPct val="0"/>
              </a:spcBef>
              <a:spcAft>
                <a:spcPct val="0"/>
              </a:spcAft>
              <a:defRPr sz="2400">
                <a:solidFill>
                  <a:schemeClr val="tx1"/>
                </a:solidFill>
                <a:latin typeface="Arial" charset="0"/>
              </a:defRPr>
            </a:lvl6pPr>
            <a:lvl7pPr marL="2971800" indent="-228600" algn="ctr" rtl="0" eaLnBrk="0" fontAlgn="base" hangingPunct="0">
              <a:spcBef>
                <a:spcPct val="0"/>
              </a:spcBef>
              <a:spcAft>
                <a:spcPct val="0"/>
              </a:spcAft>
              <a:defRPr sz="2400">
                <a:solidFill>
                  <a:schemeClr val="tx1"/>
                </a:solidFill>
                <a:latin typeface="Arial" charset="0"/>
              </a:defRPr>
            </a:lvl7pPr>
            <a:lvl8pPr marL="3429000" indent="-228600" algn="ctr" rtl="0" eaLnBrk="0" fontAlgn="base" hangingPunct="0">
              <a:spcBef>
                <a:spcPct val="0"/>
              </a:spcBef>
              <a:spcAft>
                <a:spcPct val="0"/>
              </a:spcAft>
              <a:defRPr sz="2400">
                <a:solidFill>
                  <a:schemeClr val="tx1"/>
                </a:solidFill>
                <a:latin typeface="Arial" charset="0"/>
              </a:defRPr>
            </a:lvl8pPr>
            <a:lvl9pPr marL="3886200" indent="-228600" algn="ctr" rtl="0" eaLnBrk="0" fontAlgn="base" hangingPunct="0">
              <a:spcBef>
                <a:spcPct val="0"/>
              </a:spcBef>
              <a:spcAft>
                <a:spcPct val="0"/>
              </a:spcAft>
              <a:defRPr sz="2400">
                <a:solidFill>
                  <a:schemeClr val="tx1"/>
                </a:solidFill>
                <a:latin typeface="Arial" charset="0"/>
              </a:defRPr>
            </a:lvl9pPr>
          </a:lstStyle>
          <a:p>
            <a:pPr eaLnBrk="1" hangingPunct="1"/>
            <a:fld id="{192527B1-D885-4AAA-97B2-53FD55EB6AAA}" type="slidenum">
              <a:rPr lang="en-US" sz="1200">
                <a:solidFill>
                  <a:prstClr val="black"/>
                </a:solidFill>
              </a:rPr>
              <a:pPr eaLnBrk="1" hangingPunct="1"/>
              <a:t>103</a:t>
            </a:fld>
            <a:endParaRPr lang="en-US" sz="1200">
              <a:solidFill>
                <a:prstClr val="black"/>
              </a:solidFill>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ru-RU" smtClean="0"/>
          </a:p>
        </p:txBody>
      </p:sp>
    </p:spTree>
    <p:extLst>
      <p:ext uri="{BB962C8B-B14F-4D97-AF65-F5344CB8AC3E}">
        <p14:creationId xmlns:p14="http://schemas.microsoft.com/office/powerpoint/2010/main" xmlns="" val="215921505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solidFill>
                  <a:prstClr val="black"/>
                </a:solidFill>
              </a:rPr>
              <a:pPr eaLnBrk="1" hangingPunct="1"/>
              <a:t>105</a:t>
            </a:fld>
            <a:endParaRPr lang="en-US" sz="1200">
              <a:solidFill>
                <a:prstClr val="black"/>
              </a:solidFill>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extLst>
      <p:ext uri="{BB962C8B-B14F-4D97-AF65-F5344CB8AC3E}">
        <p14:creationId xmlns:p14="http://schemas.microsoft.com/office/powerpoint/2010/main" xmlns="" val="198018891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solidFill>
                  <a:prstClr val="black"/>
                </a:solidFill>
              </a:rPr>
              <a:pPr eaLnBrk="1" hangingPunct="1"/>
              <a:t>106</a:t>
            </a:fld>
            <a:endParaRPr lang="en-US" sz="1200">
              <a:solidFill>
                <a:prstClr val="black"/>
              </a:solidFill>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extLst>
      <p:ext uri="{BB962C8B-B14F-4D97-AF65-F5344CB8AC3E}">
        <p14:creationId xmlns:p14="http://schemas.microsoft.com/office/powerpoint/2010/main" xmlns="" val="2899570518"/>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solidFill>
                  <a:prstClr val="black"/>
                </a:solidFill>
              </a:rPr>
              <a:pPr eaLnBrk="1" hangingPunct="1"/>
              <a:t>107</a:t>
            </a:fld>
            <a:endParaRPr lang="en-US" sz="1200">
              <a:solidFill>
                <a:prstClr val="black"/>
              </a:solidFill>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extLst>
      <p:ext uri="{BB962C8B-B14F-4D97-AF65-F5344CB8AC3E}">
        <p14:creationId xmlns:p14="http://schemas.microsoft.com/office/powerpoint/2010/main" xmlns="" val="32933208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solidFill>
                  <a:prstClr val="black"/>
                </a:solidFill>
              </a:rPr>
              <a:pPr eaLnBrk="1" hangingPunct="1"/>
              <a:t>108</a:t>
            </a:fld>
            <a:endParaRPr lang="en-US" sz="1200">
              <a:solidFill>
                <a:prstClr val="black"/>
              </a:solidFill>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extLst>
      <p:ext uri="{BB962C8B-B14F-4D97-AF65-F5344CB8AC3E}">
        <p14:creationId xmlns:p14="http://schemas.microsoft.com/office/powerpoint/2010/main" xmlns="" val="1816294612"/>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solidFill>
                  <a:prstClr val="black"/>
                </a:solidFill>
              </a:rPr>
              <a:pPr eaLnBrk="1" hangingPunct="1"/>
              <a:t>109</a:t>
            </a:fld>
            <a:endParaRPr lang="en-US" sz="1200">
              <a:solidFill>
                <a:prstClr val="black"/>
              </a:solidFill>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extLst>
      <p:ext uri="{BB962C8B-B14F-4D97-AF65-F5344CB8AC3E}">
        <p14:creationId xmlns:p14="http://schemas.microsoft.com/office/powerpoint/2010/main" xmlns="" val="19905144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pPr eaLnBrk="1" hangingPunct="1"/>
              <a:t>12</a:t>
            </a:fld>
            <a:endParaRPr lang="en-US"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extLst>
      <p:ext uri="{BB962C8B-B14F-4D97-AF65-F5344CB8AC3E}">
        <p14:creationId xmlns:p14="http://schemas.microsoft.com/office/powerpoint/2010/main" xmlns="" val="1014374115"/>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solidFill>
                  <a:prstClr val="black"/>
                </a:solidFill>
              </a:rPr>
              <a:pPr eaLnBrk="1" hangingPunct="1"/>
              <a:t>110</a:t>
            </a:fld>
            <a:endParaRPr lang="en-US" sz="1200">
              <a:solidFill>
                <a:prstClr val="black"/>
              </a:solidFill>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extLst>
      <p:ext uri="{BB962C8B-B14F-4D97-AF65-F5344CB8AC3E}">
        <p14:creationId xmlns:p14="http://schemas.microsoft.com/office/powerpoint/2010/main" xmlns="" val="3063404141"/>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solidFill>
                  <a:prstClr val="black"/>
                </a:solidFill>
              </a:rPr>
              <a:pPr eaLnBrk="1" hangingPunct="1"/>
              <a:t>111</a:t>
            </a:fld>
            <a:endParaRPr lang="en-US" sz="1200">
              <a:solidFill>
                <a:prstClr val="black"/>
              </a:solidFill>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extLst>
      <p:ext uri="{BB962C8B-B14F-4D97-AF65-F5344CB8AC3E}">
        <p14:creationId xmlns:p14="http://schemas.microsoft.com/office/powerpoint/2010/main" xmlns="" val="3770958255"/>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solidFill>
                  <a:prstClr val="black"/>
                </a:solidFill>
              </a:rPr>
              <a:pPr eaLnBrk="1" hangingPunct="1"/>
              <a:t>112</a:t>
            </a:fld>
            <a:endParaRPr lang="en-US" sz="1200">
              <a:solidFill>
                <a:prstClr val="black"/>
              </a:solidFill>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extLst>
      <p:ext uri="{BB962C8B-B14F-4D97-AF65-F5344CB8AC3E}">
        <p14:creationId xmlns:p14="http://schemas.microsoft.com/office/powerpoint/2010/main" xmlns="" val="2637963375"/>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solidFill>
                  <a:prstClr val="black"/>
                </a:solidFill>
              </a:rPr>
              <a:pPr eaLnBrk="1" hangingPunct="1"/>
              <a:t>113</a:t>
            </a:fld>
            <a:endParaRPr lang="en-US" sz="1200">
              <a:solidFill>
                <a:prstClr val="black"/>
              </a:solidFill>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extLst>
      <p:ext uri="{BB962C8B-B14F-4D97-AF65-F5344CB8AC3E}">
        <p14:creationId xmlns:p14="http://schemas.microsoft.com/office/powerpoint/2010/main" xmlns="" val="741884553"/>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solidFill>
                  <a:prstClr val="black"/>
                </a:solidFill>
              </a:rPr>
              <a:pPr eaLnBrk="1" hangingPunct="1"/>
              <a:t>114</a:t>
            </a:fld>
            <a:endParaRPr lang="en-US" sz="1200">
              <a:solidFill>
                <a:prstClr val="black"/>
              </a:solidFill>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extLst>
      <p:ext uri="{BB962C8B-B14F-4D97-AF65-F5344CB8AC3E}">
        <p14:creationId xmlns:p14="http://schemas.microsoft.com/office/powerpoint/2010/main" xmlns="" val="14850888"/>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solidFill>
                  <a:prstClr val="black"/>
                </a:solidFill>
              </a:rPr>
              <a:pPr eaLnBrk="1" hangingPunct="1"/>
              <a:t>115</a:t>
            </a:fld>
            <a:endParaRPr lang="en-US" sz="1200">
              <a:solidFill>
                <a:prstClr val="black"/>
              </a:solidFill>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extLst>
      <p:ext uri="{BB962C8B-B14F-4D97-AF65-F5344CB8AC3E}">
        <p14:creationId xmlns:p14="http://schemas.microsoft.com/office/powerpoint/2010/main" xmlns="" val="735673850"/>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solidFill>
                  <a:prstClr val="black"/>
                </a:solidFill>
              </a:rPr>
              <a:pPr eaLnBrk="1" hangingPunct="1"/>
              <a:t>116</a:t>
            </a:fld>
            <a:endParaRPr lang="en-US" sz="1200">
              <a:solidFill>
                <a:prstClr val="black"/>
              </a:solidFill>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extLst>
      <p:ext uri="{BB962C8B-B14F-4D97-AF65-F5344CB8AC3E}">
        <p14:creationId xmlns:p14="http://schemas.microsoft.com/office/powerpoint/2010/main" xmlns="" val="2169983711"/>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solidFill>
                  <a:prstClr val="black"/>
                </a:solidFill>
              </a:rPr>
              <a:pPr eaLnBrk="1" hangingPunct="1"/>
              <a:t>117</a:t>
            </a:fld>
            <a:endParaRPr lang="en-US" sz="1200">
              <a:solidFill>
                <a:prstClr val="black"/>
              </a:solidFill>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extLst>
      <p:ext uri="{BB962C8B-B14F-4D97-AF65-F5344CB8AC3E}">
        <p14:creationId xmlns:p14="http://schemas.microsoft.com/office/powerpoint/2010/main" xmlns="" val="5834021"/>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solidFill>
                  <a:prstClr val="black"/>
                </a:solidFill>
              </a:rPr>
              <a:pPr eaLnBrk="1" hangingPunct="1"/>
              <a:t>118</a:t>
            </a:fld>
            <a:endParaRPr lang="en-US" sz="1200">
              <a:solidFill>
                <a:prstClr val="black"/>
              </a:solidFill>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extLst>
      <p:ext uri="{BB962C8B-B14F-4D97-AF65-F5344CB8AC3E}">
        <p14:creationId xmlns:p14="http://schemas.microsoft.com/office/powerpoint/2010/main" xmlns="" val="1942358064"/>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solidFill>
                  <a:prstClr val="black"/>
                </a:solidFill>
              </a:rPr>
              <a:pPr eaLnBrk="1" hangingPunct="1"/>
              <a:t>120</a:t>
            </a:fld>
            <a:endParaRPr lang="en-US" sz="1200">
              <a:solidFill>
                <a:prstClr val="black"/>
              </a:solidFill>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extLst>
      <p:ext uri="{BB962C8B-B14F-4D97-AF65-F5344CB8AC3E}">
        <p14:creationId xmlns:p14="http://schemas.microsoft.com/office/powerpoint/2010/main" xmlns="" val="3064003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990600" y="5334000"/>
            <a:ext cx="7772400" cy="704850"/>
          </a:xfrm>
          <a:extLst>
            <a:ext uri="{AF507438-7753-43E0-B8FC-AC1667EBCBE1}">
              <a14:hiddenEffects xmlns:a14="http://schemas.microsoft.com/office/drawing/2010/main" xmlns="">
                <a:effectLst>
                  <a:outerShdw dist="17961" dir="2700000" algn="ctr" rotWithShape="0">
                    <a:schemeClr val="tx1"/>
                  </a:outerShdw>
                </a:effectLst>
              </a14:hiddenEffects>
            </a:ext>
          </a:extLst>
        </p:spPr>
        <p:txBody>
          <a:bodyPr/>
          <a:lstStyle>
            <a:lvl1pPr algn="r">
              <a:defRPr sz="3600">
                <a:solidFill>
                  <a:schemeClr val="bg1"/>
                </a:solidFill>
              </a:defRPr>
            </a:lvl1pPr>
          </a:lstStyle>
          <a:p>
            <a:pPr lvl="0"/>
            <a:r>
              <a:rPr lang="en-US" noProof="0" smtClean="0"/>
              <a:t>Click to edit Master title style</a:t>
            </a:r>
          </a:p>
        </p:txBody>
      </p:sp>
      <p:sp>
        <p:nvSpPr>
          <p:cNvPr id="3075" name="Rectangle 3"/>
          <p:cNvSpPr>
            <a:spLocks noGrp="1" noChangeArrowheads="1"/>
          </p:cNvSpPr>
          <p:nvPr>
            <p:ph type="subTitle" idx="1"/>
          </p:nvPr>
        </p:nvSpPr>
        <p:spPr>
          <a:xfrm>
            <a:off x="990600" y="5867400"/>
            <a:ext cx="7772400" cy="533400"/>
          </a:xfrm>
          <a:extLst>
            <a:ext uri="{AF507438-7753-43E0-B8FC-AC1667EBCBE1}">
              <a14:hiddenEffects xmlns:a14="http://schemas.microsoft.com/office/drawing/2010/main" xmlns="">
                <a:effectLst>
                  <a:outerShdw dist="17961" dir="2700000" algn="ctr" rotWithShape="0">
                    <a:schemeClr val="tx1"/>
                  </a:outerShdw>
                </a:effectLst>
              </a14:hiddenEffects>
            </a:ext>
          </a:extLst>
        </p:spPr>
        <p:txBody>
          <a:bodyPr/>
          <a:lstStyle>
            <a:lvl1pPr marL="0" indent="0" algn="r">
              <a:buFontTx/>
              <a:buNone/>
              <a:defRPr sz="2400">
                <a:solidFill>
                  <a:schemeClr val="bg1"/>
                </a:solidFill>
              </a:defRPr>
            </a:lvl1pPr>
          </a:lstStyle>
          <a:p>
            <a:pPr lvl="0"/>
            <a:r>
              <a:rPr lang="en-US" noProof="0" smtClean="0"/>
              <a:t>Click to edit Master subtitle style</a:t>
            </a:r>
          </a:p>
        </p:txBody>
      </p:sp>
    </p:spTree>
    <p:extLst>
      <p:ext uri="{BB962C8B-B14F-4D97-AF65-F5344CB8AC3E}">
        <p14:creationId xmlns:p14="http://schemas.microsoft.com/office/powerpoint/2010/main" xmlns="" val="2238970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159936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00800" y="1417638"/>
            <a:ext cx="1828800" cy="52117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1417638"/>
            <a:ext cx="5334000" cy="5211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41233703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2890264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 val="6311788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2438400"/>
            <a:ext cx="35814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438400"/>
            <a:ext cx="35814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2527855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21929427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35856909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1533866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11521077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1428425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1417638"/>
            <a:ext cx="7315200" cy="7159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914400" y="2438400"/>
            <a:ext cx="7315200" cy="4191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1" eaLnBrk="1" fontAlgn="base" hangingPunct="1">
        <a:spcBef>
          <a:spcPct val="0"/>
        </a:spcBef>
        <a:spcAft>
          <a:spcPct val="0"/>
        </a:spcAft>
        <a:defRPr sz="4400">
          <a:solidFill>
            <a:schemeClr val="tx1"/>
          </a:solidFill>
          <a:latin typeface="+mj-lt"/>
          <a:ea typeface="+mj-ea"/>
          <a:cs typeface="+mj-cs"/>
        </a:defRPr>
      </a:lvl1pPr>
      <a:lvl2pPr algn="l" rtl="1" eaLnBrk="1" fontAlgn="base" hangingPunct="1">
        <a:spcBef>
          <a:spcPct val="0"/>
        </a:spcBef>
        <a:spcAft>
          <a:spcPct val="0"/>
        </a:spcAft>
        <a:defRPr sz="4400">
          <a:solidFill>
            <a:schemeClr val="tx1"/>
          </a:solidFill>
          <a:latin typeface="Microsoft Sans Serif" pitchFamily="34" charset="0"/>
        </a:defRPr>
      </a:lvl2pPr>
      <a:lvl3pPr algn="l" rtl="1" eaLnBrk="1" fontAlgn="base" hangingPunct="1">
        <a:spcBef>
          <a:spcPct val="0"/>
        </a:spcBef>
        <a:spcAft>
          <a:spcPct val="0"/>
        </a:spcAft>
        <a:defRPr sz="4400">
          <a:solidFill>
            <a:schemeClr val="tx1"/>
          </a:solidFill>
          <a:latin typeface="Microsoft Sans Serif" pitchFamily="34" charset="0"/>
        </a:defRPr>
      </a:lvl3pPr>
      <a:lvl4pPr algn="l" rtl="1" eaLnBrk="1" fontAlgn="base" hangingPunct="1">
        <a:spcBef>
          <a:spcPct val="0"/>
        </a:spcBef>
        <a:spcAft>
          <a:spcPct val="0"/>
        </a:spcAft>
        <a:defRPr sz="4400">
          <a:solidFill>
            <a:schemeClr val="tx1"/>
          </a:solidFill>
          <a:latin typeface="Microsoft Sans Serif" pitchFamily="34" charset="0"/>
        </a:defRPr>
      </a:lvl4pPr>
      <a:lvl5pPr algn="l" rtl="1" eaLnBrk="1" fontAlgn="base" hangingPunct="1">
        <a:spcBef>
          <a:spcPct val="0"/>
        </a:spcBef>
        <a:spcAft>
          <a:spcPct val="0"/>
        </a:spcAft>
        <a:defRPr sz="4400">
          <a:solidFill>
            <a:schemeClr val="tx1"/>
          </a:solidFill>
          <a:latin typeface="Microsoft Sans Serif" pitchFamily="34" charset="0"/>
        </a:defRPr>
      </a:lvl5pPr>
      <a:lvl6pPr marL="457200" algn="l" rtl="1" eaLnBrk="1" fontAlgn="base" hangingPunct="1">
        <a:spcBef>
          <a:spcPct val="0"/>
        </a:spcBef>
        <a:spcAft>
          <a:spcPct val="0"/>
        </a:spcAft>
        <a:defRPr sz="4400">
          <a:solidFill>
            <a:schemeClr val="tx1"/>
          </a:solidFill>
          <a:latin typeface="Microsoft Sans Serif" pitchFamily="34" charset="0"/>
        </a:defRPr>
      </a:lvl6pPr>
      <a:lvl7pPr marL="914400" algn="l" rtl="1" eaLnBrk="1" fontAlgn="base" hangingPunct="1">
        <a:spcBef>
          <a:spcPct val="0"/>
        </a:spcBef>
        <a:spcAft>
          <a:spcPct val="0"/>
        </a:spcAft>
        <a:defRPr sz="4400">
          <a:solidFill>
            <a:schemeClr val="tx1"/>
          </a:solidFill>
          <a:latin typeface="Microsoft Sans Serif" pitchFamily="34" charset="0"/>
        </a:defRPr>
      </a:lvl7pPr>
      <a:lvl8pPr marL="1371600" algn="l" rtl="1" eaLnBrk="1" fontAlgn="base" hangingPunct="1">
        <a:spcBef>
          <a:spcPct val="0"/>
        </a:spcBef>
        <a:spcAft>
          <a:spcPct val="0"/>
        </a:spcAft>
        <a:defRPr sz="4400">
          <a:solidFill>
            <a:schemeClr val="tx1"/>
          </a:solidFill>
          <a:latin typeface="Microsoft Sans Serif" pitchFamily="34" charset="0"/>
        </a:defRPr>
      </a:lvl8pPr>
      <a:lvl9pPr marL="1828800" algn="l" rtl="1" eaLnBrk="1" fontAlgn="base" hangingPunct="1">
        <a:spcBef>
          <a:spcPct val="0"/>
        </a:spcBef>
        <a:spcAft>
          <a:spcPct val="0"/>
        </a:spcAft>
        <a:defRPr sz="4400">
          <a:solidFill>
            <a:schemeClr val="tx1"/>
          </a:solidFill>
          <a:latin typeface="Microsoft Sans Serif" pitchFamily="34" charset="0"/>
        </a:defRPr>
      </a:lvl9pPr>
    </p:titleStyle>
    <p:bodyStyle>
      <a:lvl1pPr marL="342900" indent="-342900" algn="r" rtl="1" eaLnBrk="1" fontAlgn="base" hangingPunct="1">
        <a:spcBef>
          <a:spcPct val="20000"/>
        </a:spcBef>
        <a:spcAft>
          <a:spcPct val="0"/>
        </a:spcAft>
        <a:buChar char="•"/>
        <a:defRPr sz="3200">
          <a:solidFill>
            <a:schemeClr val="tx1"/>
          </a:solidFill>
          <a:latin typeface="+mn-lt"/>
          <a:ea typeface="+mn-ea"/>
          <a:cs typeface="+mn-cs"/>
        </a:defRPr>
      </a:lvl1pPr>
      <a:lvl2pPr marL="742950" indent="-285750" algn="r" rtl="1" eaLnBrk="1" fontAlgn="base" hangingPunct="1">
        <a:spcBef>
          <a:spcPct val="20000"/>
        </a:spcBef>
        <a:spcAft>
          <a:spcPct val="0"/>
        </a:spcAft>
        <a:buChar char="–"/>
        <a:defRPr sz="2800">
          <a:solidFill>
            <a:schemeClr val="tx1"/>
          </a:solidFill>
          <a:latin typeface="+mn-lt"/>
        </a:defRPr>
      </a:lvl2pPr>
      <a:lvl3pPr marL="1143000" indent="-228600" algn="r" rtl="1" eaLnBrk="1" fontAlgn="base" hangingPunct="1">
        <a:spcBef>
          <a:spcPct val="20000"/>
        </a:spcBef>
        <a:spcAft>
          <a:spcPct val="0"/>
        </a:spcAft>
        <a:buChar char="•"/>
        <a:defRPr sz="2400">
          <a:solidFill>
            <a:schemeClr val="tx1"/>
          </a:solidFill>
          <a:latin typeface="+mn-lt"/>
        </a:defRPr>
      </a:lvl3pPr>
      <a:lvl4pPr marL="1600200" indent="-228600" algn="r" rtl="1" eaLnBrk="1" fontAlgn="base" hangingPunct="1">
        <a:spcBef>
          <a:spcPct val="20000"/>
        </a:spcBef>
        <a:spcAft>
          <a:spcPct val="0"/>
        </a:spcAft>
        <a:buChar char="–"/>
        <a:defRPr sz="2000">
          <a:solidFill>
            <a:schemeClr val="tx1"/>
          </a:solidFill>
          <a:latin typeface="+mn-lt"/>
        </a:defRPr>
      </a:lvl4pPr>
      <a:lvl5pPr marL="2057400" indent="-228600" algn="r" rtl="1" eaLnBrk="1" fontAlgn="base" hangingPunct="1">
        <a:spcBef>
          <a:spcPct val="20000"/>
        </a:spcBef>
        <a:spcAft>
          <a:spcPct val="0"/>
        </a:spcAft>
        <a:buChar char="»"/>
        <a:defRPr sz="2000">
          <a:solidFill>
            <a:schemeClr val="tx1"/>
          </a:solidFill>
          <a:latin typeface="+mn-lt"/>
        </a:defRPr>
      </a:lvl5pPr>
      <a:lvl6pPr marL="2514600" indent="-228600" algn="r" rtl="1" eaLnBrk="1" fontAlgn="base" hangingPunct="1">
        <a:spcBef>
          <a:spcPct val="20000"/>
        </a:spcBef>
        <a:spcAft>
          <a:spcPct val="0"/>
        </a:spcAft>
        <a:buChar char="»"/>
        <a:defRPr sz="2000">
          <a:solidFill>
            <a:schemeClr val="tx1"/>
          </a:solidFill>
          <a:latin typeface="+mn-lt"/>
        </a:defRPr>
      </a:lvl6pPr>
      <a:lvl7pPr marL="2971800" indent="-228600" algn="r" rtl="1" eaLnBrk="1" fontAlgn="base" hangingPunct="1">
        <a:spcBef>
          <a:spcPct val="20000"/>
        </a:spcBef>
        <a:spcAft>
          <a:spcPct val="0"/>
        </a:spcAft>
        <a:buChar char="»"/>
        <a:defRPr sz="2000">
          <a:solidFill>
            <a:schemeClr val="tx1"/>
          </a:solidFill>
          <a:latin typeface="+mn-lt"/>
        </a:defRPr>
      </a:lvl7pPr>
      <a:lvl8pPr marL="3429000" indent="-228600" algn="r" rtl="1" eaLnBrk="1" fontAlgn="base" hangingPunct="1">
        <a:spcBef>
          <a:spcPct val="20000"/>
        </a:spcBef>
        <a:spcAft>
          <a:spcPct val="0"/>
        </a:spcAft>
        <a:buChar char="»"/>
        <a:defRPr sz="2000">
          <a:solidFill>
            <a:schemeClr val="tx1"/>
          </a:solidFill>
          <a:latin typeface="+mn-lt"/>
        </a:defRPr>
      </a:lvl8pPr>
      <a:lvl9pPr marL="3886200" indent="-228600" algn="r" rtl="1" eaLnBrk="1" fontAlgn="base" hangingPunct="1">
        <a:spcBef>
          <a:spcPct val="20000"/>
        </a:spcBef>
        <a:spcAft>
          <a:spcPct val="0"/>
        </a:spcAft>
        <a:buChar char="»"/>
        <a:defRPr sz="2000">
          <a:solidFill>
            <a:schemeClr val="tx1"/>
          </a:solidFill>
          <a:latin typeface="+mn-lt"/>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3" Type="http://schemas.openxmlformats.org/officeDocument/2006/relationships/notesSlide" Target="../notesSlides/notesSlide84.xml"/><Relationship Id="rId2" Type="http://schemas.openxmlformats.org/officeDocument/2006/relationships/slideLayout" Target="../slideLayouts/slideLayout2.xml"/><Relationship Id="rId1" Type="http://schemas.openxmlformats.org/officeDocument/2006/relationships/themeOverride" Target="../theme/themeOverride5.xml"/><Relationship Id="rId4" Type="http://schemas.openxmlformats.org/officeDocument/2006/relationships/image" Target="../media/image13.jpeg"/></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7.xml"/><Relationship Id="rId1" Type="http://schemas.openxmlformats.org/officeDocument/2006/relationships/themeOverride" Target="../theme/themeOverride6.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3" Type="http://schemas.openxmlformats.org/officeDocument/2006/relationships/notesSlide" Target="../notesSlides/notesSlide122.xml"/><Relationship Id="rId2" Type="http://schemas.openxmlformats.org/officeDocument/2006/relationships/slideLayout" Target="../slideLayouts/slideLayout2.xml"/><Relationship Id="rId1" Type="http://schemas.openxmlformats.org/officeDocument/2006/relationships/themeOverride" Target="../theme/themeOverride7.xml"/><Relationship Id="rId4" Type="http://schemas.openxmlformats.org/officeDocument/2006/relationships/image" Target="../media/image13.jpeg"/></Relationships>
</file>

<file path=ppt/slides/_rels/slide15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7.xml"/><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9.xml"/><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1.xml"/><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3.xml"/><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5.xml"/><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7.xml"/><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9.xml"/><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1.xml"/><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3.xml"/><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4.xml.rels><?xml version="1.0" encoding="UTF-8" standalone="yes"?>
<Relationships xmlns="http://schemas.openxmlformats.org/package/2006/relationships"><Relationship Id="rId3" Type="http://schemas.openxmlformats.org/officeDocument/2006/relationships/notesSlide" Target="../notesSlides/notesSlide144.xml"/><Relationship Id="rId2" Type="http://schemas.openxmlformats.org/officeDocument/2006/relationships/slideLayout" Target="../slideLayouts/slideLayout2.xml"/><Relationship Id="rId1" Type="http://schemas.openxmlformats.org/officeDocument/2006/relationships/themeOverride" Target="../theme/themeOverride8.xml"/><Relationship Id="rId4" Type="http://schemas.openxmlformats.org/officeDocument/2006/relationships/image" Target="../media/image13.jpeg"/></Relationships>
</file>

<file path=ppt/slides/_rels/slide17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5.xml"/><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7.xml"/><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0.xml"/><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2.xml"/><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4.xml"/><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6.xml"/><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7.xml"/><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8.xml"/><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9.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2.jpeg"/><Relationship Id="rId5" Type="http://schemas.openxmlformats.org/officeDocument/2006/relationships/image" Target="../media/image6.jpeg"/><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10.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hemeOverride" Target="../theme/themeOverride4.xml"/><Relationship Id="rId4" Type="http://schemas.openxmlformats.org/officeDocument/2006/relationships/image" Target="../media/image13.jpeg"/></Relationships>
</file>

<file path=ppt/slides/_rels/slide3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13.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5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hemeOverride" Target="../theme/themeOverride2.xml"/><Relationship Id="rId5" Type="http://schemas.openxmlformats.org/officeDocument/2006/relationships/image" Target="../media/image16.png"/><Relationship Id="rId4" Type="http://schemas.openxmlformats.org/officeDocument/2006/relationships/image" Target="../media/image13.jpeg"/></Relationships>
</file>

<file path=ppt/slides/_rels/slide6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hemeOverride" Target="../theme/themeOverride3.xml"/><Relationship Id="rId4" Type="http://schemas.openxmlformats.org/officeDocument/2006/relationships/image" Target="../media/image13.jpeg"/></Relationships>
</file>

<file path=ppt/slides/_rels/slide8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50" name="Rectangle 5"/>
          <p:cNvSpPr>
            <a:spLocks noGrp="1" noChangeArrowheads="1"/>
          </p:cNvSpPr>
          <p:nvPr>
            <p:ph type="ctrTitle"/>
          </p:nvPr>
        </p:nvSpPr>
        <p:spPr>
          <a:xfrm>
            <a:off x="4267200" y="1066800"/>
            <a:ext cx="5029200" cy="762000"/>
          </a:xfrm>
          <a:extLst>
            <a:ext uri="{AF507438-7753-43E0-B8FC-AC1667EBCBE1}">
              <a14:hiddenEffects xmlns:a14="http://schemas.microsoft.com/office/drawing/2010/main" xmlns="">
                <a:effectLst>
                  <a:outerShdw dist="17961" dir="2700000" algn="ctr" rotWithShape="0">
                    <a:srgbClr val="000000"/>
                  </a:outerShdw>
                </a:effectLst>
              </a14:hiddenEffects>
            </a:ext>
          </a:extLst>
        </p:spPr>
        <p:txBody>
          <a:bodyPr/>
          <a:lstStyle/>
          <a:p>
            <a:pPr algn="ctr" eaLnBrk="1" hangingPunct="1"/>
            <a:r>
              <a:rPr lang="ar-EG" sz="4800" b="1" smtClean="0">
                <a:solidFill>
                  <a:schemeClr val="bg2">
                    <a:lumMod val="50000"/>
                  </a:schemeClr>
                </a:solidFill>
              </a:rPr>
              <a:t>فن التحفيز الادارى</a:t>
            </a:r>
            <a:endParaRPr lang="ru-RU" sz="4800" b="1" dirty="0" smtClean="0">
              <a:solidFill>
                <a:schemeClr val="bg2">
                  <a:lumMod val="50000"/>
                </a:schemeClr>
              </a:solidFill>
            </a:endParaRPr>
          </a:p>
        </p:txBody>
      </p:sp>
    </p:spTree>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3"/>
          <p:cNvSpPr/>
          <p:nvPr/>
        </p:nvSpPr>
        <p:spPr bwMode="auto">
          <a:xfrm>
            <a:off x="6852592" y="404664"/>
            <a:ext cx="2160240" cy="720080"/>
          </a:xfrm>
          <a:prstGeom prst="round2DiagRect">
            <a:avLst/>
          </a:prstGeom>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r>
              <a:rPr lang="ar-EG" b="1" dirty="0">
                <a:solidFill>
                  <a:schemeClr val="bg2">
                    <a:lumMod val="75000"/>
                  </a:schemeClr>
                </a:solidFill>
                <a:latin typeface="Arial" charset="0"/>
              </a:rPr>
              <a:t>مقدمة </a:t>
            </a:r>
            <a:endParaRPr kumimoji="0" lang="ar-EG" sz="2400" b="1" i="0" u="none" strike="noStrike" cap="none" normalizeH="0" baseline="0" dirty="0" smtClean="0">
              <a:ln>
                <a:noFill/>
              </a:ln>
              <a:solidFill>
                <a:schemeClr val="bg2">
                  <a:lumMod val="75000"/>
                </a:schemeClr>
              </a:solidFill>
              <a:effectLst/>
              <a:latin typeface="Arial" charset="0"/>
            </a:endParaRPr>
          </a:p>
        </p:txBody>
      </p:sp>
      <p:sp>
        <p:nvSpPr>
          <p:cNvPr id="5" name="Flowchart: Alternate Process 4"/>
          <p:cNvSpPr/>
          <p:nvPr/>
        </p:nvSpPr>
        <p:spPr bwMode="auto">
          <a:xfrm>
            <a:off x="755576" y="3933056"/>
            <a:ext cx="7632848" cy="1800200"/>
          </a:xfrm>
          <a:prstGeom prst="flowChartAlternateProcess">
            <a:avLst/>
          </a:prstGeom>
          <a:solidFill>
            <a:schemeClr val="accent1">
              <a:alpha val="50000"/>
            </a:schemeClr>
          </a:solidFill>
          <a:ln/>
          <a:extLst/>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1" anchor="ctr" anchorCtr="0" compatLnSpc="1">
            <a:prstTxWarp prst="textNoShape">
              <a:avLst/>
            </a:prstTxWarp>
          </a:bodyPr>
          <a:lstStyle/>
          <a:p>
            <a:pPr rtl="1"/>
            <a:endParaRPr kumimoji="0" lang="ar-EG" sz="2400" b="1" i="0" u="none" strike="noStrike" cap="none" normalizeH="0" baseline="0" dirty="0" smtClean="0">
              <a:ln>
                <a:noFill/>
              </a:ln>
              <a:solidFill>
                <a:schemeClr val="tx1"/>
              </a:solidFill>
              <a:effectLst/>
              <a:latin typeface="Arial" charset="0"/>
            </a:endParaRPr>
          </a:p>
        </p:txBody>
      </p:sp>
      <p:sp>
        <p:nvSpPr>
          <p:cNvPr id="2" name="TextBox 1"/>
          <p:cNvSpPr txBox="1"/>
          <p:nvPr/>
        </p:nvSpPr>
        <p:spPr>
          <a:xfrm>
            <a:off x="755576" y="4149080"/>
            <a:ext cx="7632848" cy="1569660"/>
          </a:xfrm>
          <a:prstGeom prst="rect">
            <a:avLst/>
          </a:prstGeom>
          <a:noFill/>
        </p:spPr>
        <p:txBody>
          <a:bodyPr wrap="square" rtlCol="1">
            <a:spAutoFit/>
          </a:bodyPr>
          <a:lstStyle/>
          <a:p>
            <a:pPr algn="justLow" rtl="1"/>
            <a:r>
              <a:rPr lang="ar-SA" b="1" dirty="0">
                <a:solidFill>
                  <a:schemeClr val="bg1"/>
                </a:solidFill>
              </a:rPr>
              <a:t>حالات جسمية ونفسية داخلية تثير السلوك في ظروف معينة ومتواصلة حتى ينتهي إلى غاية معينة، فهو يستثير النشاط ويحدد اتجاهه لتحقيق هدف معين، كما يُعرف الدافع بأنه عملية استثارة وتحريك السلوك أو العمل وتعضيد النشاط وتنظيمه وتوجيهه نحو الهدف</a:t>
            </a:r>
            <a:endParaRPr lang="ar-EG" b="1" dirty="0">
              <a:solidFill>
                <a:schemeClr val="bg1"/>
              </a:solidFill>
            </a:endParaRPr>
          </a:p>
        </p:txBody>
      </p:sp>
    </p:spTree>
    <p:extLst>
      <p:ext uri="{BB962C8B-B14F-4D97-AF65-F5344CB8AC3E}">
        <p14:creationId xmlns:p14="http://schemas.microsoft.com/office/powerpoint/2010/main" xmlns="" val="1371162383"/>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3"/>
          <p:cNvSpPr/>
          <p:nvPr/>
        </p:nvSpPr>
        <p:spPr bwMode="auto">
          <a:xfrm>
            <a:off x="4499992" y="404664"/>
            <a:ext cx="4512840" cy="720080"/>
          </a:xfrm>
          <a:prstGeom prst="round2DiagRect">
            <a:avLst/>
          </a:prstGeom>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pPr rtl="1"/>
            <a:r>
              <a:rPr lang="ar-EG" sz="2800" b="1" dirty="0">
                <a:solidFill>
                  <a:srgbClr val="0120BD">
                    <a:lumMod val="75000"/>
                  </a:srgbClr>
                </a:solidFill>
                <a:latin typeface="Arial" charset="0"/>
              </a:rPr>
              <a:t>النتائج المفيدة لنظام الحوافز</a:t>
            </a:r>
          </a:p>
        </p:txBody>
      </p:sp>
      <p:sp>
        <p:nvSpPr>
          <p:cNvPr id="6" name="Rectangle 3"/>
          <p:cNvSpPr>
            <a:spLocks noChangeArrowheads="1"/>
          </p:cNvSpPr>
          <p:nvPr/>
        </p:nvSpPr>
        <p:spPr bwMode="auto">
          <a:xfrm>
            <a:off x="467545" y="2132806"/>
            <a:ext cx="6912744" cy="504825"/>
          </a:xfrm>
          <a:prstGeom prst="rect">
            <a:avLst/>
          </a:prstGeom>
          <a:gradFill rotWithShape="1">
            <a:gsLst>
              <a:gs pos="0">
                <a:srgbClr val="FFC000"/>
              </a:gs>
              <a:gs pos="100000">
                <a:srgbClr val="FFCC66"/>
              </a:gs>
            </a:gsLst>
            <a:lin ang="5400000" scaled="1"/>
          </a:gradFill>
          <a:ln>
            <a:noFill/>
          </a:ln>
          <a:effectLst/>
          <a:extLst/>
        </p:spPr>
        <p:txBody>
          <a:bodyPr wrap="none" anchor="ctr"/>
          <a:lstStyle/>
          <a:p>
            <a:pPr rtl="1"/>
            <a:r>
              <a:rPr lang="ar-EG" altLang="zh-CN" b="1" dirty="0" smtClean="0">
                <a:solidFill>
                  <a:srgbClr val="002060"/>
                </a:solidFill>
                <a:ea typeface="幼圆" pitchFamily="1" charset="-122"/>
              </a:rPr>
              <a:t>جذب </a:t>
            </a:r>
            <a:r>
              <a:rPr lang="ar-EG" altLang="zh-CN" b="1" dirty="0">
                <a:solidFill>
                  <a:srgbClr val="002060"/>
                </a:solidFill>
                <a:ea typeface="幼圆" pitchFamily="1" charset="-122"/>
              </a:rPr>
              <a:t>العاملين إلى المنظمة ورفع روح الولاء والانتماء</a:t>
            </a:r>
            <a:endParaRPr lang="ar-EG" altLang="zh-CN" sz="2400" b="1" dirty="0">
              <a:solidFill>
                <a:srgbClr val="002060"/>
              </a:solidFill>
              <a:ea typeface="幼圆" pitchFamily="1" charset="-122"/>
            </a:endParaRPr>
          </a:p>
        </p:txBody>
      </p:sp>
      <p:sp>
        <p:nvSpPr>
          <p:cNvPr id="7" name="Rectangle 4"/>
          <p:cNvSpPr>
            <a:spLocks noChangeArrowheads="1"/>
          </p:cNvSpPr>
          <p:nvPr/>
        </p:nvSpPr>
        <p:spPr bwMode="auto">
          <a:xfrm>
            <a:off x="467545" y="3164681"/>
            <a:ext cx="6912744" cy="504825"/>
          </a:xfrm>
          <a:prstGeom prst="rect">
            <a:avLst/>
          </a:prstGeom>
          <a:ln/>
          <a:extLst/>
        </p:spPr>
        <p:style>
          <a:lnRef idx="1">
            <a:schemeClr val="accent6"/>
          </a:lnRef>
          <a:fillRef idx="3">
            <a:schemeClr val="accent6"/>
          </a:fillRef>
          <a:effectRef idx="2">
            <a:schemeClr val="accent6"/>
          </a:effectRef>
          <a:fontRef idx="minor">
            <a:schemeClr val="lt1"/>
          </a:fontRef>
        </p:style>
        <p:txBody>
          <a:bodyPr wrap="none" anchor="ctr"/>
          <a:lstStyle/>
          <a:p>
            <a:pPr rtl="1"/>
            <a:r>
              <a:rPr lang="ar-EG" altLang="zh-CN" b="1" dirty="0" smtClean="0">
                <a:solidFill>
                  <a:srgbClr val="002060"/>
                </a:solidFill>
                <a:ea typeface="幼圆" pitchFamily="1" charset="-122"/>
              </a:rPr>
              <a:t>تنمية </a:t>
            </a:r>
            <a:r>
              <a:rPr lang="ar-EG" altLang="zh-CN" b="1" dirty="0">
                <a:solidFill>
                  <a:srgbClr val="002060"/>
                </a:solidFill>
                <a:ea typeface="幼圆" pitchFamily="1" charset="-122"/>
              </a:rPr>
              <a:t>روح التعاون بين العاملين وتنمية روح الفريق والتضامن</a:t>
            </a:r>
            <a:endParaRPr lang="zh-CN" altLang="en-US" b="1" dirty="0">
              <a:solidFill>
                <a:srgbClr val="002060"/>
              </a:solidFill>
              <a:ea typeface="幼圆" pitchFamily="1" charset="-122"/>
            </a:endParaRPr>
          </a:p>
        </p:txBody>
      </p:sp>
      <p:sp>
        <p:nvSpPr>
          <p:cNvPr id="8" name="Rectangle 5"/>
          <p:cNvSpPr>
            <a:spLocks noChangeArrowheads="1"/>
          </p:cNvSpPr>
          <p:nvPr/>
        </p:nvSpPr>
        <p:spPr bwMode="auto">
          <a:xfrm>
            <a:off x="467545" y="4196556"/>
            <a:ext cx="6912744" cy="504825"/>
          </a:xfrm>
          <a:prstGeom prst="rect">
            <a:avLst/>
          </a:prstGeom>
          <a:ln/>
          <a:extLst/>
        </p:spPr>
        <p:style>
          <a:lnRef idx="1">
            <a:schemeClr val="accent2"/>
          </a:lnRef>
          <a:fillRef idx="2">
            <a:schemeClr val="accent2"/>
          </a:fillRef>
          <a:effectRef idx="1">
            <a:schemeClr val="accent2"/>
          </a:effectRef>
          <a:fontRef idx="minor">
            <a:schemeClr val="dk1"/>
          </a:fontRef>
        </p:style>
        <p:txBody>
          <a:bodyPr wrap="none" anchor="ctr"/>
          <a:lstStyle/>
          <a:p>
            <a:pPr rtl="1"/>
            <a:r>
              <a:rPr lang="ar-EG" altLang="zh-CN" sz="2300" b="1" dirty="0" smtClean="0">
                <a:solidFill>
                  <a:srgbClr val="002060"/>
                </a:solidFill>
                <a:ea typeface="幼圆" pitchFamily="1" charset="-122"/>
              </a:rPr>
              <a:t>تمكين </a:t>
            </a:r>
            <a:r>
              <a:rPr lang="ar-EG" altLang="zh-CN" sz="2300" b="1" dirty="0">
                <a:solidFill>
                  <a:srgbClr val="002060"/>
                </a:solidFill>
                <a:ea typeface="幼圆" pitchFamily="1" charset="-122"/>
              </a:rPr>
              <a:t>المؤسسة من تحقيق أهدافها</a:t>
            </a:r>
            <a:endParaRPr lang="zh-CN" altLang="en-US" sz="2300" b="1" dirty="0">
              <a:solidFill>
                <a:srgbClr val="002060"/>
              </a:solidFill>
              <a:ea typeface="幼圆" pitchFamily="1" charset="-122"/>
            </a:endParaRPr>
          </a:p>
        </p:txBody>
      </p:sp>
      <p:sp>
        <p:nvSpPr>
          <p:cNvPr id="9" name="Rectangle 6"/>
          <p:cNvSpPr>
            <a:spLocks noChangeArrowheads="1"/>
          </p:cNvSpPr>
          <p:nvPr/>
        </p:nvSpPr>
        <p:spPr bwMode="auto">
          <a:xfrm>
            <a:off x="467545" y="5228431"/>
            <a:ext cx="6912744" cy="504825"/>
          </a:xfrm>
          <a:prstGeom prst="rect">
            <a:avLst/>
          </a:prstGeom>
          <a:solidFill>
            <a:srgbClr val="00B0F0"/>
          </a:solidFill>
          <a:ln>
            <a:noFill/>
          </a:ln>
          <a:effectLst/>
          <a:extLst/>
        </p:spPr>
        <p:txBody>
          <a:bodyPr wrap="none" anchor="ctr"/>
          <a:lstStyle/>
          <a:p>
            <a:pPr rtl="1"/>
            <a:r>
              <a:rPr lang="ar-EG" altLang="zh-CN" b="1" dirty="0" smtClean="0">
                <a:solidFill>
                  <a:srgbClr val="002060"/>
                </a:solidFill>
                <a:ea typeface="幼圆" pitchFamily="1" charset="-122"/>
              </a:rPr>
              <a:t>شعور </a:t>
            </a:r>
            <a:r>
              <a:rPr lang="ar-EG" altLang="zh-CN" b="1" dirty="0">
                <a:solidFill>
                  <a:srgbClr val="002060"/>
                </a:solidFill>
                <a:ea typeface="幼圆" pitchFamily="1" charset="-122"/>
              </a:rPr>
              <a:t>العاملين بالرضا عن المؤسسة مما ينعكس إيجابياً على أدائهم</a:t>
            </a:r>
            <a:endParaRPr lang="zh-CN" altLang="en-US" b="1" dirty="0">
              <a:solidFill>
                <a:srgbClr val="002060"/>
              </a:solidFill>
              <a:ea typeface="幼圆" pitchFamily="1" charset="-122"/>
            </a:endParaRPr>
          </a:p>
        </p:txBody>
      </p:sp>
      <p:pic>
        <p:nvPicPr>
          <p:cNvPr id="10" name="Picture 7" descr="Green_01"/>
          <p:cNvPicPr>
            <a:picLocks noChangeAspect="1" noChangeArrowheads="1"/>
          </p:cNvPicPr>
          <p:nvPr/>
        </p:nvPicPr>
        <p:blipFill>
          <a:blip r:embed="rId3">
            <a:duotone>
              <a:prstClr val="black"/>
              <a:srgbClr val="FFCC66">
                <a:tint val="45000"/>
                <a:satMod val="400000"/>
              </a:srgbClr>
            </a:duotone>
            <a:extLst>
              <a:ext uri="{28A0092B-C50C-407E-A947-70E740481C1C}">
                <a14:useLocalDpi xmlns:a14="http://schemas.microsoft.com/office/drawing/2010/main" xmlns="" val="0"/>
              </a:ext>
            </a:extLst>
          </a:blip>
          <a:srcRect/>
          <a:stretch>
            <a:fillRect/>
          </a:stretch>
        </p:blipFill>
        <p:spPr bwMode="auto">
          <a:xfrm flipH="1">
            <a:off x="7811765" y="2204244"/>
            <a:ext cx="432643" cy="390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8" descr="Green_01"/>
          <p:cNvPicPr>
            <a:picLocks noChangeAspect="1" noChangeArrowheads="1"/>
          </p:cNvPicPr>
          <p:nvPr/>
        </p:nvPicPr>
        <p:blipFill>
          <a:blip r:embed="rId3">
            <a:duotone>
              <a:prstClr val="black"/>
              <a:schemeClr val="accent6">
                <a:tint val="45000"/>
                <a:satMod val="400000"/>
              </a:schemeClr>
            </a:duotone>
            <a:extLst>
              <a:ext uri="{28A0092B-C50C-407E-A947-70E740481C1C}">
                <a14:useLocalDpi xmlns:a14="http://schemas.microsoft.com/office/drawing/2010/main" xmlns="" val="0"/>
              </a:ext>
            </a:extLst>
          </a:blip>
          <a:srcRect/>
          <a:stretch>
            <a:fillRect/>
          </a:stretch>
        </p:blipFill>
        <p:spPr bwMode="auto">
          <a:xfrm flipH="1">
            <a:off x="7811765" y="3212306"/>
            <a:ext cx="432643" cy="390525"/>
          </a:xfrm>
          <a:prstGeom prst="rect">
            <a:avLst/>
          </a:prstGeom>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9" descr="Green_01"/>
          <p:cNvPicPr>
            <a:picLocks noChangeAspect="1" noChangeArrowheads="1"/>
          </p:cNvPicPr>
          <p:nvPr/>
        </p:nvPicPr>
        <p:blipFill>
          <a:blip r:embed="rId3">
            <a:duotone>
              <a:prstClr val="black"/>
              <a:schemeClr val="accent2">
                <a:tint val="45000"/>
                <a:satMod val="400000"/>
              </a:schemeClr>
            </a:duotone>
            <a:extLst>
              <a:ext uri="{28A0092B-C50C-407E-A947-70E740481C1C}">
                <a14:useLocalDpi xmlns:a14="http://schemas.microsoft.com/office/drawing/2010/main" xmlns="" val="0"/>
              </a:ext>
            </a:extLst>
          </a:blip>
          <a:srcRect/>
          <a:stretch>
            <a:fillRect/>
          </a:stretch>
        </p:blipFill>
        <p:spPr bwMode="auto">
          <a:xfrm flipH="1">
            <a:off x="7811765" y="4220369"/>
            <a:ext cx="432643" cy="390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10" descr="Green_01"/>
          <p:cNvPicPr>
            <a:picLocks noChangeAspect="1" noChangeArrowheads="1"/>
          </p:cNvPicPr>
          <p:nvPr/>
        </p:nvPicPr>
        <p:blipFill>
          <a:blip r:embed="rId3">
            <a:duotone>
              <a:prstClr val="black"/>
              <a:schemeClr val="accent1">
                <a:tint val="45000"/>
                <a:satMod val="400000"/>
              </a:schemeClr>
            </a:duotone>
            <a:extLst>
              <a:ext uri="{28A0092B-C50C-407E-A947-70E740481C1C}">
                <a14:useLocalDpi xmlns:a14="http://schemas.microsoft.com/office/drawing/2010/main" xmlns="" val="0"/>
              </a:ext>
            </a:extLst>
          </a:blip>
          <a:srcRect/>
          <a:stretch>
            <a:fillRect/>
          </a:stretch>
        </p:blipFill>
        <p:spPr bwMode="auto">
          <a:xfrm flipH="1">
            <a:off x="7811765" y="5301456"/>
            <a:ext cx="432643" cy="390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819892617"/>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10"/>
                                        </p:tgtEl>
                                        <p:attrNameLst>
                                          <p:attrName>r</p:attrName>
                                        </p:attrNameLst>
                                      </p:cBhvr>
                                    </p:animRot>
                                  </p:childTnLst>
                                </p:cTn>
                              </p:par>
                            </p:childTnLst>
                          </p:cTn>
                        </p:par>
                        <p:par>
                          <p:cTn id="7" fill="hold">
                            <p:stCondLst>
                              <p:cond delay="2000"/>
                            </p:stCondLst>
                            <p:childTnLst>
                              <p:par>
                                <p:cTn id="8" presetID="16" presetClass="entr" presetSubtype="21" fill="hold" grpId="0" nodeType="after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nodeType="clickEffect">
                                  <p:stCondLst>
                                    <p:cond delay="0"/>
                                  </p:stCondLst>
                                  <p:childTnLst>
                                    <p:animRot by="21600000">
                                      <p:cBhvr>
                                        <p:cTn id="14" dur="2000" fill="hold"/>
                                        <p:tgtEl>
                                          <p:spTgt spid="11"/>
                                        </p:tgtEl>
                                        <p:attrNameLst>
                                          <p:attrName>r</p:attrName>
                                        </p:attrNameLst>
                                      </p:cBhvr>
                                    </p:animRot>
                                  </p:childTnLst>
                                </p:cTn>
                              </p:par>
                            </p:childTnLst>
                          </p:cTn>
                        </p:par>
                        <p:par>
                          <p:cTn id="15" fill="hold">
                            <p:stCondLst>
                              <p:cond delay="2000"/>
                            </p:stCondLst>
                            <p:childTnLst>
                              <p:par>
                                <p:cTn id="16" presetID="16" presetClass="entr" presetSubtype="21"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mph" presetSubtype="0" fill="hold" nodeType="clickEffect">
                                  <p:stCondLst>
                                    <p:cond delay="0"/>
                                  </p:stCondLst>
                                  <p:childTnLst>
                                    <p:animRot by="21600000">
                                      <p:cBhvr>
                                        <p:cTn id="22" dur="2000" fill="hold"/>
                                        <p:tgtEl>
                                          <p:spTgt spid="12"/>
                                        </p:tgtEl>
                                        <p:attrNameLst>
                                          <p:attrName>r</p:attrName>
                                        </p:attrNameLst>
                                      </p:cBhvr>
                                    </p:animRot>
                                  </p:childTnLst>
                                </p:cTn>
                              </p:par>
                            </p:childTnLst>
                          </p:cTn>
                        </p:par>
                        <p:par>
                          <p:cTn id="23" fill="hold">
                            <p:stCondLst>
                              <p:cond delay="2000"/>
                            </p:stCondLst>
                            <p:childTnLst>
                              <p:par>
                                <p:cTn id="24" presetID="16" presetClass="entr" presetSubtype="21"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arn(inVertical)">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mph" presetSubtype="0" fill="hold" nodeType="clickEffect">
                                  <p:stCondLst>
                                    <p:cond delay="0"/>
                                  </p:stCondLst>
                                  <p:childTnLst>
                                    <p:animRot by="21600000">
                                      <p:cBhvr>
                                        <p:cTn id="30" dur="2000" fill="hold"/>
                                        <p:tgtEl>
                                          <p:spTgt spid="13"/>
                                        </p:tgtEl>
                                        <p:attrNameLst>
                                          <p:attrName>r</p:attrName>
                                        </p:attrNameLst>
                                      </p:cBhvr>
                                    </p:animRot>
                                  </p:childTnLst>
                                </p:cTn>
                              </p:par>
                            </p:childTnLst>
                          </p:cTn>
                        </p:par>
                        <p:par>
                          <p:cTn id="31" fill="hold">
                            <p:stCondLst>
                              <p:cond delay="2000"/>
                            </p:stCondLst>
                            <p:childTnLst>
                              <p:par>
                                <p:cTn id="32" presetID="16" presetClass="entr" presetSubtype="21"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barn(inVertical)">
                                      <p:cBhvr>
                                        <p:cTn id="3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对角圆角矩形 5"/>
          <p:cNvSpPr>
            <a:spLocks/>
          </p:cNvSpPr>
          <p:nvPr/>
        </p:nvSpPr>
        <p:spPr bwMode="auto">
          <a:xfrm rot="21346829" flipH="1">
            <a:off x="1503901" y="2158577"/>
            <a:ext cx="5850448" cy="2931372"/>
          </a:xfrm>
          <a:custGeom>
            <a:avLst/>
            <a:gdLst>
              <a:gd name="T0" fmla="*/ 492043 w 6954838"/>
              <a:gd name="T1" fmla="*/ 0 h 3879850"/>
              <a:gd name="T2" fmla="*/ 6954838 w 6954838"/>
              <a:gd name="T3" fmla="*/ 0 h 3879850"/>
              <a:gd name="T4" fmla="*/ 6954838 w 6954838"/>
              <a:gd name="T5" fmla="*/ 0 h 3879850"/>
              <a:gd name="T6" fmla="*/ 6954838 w 6954838"/>
              <a:gd name="T7" fmla="*/ 3387807 h 3879850"/>
              <a:gd name="T8" fmla="*/ 6462795 w 6954838"/>
              <a:gd name="T9" fmla="*/ 3879850 h 3879850"/>
              <a:gd name="T10" fmla="*/ 0 w 6954838"/>
              <a:gd name="T11" fmla="*/ 3879850 h 3879850"/>
              <a:gd name="T12" fmla="*/ 0 w 6954838"/>
              <a:gd name="T13" fmla="*/ 3879850 h 3879850"/>
              <a:gd name="T14" fmla="*/ 0 w 6954838"/>
              <a:gd name="T15" fmla="*/ 492043 h 3879850"/>
              <a:gd name="T16" fmla="*/ 492043 w 6954838"/>
              <a:gd name="T17" fmla="*/ 0 h 3879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54838" h="3879850">
                <a:moveTo>
                  <a:pt x="492043" y="0"/>
                </a:moveTo>
                <a:lnTo>
                  <a:pt x="6954838" y="0"/>
                </a:lnTo>
                <a:lnTo>
                  <a:pt x="6954838" y="3387807"/>
                </a:lnTo>
                <a:cubicBezTo>
                  <a:pt x="6954838" y="3659555"/>
                  <a:pt x="6734543" y="3879850"/>
                  <a:pt x="6462795" y="3879850"/>
                </a:cubicBezTo>
                <a:lnTo>
                  <a:pt x="0" y="3879850"/>
                </a:lnTo>
                <a:lnTo>
                  <a:pt x="0" y="492043"/>
                </a:lnTo>
                <a:cubicBezTo>
                  <a:pt x="0" y="220295"/>
                  <a:pt x="220295" y="0"/>
                  <a:pt x="492043" y="0"/>
                </a:cubicBezTo>
                <a:close/>
              </a:path>
            </a:pathLst>
          </a:custGeom>
          <a:gradFill>
            <a:gsLst>
              <a:gs pos="0">
                <a:srgbClr val="66CCFF"/>
              </a:gs>
              <a:gs pos="35000">
                <a:srgbClr val="33CCFF"/>
              </a:gs>
              <a:gs pos="100000">
                <a:srgbClr val="00B0F0"/>
              </a:gs>
            </a:gsLst>
          </a:gradFill>
          <a:ln>
            <a:solidFill>
              <a:srgbClr val="00FFFF"/>
            </a:solidFill>
          </a:ln>
          <a:extLst/>
        </p:spPr>
        <p:style>
          <a:lnRef idx="1">
            <a:schemeClr val="accent1"/>
          </a:lnRef>
          <a:fillRef idx="2">
            <a:schemeClr val="accent1"/>
          </a:fillRef>
          <a:effectRef idx="1">
            <a:schemeClr val="accent1"/>
          </a:effectRef>
          <a:fontRef idx="minor">
            <a:schemeClr val="dk1"/>
          </a:fontRef>
        </p:style>
        <p:txBody>
          <a:bodyPr anchor="ctr"/>
          <a:lstStyle/>
          <a:p>
            <a:pPr>
              <a:defRPr/>
            </a:pPr>
            <a:endParaRPr lang="ar-EG">
              <a:solidFill>
                <a:srgbClr val="000000"/>
              </a:solidFill>
              <a:latin typeface="Arial" panose="020B0604020202020204" pitchFamily="34" charset="0"/>
              <a:ea typeface="SimSun" panose="02010600030101010101" pitchFamily="2" charset="-122"/>
            </a:endParaRPr>
          </a:p>
        </p:txBody>
      </p:sp>
      <p:pic>
        <p:nvPicPr>
          <p:cNvPr id="7" name="Picture 3" descr="C:\TDDOWNLOAD\pencil.png"/>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flipH="1">
            <a:off x="6826558" y="1700808"/>
            <a:ext cx="481746" cy="7466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内容占位符 2"/>
          <p:cNvSpPr>
            <a:spLocks noGrp="1"/>
          </p:cNvSpPr>
          <p:nvPr>
            <p:ph idx="4294967295"/>
          </p:nvPr>
        </p:nvSpPr>
        <p:spPr>
          <a:xfrm rot="21361315" flipH="1">
            <a:off x="1973263" y="2512816"/>
            <a:ext cx="4797425" cy="2054225"/>
          </a:xfrm>
        </p:spPr>
        <p:txBody>
          <a:bodyPr/>
          <a:lstStyle/>
          <a:p>
            <a:pPr marL="0" indent="0" algn="ctr">
              <a:buNone/>
            </a:pPr>
            <a:endParaRPr lang="ar-EG" altLang="zh-CN" b="1" dirty="0" smtClean="0">
              <a:solidFill>
                <a:srgbClr val="000000"/>
              </a:solidFill>
            </a:endParaRPr>
          </a:p>
          <a:p>
            <a:pPr marL="0" indent="0" algn="ctr">
              <a:buNone/>
            </a:pPr>
            <a:r>
              <a:rPr lang="ar-EG" altLang="zh-CN" sz="4000" b="1" dirty="0" smtClean="0">
                <a:solidFill>
                  <a:srgbClr val="000000"/>
                </a:solidFill>
              </a:rPr>
              <a:t>ورشة</a:t>
            </a:r>
            <a:endParaRPr lang="ar-EG" altLang="zh-CN" sz="4000" b="1" dirty="0">
              <a:solidFill>
                <a:srgbClr val="000000"/>
              </a:solidFill>
            </a:endParaRPr>
          </a:p>
        </p:txBody>
      </p:sp>
    </p:spTree>
    <p:extLst>
      <p:ext uri="{BB962C8B-B14F-4D97-AF65-F5344CB8AC3E}">
        <p14:creationId xmlns:p14="http://schemas.microsoft.com/office/powerpoint/2010/main" xmlns="" val="3202515663"/>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par>
                          <p:cTn id="21" fill="hold">
                            <p:stCondLst>
                              <p:cond delay="2000"/>
                            </p:stCondLst>
                            <p:childTnLst>
                              <p:par>
                                <p:cTn id="22" presetID="26" presetClass="entr" presetSubtype="0"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80">
                                          <p:stCondLst>
                                            <p:cond delay="0"/>
                                          </p:stCondLst>
                                        </p:cTn>
                                        <p:tgtEl>
                                          <p:spTgt spid="7"/>
                                        </p:tgtEl>
                                      </p:cBhvr>
                                    </p:animEffect>
                                    <p:anim calcmode="lin" valueType="num">
                                      <p:cBhvr>
                                        <p:cTn id="25"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0" dur="26">
                                          <p:stCondLst>
                                            <p:cond delay="650"/>
                                          </p:stCondLst>
                                        </p:cTn>
                                        <p:tgtEl>
                                          <p:spTgt spid="7"/>
                                        </p:tgtEl>
                                      </p:cBhvr>
                                      <p:to x="100000" y="60000"/>
                                    </p:animScale>
                                    <p:animScale>
                                      <p:cBhvr>
                                        <p:cTn id="31" dur="166" decel="50000">
                                          <p:stCondLst>
                                            <p:cond delay="676"/>
                                          </p:stCondLst>
                                        </p:cTn>
                                        <p:tgtEl>
                                          <p:spTgt spid="7"/>
                                        </p:tgtEl>
                                      </p:cBhvr>
                                      <p:to x="100000" y="100000"/>
                                    </p:animScale>
                                    <p:animScale>
                                      <p:cBhvr>
                                        <p:cTn id="32" dur="26">
                                          <p:stCondLst>
                                            <p:cond delay="1312"/>
                                          </p:stCondLst>
                                        </p:cTn>
                                        <p:tgtEl>
                                          <p:spTgt spid="7"/>
                                        </p:tgtEl>
                                      </p:cBhvr>
                                      <p:to x="100000" y="80000"/>
                                    </p:animScale>
                                    <p:animScale>
                                      <p:cBhvr>
                                        <p:cTn id="33" dur="166" decel="50000">
                                          <p:stCondLst>
                                            <p:cond delay="1338"/>
                                          </p:stCondLst>
                                        </p:cTn>
                                        <p:tgtEl>
                                          <p:spTgt spid="7"/>
                                        </p:tgtEl>
                                      </p:cBhvr>
                                      <p:to x="100000" y="100000"/>
                                    </p:animScale>
                                    <p:animScale>
                                      <p:cBhvr>
                                        <p:cTn id="34" dur="26">
                                          <p:stCondLst>
                                            <p:cond delay="1642"/>
                                          </p:stCondLst>
                                        </p:cTn>
                                        <p:tgtEl>
                                          <p:spTgt spid="7"/>
                                        </p:tgtEl>
                                      </p:cBhvr>
                                      <p:to x="100000" y="90000"/>
                                    </p:animScale>
                                    <p:animScale>
                                      <p:cBhvr>
                                        <p:cTn id="35" dur="166" decel="50000">
                                          <p:stCondLst>
                                            <p:cond delay="1668"/>
                                          </p:stCondLst>
                                        </p:cTn>
                                        <p:tgtEl>
                                          <p:spTgt spid="7"/>
                                        </p:tgtEl>
                                      </p:cBhvr>
                                      <p:to x="100000" y="100000"/>
                                    </p:animScale>
                                    <p:animScale>
                                      <p:cBhvr>
                                        <p:cTn id="36" dur="26">
                                          <p:stCondLst>
                                            <p:cond delay="1808"/>
                                          </p:stCondLst>
                                        </p:cTn>
                                        <p:tgtEl>
                                          <p:spTgt spid="7"/>
                                        </p:tgtEl>
                                      </p:cBhvr>
                                      <p:to x="100000" y="95000"/>
                                    </p:animScale>
                                    <p:animScale>
                                      <p:cBhvr>
                                        <p:cTn id="37" dur="166" decel="50000">
                                          <p:stCondLst>
                                            <p:cond delay="1834"/>
                                          </p:stCondLst>
                                        </p:cTn>
                                        <p:tgtEl>
                                          <p:spTgt spid="7"/>
                                        </p:tgtEl>
                                      </p:cBhvr>
                                      <p:to x="100000" y="100000"/>
                                    </p:animScale>
                                  </p:childTnLst>
                                </p:cTn>
                              </p:par>
                            </p:childTnLst>
                          </p:cTn>
                        </p:par>
                        <p:par>
                          <p:cTn id="38" fill="hold">
                            <p:stCondLst>
                              <p:cond delay="4000"/>
                            </p:stCondLst>
                            <p:childTnLst>
                              <p:par>
                                <p:cTn id="39" presetID="26" presetClass="entr" presetSubtype="0" fill="hold" grpId="0" nodeType="afterEffect">
                                  <p:stCondLst>
                                    <p:cond delay="0"/>
                                  </p:stCondLst>
                                  <p:childTnLst>
                                    <p:set>
                                      <p:cBhvr>
                                        <p:cTn id="40" dur="1" fill="hold">
                                          <p:stCondLst>
                                            <p:cond delay="0"/>
                                          </p:stCondLst>
                                        </p:cTn>
                                        <p:tgtEl>
                                          <p:spTgt spid="8">
                                            <p:txEl>
                                              <p:pRg st="1" end="1"/>
                                            </p:txEl>
                                          </p:spTgt>
                                        </p:tgtEl>
                                        <p:attrNameLst>
                                          <p:attrName>style.visibility</p:attrName>
                                        </p:attrNameLst>
                                      </p:cBhvr>
                                      <p:to>
                                        <p:strVal val="visible"/>
                                      </p:to>
                                    </p:set>
                                    <p:animEffect transition="in" filter="wipe(down)">
                                      <p:cBhvr>
                                        <p:cTn id="41" dur="580">
                                          <p:stCondLst>
                                            <p:cond delay="0"/>
                                          </p:stCondLst>
                                        </p:cTn>
                                        <p:tgtEl>
                                          <p:spTgt spid="8">
                                            <p:txEl>
                                              <p:pRg st="1" end="1"/>
                                            </p:txEl>
                                          </p:spTgt>
                                        </p:tgtEl>
                                      </p:cBhvr>
                                    </p:animEffect>
                                    <p:anim calcmode="lin" valueType="num">
                                      <p:cBhvr>
                                        <p:cTn id="42" dur="1822" tmFilter="0,0; 0.14,0.36; 0.43,0.73; 0.71,0.91; 1.0,1.0">
                                          <p:stCondLst>
                                            <p:cond delay="0"/>
                                          </p:stCondLst>
                                        </p:cTn>
                                        <p:tgtEl>
                                          <p:spTgt spid="8">
                                            <p:txEl>
                                              <p:pRg st="1" end="1"/>
                                            </p:txEl>
                                          </p:spTgt>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8">
                                            <p:txEl>
                                              <p:pRg st="1" end="1"/>
                                            </p:txEl>
                                          </p:spTgt>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8">
                                            <p:txEl>
                                              <p:pRg st="1" end="1"/>
                                            </p:txEl>
                                          </p:spTgt>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8">
                                            <p:txEl>
                                              <p:pRg st="1" end="1"/>
                                            </p:txEl>
                                          </p:spTgt>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8">
                                            <p:txEl>
                                              <p:pRg st="1" end="1"/>
                                            </p:txEl>
                                          </p:spTgt>
                                        </p:tgtEl>
                                        <p:attrNameLst>
                                          <p:attrName>ppt_y</p:attrName>
                                        </p:attrNameLst>
                                      </p:cBhvr>
                                      <p:tavLst>
                                        <p:tav tm="0" fmla="#ppt_y-sin(pi*$)/81">
                                          <p:val>
                                            <p:fltVal val="0"/>
                                          </p:val>
                                        </p:tav>
                                        <p:tav tm="100000">
                                          <p:val>
                                            <p:fltVal val="1"/>
                                          </p:val>
                                        </p:tav>
                                      </p:tavLst>
                                    </p:anim>
                                    <p:animScale>
                                      <p:cBhvr>
                                        <p:cTn id="47" dur="26">
                                          <p:stCondLst>
                                            <p:cond delay="650"/>
                                          </p:stCondLst>
                                        </p:cTn>
                                        <p:tgtEl>
                                          <p:spTgt spid="8">
                                            <p:txEl>
                                              <p:pRg st="1" end="1"/>
                                            </p:txEl>
                                          </p:spTgt>
                                        </p:tgtEl>
                                      </p:cBhvr>
                                      <p:to x="100000" y="60000"/>
                                    </p:animScale>
                                    <p:animScale>
                                      <p:cBhvr>
                                        <p:cTn id="48" dur="166" decel="50000">
                                          <p:stCondLst>
                                            <p:cond delay="676"/>
                                          </p:stCondLst>
                                        </p:cTn>
                                        <p:tgtEl>
                                          <p:spTgt spid="8">
                                            <p:txEl>
                                              <p:pRg st="1" end="1"/>
                                            </p:txEl>
                                          </p:spTgt>
                                        </p:tgtEl>
                                      </p:cBhvr>
                                      <p:to x="100000" y="100000"/>
                                    </p:animScale>
                                    <p:animScale>
                                      <p:cBhvr>
                                        <p:cTn id="49" dur="26">
                                          <p:stCondLst>
                                            <p:cond delay="1312"/>
                                          </p:stCondLst>
                                        </p:cTn>
                                        <p:tgtEl>
                                          <p:spTgt spid="8">
                                            <p:txEl>
                                              <p:pRg st="1" end="1"/>
                                            </p:txEl>
                                          </p:spTgt>
                                        </p:tgtEl>
                                      </p:cBhvr>
                                      <p:to x="100000" y="80000"/>
                                    </p:animScale>
                                    <p:animScale>
                                      <p:cBhvr>
                                        <p:cTn id="50" dur="166" decel="50000">
                                          <p:stCondLst>
                                            <p:cond delay="1338"/>
                                          </p:stCondLst>
                                        </p:cTn>
                                        <p:tgtEl>
                                          <p:spTgt spid="8">
                                            <p:txEl>
                                              <p:pRg st="1" end="1"/>
                                            </p:txEl>
                                          </p:spTgt>
                                        </p:tgtEl>
                                      </p:cBhvr>
                                      <p:to x="100000" y="100000"/>
                                    </p:animScale>
                                    <p:animScale>
                                      <p:cBhvr>
                                        <p:cTn id="51" dur="26">
                                          <p:stCondLst>
                                            <p:cond delay="1642"/>
                                          </p:stCondLst>
                                        </p:cTn>
                                        <p:tgtEl>
                                          <p:spTgt spid="8">
                                            <p:txEl>
                                              <p:pRg st="1" end="1"/>
                                            </p:txEl>
                                          </p:spTgt>
                                        </p:tgtEl>
                                      </p:cBhvr>
                                      <p:to x="100000" y="90000"/>
                                    </p:animScale>
                                    <p:animScale>
                                      <p:cBhvr>
                                        <p:cTn id="52" dur="166" decel="50000">
                                          <p:stCondLst>
                                            <p:cond delay="1668"/>
                                          </p:stCondLst>
                                        </p:cTn>
                                        <p:tgtEl>
                                          <p:spTgt spid="8">
                                            <p:txEl>
                                              <p:pRg st="1" end="1"/>
                                            </p:txEl>
                                          </p:spTgt>
                                        </p:tgtEl>
                                      </p:cBhvr>
                                      <p:to x="100000" y="100000"/>
                                    </p:animScale>
                                    <p:animScale>
                                      <p:cBhvr>
                                        <p:cTn id="53" dur="26">
                                          <p:stCondLst>
                                            <p:cond delay="1808"/>
                                          </p:stCondLst>
                                        </p:cTn>
                                        <p:tgtEl>
                                          <p:spTgt spid="8">
                                            <p:txEl>
                                              <p:pRg st="1" end="1"/>
                                            </p:txEl>
                                          </p:spTgt>
                                        </p:tgtEl>
                                      </p:cBhvr>
                                      <p:to x="100000" y="95000"/>
                                    </p:animScale>
                                    <p:animScale>
                                      <p:cBhvr>
                                        <p:cTn id="54" dur="166" decel="50000">
                                          <p:stCondLst>
                                            <p:cond delay="1834"/>
                                          </p:stCondLst>
                                        </p:cTn>
                                        <p:tgtEl>
                                          <p:spTgt spid="8">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build="p"/>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3" descr="07CD1E3675BD4affA6CA63955D31575C# #AutoShape 3"/>
          <p:cNvSpPr>
            <a:spLocks noChangeArrowheads="1"/>
          </p:cNvSpPr>
          <p:nvPr/>
        </p:nvSpPr>
        <p:spPr bwMode="auto">
          <a:xfrm>
            <a:off x="809625" y="2305223"/>
            <a:ext cx="7524750" cy="2347913"/>
          </a:xfrm>
          <a:prstGeom prst="rect">
            <a:avLst/>
          </a:prstGeom>
          <a:solidFill>
            <a:schemeClr val="accent1">
              <a:lumMod val="60000"/>
              <a:lumOff val="40000"/>
              <a:alpha val="78000"/>
            </a:schemeClr>
          </a:solidFill>
          <a:ln w="12700">
            <a:solidFill>
              <a:schemeClr val="bg1"/>
            </a:solidFill>
            <a:miter lim="800000"/>
            <a:headEnd/>
            <a:tailEnd/>
          </a:ln>
        </p:spPr>
        <p:txBody>
          <a:bodyPr anchor="ctr"/>
          <a:lstStyle/>
          <a:p>
            <a:pPr algn="l"/>
            <a:endParaRPr lang="zh-CN" altLang="en-US">
              <a:solidFill>
                <a:srgbClr val="808080"/>
              </a:solidFill>
              <a:latin typeface="Calibri" pitchFamily="34" charset="0"/>
            </a:endParaRPr>
          </a:p>
        </p:txBody>
      </p:sp>
      <p:sp>
        <p:nvSpPr>
          <p:cNvPr id="3" name="AutoShape 3" descr="D8FCD644EF414d608FD23FABDBB2453F# #AutoShape 3"/>
          <p:cNvSpPr>
            <a:spLocks noChangeArrowheads="1"/>
          </p:cNvSpPr>
          <p:nvPr/>
        </p:nvSpPr>
        <p:spPr bwMode="auto">
          <a:xfrm>
            <a:off x="914400" y="2162348"/>
            <a:ext cx="7315200" cy="2378075"/>
          </a:xfrm>
          <a:prstGeom prst="rect">
            <a:avLst/>
          </a:prstGeom>
          <a:solidFill>
            <a:schemeClr val="accent1">
              <a:lumMod val="75000"/>
              <a:alpha val="80000"/>
            </a:schemeClr>
          </a:solidFill>
          <a:ln w="12700">
            <a:solidFill>
              <a:schemeClr val="bg1"/>
            </a:solidFill>
            <a:miter lim="800000"/>
            <a:headEnd/>
            <a:tailEnd/>
          </a:ln>
        </p:spPr>
        <p:txBody>
          <a:bodyPr wrap="none" anchor="ctr"/>
          <a:lstStyle/>
          <a:p>
            <a:pPr rtl="1" eaLnBrk="0" hangingPunct="0"/>
            <a:r>
              <a:rPr lang="ar-EG" altLang="zh-CN" sz="4800" b="1" dirty="0">
                <a:solidFill>
                  <a:srgbClr val="FFFFFF"/>
                </a:solidFill>
                <a:ea typeface="Microsoft YaHei" pitchFamily="34" charset="-122"/>
              </a:rPr>
              <a:t>الوحدة التدريبية </a:t>
            </a:r>
            <a:r>
              <a:rPr lang="ar-EG" altLang="zh-CN" sz="4800" b="1" dirty="0" smtClean="0">
                <a:solidFill>
                  <a:srgbClr val="FFFFFF"/>
                </a:solidFill>
                <a:ea typeface="Microsoft YaHei" pitchFamily="34" charset="-122"/>
              </a:rPr>
              <a:t>الثالثة</a:t>
            </a:r>
            <a:endParaRPr lang="ar-EG" altLang="zh-CN" sz="4800" b="1" dirty="0">
              <a:solidFill>
                <a:srgbClr val="FFFFFF"/>
              </a:solidFill>
              <a:ea typeface="Microsoft YaHei" pitchFamily="34" charset="-122"/>
            </a:endParaRPr>
          </a:p>
          <a:p>
            <a:pPr rtl="1" eaLnBrk="0" hangingPunct="0"/>
            <a:r>
              <a:rPr lang="ar-EG" altLang="zh-CN" sz="4800" b="1" dirty="0">
                <a:solidFill>
                  <a:srgbClr val="FFFFFF"/>
                </a:solidFill>
                <a:ea typeface="Microsoft YaHei" pitchFamily="34" charset="-122"/>
              </a:rPr>
              <a:t>نظريات الحوافز والدوافع</a:t>
            </a:r>
          </a:p>
        </p:txBody>
      </p:sp>
      <p:sp>
        <p:nvSpPr>
          <p:cNvPr id="4" name="Rectangle 13" descr="FD1DDF730CE4456e89755B07FE1653D0# #Rectangle 13"/>
          <p:cNvSpPr>
            <a:spLocks noChangeArrowheads="1"/>
          </p:cNvSpPr>
          <p:nvPr/>
        </p:nvSpPr>
        <p:spPr bwMode="auto">
          <a:xfrm>
            <a:off x="1081088" y="2521123"/>
            <a:ext cx="6981825" cy="334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l"/>
            <a:endParaRPr lang="zh-CN" altLang="en-US" sz="1600">
              <a:solidFill>
                <a:srgbClr val="FFFFFF"/>
              </a:solidFill>
              <a:latin typeface="Microsoft YaHei" pitchFamily="34" charset="-122"/>
              <a:ea typeface="Microsoft YaHei" pitchFamily="34" charset="-122"/>
            </a:endParaRPr>
          </a:p>
        </p:txBody>
      </p:sp>
    </p:spTree>
    <p:extLst>
      <p:ext uri="{BB962C8B-B14F-4D97-AF65-F5344CB8AC3E}">
        <p14:creationId xmlns:p14="http://schemas.microsoft.com/office/powerpoint/2010/main" xmlns="" val="3216722982"/>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Top)">
                                      <p:cBhvr>
                                        <p:cTn id="7" dur="500"/>
                                        <p:tgtEl>
                                          <p:spTgt spid="3"/>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slide(fromBottom)">
                                      <p:cBhvr>
                                        <p:cTn id="10" dur="500"/>
                                        <p:tgtEl>
                                          <p:spTgt spid="2"/>
                                        </p:tgtEl>
                                      </p:cBhvr>
                                    </p:animEffect>
                                  </p:childTnLst>
                                </p:cTn>
                              </p:par>
                            </p:childTnLst>
                          </p:cTn>
                        </p:par>
                        <p:par>
                          <p:cTn id="11" fill="hold">
                            <p:stCondLst>
                              <p:cond delay="500"/>
                            </p:stCondLst>
                            <p:childTnLst>
                              <p:par>
                                <p:cTn id="12" presetID="12" presetClass="entr" presetSubtype="4"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slide(fromBottom)">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autoUpdateAnimBg="0"/>
      <p:bldP spid="3" grpId="0" animBg="1" autoUpdateAnimBg="0"/>
      <p:bldP spid="4" grpId="0" autoUpdateAnimBg="0"/>
    </p:bldLst>
  </p:timing>
</p:sld>
</file>

<file path=ppt/slides/slide103.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2174304" y="116632"/>
            <a:ext cx="6934200" cy="715963"/>
          </a:xfrm>
        </p:spPr>
        <p:txBody>
          <a:bodyPr/>
          <a:lstStyle/>
          <a:p>
            <a:pPr algn="r"/>
            <a:r>
              <a:rPr lang="ar-EG" sz="4000" b="1" dirty="0" smtClean="0">
                <a:solidFill>
                  <a:schemeClr val="accent2">
                    <a:lumMod val="50000"/>
                  </a:schemeClr>
                </a:solidFill>
              </a:rPr>
              <a:t>الوحدة التدريبية الثالثة</a:t>
            </a:r>
            <a:endParaRPr lang="en-US" sz="4000" b="1" dirty="0" smtClean="0">
              <a:solidFill>
                <a:schemeClr val="accent2">
                  <a:lumMod val="50000"/>
                </a:schemeClr>
              </a:solidFill>
            </a:endParaRPr>
          </a:p>
        </p:txBody>
      </p:sp>
      <p:sp>
        <p:nvSpPr>
          <p:cNvPr id="2" name="Rectangle 1"/>
          <p:cNvSpPr/>
          <p:nvPr/>
        </p:nvSpPr>
        <p:spPr>
          <a:xfrm>
            <a:off x="2771800" y="1196752"/>
            <a:ext cx="6012160" cy="461665"/>
          </a:xfrm>
          <a:prstGeom prst="rect">
            <a:avLst/>
          </a:prstGeom>
        </p:spPr>
        <p:txBody>
          <a:bodyPr wrap="square">
            <a:spAutoFit/>
          </a:bodyPr>
          <a:lstStyle/>
          <a:p>
            <a:pPr algn="justLow" rtl="1"/>
            <a:r>
              <a:rPr lang="ar-EG" b="1" dirty="0">
                <a:solidFill>
                  <a:srgbClr val="C00000"/>
                </a:solidFill>
              </a:rPr>
              <a:t>نظريات الحوافز والدوافع</a:t>
            </a:r>
          </a:p>
        </p:txBody>
      </p:sp>
      <p:sp>
        <p:nvSpPr>
          <p:cNvPr id="6" name="Rectangle 3"/>
          <p:cNvSpPr>
            <a:spLocks noChangeArrowheads="1"/>
          </p:cNvSpPr>
          <p:nvPr/>
        </p:nvSpPr>
        <p:spPr bwMode="auto">
          <a:xfrm>
            <a:off x="1763688" y="2708920"/>
            <a:ext cx="7032667" cy="8309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gn="r" rtl="1">
              <a:buFont typeface="Wingdings" pitchFamily="2" charset="2"/>
              <a:buChar char="ü"/>
            </a:pPr>
            <a:r>
              <a:rPr lang="ar-SA" b="1" dirty="0">
                <a:solidFill>
                  <a:srgbClr val="7030A0"/>
                </a:solidFill>
                <a:ea typeface="Times New Roman" pitchFamily="18" charset="0"/>
                <a:cs typeface="Arial" pitchFamily="34" charset="0"/>
              </a:rPr>
              <a:t>النظريات </a:t>
            </a:r>
            <a:r>
              <a:rPr lang="ar-SA" b="1" dirty="0" smtClean="0">
                <a:solidFill>
                  <a:srgbClr val="7030A0"/>
                </a:solidFill>
                <a:ea typeface="Times New Roman" pitchFamily="18" charset="0"/>
                <a:cs typeface="Arial" pitchFamily="34" charset="0"/>
              </a:rPr>
              <a:t>الكلاسيكية</a:t>
            </a:r>
            <a:endParaRPr lang="en-GB" b="1" dirty="0" smtClean="0">
              <a:solidFill>
                <a:srgbClr val="7030A0"/>
              </a:solidFill>
              <a:ea typeface="Times New Roman" pitchFamily="18" charset="0"/>
              <a:cs typeface="Arial" pitchFamily="34" charset="0"/>
            </a:endParaRPr>
          </a:p>
          <a:p>
            <a:pPr marL="285750" indent="-285750" algn="r" rtl="1">
              <a:buFont typeface="Wingdings" pitchFamily="2" charset="2"/>
              <a:buChar char="ü"/>
            </a:pPr>
            <a:r>
              <a:rPr lang="ar-SA" b="1" dirty="0">
                <a:solidFill>
                  <a:srgbClr val="7030A0"/>
                </a:solidFill>
                <a:ea typeface="Times New Roman" pitchFamily="18" charset="0"/>
                <a:cs typeface="Arial" pitchFamily="34" charset="0"/>
              </a:rPr>
              <a:t>نظريات الاتجاهات الحديثة</a:t>
            </a:r>
            <a:endParaRPr lang="en-US" b="1" dirty="0">
              <a:solidFill>
                <a:srgbClr val="7030A0"/>
              </a:solidFill>
              <a:ea typeface="Times New Roman" pitchFamily="18" charset="0"/>
              <a:cs typeface="Arial" pitchFamily="34" charset="0"/>
            </a:endParaRPr>
          </a:p>
        </p:txBody>
      </p:sp>
      <p:sp>
        <p:nvSpPr>
          <p:cNvPr id="7" name="Rectangle 4"/>
          <p:cNvSpPr>
            <a:spLocks noChangeArrowheads="1"/>
          </p:cNvSpPr>
          <p:nvPr/>
        </p:nvSpPr>
        <p:spPr bwMode="auto">
          <a:xfrm>
            <a:off x="0" y="4572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ar-EG">
              <a:solidFill>
                <a:srgbClr val="808080"/>
              </a:solidFill>
            </a:endParaRPr>
          </a:p>
        </p:txBody>
      </p:sp>
    </p:spTree>
    <p:extLst>
      <p:ext uri="{BB962C8B-B14F-4D97-AF65-F5344CB8AC3E}">
        <p14:creationId xmlns:p14="http://schemas.microsoft.com/office/powerpoint/2010/main" xmlns="" val="390485869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arn(inVertical)">
                                      <p:cBhvr>
                                        <p:cTn id="1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evel 3"/>
          <p:cNvSpPr/>
          <p:nvPr/>
        </p:nvSpPr>
        <p:spPr bwMode="auto">
          <a:xfrm>
            <a:off x="827584" y="2492896"/>
            <a:ext cx="7632848" cy="1872208"/>
          </a:xfrm>
          <a:prstGeom prst="bevel">
            <a:avLst/>
          </a:prstGeom>
          <a:ln/>
          <a:extLst/>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1" anchor="ctr" anchorCtr="0" compatLnSpc="1">
            <a:prstTxWarp prst="textNoShape">
              <a:avLst/>
            </a:prstTxWarp>
          </a:bodyPr>
          <a:lstStyle/>
          <a:p>
            <a:pPr rtl="1"/>
            <a:r>
              <a:rPr lang="ar-EG" sz="4400" b="1" dirty="0">
                <a:solidFill>
                  <a:srgbClr val="000000"/>
                </a:solidFill>
                <a:latin typeface="Arial" charset="0"/>
              </a:rPr>
              <a:t>النظريات الكلاسيكية</a:t>
            </a:r>
            <a:endParaRPr kumimoji="0" lang="ar-EG" sz="4400" b="1" i="0" u="none" strike="noStrike" cap="none" normalizeH="0" baseline="0" dirty="0" smtClean="0">
              <a:ln>
                <a:noFill/>
              </a:ln>
              <a:solidFill>
                <a:srgbClr val="000000"/>
              </a:solidFill>
              <a:effectLst/>
              <a:latin typeface="Arial" charset="0"/>
            </a:endParaRPr>
          </a:p>
        </p:txBody>
      </p:sp>
    </p:spTree>
    <p:extLst>
      <p:ext uri="{BB962C8B-B14F-4D97-AF65-F5344CB8AC3E}">
        <p14:creationId xmlns:p14="http://schemas.microsoft.com/office/powerpoint/2010/main" xmlns="" val="4234429576"/>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对角圆角矩形 5"/>
          <p:cNvSpPr>
            <a:spLocks/>
          </p:cNvSpPr>
          <p:nvPr/>
        </p:nvSpPr>
        <p:spPr bwMode="auto">
          <a:xfrm rot="21346829" flipH="1">
            <a:off x="1503901" y="2158577"/>
            <a:ext cx="5850448" cy="2931372"/>
          </a:xfrm>
          <a:custGeom>
            <a:avLst/>
            <a:gdLst>
              <a:gd name="T0" fmla="*/ 492043 w 6954838"/>
              <a:gd name="T1" fmla="*/ 0 h 3879850"/>
              <a:gd name="T2" fmla="*/ 6954838 w 6954838"/>
              <a:gd name="T3" fmla="*/ 0 h 3879850"/>
              <a:gd name="T4" fmla="*/ 6954838 w 6954838"/>
              <a:gd name="T5" fmla="*/ 0 h 3879850"/>
              <a:gd name="T6" fmla="*/ 6954838 w 6954838"/>
              <a:gd name="T7" fmla="*/ 3387807 h 3879850"/>
              <a:gd name="T8" fmla="*/ 6462795 w 6954838"/>
              <a:gd name="T9" fmla="*/ 3879850 h 3879850"/>
              <a:gd name="T10" fmla="*/ 0 w 6954838"/>
              <a:gd name="T11" fmla="*/ 3879850 h 3879850"/>
              <a:gd name="T12" fmla="*/ 0 w 6954838"/>
              <a:gd name="T13" fmla="*/ 3879850 h 3879850"/>
              <a:gd name="T14" fmla="*/ 0 w 6954838"/>
              <a:gd name="T15" fmla="*/ 492043 h 3879850"/>
              <a:gd name="T16" fmla="*/ 492043 w 6954838"/>
              <a:gd name="T17" fmla="*/ 0 h 3879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54838" h="3879850">
                <a:moveTo>
                  <a:pt x="492043" y="0"/>
                </a:moveTo>
                <a:lnTo>
                  <a:pt x="6954838" y="0"/>
                </a:lnTo>
                <a:lnTo>
                  <a:pt x="6954838" y="3387807"/>
                </a:lnTo>
                <a:cubicBezTo>
                  <a:pt x="6954838" y="3659555"/>
                  <a:pt x="6734543" y="3879850"/>
                  <a:pt x="6462795" y="3879850"/>
                </a:cubicBezTo>
                <a:lnTo>
                  <a:pt x="0" y="3879850"/>
                </a:lnTo>
                <a:lnTo>
                  <a:pt x="0" y="492043"/>
                </a:lnTo>
                <a:cubicBezTo>
                  <a:pt x="0" y="220295"/>
                  <a:pt x="220295" y="0"/>
                  <a:pt x="492043" y="0"/>
                </a:cubicBezTo>
                <a:close/>
              </a:path>
            </a:pathLst>
          </a:custGeom>
          <a:gradFill>
            <a:gsLst>
              <a:gs pos="0">
                <a:srgbClr val="66CCFF"/>
              </a:gs>
              <a:gs pos="35000">
                <a:srgbClr val="33CCFF"/>
              </a:gs>
              <a:gs pos="100000">
                <a:srgbClr val="00B0F0"/>
              </a:gs>
            </a:gsLst>
          </a:gradFill>
          <a:ln>
            <a:solidFill>
              <a:srgbClr val="00FFFF"/>
            </a:solidFill>
          </a:ln>
          <a:extLst/>
        </p:spPr>
        <p:style>
          <a:lnRef idx="1">
            <a:schemeClr val="accent1"/>
          </a:lnRef>
          <a:fillRef idx="2">
            <a:schemeClr val="accent1"/>
          </a:fillRef>
          <a:effectRef idx="1">
            <a:schemeClr val="accent1"/>
          </a:effectRef>
          <a:fontRef idx="minor">
            <a:schemeClr val="dk1"/>
          </a:fontRef>
        </p:style>
        <p:txBody>
          <a:bodyPr anchor="ctr"/>
          <a:lstStyle/>
          <a:p>
            <a:pPr>
              <a:defRPr/>
            </a:pPr>
            <a:endParaRPr lang="ar-EG">
              <a:solidFill>
                <a:srgbClr val="000000"/>
              </a:solidFill>
              <a:latin typeface="Arial" panose="020B0604020202020204" pitchFamily="34" charset="0"/>
              <a:ea typeface="SimSun" panose="02010600030101010101" pitchFamily="2" charset="-122"/>
            </a:endParaRPr>
          </a:p>
        </p:txBody>
      </p:sp>
      <p:pic>
        <p:nvPicPr>
          <p:cNvPr id="7" name="Picture 3" descr="C:\TDDOWNLOAD\pencil.png"/>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flipH="1">
            <a:off x="6826558" y="1700808"/>
            <a:ext cx="481746" cy="7466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内容占位符 2"/>
          <p:cNvSpPr>
            <a:spLocks noGrp="1"/>
          </p:cNvSpPr>
          <p:nvPr>
            <p:ph idx="4294967295"/>
          </p:nvPr>
        </p:nvSpPr>
        <p:spPr>
          <a:xfrm rot="21361315" flipH="1">
            <a:off x="1973263" y="2738438"/>
            <a:ext cx="4797425" cy="2054225"/>
          </a:xfrm>
        </p:spPr>
        <p:txBody>
          <a:bodyPr/>
          <a:lstStyle/>
          <a:p>
            <a:pPr marL="0" indent="0" algn="ctr" rtl="1" eaLnBrk="1" hangingPunct="1">
              <a:buNone/>
            </a:pPr>
            <a:endParaRPr lang="ar-EG" altLang="zh-CN" sz="1800" b="1" dirty="0" smtClean="0"/>
          </a:p>
          <a:p>
            <a:pPr marL="0" indent="0" algn="ctr">
              <a:buNone/>
            </a:pPr>
            <a:r>
              <a:rPr lang="ar-EG" altLang="zh-CN" sz="4000" b="1" dirty="0" smtClean="0">
                <a:solidFill>
                  <a:srgbClr val="000000"/>
                </a:solidFill>
              </a:rPr>
              <a:t>النظرية </a:t>
            </a:r>
            <a:r>
              <a:rPr lang="ar-EG" altLang="zh-CN" sz="4000" b="1" dirty="0">
                <a:solidFill>
                  <a:srgbClr val="000000"/>
                </a:solidFill>
              </a:rPr>
              <a:t>الكلاسيكية لفريديريك تايلور</a:t>
            </a:r>
          </a:p>
        </p:txBody>
      </p:sp>
    </p:spTree>
    <p:extLst>
      <p:ext uri="{BB962C8B-B14F-4D97-AF65-F5344CB8AC3E}">
        <p14:creationId xmlns:p14="http://schemas.microsoft.com/office/powerpoint/2010/main" xmlns="" val="55956896"/>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par>
                          <p:cTn id="21" fill="hold">
                            <p:stCondLst>
                              <p:cond delay="2000"/>
                            </p:stCondLst>
                            <p:childTnLst>
                              <p:par>
                                <p:cTn id="22" presetID="26" presetClass="entr" presetSubtype="0"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80">
                                          <p:stCondLst>
                                            <p:cond delay="0"/>
                                          </p:stCondLst>
                                        </p:cTn>
                                        <p:tgtEl>
                                          <p:spTgt spid="7"/>
                                        </p:tgtEl>
                                      </p:cBhvr>
                                    </p:animEffect>
                                    <p:anim calcmode="lin" valueType="num">
                                      <p:cBhvr>
                                        <p:cTn id="25"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0" dur="26">
                                          <p:stCondLst>
                                            <p:cond delay="650"/>
                                          </p:stCondLst>
                                        </p:cTn>
                                        <p:tgtEl>
                                          <p:spTgt spid="7"/>
                                        </p:tgtEl>
                                      </p:cBhvr>
                                      <p:to x="100000" y="60000"/>
                                    </p:animScale>
                                    <p:animScale>
                                      <p:cBhvr>
                                        <p:cTn id="31" dur="166" decel="50000">
                                          <p:stCondLst>
                                            <p:cond delay="676"/>
                                          </p:stCondLst>
                                        </p:cTn>
                                        <p:tgtEl>
                                          <p:spTgt spid="7"/>
                                        </p:tgtEl>
                                      </p:cBhvr>
                                      <p:to x="100000" y="100000"/>
                                    </p:animScale>
                                    <p:animScale>
                                      <p:cBhvr>
                                        <p:cTn id="32" dur="26">
                                          <p:stCondLst>
                                            <p:cond delay="1312"/>
                                          </p:stCondLst>
                                        </p:cTn>
                                        <p:tgtEl>
                                          <p:spTgt spid="7"/>
                                        </p:tgtEl>
                                      </p:cBhvr>
                                      <p:to x="100000" y="80000"/>
                                    </p:animScale>
                                    <p:animScale>
                                      <p:cBhvr>
                                        <p:cTn id="33" dur="166" decel="50000">
                                          <p:stCondLst>
                                            <p:cond delay="1338"/>
                                          </p:stCondLst>
                                        </p:cTn>
                                        <p:tgtEl>
                                          <p:spTgt spid="7"/>
                                        </p:tgtEl>
                                      </p:cBhvr>
                                      <p:to x="100000" y="100000"/>
                                    </p:animScale>
                                    <p:animScale>
                                      <p:cBhvr>
                                        <p:cTn id="34" dur="26">
                                          <p:stCondLst>
                                            <p:cond delay="1642"/>
                                          </p:stCondLst>
                                        </p:cTn>
                                        <p:tgtEl>
                                          <p:spTgt spid="7"/>
                                        </p:tgtEl>
                                      </p:cBhvr>
                                      <p:to x="100000" y="90000"/>
                                    </p:animScale>
                                    <p:animScale>
                                      <p:cBhvr>
                                        <p:cTn id="35" dur="166" decel="50000">
                                          <p:stCondLst>
                                            <p:cond delay="1668"/>
                                          </p:stCondLst>
                                        </p:cTn>
                                        <p:tgtEl>
                                          <p:spTgt spid="7"/>
                                        </p:tgtEl>
                                      </p:cBhvr>
                                      <p:to x="100000" y="100000"/>
                                    </p:animScale>
                                    <p:animScale>
                                      <p:cBhvr>
                                        <p:cTn id="36" dur="26">
                                          <p:stCondLst>
                                            <p:cond delay="1808"/>
                                          </p:stCondLst>
                                        </p:cTn>
                                        <p:tgtEl>
                                          <p:spTgt spid="7"/>
                                        </p:tgtEl>
                                      </p:cBhvr>
                                      <p:to x="100000" y="95000"/>
                                    </p:animScale>
                                    <p:animScale>
                                      <p:cBhvr>
                                        <p:cTn id="37" dur="166" decel="50000">
                                          <p:stCondLst>
                                            <p:cond delay="1834"/>
                                          </p:stCondLst>
                                        </p:cTn>
                                        <p:tgtEl>
                                          <p:spTgt spid="7"/>
                                        </p:tgtEl>
                                      </p:cBhvr>
                                      <p:to x="100000" y="100000"/>
                                    </p:animScale>
                                  </p:childTnLst>
                                </p:cTn>
                              </p:par>
                            </p:childTnLst>
                          </p:cTn>
                        </p:par>
                        <p:par>
                          <p:cTn id="38" fill="hold">
                            <p:stCondLst>
                              <p:cond delay="4000"/>
                            </p:stCondLst>
                            <p:childTnLst>
                              <p:par>
                                <p:cTn id="39" presetID="26" presetClass="entr" presetSubtype="0" fill="hold" grpId="0" nodeType="afterEffect">
                                  <p:stCondLst>
                                    <p:cond delay="0"/>
                                  </p:stCondLst>
                                  <p:childTnLst>
                                    <p:set>
                                      <p:cBhvr>
                                        <p:cTn id="40" dur="1" fill="hold">
                                          <p:stCondLst>
                                            <p:cond delay="0"/>
                                          </p:stCondLst>
                                        </p:cTn>
                                        <p:tgtEl>
                                          <p:spTgt spid="8">
                                            <p:txEl>
                                              <p:pRg st="1" end="1"/>
                                            </p:txEl>
                                          </p:spTgt>
                                        </p:tgtEl>
                                        <p:attrNameLst>
                                          <p:attrName>style.visibility</p:attrName>
                                        </p:attrNameLst>
                                      </p:cBhvr>
                                      <p:to>
                                        <p:strVal val="visible"/>
                                      </p:to>
                                    </p:set>
                                    <p:animEffect transition="in" filter="wipe(down)">
                                      <p:cBhvr>
                                        <p:cTn id="41" dur="580">
                                          <p:stCondLst>
                                            <p:cond delay="0"/>
                                          </p:stCondLst>
                                        </p:cTn>
                                        <p:tgtEl>
                                          <p:spTgt spid="8">
                                            <p:txEl>
                                              <p:pRg st="1" end="1"/>
                                            </p:txEl>
                                          </p:spTgt>
                                        </p:tgtEl>
                                      </p:cBhvr>
                                    </p:animEffect>
                                    <p:anim calcmode="lin" valueType="num">
                                      <p:cBhvr>
                                        <p:cTn id="42" dur="1822" tmFilter="0,0; 0.14,0.36; 0.43,0.73; 0.71,0.91; 1.0,1.0">
                                          <p:stCondLst>
                                            <p:cond delay="0"/>
                                          </p:stCondLst>
                                        </p:cTn>
                                        <p:tgtEl>
                                          <p:spTgt spid="8">
                                            <p:txEl>
                                              <p:pRg st="1" end="1"/>
                                            </p:txEl>
                                          </p:spTgt>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8">
                                            <p:txEl>
                                              <p:pRg st="1" end="1"/>
                                            </p:txEl>
                                          </p:spTgt>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8">
                                            <p:txEl>
                                              <p:pRg st="1" end="1"/>
                                            </p:txEl>
                                          </p:spTgt>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8">
                                            <p:txEl>
                                              <p:pRg st="1" end="1"/>
                                            </p:txEl>
                                          </p:spTgt>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8">
                                            <p:txEl>
                                              <p:pRg st="1" end="1"/>
                                            </p:txEl>
                                          </p:spTgt>
                                        </p:tgtEl>
                                        <p:attrNameLst>
                                          <p:attrName>ppt_y</p:attrName>
                                        </p:attrNameLst>
                                      </p:cBhvr>
                                      <p:tavLst>
                                        <p:tav tm="0" fmla="#ppt_y-sin(pi*$)/81">
                                          <p:val>
                                            <p:fltVal val="0"/>
                                          </p:val>
                                        </p:tav>
                                        <p:tav tm="100000">
                                          <p:val>
                                            <p:fltVal val="1"/>
                                          </p:val>
                                        </p:tav>
                                      </p:tavLst>
                                    </p:anim>
                                    <p:animScale>
                                      <p:cBhvr>
                                        <p:cTn id="47" dur="26">
                                          <p:stCondLst>
                                            <p:cond delay="650"/>
                                          </p:stCondLst>
                                        </p:cTn>
                                        <p:tgtEl>
                                          <p:spTgt spid="8">
                                            <p:txEl>
                                              <p:pRg st="1" end="1"/>
                                            </p:txEl>
                                          </p:spTgt>
                                        </p:tgtEl>
                                      </p:cBhvr>
                                      <p:to x="100000" y="60000"/>
                                    </p:animScale>
                                    <p:animScale>
                                      <p:cBhvr>
                                        <p:cTn id="48" dur="166" decel="50000">
                                          <p:stCondLst>
                                            <p:cond delay="676"/>
                                          </p:stCondLst>
                                        </p:cTn>
                                        <p:tgtEl>
                                          <p:spTgt spid="8">
                                            <p:txEl>
                                              <p:pRg st="1" end="1"/>
                                            </p:txEl>
                                          </p:spTgt>
                                        </p:tgtEl>
                                      </p:cBhvr>
                                      <p:to x="100000" y="100000"/>
                                    </p:animScale>
                                    <p:animScale>
                                      <p:cBhvr>
                                        <p:cTn id="49" dur="26">
                                          <p:stCondLst>
                                            <p:cond delay="1312"/>
                                          </p:stCondLst>
                                        </p:cTn>
                                        <p:tgtEl>
                                          <p:spTgt spid="8">
                                            <p:txEl>
                                              <p:pRg st="1" end="1"/>
                                            </p:txEl>
                                          </p:spTgt>
                                        </p:tgtEl>
                                      </p:cBhvr>
                                      <p:to x="100000" y="80000"/>
                                    </p:animScale>
                                    <p:animScale>
                                      <p:cBhvr>
                                        <p:cTn id="50" dur="166" decel="50000">
                                          <p:stCondLst>
                                            <p:cond delay="1338"/>
                                          </p:stCondLst>
                                        </p:cTn>
                                        <p:tgtEl>
                                          <p:spTgt spid="8">
                                            <p:txEl>
                                              <p:pRg st="1" end="1"/>
                                            </p:txEl>
                                          </p:spTgt>
                                        </p:tgtEl>
                                      </p:cBhvr>
                                      <p:to x="100000" y="100000"/>
                                    </p:animScale>
                                    <p:animScale>
                                      <p:cBhvr>
                                        <p:cTn id="51" dur="26">
                                          <p:stCondLst>
                                            <p:cond delay="1642"/>
                                          </p:stCondLst>
                                        </p:cTn>
                                        <p:tgtEl>
                                          <p:spTgt spid="8">
                                            <p:txEl>
                                              <p:pRg st="1" end="1"/>
                                            </p:txEl>
                                          </p:spTgt>
                                        </p:tgtEl>
                                      </p:cBhvr>
                                      <p:to x="100000" y="90000"/>
                                    </p:animScale>
                                    <p:animScale>
                                      <p:cBhvr>
                                        <p:cTn id="52" dur="166" decel="50000">
                                          <p:stCondLst>
                                            <p:cond delay="1668"/>
                                          </p:stCondLst>
                                        </p:cTn>
                                        <p:tgtEl>
                                          <p:spTgt spid="8">
                                            <p:txEl>
                                              <p:pRg st="1" end="1"/>
                                            </p:txEl>
                                          </p:spTgt>
                                        </p:tgtEl>
                                      </p:cBhvr>
                                      <p:to x="100000" y="100000"/>
                                    </p:animScale>
                                    <p:animScale>
                                      <p:cBhvr>
                                        <p:cTn id="53" dur="26">
                                          <p:stCondLst>
                                            <p:cond delay="1808"/>
                                          </p:stCondLst>
                                        </p:cTn>
                                        <p:tgtEl>
                                          <p:spTgt spid="8">
                                            <p:txEl>
                                              <p:pRg st="1" end="1"/>
                                            </p:txEl>
                                          </p:spTgt>
                                        </p:tgtEl>
                                      </p:cBhvr>
                                      <p:to x="100000" y="95000"/>
                                    </p:animScale>
                                    <p:animScale>
                                      <p:cBhvr>
                                        <p:cTn id="54" dur="166" decel="50000">
                                          <p:stCondLst>
                                            <p:cond delay="1834"/>
                                          </p:stCondLst>
                                        </p:cTn>
                                        <p:tgtEl>
                                          <p:spTgt spid="8">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build="p"/>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3"/>
          <p:cNvSpPr/>
          <p:nvPr/>
        </p:nvSpPr>
        <p:spPr bwMode="auto">
          <a:xfrm>
            <a:off x="4355976" y="404664"/>
            <a:ext cx="4656856" cy="720080"/>
          </a:xfrm>
          <a:prstGeom prst="round2DiagRect">
            <a:avLst/>
          </a:prstGeom>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pPr rtl="1"/>
            <a:r>
              <a:rPr lang="ar-EG" sz="2800" b="1" dirty="0" smtClean="0">
                <a:solidFill>
                  <a:srgbClr val="0120BD">
                    <a:lumMod val="75000"/>
                  </a:srgbClr>
                </a:solidFill>
                <a:latin typeface="Arial" charset="0"/>
              </a:rPr>
              <a:t>النظرية </a:t>
            </a:r>
            <a:r>
              <a:rPr lang="ar-EG" sz="2800" b="1" dirty="0">
                <a:solidFill>
                  <a:srgbClr val="0120BD">
                    <a:lumMod val="75000"/>
                  </a:srgbClr>
                </a:solidFill>
                <a:latin typeface="Arial" charset="0"/>
              </a:rPr>
              <a:t>الكلاسيكية لفريديريك تايلور</a:t>
            </a:r>
            <a:endParaRPr lang="ar-EG" sz="2800" b="1" dirty="0" smtClean="0">
              <a:solidFill>
                <a:srgbClr val="0120BD">
                  <a:lumMod val="75000"/>
                </a:srgbClr>
              </a:solidFill>
              <a:latin typeface="Arial" charset="0"/>
            </a:endParaRPr>
          </a:p>
        </p:txBody>
      </p:sp>
      <p:sp>
        <p:nvSpPr>
          <p:cNvPr id="5" name="Flowchart: Alternate Process 4"/>
          <p:cNvSpPr/>
          <p:nvPr/>
        </p:nvSpPr>
        <p:spPr bwMode="auto">
          <a:xfrm>
            <a:off x="755576" y="3933056"/>
            <a:ext cx="7632848" cy="1512168"/>
          </a:xfrm>
          <a:prstGeom prst="flowChartAlternateProcess">
            <a:avLst/>
          </a:prstGeom>
          <a:solidFill>
            <a:schemeClr val="accent1">
              <a:alpha val="50000"/>
            </a:schemeClr>
          </a:solidFill>
          <a:ln/>
          <a:extLst/>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1" anchor="ctr" anchorCtr="0" compatLnSpc="1">
            <a:prstTxWarp prst="textNoShape">
              <a:avLst/>
            </a:prstTxWarp>
          </a:bodyPr>
          <a:lstStyle/>
          <a:p>
            <a:pPr rtl="1"/>
            <a:endParaRPr lang="ar-EG" b="1" dirty="0" smtClean="0">
              <a:solidFill>
                <a:srgbClr val="808080"/>
              </a:solidFill>
              <a:latin typeface="Arial" charset="0"/>
            </a:endParaRPr>
          </a:p>
        </p:txBody>
      </p:sp>
      <p:sp>
        <p:nvSpPr>
          <p:cNvPr id="2" name="TextBox 1"/>
          <p:cNvSpPr txBox="1"/>
          <p:nvPr/>
        </p:nvSpPr>
        <p:spPr>
          <a:xfrm>
            <a:off x="755576" y="4149080"/>
            <a:ext cx="7632848" cy="1200329"/>
          </a:xfrm>
          <a:prstGeom prst="rect">
            <a:avLst/>
          </a:prstGeom>
          <a:noFill/>
        </p:spPr>
        <p:txBody>
          <a:bodyPr wrap="square" rtlCol="1">
            <a:spAutoFit/>
          </a:bodyPr>
          <a:lstStyle/>
          <a:p>
            <a:pPr rtl="1"/>
            <a:r>
              <a:rPr lang="ar-SA" b="1" dirty="0">
                <a:solidFill>
                  <a:srgbClr val="FFFFFF"/>
                </a:solidFill>
              </a:rPr>
              <a:t>وهي نظرية مدرسة الإدارة العلمية التي طبق فيها فريديريك تايلور الإنسانية العلمية التي ساعدت الإدارة على زيادة الإنتاج في زمن أقل وبجهد معقول مع تجاهل آدمية الفرد وأساسها</a:t>
            </a:r>
            <a:endParaRPr lang="ar-EG" b="1" dirty="0">
              <a:solidFill>
                <a:srgbClr val="FFFFFF"/>
              </a:solidFill>
            </a:endParaRPr>
          </a:p>
        </p:txBody>
      </p:sp>
    </p:spTree>
    <p:extLst>
      <p:ext uri="{BB962C8B-B14F-4D97-AF65-F5344CB8AC3E}">
        <p14:creationId xmlns:p14="http://schemas.microsoft.com/office/powerpoint/2010/main" xmlns="" val="3236124540"/>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Alternate Process 4"/>
          <p:cNvSpPr/>
          <p:nvPr/>
        </p:nvSpPr>
        <p:spPr bwMode="auto">
          <a:xfrm>
            <a:off x="755576" y="1988840"/>
            <a:ext cx="7632848" cy="1512168"/>
          </a:xfrm>
          <a:prstGeom prst="flowChartAlternateProcess">
            <a:avLst/>
          </a:prstGeom>
          <a:solidFill>
            <a:schemeClr val="accent1">
              <a:alpha val="50000"/>
            </a:schemeClr>
          </a:solidFill>
          <a:ln/>
          <a:extLst/>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1" anchor="ctr" anchorCtr="0" compatLnSpc="1">
            <a:prstTxWarp prst="textNoShape">
              <a:avLst/>
            </a:prstTxWarp>
          </a:bodyPr>
          <a:lstStyle/>
          <a:p>
            <a:pPr rtl="1"/>
            <a:endParaRPr lang="ar-EG" b="1" dirty="0" smtClean="0">
              <a:solidFill>
                <a:srgbClr val="808080"/>
              </a:solidFill>
              <a:latin typeface="Arial" charset="0"/>
            </a:endParaRPr>
          </a:p>
        </p:txBody>
      </p:sp>
      <p:sp>
        <p:nvSpPr>
          <p:cNvPr id="2" name="TextBox 1"/>
          <p:cNvSpPr txBox="1"/>
          <p:nvPr/>
        </p:nvSpPr>
        <p:spPr>
          <a:xfrm>
            <a:off x="755576" y="2204864"/>
            <a:ext cx="7632848" cy="1200329"/>
          </a:xfrm>
          <a:prstGeom prst="rect">
            <a:avLst/>
          </a:prstGeom>
          <a:noFill/>
        </p:spPr>
        <p:txBody>
          <a:bodyPr wrap="square" rtlCol="1">
            <a:spAutoFit/>
          </a:bodyPr>
          <a:lstStyle/>
          <a:p>
            <a:pPr rtl="1"/>
            <a:r>
              <a:rPr lang="ar-SA" b="1" dirty="0" smtClean="0">
                <a:solidFill>
                  <a:srgbClr val="FFFFFF"/>
                </a:solidFill>
              </a:rPr>
              <a:t>يؤدي </a:t>
            </a:r>
            <a:r>
              <a:rPr lang="ar-SA" b="1" dirty="0">
                <a:solidFill>
                  <a:srgbClr val="FFFFFF"/>
                </a:solidFill>
              </a:rPr>
              <a:t>تطبيق الأساليب العلمية في العمل إلى الكفاية في الإنتاج وإيجاد مقاييس ومعايير دقيقة لتأدية وتنفيذ العمل في زمن أقل وجهد محدود عن طريق استخدام الزمن والحركة في تحديد مستويات العمل</a:t>
            </a:r>
            <a:endParaRPr lang="ar-EG" b="1" dirty="0">
              <a:solidFill>
                <a:srgbClr val="FFFFFF"/>
              </a:solidFill>
            </a:endParaRPr>
          </a:p>
        </p:txBody>
      </p:sp>
      <p:sp>
        <p:nvSpPr>
          <p:cNvPr id="6" name="Flowchart: Alternate Process 5"/>
          <p:cNvSpPr/>
          <p:nvPr/>
        </p:nvSpPr>
        <p:spPr bwMode="auto">
          <a:xfrm>
            <a:off x="755576" y="4437112"/>
            <a:ext cx="7632848" cy="1224136"/>
          </a:xfrm>
          <a:prstGeom prst="flowChartAlternateProcess">
            <a:avLst/>
          </a:prstGeom>
          <a:solidFill>
            <a:schemeClr val="accent1">
              <a:alpha val="50000"/>
            </a:schemeClr>
          </a:solidFill>
          <a:ln/>
          <a:extLst/>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1" anchor="ctr" anchorCtr="0" compatLnSpc="1">
            <a:prstTxWarp prst="textNoShape">
              <a:avLst/>
            </a:prstTxWarp>
          </a:bodyPr>
          <a:lstStyle/>
          <a:p>
            <a:pPr rtl="1"/>
            <a:endParaRPr lang="ar-EG" b="1" dirty="0" smtClean="0">
              <a:solidFill>
                <a:srgbClr val="808080"/>
              </a:solidFill>
              <a:latin typeface="Arial" charset="0"/>
            </a:endParaRPr>
          </a:p>
        </p:txBody>
      </p:sp>
      <p:sp>
        <p:nvSpPr>
          <p:cNvPr id="7" name="TextBox 6"/>
          <p:cNvSpPr txBox="1"/>
          <p:nvPr/>
        </p:nvSpPr>
        <p:spPr>
          <a:xfrm>
            <a:off x="755576" y="4653136"/>
            <a:ext cx="7632848" cy="830997"/>
          </a:xfrm>
          <a:prstGeom prst="rect">
            <a:avLst/>
          </a:prstGeom>
          <a:noFill/>
        </p:spPr>
        <p:txBody>
          <a:bodyPr wrap="square" rtlCol="1">
            <a:spAutoFit/>
          </a:bodyPr>
          <a:lstStyle/>
          <a:p>
            <a:pPr rtl="1"/>
            <a:r>
              <a:rPr lang="ar-SA" b="1" dirty="0" smtClean="0">
                <a:solidFill>
                  <a:srgbClr val="FFFFFF"/>
                </a:solidFill>
              </a:rPr>
              <a:t>إن </a:t>
            </a:r>
            <a:r>
              <a:rPr lang="ar-SA" b="1" dirty="0">
                <a:solidFill>
                  <a:srgbClr val="FFFFFF"/>
                </a:solidFill>
              </a:rPr>
              <a:t>تطبيق الحوافز النقدية يؤدي إلى زيادة الإنتاج بمجهود وزمن معقولين وإن الحوافز المادية هي الأساس لحفز الأفراد وزيادة الإنتاج</a:t>
            </a:r>
            <a:endParaRPr lang="ar-EG" b="1" dirty="0">
              <a:solidFill>
                <a:srgbClr val="FFFFFF"/>
              </a:solidFill>
            </a:endParaRPr>
          </a:p>
        </p:txBody>
      </p:sp>
    </p:spTree>
    <p:extLst>
      <p:ext uri="{BB962C8B-B14F-4D97-AF65-F5344CB8AC3E}">
        <p14:creationId xmlns:p14="http://schemas.microsoft.com/office/powerpoint/2010/main" xmlns="" val="3239836123"/>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P spid="6" grpId="0" animBg="1"/>
      <p:bldP spid="7" grpId="0"/>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3"/>
          <p:cNvSpPr/>
          <p:nvPr/>
        </p:nvSpPr>
        <p:spPr bwMode="auto">
          <a:xfrm>
            <a:off x="827584" y="404664"/>
            <a:ext cx="8185248" cy="864096"/>
          </a:xfrm>
          <a:prstGeom prst="round2DiagRect">
            <a:avLst/>
          </a:prstGeom>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pPr algn="r" rtl="1"/>
            <a:r>
              <a:rPr lang="ar-EG" sz="2800" b="1" dirty="0">
                <a:solidFill>
                  <a:srgbClr val="0120BD">
                    <a:lumMod val="75000"/>
                  </a:srgbClr>
                </a:solidFill>
                <a:latin typeface="Arial" charset="0"/>
              </a:rPr>
              <a:t>أي إنسان يعمل فقط من أجل المال وتتحدد قوة اندفاعه بمبلغ هذا </a:t>
            </a:r>
            <a:r>
              <a:rPr lang="ar-EG" sz="2800" b="1" dirty="0" smtClean="0">
                <a:solidFill>
                  <a:srgbClr val="0120BD">
                    <a:lumMod val="75000"/>
                  </a:srgbClr>
                </a:solidFill>
                <a:latin typeface="Arial" charset="0"/>
              </a:rPr>
              <a:t>المال</a:t>
            </a:r>
          </a:p>
          <a:p>
            <a:pPr algn="r" rtl="1"/>
            <a:r>
              <a:rPr lang="ar-EG" sz="2800" b="1" dirty="0" smtClean="0">
                <a:solidFill>
                  <a:srgbClr val="0120BD">
                    <a:lumMod val="75000"/>
                  </a:srgbClr>
                </a:solidFill>
                <a:latin typeface="Arial" charset="0"/>
              </a:rPr>
              <a:t>وفيما </a:t>
            </a:r>
            <a:r>
              <a:rPr lang="ar-EG" sz="2800" b="1" dirty="0">
                <a:solidFill>
                  <a:srgbClr val="0120BD">
                    <a:lumMod val="75000"/>
                  </a:srgbClr>
                </a:solidFill>
                <a:latin typeface="Arial" charset="0"/>
              </a:rPr>
              <a:t>يلي الافتراضات الضمنية التالية</a:t>
            </a:r>
          </a:p>
        </p:txBody>
      </p:sp>
      <p:sp>
        <p:nvSpPr>
          <p:cNvPr id="6" name="Rectangle 3"/>
          <p:cNvSpPr>
            <a:spLocks noChangeArrowheads="1"/>
          </p:cNvSpPr>
          <p:nvPr/>
        </p:nvSpPr>
        <p:spPr bwMode="auto">
          <a:xfrm>
            <a:off x="467545" y="2132806"/>
            <a:ext cx="6912744" cy="504825"/>
          </a:xfrm>
          <a:prstGeom prst="rect">
            <a:avLst/>
          </a:prstGeom>
          <a:gradFill rotWithShape="1">
            <a:gsLst>
              <a:gs pos="0">
                <a:srgbClr val="FFC000"/>
              </a:gs>
              <a:gs pos="100000">
                <a:srgbClr val="FFCC66"/>
              </a:gs>
            </a:gsLst>
            <a:lin ang="5400000" scaled="1"/>
          </a:gradFill>
          <a:ln>
            <a:noFill/>
          </a:ln>
          <a:effectLst/>
          <a:extLst/>
        </p:spPr>
        <p:txBody>
          <a:bodyPr wrap="none" anchor="ctr"/>
          <a:lstStyle/>
          <a:p>
            <a:pPr rtl="1"/>
            <a:r>
              <a:rPr lang="ar-EG" altLang="zh-CN" b="1" dirty="0">
                <a:solidFill>
                  <a:srgbClr val="002060"/>
                </a:solidFill>
                <a:ea typeface="幼圆" pitchFamily="1" charset="-122"/>
              </a:rPr>
              <a:t>الإنسان هو كائن اقتصادي </a:t>
            </a:r>
            <a:endParaRPr lang="ar-EG" altLang="zh-CN" sz="2400" b="1" dirty="0">
              <a:solidFill>
                <a:srgbClr val="002060"/>
              </a:solidFill>
              <a:ea typeface="幼圆" pitchFamily="1" charset="-122"/>
            </a:endParaRPr>
          </a:p>
        </p:txBody>
      </p:sp>
      <p:sp>
        <p:nvSpPr>
          <p:cNvPr id="7" name="Rectangle 4"/>
          <p:cNvSpPr>
            <a:spLocks noChangeArrowheads="1"/>
          </p:cNvSpPr>
          <p:nvPr/>
        </p:nvSpPr>
        <p:spPr bwMode="auto">
          <a:xfrm>
            <a:off x="467545" y="3164681"/>
            <a:ext cx="6912744" cy="504825"/>
          </a:xfrm>
          <a:prstGeom prst="rect">
            <a:avLst/>
          </a:prstGeom>
          <a:ln/>
          <a:extLst/>
        </p:spPr>
        <p:style>
          <a:lnRef idx="1">
            <a:schemeClr val="accent6"/>
          </a:lnRef>
          <a:fillRef idx="3">
            <a:schemeClr val="accent6"/>
          </a:fillRef>
          <a:effectRef idx="2">
            <a:schemeClr val="accent6"/>
          </a:effectRef>
          <a:fontRef idx="minor">
            <a:schemeClr val="lt1"/>
          </a:fontRef>
        </p:style>
        <p:txBody>
          <a:bodyPr wrap="none" anchor="ctr"/>
          <a:lstStyle/>
          <a:p>
            <a:pPr rtl="1"/>
            <a:r>
              <a:rPr lang="ar-EG" altLang="zh-CN" b="1" dirty="0">
                <a:solidFill>
                  <a:srgbClr val="002060"/>
                </a:solidFill>
                <a:ea typeface="幼圆" pitchFamily="1" charset="-122"/>
              </a:rPr>
              <a:t>الإنسان هو كائن عقلاني </a:t>
            </a:r>
            <a:endParaRPr lang="zh-CN" altLang="en-US" b="1" dirty="0">
              <a:solidFill>
                <a:srgbClr val="002060"/>
              </a:solidFill>
              <a:ea typeface="幼圆" pitchFamily="1" charset="-122"/>
            </a:endParaRPr>
          </a:p>
        </p:txBody>
      </p:sp>
      <p:sp>
        <p:nvSpPr>
          <p:cNvPr id="8" name="Rectangle 5"/>
          <p:cNvSpPr>
            <a:spLocks noChangeArrowheads="1"/>
          </p:cNvSpPr>
          <p:nvPr/>
        </p:nvSpPr>
        <p:spPr bwMode="auto">
          <a:xfrm>
            <a:off x="467545" y="4196556"/>
            <a:ext cx="6912744" cy="504825"/>
          </a:xfrm>
          <a:prstGeom prst="rect">
            <a:avLst/>
          </a:prstGeom>
          <a:ln/>
          <a:extLst/>
        </p:spPr>
        <p:style>
          <a:lnRef idx="1">
            <a:schemeClr val="accent2"/>
          </a:lnRef>
          <a:fillRef idx="2">
            <a:schemeClr val="accent2"/>
          </a:fillRef>
          <a:effectRef idx="1">
            <a:schemeClr val="accent2"/>
          </a:effectRef>
          <a:fontRef idx="minor">
            <a:schemeClr val="dk1"/>
          </a:fontRef>
        </p:style>
        <p:txBody>
          <a:bodyPr wrap="none" anchor="ctr"/>
          <a:lstStyle/>
          <a:p>
            <a:pPr rtl="1"/>
            <a:r>
              <a:rPr lang="ar-EG" altLang="zh-CN" sz="2300" b="1" dirty="0">
                <a:solidFill>
                  <a:srgbClr val="002060"/>
                </a:solidFill>
                <a:ea typeface="幼圆" pitchFamily="1" charset="-122"/>
              </a:rPr>
              <a:t>يكون الإنسان راضيا عن عمله إذا حقق دخلا عاليا</a:t>
            </a:r>
            <a:endParaRPr lang="zh-CN" altLang="en-US" sz="2300" b="1" dirty="0">
              <a:solidFill>
                <a:srgbClr val="002060"/>
              </a:solidFill>
              <a:ea typeface="幼圆" pitchFamily="1" charset="-122"/>
            </a:endParaRPr>
          </a:p>
        </p:txBody>
      </p:sp>
      <p:pic>
        <p:nvPicPr>
          <p:cNvPr id="10" name="Picture 7" descr="Green_01"/>
          <p:cNvPicPr>
            <a:picLocks noChangeAspect="1" noChangeArrowheads="1"/>
          </p:cNvPicPr>
          <p:nvPr/>
        </p:nvPicPr>
        <p:blipFill>
          <a:blip r:embed="rId3">
            <a:duotone>
              <a:prstClr val="black"/>
              <a:srgbClr val="FFCC66">
                <a:tint val="45000"/>
                <a:satMod val="400000"/>
              </a:srgbClr>
            </a:duotone>
            <a:extLst>
              <a:ext uri="{28A0092B-C50C-407E-A947-70E740481C1C}">
                <a14:useLocalDpi xmlns:a14="http://schemas.microsoft.com/office/drawing/2010/main" xmlns="" val="0"/>
              </a:ext>
            </a:extLst>
          </a:blip>
          <a:srcRect/>
          <a:stretch>
            <a:fillRect/>
          </a:stretch>
        </p:blipFill>
        <p:spPr bwMode="auto">
          <a:xfrm flipH="1">
            <a:off x="7811765" y="2204244"/>
            <a:ext cx="432643" cy="390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8" descr="Green_01"/>
          <p:cNvPicPr>
            <a:picLocks noChangeAspect="1" noChangeArrowheads="1"/>
          </p:cNvPicPr>
          <p:nvPr/>
        </p:nvPicPr>
        <p:blipFill>
          <a:blip r:embed="rId3">
            <a:duotone>
              <a:prstClr val="black"/>
              <a:schemeClr val="accent6">
                <a:tint val="45000"/>
                <a:satMod val="400000"/>
              </a:schemeClr>
            </a:duotone>
            <a:extLst>
              <a:ext uri="{28A0092B-C50C-407E-A947-70E740481C1C}">
                <a14:useLocalDpi xmlns:a14="http://schemas.microsoft.com/office/drawing/2010/main" xmlns="" val="0"/>
              </a:ext>
            </a:extLst>
          </a:blip>
          <a:srcRect/>
          <a:stretch>
            <a:fillRect/>
          </a:stretch>
        </p:blipFill>
        <p:spPr bwMode="auto">
          <a:xfrm flipH="1">
            <a:off x="7811765" y="3212306"/>
            <a:ext cx="432643" cy="390525"/>
          </a:xfrm>
          <a:prstGeom prst="rect">
            <a:avLst/>
          </a:prstGeom>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9" descr="Green_01"/>
          <p:cNvPicPr>
            <a:picLocks noChangeAspect="1" noChangeArrowheads="1"/>
          </p:cNvPicPr>
          <p:nvPr/>
        </p:nvPicPr>
        <p:blipFill>
          <a:blip r:embed="rId3">
            <a:duotone>
              <a:prstClr val="black"/>
              <a:schemeClr val="accent2">
                <a:tint val="45000"/>
                <a:satMod val="400000"/>
              </a:schemeClr>
            </a:duotone>
            <a:extLst>
              <a:ext uri="{28A0092B-C50C-407E-A947-70E740481C1C}">
                <a14:useLocalDpi xmlns:a14="http://schemas.microsoft.com/office/drawing/2010/main" xmlns="" val="0"/>
              </a:ext>
            </a:extLst>
          </a:blip>
          <a:srcRect/>
          <a:stretch>
            <a:fillRect/>
          </a:stretch>
        </p:blipFill>
        <p:spPr bwMode="auto">
          <a:xfrm flipH="1">
            <a:off x="7811765" y="4220369"/>
            <a:ext cx="432643" cy="390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022352461"/>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10"/>
                                        </p:tgtEl>
                                        <p:attrNameLst>
                                          <p:attrName>r</p:attrName>
                                        </p:attrNameLst>
                                      </p:cBhvr>
                                    </p:animRot>
                                  </p:childTnLst>
                                </p:cTn>
                              </p:par>
                            </p:childTnLst>
                          </p:cTn>
                        </p:par>
                        <p:par>
                          <p:cTn id="7" fill="hold">
                            <p:stCondLst>
                              <p:cond delay="2000"/>
                            </p:stCondLst>
                            <p:childTnLst>
                              <p:par>
                                <p:cTn id="8" presetID="16" presetClass="entr" presetSubtype="21" fill="hold" grpId="0" nodeType="after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nodeType="clickEffect">
                                  <p:stCondLst>
                                    <p:cond delay="0"/>
                                  </p:stCondLst>
                                  <p:childTnLst>
                                    <p:animRot by="21600000">
                                      <p:cBhvr>
                                        <p:cTn id="14" dur="2000" fill="hold"/>
                                        <p:tgtEl>
                                          <p:spTgt spid="11"/>
                                        </p:tgtEl>
                                        <p:attrNameLst>
                                          <p:attrName>r</p:attrName>
                                        </p:attrNameLst>
                                      </p:cBhvr>
                                    </p:animRot>
                                  </p:childTnLst>
                                </p:cTn>
                              </p:par>
                            </p:childTnLst>
                          </p:cTn>
                        </p:par>
                        <p:par>
                          <p:cTn id="15" fill="hold">
                            <p:stCondLst>
                              <p:cond delay="2000"/>
                            </p:stCondLst>
                            <p:childTnLst>
                              <p:par>
                                <p:cTn id="16" presetID="16" presetClass="entr" presetSubtype="21"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mph" presetSubtype="0" fill="hold" nodeType="clickEffect">
                                  <p:stCondLst>
                                    <p:cond delay="0"/>
                                  </p:stCondLst>
                                  <p:childTnLst>
                                    <p:animRot by="21600000">
                                      <p:cBhvr>
                                        <p:cTn id="22" dur="2000" fill="hold"/>
                                        <p:tgtEl>
                                          <p:spTgt spid="12"/>
                                        </p:tgtEl>
                                        <p:attrNameLst>
                                          <p:attrName>r</p:attrName>
                                        </p:attrNameLst>
                                      </p:cBhvr>
                                    </p:animRot>
                                  </p:childTnLst>
                                </p:cTn>
                              </p:par>
                            </p:childTnLst>
                          </p:cTn>
                        </p:par>
                        <p:par>
                          <p:cTn id="23" fill="hold">
                            <p:stCondLst>
                              <p:cond delay="2000"/>
                            </p:stCondLst>
                            <p:childTnLst>
                              <p:par>
                                <p:cTn id="24" presetID="16" presetClass="entr" presetSubtype="21"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arn(inVertical)">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对角圆角矩形 5"/>
          <p:cNvSpPr>
            <a:spLocks/>
          </p:cNvSpPr>
          <p:nvPr/>
        </p:nvSpPr>
        <p:spPr bwMode="auto">
          <a:xfrm rot="21346829" flipH="1">
            <a:off x="1503901" y="2158577"/>
            <a:ext cx="5850448" cy="2931372"/>
          </a:xfrm>
          <a:custGeom>
            <a:avLst/>
            <a:gdLst>
              <a:gd name="T0" fmla="*/ 492043 w 6954838"/>
              <a:gd name="T1" fmla="*/ 0 h 3879850"/>
              <a:gd name="T2" fmla="*/ 6954838 w 6954838"/>
              <a:gd name="T3" fmla="*/ 0 h 3879850"/>
              <a:gd name="T4" fmla="*/ 6954838 w 6954838"/>
              <a:gd name="T5" fmla="*/ 0 h 3879850"/>
              <a:gd name="T6" fmla="*/ 6954838 w 6954838"/>
              <a:gd name="T7" fmla="*/ 3387807 h 3879850"/>
              <a:gd name="T8" fmla="*/ 6462795 w 6954838"/>
              <a:gd name="T9" fmla="*/ 3879850 h 3879850"/>
              <a:gd name="T10" fmla="*/ 0 w 6954838"/>
              <a:gd name="T11" fmla="*/ 3879850 h 3879850"/>
              <a:gd name="T12" fmla="*/ 0 w 6954838"/>
              <a:gd name="T13" fmla="*/ 3879850 h 3879850"/>
              <a:gd name="T14" fmla="*/ 0 w 6954838"/>
              <a:gd name="T15" fmla="*/ 492043 h 3879850"/>
              <a:gd name="T16" fmla="*/ 492043 w 6954838"/>
              <a:gd name="T17" fmla="*/ 0 h 3879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54838" h="3879850">
                <a:moveTo>
                  <a:pt x="492043" y="0"/>
                </a:moveTo>
                <a:lnTo>
                  <a:pt x="6954838" y="0"/>
                </a:lnTo>
                <a:lnTo>
                  <a:pt x="6954838" y="3387807"/>
                </a:lnTo>
                <a:cubicBezTo>
                  <a:pt x="6954838" y="3659555"/>
                  <a:pt x="6734543" y="3879850"/>
                  <a:pt x="6462795" y="3879850"/>
                </a:cubicBezTo>
                <a:lnTo>
                  <a:pt x="0" y="3879850"/>
                </a:lnTo>
                <a:lnTo>
                  <a:pt x="0" y="492043"/>
                </a:lnTo>
                <a:cubicBezTo>
                  <a:pt x="0" y="220295"/>
                  <a:pt x="220295" y="0"/>
                  <a:pt x="492043" y="0"/>
                </a:cubicBezTo>
                <a:close/>
              </a:path>
            </a:pathLst>
          </a:custGeom>
          <a:gradFill>
            <a:gsLst>
              <a:gs pos="0">
                <a:srgbClr val="66CCFF"/>
              </a:gs>
              <a:gs pos="35000">
                <a:srgbClr val="33CCFF"/>
              </a:gs>
              <a:gs pos="100000">
                <a:srgbClr val="00B0F0"/>
              </a:gs>
            </a:gsLst>
          </a:gradFill>
          <a:ln>
            <a:solidFill>
              <a:srgbClr val="00FFFF"/>
            </a:solidFill>
          </a:ln>
          <a:extLst/>
        </p:spPr>
        <p:style>
          <a:lnRef idx="1">
            <a:schemeClr val="accent1"/>
          </a:lnRef>
          <a:fillRef idx="2">
            <a:schemeClr val="accent1"/>
          </a:fillRef>
          <a:effectRef idx="1">
            <a:schemeClr val="accent1"/>
          </a:effectRef>
          <a:fontRef idx="minor">
            <a:schemeClr val="dk1"/>
          </a:fontRef>
        </p:style>
        <p:txBody>
          <a:bodyPr anchor="ctr"/>
          <a:lstStyle/>
          <a:p>
            <a:pPr>
              <a:defRPr/>
            </a:pPr>
            <a:endParaRPr lang="ar-EG">
              <a:solidFill>
                <a:srgbClr val="000000"/>
              </a:solidFill>
              <a:latin typeface="Arial" panose="020B0604020202020204" pitchFamily="34" charset="0"/>
              <a:ea typeface="SimSun" panose="02010600030101010101" pitchFamily="2" charset="-122"/>
            </a:endParaRPr>
          </a:p>
        </p:txBody>
      </p:sp>
      <p:pic>
        <p:nvPicPr>
          <p:cNvPr id="7" name="Picture 3" descr="C:\TDDOWNLOAD\pencil.png"/>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flipH="1">
            <a:off x="6826558" y="1700808"/>
            <a:ext cx="481746" cy="7466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内容占位符 2"/>
          <p:cNvSpPr>
            <a:spLocks noGrp="1"/>
          </p:cNvSpPr>
          <p:nvPr>
            <p:ph idx="4294967295"/>
          </p:nvPr>
        </p:nvSpPr>
        <p:spPr>
          <a:xfrm rot="21361315" flipH="1">
            <a:off x="1973263" y="2738438"/>
            <a:ext cx="4797425" cy="2054225"/>
          </a:xfrm>
        </p:spPr>
        <p:txBody>
          <a:bodyPr/>
          <a:lstStyle/>
          <a:p>
            <a:pPr marL="0" indent="0" algn="ctr" rtl="1" eaLnBrk="1" hangingPunct="1">
              <a:buNone/>
            </a:pPr>
            <a:endParaRPr lang="ar-EG" altLang="zh-CN" sz="1800" b="1" dirty="0" smtClean="0"/>
          </a:p>
          <a:p>
            <a:pPr marL="0" indent="0" algn="ctr">
              <a:buNone/>
            </a:pPr>
            <a:r>
              <a:rPr lang="ar-EG" altLang="zh-CN" sz="4000" b="1" dirty="0" smtClean="0">
                <a:solidFill>
                  <a:srgbClr val="000000"/>
                </a:solidFill>
              </a:rPr>
              <a:t>نظرية </a:t>
            </a:r>
            <a:r>
              <a:rPr lang="en-GB" altLang="zh-CN" sz="4000" b="1" dirty="0" smtClean="0">
                <a:solidFill>
                  <a:srgbClr val="000000"/>
                </a:solidFill>
              </a:rPr>
              <a:t> Y </a:t>
            </a:r>
            <a:r>
              <a:rPr lang="en-GB" altLang="zh-CN" sz="4000" b="1" dirty="0">
                <a:solidFill>
                  <a:srgbClr val="000000"/>
                </a:solidFill>
              </a:rPr>
              <a:t>X </a:t>
            </a:r>
            <a:r>
              <a:rPr lang="ar-EG" altLang="zh-CN" sz="4000" b="1" dirty="0">
                <a:solidFill>
                  <a:srgbClr val="000000"/>
                </a:solidFill>
              </a:rPr>
              <a:t>لدوجلاس </a:t>
            </a:r>
            <a:r>
              <a:rPr lang="ar-EG" altLang="zh-CN" sz="4000" b="1" dirty="0" smtClean="0">
                <a:solidFill>
                  <a:srgbClr val="000000"/>
                </a:solidFill>
              </a:rPr>
              <a:t>  ماك </a:t>
            </a:r>
            <a:r>
              <a:rPr lang="ar-EG" altLang="zh-CN" sz="4000" b="1" dirty="0">
                <a:solidFill>
                  <a:srgbClr val="000000"/>
                </a:solidFill>
              </a:rPr>
              <a:t>جريجور</a:t>
            </a:r>
          </a:p>
        </p:txBody>
      </p:sp>
    </p:spTree>
    <p:extLst>
      <p:ext uri="{BB962C8B-B14F-4D97-AF65-F5344CB8AC3E}">
        <p14:creationId xmlns:p14="http://schemas.microsoft.com/office/powerpoint/2010/main" xmlns="" val="1115030107"/>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par>
                          <p:cTn id="21" fill="hold">
                            <p:stCondLst>
                              <p:cond delay="2000"/>
                            </p:stCondLst>
                            <p:childTnLst>
                              <p:par>
                                <p:cTn id="22" presetID="26" presetClass="entr" presetSubtype="0"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80">
                                          <p:stCondLst>
                                            <p:cond delay="0"/>
                                          </p:stCondLst>
                                        </p:cTn>
                                        <p:tgtEl>
                                          <p:spTgt spid="7"/>
                                        </p:tgtEl>
                                      </p:cBhvr>
                                    </p:animEffect>
                                    <p:anim calcmode="lin" valueType="num">
                                      <p:cBhvr>
                                        <p:cTn id="25"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0" dur="26">
                                          <p:stCondLst>
                                            <p:cond delay="650"/>
                                          </p:stCondLst>
                                        </p:cTn>
                                        <p:tgtEl>
                                          <p:spTgt spid="7"/>
                                        </p:tgtEl>
                                      </p:cBhvr>
                                      <p:to x="100000" y="60000"/>
                                    </p:animScale>
                                    <p:animScale>
                                      <p:cBhvr>
                                        <p:cTn id="31" dur="166" decel="50000">
                                          <p:stCondLst>
                                            <p:cond delay="676"/>
                                          </p:stCondLst>
                                        </p:cTn>
                                        <p:tgtEl>
                                          <p:spTgt spid="7"/>
                                        </p:tgtEl>
                                      </p:cBhvr>
                                      <p:to x="100000" y="100000"/>
                                    </p:animScale>
                                    <p:animScale>
                                      <p:cBhvr>
                                        <p:cTn id="32" dur="26">
                                          <p:stCondLst>
                                            <p:cond delay="1312"/>
                                          </p:stCondLst>
                                        </p:cTn>
                                        <p:tgtEl>
                                          <p:spTgt spid="7"/>
                                        </p:tgtEl>
                                      </p:cBhvr>
                                      <p:to x="100000" y="80000"/>
                                    </p:animScale>
                                    <p:animScale>
                                      <p:cBhvr>
                                        <p:cTn id="33" dur="166" decel="50000">
                                          <p:stCondLst>
                                            <p:cond delay="1338"/>
                                          </p:stCondLst>
                                        </p:cTn>
                                        <p:tgtEl>
                                          <p:spTgt spid="7"/>
                                        </p:tgtEl>
                                      </p:cBhvr>
                                      <p:to x="100000" y="100000"/>
                                    </p:animScale>
                                    <p:animScale>
                                      <p:cBhvr>
                                        <p:cTn id="34" dur="26">
                                          <p:stCondLst>
                                            <p:cond delay="1642"/>
                                          </p:stCondLst>
                                        </p:cTn>
                                        <p:tgtEl>
                                          <p:spTgt spid="7"/>
                                        </p:tgtEl>
                                      </p:cBhvr>
                                      <p:to x="100000" y="90000"/>
                                    </p:animScale>
                                    <p:animScale>
                                      <p:cBhvr>
                                        <p:cTn id="35" dur="166" decel="50000">
                                          <p:stCondLst>
                                            <p:cond delay="1668"/>
                                          </p:stCondLst>
                                        </p:cTn>
                                        <p:tgtEl>
                                          <p:spTgt spid="7"/>
                                        </p:tgtEl>
                                      </p:cBhvr>
                                      <p:to x="100000" y="100000"/>
                                    </p:animScale>
                                    <p:animScale>
                                      <p:cBhvr>
                                        <p:cTn id="36" dur="26">
                                          <p:stCondLst>
                                            <p:cond delay="1808"/>
                                          </p:stCondLst>
                                        </p:cTn>
                                        <p:tgtEl>
                                          <p:spTgt spid="7"/>
                                        </p:tgtEl>
                                      </p:cBhvr>
                                      <p:to x="100000" y="95000"/>
                                    </p:animScale>
                                    <p:animScale>
                                      <p:cBhvr>
                                        <p:cTn id="37" dur="166" decel="50000">
                                          <p:stCondLst>
                                            <p:cond delay="1834"/>
                                          </p:stCondLst>
                                        </p:cTn>
                                        <p:tgtEl>
                                          <p:spTgt spid="7"/>
                                        </p:tgtEl>
                                      </p:cBhvr>
                                      <p:to x="100000" y="100000"/>
                                    </p:animScale>
                                  </p:childTnLst>
                                </p:cTn>
                              </p:par>
                            </p:childTnLst>
                          </p:cTn>
                        </p:par>
                        <p:par>
                          <p:cTn id="38" fill="hold">
                            <p:stCondLst>
                              <p:cond delay="4000"/>
                            </p:stCondLst>
                            <p:childTnLst>
                              <p:par>
                                <p:cTn id="39" presetID="26" presetClass="entr" presetSubtype="0" fill="hold" grpId="0" nodeType="afterEffect">
                                  <p:stCondLst>
                                    <p:cond delay="0"/>
                                  </p:stCondLst>
                                  <p:childTnLst>
                                    <p:set>
                                      <p:cBhvr>
                                        <p:cTn id="40" dur="1" fill="hold">
                                          <p:stCondLst>
                                            <p:cond delay="0"/>
                                          </p:stCondLst>
                                        </p:cTn>
                                        <p:tgtEl>
                                          <p:spTgt spid="8">
                                            <p:txEl>
                                              <p:pRg st="1" end="1"/>
                                            </p:txEl>
                                          </p:spTgt>
                                        </p:tgtEl>
                                        <p:attrNameLst>
                                          <p:attrName>style.visibility</p:attrName>
                                        </p:attrNameLst>
                                      </p:cBhvr>
                                      <p:to>
                                        <p:strVal val="visible"/>
                                      </p:to>
                                    </p:set>
                                    <p:animEffect transition="in" filter="wipe(down)">
                                      <p:cBhvr>
                                        <p:cTn id="41" dur="580">
                                          <p:stCondLst>
                                            <p:cond delay="0"/>
                                          </p:stCondLst>
                                        </p:cTn>
                                        <p:tgtEl>
                                          <p:spTgt spid="8">
                                            <p:txEl>
                                              <p:pRg st="1" end="1"/>
                                            </p:txEl>
                                          </p:spTgt>
                                        </p:tgtEl>
                                      </p:cBhvr>
                                    </p:animEffect>
                                    <p:anim calcmode="lin" valueType="num">
                                      <p:cBhvr>
                                        <p:cTn id="42" dur="1822" tmFilter="0,0; 0.14,0.36; 0.43,0.73; 0.71,0.91; 1.0,1.0">
                                          <p:stCondLst>
                                            <p:cond delay="0"/>
                                          </p:stCondLst>
                                        </p:cTn>
                                        <p:tgtEl>
                                          <p:spTgt spid="8">
                                            <p:txEl>
                                              <p:pRg st="1" end="1"/>
                                            </p:txEl>
                                          </p:spTgt>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8">
                                            <p:txEl>
                                              <p:pRg st="1" end="1"/>
                                            </p:txEl>
                                          </p:spTgt>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8">
                                            <p:txEl>
                                              <p:pRg st="1" end="1"/>
                                            </p:txEl>
                                          </p:spTgt>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8">
                                            <p:txEl>
                                              <p:pRg st="1" end="1"/>
                                            </p:txEl>
                                          </p:spTgt>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8">
                                            <p:txEl>
                                              <p:pRg st="1" end="1"/>
                                            </p:txEl>
                                          </p:spTgt>
                                        </p:tgtEl>
                                        <p:attrNameLst>
                                          <p:attrName>ppt_y</p:attrName>
                                        </p:attrNameLst>
                                      </p:cBhvr>
                                      <p:tavLst>
                                        <p:tav tm="0" fmla="#ppt_y-sin(pi*$)/81">
                                          <p:val>
                                            <p:fltVal val="0"/>
                                          </p:val>
                                        </p:tav>
                                        <p:tav tm="100000">
                                          <p:val>
                                            <p:fltVal val="1"/>
                                          </p:val>
                                        </p:tav>
                                      </p:tavLst>
                                    </p:anim>
                                    <p:animScale>
                                      <p:cBhvr>
                                        <p:cTn id="47" dur="26">
                                          <p:stCondLst>
                                            <p:cond delay="650"/>
                                          </p:stCondLst>
                                        </p:cTn>
                                        <p:tgtEl>
                                          <p:spTgt spid="8">
                                            <p:txEl>
                                              <p:pRg st="1" end="1"/>
                                            </p:txEl>
                                          </p:spTgt>
                                        </p:tgtEl>
                                      </p:cBhvr>
                                      <p:to x="100000" y="60000"/>
                                    </p:animScale>
                                    <p:animScale>
                                      <p:cBhvr>
                                        <p:cTn id="48" dur="166" decel="50000">
                                          <p:stCondLst>
                                            <p:cond delay="676"/>
                                          </p:stCondLst>
                                        </p:cTn>
                                        <p:tgtEl>
                                          <p:spTgt spid="8">
                                            <p:txEl>
                                              <p:pRg st="1" end="1"/>
                                            </p:txEl>
                                          </p:spTgt>
                                        </p:tgtEl>
                                      </p:cBhvr>
                                      <p:to x="100000" y="100000"/>
                                    </p:animScale>
                                    <p:animScale>
                                      <p:cBhvr>
                                        <p:cTn id="49" dur="26">
                                          <p:stCondLst>
                                            <p:cond delay="1312"/>
                                          </p:stCondLst>
                                        </p:cTn>
                                        <p:tgtEl>
                                          <p:spTgt spid="8">
                                            <p:txEl>
                                              <p:pRg st="1" end="1"/>
                                            </p:txEl>
                                          </p:spTgt>
                                        </p:tgtEl>
                                      </p:cBhvr>
                                      <p:to x="100000" y="80000"/>
                                    </p:animScale>
                                    <p:animScale>
                                      <p:cBhvr>
                                        <p:cTn id="50" dur="166" decel="50000">
                                          <p:stCondLst>
                                            <p:cond delay="1338"/>
                                          </p:stCondLst>
                                        </p:cTn>
                                        <p:tgtEl>
                                          <p:spTgt spid="8">
                                            <p:txEl>
                                              <p:pRg st="1" end="1"/>
                                            </p:txEl>
                                          </p:spTgt>
                                        </p:tgtEl>
                                      </p:cBhvr>
                                      <p:to x="100000" y="100000"/>
                                    </p:animScale>
                                    <p:animScale>
                                      <p:cBhvr>
                                        <p:cTn id="51" dur="26">
                                          <p:stCondLst>
                                            <p:cond delay="1642"/>
                                          </p:stCondLst>
                                        </p:cTn>
                                        <p:tgtEl>
                                          <p:spTgt spid="8">
                                            <p:txEl>
                                              <p:pRg st="1" end="1"/>
                                            </p:txEl>
                                          </p:spTgt>
                                        </p:tgtEl>
                                      </p:cBhvr>
                                      <p:to x="100000" y="90000"/>
                                    </p:animScale>
                                    <p:animScale>
                                      <p:cBhvr>
                                        <p:cTn id="52" dur="166" decel="50000">
                                          <p:stCondLst>
                                            <p:cond delay="1668"/>
                                          </p:stCondLst>
                                        </p:cTn>
                                        <p:tgtEl>
                                          <p:spTgt spid="8">
                                            <p:txEl>
                                              <p:pRg st="1" end="1"/>
                                            </p:txEl>
                                          </p:spTgt>
                                        </p:tgtEl>
                                      </p:cBhvr>
                                      <p:to x="100000" y="100000"/>
                                    </p:animScale>
                                    <p:animScale>
                                      <p:cBhvr>
                                        <p:cTn id="53" dur="26">
                                          <p:stCondLst>
                                            <p:cond delay="1808"/>
                                          </p:stCondLst>
                                        </p:cTn>
                                        <p:tgtEl>
                                          <p:spTgt spid="8">
                                            <p:txEl>
                                              <p:pRg st="1" end="1"/>
                                            </p:txEl>
                                          </p:spTgt>
                                        </p:tgtEl>
                                      </p:cBhvr>
                                      <p:to x="100000" y="95000"/>
                                    </p:animScale>
                                    <p:animScale>
                                      <p:cBhvr>
                                        <p:cTn id="54" dur="166" decel="50000">
                                          <p:stCondLst>
                                            <p:cond delay="1834"/>
                                          </p:stCondLst>
                                        </p:cTn>
                                        <p:tgtEl>
                                          <p:spTgt spid="8">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3"/>
          <p:cNvSpPr/>
          <p:nvPr/>
        </p:nvSpPr>
        <p:spPr bwMode="auto">
          <a:xfrm>
            <a:off x="5436096" y="404664"/>
            <a:ext cx="3576736" cy="720080"/>
          </a:xfrm>
          <a:prstGeom prst="round2DiagRect">
            <a:avLst/>
          </a:prstGeom>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r>
              <a:rPr lang="ar-EG" b="1" dirty="0" smtClean="0">
                <a:solidFill>
                  <a:schemeClr val="bg2">
                    <a:lumMod val="75000"/>
                  </a:schemeClr>
                </a:solidFill>
                <a:latin typeface="Arial" charset="0"/>
              </a:rPr>
              <a:t>تتمثل </a:t>
            </a:r>
            <a:r>
              <a:rPr lang="ar-EG" b="1" dirty="0">
                <a:solidFill>
                  <a:schemeClr val="bg2">
                    <a:lumMod val="75000"/>
                  </a:schemeClr>
                </a:solidFill>
                <a:latin typeface="Arial" charset="0"/>
              </a:rPr>
              <a:t>وظيفة الدافع في جانبين</a:t>
            </a:r>
            <a:endParaRPr kumimoji="0" lang="ar-EG" sz="2400" b="1" i="0" u="none" strike="noStrike" cap="none" normalizeH="0" baseline="0" dirty="0" smtClean="0">
              <a:ln>
                <a:noFill/>
              </a:ln>
              <a:solidFill>
                <a:schemeClr val="bg2">
                  <a:lumMod val="75000"/>
                </a:schemeClr>
              </a:solidFill>
              <a:effectLst/>
              <a:latin typeface="Arial" charset="0"/>
            </a:endParaRPr>
          </a:p>
        </p:txBody>
      </p:sp>
      <p:sp>
        <p:nvSpPr>
          <p:cNvPr id="6" name="Round Diagonal Corner Rectangle 5"/>
          <p:cNvSpPr/>
          <p:nvPr/>
        </p:nvSpPr>
        <p:spPr bwMode="auto">
          <a:xfrm>
            <a:off x="2483768" y="2852936"/>
            <a:ext cx="4032448" cy="864096"/>
          </a:xfrm>
          <a:prstGeom prst="round2DiagRect">
            <a:avLst/>
          </a:prstGeom>
          <a:ln/>
          <a:extLst/>
        </p:spPr>
        <p:style>
          <a:lnRef idx="3">
            <a:schemeClr val="lt1"/>
          </a:lnRef>
          <a:fillRef idx="1">
            <a:schemeClr val="accent6"/>
          </a:fillRef>
          <a:effectRef idx="1">
            <a:schemeClr val="accent6"/>
          </a:effectRef>
          <a:fontRef idx="minor">
            <a:schemeClr val="lt1"/>
          </a:fontRef>
        </p:style>
        <p:txBody>
          <a:bodyPr vert="horz" wrap="none" lIns="91440" tIns="45720" rIns="91440" bIns="45720" numCol="1" rtlCol="1" anchor="ctr" anchorCtr="0" compatLnSpc="1">
            <a:prstTxWarp prst="textNoShape">
              <a:avLst/>
            </a:prstTxWarp>
          </a:bodyPr>
          <a:lstStyle/>
          <a:p>
            <a:pPr rtl="1"/>
            <a:r>
              <a:rPr lang="ar-EG" b="1" dirty="0" smtClean="0">
                <a:solidFill>
                  <a:schemeClr val="bg2">
                    <a:lumMod val="50000"/>
                  </a:schemeClr>
                </a:solidFill>
                <a:latin typeface="Arial" charset="0"/>
              </a:rPr>
              <a:t>تنشيط </a:t>
            </a:r>
            <a:r>
              <a:rPr lang="ar-EG" b="1" dirty="0">
                <a:solidFill>
                  <a:schemeClr val="bg2">
                    <a:lumMod val="50000"/>
                  </a:schemeClr>
                </a:solidFill>
                <a:latin typeface="Arial" charset="0"/>
              </a:rPr>
              <a:t>السلوك</a:t>
            </a:r>
            <a:endParaRPr kumimoji="0" lang="ar-EG" sz="2400" b="1" i="0" u="none" strike="noStrike" cap="none" normalizeH="0" baseline="0" dirty="0" smtClean="0">
              <a:ln>
                <a:noFill/>
              </a:ln>
              <a:solidFill>
                <a:schemeClr val="bg2">
                  <a:lumMod val="50000"/>
                </a:schemeClr>
              </a:solidFill>
              <a:effectLst/>
              <a:latin typeface="Arial" charset="0"/>
            </a:endParaRPr>
          </a:p>
        </p:txBody>
      </p:sp>
      <p:sp>
        <p:nvSpPr>
          <p:cNvPr id="7" name="Round Diagonal Corner Rectangle 6"/>
          <p:cNvSpPr/>
          <p:nvPr/>
        </p:nvSpPr>
        <p:spPr bwMode="auto">
          <a:xfrm>
            <a:off x="2483768" y="4005064"/>
            <a:ext cx="4032448" cy="864096"/>
          </a:xfrm>
          <a:prstGeom prst="round2DiagRect">
            <a:avLst/>
          </a:prstGeom>
          <a:ln/>
          <a:extLst/>
        </p:spPr>
        <p:style>
          <a:lnRef idx="3">
            <a:schemeClr val="lt1"/>
          </a:lnRef>
          <a:fillRef idx="1">
            <a:schemeClr val="accent6"/>
          </a:fillRef>
          <a:effectRef idx="1">
            <a:schemeClr val="accent6"/>
          </a:effectRef>
          <a:fontRef idx="minor">
            <a:schemeClr val="lt1"/>
          </a:fontRef>
        </p:style>
        <p:txBody>
          <a:bodyPr vert="horz" wrap="none" lIns="91440" tIns="45720" rIns="91440" bIns="45720" numCol="1" rtlCol="1" anchor="ctr" anchorCtr="0" compatLnSpc="1">
            <a:prstTxWarp prst="textNoShape">
              <a:avLst/>
            </a:prstTxWarp>
          </a:bodyPr>
          <a:lstStyle/>
          <a:p>
            <a:pPr rtl="1"/>
            <a:r>
              <a:rPr lang="ar-EG" b="1" dirty="0" smtClean="0">
                <a:solidFill>
                  <a:schemeClr val="bg2">
                    <a:lumMod val="50000"/>
                  </a:schemeClr>
                </a:solidFill>
                <a:latin typeface="Arial" charset="0"/>
              </a:rPr>
              <a:t>توجيه </a:t>
            </a:r>
            <a:r>
              <a:rPr lang="ar-EG" b="1" dirty="0">
                <a:solidFill>
                  <a:schemeClr val="bg2">
                    <a:lumMod val="50000"/>
                  </a:schemeClr>
                </a:solidFill>
                <a:latin typeface="Arial" charset="0"/>
              </a:rPr>
              <a:t>السلوك نحو هدف معين</a:t>
            </a:r>
            <a:endParaRPr kumimoji="0" lang="ar-EG" sz="2400" b="1" i="0" u="none" strike="noStrike" cap="none" normalizeH="0" baseline="0" dirty="0" smtClean="0">
              <a:ln>
                <a:noFill/>
              </a:ln>
              <a:solidFill>
                <a:schemeClr val="bg2">
                  <a:lumMod val="50000"/>
                </a:schemeClr>
              </a:solidFill>
              <a:effectLst/>
              <a:latin typeface="Arial" charset="0"/>
            </a:endParaRPr>
          </a:p>
        </p:txBody>
      </p:sp>
    </p:spTree>
    <p:extLst>
      <p:ext uri="{BB962C8B-B14F-4D97-AF65-F5344CB8AC3E}">
        <p14:creationId xmlns:p14="http://schemas.microsoft.com/office/powerpoint/2010/main" xmlns="" val="1366835268"/>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3"/>
          <p:cNvSpPr/>
          <p:nvPr/>
        </p:nvSpPr>
        <p:spPr bwMode="auto">
          <a:xfrm>
            <a:off x="3923917" y="404664"/>
            <a:ext cx="5088915" cy="720080"/>
          </a:xfrm>
          <a:prstGeom prst="round2DiagRect">
            <a:avLst/>
          </a:prstGeom>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pPr rtl="1"/>
            <a:r>
              <a:rPr lang="ar-EG" sz="2800" b="1" dirty="0">
                <a:solidFill>
                  <a:srgbClr val="0120BD">
                    <a:lumMod val="75000"/>
                  </a:srgbClr>
                </a:solidFill>
                <a:latin typeface="Arial" charset="0"/>
              </a:rPr>
              <a:t>نظرية </a:t>
            </a:r>
            <a:r>
              <a:rPr lang="en-GB" sz="2800" b="1" dirty="0">
                <a:solidFill>
                  <a:srgbClr val="0120BD">
                    <a:lumMod val="75000"/>
                  </a:srgbClr>
                </a:solidFill>
                <a:latin typeface="Arial" charset="0"/>
              </a:rPr>
              <a:t>X </a:t>
            </a:r>
            <a:r>
              <a:rPr lang="ar-EG" sz="2800" b="1" dirty="0">
                <a:solidFill>
                  <a:srgbClr val="0120BD">
                    <a:lumMod val="75000"/>
                  </a:srgbClr>
                </a:solidFill>
                <a:latin typeface="Arial" charset="0"/>
              </a:rPr>
              <a:t>التي وصفها بالنظرية التقليدية</a:t>
            </a:r>
          </a:p>
        </p:txBody>
      </p:sp>
      <p:sp>
        <p:nvSpPr>
          <p:cNvPr id="6" name="Rectangle 3"/>
          <p:cNvSpPr>
            <a:spLocks noChangeArrowheads="1"/>
          </p:cNvSpPr>
          <p:nvPr/>
        </p:nvSpPr>
        <p:spPr bwMode="auto">
          <a:xfrm>
            <a:off x="467545" y="2132806"/>
            <a:ext cx="6912744" cy="504825"/>
          </a:xfrm>
          <a:prstGeom prst="rect">
            <a:avLst/>
          </a:prstGeom>
          <a:gradFill rotWithShape="1">
            <a:gsLst>
              <a:gs pos="0">
                <a:srgbClr val="FFC000"/>
              </a:gs>
              <a:gs pos="100000">
                <a:srgbClr val="FFCC66"/>
              </a:gs>
            </a:gsLst>
            <a:lin ang="5400000" scaled="1"/>
          </a:gradFill>
          <a:ln>
            <a:noFill/>
          </a:ln>
          <a:effectLst/>
          <a:extLst/>
        </p:spPr>
        <p:txBody>
          <a:bodyPr wrap="none" anchor="ctr"/>
          <a:lstStyle/>
          <a:p>
            <a:pPr rtl="1"/>
            <a:r>
              <a:rPr lang="ar-EG" altLang="zh-CN" b="1" dirty="0">
                <a:solidFill>
                  <a:srgbClr val="002060"/>
                </a:solidFill>
                <a:ea typeface="幼圆" pitchFamily="1" charset="-122"/>
              </a:rPr>
              <a:t>	الإنسان العادي بطبيعته يكره العمل ويحاول الابتعاد عنه كلما أمكنه ذلك</a:t>
            </a:r>
            <a:endParaRPr lang="ar-EG" altLang="zh-CN" sz="2400" b="1" dirty="0">
              <a:solidFill>
                <a:srgbClr val="002060"/>
              </a:solidFill>
              <a:ea typeface="幼圆" pitchFamily="1" charset="-122"/>
            </a:endParaRPr>
          </a:p>
        </p:txBody>
      </p:sp>
      <p:sp>
        <p:nvSpPr>
          <p:cNvPr id="7" name="Rectangle 4"/>
          <p:cNvSpPr>
            <a:spLocks noChangeArrowheads="1"/>
          </p:cNvSpPr>
          <p:nvPr/>
        </p:nvSpPr>
        <p:spPr bwMode="auto">
          <a:xfrm>
            <a:off x="467545" y="2973139"/>
            <a:ext cx="6912744" cy="887910"/>
          </a:xfrm>
          <a:prstGeom prst="rect">
            <a:avLst/>
          </a:prstGeom>
          <a:ln/>
          <a:extLst/>
        </p:spPr>
        <p:style>
          <a:lnRef idx="1">
            <a:schemeClr val="accent6"/>
          </a:lnRef>
          <a:fillRef idx="3">
            <a:schemeClr val="accent6"/>
          </a:fillRef>
          <a:effectRef idx="2">
            <a:schemeClr val="accent6"/>
          </a:effectRef>
          <a:fontRef idx="minor">
            <a:schemeClr val="lt1"/>
          </a:fontRef>
        </p:style>
        <p:txBody>
          <a:bodyPr wrap="none" anchor="ctr"/>
          <a:lstStyle/>
          <a:p>
            <a:pPr rtl="1"/>
            <a:r>
              <a:rPr lang="ar-EG" altLang="zh-CN" b="1" dirty="0" smtClean="0">
                <a:solidFill>
                  <a:srgbClr val="002060"/>
                </a:solidFill>
                <a:ea typeface="幼圆" pitchFamily="1" charset="-122"/>
              </a:rPr>
              <a:t>هذه </a:t>
            </a:r>
            <a:r>
              <a:rPr lang="ar-EG" altLang="zh-CN" b="1" dirty="0">
                <a:solidFill>
                  <a:srgbClr val="002060"/>
                </a:solidFill>
                <a:ea typeface="幼圆" pitchFamily="1" charset="-122"/>
              </a:rPr>
              <a:t>الكراهية تحتم تهديد معظم الناس بالعقوبة لجعلهم يبدلون الجهد </a:t>
            </a:r>
            <a:endParaRPr lang="ar-EG" altLang="zh-CN" b="1" dirty="0" smtClean="0">
              <a:solidFill>
                <a:srgbClr val="002060"/>
              </a:solidFill>
              <a:ea typeface="幼圆" pitchFamily="1" charset="-122"/>
            </a:endParaRPr>
          </a:p>
          <a:p>
            <a:pPr rtl="1"/>
            <a:r>
              <a:rPr lang="ar-EG" altLang="zh-CN" b="1" dirty="0" smtClean="0">
                <a:solidFill>
                  <a:srgbClr val="002060"/>
                </a:solidFill>
                <a:ea typeface="幼圆" pitchFamily="1" charset="-122"/>
              </a:rPr>
              <a:t>اللازم </a:t>
            </a:r>
            <a:r>
              <a:rPr lang="ar-EG" altLang="zh-CN" b="1" dirty="0">
                <a:solidFill>
                  <a:srgbClr val="002060"/>
                </a:solidFill>
                <a:ea typeface="幼圆" pitchFamily="1" charset="-122"/>
              </a:rPr>
              <a:t>لإنجاز أهداف المؤسسة </a:t>
            </a:r>
            <a:endParaRPr lang="zh-CN" altLang="en-US" b="1" dirty="0">
              <a:solidFill>
                <a:srgbClr val="002060"/>
              </a:solidFill>
              <a:ea typeface="幼圆" pitchFamily="1" charset="-122"/>
            </a:endParaRPr>
          </a:p>
        </p:txBody>
      </p:sp>
      <p:sp>
        <p:nvSpPr>
          <p:cNvPr id="8" name="Rectangle 5"/>
          <p:cNvSpPr>
            <a:spLocks noChangeArrowheads="1"/>
          </p:cNvSpPr>
          <p:nvPr/>
        </p:nvSpPr>
        <p:spPr bwMode="auto">
          <a:xfrm>
            <a:off x="467545" y="4196556"/>
            <a:ext cx="6912744" cy="504825"/>
          </a:xfrm>
          <a:prstGeom prst="rect">
            <a:avLst/>
          </a:prstGeom>
          <a:ln/>
          <a:extLst/>
        </p:spPr>
        <p:style>
          <a:lnRef idx="1">
            <a:schemeClr val="accent2"/>
          </a:lnRef>
          <a:fillRef idx="2">
            <a:schemeClr val="accent2"/>
          </a:fillRef>
          <a:effectRef idx="1">
            <a:schemeClr val="accent2"/>
          </a:effectRef>
          <a:fontRef idx="minor">
            <a:schemeClr val="dk1"/>
          </a:fontRef>
        </p:style>
        <p:txBody>
          <a:bodyPr wrap="none" anchor="ctr"/>
          <a:lstStyle/>
          <a:p>
            <a:pPr rtl="1"/>
            <a:r>
              <a:rPr lang="ar-EG" altLang="zh-CN" sz="2100" b="1" dirty="0">
                <a:solidFill>
                  <a:srgbClr val="002060"/>
                </a:solidFill>
                <a:ea typeface="幼圆" pitchFamily="1" charset="-122"/>
              </a:rPr>
              <a:t>	الإنسان العادي طموحاته قليلة نسبيا ويحاول الحصول على قليل من المسؤولية </a:t>
            </a:r>
            <a:endParaRPr lang="zh-CN" altLang="en-US" sz="2100" b="1" dirty="0">
              <a:solidFill>
                <a:srgbClr val="002060"/>
              </a:solidFill>
              <a:ea typeface="幼圆" pitchFamily="1" charset="-122"/>
            </a:endParaRPr>
          </a:p>
        </p:txBody>
      </p:sp>
      <p:pic>
        <p:nvPicPr>
          <p:cNvPr id="10" name="Picture 7" descr="Green_01"/>
          <p:cNvPicPr>
            <a:picLocks noChangeAspect="1" noChangeArrowheads="1"/>
          </p:cNvPicPr>
          <p:nvPr/>
        </p:nvPicPr>
        <p:blipFill>
          <a:blip r:embed="rId3">
            <a:duotone>
              <a:prstClr val="black"/>
              <a:srgbClr val="FFCC66">
                <a:tint val="45000"/>
                <a:satMod val="400000"/>
              </a:srgbClr>
            </a:duotone>
            <a:extLst>
              <a:ext uri="{28A0092B-C50C-407E-A947-70E740481C1C}">
                <a14:useLocalDpi xmlns:a14="http://schemas.microsoft.com/office/drawing/2010/main" xmlns="" val="0"/>
              </a:ext>
            </a:extLst>
          </a:blip>
          <a:srcRect/>
          <a:stretch>
            <a:fillRect/>
          </a:stretch>
        </p:blipFill>
        <p:spPr bwMode="auto">
          <a:xfrm flipH="1">
            <a:off x="7811765" y="2204244"/>
            <a:ext cx="432643" cy="390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8" descr="Green_01"/>
          <p:cNvPicPr>
            <a:picLocks noChangeAspect="1" noChangeArrowheads="1"/>
          </p:cNvPicPr>
          <p:nvPr/>
        </p:nvPicPr>
        <p:blipFill>
          <a:blip r:embed="rId3">
            <a:duotone>
              <a:prstClr val="black"/>
              <a:schemeClr val="accent6">
                <a:tint val="45000"/>
                <a:satMod val="400000"/>
              </a:schemeClr>
            </a:duotone>
            <a:extLst>
              <a:ext uri="{28A0092B-C50C-407E-A947-70E740481C1C}">
                <a14:useLocalDpi xmlns:a14="http://schemas.microsoft.com/office/drawing/2010/main" xmlns="" val="0"/>
              </a:ext>
            </a:extLst>
          </a:blip>
          <a:srcRect/>
          <a:stretch>
            <a:fillRect/>
          </a:stretch>
        </p:blipFill>
        <p:spPr bwMode="auto">
          <a:xfrm flipH="1">
            <a:off x="7811765" y="3212306"/>
            <a:ext cx="432643" cy="390525"/>
          </a:xfrm>
          <a:prstGeom prst="rect">
            <a:avLst/>
          </a:prstGeom>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9" descr="Green_01"/>
          <p:cNvPicPr>
            <a:picLocks noChangeAspect="1" noChangeArrowheads="1"/>
          </p:cNvPicPr>
          <p:nvPr/>
        </p:nvPicPr>
        <p:blipFill>
          <a:blip r:embed="rId3">
            <a:duotone>
              <a:prstClr val="black"/>
              <a:schemeClr val="accent2">
                <a:tint val="45000"/>
                <a:satMod val="400000"/>
              </a:schemeClr>
            </a:duotone>
            <a:extLst>
              <a:ext uri="{28A0092B-C50C-407E-A947-70E740481C1C}">
                <a14:useLocalDpi xmlns:a14="http://schemas.microsoft.com/office/drawing/2010/main" xmlns="" val="0"/>
              </a:ext>
            </a:extLst>
          </a:blip>
          <a:srcRect/>
          <a:stretch>
            <a:fillRect/>
          </a:stretch>
        </p:blipFill>
        <p:spPr bwMode="auto">
          <a:xfrm flipH="1">
            <a:off x="7811765" y="4220369"/>
            <a:ext cx="432643" cy="390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157380261"/>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10"/>
                                        </p:tgtEl>
                                        <p:attrNameLst>
                                          <p:attrName>r</p:attrName>
                                        </p:attrNameLst>
                                      </p:cBhvr>
                                    </p:animRot>
                                  </p:childTnLst>
                                </p:cTn>
                              </p:par>
                            </p:childTnLst>
                          </p:cTn>
                        </p:par>
                        <p:par>
                          <p:cTn id="7" fill="hold">
                            <p:stCondLst>
                              <p:cond delay="2000"/>
                            </p:stCondLst>
                            <p:childTnLst>
                              <p:par>
                                <p:cTn id="8" presetID="16" presetClass="entr" presetSubtype="21" fill="hold" grpId="0" nodeType="after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nodeType="clickEffect">
                                  <p:stCondLst>
                                    <p:cond delay="0"/>
                                  </p:stCondLst>
                                  <p:childTnLst>
                                    <p:animRot by="21600000">
                                      <p:cBhvr>
                                        <p:cTn id="14" dur="2000" fill="hold"/>
                                        <p:tgtEl>
                                          <p:spTgt spid="11"/>
                                        </p:tgtEl>
                                        <p:attrNameLst>
                                          <p:attrName>r</p:attrName>
                                        </p:attrNameLst>
                                      </p:cBhvr>
                                    </p:animRot>
                                  </p:childTnLst>
                                </p:cTn>
                              </p:par>
                            </p:childTnLst>
                          </p:cTn>
                        </p:par>
                        <p:par>
                          <p:cTn id="15" fill="hold">
                            <p:stCondLst>
                              <p:cond delay="2000"/>
                            </p:stCondLst>
                            <p:childTnLst>
                              <p:par>
                                <p:cTn id="16" presetID="16" presetClass="entr" presetSubtype="21"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mph" presetSubtype="0" fill="hold" nodeType="clickEffect">
                                  <p:stCondLst>
                                    <p:cond delay="0"/>
                                  </p:stCondLst>
                                  <p:childTnLst>
                                    <p:animRot by="21600000">
                                      <p:cBhvr>
                                        <p:cTn id="22" dur="2000" fill="hold"/>
                                        <p:tgtEl>
                                          <p:spTgt spid="12"/>
                                        </p:tgtEl>
                                        <p:attrNameLst>
                                          <p:attrName>r</p:attrName>
                                        </p:attrNameLst>
                                      </p:cBhvr>
                                    </p:animRot>
                                  </p:childTnLst>
                                </p:cTn>
                              </p:par>
                            </p:childTnLst>
                          </p:cTn>
                        </p:par>
                        <p:par>
                          <p:cTn id="23" fill="hold">
                            <p:stCondLst>
                              <p:cond delay="2000"/>
                            </p:stCondLst>
                            <p:childTnLst>
                              <p:par>
                                <p:cTn id="24" presetID="16" presetClass="entr" presetSubtype="21"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arn(inVertical)">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3"/>
          <p:cNvSpPr/>
          <p:nvPr/>
        </p:nvSpPr>
        <p:spPr bwMode="auto">
          <a:xfrm>
            <a:off x="4499992" y="404664"/>
            <a:ext cx="4512840" cy="720080"/>
          </a:xfrm>
          <a:prstGeom prst="round2DiagRect">
            <a:avLst/>
          </a:prstGeom>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pPr rtl="1"/>
            <a:r>
              <a:rPr lang="ar-EG" sz="2800" b="1" dirty="0" smtClean="0">
                <a:solidFill>
                  <a:srgbClr val="0120BD">
                    <a:lumMod val="75000"/>
                  </a:srgbClr>
                </a:solidFill>
                <a:latin typeface="Arial" charset="0"/>
              </a:rPr>
              <a:t>نظرية </a:t>
            </a:r>
            <a:r>
              <a:rPr lang="en-GB" sz="2800" b="1" dirty="0" smtClean="0">
                <a:solidFill>
                  <a:srgbClr val="0120BD">
                    <a:lumMod val="75000"/>
                  </a:srgbClr>
                </a:solidFill>
                <a:latin typeface="Arial" charset="0"/>
              </a:rPr>
              <a:t>x</a:t>
            </a:r>
            <a:endParaRPr lang="ar-EG" sz="2800" b="1" dirty="0">
              <a:solidFill>
                <a:srgbClr val="0120BD">
                  <a:lumMod val="75000"/>
                </a:srgbClr>
              </a:solidFill>
              <a:latin typeface="Arial" charset="0"/>
            </a:endParaRPr>
          </a:p>
        </p:txBody>
      </p:sp>
      <p:sp>
        <p:nvSpPr>
          <p:cNvPr id="6" name="Rectangle 3"/>
          <p:cNvSpPr>
            <a:spLocks noChangeArrowheads="1"/>
          </p:cNvSpPr>
          <p:nvPr/>
        </p:nvSpPr>
        <p:spPr bwMode="auto">
          <a:xfrm>
            <a:off x="467545" y="2132806"/>
            <a:ext cx="6912744" cy="504825"/>
          </a:xfrm>
          <a:prstGeom prst="rect">
            <a:avLst/>
          </a:prstGeom>
          <a:gradFill rotWithShape="1">
            <a:gsLst>
              <a:gs pos="0">
                <a:srgbClr val="FFC000"/>
              </a:gs>
              <a:gs pos="100000">
                <a:srgbClr val="FFCC66"/>
              </a:gs>
            </a:gsLst>
            <a:lin ang="5400000" scaled="1"/>
          </a:gradFill>
          <a:ln>
            <a:noFill/>
          </a:ln>
          <a:effectLst/>
          <a:extLst/>
        </p:spPr>
        <p:txBody>
          <a:bodyPr wrap="none" anchor="ctr"/>
          <a:lstStyle/>
          <a:p>
            <a:pPr rtl="1"/>
            <a:r>
              <a:rPr lang="ar-EG" altLang="zh-CN" sz="2200" b="1" dirty="0" smtClean="0">
                <a:solidFill>
                  <a:srgbClr val="002060"/>
                </a:solidFill>
                <a:ea typeface="幼圆" pitchFamily="1" charset="-122"/>
              </a:rPr>
              <a:t>بدل </a:t>
            </a:r>
            <a:r>
              <a:rPr lang="ar-EG" altLang="zh-CN" sz="2200" b="1" dirty="0">
                <a:solidFill>
                  <a:srgbClr val="002060"/>
                </a:solidFill>
                <a:ea typeface="幼圆" pitchFamily="1" charset="-122"/>
              </a:rPr>
              <a:t>الجهد الجسماني والعقلي في العمل أمر طبيعي مثله مثل التعب والراحة</a:t>
            </a:r>
          </a:p>
        </p:txBody>
      </p:sp>
      <p:sp>
        <p:nvSpPr>
          <p:cNvPr id="7" name="Rectangle 4"/>
          <p:cNvSpPr>
            <a:spLocks noChangeArrowheads="1"/>
          </p:cNvSpPr>
          <p:nvPr/>
        </p:nvSpPr>
        <p:spPr bwMode="auto">
          <a:xfrm>
            <a:off x="467545" y="2973139"/>
            <a:ext cx="6912744" cy="887910"/>
          </a:xfrm>
          <a:prstGeom prst="rect">
            <a:avLst/>
          </a:prstGeom>
          <a:ln/>
          <a:extLst/>
        </p:spPr>
        <p:style>
          <a:lnRef idx="1">
            <a:schemeClr val="accent6"/>
          </a:lnRef>
          <a:fillRef idx="3">
            <a:schemeClr val="accent6"/>
          </a:fillRef>
          <a:effectRef idx="2">
            <a:schemeClr val="accent6"/>
          </a:effectRef>
          <a:fontRef idx="minor">
            <a:schemeClr val="lt1"/>
          </a:fontRef>
        </p:style>
        <p:txBody>
          <a:bodyPr wrap="none" anchor="ctr"/>
          <a:lstStyle/>
          <a:p>
            <a:pPr algn="r" rtl="1"/>
            <a:r>
              <a:rPr lang="ar-EG" altLang="zh-CN" b="1" dirty="0" smtClean="0">
                <a:solidFill>
                  <a:srgbClr val="002060"/>
                </a:solidFill>
                <a:ea typeface="幼圆" pitchFamily="1" charset="-122"/>
              </a:rPr>
              <a:t>إن </a:t>
            </a:r>
            <a:r>
              <a:rPr lang="ar-EG" altLang="zh-CN" b="1" dirty="0">
                <a:solidFill>
                  <a:srgbClr val="002060"/>
                </a:solidFill>
                <a:ea typeface="幼圆" pitchFamily="1" charset="-122"/>
              </a:rPr>
              <a:t>الضبط الخارجي والتهديد بالعقاب ليست الوسيلة الوحيدة </a:t>
            </a:r>
            <a:r>
              <a:rPr lang="ar-EG" altLang="zh-CN" b="1" dirty="0" smtClean="0">
                <a:solidFill>
                  <a:srgbClr val="002060"/>
                </a:solidFill>
                <a:ea typeface="幼圆" pitchFamily="1" charset="-122"/>
              </a:rPr>
              <a:t>لتحسين</a:t>
            </a:r>
          </a:p>
          <a:p>
            <a:pPr rtl="1"/>
            <a:r>
              <a:rPr lang="ar-EG" altLang="zh-CN" sz="2300" b="1" dirty="0" smtClean="0">
                <a:solidFill>
                  <a:srgbClr val="002060"/>
                </a:solidFill>
                <a:ea typeface="幼圆" pitchFamily="1" charset="-122"/>
              </a:rPr>
              <a:t> </a:t>
            </a:r>
            <a:r>
              <a:rPr lang="ar-EG" altLang="zh-CN" sz="2300" b="1" dirty="0">
                <a:solidFill>
                  <a:srgbClr val="002060"/>
                </a:solidFill>
                <a:ea typeface="幼圆" pitchFamily="1" charset="-122"/>
              </a:rPr>
              <a:t>الأداء اللازم لتحقيق أهداف المؤسسة فيمكن أن يضبط نفسه ويلزم بها</a:t>
            </a:r>
            <a:endParaRPr lang="zh-CN" altLang="en-US" sz="2300" b="1" dirty="0">
              <a:solidFill>
                <a:srgbClr val="002060"/>
              </a:solidFill>
              <a:ea typeface="幼圆" pitchFamily="1" charset="-122"/>
            </a:endParaRPr>
          </a:p>
        </p:txBody>
      </p:sp>
      <p:pic>
        <p:nvPicPr>
          <p:cNvPr id="10" name="Picture 7" descr="Green_01"/>
          <p:cNvPicPr>
            <a:picLocks noChangeAspect="1" noChangeArrowheads="1"/>
          </p:cNvPicPr>
          <p:nvPr/>
        </p:nvPicPr>
        <p:blipFill>
          <a:blip r:embed="rId3">
            <a:duotone>
              <a:prstClr val="black"/>
              <a:srgbClr val="FFCC66">
                <a:tint val="45000"/>
                <a:satMod val="400000"/>
              </a:srgbClr>
            </a:duotone>
            <a:extLst>
              <a:ext uri="{28A0092B-C50C-407E-A947-70E740481C1C}">
                <a14:useLocalDpi xmlns:a14="http://schemas.microsoft.com/office/drawing/2010/main" xmlns="" val="0"/>
              </a:ext>
            </a:extLst>
          </a:blip>
          <a:srcRect/>
          <a:stretch>
            <a:fillRect/>
          </a:stretch>
        </p:blipFill>
        <p:spPr bwMode="auto">
          <a:xfrm flipH="1">
            <a:off x="7811765" y="2204244"/>
            <a:ext cx="432643" cy="390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8" descr="Green_01"/>
          <p:cNvPicPr>
            <a:picLocks noChangeAspect="1" noChangeArrowheads="1"/>
          </p:cNvPicPr>
          <p:nvPr/>
        </p:nvPicPr>
        <p:blipFill>
          <a:blip r:embed="rId3">
            <a:duotone>
              <a:prstClr val="black"/>
              <a:schemeClr val="accent6">
                <a:tint val="45000"/>
                <a:satMod val="400000"/>
              </a:schemeClr>
            </a:duotone>
            <a:extLst>
              <a:ext uri="{28A0092B-C50C-407E-A947-70E740481C1C}">
                <a14:useLocalDpi xmlns:a14="http://schemas.microsoft.com/office/drawing/2010/main" xmlns="" val="0"/>
              </a:ext>
            </a:extLst>
          </a:blip>
          <a:srcRect/>
          <a:stretch>
            <a:fillRect/>
          </a:stretch>
        </p:blipFill>
        <p:spPr bwMode="auto">
          <a:xfrm flipH="1">
            <a:off x="7811765" y="3212306"/>
            <a:ext cx="432643" cy="390525"/>
          </a:xfrm>
          <a:prstGeom prst="rect">
            <a:avLst/>
          </a:prstGeom>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995427322"/>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10"/>
                                        </p:tgtEl>
                                        <p:attrNameLst>
                                          <p:attrName>r</p:attrName>
                                        </p:attrNameLst>
                                      </p:cBhvr>
                                    </p:animRot>
                                  </p:childTnLst>
                                </p:cTn>
                              </p:par>
                            </p:childTnLst>
                          </p:cTn>
                        </p:par>
                        <p:par>
                          <p:cTn id="7" fill="hold">
                            <p:stCondLst>
                              <p:cond delay="2000"/>
                            </p:stCondLst>
                            <p:childTnLst>
                              <p:par>
                                <p:cTn id="8" presetID="16" presetClass="entr" presetSubtype="21" fill="hold" grpId="0" nodeType="after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nodeType="clickEffect">
                                  <p:stCondLst>
                                    <p:cond delay="0"/>
                                  </p:stCondLst>
                                  <p:childTnLst>
                                    <p:animRot by="21600000">
                                      <p:cBhvr>
                                        <p:cTn id="14" dur="2000" fill="hold"/>
                                        <p:tgtEl>
                                          <p:spTgt spid="11"/>
                                        </p:tgtEl>
                                        <p:attrNameLst>
                                          <p:attrName>r</p:attrName>
                                        </p:attrNameLst>
                                      </p:cBhvr>
                                    </p:animRot>
                                  </p:childTnLst>
                                </p:cTn>
                              </p:par>
                            </p:childTnLst>
                          </p:cTn>
                        </p:par>
                        <p:par>
                          <p:cTn id="15" fill="hold">
                            <p:stCondLst>
                              <p:cond delay="2000"/>
                            </p:stCondLst>
                            <p:childTnLst>
                              <p:par>
                                <p:cTn id="16" presetID="16" presetClass="entr" presetSubtype="21"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对角圆角矩形 5"/>
          <p:cNvSpPr>
            <a:spLocks/>
          </p:cNvSpPr>
          <p:nvPr/>
        </p:nvSpPr>
        <p:spPr bwMode="auto">
          <a:xfrm rot="21346829" flipH="1">
            <a:off x="1503901" y="2158577"/>
            <a:ext cx="5850448" cy="2931372"/>
          </a:xfrm>
          <a:custGeom>
            <a:avLst/>
            <a:gdLst>
              <a:gd name="T0" fmla="*/ 492043 w 6954838"/>
              <a:gd name="T1" fmla="*/ 0 h 3879850"/>
              <a:gd name="T2" fmla="*/ 6954838 w 6954838"/>
              <a:gd name="T3" fmla="*/ 0 h 3879850"/>
              <a:gd name="T4" fmla="*/ 6954838 w 6954838"/>
              <a:gd name="T5" fmla="*/ 0 h 3879850"/>
              <a:gd name="T6" fmla="*/ 6954838 w 6954838"/>
              <a:gd name="T7" fmla="*/ 3387807 h 3879850"/>
              <a:gd name="T8" fmla="*/ 6462795 w 6954838"/>
              <a:gd name="T9" fmla="*/ 3879850 h 3879850"/>
              <a:gd name="T10" fmla="*/ 0 w 6954838"/>
              <a:gd name="T11" fmla="*/ 3879850 h 3879850"/>
              <a:gd name="T12" fmla="*/ 0 w 6954838"/>
              <a:gd name="T13" fmla="*/ 3879850 h 3879850"/>
              <a:gd name="T14" fmla="*/ 0 w 6954838"/>
              <a:gd name="T15" fmla="*/ 492043 h 3879850"/>
              <a:gd name="T16" fmla="*/ 492043 w 6954838"/>
              <a:gd name="T17" fmla="*/ 0 h 3879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54838" h="3879850">
                <a:moveTo>
                  <a:pt x="492043" y="0"/>
                </a:moveTo>
                <a:lnTo>
                  <a:pt x="6954838" y="0"/>
                </a:lnTo>
                <a:lnTo>
                  <a:pt x="6954838" y="3387807"/>
                </a:lnTo>
                <a:cubicBezTo>
                  <a:pt x="6954838" y="3659555"/>
                  <a:pt x="6734543" y="3879850"/>
                  <a:pt x="6462795" y="3879850"/>
                </a:cubicBezTo>
                <a:lnTo>
                  <a:pt x="0" y="3879850"/>
                </a:lnTo>
                <a:lnTo>
                  <a:pt x="0" y="492043"/>
                </a:lnTo>
                <a:cubicBezTo>
                  <a:pt x="0" y="220295"/>
                  <a:pt x="220295" y="0"/>
                  <a:pt x="492043" y="0"/>
                </a:cubicBezTo>
                <a:close/>
              </a:path>
            </a:pathLst>
          </a:custGeom>
          <a:gradFill>
            <a:gsLst>
              <a:gs pos="0">
                <a:srgbClr val="66CCFF"/>
              </a:gs>
              <a:gs pos="35000">
                <a:srgbClr val="33CCFF"/>
              </a:gs>
              <a:gs pos="100000">
                <a:srgbClr val="00B0F0"/>
              </a:gs>
            </a:gsLst>
          </a:gradFill>
          <a:ln>
            <a:solidFill>
              <a:srgbClr val="00FFFF"/>
            </a:solidFill>
          </a:ln>
          <a:extLst/>
        </p:spPr>
        <p:style>
          <a:lnRef idx="1">
            <a:schemeClr val="accent1"/>
          </a:lnRef>
          <a:fillRef idx="2">
            <a:schemeClr val="accent1"/>
          </a:fillRef>
          <a:effectRef idx="1">
            <a:schemeClr val="accent1"/>
          </a:effectRef>
          <a:fontRef idx="minor">
            <a:schemeClr val="dk1"/>
          </a:fontRef>
        </p:style>
        <p:txBody>
          <a:bodyPr anchor="ctr"/>
          <a:lstStyle/>
          <a:p>
            <a:pPr>
              <a:defRPr/>
            </a:pPr>
            <a:endParaRPr lang="ar-EG">
              <a:solidFill>
                <a:srgbClr val="000000"/>
              </a:solidFill>
              <a:latin typeface="Arial" panose="020B0604020202020204" pitchFamily="34" charset="0"/>
              <a:ea typeface="SimSun" panose="02010600030101010101" pitchFamily="2" charset="-122"/>
            </a:endParaRPr>
          </a:p>
        </p:txBody>
      </p:sp>
      <p:pic>
        <p:nvPicPr>
          <p:cNvPr id="7" name="Picture 3" descr="C:\TDDOWNLOAD\pencil.png"/>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flipH="1">
            <a:off x="6826558" y="1700808"/>
            <a:ext cx="481746" cy="7466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内容占位符 2"/>
          <p:cNvSpPr>
            <a:spLocks noGrp="1"/>
          </p:cNvSpPr>
          <p:nvPr>
            <p:ph idx="4294967295"/>
          </p:nvPr>
        </p:nvSpPr>
        <p:spPr>
          <a:xfrm rot="21361315" flipH="1">
            <a:off x="1973263" y="2738438"/>
            <a:ext cx="4797425" cy="2054225"/>
          </a:xfrm>
        </p:spPr>
        <p:txBody>
          <a:bodyPr/>
          <a:lstStyle/>
          <a:p>
            <a:pPr marL="0" indent="0" algn="ctr" rtl="1" eaLnBrk="1" hangingPunct="1">
              <a:buNone/>
            </a:pPr>
            <a:endParaRPr lang="ar-EG" altLang="zh-CN" sz="1800" b="1" dirty="0" smtClean="0"/>
          </a:p>
          <a:p>
            <a:pPr marL="0" indent="0" algn="ctr">
              <a:buNone/>
            </a:pPr>
            <a:r>
              <a:rPr lang="ar-EG" altLang="zh-CN" sz="4000" b="1" dirty="0" smtClean="0">
                <a:solidFill>
                  <a:srgbClr val="000000"/>
                </a:solidFill>
              </a:rPr>
              <a:t>نظرية </a:t>
            </a:r>
            <a:r>
              <a:rPr lang="ar-EG" altLang="zh-CN" sz="4000" b="1" dirty="0">
                <a:solidFill>
                  <a:srgbClr val="000000"/>
                </a:solidFill>
              </a:rPr>
              <a:t>العلاقات الإنسانية لتون مايو</a:t>
            </a:r>
          </a:p>
        </p:txBody>
      </p:sp>
    </p:spTree>
    <p:extLst>
      <p:ext uri="{BB962C8B-B14F-4D97-AF65-F5344CB8AC3E}">
        <p14:creationId xmlns:p14="http://schemas.microsoft.com/office/powerpoint/2010/main" xmlns="" val="3571063239"/>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par>
                          <p:cTn id="21" fill="hold">
                            <p:stCondLst>
                              <p:cond delay="2000"/>
                            </p:stCondLst>
                            <p:childTnLst>
                              <p:par>
                                <p:cTn id="22" presetID="26" presetClass="entr" presetSubtype="0"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80">
                                          <p:stCondLst>
                                            <p:cond delay="0"/>
                                          </p:stCondLst>
                                        </p:cTn>
                                        <p:tgtEl>
                                          <p:spTgt spid="7"/>
                                        </p:tgtEl>
                                      </p:cBhvr>
                                    </p:animEffect>
                                    <p:anim calcmode="lin" valueType="num">
                                      <p:cBhvr>
                                        <p:cTn id="25"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0" dur="26">
                                          <p:stCondLst>
                                            <p:cond delay="650"/>
                                          </p:stCondLst>
                                        </p:cTn>
                                        <p:tgtEl>
                                          <p:spTgt spid="7"/>
                                        </p:tgtEl>
                                      </p:cBhvr>
                                      <p:to x="100000" y="60000"/>
                                    </p:animScale>
                                    <p:animScale>
                                      <p:cBhvr>
                                        <p:cTn id="31" dur="166" decel="50000">
                                          <p:stCondLst>
                                            <p:cond delay="676"/>
                                          </p:stCondLst>
                                        </p:cTn>
                                        <p:tgtEl>
                                          <p:spTgt spid="7"/>
                                        </p:tgtEl>
                                      </p:cBhvr>
                                      <p:to x="100000" y="100000"/>
                                    </p:animScale>
                                    <p:animScale>
                                      <p:cBhvr>
                                        <p:cTn id="32" dur="26">
                                          <p:stCondLst>
                                            <p:cond delay="1312"/>
                                          </p:stCondLst>
                                        </p:cTn>
                                        <p:tgtEl>
                                          <p:spTgt spid="7"/>
                                        </p:tgtEl>
                                      </p:cBhvr>
                                      <p:to x="100000" y="80000"/>
                                    </p:animScale>
                                    <p:animScale>
                                      <p:cBhvr>
                                        <p:cTn id="33" dur="166" decel="50000">
                                          <p:stCondLst>
                                            <p:cond delay="1338"/>
                                          </p:stCondLst>
                                        </p:cTn>
                                        <p:tgtEl>
                                          <p:spTgt spid="7"/>
                                        </p:tgtEl>
                                      </p:cBhvr>
                                      <p:to x="100000" y="100000"/>
                                    </p:animScale>
                                    <p:animScale>
                                      <p:cBhvr>
                                        <p:cTn id="34" dur="26">
                                          <p:stCondLst>
                                            <p:cond delay="1642"/>
                                          </p:stCondLst>
                                        </p:cTn>
                                        <p:tgtEl>
                                          <p:spTgt spid="7"/>
                                        </p:tgtEl>
                                      </p:cBhvr>
                                      <p:to x="100000" y="90000"/>
                                    </p:animScale>
                                    <p:animScale>
                                      <p:cBhvr>
                                        <p:cTn id="35" dur="166" decel="50000">
                                          <p:stCondLst>
                                            <p:cond delay="1668"/>
                                          </p:stCondLst>
                                        </p:cTn>
                                        <p:tgtEl>
                                          <p:spTgt spid="7"/>
                                        </p:tgtEl>
                                      </p:cBhvr>
                                      <p:to x="100000" y="100000"/>
                                    </p:animScale>
                                    <p:animScale>
                                      <p:cBhvr>
                                        <p:cTn id="36" dur="26">
                                          <p:stCondLst>
                                            <p:cond delay="1808"/>
                                          </p:stCondLst>
                                        </p:cTn>
                                        <p:tgtEl>
                                          <p:spTgt spid="7"/>
                                        </p:tgtEl>
                                      </p:cBhvr>
                                      <p:to x="100000" y="95000"/>
                                    </p:animScale>
                                    <p:animScale>
                                      <p:cBhvr>
                                        <p:cTn id="37" dur="166" decel="50000">
                                          <p:stCondLst>
                                            <p:cond delay="1834"/>
                                          </p:stCondLst>
                                        </p:cTn>
                                        <p:tgtEl>
                                          <p:spTgt spid="7"/>
                                        </p:tgtEl>
                                      </p:cBhvr>
                                      <p:to x="100000" y="100000"/>
                                    </p:animScale>
                                  </p:childTnLst>
                                </p:cTn>
                              </p:par>
                            </p:childTnLst>
                          </p:cTn>
                        </p:par>
                        <p:par>
                          <p:cTn id="38" fill="hold">
                            <p:stCondLst>
                              <p:cond delay="4000"/>
                            </p:stCondLst>
                            <p:childTnLst>
                              <p:par>
                                <p:cTn id="39" presetID="26" presetClass="entr" presetSubtype="0" fill="hold" grpId="0" nodeType="afterEffect">
                                  <p:stCondLst>
                                    <p:cond delay="0"/>
                                  </p:stCondLst>
                                  <p:childTnLst>
                                    <p:set>
                                      <p:cBhvr>
                                        <p:cTn id="40" dur="1" fill="hold">
                                          <p:stCondLst>
                                            <p:cond delay="0"/>
                                          </p:stCondLst>
                                        </p:cTn>
                                        <p:tgtEl>
                                          <p:spTgt spid="8">
                                            <p:txEl>
                                              <p:pRg st="1" end="1"/>
                                            </p:txEl>
                                          </p:spTgt>
                                        </p:tgtEl>
                                        <p:attrNameLst>
                                          <p:attrName>style.visibility</p:attrName>
                                        </p:attrNameLst>
                                      </p:cBhvr>
                                      <p:to>
                                        <p:strVal val="visible"/>
                                      </p:to>
                                    </p:set>
                                    <p:animEffect transition="in" filter="wipe(down)">
                                      <p:cBhvr>
                                        <p:cTn id="41" dur="580">
                                          <p:stCondLst>
                                            <p:cond delay="0"/>
                                          </p:stCondLst>
                                        </p:cTn>
                                        <p:tgtEl>
                                          <p:spTgt spid="8">
                                            <p:txEl>
                                              <p:pRg st="1" end="1"/>
                                            </p:txEl>
                                          </p:spTgt>
                                        </p:tgtEl>
                                      </p:cBhvr>
                                    </p:animEffect>
                                    <p:anim calcmode="lin" valueType="num">
                                      <p:cBhvr>
                                        <p:cTn id="42" dur="1822" tmFilter="0,0; 0.14,0.36; 0.43,0.73; 0.71,0.91; 1.0,1.0">
                                          <p:stCondLst>
                                            <p:cond delay="0"/>
                                          </p:stCondLst>
                                        </p:cTn>
                                        <p:tgtEl>
                                          <p:spTgt spid="8">
                                            <p:txEl>
                                              <p:pRg st="1" end="1"/>
                                            </p:txEl>
                                          </p:spTgt>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8">
                                            <p:txEl>
                                              <p:pRg st="1" end="1"/>
                                            </p:txEl>
                                          </p:spTgt>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8">
                                            <p:txEl>
                                              <p:pRg st="1" end="1"/>
                                            </p:txEl>
                                          </p:spTgt>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8">
                                            <p:txEl>
                                              <p:pRg st="1" end="1"/>
                                            </p:txEl>
                                          </p:spTgt>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8">
                                            <p:txEl>
                                              <p:pRg st="1" end="1"/>
                                            </p:txEl>
                                          </p:spTgt>
                                        </p:tgtEl>
                                        <p:attrNameLst>
                                          <p:attrName>ppt_y</p:attrName>
                                        </p:attrNameLst>
                                      </p:cBhvr>
                                      <p:tavLst>
                                        <p:tav tm="0" fmla="#ppt_y-sin(pi*$)/81">
                                          <p:val>
                                            <p:fltVal val="0"/>
                                          </p:val>
                                        </p:tav>
                                        <p:tav tm="100000">
                                          <p:val>
                                            <p:fltVal val="1"/>
                                          </p:val>
                                        </p:tav>
                                      </p:tavLst>
                                    </p:anim>
                                    <p:animScale>
                                      <p:cBhvr>
                                        <p:cTn id="47" dur="26">
                                          <p:stCondLst>
                                            <p:cond delay="650"/>
                                          </p:stCondLst>
                                        </p:cTn>
                                        <p:tgtEl>
                                          <p:spTgt spid="8">
                                            <p:txEl>
                                              <p:pRg st="1" end="1"/>
                                            </p:txEl>
                                          </p:spTgt>
                                        </p:tgtEl>
                                      </p:cBhvr>
                                      <p:to x="100000" y="60000"/>
                                    </p:animScale>
                                    <p:animScale>
                                      <p:cBhvr>
                                        <p:cTn id="48" dur="166" decel="50000">
                                          <p:stCondLst>
                                            <p:cond delay="676"/>
                                          </p:stCondLst>
                                        </p:cTn>
                                        <p:tgtEl>
                                          <p:spTgt spid="8">
                                            <p:txEl>
                                              <p:pRg st="1" end="1"/>
                                            </p:txEl>
                                          </p:spTgt>
                                        </p:tgtEl>
                                      </p:cBhvr>
                                      <p:to x="100000" y="100000"/>
                                    </p:animScale>
                                    <p:animScale>
                                      <p:cBhvr>
                                        <p:cTn id="49" dur="26">
                                          <p:stCondLst>
                                            <p:cond delay="1312"/>
                                          </p:stCondLst>
                                        </p:cTn>
                                        <p:tgtEl>
                                          <p:spTgt spid="8">
                                            <p:txEl>
                                              <p:pRg st="1" end="1"/>
                                            </p:txEl>
                                          </p:spTgt>
                                        </p:tgtEl>
                                      </p:cBhvr>
                                      <p:to x="100000" y="80000"/>
                                    </p:animScale>
                                    <p:animScale>
                                      <p:cBhvr>
                                        <p:cTn id="50" dur="166" decel="50000">
                                          <p:stCondLst>
                                            <p:cond delay="1338"/>
                                          </p:stCondLst>
                                        </p:cTn>
                                        <p:tgtEl>
                                          <p:spTgt spid="8">
                                            <p:txEl>
                                              <p:pRg st="1" end="1"/>
                                            </p:txEl>
                                          </p:spTgt>
                                        </p:tgtEl>
                                      </p:cBhvr>
                                      <p:to x="100000" y="100000"/>
                                    </p:animScale>
                                    <p:animScale>
                                      <p:cBhvr>
                                        <p:cTn id="51" dur="26">
                                          <p:stCondLst>
                                            <p:cond delay="1642"/>
                                          </p:stCondLst>
                                        </p:cTn>
                                        <p:tgtEl>
                                          <p:spTgt spid="8">
                                            <p:txEl>
                                              <p:pRg st="1" end="1"/>
                                            </p:txEl>
                                          </p:spTgt>
                                        </p:tgtEl>
                                      </p:cBhvr>
                                      <p:to x="100000" y="90000"/>
                                    </p:animScale>
                                    <p:animScale>
                                      <p:cBhvr>
                                        <p:cTn id="52" dur="166" decel="50000">
                                          <p:stCondLst>
                                            <p:cond delay="1668"/>
                                          </p:stCondLst>
                                        </p:cTn>
                                        <p:tgtEl>
                                          <p:spTgt spid="8">
                                            <p:txEl>
                                              <p:pRg st="1" end="1"/>
                                            </p:txEl>
                                          </p:spTgt>
                                        </p:tgtEl>
                                      </p:cBhvr>
                                      <p:to x="100000" y="100000"/>
                                    </p:animScale>
                                    <p:animScale>
                                      <p:cBhvr>
                                        <p:cTn id="53" dur="26">
                                          <p:stCondLst>
                                            <p:cond delay="1808"/>
                                          </p:stCondLst>
                                        </p:cTn>
                                        <p:tgtEl>
                                          <p:spTgt spid="8">
                                            <p:txEl>
                                              <p:pRg st="1" end="1"/>
                                            </p:txEl>
                                          </p:spTgt>
                                        </p:tgtEl>
                                      </p:cBhvr>
                                      <p:to x="100000" y="95000"/>
                                    </p:animScale>
                                    <p:animScale>
                                      <p:cBhvr>
                                        <p:cTn id="54" dur="166" decel="50000">
                                          <p:stCondLst>
                                            <p:cond delay="1834"/>
                                          </p:stCondLst>
                                        </p:cTn>
                                        <p:tgtEl>
                                          <p:spTgt spid="8">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build="p"/>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3"/>
          <p:cNvSpPr/>
          <p:nvPr/>
        </p:nvSpPr>
        <p:spPr bwMode="auto">
          <a:xfrm>
            <a:off x="4355976" y="404664"/>
            <a:ext cx="4656856" cy="720080"/>
          </a:xfrm>
          <a:prstGeom prst="round2DiagRect">
            <a:avLst/>
          </a:prstGeom>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pPr rtl="1"/>
            <a:r>
              <a:rPr lang="ar-EG" sz="2800" b="1" dirty="0" smtClean="0">
                <a:solidFill>
                  <a:srgbClr val="0120BD">
                    <a:lumMod val="75000"/>
                  </a:srgbClr>
                </a:solidFill>
                <a:latin typeface="Arial" charset="0"/>
              </a:rPr>
              <a:t>نظرية </a:t>
            </a:r>
            <a:r>
              <a:rPr lang="ar-EG" sz="2800" b="1" dirty="0">
                <a:solidFill>
                  <a:srgbClr val="0120BD">
                    <a:lumMod val="75000"/>
                  </a:srgbClr>
                </a:solidFill>
                <a:latin typeface="Arial" charset="0"/>
              </a:rPr>
              <a:t>العلاقات الإنسانية لتون مايو</a:t>
            </a:r>
            <a:endParaRPr lang="ar-EG" sz="2800" b="1" dirty="0" smtClean="0">
              <a:solidFill>
                <a:srgbClr val="0120BD">
                  <a:lumMod val="75000"/>
                </a:srgbClr>
              </a:solidFill>
              <a:latin typeface="Arial" charset="0"/>
            </a:endParaRPr>
          </a:p>
        </p:txBody>
      </p:sp>
      <p:sp>
        <p:nvSpPr>
          <p:cNvPr id="5" name="Flowchart: Alternate Process 4"/>
          <p:cNvSpPr/>
          <p:nvPr/>
        </p:nvSpPr>
        <p:spPr bwMode="auto">
          <a:xfrm>
            <a:off x="755576" y="3933056"/>
            <a:ext cx="7632848" cy="1512168"/>
          </a:xfrm>
          <a:prstGeom prst="flowChartAlternateProcess">
            <a:avLst/>
          </a:prstGeom>
          <a:solidFill>
            <a:schemeClr val="accent1">
              <a:alpha val="50000"/>
            </a:schemeClr>
          </a:solidFill>
          <a:ln/>
          <a:extLst/>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1" anchor="ctr" anchorCtr="0" compatLnSpc="1">
            <a:prstTxWarp prst="textNoShape">
              <a:avLst/>
            </a:prstTxWarp>
          </a:bodyPr>
          <a:lstStyle/>
          <a:p>
            <a:pPr rtl="1"/>
            <a:endParaRPr lang="ar-EG" b="1" dirty="0" smtClean="0">
              <a:solidFill>
                <a:srgbClr val="808080"/>
              </a:solidFill>
              <a:latin typeface="Arial" charset="0"/>
            </a:endParaRPr>
          </a:p>
        </p:txBody>
      </p:sp>
      <p:sp>
        <p:nvSpPr>
          <p:cNvPr id="2" name="TextBox 1"/>
          <p:cNvSpPr txBox="1"/>
          <p:nvPr/>
        </p:nvSpPr>
        <p:spPr>
          <a:xfrm>
            <a:off x="755576" y="3947572"/>
            <a:ext cx="7632848" cy="1569660"/>
          </a:xfrm>
          <a:prstGeom prst="rect">
            <a:avLst/>
          </a:prstGeom>
          <a:noFill/>
        </p:spPr>
        <p:txBody>
          <a:bodyPr wrap="square" rtlCol="1">
            <a:spAutoFit/>
          </a:bodyPr>
          <a:lstStyle/>
          <a:p>
            <a:pPr rtl="1"/>
            <a:r>
              <a:rPr lang="ar-SA" b="1" dirty="0">
                <a:solidFill>
                  <a:srgbClr val="FFFFFF"/>
                </a:solidFill>
              </a:rPr>
              <a:t>ترى هذه النظرية أن الحوافز المادية فقط لن تؤدي وحدها إلى رفع معدلات الأداء بل يجب أن نستعمل حوافز أخرى معنوية. حيث تفترض هذه النظرية أن الفرد بطبيعته نشيط، ويحب العمل وطموح ولا تنحصر حاجاته في الأشياء المادية والأمان بل تتعداها إلى حاجات نفسية واجتماعية</a:t>
            </a:r>
            <a:endParaRPr lang="ar-EG" b="1" dirty="0">
              <a:solidFill>
                <a:srgbClr val="FFFFFF"/>
              </a:solidFill>
            </a:endParaRPr>
          </a:p>
        </p:txBody>
      </p:sp>
    </p:spTree>
    <p:extLst>
      <p:ext uri="{BB962C8B-B14F-4D97-AF65-F5344CB8AC3E}">
        <p14:creationId xmlns:p14="http://schemas.microsoft.com/office/powerpoint/2010/main" xmlns="" val="1789360889"/>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Alternate Process 4"/>
          <p:cNvSpPr/>
          <p:nvPr/>
        </p:nvSpPr>
        <p:spPr bwMode="auto">
          <a:xfrm>
            <a:off x="755576" y="913944"/>
            <a:ext cx="7632848" cy="2155016"/>
          </a:xfrm>
          <a:prstGeom prst="flowChartAlternateProcess">
            <a:avLst/>
          </a:prstGeom>
          <a:solidFill>
            <a:schemeClr val="accent1">
              <a:alpha val="50000"/>
            </a:schemeClr>
          </a:solidFill>
          <a:ln/>
          <a:extLst/>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1" anchor="ctr" anchorCtr="0" compatLnSpc="1">
            <a:prstTxWarp prst="textNoShape">
              <a:avLst/>
            </a:prstTxWarp>
          </a:bodyPr>
          <a:lstStyle/>
          <a:p>
            <a:pPr rtl="1"/>
            <a:endParaRPr lang="ar-EG" b="1" dirty="0" smtClean="0">
              <a:solidFill>
                <a:srgbClr val="808080"/>
              </a:solidFill>
              <a:latin typeface="Arial" charset="0"/>
            </a:endParaRPr>
          </a:p>
        </p:txBody>
      </p:sp>
      <p:sp>
        <p:nvSpPr>
          <p:cNvPr id="2" name="TextBox 1"/>
          <p:cNvSpPr txBox="1"/>
          <p:nvPr/>
        </p:nvSpPr>
        <p:spPr>
          <a:xfrm>
            <a:off x="755576" y="1129968"/>
            <a:ext cx="7632848" cy="1938992"/>
          </a:xfrm>
          <a:prstGeom prst="rect">
            <a:avLst/>
          </a:prstGeom>
          <a:noFill/>
        </p:spPr>
        <p:txBody>
          <a:bodyPr wrap="square" rtlCol="1">
            <a:spAutoFit/>
          </a:bodyPr>
          <a:lstStyle/>
          <a:p>
            <a:pPr rtl="1"/>
            <a:r>
              <a:rPr lang="ar-SA" b="1" dirty="0">
                <a:solidFill>
                  <a:srgbClr val="FFFFFF"/>
                </a:solidFill>
              </a:rPr>
              <a:t>وأثر اختبارات هاوتورن الشهيرة التي قام بها التون مايو وزملائه، حيث كانت مصانع هاوتورن تعاني من ظاهرة خطيرة وهي تقييد العمال لإنتاجهم وعند بحث العلاقة بين الإنتاجية وظروف العمل المادية مثل: الأجور، الإضاءة التهوية، فترات الراحة، الرطوبة، النظافة والضوضاء على أداء العمل لوحظ:</a:t>
            </a:r>
            <a:endParaRPr lang="ar-EG" b="1" dirty="0">
              <a:solidFill>
                <a:srgbClr val="FFFFFF"/>
              </a:solidFill>
            </a:endParaRPr>
          </a:p>
        </p:txBody>
      </p:sp>
      <p:sp>
        <p:nvSpPr>
          <p:cNvPr id="6" name="Flowchart: Alternate Process 5"/>
          <p:cNvSpPr/>
          <p:nvPr/>
        </p:nvSpPr>
        <p:spPr bwMode="auto">
          <a:xfrm>
            <a:off x="755576" y="3429000"/>
            <a:ext cx="7632848" cy="2664296"/>
          </a:xfrm>
          <a:prstGeom prst="flowChartAlternateProcess">
            <a:avLst/>
          </a:prstGeom>
          <a:solidFill>
            <a:schemeClr val="accent1">
              <a:alpha val="50000"/>
            </a:schemeClr>
          </a:solidFill>
          <a:ln/>
          <a:extLst/>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1" anchor="ctr" anchorCtr="0" compatLnSpc="1">
            <a:prstTxWarp prst="textNoShape">
              <a:avLst/>
            </a:prstTxWarp>
          </a:bodyPr>
          <a:lstStyle/>
          <a:p>
            <a:pPr rtl="1"/>
            <a:endParaRPr lang="ar-EG" b="1" dirty="0" smtClean="0">
              <a:solidFill>
                <a:srgbClr val="808080"/>
              </a:solidFill>
              <a:latin typeface="Arial" charset="0"/>
            </a:endParaRPr>
          </a:p>
        </p:txBody>
      </p:sp>
      <p:sp>
        <p:nvSpPr>
          <p:cNvPr id="7" name="TextBox 6"/>
          <p:cNvSpPr txBox="1"/>
          <p:nvPr/>
        </p:nvSpPr>
        <p:spPr>
          <a:xfrm>
            <a:off x="755576" y="3501008"/>
            <a:ext cx="7632848" cy="2677656"/>
          </a:xfrm>
          <a:prstGeom prst="rect">
            <a:avLst/>
          </a:prstGeom>
          <a:noFill/>
        </p:spPr>
        <p:txBody>
          <a:bodyPr wrap="square" rtlCol="1">
            <a:spAutoFit/>
          </a:bodyPr>
          <a:lstStyle/>
          <a:p>
            <a:pPr rtl="1"/>
            <a:r>
              <a:rPr lang="ar-SA" b="1" dirty="0">
                <a:solidFill>
                  <a:srgbClr val="FFFFFF"/>
                </a:solidFill>
              </a:rPr>
              <a:t>" أن كل فتاة من الفتيات اللاتي كن موضوع الدراسة كانت تتبع في عملها أسلوبا خاصا بها وكانت تلجأ بين وقت وآخر إلى تغيير هذا الأسلوب حتى تتجنب الرقابة المؤدية إلى الملل، كما لوحظ أنه كلما كانت الفتاة أكثر ذكاء كلما زاد التغيير في أسلوب عملها وهذه نتيجة لها أهميتها بالنسبة لمهندسين وخبراء الزمن والحركة الذين يهدفون إلى تنميط الحركات التي يؤديها العامل متجاهلين مثل هذه اللمسات الخاصة التي يدخلها الفرد وأهميتها في </a:t>
            </a:r>
            <a:r>
              <a:rPr lang="ar-EG" b="1" dirty="0" smtClean="0">
                <a:solidFill>
                  <a:srgbClr val="FFFFFF"/>
                </a:solidFill>
              </a:rPr>
              <a:t/>
            </a:r>
            <a:br>
              <a:rPr lang="ar-EG" b="1" dirty="0" smtClean="0">
                <a:solidFill>
                  <a:srgbClr val="FFFFFF"/>
                </a:solidFill>
              </a:rPr>
            </a:br>
            <a:r>
              <a:rPr lang="ar-SA" b="1" dirty="0" smtClean="0">
                <a:solidFill>
                  <a:srgbClr val="FFFFFF"/>
                </a:solidFill>
              </a:rPr>
              <a:t>أسلوب </a:t>
            </a:r>
            <a:r>
              <a:rPr lang="ar-SA" b="1" dirty="0">
                <a:solidFill>
                  <a:srgbClr val="FFFFFF"/>
                </a:solidFill>
              </a:rPr>
              <a:t>عمله</a:t>
            </a:r>
            <a:r>
              <a:rPr lang="ar-SA" b="1" dirty="0" smtClean="0">
                <a:solidFill>
                  <a:srgbClr val="FFFFFF"/>
                </a:solidFill>
              </a:rPr>
              <a:t>"</a:t>
            </a:r>
            <a:endParaRPr lang="ar-EG" b="1" dirty="0">
              <a:solidFill>
                <a:srgbClr val="FFFFFF"/>
              </a:solidFill>
            </a:endParaRPr>
          </a:p>
        </p:txBody>
      </p:sp>
    </p:spTree>
    <p:extLst>
      <p:ext uri="{BB962C8B-B14F-4D97-AF65-F5344CB8AC3E}">
        <p14:creationId xmlns:p14="http://schemas.microsoft.com/office/powerpoint/2010/main" xmlns="" val="2941801310"/>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P spid="6" grpId="0" animBg="1"/>
      <p:bldP spid="7" grpId="0"/>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Alternate Process 4"/>
          <p:cNvSpPr/>
          <p:nvPr/>
        </p:nvSpPr>
        <p:spPr bwMode="auto">
          <a:xfrm>
            <a:off x="755576" y="2420888"/>
            <a:ext cx="7632848" cy="2155016"/>
          </a:xfrm>
          <a:prstGeom prst="flowChartAlternateProcess">
            <a:avLst/>
          </a:prstGeom>
          <a:solidFill>
            <a:schemeClr val="accent1">
              <a:alpha val="50000"/>
            </a:schemeClr>
          </a:solidFill>
          <a:ln/>
          <a:extLst/>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1" anchor="ctr" anchorCtr="0" compatLnSpc="1">
            <a:prstTxWarp prst="textNoShape">
              <a:avLst/>
            </a:prstTxWarp>
          </a:bodyPr>
          <a:lstStyle/>
          <a:p>
            <a:pPr rtl="1"/>
            <a:endParaRPr lang="ar-EG" b="1" dirty="0" smtClean="0">
              <a:solidFill>
                <a:srgbClr val="808080"/>
              </a:solidFill>
              <a:latin typeface="Arial" charset="0"/>
            </a:endParaRPr>
          </a:p>
        </p:txBody>
      </p:sp>
      <p:sp>
        <p:nvSpPr>
          <p:cNvPr id="2" name="TextBox 1"/>
          <p:cNvSpPr txBox="1"/>
          <p:nvPr/>
        </p:nvSpPr>
        <p:spPr>
          <a:xfrm>
            <a:off x="755576" y="2636912"/>
            <a:ext cx="7632848" cy="1569660"/>
          </a:xfrm>
          <a:prstGeom prst="rect">
            <a:avLst/>
          </a:prstGeom>
          <a:noFill/>
        </p:spPr>
        <p:txBody>
          <a:bodyPr wrap="square" rtlCol="1">
            <a:spAutoFit/>
          </a:bodyPr>
          <a:lstStyle/>
          <a:p>
            <a:pPr rtl="1"/>
            <a:r>
              <a:rPr lang="ar-SA" b="1" dirty="0">
                <a:solidFill>
                  <a:srgbClr val="FFFFFF"/>
                </a:solidFill>
              </a:rPr>
              <a:t>كما توصلت هذه الأبحاث إلى أن العامل في المؤسسة يعمل داخل جماعة لها عاداتها وتقاليدها وهي غالبا ما تنشأ دون اعتراف أو تقدير من الإدارة ويطلق على هذا النوع من الجماعات الغير رسمية. وتتمثل أهدافها في مقاومة القواعد والتشريعات الصارمة من قبل الإدارة</a:t>
            </a:r>
            <a:endParaRPr lang="ar-EG" b="1" dirty="0">
              <a:solidFill>
                <a:srgbClr val="FFFFFF"/>
              </a:solidFill>
            </a:endParaRPr>
          </a:p>
        </p:txBody>
      </p:sp>
    </p:spTree>
    <p:extLst>
      <p:ext uri="{BB962C8B-B14F-4D97-AF65-F5344CB8AC3E}">
        <p14:creationId xmlns:p14="http://schemas.microsoft.com/office/powerpoint/2010/main" xmlns="" val="1456089347"/>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对角圆角矩形 5"/>
          <p:cNvSpPr>
            <a:spLocks/>
          </p:cNvSpPr>
          <p:nvPr/>
        </p:nvSpPr>
        <p:spPr bwMode="auto">
          <a:xfrm rot="21346829" flipH="1">
            <a:off x="1503901" y="2158577"/>
            <a:ext cx="5850448" cy="2931372"/>
          </a:xfrm>
          <a:custGeom>
            <a:avLst/>
            <a:gdLst>
              <a:gd name="T0" fmla="*/ 492043 w 6954838"/>
              <a:gd name="T1" fmla="*/ 0 h 3879850"/>
              <a:gd name="T2" fmla="*/ 6954838 w 6954838"/>
              <a:gd name="T3" fmla="*/ 0 h 3879850"/>
              <a:gd name="T4" fmla="*/ 6954838 w 6954838"/>
              <a:gd name="T5" fmla="*/ 0 h 3879850"/>
              <a:gd name="T6" fmla="*/ 6954838 w 6954838"/>
              <a:gd name="T7" fmla="*/ 3387807 h 3879850"/>
              <a:gd name="T8" fmla="*/ 6462795 w 6954838"/>
              <a:gd name="T9" fmla="*/ 3879850 h 3879850"/>
              <a:gd name="T10" fmla="*/ 0 w 6954838"/>
              <a:gd name="T11" fmla="*/ 3879850 h 3879850"/>
              <a:gd name="T12" fmla="*/ 0 w 6954838"/>
              <a:gd name="T13" fmla="*/ 3879850 h 3879850"/>
              <a:gd name="T14" fmla="*/ 0 w 6954838"/>
              <a:gd name="T15" fmla="*/ 492043 h 3879850"/>
              <a:gd name="T16" fmla="*/ 492043 w 6954838"/>
              <a:gd name="T17" fmla="*/ 0 h 3879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54838" h="3879850">
                <a:moveTo>
                  <a:pt x="492043" y="0"/>
                </a:moveTo>
                <a:lnTo>
                  <a:pt x="6954838" y="0"/>
                </a:lnTo>
                <a:lnTo>
                  <a:pt x="6954838" y="3387807"/>
                </a:lnTo>
                <a:cubicBezTo>
                  <a:pt x="6954838" y="3659555"/>
                  <a:pt x="6734543" y="3879850"/>
                  <a:pt x="6462795" y="3879850"/>
                </a:cubicBezTo>
                <a:lnTo>
                  <a:pt x="0" y="3879850"/>
                </a:lnTo>
                <a:lnTo>
                  <a:pt x="0" y="492043"/>
                </a:lnTo>
                <a:cubicBezTo>
                  <a:pt x="0" y="220295"/>
                  <a:pt x="220295" y="0"/>
                  <a:pt x="492043" y="0"/>
                </a:cubicBezTo>
                <a:close/>
              </a:path>
            </a:pathLst>
          </a:custGeom>
          <a:gradFill>
            <a:gsLst>
              <a:gs pos="0">
                <a:srgbClr val="66CCFF"/>
              </a:gs>
              <a:gs pos="35000">
                <a:srgbClr val="33CCFF"/>
              </a:gs>
              <a:gs pos="100000">
                <a:srgbClr val="00B0F0"/>
              </a:gs>
            </a:gsLst>
          </a:gradFill>
          <a:ln>
            <a:solidFill>
              <a:srgbClr val="00FFFF"/>
            </a:solidFill>
          </a:ln>
          <a:extLst/>
        </p:spPr>
        <p:style>
          <a:lnRef idx="1">
            <a:schemeClr val="accent1"/>
          </a:lnRef>
          <a:fillRef idx="2">
            <a:schemeClr val="accent1"/>
          </a:fillRef>
          <a:effectRef idx="1">
            <a:schemeClr val="accent1"/>
          </a:effectRef>
          <a:fontRef idx="minor">
            <a:schemeClr val="dk1"/>
          </a:fontRef>
        </p:style>
        <p:txBody>
          <a:bodyPr anchor="ctr"/>
          <a:lstStyle/>
          <a:p>
            <a:pPr>
              <a:defRPr/>
            </a:pPr>
            <a:endParaRPr lang="ar-EG">
              <a:solidFill>
                <a:srgbClr val="000000"/>
              </a:solidFill>
              <a:latin typeface="Arial" panose="020B0604020202020204" pitchFamily="34" charset="0"/>
              <a:ea typeface="SimSun" panose="02010600030101010101" pitchFamily="2" charset="-122"/>
            </a:endParaRPr>
          </a:p>
        </p:txBody>
      </p:sp>
      <p:pic>
        <p:nvPicPr>
          <p:cNvPr id="7" name="Picture 3" descr="C:\TDDOWNLOAD\pencil.png"/>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flipH="1">
            <a:off x="6826558" y="1700808"/>
            <a:ext cx="481746" cy="7466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内容占位符 2"/>
          <p:cNvSpPr>
            <a:spLocks noGrp="1"/>
          </p:cNvSpPr>
          <p:nvPr>
            <p:ph idx="4294967295"/>
          </p:nvPr>
        </p:nvSpPr>
        <p:spPr>
          <a:xfrm rot="21361315" flipH="1">
            <a:off x="1973263" y="2738438"/>
            <a:ext cx="4797425" cy="2054225"/>
          </a:xfrm>
        </p:spPr>
        <p:txBody>
          <a:bodyPr/>
          <a:lstStyle/>
          <a:p>
            <a:pPr marL="0" indent="0" algn="ctr" rtl="1" eaLnBrk="1" hangingPunct="1">
              <a:buNone/>
            </a:pPr>
            <a:endParaRPr lang="ar-EG" altLang="zh-CN" sz="1800" b="1" dirty="0" smtClean="0"/>
          </a:p>
          <a:p>
            <a:pPr marL="0" indent="0" algn="ctr">
              <a:buNone/>
            </a:pPr>
            <a:r>
              <a:rPr lang="ar-EG" altLang="zh-CN" sz="4000" b="1" dirty="0" smtClean="0">
                <a:solidFill>
                  <a:srgbClr val="000000"/>
                </a:solidFill>
              </a:rPr>
              <a:t>نظرية </a:t>
            </a:r>
            <a:r>
              <a:rPr lang="ar-EG" altLang="zh-CN" sz="4000" b="1" dirty="0">
                <a:solidFill>
                  <a:srgbClr val="000000"/>
                </a:solidFill>
              </a:rPr>
              <a:t>الحاجات الإنسانية لماسلو</a:t>
            </a:r>
          </a:p>
        </p:txBody>
      </p:sp>
    </p:spTree>
    <p:extLst>
      <p:ext uri="{BB962C8B-B14F-4D97-AF65-F5344CB8AC3E}">
        <p14:creationId xmlns:p14="http://schemas.microsoft.com/office/powerpoint/2010/main" xmlns="" val="3105425254"/>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par>
                          <p:cTn id="21" fill="hold">
                            <p:stCondLst>
                              <p:cond delay="2000"/>
                            </p:stCondLst>
                            <p:childTnLst>
                              <p:par>
                                <p:cTn id="22" presetID="26" presetClass="entr" presetSubtype="0"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80">
                                          <p:stCondLst>
                                            <p:cond delay="0"/>
                                          </p:stCondLst>
                                        </p:cTn>
                                        <p:tgtEl>
                                          <p:spTgt spid="7"/>
                                        </p:tgtEl>
                                      </p:cBhvr>
                                    </p:animEffect>
                                    <p:anim calcmode="lin" valueType="num">
                                      <p:cBhvr>
                                        <p:cTn id="25"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0" dur="26">
                                          <p:stCondLst>
                                            <p:cond delay="650"/>
                                          </p:stCondLst>
                                        </p:cTn>
                                        <p:tgtEl>
                                          <p:spTgt spid="7"/>
                                        </p:tgtEl>
                                      </p:cBhvr>
                                      <p:to x="100000" y="60000"/>
                                    </p:animScale>
                                    <p:animScale>
                                      <p:cBhvr>
                                        <p:cTn id="31" dur="166" decel="50000">
                                          <p:stCondLst>
                                            <p:cond delay="676"/>
                                          </p:stCondLst>
                                        </p:cTn>
                                        <p:tgtEl>
                                          <p:spTgt spid="7"/>
                                        </p:tgtEl>
                                      </p:cBhvr>
                                      <p:to x="100000" y="100000"/>
                                    </p:animScale>
                                    <p:animScale>
                                      <p:cBhvr>
                                        <p:cTn id="32" dur="26">
                                          <p:stCondLst>
                                            <p:cond delay="1312"/>
                                          </p:stCondLst>
                                        </p:cTn>
                                        <p:tgtEl>
                                          <p:spTgt spid="7"/>
                                        </p:tgtEl>
                                      </p:cBhvr>
                                      <p:to x="100000" y="80000"/>
                                    </p:animScale>
                                    <p:animScale>
                                      <p:cBhvr>
                                        <p:cTn id="33" dur="166" decel="50000">
                                          <p:stCondLst>
                                            <p:cond delay="1338"/>
                                          </p:stCondLst>
                                        </p:cTn>
                                        <p:tgtEl>
                                          <p:spTgt spid="7"/>
                                        </p:tgtEl>
                                      </p:cBhvr>
                                      <p:to x="100000" y="100000"/>
                                    </p:animScale>
                                    <p:animScale>
                                      <p:cBhvr>
                                        <p:cTn id="34" dur="26">
                                          <p:stCondLst>
                                            <p:cond delay="1642"/>
                                          </p:stCondLst>
                                        </p:cTn>
                                        <p:tgtEl>
                                          <p:spTgt spid="7"/>
                                        </p:tgtEl>
                                      </p:cBhvr>
                                      <p:to x="100000" y="90000"/>
                                    </p:animScale>
                                    <p:animScale>
                                      <p:cBhvr>
                                        <p:cTn id="35" dur="166" decel="50000">
                                          <p:stCondLst>
                                            <p:cond delay="1668"/>
                                          </p:stCondLst>
                                        </p:cTn>
                                        <p:tgtEl>
                                          <p:spTgt spid="7"/>
                                        </p:tgtEl>
                                      </p:cBhvr>
                                      <p:to x="100000" y="100000"/>
                                    </p:animScale>
                                    <p:animScale>
                                      <p:cBhvr>
                                        <p:cTn id="36" dur="26">
                                          <p:stCondLst>
                                            <p:cond delay="1808"/>
                                          </p:stCondLst>
                                        </p:cTn>
                                        <p:tgtEl>
                                          <p:spTgt spid="7"/>
                                        </p:tgtEl>
                                      </p:cBhvr>
                                      <p:to x="100000" y="95000"/>
                                    </p:animScale>
                                    <p:animScale>
                                      <p:cBhvr>
                                        <p:cTn id="37" dur="166" decel="50000">
                                          <p:stCondLst>
                                            <p:cond delay="1834"/>
                                          </p:stCondLst>
                                        </p:cTn>
                                        <p:tgtEl>
                                          <p:spTgt spid="7"/>
                                        </p:tgtEl>
                                      </p:cBhvr>
                                      <p:to x="100000" y="100000"/>
                                    </p:animScale>
                                  </p:childTnLst>
                                </p:cTn>
                              </p:par>
                            </p:childTnLst>
                          </p:cTn>
                        </p:par>
                        <p:par>
                          <p:cTn id="38" fill="hold">
                            <p:stCondLst>
                              <p:cond delay="4000"/>
                            </p:stCondLst>
                            <p:childTnLst>
                              <p:par>
                                <p:cTn id="39" presetID="26" presetClass="entr" presetSubtype="0" fill="hold" grpId="0" nodeType="afterEffect">
                                  <p:stCondLst>
                                    <p:cond delay="0"/>
                                  </p:stCondLst>
                                  <p:childTnLst>
                                    <p:set>
                                      <p:cBhvr>
                                        <p:cTn id="40" dur="1" fill="hold">
                                          <p:stCondLst>
                                            <p:cond delay="0"/>
                                          </p:stCondLst>
                                        </p:cTn>
                                        <p:tgtEl>
                                          <p:spTgt spid="8">
                                            <p:txEl>
                                              <p:pRg st="1" end="1"/>
                                            </p:txEl>
                                          </p:spTgt>
                                        </p:tgtEl>
                                        <p:attrNameLst>
                                          <p:attrName>style.visibility</p:attrName>
                                        </p:attrNameLst>
                                      </p:cBhvr>
                                      <p:to>
                                        <p:strVal val="visible"/>
                                      </p:to>
                                    </p:set>
                                    <p:animEffect transition="in" filter="wipe(down)">
                                      <p:cBhvr>
                                        <p:cTn id="41" dur="580">
                                          <p:stCondLst>
                                            <p:cond delay="0"/>
                                          </p:stCondLst>
                                        </p:cTn>
                                        <p:tgtEl>
                                          <p:spTgt spid="8">
                                            <p:txEl>
                                              <p:pRg st="1" end="1"/>
                                            </p:txEl>
                                          </p:spTgt>
                                        </p:tgtEl>
                                      </p:cBhvr>
                                    </p:animEffect>
                                    <p:anim calcmode="lin" valueType="num">
                                      <p:cBhvr>
                                        <p:cTn id="42" dur="1822" tmFilter="0,0; 0.14,0.36; 0.43,0.73; 0.71,0.91; 1.0,1.0">
                                          <p:stCondLst>
                                            <p:cond delay="0"/>
                                          </p:stCondLst>
                                        </p:cTn>
                                        <p:tgtEl>
                                          <p:spTgt spid="8">
                                            <p:txEl>
                                              <p:pRg st="1" end="1"/>
                                            </p:txEl>
                                          </p:spTgt>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8">
                                            <p:txEl>
                                              <p:pRg st="1" end="1"/>
                                            </p:txEl>
                                          </p:spTgt>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8">
                                            <p:txEl>
                                              <p:pRg st="1" end="1"/>
                                            </p:txEl>
                                          </p:spTgt>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8">
                                            <p:txEl>
                                              <p:pRg st="1" end="1"/>
                                            </p:txEl>
                                          </p:spTgt>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8">
                                            <p:txEl>
                                              <p:pRg st="1" end="1"/>
                                            </p:txEl>
                                          </p:spTgt>
                                        </p:tgtEl>
                                        <p:attrNameLst>
                                          <p:attrName>ppt_y</p:attrName>
                                        </p:attrNameLst>
                                      </p:cBhvr>
                                      <p:tavLst>
                                        <p:tav tm="0" fmla="#ppt_y-sin(pi*$)/81">
                                          <p:val>
                                            <p:fltVal val="0"/>
                                          </p:val>
                                        </p:tav>
                                        <p:tav tm="100000">
                                          <p:val>
                                            <p:fltVal val="1"/>
                                          </p:val>
                                        </p:tav>
                                      </p:tavLst>
                                    </p:anim>
                                    <p:animScale>
                                      <p:cBhvr>
                                        <p:cTn id="47" dur="26">
                                          <p:stCondLst>
                                            <p:cond delay="650"/>
                                          </p:stCondLst>
                                        </p:cTn>
                                        <p:tgtEl>
                                          <p:spTgt spid="8">
                                            <p:txEl>
                                              <p:pRg st="1" end="1"/>
                                            </p:txEl>
                                          </p:spTgt>
                                        </p:tgtEl>
                                      </p:cBhvr>
                                      <p:to x="100000" y="60000"/>
                                    </p:animScale>
                                    <p:animScale>
                                      <p:cBhvr>
                                        <p:cTn id="48" dur="166" decel="50000">
                                          <p:stCondLst>
                                            <p:cond delay="676"/>
                                          </p:stCondLst>
                                        </p:cTn>
                                        <p:tgtEl>
                                          <p:spTgt spid="8">
                                            <p:txEl>
                                              <p:pRg st="1" end="1"/>
                                            </p:txEl>
                                          </p:spTgt>
                                        </p:tgtEl>
                                      </p:cBhvr>
                                      <p:to x="100000" y="100000"/>
                                    </p:animScale>
                                    <p:animScale>
                                      <p:cBhvr>
                                        <p:cTn id="49" dur="26">
                                          <p:stCondLst>
                                            <p:cond delay="1312"/>
                                          </p:stCondLst>
                                        </p:cTn>
                                        <p:tgtEl>
                                          <p:spTgt spid="8">
                                            <p:txEl>
                                              <p:pRg st="1" end="1"/>
                                            </p:txEl>
                                          </p:spTgt>
                                        </p:tgtEl>
                                      </p:cBhvr>
                                      <p:to x="100000" y="80000"/>
                                    </p:animScale>
                                    <p:animScale>
                                      <p:cBhvr>
                                        <p:cTn id="50" dur="166" decel="50000">
                                          <p:stCondLst>
                                            <p:cond delay="1338"/>
                                          </p:stCondLst>
                                        </p:cTn>
                                        <p:tgtEl>
                                          <p:spTgt spid="8">
                                            <p:txEl>
                                              <p:pRg st="1" end="1"/>
                                            </p:txEl>
                                          </p:spTgt>
                                        </p:tgtEl>
                                      </p:cBhvr>
                                      <p:to x="100000" y="100000"/>
                                    </p:animScale>
                                    <p:animScale>
                                      <p:cBhvr>
                                        <p:cTn id="51" dur="26">
                                          <p:stCondLst>
                                            <p:cond delay="1642"/>
                                          </p:stCondLst>
                                        </p:cTn>
                                        <p:tgtEl>
                                          <p:spTgt spid="8">
                                            <p:txEl>
                                              <p:pRg st="1" end="1"/>
                                            </p:txEl>
                                          </p:spTgt>
                                        </p:tgtEl>
                                      </p:cBhvr>
                                      <p:to x="100000" y="90000"/>
                                    </p:animScale>
                                    <p:animScale>
                                      <p:cBhvr>
                                        <p:cTn id="52" dur="166" decel="50000">
                                          <p:stCondLst>
                                            <p:cond delay="1668"/>
                                          </p:stCondLst>
                                        </p:cTn>
                                        <p:tgtEl>
                                          <p:spTgt spid="8">
                                            <p:txEl>
                                              <p:pRg st="1" end="1"/>
                                            </p:txEl>
                                          </p:spTgt>
                                        </p:tgtEl>
                                      </p:cBhvr>
                                      <p:to x="100000" y="100000"/>
                                    </p:animScale>
                                    <p:animScale>
                                      <p:cBhvr>
                                        <p:cTn id="53" dur="26">
                                          <p:stCondLst>
                                            <p:cond delay="1808"/>
                                          </p:stCondLst>
                                        </p:cTn>
                                        <p:tgtEl>
                                          <p:spTgt spid="8">
                                            <p:txEl>
                                              <p:pRg st="1" end="1"/>
                                            </p:txEl>
                                          </p:spTgt>
                                        </p:tgtEl>
                                      </p:cBhvr>
                                      <p:to x="100000" y="95000"/>
                                    </p:animScale>
                                    <p:animScale>
                                      <p:cBhvr>
                                        <p:cTn id="54" dur="166" decel="50000">
                                          <p:stCondLst>
                                            <p:cond delay="1834"/>
                                          </p:stCondLst>
                                        </p:cTn>
                                        <p:tgtEl>
                                          <p:spTgt spid="8">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build="p"/>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3"/>
          <p:cNvSpPr/>
          <p:nvPr/>
        </p:nvSpPr>
        <p:spPr bwMode="auto">
          <a:xfrm>
            <a:off x="4355976" y="404664"/>
            <a:ext cx="4656856" cy="720080"/>
          </a:xfrm>
          <a:prstGeom prst="round2DiagRect">
            <a:avLst/>
          </a:prstGeom>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pPr rtl="1"/>
            <a:r>
              <a:rPr lang="ar-EG" sz="2800" b="1" dirty="0">
                <a:solidFill>
                  <a:srgbClr val="0120BD">
                    <a:lumMod val="75000"/>
                  </a:srgbClr>
                </a:solidFill>
                <a:latin typeface="Arial" charset="0"/>
              </a:rPr>
              <a:t>نظرية الحاجات الإنسانية لماسلو</a:t>
            </a:r>
          </a:p>
        </p:txBody>
      </p:sp>
      <p:sp>
        <p:nvSpPr>
          <p:cNvPr id="5" name="Flowchart: Alternate Process 4"/>
          <p:cNvSpPr/>
          <p:nvPr/>
        </p:nvSpPr>
        <p:spPr bwMode="auto">
          <a:xfrm>
            <a:off x="755576" y="3140968"/>
            <a:ext cx="7632848" cy="2304256"/>
          </a:xfrm>
          <a:prstGeom prst="flowChartAlternateProcess">
            <a:avLst/>
          </a:prstGeom>
          <a:solidFill>
            <a:schemeClr val="accent1">
              <a:alpha val="50000"/>
            </a:schemeClr>
          </a:solidFill>
          <a:ln/>
          <a:extLst/>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1" anchor="ctr" anchorCtr="0" compatLnSpc="1">
            <a:prstTxWarp prst="textNoShape">
              <a:avLst/>
            </a:prstTxWarp>
          </a:bodyPr>
          <a:lstStyle/>
          <a:p>
            <a:pPr rtl="1"/>
            <a:endParaRPr lang="ar-EG" b="1" dirty="0" smtClean="0">
              <a:solidFill>
                <a:srgbClr val="808080"/>
              </a:solidFill>
              <a:latin typeface="Arial" charset="0"/>
            </a:endParaRPr>
          </a:p>
        </p:txBody>
      </p:sp>
      <p:sp>
        <p:nvSpPr>
          <p:cNvPr id="2" name="TextBox 1"/>
          <p:cNvSpPr txBox="1"/>
          <p:nvPr/>
        </p:nvSpPr>
        <p:spPr>
          <a:xfrm>
            <a:off x="755576" y="3140968"/>
            <a:ext cx="7632848" cy="2308324"/>
          </a:xfrm>
          <a:prstGeom prst="rect">
            <a:avLst/>
          </a:prstGeom>
          <a:noFill/>
        </p:spPr>
        <p:txBody>
          <a:bodyPr wrap="square" rtlCol="1">
            <a:spAutoFit/>
          </a:bodyPr>
          <a:lstStyle/>
          <a:p>
            <a:pPr rtl="1"/>
            <a:r>
              <a:rPr lang="ar-SA" b="1" dirty="0">
                <a:solidFill>
                  <a:srgbClr val="FFFFFF"/>
                </a:solidFill>
              </a:rPr>
              <a:t>الحاجات هي الأسباب وراء كل سلوك وكل إنسان له عدد من الحاجات تنافس بعضها على </a:t>
            </a:r>
            <a:r>
              <a:rPr lang="ar-SA" b="1" dirty="0" smtClean="0">
                <a:solidFill>
                  <a:srgbClr val="FFFFFF"/>
                </a:solidFill>
              </a:rPr>
              <a:t>أن </a:t>
            </a:r>
            <a:r>
              <a:rPr lang="ar-SA" b="1" dirty="0">
                <a:solidFill>
                  <a:srgbClr val="FFFFFF"/>
                </a:solidFill>
              </a:rPr>
              <a:t>الحاجة الأقوى أو الدافع الأقوى هو الذي سيحدد السلوك، فالحاجة الأقوى في وقت معين تؤدي إلى سلوك معين والحاجات المشبعة تنخفض في حدتها وغالبا ما لا تدفع الشخص ليحقق الأهداف المتوقعة منه، كما أن الحاجات التي يجد الشخص استحالة تحقيقها تضعف قوتها </a:t>
            </a:r>
          </a:p>
          <a:p>
            <a:pPr rtl="1"/>
            <a:r>
              <a:rPr lang="ar-SA" b="1" dirty="0">
                <a:solidFill>
                  <a:srgbClr val="FFFFFF"/>
                </a:solidFill>
              </a:rPr>
              <a:t>على مر الزمن</a:t>
            </a:r>
          </a:p>
        </p:txBody>
      </p:sp>
    </p:spTree>
    <p:extLst>
      <p:ext uri="{BB962C8B-B14F-4D97-AF65-F5344CB8AC3E}">
        <p14:creationId xmlns:p14="http://schemas.microsoft.com/office/powerpoint/2010/main" xmlns="" val="3660723753"/>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3"/>
          <p:cNvSpPr/>
          <p:nvPr/>
        </p:nvSpPr>
        <p:spPr bwMode="auto">
          <a:xfrm>
            <a:off x="4499992" y="404664"/>
            <a:ext cx="4512840" cy="720080"/>
          </a:xfrm>
          <a:prstGeom prst="round2DiagRect">
            <a:avLst/>
          </a:prstGeom>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pPr rtl="1"/>
            <a:r>
              <a:rPr lang="ar-EG" sz="2800" b="1" dirty="0" smtClean="0">
                <a:solidFill>
                  <a:srgbClr val="0120BD">
                    <a:lumMod val="75000"/>
                  </a:srgbClr>
                </a:solidFill>
                <a:latin typeface="Arial" charset="0"/>
              </a:rPr>
              <a:t>وتتلخص افتراضيات النظرية فيما يلى</a:t>
            </a:r>
            <a:endParaRPr lang="ar-EG" sz="2800" b="1" dirty="0">
              <a:solidFill>
                <a:srgbClr val="0120BD">
                  <a:lumMod val="75000"/>
                </a:srgbClr>
              </a:solidFill>
              <a:latin typeface="Arial" charset="0"/>
            </a:endParaRPr>
          </a:p>
        </p:txBody>
      </p:sp>
      <p:sp>
        <p:nvSpPr>
          <p:cNvPr id="6" name="Rectangle 3"/>
          <p:cNvSpPr>
            <a:spLocks noChangeArrowheads="1"/>
          </p:cNvSpPr>
          <p:nvPr/>
        </p:nvSpPr>
        <p:spPr bwMode="auto">
          <a:xfrm>
            <a:off x="467545" y="2132806"/>
            <a:ext cx="6912744" cy="504825"/>
          </a:xfrm>
          <a:prstGeom prst="rect">
            <a:avLst/>
          </a:prstGeom>
          <a:gradFill rotWithShape="1">
            <a:gsLst>
              <a:gs pos="0">
                <a:srgbClr val="FFC000"/>
              </a:gs>
              <a:gs pos="100000">
                <a:srgbClr val="FFCC66"/>
              </a:gs>
            </a:gsLst>
            <a:lin ang="5400000" scaled="1"/>
          </a:gradFill>
          <a:ln>
            <a:noFill/>
          </a:ln>
          <a:effectLst/>
          <a:extLst/>
        </p:spPr>
        <p:txBody>
          <a:bodyPr wrap="none" anchor="ctr"/>
          <a:lstStyle/>
          <a:p>
            <a:pPr rtl="1"/>
            <a:r>
              <a:rPr lang="ar-EG" altLang="zh-CN" sz="2250" b="1" dirty="0">
                <a:solidFill>
                  <a:srgbClr val="002060"/>
                </a:solidFill>
                <a:ea typeface="幼圆" pitchFamily="1" charset="-122"/>
              </a:rPr>
              <a:t>يملك الإنسان حاجة نفسية مركزية تحرك سلوكه هي الحاجة لتحقيق الذات </a:t>
            </a:r>
          </a:p>
        </p:txBody>
      </p:sp>
      <p:sp>
        <p:nvSpPr>
          <p:cNvPr id="7" name="Rectangle 4"/>
          <p:cNvSpPr>
            <a:spLocks noChangeArrowheads="1"/>
          </p:cNvSpPr>
          <p:nvPr/>
        </p:nvSpPr>
        <p:spPr bwMode="auto">
          <a:xfrm>
            <a:off x="467545" y="3164681"/>
            <a:ext cx="6912744" cy="504825"/>
          </a:xfrm>
          <a:prstGeom prst="rect">
            <a:avLst/>
          </a:prstGeom>
          <a:ln/>
          <a:extLst/>
        </p:spPr>
        <p:style>
          <a:lnRef idx="1">
            <a:schemeClr val="accent6"/>
          </a:lnRef>
          <a:fillRef idx="3">
            <a:schemeClr val="accent6"/>
          </a:fillRef>
          <a:effectRef idx="2">
            <a:schemeClr val="accent6"/>
          </a:effectRef>
          <a:fontRef idx="minor">
            <a:schemeClr val="lt1"/>
          </a:fontRef>
        </p:style>
        <p:txBody>
          <a:bodyPr wrap="none" anchor="ctr"/>
          <a:lstStyle/>
          <a:p>
            <a:pPr rtl="1"/>
            <a:r>
              <a:rPr lang="ar-EG" altLang="zh-CN" b="1" dirty="0">
                <a:solidFill>
                  <a:srgbClr val="002060"/>
                </a:solidFill>
                <a:ea typeface="幼圆" pitchFamily="1" charset="-122"/>
              </a:rPr>
              <a:t>للإنسان مجموعة كبيرة من الحاجات الفرعية الضرورية لتحقيق الذات</a:t>
            </a:r>
            <a:endParaRPr lang="zh-CN" altLang="en-US" b="1" dirty="0">
              <a:solidFill>
                <a:srgbClr val="002060"/>
              </a:solidFill>
              <a:ea typeface="幼圆" pitchFamily="1" charset="-122"/>
            </a:endParaRPr>
          </a:p>
        </p:txBody>
      </p:sp>
      <p:sp>
        <p:nvSpPr>
          <p:cNvPr id="8" name="Rectangle 5"/>
          <p:cNvSpPr>
            <a:spLocks noChangeArrowheads="1"/>
          </p:cNvSpPr>
          <p:nvPr/>
        </p:nvSpPr>
        <p:spPr bwMode="auto">
          <a:xfrm>
            <a:off x="467545" y="4077073"/>
            <a:ext cx="6912744" cy="743792"/>
          </a:xfrm>
          <a:prstGeom prst="rect">
            <a:avLst/>
          </a:prstGeom>
          <a:ln/>
          <a:extLst/>
        </p:spPr>
        <p:style>
          <a:lnRef idx="1">
            <a:schemeClr val="accent2"/>
          </a:lnRef>
          <a:fillRef idx="2">
            <a:schemeClr val="accent2"/>
          </a:fillRef>
          <a:effectRef idx="1">
            <a:schemeClr val="accent2"/>
          </a:effectRef>
          <a:fontRef idx="minor">
            <a:schemeClr val="dk1"/>
          </a:fontRef>
        </p:style>
        <p:txBody>
          <a:bodyPr wrap="none" anchor="ctr"/>
          <a:lstStyle/>
          <a:p>
            <a:pPr rtl="1"/>
            <a:r>
              <a:rPr lang="ar-EG" altLang="zh-CN" sz="2300" b="1" dirty="0">
                <a:solidFill>
                  <a:srgbClr val="002060"/>
                </a:solidFill>
                <a:ea typeface="幼圆" pitchFamily="1" charset="-122"/>
              </a:rPr>
              <a:t>المجاميع الخمس هي: الحاجات الفيزيولوجية، الحاجات للأمان، الحاجات </a:t>
            </a:r>
            <a:endParaRPr lang="ar-EG" altLang="zh-CN" sz="2300" b="1" dirty="0" smtClean="0">
              <a:solidFill>
                <a:srgbClr val="002060"/>
              </a:solidFill>
              <a:ea typeface="幼圆" pitchFamily="1" charset="-122"/>
            </a:endParaRPr>
          </a:p>
          <a:p>
            <a:pPr rtl="1"/>
            <a:r>
              <a:rPr lang="ar-EG" altLang="zh-CN" sz="2300" b="1" dirty="0" smtClean="0">
                <a:solidFill>
                  <a:srgbClr val="002060"/>
                </a:solidFill>
                <a:ea typeface="幼圆" pitchFamily="1" charset="-122"/>
              </a:rPr>
              <a:t>إلى </a:t>
            </a:r>
            <a:r>
              <a:rPr lang="ar-EG" altLang="zh-CN" sz="2300" b="1" dirty="0">
                <a:solidFill>
                  <a:srgbClr val="002060"/>
                </a:solidFill>
                <a:ea typeface="幼圆" pitchFamily="1" charset="-122"/>
              </a:rPr>
              <a:t>الحب </a:t>
            </a:r>
            <a:r>
              <a:rPr lang="ar-EG" altLang="zh-CN" sz="2300" b="1" dirty="0" smtClean="0">
                <a:solidFill>
                  <a:srgbClr val="002060"/>
                </a:solidFill>
                <a:ea typeface="幼圆" pitchFamily="1" charset="-122"/>
              </a:rPr>
              <a:t>والانتماء</a:t>
            </a:r>
            <a:r>
              <a:rPr lang="ar-EG" altLang="zh-CN" sz="2300" b="1" dirty="0">
                <a:solidFill>
                  <a:srgbClr val="002060"/>
                </a:solidFill>
                <a:ea typeface="幼圆" pitchFamily="1" charset="-122"/>
              </a:rPr>
              <a:t>، الحاجات للتقدير الاجتماعي والحاجات الذاتية </a:t>
            </a:r>
          </a:p>
        </p:txBody>
      </p:sp>
      <p:sp>
        <p:nvSpPr>
          <p:cNvPr id="9" name="Rectangle 6"/>
          <p:cNvSpPr>
            <a:spLocks noChangeArrowheads="1"/>
          </p:cNvSpPr>
          <p:nvPr/>
        </p:nvSpPr>
        <p:spPr bwMode="auto">
          <a:xfrm>
            <a:off x="467545" y="5097916"/>
            <a:ext cx="6912744" cy="765856"/>
          </a:xfrm>
          <a:prstGeom prst="rect">
            <a:avLst/>
          </a:prstGeom>
          <a:solidFill>
            <a:srgbClr val="00B0F0"/>
          </a:solidFill>
          <a:ln>
            <a:noFill/>
          </a:ln>
          <a:effectLst/>
          <a:extLst/>
        </p:spPr>
        <p:txBody>
          <a:bodyPr wrap="none" anchor="ctr"/>
          <a:lstStyle/>
          <a:p>
            <a:pPr rtl="1"/>
            <a:r>
              <a:rPr lang="ar-EG" altLang="zh-CN" b="1" dirty="0">
                <a:solidFill>
                  <a:srgbClr val="002060"/>
                </a:solidFill>
                <a:ea typeface="幼圆" pitchFamily="1" charset="-122"/>
              </a:rPr>
              <a:t>تترتب من حيث الأولوية للبقاء على شكل هرم، تندرج فيه بترتيب </a:t>
            </a:r>
            <a:r>
              <a:rPr lang="ar-EG" altLang="zh-CN" b="1" dirty="0" smtClean="0">
                <a:solidFill>
                  <a:srgbClr val="002060"/>
                </a:solidFill>
                <a:ea typeface="幼圆" pitchFamily="1" charset="-122"/>
              </a:rPr>
              <a:t>واحد</a:t>
            </a:r>
          </a:p>
          <a:p>
            <a:pPr rtl="1"/>
            <a:r>
              <a:rPr lang="ar-EG" altLang="zh-CN" b="1" dirty="0" smtClean="0">
                <a:solidFill>
                  <a:srgbClr val="002060"/>
                </a:solidFill>
                <a:ea typeface="幼圆" pitchFamily="1" charset="-122"/>
              </a:rPr>
              <a:t> </a:t>
            </a:r>
            <a:r>
              <a:rPr lang="ar-EG" altLang="zh-CN" b="1" dirty="0">
                <a:solidFill>
                  <a:srgbClr val="002060"/>
                </a:solidFill>
                <a:ea typeface="幼圆" pitchFamily="1" charset="-122"/>
              </a:rPr>
              <a:t>من الأكثر </a:t>
            </a:r>
            <a:r>
              <a:rPr lang="ar-EG" altLang="zh-CN" b="1" dirty="0" smtClean="0">
                <a:solidFill>
                  <a:srgbClr val="002060"/>
                </a:solidFill>
                <a:ea typeface="幼圆" pitchFamily="1" charset="-122"/>
              </a:rPr>
              <a:t>إلحاحا</a:t>
            </a:r>
            <a:endParaRPr lang="ar-EG" altLang="zh-CN" b="1" dirty="0">
              <a:solidFill>
                <a:srgbClr val="002060"/>
              </a:solidFill>
              <a:ea typeface="幼圆" pitchFamily="1" charset="-122"/>
            </a:endParaRPr>
          </a:p>
        </p:txBody>
      </p:sp>
      <p:pic>
        <p:nvPicPr>
          <p:cNvPr id="10" name="Picture 7" descr="Green_01"/>
          <p:cNvPicPr>
            <a:picLocks noChangeAspect="1" noChangeArrowheads="1"/>
          </p:cNvPicPr>
          <p:nvPr/>
        </p:nvPicPr>
        <p:blipFill>
          <a:blip r:embed="rId3">
            <a:duotone>
              <a:prstClr val="black"/>
              <a:srgbClr val="FFCC66">
                <a:tint val="45000"/>
                <a:satMod val="400000"/>
              </a:srgbClr>
            </a:duotone>
            <a:extLst>
              <a:ext uri="{28A0092B-C50C-407E-A947-70E740481C1C}">
                <a14:useLocalDpi xmlns:a14="http://schemas.microsoft.com/office/drawing/2010/main" xmlns="" val="0"/>
              </a:ext>
            </a:extLst>
          </a:blip>
          <a:srcRect/>
          <a:stretch>
            <a:fillRect/>
          </a:stretch>
        </p:blipFill>
        <p:spPr bwMode="auto">
          <a:xfrm flipH="1">
            <a:off x="7811765" y="2204244"/>
            <a:ext cx="432643" cy="390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8" descr="Green_01"/>
          <p:cNvPicPr>
            <a:picLocks noChangeAspect="1" noChangeArrowheads="1"/>
          </p:cNvPicPr>
          <p:nvPr/>
        </p:nvPicPr>
        <p:blipFill>
          <a:blip r:embed="rId3">
            <a:duotone>
              <a:prstClr val="black"/>
              <a:schemeClr val="accent6">
                <a:tint val="45000"/>
                <a:satMod val="400000"/>
              </a:schemeClr>
            </a:duotone>
            <a:extLst>
              <a:ext uri="{28A0092B-C50C-407E-A947-70E740481C1C}">
                <a14:useLocalDpi xmlns:a14="http://schemas.microsoft.com/office/drawing/2010/main" xmlns="" val="0"/>
              </a:ext>
            </a:extLst>
          </a:blip>
          <a:srcRect/>
          <a:stretch>
            <a:fillRect/>
          </a:stretch>
        </p:blipFill>
        <p:spPr bwMode="auto">
          <a:xfrm flipH="1">
            <a:off x="7811765" y="3212306"/>
            <a:ext cx="432643" cy="390525"/>
          </a:xfrm>
          <a:prstGeom prst="rect">
            <a:avLst/>
          </a:prstGeom>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9" descr="Green_01"/>
          <p:cNvPicPr>
            <a:picLocks noChangeAspect="1" noChangeArrowheads="1"/>
          </p:cNvPicPr>
          <p:nvPr/>
        </p:nvPicPr>
        <p:blipFill>
          <a:blip r:embed="rId3">
            <a:duotone>
              <a:prstClr val="black"/>
              <a:schemeClr val="accent2">
                <a:tint val="45000"/>
                <a:satMod val="400000"/>
              </a:schemeClr>
            </a:duotone>
            <a:extLst>
              <a:ext uri="{28A0092B-C50C-407E-A947-70E740481C1C}">
                <a14:useLocalDpi xmlns:a14="http://schemas.microsoft.com/office/drawing/2010/main" xmlns="" val="0"/>
              </a:ext>
            </a:extLst>
          </a:blip>
          <a:srcRect/>
          <a:stretch>
            <a:fillRect/>
          </a:stretch>
        </p:blipFill>
        <p:spPr bwMode="auto">
          <a:xfrm flipH="1">
            <a:off x="7811765" y="4220369"/>
            <a:ext cx="432643" cy="390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10" descr="Green_01"/>
          <p:cNvPicPr>
            <a:picLocks noChangeAspect="1" noChangeArrowheads="1"/>
          </p:cNvPicPr>
          <p:nvPr/>
        </p:nvPicPr>
        <p:blipFill>
          <a:blip r:embed="rId3">
            <a:duotone>
              <a:prstClr val="black"/>
              <a:schemeClr val="accent1">
                <a:tint val="45000"/>
                <a:satMod val="400000"/>
              </a:schemeClr>
            </a:duotone>
            <a:extLst>
              <a:ext uri="{28A0092B-C50C-407E-A947-70E740481C1C}">
                <a14:useLocalDpi xmlns:a14="http://schemas.microsoft.com/office/drawing/2010/main" xmlns="" val="0"/>
              </a:ext>
            </a:extLst>
          </a:blip>
          <a:srcRect/>
          <a:stretch>
            <a:fillRect/>
          </a:stretch>
        </p:blipFill>
        <p:spPr bwMode="auto">
          <a:xfrm flipH="1">
            <a:off x="7811765" y="5301456"/>
            <a:ext cx="432643" cy="390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155755507"/>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10"/>
                                        </p:tgtEl>
                                        <p:attrNameLst>
                                          <p:attrName>r</p:attrName>
                                        </p:attrNameLst>
                                      </p:cBhvr>
                                    </p:animRot>
                                  </p:childTnLst>
                                </p:cTn>
                              </p:par>
                            </p:childTnLst>
                          </p:cTn>
                        </p:par>
                        <p:par>
                          <p:cTn id="7" fill="hold">
                            <p:stCondLst>
                              <p:cond delay="2000"/>
                            </p:stCondLst>
                            <p:childTnLst>
                              <p:par>
                                <p:cTn id="8" presetID="16" presetClass="entr" presetSubtype="21" fill="hold" grpId="0" nodeType="after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nodeType="clickEffect">
                                  <p:stCondLst>
                                    <p:cond delay="0"/>
                                  </p:stCondLst>
                                  <p:childTnLst>
                                    <p:animRot by="21600000">
                                      <p:cBhvr>
                                        <p:cTn id="14" dur="2000" fill="hold"/>
                                        <p:tgtEl>
                                          <p:spTgt spid="11"/>
                                        </p:tgtEl>
                                        <p:attrNameLst>
                                          <p:attrName>r</p:attrName>
                                        </p:attrNameLst>
                                      </p:cBhvr>
                                    </p:animRot>
                                  </p:childTnLst>
                                </p:cTn>
                              </p:par>
                            </p:childTnLst>
                          </p:cTn>
                        </p:par>
                        <p:par>
                          <p:cTn id="15" fill="hold">
                            <p:stCondLst>
                              <p:cond delay="2000"/>
                            </p:stCondLst>
                            <p:childTnLst>
                              <p:par>
                                <p:cTn id="16" presetID="16" presetClass="entr" presetSubtype="21"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mph" presetSubtype="0" fill="hold" nodeType="clickEffect">
                                  <p:stCondLst>
                                    <p:cond delay="0"/>
                                  </p:stCondLst>
                                  <p:childTnLst>
                                    <p:animRot by="21600000">
                                      <p:cBhvr>
                                        <p:cTn id="22" dur="2000" fill="hold"/>
                                        <p:tgtEl>
                                          <p:spTgt spid="12"/>
                                        </p:tgtEl>
                                        <p:attrNameLst>
                                          <p:attrName>r</p:attrName>
                                        </p:attrNameLst>
                                      </p:cBhvr>
                                    </p:animRot>
                                  </p:childTnLst>
                                </p:cTn>
                              </p:par>
                            </p:childTnLst>
                          </p:cTn>
                        </p:par>
                        <p:par>
                          <p:cTn id="23" fill="hold">
                            <p:stCondLst>
                              <p:cond delay="2000"/>
                            </p:stCondLst>
                            <p:childTnLst>
                              <p:par>
                                <p:cTn id="24" presetID="16" presetClass="entr" presetSubtype="21"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arn(inVertical)">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mph" presetSubtype="0" fill="hold" nodeType="clickEffect">
                                  <p:stCondLst>
                                    <p:cond delay="0"/>
                                  </p:stCondLst>
                                  <p:childTnLst>
                                    <p:animRot by="21600000">
                                      <p:cBhvr>
                                        <p:cTn id="30" dur="2000" fill="hold"/>
                                        <p:tgtEl>
                                          <p:spTgt spid="13"/>
                                        </p:tgtEl>
                                        <p:attrNameLst>
                                          <p:attrName>r</p:attrName>
                                        </p:attrNameLst>
                                      </p:cBhvr>
                                    </p:animRot>
                                  </p:childTnLst>
                                </p:cTn>
                              </p:par>
                            </p:childTnLst>
                          </p:cTn>
                        </p:par>
                        <p:par>
                          <p:cTn id="31" fill="hold">
                            <p:stCondLst>
                              <p:cond delay="2000"/>
                            </p:stCondLst>
                            <p:childTnLst>
                              <p:par>
                                <p:cTn id="32" presetID="16" presetClass="entr" presetSubtype="21"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barn(inVertical)">
                                      <p:cBhvr>
                                        <p:cTn id="3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escription: C:\Users\aly\Downloads\Maslo.jpg"/>
          <p:cNvPicPr>
            <a:picLocks noChangeAspect="1" noChangeArrowheads="1"/>
          </p:cNvPicPr>
          <p:nvPr/>
        </p:nvPicPr>
        <p:blipFill>
          <a:blip r:embed="rId2">
            <a:clrChange>
              <a:clrFrom>
                <a:srgbClr val="EFF1F0"/>
              </a:clrFrom>
              <a:clrTo>
                <a:srgbClr val="EFF1F0">
                  <a:alpha val="0"/>
                </a:srgbClr>
              </a:clrTo>
            </a:clrChange>
            <a:extLst>
              <a:ext uri="{28A0092B-C50C-407E-A947-70E740481C1C}">
                <a14:useLocalDpi xmlns:a14="http://schemas.microsoft.com/office/drawing/2010/main" xmlns="" val="0"/>
              </a:ext>
            </a:extLst>
          </a:blip>
          <a:srcRect/>
          <a:stretch>
            <a:fillRect/>
          </a:stretch>
        </p:blipFill>
        <p:spPr bwMode="auto">
          <a:xfrm>
            <a:off x="1259632" y="764704"/>
            <a:ext cx="6955382" cy="54836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098322127"/>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对角圆角矩形 5"/>
          <p:cNvSpPr>
            <a:spLocks/>
          </p:cNvSpPr>
          <p:nvPr/>
        </p:nvSpPr>
        <p:spPr bwMode="auto">
          <a:xfrm rot="21346829" flipH="1">
            <a:off x="1503901" y="2158577"/>
            <a:ext cx="5850448" cy="2931372"/>
          </a:xfrm>
          <a:custGeom>
            <a:avLst/>
            <a:gdLst>
              <a:gd name="T0" fmla="*/ 492043 w 6954838"/>
              <a:gd name="T1" fmla="*/ 0 h 3879850"/>
              <a:gd name="T2" fmla="*/ 6954838 w 6954838"/>
              <a:gd name="T3" fmla="*/ 0 h 3879850"/>
              <a:gd name="T4" fmla="*/ 6954838 w 6954838"/>
              <a:gd name="T5" fmla="*/ 0 h 3879850"/>
              <a:gd name="T6" fmla="*/ 6954838 w 6954838"/>
              <a:gd name="T7" fmla="*/ 3387807 h 3879850"/>
              <a:gd name="T8" fmla="*/ 6462795 w 6954838"/>
              <a:gd name="T9" fmla="*/ 3879850 h 3879850"/>
              <a:gd name="T10" fmla="*/ 0 w 6954838"/>
              <a:gd name="T11" fmla="*/ 3879850 h 3879850"/>
              <a:gd name="T12" fmla="*/ 0 w 6954838"/>
              <a:gd name="T13" fmla="*/ 3879850 h 3879850"/>
              <a:gd name="T14" fmla="*/ 0 w 6954838"/>
              <a:gd name="T15" fmla="*/ 492043 h 3879850"/>
              <a:gd name="T16" fmla="*/ 492043 w 6954838"/>
              <a:gd name="T17" fmla="*/ 0 h 3879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54838" h="3879850">
                <a:moveTo>
                  <a:pt x="492043" y="0"/>
                </a:moveTo>
                <a:lnTo>
                  <a:pt x="6954838" y="0"/>
                </a:lnTo>
                <a:lnTo>
                  <a:pt x="6954838" y="3387807"/>
                </a:lnTo>
                <a:cubicBezTo>
                  <a:pt x="6954838" y="3659555"/>
                  <a:pt x="6734543" y="3879850"/>
                  <a:pt x="6462795" y="3879850"/>
                </a:cubicBezTo>
                <a:lnTo>
                  <a:pt x="0" y="3879850"/>
                </a:lnTo>
                <a:lnTo>
                  <a:pt x="0" y="492043"/>
                </a:lnTo>
                <a:cubicBezTo>
                  <a:pt x="0" y="220295"/>
                  <a:pt x="220295" y="0"/>
                  <a:pt x="492043" y="0"/>
                </a:cubicBezTo>
                <a:close/>
              </a:path>
            </a:pathLst>
          </a:custGeom>
          <a:gradFill>
            <a:gsLst>
              <a:gs pos="0">
                <a:srgbClr val="66CCFF"/>
              </a:gs>
              <a:gs pos="35000">
                <a:srgbClr val="33CCFF"/>
              </a:gs>
              <a:gs pos="100000">
                <a:srgbClr val="00B0F0"/>
              </a:gs>
            </a:gsLst>
          </a:gradFill>
          <a:ln>
            <a:solidFill>
              <a:srgbClr val="00FFFF"/>
            </a:solidFill>
          </a:ln>
          <a:extLst/>
        </p:spPr>
        <p:style>
          <a:lnRef idx="1">
            <a:schemeClr val="accent1"/>
          </a:lnRef>
          <a:fillRef idx="2">
            <a:schemeClr val="accent1"/>
          </a:fillRef>
          <a:effectRef idx="1">
            <a:schemeClr val="accent1"/>
          </a:effectRef>
          <a:fontRef idx="minor">
            <a:schemeClr val="dk1"/>
          </a:fontRef>
        </p:style>
        <p:txBody>
          <a:bodyPr anchor="ctr"/>
          <a:lstStyle/>
          <a:p>
            <a:pPr>
              <a:defRPr/>
            </a:pPr>
            <a:endParaRPr lang="ar-EG">
              <a:solidFill>
                <a:srgbClr val="000000"/>
              </a:solidFill>
              <a:latin typeface="Arial" panose="020B0604020202020204" pitchFamily="34" charset="0"/>
              <a:ea typeface="SimSun" panose="02010600030101010101" pitchFamily="2" charset="-122"/>
            </a:endParaRPr>
          </a:p>
        </p:txBody>
      </p:sp>
      <p:pic>
        <p:nvPicPr>
          <p:cNvPr id="7" name="Picture 3" descr="C:\TDDOWNLOAD\pencil.png"/>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flipH="1">
            <a:off x="6826558" y="1700808"/>
            <a:ext cx="481746" cy="7466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内容占位符 2"/>
          <p:cNvSpPr>
            <a:spLocks noGrp="1"/>
          </p:cNvSpPr>
          <p:nvPr>
            <p:ph idx="4294967295"/>
          </p:nvPr>
        </p:nvSpPr>
        <p:spPr>
          <a:xfrm rot="21361315" flipH="1">
            <a:off x="1973263" y="2738438"/>
            <a:ext cx="4797425" cy="2054225"/>
          </a:xfrm>
        </p:spPr>
        <p:txBody>
          <a:bodyPr/>
          <a:lstStyle/>
          <a:p>
            <a:pPr marL="0" indent="0" algn="ctr" eaLnBrk="1" hangingPunct="1"/>
            <a:endParaRPr lang="en-US" sz="1600" b="1" dirty="0" smtClean="0">
              <a:solidFill>
                <a:schemeClr val="bg1"/>
              </a:solidFill>
            </a:endParaRPr>
          </a:p>
          <a:p>
            <a:pPr marL="0" indent="0" algn="ctr">
              <a:buNone/>
            </a:pPr>
            <a:r>
              <a:rPr lang="ar-EG" altLang="zh-CN" sz="4000" b="1" dirty="0" smtClean="0">
                <a:solidFill>
                  <a:srgbClr val="000000"/>
                </a:solidFill>
              </a:rPr>
              <a:t>الدوافع </a:t>
            </a:r>
            <a:r>
              <a:rPr lang="ar-EG" altLang="zh-CN" sz="4000" b="1" dirty="0">
                <a:solidFill>
                  <a:srgbClr val="000000"/>
                </a:solidFill>
              </a:rPr>
              <a:t>الهامة ذات العلاقة بالتعلم المدرسي </a:t>
            </a:r>
          </a:p>
        </p:txBody>
      </p:sp>
    </p:spTree>
    <p:extLst>
      <p:ext uri="{BB962C8B-B14F-4D97-AF65-F5344CB8AC3E}">
        <p14:creationId xmlns:p14="http://schemas.microsoft.com/office/powerpoint/2010/main" xmlns="" val="108061904"/>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par>
                          <p:cTn id="21" fill="hold">
                            <p:stCondLst>
                              <p:cond delay="2000"/>
                            </p:stCondLst>
                            <p:childTnLst>
                              <p:par>
                                <p:cTn id="22" presetID="26" presetClass="entr" presetSubtype="0"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80">
                                          <p:stCondLst>
                                            <p:cond delay="0"/>
                                          </p:stCondLst>
                                        </p:cTn>
                                        <p:tgtEl>
                                          <p:spTgt spid="7"/>
                                        </p:tgtEl>
                                      </p:cBhvr>
                                    </p:animEffect>
                                    <p:anim calcmode="lin" valueType="num">
                                      <p:cBhvr>
                                        <p:cTn id="25"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0" dur="26">
                                          <p:stCondLst>
                                            <p:cond delay="650"/>
                                          </p:stCondLst>
                                        </p:cTn>
                                        <p:tgtEl>
                                          <p:spTgt spid="7"/>
                                        </p:tgtEl>
                                      </p:cBhvr>
                                      <p:to x="100000" y="60000"/>
                                    </p:animScale>
                                    <p:animScale>
                                      <p:cBhvr>
                                        <p:cTn id="31" dur="166" decel="50000">
                                          <p:stCondLst>
                                            <p:cond delay="676"/>
                                          </p:stCondLst>
                                        </p:cTn>
                                        <p:tgtEl>
                                          <p:spTgt spid="7"/>
                                        </p:tgtEl>
                                      </p:cBhvr>
                                      <p:to x="100000" y="100000"/>
                                    </p:animScale>
                                    <p:animScale>
                                      <p:cBhvr>
                                        <p:cTn id="32" dur="26">
                                          <p:stCondLst>
                                            <p:cond delay="1312"/>
                                          </p:stCondLst>
                                        </p:cTn>
                                        <p:tgtEl>
                                          <p:spTgt spid="7"/>
                                        </p:tgtEl>
                                      </p:cBhvr>
                                      <p:to x="100000" y="80000"/>
                                    </p:animScale>
                                    <p:animScale>
                                      <p:cBhvr>
                                        <p:cTn id="33" dur="166" decel="50000">
                                          <p:stCondLst>
                                            <p:cond delay="1338"/>
                                          </p:stCondLst>
                                        </p:cTn>
                                        <p:tgtEl>
                                          <p:spTgt spid="7"/>
                                        </p:tgtEl>
                                      </p:cBhvr>
                                      <p:to x="100000" y="100000"/>
                                    </p:animScale>
                                    <p:animScale>
                                      <p:cBhvr>
                                        <p:cTn id="34" dur="26">
                                          <p:stCondLst>
                                            <p:cond delay="1642"/>
                                          </p:stCondLst>
                                        </p:cTn>
                                        <p:tgtEl>
                                          <p:spTgt spid="7"/>
                                        </p:tgtEl>
                                      </p:cBhvr>
                                      <p:to x="100000" y="90000"/>
                                    </p:animScale>
                                    <p:animScale>
                                      <p:cBhvr>
                                        <p:cTn id="35" dur="166" decel="50000">
                                          <p:stCondLst>
                                            <p:cond delay="1668"/>
                                          </p:stCondLst>
                                        </p:cTn>
                                        <p:tgtEl>
                                          <p:spTgt spid="7"/>
                                        </p:tgtEl>
                                      </p:cBhvr>
                                      <p:to x="100000" y="100000"/>
                                    </p:animScale>
                                    <p:animScale>
                                      <p:cBhvr>
                                        <p:cTn id="36" dur="26">
                                          <p:stCondLst>
                                            <p:cond delay="1808"/>
                                          </p:stCondLst>
                                        </p:cTn>
                                        <p:tgtEl>
                                          <p:spTgt spid="7"/>
                                        </p:tgtEl>
                                      </p:cBhvr>
                                      <p:to x="100000" y="95000"/>
                                    </p:animScale>
                                    <p:animScale>
                                      <p:cBhvr>
                                        <p:cTn id="37" dur="166" decel="50000">
                                          <p:stCondLst>
                                            <p:cond delay="1834"/>
                                          </p:stCondLst>
                                        </p:cTn>
                                        <p:tgtEl>
                                          <p:spTgt spid="7"/>
                                        </p:tgtEl>
                                      </p:cBhvr>
                                      <p:to x="100000" y="100000"/>
                                    </p:animScale>
                                  </p:childTnLst>
                                </p:cTn>
                              </p:par>
                            </p:childTnLst>
                          </p:cTn>
                        </p:par>
                        <p:par>
                          <p:cTn id="38" fill="hold">
                            <p:stCondLst>
                              <p:cond delay="4000"/>
                            </p:stCondLst>
                            <p:childTnLst>
                              <p:par>
                                <p:cTn id="39" presetID="26" presetClass="entr" presetSubtype="0" fill="hold" grpId="0" nodeType="afterEffect">
                                  <p:stCondLst>
                                    <p:cond delay="0"/>
                                  </p:stCondLst>
                                  <p:childTnLst>
                                    <p:set>
                                      <p:cBhvr>
                                        <p:cTn id="40" dur="1" fill="hold">
                                          <p:stCondLst>
                                            <p:cond delay="0"/>
                                          </p:stCondLst>
                                        </p:cTn>
                                        <p:tgtEl>
                                          <p:spTgt spid="8">
                                            <p:txEl>
                                              <p:pRg st="1" end="1"/>
                                            </p:txEl>
                                          </p:spTgt>
                                        </p:tgtEl>
                                        <p:attrNameLst>
                                          <p:attrName>style.visibility</p:attrName>
                                        </p:attrNameLst>
                                      </p:cBhvr>
                                      <p:to>
                                        <p:strVal val="visible"/>
                                      </p:to>
                                    </p:set>
                                    <p:animEffect transition="in" filter="wipe(down)">
                                      <p:cBhvr>
                                        <p:cTn id="41" dur="580">
                                          <p:stCondLst>
                                            <p:cond delay="0"/>
                                          </p:stCondLst>
                                        </p:cTn>
                                        <p:tgtEl>
                                          <p:spTgt spid="8">
                                            <p:txEl>
                                              <p:pRg st="1" end="1"/>
                                            </p:txEl>
                                          </p:spTgt>
                                        </p:tgtEl>
                                      </p:cBhvr>
                                    </p:animEffect>
                                    <p:anim calcmode="lin" valueType="num">
                                      <p:cBhvr>
                                        <p:cTn id="42" dur="1822" tmFilter="0,0; 0.14,0.36; 0.43,0.73; 0.71,0.91; 1.0,1.0">
                                          <p:stCondLst>
                                            <p:cond delay="0"/>
                                          </p:stCondLst>
                                        </p:cTn>
                                        <p:tgtEl>
                                          <p:spTgt spid="8">
                                            <p:txEl>
                                              <p:pRg st="1" end="1"/>
                                            </p:txEl>
                                          </p:spTgt>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8">
                                            <p:txEl>
                                              <p:pRg st="1" end="1"/>
                                            </p:txEl>
                                          </p:spTgt>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8">
                                            <p:txEl>
                                              <p:pRg st="1" end="1"/>
                                            </p:txEl>
                                          </p:spTgt>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8">
                                            <p:txEl>
                                              <p:pRg st="1" end="1"/>
                                            </p:txEl>
                                          </p:spTgt>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8">
                                            <p:txEl>
                                              <p:pRg st="1" end="1"/>
                                            </p:txEl>
                                          </p:spTgt>
                                        </p:tgtEl>
                                        <p:attrNameLst>
                                          <p:attrName>ppt_y</p:attrName>
                                        </p:attrNameLst>
                                      </p:cBhvr>
                                      <p:tavLst>
                                        <p:tav tm="0" fmla="#ppt_y-sin(pi*$)/81">
                                          <p:val>
                                            <p:fltVal val="0"/>
                                          </p:val>
                                        </p:tav>
                                        <p:tav tm="100000">
                                          <p:val>
                                            <p:fltVal val="1"/>
                                          </p:val>
                                        </p:tav>
                                      </p:tavLst>
                                    </p:anim>
                                    <p:animScale>
                                      <p:cBhvr>
                                        <p:cTn id="47" dur="26">
                                          <p:stCondLst>
                                            <p:cond delay="650"/>
                                          </p:stCondLst>
                                        </p:cTn>
                                        <p:tgtEl>
                                          <p:spTgt spid="8">
                                            <p:txEl>
                                              <p:pRg st="1" end="1"/>
                                            </p:txEl>
                                          </p:spTgt>
                                        </p:tgtEl>
                                      </p:cBhvr>
                                      <p:to x="100000" y="60000"/>
                                    </p:animScale>
                                    <p:animScale>
                                      <p:cBhvr>
                                        <p:cTn id="48" dur="166" decel="50000">
                                          <p:stCondLst>
                                            <p:cond delay="676"/>
                                          </p:stCondLst>
                                        </p:cTn>
                                        <p:tgtEl>
                                          <p:spTgt spid="8">
                                            <p:txEl>
                                              <p:pRg st="1" end="1"/>
                                            </p:txEl>
                                          </p:spTgt>
                                        </p:tgtEl>
                                      </p:cBhvr>
                                      <p:to x="100000" y="100000"/>
                                    </p:animScale>
                                    <p:animScale>
                                      <p:cBhvr>
                                        <p:cTn id="49" dur="26">
                                          <p:stCondLst>
                                            <p:cond delay="1312"/>
                                          </p:stCondLst>
                                        </p:cTn>
                                        <p:tgtEl>
                                          <p:spTgt spid="8">
                                            <p:txEl>
                                              <p:pRg st="1" end="1"/>
                                            </p:txEl>
                                          </p:spTgt>
                                        </p:tgtEl>
                                      </p:cBhvr>
                                      <p:to x="100000" y="80000"/>
                                    </p:animScale>
                                    <p:animScale>
                                      <p:cBhvr>
                                        <p:cTn id="50" dur="166" decel="50000">
                                          <p:stCondLst>
                                            <p:cond delay="1338"/>
                                          </p:stCondLst>
                                        </p:cTn>
                                        <p:tgtEl>
                                          <p:spTgt spid="8">
                                            <p:txEl>
                                              <p:pRg st="1" end="1"/>
                                            </p:txEl>
                                          </p:spTgt>
                                        </p:tgtEl>
                                      </p:cBhvr>
                                      <p:to x="100000" y="100000"/>
                                    </p:animScale>
                                    <p:animScale>
                                      <p:cBhvr>
                                        <p:cTn id="51" dur="26">
                                          <p:stCondLst>
                                            <p:cond delay="1642"/>
                                          </p:stCondLst>
                                        </p:cTn>
                                        <p:tgtEl>
                                          <p:spTgt spid="8">
                                            <p:txEl>
                                              <p:pRg st="1" end="1"/>
                                            </p:txEl>
                                          </p:spTgt>
                                        </p:tgtEl>
                                      </p:cBhvr>
                                      <p:to x="100000" y="90000"/>
                                    </p:animScale>
                                    <p:animScale>
                                      <p:cBhvr>
                                        <p:cTn id="52" dur="166" decel="50000">
                                          <p:stCondLst>
                                            <p:cond delay="1668"/>
                                          </p:stCondLst>
                                        </p:cTn>
                                        <p:tgtEl>
                                          <p:spTgt spid="8">
                                            <p:txEl>
                                              <p:pRg st="1" end="1"/>
                                            </p:txEl>
                                          </p:spTgt>
                                        </p:tgtEl>
                                      </p:cBhvr>
                                      <p:to x="100000" y="100000"/>
                                    </p:animScale>
                                    <p:animScale>
                                      <p:cBhvr>
                                        <p:cTn id="53" dur="26">
                                          <p:stCondLst>
                                            <p:cond delay="1808"/>
                                          </p:stCondLst>
                                        </p:cTn>
                                        <p:tgtEl>
                                          <p:spTgt spid="8">
                                            <p:txEl>
                                              <p:pRg st="1" end="1"/>
                                            </p:txEl>
                                          </p:spTgt>
                                        </p:tgtEl>
                                      </p:cBhvr>
                                      <p:to x="100000" y="95000"/>
                                    </p:animScale>
                                    <p:animScale>
                                      <p:cBhvr>
                                        <p:cTn id="54" dur="166" decel="50000">
                                          <p:stCondLst>
                                            <p:cond delay="1834"/>
                                          </p:stCondLst>
                                        </p:cTn>
                                        <p:tgtEl>
                                          <p:spTgt spid="8">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build="p"/>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对角圆角矩形 5"/>
          <p:cNvSpPr>
            <a:spLocks/>
          </p:cNvSpPr>
          <p:nvPr/>
        </p:nvSpPr>
        <p:spPr bwMode="auto">
          <a:xfrm rot="21346829" flipH="1">
            <a:off x="1503901" y="2158577"/>
            <a:ext cx="5850448" cy="2931372"/>
          </a:xfrm>
          <a:custGeom>
            <a:avLst/>
            <a:gdLst>
              <a:gd name="T0" fmla="*/ 492043 w 6954838"/>
              <a:gd name="T1" fmla="*/ 0 h 3879850"/>
              <a:gd name="T2" fmla="*/ 6954838 w 6954838"/>
              <a:gd name="T3" fmla="*/ 0 h 3879850"/>
              <a:gd name="T4" fmla="*/ 6954838 w 6954838"/>
              <a:gd name="T5" fmla="*/ 0 h 3879850"/>
              <a:gd name="T6" fmla="*/ 6954838 w 6954838"/>
              <a:gd name="T7" fmla="*/ 3387807 h 3879850"/>
              <a:gd name="T8" fmla="*/ 6462795 w 6954838"/>
              <a:gd name="T9" fmla="*/ 3879850 h 3879850"/>
              <a:gd name="T10" fmla="*/ 0 w 6954838"/>
              <a:gd name="T11" fmla="*/ 3879850 h 3879850"/>
              <a:gd name="T12" fmla="*/ 0 w 6954838"/>
              <a:gd name="T13" fmla="*/ 3879850 h 3879850"/>
              <a:gd name="T14" fmla="*/ 0 w 6954838"/>
              <a:gd name="T15" fmla="*/ 492043 h 3879850"/>
              <a:gd name="T16" fmla="*/ 492043 w 6954838"/>
              <a:gd name="T17" fmla="*/ 0 h 3879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54838" h="3879850">
                <a:moveTo>
                  <a:pt x="492043" y="0"/>
                </a:moveTo>
                <a:lnTo>
                  <a:pt x="6954838" y="0"/>
                </a:lnTo>
                <a:lnTo>
                  <a:pt x="6954838" y="3387807"/>
                </a:lnTo>
                <a:cubicBezTo>
                  <a:pt x="6954838" y="3659555"/>
                  <a:pt x="6734543" y="3879850"/>
                  <a:pt x="6462795" y="3879850"/>
                </a:cubicBezTo>
                <a:lnTo>
                  <a:pt x="0" y="3879850"/>
                </a:lnTo>
                <a:lnTo>
                  <a:pt x="0" y="492043"/>
                </a:lnTo>
                <a:cubicBezTo>
                  <a:pt x="0" y="220295"/>
                  <a:pt x="220295" y="0"/>
                  <a:pt x="492043" y="0"/>
                </a:cubicBezTo>
                <a:close/>
              </a:path>
            </a:pathLst>
          </a:custGeom>
          <a:gradFill>
            <a:gsLst>
              <a:gs pos="0">
                <a:srgbClr val="66CCFF"/>
              </a:gs>
              <a:gs pos="35000">
                <a:srgbClr val="33CCFF"/>
              </a:gs>
              <a:gs pos="100000">
                <a:srgbClr val="00B0F0"/>
              </a:gs>
            </a:gsLst>
          </a:gradFill>
          <a:ln>
            <a:solidFill>
              <a:srgbClr val="00FFFF"/>
            </a:solidFill>
          </a:ln>
          <a:extLst/>
        </p:spPr>
        <p:style>
          <a:lnRef idx="1">
            <a:schemeClr val="accent1"/>
          </a:lnRef>
          <a:fillRef idx="2">
            <a:schemeClr val="accent1"/>
          </a:fillRef>
          <a:effectRef idx="1">
            <a:schemeClr val="accent1"/>
          </a:effectRef>
          <a:fontRef idx="minor">
            <a:schemeClr val="dk1"/>
          </a:fontRef>
        </p:style>
        <p:txBody>
          <a:bodyPr anchor="ctr"/>
          <a:lstStyle/>
          <a:p>
            <a:pPr>
              <a:defRPr/>
            </a:pPr>
            <a:endParaRPr lang="ar-EG">
              <a:solidFill>
                <a:srgbClr val="000000"/>
              </a:solidFill>
              <a:latin typeface="Arial" panose="020B0604020202020204" pitchFamily="34" charset="0"/>
              <a:ea typeface="SimSun" panose="02010600030101010101" pitchFamily="2" charset="-122"/>
            </a:endParaRPr>
          </a:p>
        </p:txBody>
      </p:sp>
      <p:pic>
        <p:nvPicPr>
          <p:cNvPr id="7" name="Picture 3" descr="C:\TDDOWNLOAD\pencil.png"/>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flipH="1">
            <a:off x="6826558" y="1700808"/>
            <a:ext cx="481746" cy="7466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内容占位符 2"/>
          <p:cNvSpPr>
            <a:spLocks noGrp="1"/>
          </p:cNvSpPr>
          <p:nvPr>
            <p:ph idx="4294967295"/>
          </p:nvPr>
        </p:nvSpPr>
        <p:spPr>
          <a:xfrm rot="21361315" flipH="1">
            <a:off x="1973263" y="2738438"/>
            <a:ext cx="4797425" cy="2054225"/>
          </a:xfrm>
        </p:spPr>
        <p:txBody>
          <a:bodyPr/>
          <a:lstStyle/>
          <a:p>
            <a:pPr marL="0" indent="0" algn="ctr" rtl="1" eaLnBrk="1" hangingPunct="1">
              <a:buNone/>
            </a:pPr>
            <a:endParaRPr lang="ar-EG" altLang="zh-CN" sz="1800" b="1" dirty="0" smtClean="0"/>
          </a:p>
          <a:p>
            <a:pPr marL="0" indent="0" algn="ctr">
              <a:buNone/>
            </a:pPr>
            <a:r>
              <a:rPr lang="ar-EG" altLang="zh-CN" sz="4000" b="1" dirty="0" smtClean="0">
                <a:solidFill>
                  <a:srgbClr val="000000"/>
                </a:solidFill>
              </a:rPr>
              <a:t>نظرية </a:t>
            </a:r>
            <a:r>
              <a:rPr lang="ar-EG" altLang="zh-CN" sz="4000" b="1" dirty="0">
                <a:solidFill>
                  <a:srgbClr val="000000"/>
                </a:solidFill>
              </a:rPr>
              <a:t>العاملين لهرزبورغ</a:t>
            </a:r>
          </a:p>
        </p:txBody>
      </p:sp>
    </p:spTree>
    <p:extLst>
      <p:ext uri="{BB962C8B-B14F-4D97-AF65-F5344CB8AC3E}">
        <p14:creationId xmlns:p14="http://schemas.microsoft.com/office/powerpoint/2010/main" xmlns="" val="1776841232"/>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par>
                          <p:cTn id="21" fill="hold">
                            <p:stCondLst>
                              <p:cond delay="2000"/>
                            </p:stCondLst>
                            <p:childTnLst>
                              <p:par>
                                <p:cTn id="22" presetID="26" presetClass="entr" presetSubtype="0"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80">
                                          <p:stCondLst>
                                            <p:cond delay="0"/>
                                          </p:stCondLst>
                                        </p:cTn>
                                        <p:tgtEl>
                                          <p:spTgt spid="7"/>
                                        </p:tgtEl>
                                      </p:cBhvr>
                                    </p:animEffect>
                                    <p:anim calcmode="lin" valueType="num">
                                      <p:cBhvr>
                                        <p:cTn id="25"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0" dur="26">
                                          <p:stCondLst>
                                            <p:cond delay="650"/>
                                          </p:stCondLst>
                                        </p:cTn>
                                        <p:tgtEl>
                                          <p:spTgt spid="7"/>
                                        </p:tgtEl>
                                      </p:cBhvr>
                                      <p:to x="100000" y="60000"/>
                                    </p:animScale>
                                    <p:animScale>
                                      <p:cBhvr>
                                        <p:cTn id="31" dur="166" decel="50000">
                                          <p:stCondLst>
                                            <p:cond delay="676"/>
                                          </p:stCondLst>
                                        </p:cTn>
                                        <p:tgtEl>
                                          <p:spTgt spid="7"/>
                                        </p:tgtEl>
                                      </p:cBhvr>
                                      <p:to x="100000" y="100000"/>
                                    </p:animScale>
                                    <p:animScale>
                                      <p:cBhvr>
                                        <p:cTn id="32" dur="26">
                                          <p:stCondLst>
                                            <p:cond delay="1312"/>
                                          </p:stCondLst>
                                        </p:cTn>
                                        <p:tgtEl>
                                          <p:spTgt spid="7"/>
                                        </p:tgtEl>
                                      </p:cBhvr>
                                      <p:to x="100000" y="80000"/>
                                    </p:animScale>
                                    <p:animScale>
                                      <p:cBhvr>
                                        <p:cTn id="33" dur="166" decel="50000">
                                          <p:stCondLst>
                                            <p:cond delay="1338"/>
                                          </p:stCondLst>
                                        </p:cTn>
                                        <p:tgtEl>
                                          <p:spTgt spid="7"/>
                                        </p:tgtEl>
                                      </p:cBhvr>
                                      <p:to x="100000" y="100000"/>
                                    </p:animScale>
                                    <p:animScale>
                                      <p:cBhvr>
                                        <p:cTn id="34" dur="26">
                                          <p:stCondLst>
                                            <p:cond delay="1642"/>
                                          </p:stCondLst>
                                        </p:cTn>
                                        <p:tgtEl>
                                          <p:spTgt spid="7"/>
                                        </p:tgtEl>
                                      </p:cBhvr>
                                      <p:to x="100000" y="90000"/>
                                    </p:animScale>
                                    <p:animScale>
                                      <p:cBhvr>
                                        <p:cTn id="35" dur="166" decel="50000">
                                          <p:stCondLst>
                                            <p:cond delay="1668"/>
                                          </p:stCondLst>
                                        </p:cTn>
                                        <p:tgtEl>
                                          <p:spTgt spid="7"/>
                                        </p:tgtEl>
                                      </p:cBhvr>
                                      <p:to x="100000" y="100000"/>
                                    </p:animScale>
                                    <p:animScale>
                                      <p:cBhvr>
                                        <p:cTn id="36" dur="26">
                                          <p:stCondLst>
                                            <p:cond delay="1808"/>
                                          </p:stCondLst>
                                        </p:cTn>
                                        <p:tgtEl>
                                          <p:spTgt spid="7"/>
                                        </p:tgtEl>
                                      </p:cBhvr>
                                      <p:to x="100000" y="95000"/>
                                    </p:animScale>
                                    <p:animScale>
                                      <p:cBhvr>
                                        <p:cTn id="37" dur="166" decel="50000">
                                          <p:stCondLst>
                                            <p:cond delay="1834"/>
                                          </p:stCondLst>
                                        </p:cTn>
                                        <p:tgtEl>
                                          <p:spTgt spid="7"/>
                                        </p:tgtEl>
                                      </p:cBhvr>
                                      <p:to x="100000" y="100000"/>
                                    </p:animScale>
                                  </p:childTnLst>
                                </p:cTn>
                              </p:par>
                            </p:childTnLst>
                          </p:cTn>
                        </p:par>
                        <p:par>
                          <p:cTn id="38" fill="hold">
                            <p:stCondLst>
                              <p:cond delay="4000"/>
                            </p:stCondLst>
                            <p:childTnLst>
                              <p:par>
                                <p:cTn id="39" presetID="26" presetClass="entr" presetSubtype="0" fill="hold" grpId="0" nodeType="afterEffect">
                                  <p:stCondLst>
                                    <p:cond delay="0"/>
                                  </p:stCondLst>
                                  <p:childTnLst>
                                    <p:set>
                                      <p:cBhvr>
                                        <p:cTn id="40" dur="1" fill="hold">
                                          <p:stCondLst>
                                            <p:cond delay="0"/>
                                          </p:stCondLst>
                                        </p:cTn>
                                        <p:tgtEl>
                                          <p:spTgt spid="8">
                                            <p:txEl>
                                              <p:pRg st="1" end="1"/>
                                            </p:txEl>
                                          </p:spTgt>
                                        </p:tgtEl>
                                        <p:attrNameLst>
                                          <p:attrName>style.visibility</p:attrName>
                                        </p:attrNameLst>
                                      </p:cBhvr>
                                      <p:to>
                                        <p:strVal val="visible"/>
                                      </p:to>
                                    </p:set>
                                    <p:animEffect transition="in" filter="wipe(down)">
                                      <p:cBhvr>
                                        <p:cTn id="41" dur="580">
                                          <p:stCondLst>
                                            <p:cond delay="0"/>
                                          </p:stCondLst>
                                        </p:cTn>
                                        <p:tgtEl>
                                          <p:spTgt spid="8">
                                            <p:txEl>
                                              <p:pRg st="1" end="1"/>
                                            </p:txEl>
                                          </p:spTgt>
                                        </p:tgtEl>
                                      </p:cBhvr>
                                    </p:animEffect>
                                    <p:anim calcmode="lin" valueType="num">
                                      <p:cBhvr>
                                        <p:cTn id="42" dur="1822" tmFilter="0,0; 0.14,0.36; 0.43,0.73; 0.71,0.91; 1.0,1.0">
                                          <p:stCondLst>
                                            <p:cond delay="0"/>
                                          </p:stCondLst>
                                        </p:cTn>
                                        <p:tgtEl>
                                          <p:spTgt spid="8">
                                            <p:txEl>
                                              <p:pRg st="1" end="1"/>
                                            </p:txEl>
                                          </p:spTgt>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8">
                                            <p:txEl>
                                              <p:pRg st="1" end="1"/>
                                            </p:txEl>
                                          </p:spTgt>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8">
                                            <p:txEl>
                                              <p:pRg st="1" end="1"/>
                                            </p:txEl>
                                          </p:spTgt>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8">
                                            <p:txEl>
                                              <p:pRg st="1" end="1"/>
                                            </p:txEl>
                                          </p:spTgt>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8">
                                            <p:txEl>
                                              <p:pRg st="1" end="1"/>
                                            </p:txEl>
                                          </p:spTgt>
                                        </p:tgtEl>
                                        <p:attrNameLst>
                                          <p:attrName>ppt_y</p:attrName>
                                        </p:attrNameLst>
                                      </p:cBhvr>
                                      <p:tavLst>
                                        <p:tav tm="0" fmla="#ppt_y-sin(pi*$)/81">
                                          <p:val>
                                            <p:fltVal val="0"/>
                                          </p:val>
                                        </p:tav>
                                        <p:tav tm="100000">
                                          <p:val>
                                            <p:fltVal val="1"/>
                                          </p:val>
                                        </p:tav>
                                      </p:tavLst>
                                    </p:anim>
                                    <p:animScale>
                                      <p:cBhvr>
                                        <p:cTn id="47" dur="26">
                                          <p:stCondLst>
                                            <p:cond delay="650"/>
                                          </p:stCondLst>
                                        </p:cTn>
                                        <p:tgtEl>
                                          <p:spTgt spid="8">
                                            <p:txEl>
                                              <p:pRg st="1" end="1"/>
                                            </p:txEl>
                                          </p:spTgt>
                                        </p:tgtEl>
                                      </p:cBhvr>
                                      <p:to x="100000" y="60000"/>
                                    </p:animScale>
                                    <p:animScale>
                                      <p:cBhvr>
                                        <p:cTn id="48" dur="166" decel="50000">
                                          <p:stCondLst>
                                            <p:cond delay="676"/>
                                          </p:stCondLst>
                                        </p:cTn>
                                        <p:tgtEl>
                                          <p:spTgt spid="8">
                                            <p:txEl>
                                              <p:pRg st="1" end="1"/>
                                            </p:txEl>
                                          </p:spTgt>
                                        </p:tgtEl>
                                      </p:cBhvr>
                                      <p:to x="100000" y="100000"/>
                                    </p:animScale>
                                    <p:animScale>
                                      <p:cBhvr>
                                        <p:cTn id="49" dur="26">
                                          <p:stCondLst>
                                            <p:cond delay="1312"/>
                                          </p:stCondLst>
                                        </p:cTn>
                                        <p:tgtEl>
                                          <p:spTgt spid="8">
                                            <p:txEl>
                                              <p:pRg st="1" end="1"/>
                                            </p:txEl>
                                          </p:spTgt>
                                        </p:tgtEl>
                                      </p:cBhvr>
                                      <p:to x="100000" y="80000"/>
                                    </p:animScale>
                                    <p:animScale>
                                      <p:cBhvr>
                                        <p:cTn id="50" dur="166" decel="50000">
                                          <p:stCondLst>
                                            <p:cond delay="1338"/>
                                          </p:stCondLst>
                                        </p:cTn>
                                        <p:tgtEl>
                                          <p:spTgt spid="8">
                                            <p:txEl>
                                              <p:pRg st="1" end="1"/>
                                            </p:txEl>
                                          </p:spTgt>
                                        </p:tgtEl>
                                      </p:cBhvr>
                                      <p:to x="100000" y="100000"/>
                                    </p:animScale>
                                    <p:animScale>
                                      <p:cBhvr>
                                        <p:cTn id="51" dur="26">
                                          <p:stCondLst>
                                            <p:cond delay="1642"/>
                                          </p:stCondLst>
                                        </p:cTn>
                                        <p:tgtEl>
                                          <p:spTgt spid="8">
                                            <p:txEl>
                                              <p:pRg st="1" end="1"/>
                                            </p:txEl>
                                          </p:spTgt>
                                        </p:tgtEl>
                                      </p:cBhvr>
                                      <p:to x="100000" y="90000"/>
                                    </p:animScale>
                                    <p:animScale>
                                      <p:cBhvr>
                                        <p:cTn id="52" dur="166" decel="50000">
                                          <p:stCondLst>
                                            <p:cond delay="1668"/>
                                          </p:stCondLst>
                                        </p:cTn>
                                        <p:tgtEl>
                                          <p:spTgt spid="8">
                                            <p:txEl>
                                              <p:pRg st="1" end="1"/>
                                            </p:txEl>
                                          </p:spTgt>
                                        </p:tgtEl>
                                      </p:cBhvr>
                                      <p:to x="100000" y="100000"/>
                                    </p:animScale>
                                    <p:animScale>
                                      <p:cBhvr>
                                        <p:cTn id="53" dur="26">
                                          <p:stCondLst>
                                            <p:cond delay="1808"/>
                                          </p:stCondLst>
                                        </p:cTn>
                                        <p:tgtEl>
                                          <p:spTgt spid="8">
                                            <p:txEl>
                                              <p:pRg st="1" end="1"/>
                                            </p:txEl>
                                          </p:spTgt>
                                        </p:tgtEl>
                                      </p:cBhvr>
                                      <p:to x="100000" y="95000"/>
                                    </p:animScale>
                                    <p:animScale>
                                      <p:cBhvr>
                                        <p:cTn id="54" dur="166" decel="50000">
                                          <p:stCondLst>
                                            <p:cond delay="1834"/>
                                          </p:stCondLst>
                                        </p:cTn>
                                        <p:tgtEl>
                                          <p:spTgt spid="8">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build="p"/>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3"/>
          <p:cNvSpPr/>
          <p:nvPr/>
        </p:nvSpPr>
        <p:spPr bwMode="auto">
          <a:xfrm>
            <a:off x="4355976" y="404664"/>
            <a:ext cx="4656856" cy="720080"/>
          </a:xfrm>
          <a:prstGeom prst="round2DiagRect">
            <a:avLst/>
          </a:prstGeom>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pPr rtl="1"/>
            <a:r>
              <a:rPr lang="ar-EG" sz="2800" b="1" dirty="0">
                <a:solidFill>
                  <a:srgbClr val="0120BD">
                    <a:lumMod val="75000"/>
                  </a:srgbClr>
                </a:solidFill>
                <a:latin typeface="Arial" charset="0"/>
              </a:rPr>
              <a:t>نظرية العاملين لهرزبورغ</a:t>
            </a:r>
          </a:p>
        </p:txBody>
      </p:sp>
      <p:sp>
        <p:nvSpPr>
          <p:cNvPr id="5" name="Flowchart: Alternate Process 4"/>
          <p:cNvSpPr/>
          <p:nvPr/>
        </p:nvSpPr>
        <p:spPr bwMode="auto">
          <a:xfrm>
            <a:off x="755576" y="2974300"/>
            <a:ext cx="7632848" cy="2947640"/>
          </a:xfrm>
          <a:prstGeom prst="flowChartAlternateProcess">
            <a:avLst/>
          </a:prstGeom>
          <a:solidFill>
            <a:schemeClr val="accent1">
              <a:alpha val="50000"/>
            </a:schemeClr>
          </a:solidFill>
          <a:ln/>
          <a:extLst/>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1" anchor="ctr" anchorCtr="0" compatLnSpc="1">
            <a:prstTxWarp prst="textNoShape">
              <a:avLst/>
            </a:prstTxWarp>
          </a:bodyPr>
          <a:lstStyle/>
          <a:p>
            <a:pPr rtl="1"/>
            <a:endParaRPr lang="ar-EG" b="1" dirty="0" smtClean="0">
              <a:solidFill>
                <a:srgbClr val="808080"/>
              </a:solidFill>
              <a:latin typeface="Arial" charset="0"/>
            </a:endParaRPr>
          </a:p>
        </p:txBody>
      </p:sp>
      <p:sp>
        <p:nvSpPr>
          <p:cNvPr id="2" name="TextBox 1"/>
          <p:cNvSpPr txBox="1"/>
          <p:nvPr/>
        </p:nvSpPr>
        <p:spPr>
          <a:xfrm>
            <a:off x="755576" y="2974300"/>
            <a:ext cx="7632848" cy="3046988"/>
          </a:xfrm>
          <a:prstGeom prst="rect">
            <a:avLst/>
          </a:prstGeom>
          <a:noFill/>
        </p:spPr>
        <p:txBody>
          <a:bodyPr wrap="square" rtlCol="1">
            <a:spAutoFit/>
          </a:bodyPr>
          <a:lstStyle/>
          <a:p>
            <a:pPr rtl="1"/>
            <a:r>
              <a:rPr lang="ar-SA" b="1" dirty="0">
                <a:solidFill>
                  <a:srgbClr val="FFFFFF"/>
                </a:solidFill>
              </a:rPr>
              <a:t>تَكمُن أهمية دراسة هرزبورغ في قدرة الباحث وبراعته في تحليل الكثير مِن الأفكار والتوقعات والاتِّجاهات في مجال تحفيز العامِلين، وإضافةً إلى تبنِّيه هذا المنهج التحليلي فإن الباحث يُحاوِل أن يُزيل الكثير مِن الأوهام والأفكار المَغلوطة حول هذه القضية المهمة، مُبيِّنًا كيف أثبتَت التجارب والدِّراسات ضَعف الصِّلة بين الأداء الوظيفي وكثير مِن الأساليب السائدة والمُستعمَلة في مجال التحفيز؛ مثل: محاولات التحفيز الوظيفي بتقليل ساعات العمل، وزيادة الأجور، وتنويع برامج العَوائد والمنافع الوظيفيَّة، وإشراك العامِلين في اتِّخاذ القرارات، والتحاوُر معهم مُباشَرة</a:t>
            </a:r>
          </a:p>
        </p:txBody>
      </p:sp>
    </p:spTree>
    <p:extLst>
      <p:ext uri="{BB962C8B-B14F-4D97-AF65-F5344CB8AC3E}">
        <p14:creationId xmlns:p14="http://schemas.microsoft.com/office/powerpoint/2010/main" xmlns="" val="905941668"/>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Alternate Process 4"/>
          <p:cNvSpPr/>
          <p:nvPr/>
        </p:nvSpPr>
        <p:spPr bwMode="auto">
          <a:xfrm>
            <a:off x="755576" y="913944"/>
            <a:ext cx="7632848" cy="1506944"/>
          </a:xfrm>
          <a:prstGeom prst="flowChartAlternateProcess">
            <a:avLst/>
          </a:prstGeom>
          <a:solidFill>
            <a:schemeClr val="accent1">
              <a:alpha val="50000"/>
            </a:schemeClr>
          </a:solidFill>
          <a:ln/>
          <a:extLst/>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1" anchor="ctr" anchorCtr="0" compatLnSpc="1">
            <a:prstTxWarp prst="textNoShape">
              <a:avLst/>
            </a:prstTxWarp>
          </a:bodyPr>
          <a:lstStyle/>
          <a:p>
            <a:pPr rtl="1"/>
            <a:endParaRPr lang="ar-EG" b="1" dirty="0" smtClean="0">
              <a:solidFill>
                <a:srgbClr val="808080"/>
              </a:solidFill>
              <a:latin typeface="Arial" charset="0"/>
            </a:endParaRPr>
          </a:p>
        </p:txBody>
      </p:sp>
      <p:sp>
        <p:nvSpPr>
          <p:cNvPr id="2" name="TextBox 1"/>
          <p:cNvSpPr txBox="1"/>
          <p:nvPr/>
        </p:nvSpPr>
        <p:spPr>
          <a:xfrm>
            <a:off x="755576" y="1052736"/>
            <a:ext cx="7632848" cy="1200329"/>
          </a:xfrm>
          <a:prstGeom prst="rect">
            <a:avLst/>
          </a:prstGeom>
          <a:noFill/>
        </p:spPr>
        <p:txBody>
          <a:bodyPr wrap="square" rtlCol="1">
            <a:spAutoFit/>
          </a:bodyPr>
          <a:lstStyle/>
          <a:p>
            <a:pPr rtl="1"/>
            <a:r>
              <a:rPr lang="ar-SA" b="1" dirty="0">
                <a:solidFill>
                  <a:srgbClr val="FFFFFF"/>
                </a:solidFill>
              </a:rPr>
              <a:t>تعتمِد نظرية "هرزبورغ" على استقصاء ودراسة العوامل المسبِّبة لما يُقارب من ألفَي حالة مِن حالات الاستياء والرِّضا الوظيفي في بيئات عمل ودول وانظمة سياسية واقتصادية مختلفة</a:t>
            </a:r>
            <a:endParaRPr lang="ar-EG" b="1" dirty="0">
              <a:solidFill>
                <a:srgbClr val="FFFFFF"/>
              </a:solidFill>
            </a:endParaRPr>
          </a:p>
        </p:txBody>
      </p:sp>
      <p:sp>
        <p:nvSpPr>
          <p:cNvPr id="6" name="Flowchart: Alternate Process 5"/>
          <p:cNvSpPr/>
          <p:nvPr/>
        </p:nvSpPr>
        <p:spPr bwMode="auto">
          <a:xfrm>
            <a:off x="755576" y="3429000"/>
            <a:ext cx="7632848" cy="1872208"/>
          </a:xfrm>
          <a:prstGeom prst="flowChartAlternateProcess">
            <a:avLst/>
          </a:prstGeom>
          <a:solidFill>
            <a:schemeClr val="accent1">
              <a:alpha val="50000"/>
            </a:schemeClr>
          </a:solidFill>
          <a:ln/>
          <a:extLst/>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1" anchor="ctr" anchorCtr="0" compatLnSpc="1">
            <a:prstTxWarp prst="textNoShape">
              <a:avLst/>
            </a:prstTxWarp>
          </a:bodyPr>
          <a:lstStyle/>
          <a:p>
            <a:pPr rtl="1"/>
            <a:endParaRPr lang="ar-EG" b="1" dirty="0" smtClean="0">
              <a:solidFill>
                <a:srgbClr val="808080"/>
              </a:solidFill>
              <a:latin typeface="Arial" charset="0"/>
            </a:endParaRPr>
          </a:p>
        </p:txBody>
      </p:sp>
      <p:sp>
        <p:nvSpPr>
          <p:cNvPr id="7" name="TextBox 6"/>
          <p:cNvSpPr txBox="1"/>
          <p:nvPr/>
        </p:nvSpPr>
        <p:spPr>
          <a:xfrm>
            <a:off x="755576" y="3501008"/>
            <a:ext cx="7632848" cy="1569660"/>
          </a:xfrm>
          <a:prstGeom prst="rect">
            <a:avLst/>
          </a:prstGeom>
          <a:noFill/>
        </p:spPr>
        <p:txBody>
          <a:bodyPr wrap="square" rtlCol="1">
            <a:spAutoFit/>
          </a:bodyPr>
          <a:lstStyle/>
          <a:p>
            <a:pPr rtl="1"/>
            <a:r>
              <a:rPr lang="ar-SA" b="1" dirty="0">
                <a:solidFill>
                  <a:srgbClr val="FFFFFF"/>
                </a:solidFill>
              </a:rPr>
              <a:t>لقد نتج عن الدراسة التي قام بها هرزبورغ وزملاءه على 2000 من المهندسين والمحاسبين في مدينة "بتسريح" ولاية بنسلفانيا لمعرفة دوافع العاملين ومدى رضاهم الوظيفي اتجاه الأعمال التي يمارسونها وقد نشر نتائج هذه الدراسة في كتابه المشهور " الدوافع </a:t>
            </a:r>
            <a:r>
              <a:rPr lang="ar-SA" b="1" dirty="0" smtClean="0">
                <a:solidFill>
                  <a:srgbClr val="FFFFFF"/>
                </a:solidFill>
              </a:rPr>
              <a:t>إلى</a:t>
            </a:r>
            <a:r>
              <a:rPr lang="ar-EG" b="1" dirty="0" smtClean="0">
                <a:solidFill>
                  <a:srgbClr val="FFFFFF"/>
                </a:solidFill>
              </a:rPr>
              <a:t> </a:t>
            </a:r>
            <a:r>
              <a:rPr lang="ar-SA" b="1" dirty="0" smtClean="0">
                <a:solidFill>
                  <a:srgbClr val="FFFFFF"/>
                </a:solidFill>
              </a:rPr>
              <a:t> </a:t>
            </a:r>
            <a:r>
              <a:rPr lang="ar-SA" b="1" dirty="0">
                <a:solidFill>
                  <a:srgbClr val="FFFFFF"/>
                </a:solidFill>
              </a:rPr>
              <a:t>العمل " </a:t>
            </a:r>
          </a:p>
        </p:txBody>
      </p:sp>
    </p:spTree>
    <p:extLst>
      <p:ext uri="{BB962C8B-B14F-4D97-AF65-F5344CB8AC3E}">
        <p14:creationId xmlns:p14="http://schemas.microsoft.com/office/powerpoint/2010/main" xmlns="" val="4161150103"/>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P spid="6" grpId="0" animBg="1"/>
      <p:bldP spid="7" grpId="0"/>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Alternate Process 4"/>
          <p:cNvSpPr/>
          <p:nvPr/>
        </p:nvSpPr>
        <p:spPr bwMode="auto">
          <a:xfrm>
            <a:off x="755576" y="2939460"/>
            <a:ext cx="7632848" cy="1656184"/>
          </a:xfrm>
          <a:prstGeom prst="flowChartAlternateProcess">
            <a:avLst/>
          </a:prstGeom>
          <a:solidFill>
            <a:schemeClr val="accent1">
              <a:alpha val="50000"/>
            </a:schemeClr>
          </a:solidFill>
          <a:ln/>
          <a:extLst/>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1" anchor="ctr" anchorCtr="0" compatLnSpc="1">
            <a:prstTxWarp prst="textNoShape">
              <a:avLst/>
            </a:prstTxWarp>
          </a:bodyPr>
          <a:lstStyle/>
          <a:p>
            <a:pPr rtl="1"/>
            <a:endParaRPr lang="ar-EG" b="1" dirty="0" smtClean="0">
              <a:solidFill>
                <a:srgbClr val="808080"/>
              </a:solidFill>
              <a:latin typeface="Arial" charset="0"/>
            </a:endParaRPr>
          </a:p>
        </p:txBody>
      </p:sp>
      <p:sp>
        <p:nvSpPr>
          <p:cNvPr id="2" name="TextBox 1"/>
          <p:cNvSpPr txBox="1"/>
          <p:nvPr/>
        </p:nvSpPr>
        <p:spPr>
          <a:xfrm>
            <a:off x="755576" y="3083476"/>
            <a:ext cx="7632848" cy="1569660"/>
          </a:xfrm>
          <a:prstGeom prst="rect">
            <a:avLst/>
          </a:prstGeom>
          <a:noFill/>
        </p:spPr>
        <p:txBody>
          <a:bodyPr wrap="square" rtlCol="1">
            <a:spAutoFit/>
          </a:bodyPr>
          <a:lstStyle/>
          <a:p>
            <a:pPr rtl="1"/>
            <a:r>
              <a:rPr lang="ar-SA" b="1" dirty="0">
                <a:solidFill>
                  <a:srgbClr val="FFFFFF"/>
                </a:solidFill>
              </a:rPr>
              <a:t>حيث تساءل هؤلاء المهندسون والمحاسبون عن العوامل التي تجعلهم راضيين وتوصلوا أن لكل فرد مجموعتين مختلفتين من الحاجات غالبا ما تكون مستقلة عن بعضها البعض إلا أنهما يؤثران في سلوك الفرد بطريقة متباينة</a:t>
            </a:r>
            <a:endParaRPr lang="ar-EG" b="1" dirty="0">
              <a:solidFill>
                <a:srgbClr val="FFFFFF"/>
              </a:solidFill>
            </a:endParaRPr>
          </a:p>
        </p:txBody>
      </p:sp>
    </p:spTree>
    <p:extLst>
      <p:ext uri="{BB962C8B-B14F-4D97-AF65-F5344CB8AC3E}">
        <p14:creationId xmlns:p14="http://schemas.microsoft.com/office/powerpoint/2010/main" xmlns="" val="147030908"/>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3"/>
          <p:cNvSpPr/>
          <p:nvPr/>
        </p:nvSpPr>
        <p:spPr bwMode="auto">
          <a:xfrm>
            <a:off x="4499992" y="404664"/>
            <a:ext cx="4512840" cy="720080"/>
          </a:xfrm>
          <a:prstGeom prst="round2DiagRect">
            <a:avLst/>
          </a:prstGeom>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pPr rtl="1"/>
            <a:r>
              <a:rPr lang="ar-EG" sz="2800" b="1" dirty="0">
                <a:solidFill>
                  <a:srgbClr val="0120BD">
                    <a:lumMod val="75000"/>
                  </a:srgbClr>
                </a:solidFill>
                <a:latin typeface="Arial" charset="0"/>
              </a:rPr>
              <a:t>نصائح مهمَّة لتحسين الأداء الوظيفي </a:t>
            </a:r>
          </a:p>
        </p:txBody>
      </p:sp>
      <p:sp>
        <p:nvSpPr>
          <p:cNvPr id="6" name="Rectangle 3"/>
          <p:cNvSpPr>
            <a:spLocks noChangeArrowheads="1"/>
          </p:cNvSpPr>
          <p:nvPr/>
        </p:nvSpPr>
        <p:spPr bwMode="auto">
          <a:xfrm>
            <a:off x="467545" y="2132806"/>
            <a:ext cx="6912744" cy="504825"/>
          </a:xfrm>
          <a:prstGeom prst="rect">
            <a:avLst/>
          </a:prstGeom>
          <a:gradFill rotWithShape="1">
            <a:gsLst>
              <a:gs pos="0">
                <a:srgbClr val="FFC000"/>
              </a:gs>
              <a:gs pos="100000">
                <a:srgbClr val="FFCC66"/>
              </a:gs>
            </a:gsLst>
            <a:lin ang="5400000" scaled="1"/>
          </a:gradFill>
          <a:ln>
            <a:noFill/>
          </a:ln>
          <a:effectLst/>
          <a:extLst/>
        </p:spPr>
        <p:txBody>
          <a:bodyPr wrap="none" anchor="ctr"/>
          <a:lstStyle/>
          <a:p>
            <a:pPr rtl="1"/>
            <a:r>
              <a:rPr lang="ar-EG" altLang="zh-CN" b="1" dirty="0" smtClean="0">
                <a:solidFill>
                  <a:srgbClr val="002060"/>
                </a:solidFill>
                <a:ea typeface="幼圆" pitchFamily="1" charset="-122"/>
              </a:rPr>
              <a:t>اختيار </a:t>
            </a:r>
            <a:r>
              <a:rPr lang="ar-EG" altLang="zh-CN" b="1" dirty="0">
                <a:solidFill>
                  <a:srgbClr val="002060"/>
                </a:solidFill>
                <a:ea typeface="幼圆" pitchFamily="1" charset="-122"/>
              </a:rPr>
              <a:t>الأعمال، التي يُمكِن تَغيير واثراء محتواها بأقل كُلفَة</a:t>
            </a:r>
            <a:endParaRPr lang="ar-EG" altLang="zh-CN" sz="2400" b="1" dirty="0">
              <a:solidFill>
                <a:srgbClr val="002060"/>
              </a:solidFill>
              <a:ea typeface="幼圆" pitchFamily="1" charset="-122"/>
            </a:endParaRPr>
          </a:p>
        </p:txBody>
      </p:sp>
      <p:sp>
        <p:nvSpPr>
          <p:cNvPr id="7" name="Rectangle 4"/>
          <p:cNvSpPr>
            <a:spLocks noChangeArrowheads="1"/>
          </p:cNvSpPr>
          <p:nvPr/>
        </p:nvSpPr>
        <p:spPr bwMode="auto">
          <a:xfrm>
            <a:off x="467545" y="3164681"/>
            <a:ext cx="6912744" cy="504825"/>
          </a:xfrm>
          <a:prstGeom prst="rect">
            <a:avLst/>
          </a:prstGeom>
          <a:ln/>
          <a:extLst/>
        </p:spPr>
        <p:style>
          <a:lnRef idx="1">
            <a:schemeClr val="accent6"/>
          </a:lnRef>
          <a:fillRef idx="3">
            <a:schemeClr val="accent6"/>
          </a:fillRef>
          <a:effectRef idx="2">
            <a:schemeClr val="accent6"/>
          </a:effectRef>
          <a:fontRef idx="minor">
            <a:schemeClr val="lt1"/>
          </a:fontRef>
        </p:style>
        <p:txBody>
          <a:bodyPr wrap="none" anchor="ctr"/>
          <a:lstStyle/>
          <a:p>
            <a:pPr rtl="1"/>
            <a:r>
              <a:rPr lang="ar-EG" altLang="zh-CN" b="1" dirty="0" smtClean="0">
                <a:solidFill>
                  <a:srgbClr val="002060"/>
                </a:solidFill>
                <a:ea typeface="幼圆" pitchFamily="1" charset="-122"/>
              </a:rPr>
              <a:t>الاعتقاد </a:t>
            </a:r>
            <a:r>
              <a:rPr lang="ar-EG" altLang="zh-CN" b="1" dirty="0">
                <a:solidFill>
                  <a:srgbClr val="002060"/>
                </a:solidFill>
                <a:ea typeface="幼圆" pitchFamily="1" charset="-122"/>
              </a:rPr>
              <a:t>الجازم بإمكانية تغيير محتوى العمل وتحسينه</a:t>
            </a:r>
            <a:endParaRPr lang="zh-CN" altLang="en-US" b="1" dirty="0">
              <a:solidFill>
                <a:srgbClr val="002060"/>
              </a:solidFill>
              <a:ea typeface="幼圆" pitchFamily="1" charset="-122"/>
            </a:endParaRPr>
          </a:p>
        </p:txBody>
      </p:sp>
      <p:sp>
        <p:nvSpPr>
          <p:cNvPr id="8" name="Rectangle 5"/>
          <p:cNvSpPr>
            <a:spLocks noChangeArrowheads="1"/>
          </p:cNvSpPr>
          <p:nvPr/>
        </p:nvSpPr>
        <p:spPr bwMode="auto">
          <a:xfrm>
            <a:off x="467545" y="4196556"/>
            <a:ext cx="6912744" cy="504825"/>
          </a:xfrm>
          <a:prstGeom prst="rect">
            <a:avLst/>
          </a:prstGeom>
          <a:ln/>
          <a:extLst/>
        </p:spPr>
        <p:style>
          <a:lnRef idx="1">
            <a:schemeClr val="accent2"/>
          </a:lnRef>
          <a:fillRef idx="2">
            <a:schemeClr val="accent2"/>
          </a:fillRef>
          <a:effectRef idx="1">
            <a:schemeClr val="accent2"/>
          </a:effectRef>
          <a:fontRef idx="minor">
            <a:schemeClr val="dk1"/>
          </a:fontRef>
        </p:style>
        <p:txBody>
          <a:bodyPr wrap="none" anchor="ctr"/>
          <a:lstStyle/>
          <a:p>
            <a:pPr rtl="1"/>
            <a:r>
              <a:rPr lang="ar-EG" altLang="zh-CN" sz="2300" b="1" dirty="0" smtClean="0">
                <a:solidFill>
                  <a:srgbClr val="002060"/>
                </a:solidFill>
                <a:ea typeface="幼圆" pitchFamily="1" charset="-122"/>
              </a:rPr>
              <a:t>فهم </a:t>
            </a:r>
            <a:r>
              <a:rPr lang="ar-EG" altLang="zh-CN" sz="2300" b="1" dirty="0">
                <a:solidFill>
                  <a:srgbClr val="002060"/>
                </a:solidFill>
                <a:ea typeface="幼圆" pitchFamily="1" charset="-122"/>
              </a:rPr>
              <a:t>العوامل المؤدية للرضا الوظيفيِّ</a:t>
            </a:r>
          </a:p>
        </p:txBody>
      </p:sp>
      <p:sp>
        <p:nvSpPr>
          <p:cNvPr id="9" name="Rectangle 6"/>
          <p:cNvSpPr>
            <a:spLocks noChangeArrowheads="1"/>
          </p:cNvSpPr>
          <p:nvPr/>
        </p:nvSpPr>
        <p:spPr bwMode="auto">
          <a:xfrm>
            <a:off x="467545" y="5084415"/>
            <a:ext cx="6912744" cy="792858"/>
          </a:xfrm>
          <a:prstGeom prst="rect">
            <a:avLst/>
          </a:prstGeom>
          <a:solidFill>
            <a:srgbClr val="00B0F0"/>
          </a:solidFill>
          <a:ln>
            <a:noFill/>
          </a:ln>
          <a:effectLst/>
          <a:extLst/>
        </p:spPr>
        <p:txBody>
          <a:bodyPr wrap="none" anchor="ctr"/>
          <a:lstStyle/>
          <a:p>
            <a:pPr rtl="1"/>
            <a:r>
              <a:rPr lang="ar-EG" altLang="zh-CN" b="1" dirty="0" smtClean="0">
                <a:solidFill>
                  <a:srgbClr val="002060"/>
                </a:solidFill>
                <a:ea typeface="幼圆" pitchFamily="1" charset="-122"/>
              </a:rPr>
              <a:t>تجنُّب </a:t>
            </a:r>
            <a:r>
              <a:rPr lang="ar-EG" altLang="zh-CN" b="1" dirty="0">
                <a:solidFill>
                  <a:srgbClr val="002060"/>
                </a:solidFill>
                <a:ea typeface="幼圆" pitchFamily="1" charset="-122"/>
              </a:rPr>
              <a:t>أسباب الاستياء الوظيفي يعين على توفير بيئة صالِحة تُحيط </a:t>
            </a:r>
            <a:endParaRPr lang="ar-EG" altLang="zh-CN" b="1" dirty="0" smtClean="0">
              <a:solidFill>
                <a:srgbClr val="002060"/>
              </a:solidFill>
              <a:ea typeface="幼圆" pitchFamily="1" charset="-122"/>
            </a:endParaRPr>
          </a:p>
          <a:p>
            <a:pPr rtl="1"/>
            <a:r>
              <a:rPr lang="ar-EG" altLang="zh-CN" b="1" dirty="0" smtClean="0">
                <a:solidFill>
                  <a:srgbClr val="002060"/>
                </a:solidFill>
                <a:ea typeface="幼圆" pitchFamily="1" charset="-122"/>
              </a:rPr>
              <a:t>بعمل </a:t>
            </a:r>
            <a:r>
              <a:rPr lang="ar-EG" altLang="zh-CN" b="1" dirty="0">
                <a:solidFill>
                  <a:srgbClr val="002060"/>
                </a:solidFill>
                <a:ea typeface="幼圆" pitchFamily="1" charset="-122"/>
              </a:rPr>
              <a:t>ذي محتوى متنوِّع وثَريٍّ</a:t>
            </a:r>
          </a:p>
        </p:txBody>
      </p:sp>
      <p:pic>
        <p:nvPicPr>
          <p:cNvPr id="10" name="Picture 7" descr="Green_01"/>
          <p:cNvPicPr>
            <a:picLocks noChangeAspect="1" noChangeArrowheads="1"/>
          </p:cNvPicPr>
          <p:nvPr/>
        </p:nvPicPr>
        <p:blipFill>
          <a:blip r:embed="rId3">
            <a:duotone>
              <a:prstClr val="black"/>
              <a:srgbClr val="FFCC66">
                <a:tint val="45000"/>
                <a:satMod val="400000"/>
              </a:srgbClr>
            </a:duotone>
            <a:extLst>
              <a:ext uri="{28A0092B-C50C-407E-A947-70E740481C1C}">
                <a14:useLocalDpi xmlns:a14="http://schemas.microsoft.com/office/drawing/2010/main" xmlns="" val="0"/>
              </a:ext>
            </a:extLst>
          </a:blip>
          <a:srcRect/>
          <a:stretch>
            <a:fillRect/>
          </a:stretch>
        </p:blipFill>
        <p:spPr bwMode="auto">
          <a:xfrm flipH="1">
            <a:off x="7811765" y="2204244"/>
            <a:ext cx="432643" cy="390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8" descr="Green_01"/>
          <p:cNvPicPr>
            <a:picLocks noChangeAspect="1" noChangeArrowheads="1"/>
          </p:cNvPicPr>
          <p:nvPr/>
        </p:nvPicPr>
        <p:blipFill>
          <a:blip r:embed="rId3">
            <a:duotone>
              <a:prstClr val="black"/>
              <a:schemeClr val="accent6">
                <a:tint val="45000"/>
                <a:satMod val="400000"/>
              </a:schemeClr>
            </a:duotone>
            <a:extLst>
              <a:ext uri="{28A0092B-C50C-407E-A947-70E740481C1C}">
                <a14:useLocalDpi xmlns:a14="http://schemas.microsoft.com/office/drawing/2010/main" xmlns="" val="0"/>
              </a:ext>
            </a:extLst>
          </a:blip>
          <a:srcRect/>
          <a:stretch>
            <a:fillRect/>
          </a:stretch>
        </p:blipFill>
        <p:spPr bwMode="auto">
          <a:xfrm flipH="1">
            <a:off x="7811765" y="3212306"/>
            <a:ext cx="432643" cy="390525"/>
          </a:xfrm>
          <a:prstGeom prst="rect">
            <a:avLst/>
          </a:prstGeom>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9" descr="Green_01"/>
          <p:cNvPicPr>
            <a:picLocks noChangeAspect="1" noChangeArrowheads="1"/>
          </p:cNvPicPr>
          <p:nvPr/>
        </p:nvPicPr>
        <p:blipFill>
          <a:blip r:embed="rId3">
            <a:duotone>
              <a:prstClr val="black"/>
              <a:schemeClr val="accent2">
                <a:tint val="45000"/>
                <a:satMod val="400000"/>
              </a:schemeClr>
            </a:duotone>
            <a:extLst>
              <a:ext uri="{28A0092B-C50C-407E-A947-70E740481C1C}">
                <a14:useLocalDpi xmlns:a14="http://schemas.microsoft.com/office/drawing/2010/main" xmlns="" val="0"/>
              </a:ext>
            </a:extLst>
          </a:blip>
          <a:srcRect/>
          <a:stretch>
            <a:fillRect/>
          </a:stretch>
        </p:blipFill>
        <p:spPr bwMode="auto">
          <a:xfrm flipH="1">
            <a:off x="7811765" y="4220369"/>
            <a:ext cx="432643" cy="390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10" descr="Green_01"/>
          <p:cNvPicPr>
            <a:picLocks noChangeAspect="1" noChangeArrowheads="1"/>
          </p:cNvPicPr>
          <p:nvPr/>
        </p:nvPicPr>
        <p:blipFill>
          <a:blip r:embed="rId3">
            <a:duotone>
              <a:prstClr val="black"/>
              <a:schemeClr val="accent1">
                <a:tint val="45000"/>
                <a:satMod val="400000"/>
              </a:schemeClr>
            </a:duotone>
            <a:extLst>
              <a:ext uri="{28A0092B-C50C-407E-A947-70E740481C1C}">
                <a14:useLocalDpi xmlns:a14="http://schemas.microsoft.com/office/drawing/2010/main" xmlns="" val="0"/>
              </a:ext>
            </a:extLst>
          </a:blip>
          <a:srcRect/>
          <a:stretch>
            <a:fillRect/>
          </a:stretch>
        </p:blipFill>
        <p:spPr bwMode="auto">
          <a:xfrm flipH="1">
            <a:off x="7811765" y="5301456"/>
            <a:ext cx="432643" cy="390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046244034"/>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10"/>
                                        </p:tgtEl>
                                        <p:attrNameLst>
                                          <p:attrName>r</p:attrName>
                                        </p:attrNameLst>
                                      </p:cBhvr>
                                    </p:animRot>
                                  </p:childTnLst>
                                </p:cTn>
                              </p:par>
                            </p:childTnLst>
                          </p:cTn>
                        </p:par>
                        <p:par>
                          <p:cTn id="7" fill="hold">
                            <p:stCondLst>
                              <p:cond delay="2000"/>
                            </p:stCondLst>
                            <p:childTnLst>
                              <p:par>
                                <p:cTn id="8" presetID="16" presetClass="entr" presetSubtype="21" fill="hold" grpId="0" nodeType="after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nodeType="clickEffect">
                                  <p:stCondLst>
                                    <p:cond delay="0"/>
                                  </p:stCondLst>
                                  <p:childTnLst>
                                    <p:animRot by="21600000">
                                      <p:cBhvr>
                                        <p:cTn id="14" dur="2000" fill="hold"/>
                                        <p:tgtEl>
                                          <p:spTgt spid="11"/>
                                        </p:tgtEl>
                                        <p:attrNameLst>
                                          <p:attrName>r</p:attrName>
                                        </p:attrNameLst>
                                      </p:cBhvr>
                                    </p:animRot>
                                  </p:childTnLst>
                                </p:cTn>
                              </p:par>
                            </p:childTnLst>
                          </p:cTn>
                        </p:par>
                        <p:par>
                          <p:cTn id="15" fill="hold">
                            <p:stCondLst>
                              <p:cond delay="2000"/>
                            </p:stCondLst>
                            <p:childTnLst>
                              <p:par>
                                <p:cTn id="16" presetID="16" presetClass="entr" presetSubtype="21"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mph" presetSubtype="0" fill="hold" nodeType="clickEffect">
                                  <p:stCondLst>
                                    <p:cond delay="0"/>
                                  </p:stCondLst>
                                  <p:childTnLst>
                                    <p:animRot by="21600000">
                                      <p:cBhvr>
                                        <p:cTn id="22" dur="2000" fill="hold"/>
                                        <p:tgtEl>
                                          <p:spTgt spid="12"/>
                                        </p:tgtEl>
                                        <p:attrNameLst>
                                          <p:attrName>r</p:attrName>
                                        </p:attrNameLst>
                                      </p:cBhvr>
                                    </p:animRot>
                                  </p:childTnLst>
                                </p:cTn>
                              </p:par>
                            </p:childTnLst>
                          </p:cTn>
                        </p:par>
                        <p:par>
                          <p:cTn id="23" fill="hold">
                            <p:stCondLst>
                              <p:cond delay="2000"/>
                            </p:stCondLst>
                            <p:childTnLst>
                              <p:par>
                                <p:cTn id="24" presetID="16" presetClass="entr" presetSubtype="21"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arn(inVertical)">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mph" presetSubtype="0" fill="hold" nodeType="clickEffect">
                                  <p:stCondLst>
                                    <p:cond delay="0"/>
                                  </p:stCondLst>
                                  <p:childTnLst>
                                    <p:animRot by="21600000">
                                      <p:cBhvr>
                                        <p:cTn id="30" dur="2000" fill="hold"/>
                                        <p:tgtEl>
                                          <p:spTgt spid="13"/>
                                        </p:tgtEl>
                                        <p:attrNameLst>
                                          <p:attrName>r</p:attrName>
                                        </p:attrNameLst>
                                      </p:cBhvr>
                                    </p:animRot>
                                  </p:childTnLst>
                                </p:cTn>
                              </p:par>
                            </p:childTnLst>
                          </p:cTn>
                        </p:par>
                        <p:par>
                          <p:cTn id="31" fill="hold">
                            <p:stCondLst>
                              <p:cond delay="2000"/>
                            </p:stCondLst>
                            <p:childTnLst>
                              <p:par>
                                <p:cTn id="32" presetID="16" presetClass="entr" presetSubtype="21"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barn(inVertical)">
                                      <p:cBhvr>
                                        <p:cTn id="3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3"/>
          <p:cNvSpPr/>
          <p:nvPr/>
        </p:nvSpPr>
        <p:spPr bwMode="auto">
          <a:xfrm>
            <a:off x="4499992" y="404664"/>
            <a:ext cx="4512840" cy="720080"/>
          </a:xfrm>
          <a:prstGeom prst="round2DiagRect">
            <a:avLst/>
          </a:prstGeom>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pPr rtl="1"/>
            <a:r>
              <a:rPr lang="ar-EG" sz="2800" b="1" dirty="0">
                <a:solidFill>
                  <a:srgbClr val="0120BD">
                    <a:lumMod val="75000"/>
                  </a:srgbClr>
                </a:solidFill>
                <a:latin typeface="Arial" charset="0"/>
              </a:rPr>
              <a:t>نصائح مهمَّة لتحسين الأداء الوظيفي </a:t>
            </a:r>
          </a:p>
        </p:txBody>
      </p:sp>
      <p:sp>
        <p:nvSpPr>
          <p:cNvPr id="6" name="Rectangle 3"/>
          <p:cNvSpPr>
            <a:spLocks noChangeArrowheads="1"/>
          </p:cNvSpPr>
          <p:nvPr/>
        </p:nvSpPr>
        <p:spPr bwMode="auto">
          <a:xfrm>
            <a:off x="467545" y="1988841"/>
            <a:ext cx="6912744" cy="792756"/>
          </a:xfrm>
          <a:prstGeom prst="rect">
            <a:avLst/>
          </a:prstGeom>
          <a:gradFill rotWithShape="1">
            <a:gsLst>
              <a:gs pos="0">
                <a:srgbClr val="FFC000"/>
              </a:gs>
              <a:gs pos="100000">
                <a:srgbClr val="FFCC66"/>
              </a:gs>
            </a:gsLst>
            <a:lin ang="5400000" scaled="1"/>
          </a:gradFill>
          <a:ln>
            <a:noFill/>
          </a:ln>
          <a:effectLst/>
          <a:extLst/>
        </p:spPr>
        <p:txBody>
          <a:bodyPr wrap="none" anchor="ctr"/>
          <a:lstStyle/>
          <a:p>
            <a:pPr rtl="1"/>
            <a:r>
              <a:rPr lang="ar-EG" altLang="zh-CN" b="1" dirty="0" smtClean="0">
                <a:solidFill>
                  <a:srgbClr val="002060"/>
                </a:solidFill>
                <a:ea typeface="幼圆" pitchFamily="1" charset="-122"/>
              </a:rPr>
              <a:t>إشراك </a:t>
            </a:r>
            <a:r>
              <a:rPr lang="ar-EG" altLang="zh-CN" b="1" dirty="0">
                <a:solidFill>
                  <a:srgbClr val="002060"/>
                </a:solidFill>
                <a:ea typeface="幼圆" pitchFamily="1" charset="-122"/>
              </a:rPr>
              <a:t>العاملين في التفكير وجمْع أكبر عدد مُمكِن مِن الأفكار </a:t>
            </a:r>
          </a:p>
          <a:p>
            <a:pPr rtl="1"/>
            <a:r>
              <a:rPr lang="ar-EG" altLang="zh-CN" b="1" dirty="0" smtClean="0">
                <a:solidFill>
                  <a:srgbClr val="002060"/>
                </a:solidFill>
                <a:ea typeface="幼圆" pitchFamily="1" charset="-122"/>
              </a:rPr>
              <a:t>والاقتراحات </a:t>
            </a:r>
            <a:r>
              <a:rPr lang="ar-EG" altLang="zh-CN" b="1" dirty="0">
                <a:solidFill>
                  <a:srgbClr val="002060"/>
                </a:solidFill>
                <a:ea typeface="幼圆" pitchFamily="1" charset="-122"/>
              </a:rPr>
              <a:t>التي تُعين على تحسين الأداء الوظيفيِّ عموما</a:t>
            </a:r>
            <a:endParaRPr lang="ar-EG" altLang="zh-CN" sz="2400" b="1" dirty="0">
              <a:solidFill>
                <a:srgbClr val="002060"/>
              </a:solidFill>
              <a:ea typeface="幼圆" pitchFamily="1" charset="-122"/>
            </a:endParaRPr>
          </a:p>
        </p:txBody>
      </p:sp>
      <p:sp>
        <p:nvSpPr>
          <p:cNvPr id="7" name="Rectangle 4"/>
          <p:cNvSpPr>
            <a:spLocks noChangeArrowheads="1"/>
          </p:cNvSpPr>
          <p:nvPr/>
        </p:nvSpPr>
        <p:spPr bwMode="auto">
          <a:xfrm>
            <a:off x="467545" y="3045147"/>
            <a:ext cx="6912744" cy="743894"/>
          </a:xfrm>
          <a:prstGeom prst="rect">
            <a:avLst/>
          </a:prstGeom>
          <a:ln/>
          <a:extLst/>
        </p:spPr>
        <p:style>
          <a:lnRef idx="1">
            <a:schemeClr val="accent6"/>
          </a:lnRef>
          <a:fillRef idx="3">
            <a:schemeClr val="accent6"/>
          </a:fillRef>
          <a:effectRef idx="2">
            <a:schemeClr val="accent6"/>
          </a:effectRef>
          <a:fontRef idx="minor">
            <a:schemeClr val="lt1"/>
          </a:fontRef>
        </p:style>
        <p:txBody>
          <a:bodyPr wrap="none" anchor="ctr"/>
          <a:lstStyle/>
          <a:p>
            <a:pPr rtl="1"/>
            <a:r>
              <a:rPr lang="ar-EG" altLang="zh-CN" b="1" dirty="0" smtClean="0">
                <a:solidFill>
                  <a:srgbClr val="002060"/>
                </a:solidFill>
                <a:ea typeface="幼圆" pitchFamily="1" charset="-122"/>
              </a:rPr>
              <a:t>اتِّباع </a:t>
            </a:r>
            <a:r>
              <a:rPr lang="ar-EG" altLang="zh-CN" b="1" dirty="0">
                <a:solidFill>
                  <a:srgbClr val="002060"/>
                </a:solidFill>
                <a:ea typeface="幼圆" pitchFamily="1" charset="-122"/>
              </a:rPr>
              <a:t>وسائل البناء العموديِّ لمُحتوى العمل التي يؤكد الباحث </a:t>
            </a:r>
            <a:r>
              <a:rPr lang="ar-EG" altLang="zh-CN" b="1" dirty="0" smtClean="0">
                <a:solidFill>
                  <a:srgbClr val="002060"/>
                </a:solidFill>
                <a:ea typeface="幼圆" pitchFamily="1" charset="-122"/>
              </a:rPr>
              <a:t>فاعليَّتها</a:t>
            </a:r>
          </a:p>
          <a:p>
            <a:pPr rtl="1"/>
            <a:r>
              <a:rPr lang="ar-EG" altLang="zh-CN" b="1" dirty="0" smtClean="0">
                <a:solidFill>
                  <a:srgbClr val="002060"/>
                </a:solidFill>
                <a:ea typeface="幼圆" pitchFamily="1" charset="-122"/>
              </a:rPr>
              <a:t>في </a:t>
            </a:r>
            <a:r>
              <a:rPr lang="ar-EG" altLang="zh-CN" b="1" dirty="0">
                <a:solidFill>
                  <a:srgbClr val="002060"/>
                </a:solidFill>
                <a:ea typeface="幼圆" pitchFamily="1" charset="-122"/>
              </a:rPr>
              <a:t>مجال تحسين وإثراء المُحتوى الوظيفي</a:t>
            </a:r>
            <a:endParaRPr lang="zh-CN" altLang="en-US" b="1" dirty="0">
              <a:solidFill>
                <a:srgbClr val="002060"/>
              </a:solidFill>
              <a:ea typeface="幼圆" pitchFamily="1" charset="-122"/>
            </a:endParaRPr>
          </a:p>
        </p:txBody>
      </p:sp>
      <p:sp>
        <p:nvSpPr>
          <p:cNvPr id="8" name="Rectangle 5"/>
          <p:cNvSpPr>
            <a:spLocks noChangeArrowheads="1"/>
          </p:cNvSpPr>
          <p:nvPr/>
        </p:nvSpPr>
        <p:spPr bwMode="auto">
          <a:xfrm>
            <a:off x="467545" y="4028777"/>
            <a:ext cx="6912744" cy="840384"/>
          </a:xfrm>
          <a:prstGeom prst="rect">
            <a:avLst/>
          </a:prstGeom>
          <a:ln/>
          <a:extLst/>
        </p:spPr>
        <p:style>
          <a:lnRef idx="1">
            <a:schemeClr val="accent2"/>
          </a:lnRef>
          <a:fillRef idx="2">
            <a:schemeClr val="accent2"/>
          </a:fillRef>
          <a:effectRef idx="1">
            <a:schemeClr val="accent2"/>
          </a:effectRef>
          <a:fontRef idx="minor">
            <a:schemeClr val="dk1"/>
          </a:fontRef>
        </p:style>
        <p:txBody>
          <a:bodyPr wrap="none" anchor="ctr"/>
          <a:lstStyle/>
          <a:p>
            <a:pPr rtl="1"/>
            <a:r>
              <a:rPr lang="ar-EG" altLang="zh-CN" sz="2300" b="1" dirty="0" smtClean="0">
                <a:solidFill>
                  <a:srgbClr val="002060"/>
                </a:solidFill>
                <a:ea typeface="幼圆" pitchFamily="1" charset="-122"/>
              </a:rPr>
              <a:t>عدم </a:t>
            </a:r>
            <a:r>
              <a:rPr lang="ar-EG" altLang="zh-CN" sz="2300" b="1" dirty="0">
                <a:solidFill>
                  <a:srgbClr val="002060"/>
                </a:solidFill>
                <a:ea typeface="幼圆" pitchFamily="1" charset="-122"/>
              </a:rPr>
              <a:t>إشراك العاملين المراد تحسين محتوى وظائفهم في عملية التفكير </a:t>
            </a:r>
            <a:endParaRPr lang="ar-EG" altLang="zh-CN" sz="2300" b="1" dirty="0" smtClean="0">
              <a:solidFill>
                <a:srgbClr val="002060"/>
              </a:solidFill>
              <a:ea typeface="幼圆" pitchFamily="1" charset="-122"/>
            </a:endParaRPr>
          </a:p>
          <a:p>
            <a:pPr rtl="1"/>
            <a:r>
              <a:rPr lang="ar-EG" altLang="zh-CN" sz="2300" b="1" dirty="0" smtClean="0">
                <a:solidFill>
                  <a:srgbClr val="002060"/>
                </a:solidFill>
                <a:ea typeface="幼圆" pitchFamily="1" charset="-122"/>
              </a:rPr>
              <a:t>والتخطيط </a:t>
            </a:r>
            <a:r>
              <a:rPr lang="ar-EG" altLang="zh-CN" sz="2300" b="1" dirty="0">
                <a:solidFill>
                  <a:srgbClr val="002060"/>
                </a:solidFill>
                <a:ea typeface="幼圆" pitchFamily="1" charset="-122"/>
              </a:rPr>
              <a:t>للتَّحسين الوظيفيِّ</a:t>
            </a:r>
          </a:p>
        </p:txBody>
      </p:sp>
      <p:sp>
        <p:nvSpPr>
          <p:cNvPr id="9" name="Rectangle 6"/>
          <p:cNvSpPr>
            <a:spLocks noChangeArrowheads="1"/>
          </p:cNvSpPr>
          <p:nvPr/>
        </p:nvSpPr>
        <p:spPr bwMode="auto">
          <a:xfrm>
            <a:off x="467545" y="5228431"/>
            <a:ext cx="6912744" cy="504825"/>
          </a:xfrm>
          <a:prstGeom prst="rect">
            <a:avLst/>
          </a:prstGeom>
          <a:solidFill>
            <a:srgbClr val="00B0F0"/>
          </a:solidFill>
          <a:ln>
            <a:noFill/>
          </a:ln>
          <a:effectLst/>
          <a:extLst/>
        </p:spPr>
        <p:txBody>
          <a:bodyPr wrap="none" anchor="ctr"/>
          <a:lstStyle/>
          <a:p>
            <a:pPr rtl="1"/>
            <a:r>
              <a:rPr lang="ar-EG" altLang="zh-CN" b="1" dirty="0" smtClean="0">
                <a:solidFill>
                  <a:srgbClr val="002060"/>
                </a:solidFill>
                <a:ea typeface="幼圆" pitchFamily="1" charset="-122"/>
              </a:rPr>
              <a:t>استعمال </a:t>
            </a:r>
            <a:r>
              <a:rPr lang="ar-EG" altLang="zh-CN" b="1" dirty="0">
                <a:solidFill>
                  <a:srgbClr val="002060"/>
                </a:solidFill>
                <a:ea typeface="幼圆" pitchFamily="1" charset="-122"/>
              </a:rPr>
              <a:t>وتجربة عدد مِن المحفِّزات الوظيفية -بأسلوب مُتدرِّج </a:t>
            </a:r>
          </a:p>
        </p:txBody>
      </p:sp>
      <p:pic>
        <p:nvPicPr>
          <p:cNvPr id="10" name="Picture 7" descr="Green_01"/>
          <p:cNvPicPr>
            <a:picLocks noChangeAspect="1" noChangeArrowheads="1"/>
          </p:cNvPicPr>
          <p:nvPr/>
        </p:nvPicPr>
        <p:blipFill>
          <a:blip r:embed="rId3">
            <a:duotone>
              <a:prstClr val="black"/>
              <a:srgbClr val="FFCC66">
                <a:tint val="45000"/>
                <a:satMod val="400000"/>
              </a:srgbClr>
            </a:duotone>
            <a:extLst>
              <a:ext uri="{28A0092B-C50C-407E-A947-70E740481C1C}">
                <a14:useLocalDpi xmlns:a14="http://schemas.microsoft.com/office/drawing/2010/main" xmlns="" val="0"/>
              </a:ext>
            </a:extLst>
          </a:blip>
          <a:srcRect/>
          <a:stretch>
            <a:fillRect/>
          </a:stretch>
        </p:blipFill>
        <p:spPr bwMode="auto">
          <a:xfrm flipH="1">
            <a:off x="7811765" y="2204244"/>
            <a:ext cx="432643" cy="390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8" descr="Green_01"/>
          <p:cNvPicPr>
            <a:picLocks noChangeAspect="1" noChangeArrowheads="1"/>
          </p:cNvPicPr>
          <p:nvPr/>
        </p:nvPicPr>
        <p:blipFill>
          <a:blip r:embed="rId3">
            <a:duotone>
              <a:prstClr val="black"/>
              <a:schemeClr val="accent6">
                <a:tint val="45000"/>
                <a:satMod val="400000"/>
              </a:schemeClr>
            </a:duotone>
            <a:extLst>
              <a:ext uri="{28A0092B-C50C-407E-A947-70E740481C1C}">
                <a14:useLocalDpi xmlns:a14="http://schemas.microsoft.com/office/drawing/2010/main" xmlns="" val="0"/>
              </a:ext>
            </a:extLst>
          </a:blip>
          <a:srcRect/>
          <a:stretch>
            <a:fillRect/>
          </a:stretch>
        </p:blipFill>
        <p:spPr bwMode="auto">
          <a:xfrm flipH="1">
            <a:off x="7811765" y="3212306"/>
            <a:ext cx="432643" cy="390525"/>
          </a:xfrm>
          <a:prstGeom prst="rect">
            <a:avLst/>
          </a:prstGeom>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9" descr="Green_01"/>
          <p:cNvPicPr>
            <a:picLocks noChangeAspect="1" noChangeArrowheads="1"/>
          </p:cNvPicPr>
          <p:nvPr/>
        </p:nvPicPr>
        <p:blipFill>
          <a:blip r:embed="rId3">
            <a:duotone>
              <a:prstClr val="black"/>
              <a:schemeClr val="accent2">
                <a:tint val="45000"/>
                <a:satMod val="400000"/>
              </a:schemeClr>
            </a:duotone>
            <a:extLst>
              <a:ext uri="{28A0092B-C50C-407E-A947-70E740481C1C}">
                <a14:useLocalDpi xmlns:a14="http://schemas.microsoft.com/office/drawing/2010/main" xmlns="" val="0"/>
              </a:ext>
            </a:extLst>
          </a:blip>
          <a:srcRect/>
          <a:stretch>
            <a:fillRect/>
          </a:stretch>
        </p:blipFill>
        <p:spPr bwMode="auto">
          <a:xfrm flipH="1">
            <a:off x="7811765" y="4220369"/>
            <a:ext cx="432643" cy="390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10" descr="Green_01"/>
          <p:cNvPicPr>
            <a:picLocks noChangeAspect="1" noChangeArrowheads="1"/>
          </p:cNvPicPr>
          <p:nvPr/>
        </p:nvPicPr>
        <p:blipFill>
          <a:blip r:embed="rId3">
            <a:duotone>
              <a:prstClr val="black"/>
              <a:schemeClr val="accent1">
                <a:tint val="45000"/>
                <a:satMod val="400000"/>
              </a:schemeClr>
            </a:duotone>
            <a:extLst>
              <a:ext uri="{28A0092B-C50C-407E-A947-70E740481C1C}">
                <a14:useLocalDpi xmlns:a14="http://schemas.microsoft.com/office/drawing/2010/main" xmlns="" val="0"/>
              </a:ext>
            </a:extLst>
          </a:blip>
          <a:srcRect/>
          <a:stretch>
            <a:fillRect/>
          </a:stretch>
        </p:blipFill>
        <p:spPr bwMode="auto">
          <a:xfrm flipH="1">
            <a:off x="7811765" y="5301456"/>
            <a:ext cx="432643" cy="390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746410377"/>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10"/>
                                        </p:tgtEl>
                                        <p:attrNameLst>
                                          <p:attrName>r</p:attrName>
                                        </p:attrNameLst>
                                      </p:cBhvr>
                                    </p:animRot>
                                  </p:childTnLst>
                                </p:cTn>
                              </p:par>
                            </p:childTnLst>
                          </p:cTn>
                        </p:par>
                        <p:par>
                          <p:cTn id="7" fill="hold">
                            <p:stCondLst>
                              <p:cond delay="2000"/>
                            </p:stCondLst>
                            <p:childTnLst>
                              <p:par>
                                <p:cTn id="8" presetID="16" presetClass="entr" presetSubtype="21" fill="hold" grpId="0" nodeType="after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nodeType="clickEffect">
                                  <p:stCondLst>
                                    <p:cond delay="0"/>
                                  </p:stCondLst>
                                  <p:childTnLst>
                                    <p:animRot by="21600000">
                                      <p:cBhvr>
                                        <p:cTn id="14" dur="2000" fill="hold"/>
                                        <p:tgtEl>
                                          <p:spTgt spid="11"/>
                                        </p:tgtEl>
                                        <p:attrNameLst>
                                          <p:attrName>r</p:attrName>
                                        </p:attrNameLst>
                                      </p:cBhvr>
                                    </p:animRot>
                                  </p:childTnLst>
                                </p:cTn>
                              </p:par>
                            </p:childTnLst>
                          </p:cTn>
                        </p:par>
                        <p:par>
                          <p:cTn id="15" fill="hold">
                            <p:stCondLst>
                              <p:cond delay="2000"/>
                            </p:stCondLst>
                            <p:childTnLst>
                              <p:par>
                                <p:cTn id="16" presetID="16" presetClass="entr" presetSubtype="21"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mph" presetSubtype="0" fill="hold" nodeType="clickEffect">
                                  <p:stCondLst>
                                    <p:cond delay="0"/>
                                  </p:stCondLst>
                                  <p:childTnLst>
                                    <p:animRot by="21600000">
                                      <p:cBhvr>
                                        <p:cTn id="22" dur="2000" fill="hold"/>
                                        <p:tgtEl>
                                          <p:spTgt spid="12"/>
                                        </p:tgtEl>
                                        <p:attrNameLst>
                                          <p:attrName>r</p:attrName>
                                        </p:attrNameLst>
                                      </p:cBhvr>
                                    </p:animRot>
                                  </p:childTnLst>
                                </p:cTn>
                              </p:par>
                            </p:childTnLst>
                          </p:cTn>
                        </p:par>
                        <p:par>
                          <p:cTn id="23" fill="hold">
                            <p:stCondLst>
                              <p:cond delay="2000"/>
                            </p:stCondLst>
                            <p:childTnLst>
                              <p:par>
                                <p:cTn id="24" presetID="16" presetClass="entr" presetSubtype="21"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arn(inVertical)">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mph" presetSubtype="0" fill="hold" nodeType="clickEffect">
                                  <p:stCondLst>
                                    <p:cond delay="0"/>
                                  </p:stCondLst>
                                  <p:childTnLst>
                                    <p:animRot by="21600000">
                                      <p:cBhvr>
                                        <p:cTn id="30" dur="2000" fill="hold"/>
                                        <p:tgtEl>
                                          <p:spTgt spid="13"/>
                                        </p:tgtEl>
                                        <p:attrNameLst>
                                          <p:attrName>r</p:attrName>
                                        </p:attrNameLst>
                                      </p:cBhvr>
                                    </p:animRot>
                                  </p:childTnLst>
                                </p:cTn>
                              </p:par>
                            </p:childTnLst>
                          </p:cTn>
                        </p:par>
                        <p:par>
                          <p:cTn id="31" fill="hold">
                            <p:stCondLst>
                              <p:cond delay="2000"/>
                            </p:stCondLst>
                            <p:childTnLst>
                              <p:par>
                                <p:cTn id="32" presetID="16" presetClass="entr" presetSubtype="21"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barn(inVertical)">
                                      <p:cBhvr>
                                        <p:cTn id="3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对角圆角矩形 5"/>
          <p:cNvSpPr>
            <a:spLocks/>
          </p:cNvSpPr>
          <p:nvPr/>
        </p:nvSpPr>
        <p:spPr bwMode="auto">
          <a:xfrm rot="21346829" flipH="1">
            <a:off x="1503901" y="2158577"/>
            <a:ext cx="5850448" cy="2931372"/>
          </a:xfrm>
          <a:custGeom>
            <a:avLst/>
            <a:gdLst>
              <a:gd name="T0" fmla="*/ 492043 w 6954838"/>
              <a:gd name="T1" fmla="*/ 0 h 3879850"/>
              <a:gd name="T2" fmla="*/ 6954838 w 6954838"/>
              <a:gd name="T3" fmla="*/ 0 h 3879850"/>
              <a:gd name="T4" fmla="*/ 6954838 w 6954838"/>
              <a:gd name="T5" fmla="*/ 0 h 3879850"/>
              <a:gd name="T6" fmla="*/ 6954838 w 6954838"/>
              <a:gd name="T7" fmla="*/ 3387807 h 3879850"/>
              <a:gd name="T8" fmla="*/ 6462795 w 6954838"/>
              <a:gd name="T9" fmla="*/ 3879850 h 3879850"/>
              <a:gd name="T10" fmla="*/ 0 w 6954838"/>
              <a:gd name="T11" fmla="*/ 3879850 h 3879850"/>
              <a:gd name="T12" fmla="*/ 0 w 6954838"/>
              <a:gd name="T13" fmla="*/ 3879850 h 3879850"/>
              <a:gd name="T14" fmla="*/ 0 w 6954838"/>
              <a:gd name="T15" fmla="*/ 492043 h 3879850"/>
              <a:gd name="T16" fmla="*/ 492043 w 6954838"/>
              <a:gd name="T17" fmla="*/ 0 h 3879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54838" h="3879850">
                <a:moveTo>
                  <a:pt x="492043" y="0"/>
                </a:moveTo>
                <a:lnTo>
                  <a:pt x="6954838" y="0"/>
                </a:lnTo>
                <a:lnTo>
                  <a:pt x="6954838" y="3387807"/>
                </a:lnTo>
                <a:cubicBezTo>
                  <a:pt x="6954838" y="3659555"/>
                  <a:pt x="6734543" y="3879850"/>
                  <a:pt x="6462795" y="3879850"/>
                </a:cubicBezTo>
                <a:lnTo>
                  <a:pt x="0" y="3879850"/>
                </a:lnTo>
                <a:lnTo>
                  <a:pt x="0" y="492043"/>
                </a:lnTo>
                <a:cubicBezTo>
                  <a:pt x="0" y="220295"/>
                  <a:pt x="220295" y="0"/>
                  <a:pt x="492043" y="0"/>
                </a:cubicBezTo>
                <a:close/>
              </a:path>
            </a:pathLst>
          </a:custGeom>
          <a:gradFill>
            <a:gsLst>
              <a:gs pos="0">
                <a:srgbClr val="66CCFF"/>
              </a:gs>
              <a:gs pos="35000">
                <a:srgbClr val="33CCFF"/>
              </a:gs>
              <a:gs pos="100000">
                <a:srgbClr val="00B0F0"/>
              </a:gs>
            </a:gsLst>
          </a:gradFill>
          <a:ln>
            <a:solidFill>
              <a:srgbClr val="00FFFF"/>
            </a:solidFill>
          </a:ln>
          <a:extLst/>
        </p:spPr>
        <p:style>
          <a:lnRef idx="1">
            <a:schemeClr val="accent1"/>
          </a:lnRef>
          <a:fillRef idx="2">
            <a:schemeClr val="accent1"/>
          </a:fillRef>
          <a:effectRef idx="1">
            <a:schemeClr val="accent1"/>
          </a:effectRef>
          <a:fontRef idx="minor">
            <a:schemeClr val="dk1"/>
          </a:fontRef>
        </p:style>
        <p:txBody>
          <a:bodyPr anchor="ctr"/>
          <a:lstStyle/>
          <a:p>
            <a:pPr>
              <a:defRPr/>
            </a:pPr>
            <a:endParaRPr lang="ar-EG">
              <a:solidFill>
                <a:srgbClr val="000000"/>
              </a:solidFill>
              <a:latin typeface="Arial" panose="020B0604020202020204" pitchFamily="34" charset="0"/>
              <a:ea typeface="SimSun" panose="02010600030101010101" pitchFamily="2" charset="-122"/>
            </a:endParaRPr>
          </a:p>
        </p:txBody>
      </p:sp>
      <p:pic>
        <p:nvPicPr>
          <p:cNvPr id="7" name="Picture 3" descr="C:\TDDOWNLOAD\pencil.png"/>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flipH="1">
            <a:off x="6826558" y="1700808"/>
            <a:ext cx="481746" cy="7466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内容占位符 2"/>
          <p:cNvSpPr>
            <a:spLocks noGrp="1"/>
          </p:cNvSpPr>
          <p:nvPr>
            <p:ph idx="4294967295"/>
          </p:nvPr>
        </p:nvSpPr>
        <p:spPr>
          <a:xfrm rot="21361315" flipH="1">
            <a:off x="1973263" y="2738438"/>
            <a:ext cx="4797425" cy="2054225"/>
          </a:xfrm>
        </p:spPr>
        <p:txBody>
          <a:bodyPr/>
          <a:lstStyle/>
          <a:p>
            <a:pPr marL="0" indent="0" algn="ctr" rtl="1" eaLnBrk="1" hangingPunct="1">
              <a:buNone/>
            </a:pPr>
            <a:endParaRPr lang="ar-EG" altLang="zh-CN" b="1" dirty="0" smtClean="0"/>
          </a:p>
          <a:p>
            <a:pPr marL="0" indent="0" algn="ctr">
              <a:buNone/>
            </a:pPr>
            <a:r>
              <a:rPr lang="ar-EG" altLang="zh-CN" sz="4000" b="1" dirty="0" smtClean="0">
                <a:solidFill>
                  <a:srgbClr val="002060"/>
                </a:solidFill>
              </a:rPr>
              <a:t>نظرية </a:t>
            </a:r>
            <a:r>
              <a:rPr lang="ar-EG" altLang="zh-CN" sz="4000" b="1" dirty="0">
                <a:solidFill>
                  <a:srgbClr val="002060"/>
                </a:solidFill>
              </a:rPr>
              <a:t>الحاجة للإنجاز</a:t>
            </a:r>
          </a:p>
        </p:txBody>
      </p:sp>
    </p:spTree>
    <p:extLst>
      <p:ext uri="{BB962C8B-B14F-4D97-AF65-F5344CB8AC3E}">
        <p14:creationId xmlns:p14="http://schemas.microsoft.com/office/powerpoint/2010/main" xmlns="" val="2397317460"/>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par>
                          <p:cTn id="21" fill="hold">
                            <p:stCondLst>
                              <p:cond delay="2000"/>
                            </p:stCondLst>
                            <p:childTnLst>
                              <p:par>
                                <p:cTn id="22" presetID="26" presetClass="entr" presetSubtype="0"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80">
                                          <p:stCondLst>
                                            <p:cond delay="0"/>
                                          </p:stCondLst>
                                        </p:cTn>
                                        <p:tgtEl>
                                          <p:spTgt spid="7"/>
                                        </p:tgtEl>
                                      </p:cBhvr>
                                    </p:animEffect>
                                    <p:anim calcmode="lin" valueType="num">
                                      <p:cBhvr>
                                        <p:cTn id="25"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0" dur="26">
                                          <p:stCondLst>
                                            <p:cond delay="650"/>
                                          </p:stCondLst>
                                        </p:cTn>
                                        <p:tgtEl>
                                          <p:spTgt spid="7"/>
                                        </p:tgtEl>
                                      </p:cBhvr>
                                      <p:to x="100000" y="60000"/>
                                    </p:animScale>
                                    <p:animScale>
                                      <p:cBhvr>
                                        <p:cTn id="31" dur="166" decel="50000">
                                          <p:stCondLst>
                                            <p:cond delay="676"/>
                                          </p:stCondLst>
                                        </p:cTn>
                                        <p:tgtEl>
                                          <p:spTgt spid="7"/>
                                        </p:tgtEl>
                                      </p:cBhvr>
                                      <p:to x="100000" y="100000"/>
                                    </p:animScale>
                                    <p:animScale>
                                      <p:cBhvr>
                                        <p:cTn id="32" dur="26">
                                          <p:stCondLst>
                                            <p:cond delay="1312"/>
                                          </p:stCondLst>
                                        </p:cTn>
                                        <p:tgtEl>
                                          <p:spTgt spid="7"/>
                                        </p:tgtEl>
                                      </p:cBhvr>
                                      <p:to x="100000" y="80000"/>
                                    </p:animScale>
                                    <p:animScale>
                                      <p:cBhvr>
                                        <p:cTn id="33" dur="166" decel="50000">
                                          <p:stCondLst>
                                            <p:cond delay="1338"/>
                                          </p:stCondLst>
                                        </p:cTn>
                                        <p:tgtEl>
                                          <p:spTgt spid="7"/>
                                        </p:tgtEl>
                                      </p:cBhvr>
                                      <p:to x="100000" y="100000"/>
                                    </p:animScale>
                                    <p:animScale>
                                      <p:cBhvr>
                                        <p:cTn id="34" dur="26">
                                          <p:stCondLst>
                                            <p:cond delay="1642"/>
                                          </p:stCondLst>
                                        </p:cTn>
                                        <p:tgtEl>
                                          <p:spTgt spid="7"/>
                                        </p:tgtEl>
                                      </p:cBhvr>
                                      <p:to x="100000" y="90000"/>
                                    </p:animScale>
                                    <p:animScale>
                                      <p:cBhvr>
                                        <p:cTn id="35" dur="166" decel="50000">
                                          <p:stCondLst>
                                            <p:cond delay="1668"/>
                                          </p:stCondLst>
                                        </p:cTn>
                                        <p:tgtEl>
                                          <p:spTgt spid="7"/>
                                        </p:tgtEl>
                                      </p:cBhvr>
                                      <p:to x="100000" y="100000"/>
                                    </p:animScale>
                                    <p:animScale>
                                      <p:cBhvr>
                                        <p:cTn id="36" dur="26">
                                          <p:stCondLst>
                                            <p:cond delay="1808"/>
                                          </p:stCondLst>
                                        </p:cTn>
                                        <p:tgtEl>
                                          <p:spTgt spid="7"/>
                                        </p:tgtEl>
                                      </p:cBhvr>
                                      <p:to x="100000" y="95000"/>
                                    </p:animScale>
                                    <p:animScale>
                                      <p:cBhvr>
                                        <p:cTn id="37" dur="166" decel="50000">
                                          <p:stCondLst>
                                            <p:cond delay="1834"/>
                                          </p:stCondLst>
                                        </p:cTn>
                                        <p:tgtEl>
                                          <p:spTgt spid="7"/>
                                        </p:tgtEl>
                                      </p:cBhvr>
                                      <p:to x="100000" y="100000"/>
                                    </p:animScale>
                                  </p:childTnLst>
                                </p:cTn>
                              </p:par>
                            </p:childTnLst>
                          </p:cTn>
                        </p:par>
                        <p:par>
                          <p:cTn id="38" fill="hold">
                            <p:stCondLst>
                              <p:cond delay="4000"/>
                            </p:stCondLst>
                            <p:childTnLst>
                              <p:par>
                                <p:cTn id="39" presetID="26" presetClass="entr" presetSubtype="0" fill="hold" grpId="0" nodeType="afterEffect">
                                  <p:stCondLst>
                                    <p:cond delay="0"/>
                                  </p:stCondLst>
                                  <p:childTnLst>
                                    <p:set>
                                      <p:cBhvr>
                                        <p:cTn id="40" dur="1" fill="hold">
                                          <p:stCondLst>
                                            <p:cond delay="0"/>
                                          </p:stCondLst>
                                        </p:cTn>
                                        <p:tgtEl>
                                          <p:spTgt spid="8">
                                            <p:txEl>
                                              <p:pRg st="1" end="1"/>
                                            </p:txEl>
                                          </p:spTgt>
                                        </p:tgtEl>
                                        <p:attrNameLst>
                                          <p:attrName>style.visibility</p:attrName>
                                        </p:attrNameLst>
                                      </p:cBhvr>
                                      <p:to>
                                        <p:strVal val="visible"/>
                                      </p:to>
                                    </p:set>
                                    <p:animEffect transition="in" filter="wipe(down)">
                                      <p:cBhvr>
                                        <p:cTn id="41" dur="580">
                                          <p:stCondLst>
                                            <p:cond delay="0"/>
                                          </p:stCondLst>
                                        </p:cTn>
                                        <p:tgtEl>
                                          <p:spTgt spid="8">
                                            <p:txEl>
                                              <p:pRg st="1" end="1"/>
                                            </p:txEl>
                                          </p:spTgt>
                                        </p:tgtEl>
                                      </p:cBhvr>
                                    </p:animEffect>
                                    <p:anim calcmode="lin" valueType="num">
                                      <p:cBhvr>
                                        <p:cTn id="42" dur="1822" tmFilter="0,0; 0.14,0.36; 0.43,0.73; 0.71,0.91; 1.0,1.0">
                                          <p:stCondLst>
                                            <p:cond delay="0"/>
                                          </p:stCondLst>
                                        </p:cTn>
                                        <p:tgtEl>
                                          <p:spTgt spid="8">
                                            <p:txEl>
                                              <p:pRg st="1" end="1"/>
                                            </p:txEl>
                                          </p:spTgt>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8">
                                            <p:txEl>
                                              <p:pRg st="1" end="1"/>
                                            </p:txEl>
                                          </p:spTgt>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8">
                                            <p:txEl>
                                              <p:pRg st="1" end="1"/>
                                            </p:txEl>
                                          </p:spTgt>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8">
                                            <p:txEl>
                                              <p:pRg st="1" end="1"/>
                                            </p:txEl>
                                          </p:spTgt>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8">
                                            <p:txEl>
                                              <p:pRg st="1" end="1"/>
                                            </p:txEl>
                                          </p:spTgt>
                                        </p:tgtEl>
                                        <p:attrNameLst>
                                          <p:attrName>ppt_y</p:attrName>
                                        </p:attrNameLst>
                                      </p:cBhvr>
                                      <p:tavLst>
                                        <p:tav tm="0" fmla="#ppt_y-sin(pi*$)/81">
                                          <p:val>
                                            <p:fltVal val="0"/>
                                          </p:val>
                                        </p:tav>
                                        <p:tav tm="100000">
                                          <p:val>
                                            <p:fltVal val="1"/>
                                          </p:val>
                                        </p:tav>
                                      </p:tavLst>
                                    </p:anim>
                                    <p:animScale>
                                      <p:cBhvr>
                                        <p:cTn id="47" dur="26">
                                          <p:stCondLst>
                                            <p:cond delay="650"/>
                                          </p:stCondLst>
                                        </p:cTn>
                                        <p:tgtEl>
                                          <p:spTgt spid="8">
                                            <p:txEl>
                                              <p:pRg st="1" end="1"/>
                                            </p:txEl>
                                          </p:spTgt>
                                        </p:tgtEl>
                                      </p:cBhvr>
                                      <p:to x="100000" y="60000"/>
                                    </p:animScale>
                                    <p:animScale>
                                      <p:cBhvr>
                                        <p:cTn id="48" dur="166" decel="50000">
                                          <p:stCondLst>
                                            <p:cond delay="676"/>
                                          </p:stCondLst>
                                        </p:cTn>
                                        <p:tgtEl>
                                          <p:spTgt spid="8">
                                            <p:txEl>
                                              <p:pRg st="1" end="1"/>
                                            </p:txEl>
                                          </p:spTgt>
                                        </p:tgtEl>
                                      </p:cBhvr>
                                      <p:to x="100000" y="100000"/>
                                    </p:animScale>
                                    <p:animScale>
                                      <p:cBhvr>
                                        <p:cTn id="49" dur="26">
                                          <p:stCondLst>
                                            <p:cond delay="1312"/>
                                          </p:stCondLst>
                                        </p:cTn>
                                        <p:tgtEl>
                                          <p:spTgt spid="8">
                                            <p:txEl>
                                              <p:pRg st="1" end="1"/>
                                            </p:txEl>
                                          </p:spTgt>
                                        </p:tgtEl>
                                      </p:cBhvr>
                                      <p:to x="100000" y="80000"/>
                                    </p:animScale>
                                    <p:animScale>
                                      <p:cBhvr>
                                        <p:cTn id="50" dur="166" decel="50000">
                                          <p:stCondLst>
                                            <p:cond delay="1338"/>
                                          </p:stCondLst>
                                        </p:cTn>
                                        <p:tgtEl>
                                          <p:spTgt spid="8">
                                            <p:txEl>
                                              <p:pRg st="1" end="1"/>
                                            </p:txEl>
                                          </p:spTgt>
                                        </p:tgtEl>
                                      </p:cBhvr>
                                      <p:to x="100000" y="100000"/>
                                    </p:animScale>
                                    <p:animScale>
                                      <p:cBhvr>
                                        <p:cTn id="51" dur="26">
                                          <p:stCondLst>
                                            <p:cond delay="1642"/>
                                          </p:stCondLst>
                                        </p:cTn>
                                        <p:tgtEl>
                                          <p:spTgt spid="8">
                                            <p:txEl>
                                              <p:pRg st="1" end="1"/>
                                            </p:txEl>
                                          </p:spTgt>
                                        </p:tgtEl>
                                      </p:cBhvr>
                                      <p:to x="100000" y="90000"/>
                                    </p:animScale>
                                    <p:animScale>
                                      <p:cBhvr>
                                        <p:cTn id="52" dur="166" decel="50000">
                                          <p:stCondLst>
                                            <p:cond delay="1668"/>
                                          </p:stCondLst>
                                        </p:cTn>
                                        <p:tgtEl>
                                          <p:spTgt spid="8">
                                            <p:txEl>
                                              <p:pRg st="1" end="1"/>
                                            </p:txEl>
                                          </p:spTgt>
                                        </p:tgtEl>
                                      </p:cBhvr>
                                      <p:to x="100000" y="100000"/>
                                    </p:animScale>
                                    <p:animScale>
                                      <p:cBhvr>
                                        <p:cTn id="53" dur="26">
                                          <p:stCondLst>
                                            <p:cond delay="1808"/>
                                          </p:stCondLst>
                                        </p:cTn>
                                        <p:tgtEl>
                                          <p:spTgt spid="8">
                                            <p:txEl>
                                              <p:pRg st="1" end="1"/>
                                            </p:txEl>
                                          </p:spTgt>
                                        </p:tgtEl>
                                      </p:cBhvr>
                                      <p:to x="100000" y="95000"/>
                                    </p:animScale>
                                    <p:animScale>
                                      <p:cBhvr>
                                        <p:cTn id="54" dur="166" decel="50000">
                                          <p:stCondLst>
                                            <p:cond delay="1834"/>
                                          </p:stCondLst>
                                        </p:cTn>
                                        <p:tgtEl>
                                          <p:spTgt spid="8">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build="p"/>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3"/>
          <p:cNvSpPr/>
          <p:nvPr/>
        </p:nvSpPr>
        <p:spPr bwMode="auto">
          <a:xfrm>
            <a:off x="35496" y="404664"/>
            <a:ext cx="5520952" cy="720080"/>
          </a:xfrm>
          <a:prstGeom prst="round2DiagRect">
            <a:avLst/>
          </a:prstGeom>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pPr rtl="1"/>
            <a:r>
              <a:rPr lang="en-GB" sz="2800" b="1" dirty="0">
                <a:solidFill>
                  <a:srgbClr val="0120BD">
                    <a:lumMod val="75000"/>
                  </a:srgbClr>
                </a:solidFill>
                <a:latin typeface="Arial" charset="0"/>
              </a:rPr>
              <a:t>Need For Achievement Theory </a:t>
            </a:r>
            <a:endParaRPr lang="ar-EG" sz="2800" b="1" dirty="0" smtClean="0">
              <a:solidFill>
                <a:srgbClr val="0120BD">
                  <a:lumMod val="75000"/>
                </a:srgbClr>
              </a:solidFill>
              <a:latin typeface="Arial" charset="0"/>
            </a:endParaRPr>
          </a:p>
        </p:txBody>
      </p:sp>
      <p:sp>
        <p:nvSpPr>
          <p:cNvPr id="5" name="Flowchart: Alternate Process 4"/>
          <p:cNvSpPr/>
          <p:nvPr/>
        </p:nvSpPr>
        <p:spPr bwMode="auto">
          <a:xfrm>
            <a:off x="755576" y="3645024"/>
            <a:ext cx="7632848" cy="2520280"/>
          </a:xfrm>
          <a:prstGeom prst="flowChartAlternateProcess">
            <a:avLst/>
          </a:prstGeom>
          <a:solidFill>
            <a:schemeClr val="accent1">
              <a:alpha val="50000"/>
            </a:schemeClr>
          </a:solidFill>
          <a:ln/>
          <a:extLst/>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1" anchor="ctr" anchorCtr="0" compatLnSpc="1">
            <a:prstTxWarp prst="textNoShape">
              <a:avLst/>
            </a:prstTxWarp>
          </a:bodyPr>
          <a:lstStyle/>
          <a:p>
            <a:pPr rtl="1"/>
            <a:endParaRPr lang="ar-EG" b="1" dirty="0" smtClean="0">
              <a:solidFill>
                <a:srgbClr val="808080"/>
              </a:solidFill>
              <a:latin typeface="Arial" charset="0"/>
            </a:endParaRPr>
          </a:p>
        </p:txBody>
      </p:sp>
      <p:sp>
        <p:nvSpPr>
          <p:cNvPr id="2" name="TextBox 1"/>
          <p:cNvSpPr txBox="1"/>
          <p:nvPr/>
        </p:nvSpPr>
        <p:spPr>
          <a:xfrm>
            <a:off x="755576" y="3789040"/>
            <a:ext cx="7632848" cy="2308324"/>
          </a:xfrm>
          <a:prstGeom prst="rect">
            <a:avLst/>
          </a:prstGeom>
          <a:noFill/>
        </p:spPr>
        <p:txBody>
          <a:bodyPr wrap="square" rtlCol="1">
            <a:spAutoFit/>
          </a:bodyPr>
          <a:lstStyle/>
          <a:p>
            <a:pPr rtl="1"/>
            <a:r>
              <a:rPr lang="ar-SA" b="1" dirty="0">
                <a:solidFill>
                  <a:srgbClr val="FFFFFF"/>
                </a:solidFill>
              </a:rPr>
              <a:t>وتحتل النظرية مكانة خاصة لدافعية العمل لأنها تتناول الخصائص الشخصية لبعض الأفراد التي تجعلهم ذاتيا وكأنما يندفعون طبيعيا للأداء ويتصرفون كما لو كانوا هم يملكون مصادر ذاتية لتحفيز أنفسهم فهناك أدلة كثيرة تبين بأن الأفراد يختلفون في مدى امتلاكهم لدوافع ذاتية للإنجاز والاداء العالي المتميز والنجاح في تحقيق الهدف التي يلتزمون بتحقيقها والتي غالبا ما تكون أهداف عالية المستوى </a:t>
            </a:r>
            <a:endParaRPr lang="ar-EG" b="1" dirty="0">
              <a:solidFill>
                <a:srgbClr val="FFFFFF"/>
              </a:solidFill>
            </a:endParaRPr>
          </a:p>
        </p:txBody>
      </p:sp>
    </p:spTree>
    <p:extLst>
      <p:ext uri="{BB962C8B-B14F-4D97-AF65-F5344CB8AC3E}">
        <p14:creationId xmlns:p14="http://schemas.microsoft.com/office/powerpoint/2010/main" xmlns="" val="3218387077"/>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3"/>
          <p:cNvSpPr/>
          <p:nvPr/>
        </p:nvSpPr>
        <p:spPr bwMode="auto">
          <a:xfrm>
            <a:off x="4499992" y="404664"/>
            <a:ext cx="4512840" cy="720080"/>
          </a:xfrm>
          <a:prstGeom prst="round2DiagRect">
            <a:avLst/>
          </a:prstGeom>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pPr rtl="1"/>
            <a:r>
              <a:rPr lang="ar-EG" sz="2800" b="1" dirty="0">
                <a:solidFill>
                  <a:srgbClr val="0120BD">
                    <a:lumMod val="75000"/>
                  </a:srgbClr>
                </a:solidFill>
                <a:latin typeface="Arial" charset="0"/>
              </a:rPr>
              <a:t>خصائص ذوي الحاجة للإنجاز</a:t>
            </a:r>
          </a:p>
        </p:txBody>
      </p:sp>
      <p:sp>
        <p:nvSpPr>
          <p:cNvPr id="6" name="Rectangle 3"/>
          <p:cNvSpPr>
            <a:spLocks noChangeArrowheads="1"/>
          </p:cNvSpPr>
          <p:nvPr/>
        </p:nvSpPr>
        <p:spPr bwMode="auto">
          <a:xfrm>
            <a:off x="467545" y="2132806"/>
            <a:ext cx="6912744" cy="504825"/>
          </a:xfrm>
          <a:prstGeom prst="rect">
            <a:avLst/>
          </a:prstGeom>
          <a:gradFill rotWithShape="1">
            <a:gsLst>
              <a:gs pos="0">
                <a:srgbClr val="FFC000"/>
              </a:gs>
              <a:gs pos="100000">
                <a:srgbClr val="FFCC66"/>
              </a:gs>
            </a:gsLst>
            <a:lin ang="5400000" scaled="1"/>
          </a:gradFill>
          <a:ln>
            <a:noFill/>
          </a:ln>
          <a:effectLst/>
          <a:extLst/>
        </p:spPr>
        <p:txBody>
          <a:bodyPr wrap="none" anchor="ctr"/>
          <a:lstStyle/>
          <a:p>
            <a:pPr rtl="1"/>
            <a:r>
              <a:rPr lang="ar-EG" altLang="zh-CN" b="1" dirty="0">
                <a:solidFill>
                  <a:srgbClr val="002060"/>
                </a:solidFill>
                <a:ea typeface="幼圆" pitchFamily="1" charset="-122"/>
              </a:rPr>
              <a:t>يفضلون ظروف عمل تسمح لهم بتحمل المسؤولية في حل المشكلات</a:t>
            </a:r>
            <a:endParaRPr lang="ar-EG" altLang="zh-CN" sz="2400" b="1" dirty="0">
              <a:solidFill>
                <a:srgbClr val="002060"/>
              </a:solidFill>
              <a:ea typeface="幼圆" pitchFamily="1" charset="-122"/>
            </a:endParaRPr>
          </a:p>
        </p:txBody>
      </p:sp>
      <p:sp>
        <p:nvSpPr>
          <p:cNvPr id="7" name="Rectangle 4"/>
          <p:cNvSpPr>
            <a:spLocks noChangeArrowheads="1"/>
          </p:cNvSpPr>
          <p:nvPr/>
        </p:nvSpPr>
        <p:spPr bwMode="auto">
          <a:xfrm>
            <a:off x="467545" y="3140968"/>
            <a:ext cx="6912744" cy="743894"/>
          </a:xfrm>
          <a:prstGeom prst="rect">
            <a:avLst/>
          </a:prstGeom>
          <a:ln/>
          <a:extLst/>
        </p:spPr>
        <p:style>
          <a:lnRef idx="1">
            <a:schemeClr val="accent6"/>
          </a:lnRef>
          <a:fillRef idx="3">
            <a:schemeClr val="accent6"/>
          </a:fillRef>
          <a:effectRef idx="2">
            <a:schemeClr val="accent6"/>
          </a:effectRef>
          <a:fontRef idx="minor">
            <a:schemeClr val="lt1"/>
          </a:fontRef>
        </p:style>
        <p:txBody>
          <a:bodyPr wrap="none" anchor="ctr"/>
          <a:lstStyle/>
          <a:p>
            <a:pPr rtl="1"/>
            <a:r>
              <a:rPr lang="ar-EG" altLang="zh-CN" b="1" dirty="0">
                <a:solidFill>
                  <a:srgbClr val="002060"/>
                </a:solidFill>
                <a:ea typeface="幼圆" pitchFamily="1" charset="-122"/>
              </a:rPr>
              <a:t>يملكون النزعة للقيام بمجازفات محسوبة ومنضبطة، ولذلك يضعون </a:t>
            </a:r>
            <a:endParaRPr lang="ar-EG" altLang="zh-CN" b="1" dirty="0" smtClean="0">
              <a:solidFill>
                <a:srgbClr val="002060"/>
              </a:solidFill>
              <a:ea typeface="幼圆" pitchFamily="1" charset="-122"/>
            </a:endParaRPr>
          </a:p>
          <a:p>
            <a:pPr rtl="1"/>
            <a:r>
              <a:rPr lang="ar-EG" altLang="zh-CN" b="1" dirty="0" smtClean="0">
                <a:solidFill>
                  <a:srgbClr val="002060"/>
                </a:solidFill>
                <a:ea typeface="幼圆" pitchFamily="1" charset="-122"/>
              </a:rPr>
              <a:t>لأنفسهم </a:t>
            </a:r>
            <a:r>
              <a:rPr lang="ar-EG" altLang="zh-CN" b="1" dirty="0">
                <a:solidFill>
                  <a:srgbClr val="002060"/>
                </a:solidFill>
                <a:ea typeface="幼圆" pitchFamily="1" charset="-122"/>
              </a:rPr>
              <a:t>أهداف تنطوي على التحدي والمجازفة</a:t>
            </a:r>
            <a:endParaRPr lang="zh-CN" altLang="en-US" b="1" dirty="0">
              <a:solidFill>
                <a:srgbClr val="002060"/>
              </a:solidFill>
              <a:ea typeface="幼圆" pitchFamily="1" charset="-122"/>
            </a:endParaRPr>
          </a:p>
        </p:txBody>
      </p:sp>
      <p:sp>
        <p:nvSpPr>
          <p:cNvPr id="8" name="Rectangle 5"/>
          <p:cNvSpPr>
            <a:spLocks noChangeArrowheads="1"/>
          </p:cNvSpPr>
          <p:nvPr/>
        </p:nvSpPr>
        <p:spPr bwMode="auto">
          <a:xfrm>
            <a:off x="467545" y="4316808"/>
            <a:ext cx="6912744" cy="840384"/>
          </a:xfrm>
          <a:prstGeom prst="rect">
            <a:avLst/>
          </a:prstGeom>
          <a:ln/>
          <a:extLst/>
        </p:spPr>
        <p:style>
          <a:lnRef idx="1">
            <a:schemeClr val="accent2"/>
          </a:lnRef>
          <a:fillRef idx="2">
            <a:schemeClr val="accent2"/>
          </a:fillRef>
          <a:effectRef idx="1">
            <a:schemeClr val="accent2"/>
          </a:effectRef>
          <a:fontRef idx="minor">
            <a:schemeClr val="dk1"/>
          </a:fontRef>
        </p:style>
        <p:txBody>
          <a:bodyPr wrap="none" anchor="ctr"/>
          <a:lstStyle/>
          <a:p>
            <a:pPr rtl="1"/>
            <a:r>
              <a:rPr lang="ar-EG" altLang="zh-CN" b="1" dirty="0">
                <a:solidFill>
                  <a:srgbClr val="002060"/>
                </a:solidFill>
                <a:ea typeface="幼圆" pitchFamily="1" charset="-122"/>
              </a:rPr>
              <a:t>يحتاجون تغذية مرتدة مستمرة دقيقة، أي يحتاجون إلى </a:t>
            </a:r>
            <a:r>
              <a:rPr lang="ar-EG" altLang="zh-CN" b="1" dirty="0" smtClean="0">
                <a:solidFill>
                  <a:srgbClr val="002060"/>
                </a:solidFill>
                <a:ea typeface="幼圆" pitchFamily="1" charset="-122"/>
              </a:rPr>
              <a:t>استلام</a:t>
            </a:r>
          </a:p>
          <a:p>
            <a:pPr rtl="1"/>
            <a:r>
              <a:rPr lang="ar-EG" altLang="zh-CN" b="1" dirty="0" smtClean="0">
                <a:solidFill>
                  <a:srgbClr val="002060"/>
                </a:solidFill>
                <a:ea typeface="幼圆" pitchFamily="1" charset="-122"/>
              </a:rPr>
              <a:t> معلومات </a:t>
            </a:r>
            <a:r>
              <a:rPr lang="ar-EG" altLang="zh-CN" b="1" dirty="0">
                <a:solidFill>
                  <a:srgbClr val="002060"/>
                </a:solidFill>
                <a:ea typeface="幼圆" pitchFamily="1" charset="-122"/>
              </a:rPr>
              <a:t>عن أدائهم تعرفهم على مدى تقدمهم باتجاه تحقيق الأهداف </a:t>
            </a:r>
            <a:endParaRPr lang="zh-CN" altLang="en-US" b="1" dirty="0">
              <a:solidFill>
                <a:srgbClr val="002060"/>
              </a:solidFill>
              <a:ea typeface="幼圆" pitchFamily="1" charset="-122"/>
            </a:endParaRPr>
          </a:p>
        </p:txBody>
      </p:sp>
      <p:pic>
        <p:nvPicPr>
          <p:cNvPr id="10" name="Picture 7" descr="Green_01"/>
          <p:cNvPicPr>
            <a:picLocks noChangeAspect="1" noChangeArrowheads="1"/>
          </p:cNvPicPr>
          <p:nvPr/>
        </p:nvPicPr>
        <p:blipFill>
          <a:blip r:embed="rId3">
            <a:duotone>
              <a:prstClr val="black"/>
              <a:srgbClr val="FFCC66">
                <a:tint val="45000"/>
                <a:satMod val="400000"/>
              </a:srgbClr>
            </a:duotone>
            <a:extLst>
              <a:ext uri="{28A0092B-C50C-407E-A947-70E740481C1C}">
                <a14:useLocalDpi xmlns:a14="http://schemas.microsoft.com/office/drawing/2010/main" xmlns="" val="0"/>
              </a:ext>
            </a:extLst>
          </a:blip>
          <a:srcRect/>
          <a:stretch>
            <a:fillRect/>
          </a:stretch>
        </p:blipFill>
        <p:spPr bwMode="auto">
          <a:xfrm flipH="1">
            <a:off x="7811765" y="2204244"/>
            <a:ext cx="432643" cy="390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8" descr="Green_01"/>
          <p:cNvPicPr>
            <a:picLocks noChangeAspect="1" noChangeArrowheads="1"/>
          </p:cNvPicPr>
          <p:nvPr/>
        </p:nvPicPr>
        <p:blipFill>
          <a:blip r:embed="rId3">
            <a:duotone>
              <a:prstClr val="black"/>
              <a:schemeClr val="accent6">
                <a:tint val="45000"/>
                <a:satMod val="400000"/>
              </a:schemeClr>
            </a:duotone>
            <a:extLst>
              <a:ext uri="{28A0092B-C50C-407E-A947-70E740481C1C}">
                <a14:useLocalDpi xmlns:a14="http://schemas.microsoft.com/office/drawing/2010/main" xmlns="" val="0"/>
              </a:ext>
            </a:extLst>
          </a:blip>
          <a:srcRect/>
          <a:stretch>
            <a:fillRect/>
          </a:stretch>
        </p:blipFill>
        <p:spPr bwMode="auto">
          <a:xfrm flipH="1">
            <a:off x="7811765" y="3308127"/>
            <a:ext cx="432643" cy="390525"/>
          </a:xfrm>
          <a:prstGeom prst="rect">
            <a:avLst/>
          </a:prstGeom>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9" descr="Green_01"/>
          <p:cNvPicPr>
            <a:picLocks noChangeAspect="1" noChangeArrowheads="1"/>
          </p:cNvPicPr>
          <p:nvPr/>
        </p:nvPicPr>
        <p:blipFill>
          <a:blip r:embed="rId3">
            <a:duotone>
              <a:prstClr val="black"/>
              <a:schemeClr val="accent2">
                <a:tint val="45000"/>
                <a:satMod val="400000"/>
              </a:schemeClr>
            </a:duotone>
            <a:extLst>
              <a:ext uri="{28A0092B-C50C-407E-A947-70E740481C1C}">
                <a14:useLocalDpi xmlns:a14="http://schemas.microsoft.com/office/drawing/2010/main" xmlns="" val="0"/>
              </a:ext>
            </a:extLst>
          </a:blip>
          <a:srcRect/>
          <a:stretch>
            <a:fillRect/>
          </a:stretch>
        </p:blipFill>
        <p:spPr bwMode="auto">
          <a:xfrm flipH="1">
            <a:off x="7811765" y="4508400"/>
            <a:ext cx="432643" cy="390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285293133"/>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10"/>
                                        </p:tgtEl>
                                        <p:attrNameLst>
                                          <p:attrName>r</p:attrName>
                                        </p:attrNameLst>
                                      </p:cBhvr>
                                    </p:animRot>
                                  </p:childTnLst>
                                </p:cTn>
                              </p:par>
                            </p:childTnLst>
                          </p:cTn>
                        </p:par>
                        <p:par>
                          <p:cTn id="7" fill="hold">
                            <p:stCondLst>
                              <p:cond delay="2000"/>
                            </p:stCondLst>
                            <p:childTnLst>
                              <p:par>
                                <p:cTn id="8" presetID="16" presetClass="entr" presetSubtype="21" fill="hold" grpId="0" nodeType="after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nodeType="clickEffect">
                                  <p:stCondLst>
                                    <p:cond delay="0"/>
                                  </p:stCondLst>
                                  <p:childTnLst>
                                    <p:animRot by="21600000">
                                      <p:cBhvr>
                                        <p:cTn id="14" dur="2000" fill="hold"/>
                                        <p:tgtEl>
                                          <p:spTgt spid="11"/>
                                        </p:tgtEl>
                                        <p:attrNameLst>
                                          <p:attrName>r</p:attrName>
                                        </p:attrNameLst>
                                      </p:cBhvr>
                                    </p:animRot>
                                  </p:childTnLst>
                                </p:cTn>
                              </p:par>
                            </p:childTnLst>
                          </p:cTn>
                        </p:par>
                        <p:par>
                          <p:cTn id="15" fill="hold">
                            <p:stCondLst>
                              <p:cond delay="2000"/>
                            </p:stCondLst>
                            <p:childTnLst>
                              <p:par>
                                <p:cTn id="16" presetID="16" presetClass="entr" presetSubtype="21"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mph" presetSubtype="0" fill="hold" nodeType="clickEffect">
                                  <p:stCondLst>
                                    <p:cond delay="0"/>
                                  </p:stCondLst>
                                  <p:childTnLst>
                                    <p:animRot by="21600000">
                                      <p:cBhvr>
                                        <p:cTn id="22" dur="2000" fill="hold"/>
                                        <p:tgtEl>
                                          <p:spTgt spid="12"/>
                                        </p:tgtEl>
                                        <p:attrNameLst>
                                          <p:attrName>r</p:attrName>
                                        </p:attrNameLst>
                                      </p:cBhvr>
                                    </p:animRot>
                                  </p:childTnLst>
                                </p:cTn>
                              </p:par>
                            </p:childTnLst>
                          </p:cTn>
                        </p:par>
                        <p:par>
                          <p:cTn id="23" fill="hold">
                            <p:stCondLst>
                              <p:cond delay="2000"/>
                            </p:stCondLst>
                            <p:childTnLst>
                              <p:par>
                                <p:cTn id="24" presetID="16" presetClass="entr" presetSubtype="21"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arn(inVertical)">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evel 3"/>
          <p:cNvSpPr/>
          <p:nvPr/>
        </p:nvSpPr>
        <p:spPr bwMode="auto">
          <a:xfrm>
            <a:off x="827584" y="2492896"/>
            <a:ext cx="7632848" cy="1872208"/>
          </a:xfrm>
          <a:prstGeom prst="bevel">
            <a:avLst/>
          </a:prstGeom>
          <a:ln/>
          <a:extLst/>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1" anchor="ctr" anchorCtr="0" compatLnSpc="1">
            <a:prstTxWarp prst="textNoShape">
              <a:avLst/>
            </a:prstTxWarp>
          </a:bodyPr>
          <a:lstStyle/>
          <a:p>
            <a:pPr rtl="1"/>
            <a:r>
              <a:rPr lang="ar-EG" sz="4400" b="1" dirty="0">
                <a:solidFill>
                  <a:srgbClr val="000000"/>
                </a:solidFill>
                <a:latin typeface="Arial" charset="0"/>
              </a:rPr>
              <a:t>نظريات الاتجاهات الحديثة</a:t>
            </a:r>
            <a:endParaRPr kumimoji="0" lang="ar-EG" sz="4400" b="1" i="0" u="none" strike="noStrike" cap="none" normalizeH="0" baseline="0" dirty="0" smtClean="0">
              <a:ln>
                <a:noFill/>
              </a:ln>
              <a:solidFill>
                <a:srgbClr val="000000"/>
              </a:solidFill>
              <a:effectLst/>
              <a:latin typeface="Arial" charset="0"/>
            </a:endParaRPr>
          </a:p>
        </p:txBody>
      </p:sp>
    </p:spTree>
    <p:extLst>
      <p:ext uri="{BB962C8B-B14F-4D97-AF65-F5344CB8AC3E}">
        <p14:creationId xmlns:p14="http://schemas.microsoft.com/office/powerpoint/2010/main" xmlns="" val="4228262950"/>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3"/>
          <p:cNvSpPr/>
          <p:nvPr/>
        </p:nvSpPr>
        <p:spPr bwMode="auto">
          <a:xfrm>
            <a:off x="6852592" y="404664"/>
            <a:ext cx="2160240" cy="720080"/>
          </a:xfrm>
          <a:prstGeom prst="round2DiagRect">
            <a:avLst/>
          </a:prstGeom>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r>
              <a:rPr lang="ar-EG" b="1" dirty="0">
                <a:solidFill>
                  <a:schemeClr val="bg2">
                    <a:lumMod val="75000"/>
                  </a:schemeClr>
                </a:solidFill>
                <a:latin typeface="Arial" charset="0"/>
              </a:rPr>
              <a:t>دافع الإنجاز</a:t>
            </a:r>
            <a:endParaRPr kumimoji="0" lang="ar-EG" sz="2400" b="1" i="0" u="none" strike="noStrike" cap="none" normalizeH="0" baseline="0" dirty="0" smtClean="0">
              <a:ln>
                <a:noFill/>
              </a:ln>
              <a:solidFill>
                <a:schemeClr val="bg2">
                  <a:lumMod val="75000"/>
                </a:schemeClr>
              </a:solidFill>
              <a:effectLst/>
              <a:latin typeface="Arial" charset="0"/>
            </a:endParaRPr>
          </a:p>
        </p:txBody>
      </p:sp>
      <p:sp>
        <p:nvSpPr>
          <p:cNvPr id="5" name="Flowchart: Alternate Process 4"/>
          <p:cNvSpPr/>
          <p:nvPr/>
        </p:nvSpPr>
        <p:spPr bwMode="auto">
          <a:xfrm>
            <a:off x="755576" y="4839544"/>
            <a:ext cx="7632848" cy="749696"/>
          </a:xfrm>
          <a:prstGeom prst="flowChartAlternateProcess">
            <a:avLst/>
          </a:prstGeom>
          <a:solidFill>
            <a:schemeClr val="accent1">
              <a:alpha val="50000"/>
            </a:schemeClr>
          </a:solidFill>
          <a:ln/>
          <a:extLst/>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1" anchor="ctr" anchorCtr="0" compatLnSpc="1">
            <a:prstTxWarp prst="textNoShape">
              <a:avLst/>
            </a:prstTxWarp>
          </a:bodyPr>
          <a:lstStyle/>
          <a:p>
            <a:pPr rtl="1"/>
            <a:endParaRPr kumimoji="0" lang="ar-EG" sz="2400" b="1" i="0" u="none" strike="noStrike" cap="none" normalizeH="0" baseline="0" dirty="0" smtClean="0">
              <a:ln>
                <a:noFill/>
              </a:ln>
              <a:solidFill>
                <a:schemeClr val="tx1"/>
              </a:solidFill>
              <a:effectLst/>
              <a:latin typeface="Arial" charset="0"/>
            </a:endParaRPr>
          </a:p>
        </p:txBody>
      </p:sp>
      <p:sp>
        <p:nvSpPr>
          <p:cNvPr id="2" name="TextBox 1"/>
          <p:cNvSpPr txBox="1"/>
          <p:nvPr/>
        </p:nvSpPr>
        <p:spPr>
          <a:xfrm>
            <a:off x="755576" y="4983560"/>
            <a:ext cx="7632848" cy="461665"/>
          </a:xfrm>
          <a:prstGeom prst="rect">
            <a:avLst/>
          </a:prstGeom>
          <a:noFill/>
        </p:spPr>
        <p:txBody>
          <a:bodyPr wrap="square" rtlCol="1">
            <a:spAutoFit/>
          </a:bodyPr>
          <a:lstStyle/>
          <a:p>
            <a:pPr rtl="1"/>
            <a:r>
              <a:rPr lang="ar-SA" b="1" dirty="0">
                <a:solidFill>
                  <a:schemeClr val="bg1"/>
                </a:solidFill>
              </a:rPr>
              <a:t>ويعرف بأنه الرغبة في النجاح</a:t>
            </a:r>
            <a:endParaRPr lang="ar-EG" b="1" dirty="0">
              <a:solidFill>
                <a:schemeClr val="bg1"/>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899591" y="1412776"/>
            <a:ext cx="3432043" cy="257403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400077912"/>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对角圆角矩形 5"/>
          <p:cNvSpPr>
            <a:spLocks/>
          </p:cNvSpPr>
          <p:nvPr/>
        </p:nvSpPr>
        <p:spPr bwMode="auto">
          <a:xfrm rot="21346829" flipH="1">
            <a:off x="1503901" y="2158577"/>
            <a:ext cx="5850448" cy="2931372"/>
          </a:xfrm>
          <a:custGeom>
            <a:avLst/>
            <a:gdLst>
              <a:gd name="T0" fmla="*/ 492043 w 6954838"/>
              <a:gd name="T1" fmla="*/ 0 h 3879850"/>
              <a:gd name="T2" fmla="*/ 6954838 w 6954838"/>
              <a:gd name="T3" fmla="*/ 0 h 3879850"/>
              <a:gd name="T4" fmla="*/ 6954838 w 6954838"/>
              <a:gd name="T5" fmla="*/ 0 h 3879850"/>
              <a:gd name="T6" fmla="*/ 6954838 w 6954838"/>
              <a:gd name="T7" fmla="*/ 3387807 h 3879850"/>
              <a:gd name="T8" fmla="*/ 6462795 w 6954838"/>
              <a:gd name="T9" fmla="*/ 3879850 h 3879850"/>
              <a:gd name="T10" fmla="*/ 0 w 6954838"/>
              <a:gd name="T11" fmla="*/ 3879850 h 3879850"/>
              <a:gd name="T12" fmla="*/ 0 w 6954838"/>
              <a:gd name="T13" fmla="*/ 3879850 h 3879850"/>
              <a:gd name="T14" fmla="*/ 0 w 6954838"/>
              <a:gd name="T15" fmla="*/ 492043 h 3879850"/>
              <a:gd name="T16" fmla="*/ 492043 w 6954838"/>
              <a:gd name="T17" fmla="*/ 0 h 3879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54838" h="3879850">
                <a:moveTo>
                  <a:pt x="492043" y="0"/>
                </a:moveTo>
                <a:lnTo>
                  <a:pt x="6954838" y="0"/>
                </a:lnTo>
                <a:lnTo>
                  <a:pt x="6954838" y="3387807"/>
                </a:lnTo>
                <a:cubicBezTo>
                  <a:pt x="6954838" y="3659555"/>
                  <a:pt x="6734543" y="3879850"/>
                  <a:pt x="6462795" y="3879850"/>
                </a:cubicBezTo>
                <a:lnTo>
                  <a:pt x="0" y="3879850"/>
                </a:lnTo>
                <a:lnTo>
                  <a:pt x="0" y="492043"/>
                </a:lnTo>
                <a:cubicBezTo>
                  <a:pt x="0" y="220295"/>
                  <a:pt x="220295" y="0"/>
                  <a:pt x="492043" y="0"/>
                </a:cubicBezTo>
                <a:close/>
              </a:path>
            </a:pathLst>
          </a:custGeom>
          <a:gradFill>
            <a:gsLst>
              <a:gs pos="0">
                <a:srgbClr val="66CCFF"/>
              </a:gs>
              <a:gs pos="35000">
                <a:srgbClr val="33CCFF"/>
              </a:gs>
              <a:gs pos="100000">
                <a:srgbClr val="00B0F0"/>
              </a:gs>
            </a:gsLst>
          </a:gradFill>
          <a:ln>
            <a:solidFill>
              <a:srgbClr val="00FFFF"/>
            </a:solidFill>
          </a:ln>
          <a:extLst/>
        </p:spPr>
        <p:style>
          <a:lnRef idx="1">
            <a:schemeClr val="accent1"/>
          </a:lnRef>
          <a:fillRef idx="2">
            <a:schemeClr val="accent1"/>
          </a:fillRef>
          <a:effectRef idx="1">
            <a:schemeClr val="accent1"/>
          </a:effectRef>
          <a:fontRef idx="minor">
            <a:schemeClr val="dk1"/>
          </a:fontRef>
        </p:style>
        <p:txBody>
          <a:bodyPr anchor="ctr"/>
          <a:lstStyle/>
          <a:p>
            <a:pPr>
              <a:defRPr/>
            </a:pPr>
            <a:endParaRPr lang="ar-EG">
              <a:solidFill>
                <a:srgbClr val="000000"/>
              </a:solidFill>
              <a:latin typeface="Arial" panose="020B0604020202020204" pitchFamily="34" charset="0"/>
              <a:ea typeface="SimSun" panose="02010600030101010101" pitchFamily="2" charset="-122"/>
            </a:endParaRPr>
          </a:p>
        </p:txBody>
      </p:sp>
      <p:pic>
        <p:nvPicPr>
          <p:cNvPr id="7" name="Picture 3" descr="C:\TDDOWNLOAD\pencil.png"/>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flipH="1">
            <a:off x="6826558" y="1700808"/>
            <a:ext cx="481746" cy="7466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内容占位符 2"/>
          <p:cNvSpPr>
            <a:spLocks noGrp="1"/>
          </p:cNvSpPr>
          <p:nvPr>
            <p:ph idx="4294967295"/>
          </p:nvPr>
        </p:nvSpPr>
        <p:spPr>
          <a:xfrm rot="21361315" flipH="1">
            <a:off x="1973263" y="2738438"/>
            <a:ext cx="4797425" cy="2054225"/>
          </a:xfrm>
        </p:spPr>
        <p:txBody>
          <a:bodyPr/>
          <a:lstStyle/>
          <a:p>
            <a:pPr marL="0" indent="0" algn="ctr" rtl="1" eaLnBrk="1" hangingPunct="1">
              <a:buNone/>
            </a:pPr>
            <a:endParaRPr lang="ar-EG" altLang="zh-CN" sz="1800" b="1" dirty="0" smtClean="0"/>
          </a:p>
          <a:p>
            <a:pPr marL="0" indent="0" algn="ctr">
              <a:buNone/>
            </a:pPr>
            <a:r>
              <a:rPr lang="ar-EG" altLang="zh-CN" sz="4000" b="1" dirty="0" smtClean="0">
                <a:solidFill>
                  <a:srgbClr val="000000"/>
                </a:solidFill>
              </a:rPr>
              <a:t>نظرية </a:t>
            </a:r>
            <a:r>
              <a:rPr lang="ar-EG" altLang="zh-CN" sz="4000" b="1" dirty="0">
                <a:solidFill>
                  <a:srgbClr val="000000"/>
                </a:solidFill>
              </a:rPr>
              <a:t>العدالة أو المساواة لأدمز</a:t>
            </a:r>
          </a:p>
        </p:txBody>
      </p:sp>
    </p:spTree>
    <p:extLst>
      <p:ext uri="{BB962C8B-B14F-4D97-AF65-F5344CB8AC3E}">
        <p14:creationId xmlns:p14="http://schemas.microsoft.com/office/powerpoint/2010/main" xmlns="" val="3100882816"/>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80">
                                          <p:stCondLst>
                                            <p:cond delay="0"/>
                                          </p:stCondLst>
                                        </p:cTn>
                                        <p:tgtEl>
                                          <p:spTgt spid="7"/>
                                        </p:tgtEl>
                                      </p:cBhvr>
                                    </p:animEffect>
                                    <p:anim calcmode="lin" valueType="num">
                                      <p:cBhvr>
                                        <p:cTn id="2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9" dur="26">
                                          <p:stCondLst>
                                            <p:cond delay="650"/>
                                          </p:stCondLst>
                                        </p:cTn>
                                        <p:tgtEl>
                                          <p:spTgt spid="7"/>
                                        </p:tgtEl>
                                      </p:cBhvr>
                                      <p:to x="100000" y="60000"/>
                                    </p:animScale>
                                    <p:animScale>
                                      <p:cBhvr>
                                        <p:cTn id="30" dur="166" decel="50000">
                                          <p:stCondLst>
                                            <p:cond delay="676"/>
                                          </p:stCondLst>
                                        </p:cTn>
                                        <p:tgtEl>
                                          <p:spTgt spid="7"/>
                                        </p:tgtEl>
                                      </p:cBhvr>
                                      <p:to x="100000" y="100000"/>
                                    </p:animScale>
                                    <p:animScale>
                                      <p:cBhvr>
                                        <p:cTn id="31" dur="26">
                                          <p:stCondLst>
                                            <p:cond delay="1312"/>
                                          </p:stCondLst>
                                        </p:cTn>
                                        <p:tgtEl>
                                          <p:spTgt spid="7"/>
                                        </p:tgtEl>
                                      </p:cBhvr>
                                      <p:to x="100000" y="80000"/>
                                    </p:animScale>
                                    <p:animScale>
                                      <p:cBhvr>
                                        <p:cTn id="32" dur="166" decel="50000">
                                          <p:stCondLst>
                                            <p:cond delay="1338"/>
                                          </p:stCondLst>
                                        </p:cTn>
                                        <p:tgtEl>
                                          <p:spTgt spid="7"/>
                                        </p:tgtEl>
                                      </p:cBhvr>
                                      <p:to x="100000" y="100000"/>
                                    </p:animScale>
                                    <p:animScale>
                                      <p:cBhvr>
                                        <p:cTn id="33" dur="26">
                                          <p:stCondLst>
                                            <p:cond delay="1642"/>
                                          </p:stCondLst>
                                        </p:cTn>
                                        <p:tgtEl>
                                          <p:spTgt spid="7"/>
                                        </p:tgtEl>
                                      </p:cBhvr>
                                      <p:to x="100000" y="90000"/>
                                    </p:animScale>
                                    <p:animScale>
                                      <p:cBhvr>
                                        <p:cTn id="34" dur="166" decel="50000">
                                          <p:stCondLst>
                                            <p:cond delay="1668"/>
                                          </p:stCondLst>
                                        </p:cTn>
                                        <p:tgtEl>
                                          <p:spTgt spid="7"/>
                                        </p:tgtEl>
                                      </p:cBhvr>
                                      <p:to x="100000" y="100000"/>
                                    </p:animScale>
                                    <p:animScale>
                                      <p:cBhvr>
                                        <p:cTn id="35" dur="26">
                                          <p:stCondLst>
                                            <p:cond delay="1808"/>
                                          </p:stCondLst>
                                        </p:cTn>
                                        <p:tgtEl>
                                          <p:spTgt spid="7"/>
                                        </p:tgtEl>
                                      </p:cBhvr>
                                      <p:to x="100000" y="95000"/>
                                    </p:animScale>
                                    <p:animScale>
                                      <p:cBhvr>
                                        <p:cTn id="36" dur="166" decel="50000">
                                          <p:stCondLst>
                                            <p:cond delay="1834"/>
                                          </p:stCondLst>
                                        </p:cTn>
                                        <p:tgtEl>
                                          <p:spTgt spid="7"/>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8">
                                            <p:txEl>
                                              <p:pRg st="1" end="1"/>
                                            </p:txEl>
                                          </p:spTgt>
                                        </p:tgtEl>
                                        <p:attrNameLst>
                                          <p:attrName>style.visibility</p:attrName>
                                        </p:attrNameLst>
                                      </p:cBhvr>
                                      <p:to>
                                        <p:strVal val="visible"/>
                                      </p:to>
                                    </p:set>
                                    <p:animEffect transition="in" filter="wipe(down)">
                                      <p:cBhvr>
                                        <p:cTn id="39" dur="580">
                                          <p:stCondLst>
                                            <p:cond delay="0"/>
                                          </p:stCondLst>
                                        </p:cTn>
                                        <p:tgtEl>
                                          <p:spTgt spid="8">
                                            <p:txEl>
                                              <p:pRg st="1" end="1"/>
                                            </p:txEl>
                                          </p:spTgt>
                                        </p:tgtEl>
                                      </p:cBhvr>
                                    </p:animEffect>
                                    <p:anim calcmode="lin" valueType="num">
                                      <p:cBhvr>
                                        <p:cTn id="40" dur="1822" tmFilter="0,0; 0.14,0.36; 0.43,0.73; 0.71,0.91; 1.0,1.0">
                                          <p:stCondLst>
                                            <p:cond delay="0"/>
                                          </p:stCondLst>
                                        </p:cTn>
                                        <p:tgtEl>
                                          <p:spTgt spid="8">
                                            <p:txEl>
                                              <p:pRg st="1" end="1"/>
                                            </p:txEl>
                                          </p:spTgt>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8">
                                            <p:txEl>
                                              <p:pRg st="1" end="1"/>
                                            </p:txEl>
                                          </p:spTgt>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8">
                                            <p:txEl>
                                              <p:pRg st="1" end="1"/>
                                            </p:txEl>
                                          </p:spTgt>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8">
                                            <p:txEl>
                                              <p:pRg st="1" end="1"/>
                                            </p:txEl>
                                          </p:spTgt>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8">
                                            <p:txEl>
                                              <p:pRg st="1" end="1"/>
                                            </p:txEl>
                                          </p:spTgt>
                                        </p:tgtEl>
                                        <p:attrNameLst>
                                          <p:attrName>ppt_y</p:attrName>
                                        </p:attrNameLst>
                                      </p:cBhvr>
                                      <p:tavLst>
                                        <p:tav tm="0" fmla="#ppt_y-sin(pi*$)/81">
                                          <p:val>
                                            <p:fltVal val="0"/>
                                          </p:val>
                                        </p:tav>
                                        <p:tav tm="100000">
                                          <p:val>
                                            <p:fltVal val="1"/>
                                          </p:val>
                                        </p:tav>
                                      </p:tavLst>
                                    </p:anim>
                                    <p:animScale>
                                      <p:cBhvr>
                                        <p:cTn id="45" dur="26">
                                          <p:stCondLst>
                                            <p:cond delay="650"/>
                                          </p:stCondLst>
                                        </p:cTn>
                                        <p:tgtEl>
                                          <p:spTgt spid="8">
                                            <p:txEl>
                                              <p:pRg st="1" end="1"/>
                                            </p:txEl>
                                          </p:spTgt>
                                        </p:tgtEl>
                                      </p:cBhvr>
                                      <p:to x="100000" y="60000"/>
                                    </p:animScale>
                                    <p:animScale>
                                      <p:cBhvr>
                                        <p:cTn id="46" dur="166" decel="50000">
                                          <p:stCondLst>
                                            <p:cond delay="676"/>
                                          </p:stCondLst>
                                        </p:cTn>
                                        <p:tgtEl>
                                          <p:spTgt spid="8">
                                            <p:txEl>
                                              <p:pRg st="1" end="1"/>
                                            </p:txEl>
                                          </p:spTgt>
                                        </p:tgtEl>
                                      </p:cBhvr>
                                      <p:to x="100000" y="100000"/>
                                    </p:animScale>
                                    <p:animScale>
                                      <p:cBhvr>
                                        <p:cTn id="47" dur="26">
                                          <p:stCondLst>
                                            <p:cond delay="1312"/>
                                          </p:stCondLst>
                                        </p:cTn>
                                        <p:tgtEl>
                                          <p:spTgt spid="8">
                                            <p:txEl>
                                              <p:pRg st="1" end="1"/>
                                            </p:txEl>
                                          </p:spTgt>
                                        </p:tgtEl>
                                      </p:cBhvr>
                                      <p:to x="100000" y="80000"/>
                                    </p:animScale>
                                    <p:animScale>
                                      <p:cBhvr>
                                        <p:cTn id="48" dur="166" decel="50000">
                                          <p:stCondLst>
                                            <p:cond delay="1338"/>
                                          </p:stCondLst>
                                        </p:cTn>
                                        <p:tgtEl>
                                          <p:spTgt spid="8">
                                            <p:txEl>
                                              <p:pRg st="1" end="1"/>
                                            </p:txEl>
                                          </p:spTgt>
                                        </p:tgtEl>
                                      </p:cBhvr>
                                      <p:to x="100000" y="100000"/>
                                    </p:animScale>
                                    <p:animScale>
                                      <p:cBhvr>
                                        <p:cTn id="49" dur="26">
                                          <p:stCondLst>
                                            <p:cond delay="1642"/>
                                          </p:stCondLst>
                                        </p:cTn>
                                        <p:tgtEl>
                                          <p:spTgt spid="8">
                                            <p:txEl>
                                              <p:pRg st="1" end="1"/>
                                            </p:txEl>
                                          </p:spTgt>
                                        </p:tgtEl>
                                      </p:cBhvr>
                                      <p:to x="100000" y="90000"/>
                                    </p:animScale>
                                    <p:animScale>
                                      <p:cBhvr>
                                        <p:cTn id="50" dur="166" decel="50000">
                                          <p:stCondLst>
                                            <p:cond delay="1668"/>
                                          </p:stCondLst>
                                        </p:cTn>
                                        <p:tgtEl>
                                          <p:spTgt spid="8">
                                            <p:txEl>
                                              <p:pRg st="1" end="1"/>
                                            </p:txEl>
                                          </p:spTgt>
                                        </p:tgtEl>
                                      </p:cBhvr>
                                      <p:to x="100000" y="100000"/>
                                    </p:animScale>
                                    <p:animScale>
                                      <p:cBhvr>
                                        <p:cTn id="51" dur="26">
                                          <p:stCondLst>
                                            <p:cond delay="1808"/>
                                          </p:stCondLst>
                                        </p:cTn>
                                        <p:tgtEl>
                                          <p:spTgt spid="8">
                                            <p:txEl>
                                              <p:pRg st="1" end="1"/>
                                            </p:txEl>
                                          </p:spTgt>
                                        </p:tgtEl>
                                      </p:cBhvr>
                                      <p:to x="100000" y="95000"/>
                                    </p:animScale>
                                    <p:animScale>
                                      <p:cBhvr>
                                        <p:cTn id="52" dur="166" decel="50000">
                                          <p:stCondLst>
                                            <p:cond delay="1834"/>
                                          </p:stCondLst>
                                        </p:cTn>
                                        <p:tgtEl>
                                          <p:spTgt spid="8">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build="p"/>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3"/>
          <p:cNvSpPr/>
          <p:nvPr/>
        </p:nvSpPr>
        <p:spPr bwMode="auto">
          <a:xfrm>
            <a:off x="4355976" y="404664"/>
            <a:ext cx="4656856" cy="720080"/>
          </a:xfrm>
          <a:prstGeom prst="round2DiagRect">
            <a:avLst/>
          </a:prstGeom>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pPr rtl="1"/>
            <a:r>
              <a:rPr lang="ar-EG" sz="2800" b="1" dirty="0">
                <a:solidFill>
                  <a:srgbClr val="0120BD">
                    <a:lumMod val="75000"/>
                  </a:srgbClr>
                </a:solidFill>
                <a:latin typeface="Arial" charset="0"/>
              </a:rPr>
              <a:t>نظرية العاملين لهرزبورغ</a:t>
            </a:r>
          </a:p>
        </p:txBody>
      </p:sp>
      <p:sp>
        <p:nvSpPr>
          <p:cNvPr id="5" name="Flowchart: Alternate Process 4"/>
          <p:cNvSpPr/>
          <p:nvPr/>
        </p:nvSpPr>
        <p:spPr bwMode="auto">
          <a:xfrm>
            <a:off x="755576" y="4437112"/>
            <a:ext cx="7632848" cy="1750844"/>
          </a:xfrm>
          <a:prstGeom prst="flowChartAlternateProcess">
            <a:avLst/>
          </a:prstGeom>
          <a:solidFill>
            <a:schemeClr val="accent1">
              <a:alpha val="50000"/>
            </a:schemeClr>
          </a:solidFill>
          <a:ln/>
          <a:extLst/>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1" anchor="ctr" anchorCtr="0" compatLnSpc="1">
            <a:prstTxWarp prst="textNoShape">
              <a:avLst/>
            </a:prstTxWarp>
          </a:bodyPr>
          <a:lstStyle/>
          <a:p>
            <a:pPr rtl="1"/>
            <a:endParaRPr lang="ar-EG" b="1" dirty="0" smtClean="0">
              <a:solidFill>
                <a:srgbClr val="808080"/>
              </a:solidFill>
              <a:latin typeface="Arial" charset="0"/>
            </a:endParaRPr>
          </a:p>
        </p:txBody>
      </p:sp>
      <p:sp>
        <p:nvSpPr>
          <p:cNvPr id="2" name="TextBox 1"/>
          <p:cNvSpPr txBox="1"/>
          <p:nvPr/>
        </p:nvSpPr>
        <p:spPr>
          <a:xfrm>
            <a:off x="755576" y="4595644"/>
            <a:ext cx="7632848" cy="1569660"/>
          </a:xfrm>
          <a:prstGeom prst="rect">
            <a:avLst/>
          </a:prstGeom>
          <a:noFill/>
        </p:spPr>
        <p:txBody>
          <a:bodyPr wrap="square" rtlCol="1">
            <a:spAutoFit/>
          </a:bodyPr>
          <a:lstStyle/>
          <a:p>
            <a:pPr rtl="1"/>
            <a:r>
              <a:rPr lang="ar-SA" b="1" dirty="0">
                <a:solidFill>
                  <a:srgbClr val="FFFFFF"/>
                </a:solidFill>
              </a:rPr>
              <a:t>تمثل هذه النظرية تعديل النظريات السابقة الخاصة بالنظرية الاقتصادية فهي ترى أن ما يدفع الإنسان هو ليس فقط مقدار الحافز الذي يعرض عليه بل عدالته أيضا وتعتبر النظرية مهمة جدا لأنها تدخل عملية عقلية في عملية الدافعية</a:t>
            </a:r>
          </a:p>
        </p:txBody>
      </p:sp>
    </p:spTree>
    <p:extLst>
      <p:ext uri="{BB962C8B-B14F-4D97-AF65-F5344CB8AC3E}">
        <p14:creationId xmlns:p14="http://schemas.microsoft.com/office/powerpoint/2010/main" xmlns="" val="2996121999"/>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对角圆角矩形 5"/>
          <p:cNvSpPr>
            <a:spLocks/>
          </p:cNvSpPr>
          <p:nvPr/>
        </p:nvSpPr>
        <p:spPr bwMode="auto">
          <a:xfrm rot="21346829" flipH="1">
            <a:off x="1503901" y="2158577"/>
            <a:ext cx="5850448" cy="2931372"/>
          </a:xfrm>
          <a:custGeom>
            <a:avLst/>
            <a:gdLst>
              <a:gd name="T0" fmla="*/ 492043 w 6954838"/>
              <a:gd name="T1" fmla="*/ 0 h 3879850"/>
              <a:gd name="T2" fmla="*/ 6954838 w 6954838"/>
              <a:gd name="T3" fmla="*/ 0 h 3879850"/>
              <a:gd name="T4" fmla="*/ 6954838 w 6954838"/>
              <a:gd name="T5" fmla="*/ 0 h 3879850"/>
              <a:gd name="T6" fmla="*/ 6954838 w 6954838"/>
              <a:gd name="T7" fmla="*/ 3387807 h 3879850"/>
              <a:gd name="T8" fmla="*/ 6462795 w 6954838"/>
              <a:gd name="T9" fmla="*/ 3879850 h 3879850"/>
              <a:gd name="T10" fmla="*/ 0 w 6954838"/>
              <a:gd name="T11" fmla="*/ 3879850 h 3879850"/>
              <a:gd name="T12" fmla="*/ 0 w 6954838"/>
              <a:gd name="T13" fmla="*/ 3879850 h 3879850"/>
              <a:gd name="T14" fmla="*/ 0 w 6954838"/>
              <a:gd name="T15" fmla="*/ 492043 h 3879850"/>
              <a:gd name="T16" fmla="*/ 492043 w 6954838"/>
              <a:gd name="T17" fmla="*/ 0 h 3879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54838" h="3879850">
                <a:moveTo>
                  <a:pt x="492043" y="0"/>
                </a:moveTo>
                <a:lnTo>
                  <a:pt x="6954838" y="0"/>
                </a:lnTo>
                <a:lnTo>
                  <a:pt x="6954838" y="3387807"/>
                </a:lnTo>
                <a:cubicBezTo>
                  <a:pt x="6954838" y="3659555"/>
                  <a:pt x="6734543" y="3879850"/>
                  <a:pt x="6462795" y="3879850"/>
                </a:cubicBezTo>
                <a:lnTo>
                  <a:pt x="0" y="3879850"/>
                </a:lnTo>
                <a:lnTo>
                  <a:pt x="0" y="492043"/>
                </a:lnTo>
                <a:cubicBezTo>
                  <a:pt x="0" y="220295"/>
                  <a:pt x="220295" y="0"/>
                  <a:pt x="492043" y="0"/>
                </a:cubicBezTo>
                <a:close/>
              </a:path>
            </a:pathLst>
          </a:custGeom>
          <a:gradFill>
            <a:gsLst>
              <a:gs pos="0">
                <a:srgbClr val="66CCFF"/>
              </a:gs>
              <a:gs pos="35000">
                <a:srgbClr val="33CCFF"/>
              </a:gs>
              <a:gs pos="100000">
                <a:srgbClr val="00B0F0"/>
              </a:gs>
            </a:gsLst>
          </a:gradFill>
          <a:ln>
            <a:solidFill>
              <a:srgbClr val="00FFFF"/>
            </a:solidFill>
          </a:ln>
          <a:extLst/>
        </p:spPr>
        <p:style>
          <a:lnRef idx="1">
            <a:schemeClr val="accent1"/>
          </a:lnRef>
          <a:fillRef idx="2">
            <a:schemeClr val="accent1"/>
          </a:fillRef>
          <a:effectRef idx="1">
            <a:schemeClr val="accent1"/>
          </a:effectRef>
          <a:fontRef idx="minor">
            <a:schemeClr val="dk1"/>
          </a:fontRef>
        </p:style>
        <p:txBody>
          <a:bodyPr anchor="ctr"/>
          <a:lstStyle/>
          <a:p>
            <a:pPr>
              <a:defRPr/>
            </a:pPr>
            <a:endParaRPr lang="ar-EG">
              <a:solidFill>
                <a:srgbClr val="000000"/>
              </a:solidFill>
              <a:latin typeface="Arial" panose="020B0604020202020204" pitchFamily="34" charset="0"/>
              <a:ea typeface="SimSun" panose="02010600030101010101" pitchFamily="2" charset="-122"/>
            </a:endParaRPr>
          </a:p>
        </p:txBody>
      </p:sp>
      <p:pic>
        <p:nvPicPr>
          <p:cNvPr id="7" name="Picture 3" descr="C:\TDDOWNLOAD\pencil.png"/>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flipH="1">
            <a:off x="6826558" y="1700808"/>
            <a:ext cx="481746" cy="7466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内容占位符 2"/>
          <p:cNvSpPr>
            <a:spLocks noGrp="1"/>
          </p:cNvSpPr>
          <p:nvPr>
            <p:ph idx="4294967295"/>
          </p:nvPr>
        </p:nvSpPr>
        <p:spPr>
          <a:xfrm rot="21361315" flipH="1">
            <a:off x="1973263" y="2738438"/>
            <a:ext cx="4797425" cy="2054225"/>
          </a:xfrm>
        </p:spPr>
        <p:txBody>
          <a:bodyPr/>
          <a:lstStyle/>
          <a:p>
            <a:pPr marL="0" indent="0" algn="ctr" rtl="1" eaLnBrk="1" hangingPunct="1">
              <a:buNone/>
            </a:pPr>
            <a:endParaRPr lang="ar-EG" altLang="zh-CN" sz="1800" b="1" dirty="0" smtClean="0"/>
          </a:p>
          <a:p>
            <a:pPr marL="0" indent="0" algn="ctr">
              <a:buNone/>
            </a:pPr>
            <a:r>
              <a:rPr lang="ar-EG" altLang="zh-CN" sz="4000" b="1" dirty="0" smtClean="0">
                <a:solidFill>
                  <a:srgbClr val="000000"/>
                </a:solidFill>
              </a:rPr>
              <a:t>نظرية </a:t>
            </a:r>
            <a:r>
              <a:rPr lang="ar-EG" altLang="zh-CN" sz="4000" b="1" dirty="0">
                <a:solidFill>
                  <a:srgbClr val="000000"/>
                </a:solidFill>
              </a:rPr>
              <a:t>التوقع أو التفضيل </a:t>
            </a:r>
            <a:r>
              <a:rPr lang="ar-EG" altLang="zh-CN" sz="4000" b="1" dirty="0" smtClean="0">
                <a:solidFill>
                  <a:srgbClr val="000000"/>
                </a:solidFill>
              </a:rPr>
              <a:t>  لـ </a:t>
            </a:r>
            <a:r>
              <a:rPr lang="ar-EG" altLang="zh-CN" sz="4000" b="1" dirty="0">
                <a:solidFill>
                  <a:srgbClr val="000000"/>
                </a:solidFill>
              </a:rPr>
              <a:t>فيكتور فروم</a:t>
            </a:r>
          </a:p>
        </p:txBody>
      </p:sp>
    </p:spTree>
    <p:extLst>
      <p:ext uri="{BB962C8B-B14F-4D97-AF65-F5344CB8AC3E}">
        <p14:creationId xmlns:p14="http://schemas.microsoft.com/office/powerpoint/2010/main" xmlns="" val="1383897951"/>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par>
                          <p:cTn id="21" fill="hold">
                            <p:stCondLst>
                              <p:cond delay="2000"/>
                            </p:stCondLst>
                            <p:childTnLst>
                              <p:par>
                                <p:cTn id="22" presetID="26" presetClass="entr" presetSubtype="0"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80">
                                          <p:stCondLst>
                                            <p:cond delay="0"/>
                                          </p:stCondLst>
                                        </p:cTn>
                                        <p:tgtEl>
                                          <p:spTgt spid="7"/>
                                        </p:tgtEl>
                                      </p:cBhvr>
                                    </p:animEffect>
                                    <p:anim calcmode="lin" valueType="num">
                                      <p:cBhvr>
                                        <p:cTn id="25"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0" dur="26">
                                          <p:stCondLst>
                                            <p:cond delay="650"/>
                                          </p:stCondLst>
                                        </p:cTn>
                                        <p:tgtEl>
                                          <p:spTgt spid="7"/>
                                        </p:tgtEl>
                                      </p:cBhvr>
                                      <p:to x="100000" y="60000"/>
                                    </p:animScale>
                                    <p:animScale>
                                      <p:cBhvr>
                                        <p:cTn id="31" dur="166" decel="50000">
                                          <p:stCondLst>
                                            <p:cond delay="676"/>
                                          </p:stCondLst>
                                        </p:cTn>
                                        <p:tgtEl>
                                          <p:spTgt spid="7"/>
                                        </p:tgtEl>
                                      </p:cBhvr>
                                      <p:to x="100000" y="100000"/>
                                    </p:animScale>
                                    <p:animScale>
                                      <p:cBhvr>
                                        <p:cTn id="32" dur="26">
                                          <p:stCondLst>
                                            <p:cond delay="1312"/>
                                          </p:stCondLst>
                                        </p:cTn>
                                        <p:tgtEl>
                                          <p:spTgt spid="7"/>
                                        </p:tgtEl>
                                      </p:cBhvr>
                                      <p:to x="100000" y="80000"/>
                                    </p:animScale>
                                    <p:animScale>
                                      <p:cBhvr>
                                        <p:cTn id="33" dur="166" decel="50000">
                                          <p:stCondLst>
                                            <p:cond delay="1338"/>
                                          </p:stCondLst>
                                        </p:cTn>
                                        <p:tgtEl>
                                          <p:spTgt spid="7"/>
                                        </p:tgtEl>
                                      </p:cBhvr>
                                      <p:to x="100000" y="100000"/>
                                    </p:animScale>
                                    <p:animScale>
                                      <p:cBhvr>
                                        <p:cTn id="34" dur="26">
                                          <p:stCondLst>
                                            <p:cond delay="1642"/>
                                          </p:stCondLst>
                                        </p:cTn>
                                        <p:tgtEl>
                                          <p:spTgt spid="7"/>
                                        </p:tgtEl>
                                      </p:cBhvr>
                                      <p:to x="100000" y="90000"/>
                                    </p:animScale>
                                    <p:animScale>
                                      <p:cBhvr>
                                        <p:cTn id="35" dur="166" decel="50000">
                                          <p:stCondLst>
                                            <p:cond delay="1668"/>
                                          </p:stCondLst>
                                        </p:cTn>
                                        <p:tgtEl>
                                          <p:spTgt spid="7"/>
                                        </p:tgtEl>
                                      </p:cBhvr>
                                      <p:to x="100000" y="100000"/>
                                    </p:animScale>
                                    <p:animScale>
                                      <p:cBhvr>
                                        <p:cTn id="36" dur="26">
                                          <p:stCondLst>
                                            <p:cond delay="1808"/>
                                          </p:stCondLst>
                                        </p:cTn>
                                        <p:tgtEl>
                                          <p:spTgt spid="7"/>
                                        </p:tgtEl>
                                      </p:cBhvr>
                                      <p:to x="100000" y="95000"/>
                                    </p:animScale>
                                    <p:animScale>
                                      <p:cBhvr>
                                        <p:cTn id="37" dur="166" decel="50000">
                                          <p:stCondLst>
                                            <p:cond delay="1834"/>
                                          </p:stCondLst>
                                        </p:cTn>
                                        <p:tgtEl>
                                          <p:spTgt spid="7"/>
                                        </p:tgtEl>
                                      </p:cBhvr>
                                      <p:to x="100000" y="100000"/>
                                    </p:animScale>
                                  </p:childTnLst>
                                </p:cTn>
                              </p:par>
                            </p:childTnLst>
                          </p:cTn>
                        </p:par>
                        <p:par>
                          <p:cTn id="38" fill="hold">
                            <p:stCondLst>
                              <p:cond delay="4000"/>
                            </p:stCondLst>
                            <p:childTnLst>
                              <p:par>
                                <p:cTn id="39" presetID="26" presetClass="entr" presetSubtype="0" fill="hold" grpId="0" nodeType="afterEffect">
                                  <p:stCondLst>
                                    <p:cond delay="0"/>
                                  </p:stCondLst>
                                  <p:childTnLst>
                                    <p:set>
                                      <p:cBhvr>
                                        <p:cTn id="40" dur="1" fill="hold">
                                          <p:stCondLst>
                                            <p:cond delay="0"/>
                                          </p:stCondLst>
                                        </p:cTn>
                                        <p:tgtEl>
                                          <p:spTgt spid="8">
                                            <p:txEl>
                                              <p:pRg st="1" end="1"/>
                                            </p:txEl>
                                          </p:spTgt>
                                        </p:tgtEl>
                                        <p:attrNameLst>
                                          <p:attrName>style.visibility</p:attrName>
                                        </p:attrNameLst>
                                      </p:cBhvr>
                                      <p:to>
                                        <p:strVal val="visible"/>
                                      </p:to>
                                    </p:set>
                                    <p:animEffect transition="in" filter="wipe(down)">
                                      <p:cBhvr>
                                        <p:cTn id="41" dur="580">
                                          <p:stCondLst>
                                            <p:cond delay="0"/>
                                          </p:stCondLst>
                                        </p:cTn>
                                        <p:tgtEl>
                                          <p:spTgt spid="8">
                                            <p:txEl>
                                              <p:pRg st="1" end="1"/>
                                            </p:txEl>
                                          </p:spTgt>
                                        </p:tgtEl>
                                      </p:cBhvr>
                                    </p:animEffect>
                                    <p:anim calcmode="lin" valueType="num">
                                      <p:cBhvr>
                                        <p:cTn id="42" dur="1822" tmFilter="0,0; 0.14,0.36; 0.43,0.73; 0.71,0.91; 1.0,1.0">
                                          <p:stCondLst>
                                            <p:cond delay="0"/>
                                          </p:stCondLst>
                                        </p:cTn>
                                        <p:tgtEl>
                                          <p:spTgt spid="8">
                                            <p:txEl>
                                              <p:pRg st="1" end="1"/>
                                            </p:txEl>
                                          </p:spTgt>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8">
                                            <p:txEl>
                                              <p:pRg st="1" end="1"/>
                                            </p:txEl>
                                          </p:spTgt>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8">
                                            <p:txEl>
                                              <p:pRg st="1" end="1"/>
                                            </p:txEl>
                                          </p:spTgt>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8">
                                            <p:txEl>
                                              <p:pRg st="1" end="1"/>
                                            </p:txEl>
                                          </p:spTgt>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8">
                                            <p:txEl>
                                              <p:pRg st="1" end="1"/>
                                            </p:txEl>
                                          </p:spTgt>
                                        </p:tgtEl>
                                        <p:attrNameLst>
                                          <p:attrName>ppt_y</p:attrName>
                                        </p:attrNameLst>
                                      </p:cBhvr>
                                      <p:tavLst>
                                        <p:tav tm="0" fmla="#ppt_y-sin(pi*$)/81">
                                          <p:val>
                                            <p:fltVal val="0"/>
                                          </p:val>
                                        </p:tav>
                                        <p:tav tm="100000">
                                          <p:val>
                                            <p:fltVal val="1"/>
                                          </p:val>
                                        </p:tav>
                                      </p:tavLst>
                                    </p:anim>
                                    <p:animScale>
                                      <p:cBhvr>
                                        <p:cTn id="47" dur="26">
                                          <p:stCondLst>
                                            <p:cond delay="650"/>
                                          </p:stCondLst>
                                        </p:cTn>
                                        <p:tgtEl>
                                          <p:spTgt spid="8">
                                            <p:txEl>
                                              <p:pRg st="1" end="1"/>
                                            </p:txEl>
                                          </p:spTgt>
                                        </p:tgtEl>
                                      </p:cBhvr>
                                      <p:to x="100000" y="60000"/>
                                    </p:animScale>
                                    <p:animScale>
                                      <p:cBhvr>
                                        <p:cTn id="48" dur="166" decel="50000">
                                          <p:stCondLst>
                                            <p:cond delay="676"/>
                                          </p:stCondLst>
                                        </p:cTn>
                                        <p:tgtEl>
                                          <p:spTgt spid="8">
                                            <p:txEl>
                                              <p:pRg st="1" end="1"/>
                                            </p:txEl>
                                          </p:spTgt>
                                        </p:tgtEl>
                                      </p:cBhvr>
                                      <p:to x="100000" y="100000"/>
                                    </p:animScale>
                                    <p:animScale>
                                      <p:cBhvr>
                                        <p:cTn id="49" dur="26">
                                          <p:stCondLst>
                                            <p:cond delay="1312"/>
                                          </p:stCondLst>
                                        </p:cTn>
                                        <p:tgtEl>
                                          <p:spTgt spid="8">
                                            <p:txEl>
                                              <p:pRg st="1" end="1"/>
                                            </p:txEl>
                                          </p:spTgt>
                                        </p:tgtEl>
                                      </p:cBhvr>
                                      <p:to x="100000" y="80000"/>
                                    </p:animScale>
                                    <p:animScale>
                                      <p:cBhvr>
                                        <p:cTn id="50" dur="166" decel="50000">
                                          <p:stCondLst>
                                            <p:cond delay="1338"/>
                                          </p:stCondLst>
                                        </p:cTn>
                                        <p:tgtEl>
                                          <p:spTgt spid="8">
                                            <p:txEl>
                                              <p:pRg st="1" end="1"/>
                                            </p:txEl>
                                          </p:spTgt>
                                        </p:tgtEl>
                                      </p:cBhvr>
                                      <p:to x="100000" y="100000"/>
                                    </p:animScale>
                                    <p:animScale>
                                      <p:cBhvr>
                                        <p:cTn id="51" dur="26">
                                          <p:stCondLst>
                                            <p:cond delay="1642"/>
                                          </p:stCondLst>
                                        </p:cTn>
                                        <p:tgtEl>
                                          <p:spTgt spid="8">
                                            <p:txEl>
                                              <p:pRg st="1" end="1"/>
                                            </p:txEl>
                                          </p:spTgt>
                                        </p:tgtEl>
                                      </p:cBhvr>
                                      <p:to x="100000" y="90000"/>
                                    </p:animScale>
                                    <p:animScale>
                                      <p:cBhvr>
                                        <p:cTn id="52" dur="166" decel="50000">
                                          <p:stCondLst>
                                            <p:cond delay="1668"/>
                                          </p:stCondLst>
                                        </p:cTn>
                                        <p:tgtEl>
                                          <p:spTgt spid="8">
                                            <p:txEl>
                                              <p:pRg st="1" end="1"/>
                                            </p:txEl>
                                          </p:spTgt>
                                        </p:tgtEl>
                                      </p:cBhvr>
                                      <p:to x="100000" y="100000"/>
                                    </p:animScale>
                                    <p:animScale>
                                      <p:cBhvr>
                                        <p:cTn id="53" dur="26">
                                          <p:stCondLst>
                                            <p:cond delay="1808"/>
                                          </p:stCondLst>
                                        </p:cTn>
                                        <p:tgtEl>
                                          <p:spTgt spid="8">
                                            <p:txEl>
                                              <p:pRg st="1" end="1"/>
                                            </p:txEl>
                                          </p:spTgt>
                                        </p:tgtEl>
                                      </p:cBhvr>
                                      <p:to x="100000" y="95000"/>
                                    </p:animScale>
                                    <p:animScale>
                                      <p:cBhvr>
                                        <p:cTn id="54" dur="166" decel="50000">
                                          <p:stCondLst>
                                            <p:cond delay="1834"/>
                                          </p:stCondLst>
                                        </p:cTn>
                                        <p:tgtEl>
                                          <p:spTgt spid="8">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build="p"/>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3"/>
          <p:cNvSpPr/>
          <p:nvPr/>
        </p:nvSpPr>
        <p:spPr bwMode="auto">
          <a:xfrm>
            <a:off x="5508104" y="404664"/>
            <a:ext cx="3504728" cy="720080"/>
          </a:xfrm>
          <a:prstGeom prst="round2DiagRect">
            <a:avLst/>
          </a:prstGeom>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pPr rtl="1"/>
            <a:r>
              <a:rPr lang="ar-EG" sz="2800" b="1" dirty="0" smtClean="0">
                <a:solidFill>
                  <a:srgbClr val="0120BD">
                    <a:lumMod val="75000"/>
                  </a:srgbClr>
                </a:solidFill>
                <a:latin typeface="Arial" charset="0"/>
              </a:rPr>
              <a:t>نظرية </a:t>
            </a:r>
            <a:r>
              <a:rPr lang="ar-EG" sz="2800" b="1" dirty="0">
                <a:solidFill>
                  <a:srgbClr val="0120BD">
                    <a:lumMod val="75000"/>
                  </a:srgbClr>
                </a:solidFill>
                <a:latin typeface="Arial" charset="0"/>
              </a:rPr>
              <a:t>التوقع أو </a:t>
            </a:r>
            <a:r>
              <a:rPr lang="ar-EG" sz="2800" b="1" dirty="0" smtClean="0">
                <a:solidFill>
                  <a:srgbClr val="0120BD">
                    <a:lumMod val="75000"/>
                  </a:srgbClr>
                </a:solidFill>
                <a:latin typeface="Arial" charset="0"/>
              </a:rPr>
              <a:t>التفضيل</a:t>
            </a:r>
            <a:endParaRPr lang="ar-EG" sz="2800" b="1" dirty="0">
              <a:solidFill>
                <a:srgbClr val="0120BD">
                  <a:lumMod val="75000"/>
                </a:srgbClr>
              </a:solidFill>
              <a:latin typeface="Arial" charset="0"/>
            </a:endParaRPr>
          </a:p>
        </p:txBody>
      </p:sp>
      <p:sp>
        <p:nvSpPr>
          <p:cNvPr id="5" name="Flowchart: Alternate Process 4"/>
          <p:cNvSpPr/>
          <p:nvPr/>
        </p:nvSpPr>
        <p:spPr bwMode="auto">
          <a:xfrm>
            <a:off x="755576" y="3501008"/>
            <a:ext cx="7632848" cy="2686948"/>
          </a:xfrm>
          <a:prstGeom prst="flowChartAlternateProcess">
            <a:avLst/>
          </a:prstGeom>
          <a:solidFill>
            <a:schemeClr val="accent1">
              <a:alpha val="50000"/>
            </a:schemeClr>
          </a:solidFill>
          <a:ln/>
          <a:extLst/>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1" anchor="ctr" anchorCtr="0" compatLnSpc="1">
            <a:prstTxWarp prst="textNoShape">
              <a:avLst/>
            </a:prstTxWarp>
          </a:bodyPr>
          <a:lstStyle/>
          <a:p>
            <a:pPr rtl="1"/>
            <a:endParaRPr lang="ar-EG" b="1" dirty="0" smtClean="0">
              <a:solidFill>
                <a:srgbClr val="808080"/>
              </a:solidFill>
              <a:latin typeface="Arial" charset="0"/>
            </a:endParaRPr>
          </a:p>
        </p:txBody>
      </p:sp>
      <p:sp>
        <p:nvSpPr>
          <p:cNvPr id="2" name="TextBox 1"/>
          <p:cNvSpPr txBox="1"/>
          <p:nvPr/>
        </p:nvSpPr>
        <p:spPr>
          <a:xfrm>
            <a:off x="755576" y="3501008"/>
            <a:ext cx="7632848" cy="2677656"/>
          </a:xfrm>
          <a:prstGeom prst="rect">
            <a:avLst/>
          </a:prstGeom>
          <a:noFill/>
        </p:spPr>
        <p:txBody>
          <a:bodyPr wrap="square" rtlCol="1">
            <a:spAutoFit/>
          </a:bodyPr>
          <a:lstStyle/>
          <a:p>
            <a:pPr rtl="1"/>
            <a:r>
              <a:rPr lang="ar-SA" b="1" dirty="0">
                <a:solidFill>
                  <a:srgbClr val="FFFFFF"/>
                </a:solidFill>
              </a:rPr>
              <a:t>هذه النظرية هي الأخرى تهتم بعمليات عقلية تتم قبل استجابة الفرد لحافز يتعرض له، صاحب النظرية هو الأستاذ "فيكتور فروم" وهي تحاول التنبؤ عن قوة اندفاع الفرد في وقت معين وكذلك اختلافها من فرد لآخر وهي ترى بأن قوة الاندفاع تحصل نتيجة ما يحدث في العقل ويؤثر في السلوك الذي يصدر عن الفرد، أي أنها تحاول أو تفسر لماذا مثلا يندفع طالب ما للدراسة والحصول على علامة جيدة في مادة ما في حين يهمل ذلك في مادة أخرى وهو يعرف وجود احتمال أن يرسب فيها</a:t>
            </a:r>
          </a:p>
        </p:txBody>
      </p:sp>
    </p:spTree>
    <p:extLst>
      <p:ext uri="{BB962C8B-B14F-4D97-AF65-F5344CB8AC3E}">
        <p14:creationId xmlns:p14="http://schemas.microsoft.com/office/powerpoint/2010/main" xmlns="" val="2800960793"/>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3"/>
          <p:cNvSpPr/>
          <p:nvPr/>
        </p:nvSpPr>
        <p:spPr bwMode="auto">
          <a:xfrm>
            <a:off x="2771800" y="404664"/>
            <a:ext cx="6241032" cy="720080"/>
          </a:xfrm>
          <a:prstGeom prst="round2DiagRect">
            <a:avLst/>
          </a:prstGeom>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pPr rtl="1"/>
            <a:r>
              <a:rPr lang="ar-EG" sz="2800" b="1" dirty="0">
                <a:solidFill>
                  <a:srgbClr val="0120BD">
                    <a:lumMod val="75000"/>
                  </a:srgbClr>
                </a:solidFill>
                <a:latin typeface="Arial" charset="0"/>
              </a:rPr>
              <a:t>عدة تفسيرات لسلوك الأفراد في ميدان العمل منها</a:t>
            </a:r>
          </a:p>
        </p:txBody>
      </p:sp>
      <p:sp>
        <p:nvSpPr>
          <p:cNvPr id="6" name="Rectangle 3"/>
          <p:cNvSpPr>
            <a:spLocks noChangeArrowheads="1"/>
          </p:cNvSpPr>
          <p:nvPr/>
        </p:nvSpPr>
        <p:spPr bwMode="auto">
          <a:xfrm>
            <a:off x="467545" y="2132806"/>
            <a:ext cx="6912744" cy="504825"/>
          </a:xfrm>
          <a:prstGeom prst="rect">
            <a:avLst/>
          </a:prstGeom>
          <a:gradFill rotWithShape="1">
            <a:gsLst>
              <a:gs pos="0">
                <a:srgbClr val="FFC000"/>
              </a:gs>
              <a:gs pos="100000">
                <a:srgbClr val="FFCC66"/>
              </a:gs>
            </a:gsLst>
            <a:lin ang="5400000" scaled="1"/>
          </a:gradFill>
          <a:ln>
            <a:noFill/>
          </a:ln>
          <a:effectLst/>
          <a:extLst/>
        </p:spPr>
        <p:txBody>
          <a:bodyPr wrap="none" anchor="ctr"/>
          <a:lstStyle/>
          <a:p>
            <a:pPr rtl="1"/>
            <a:r>
              <a:rPr lang="ar-EG" altLang="zh-CN" b="1" dirty="0" smtClean="0">
                <a:solidFill>
                  <a:srgbClr val="002060"/>
                </a:solidFill>
                <a:ea typeface="幼圆" pitchFamily="1" charset="-122"/>
              </a:rPr>
              <a:t>يرتكز </a:t>
            </a:r>
            <a:r>
              <a:rPr lang="ar-EG" altLang="zh-CN" b="1" dirty="0">
                <a:solidFill>
                  <a:srgbClr val="002060"/>
                </a:solidFill>
                <a:ea typeface="幼圆" pitchFamily="1" charset="-122"/>
              </a:rPr>
              <a:t>سلوك الفرد على المنفعة الشخصية</a:t>
            </a:r>
            <a:endParaRPr lang="ar-EG" altLang="zh-CN" sz="2400" b="1" dirty="0">
              <a:solidFill>
                <a:srgbClr val="002060"/>
              </a:solidFill>
              <a:ea typeface="幼圆" pitchFamily="1" charset="-122"/>
            </a:endParaRPr>
          </a:p>
        </p:txBody>
      </p:sp>
      <p:sp>
        <p:nvSpPr>
          <p:cNvPr id="7" name="Rectangle 4"/>
          <p:cNvSpPr>
            <a:spLocks noChangeArrowheads="1"/>
          </p:cNvSpPr>
          <p:nvPr/>
        </p:nvSpPr>
        <p:spPr bwMode="auto">
          <a:xfrm>
            <a:off x="467545" y="3164681"/>
            <a:ext cx="6912744" cy="504825"/>
          </a:xfrm>
          <a:prstGeom prst="rect">
            <a:avLst/>
          </a:prstGeom>
          <a:ln/>
          <a:extLst/>
        </p:spPr>
        <p:style>
          <a:lnRef idx="1">
            <a:schemeClr val="accent6"/>
          </a:lnRef>
          <a:fillRef idx="3">
            <a:schemeClr val="accent6"/>
          </a:fillRef>
          <a:effectRef idx="2">
            <a:schemeClr val="accent6"/>
          </a:effectRef>
          <a:fontRef idx="minor">
            <a:schemeClr val="lt1"/>
          </a:fontRef>
        </p:style>
        <p:txBody>
          <a:bodyPr wrap="none" anchor="ctr"/>
          <a:lstStyle/>
          <a:p>
            <a:pPr rtl="1"/>
            <a:r>
              <a:rPr lang="ar-EG" altLang="zh-CN" b="1" dirty="0" smtClean="0">
                <a:solidFill>
                  <a:srgbClr val="002060"/>
                </a:solidFill>
                <a:ea typeface="幼圆" pitchFamily="1" charset="-122"/>
              </a:rPr>
              <a:t>اختيار </a:t>
            </a:r>
            <a:r>
              <a:rPr lang="ar-EG" altLang="zh-CN" b="1" dirty="0">
                <a:solidFill>
                  <a:srgbClr val="002060"/>
                </a:solidFill>
                <a:ea typeface="幼圆" pitchFamily="1" charset="-122"/>
              </a:rPr>
              <a:t>الفرد لنشاط معين يعد واحدا من بدائل الأنشطة منهم</a:t>
            </a:r>
            <a:endParaRPr lang="zh-CN" altLang="en-US" b="1" dirty="0">
              <a:solidFill>
                <a:srgbClr val="002060"/>
              </a:solidFill>
              <a:ea typeface="幼圆" pitchFamily="1" charset="-122"/>
            </a:endParaRPr>
          </a:p>
        </p:txBody>
      </p:sp>
      <p:sp>
        <p:nvSpPr>
          <p:cNvPr id="8" name="Rectangle 5"/>
          <p:cNvSpPr>
            <a:spLocks noChangeArrowheads="1"/>
          </p:cNvSpPr>
          <p:nvPr/>
        </p:nvSpPr>
        <p:spPr bwMode="auto">
          <a:xfrm>
            <a:off x="467545" y="4100785"/>
            <a:ext cx="6912744" cy="696368"/>
          </a:xfrm>
          <a:prstGeom prst="rect">
            <a:avLst/>
          </a:prstGeom>
          <a:ln/>
          <a:extLst/>
        </p:spPr>
        <p:style>
          <a:lnRef idx="1">
            <a:schemeClr val="accent2"/>
          </a:lnRef>
          <a:fillRef idx="2">
            <a:schemeClr val="accent2"/>
          </a:fillRef>
          <a:effectRef idx="1">
            <a:schemeClr val="accent2"/>
          </a:effectRef>
          <a:fontRef idx="minor">
            <a:schemeClr val="dk1"/>
          </a:fontRef>
        </p:style>
        <p:txBody>
          <a:bodyPr wrap="none" anchor="ctr"/>
          <a:lstStyle/>
          <a:p>
            <a:pPr rtl="1"/>
            <a:r>
              <a:rPr lang="ar-EG" altLang="zh-CN" sz="2300" b="1" dirty="0" smtClean="0">
                <a:solidFill>
                  <a:srgbClr val="002060"/>
                </a:solidFill>
                <a:ea typeface="幼圆" pitchFamily="1" charset="-122"/>
              </a:rPr>
              <a:t>يرتكز </a:t>
            </a:r>
            <a:r>
              <a:rPr lang="ar-EG" altLang="zh-CN" sz="2300" b="1" dirty="0">
                <a:solidFill>
                  <a:srgbClr val="002060"/>
                </a:solidFill>
                <a:ea typeface="幼圆" pitchFamily="1" charset="-122"/>
              </a:rPr>
              <a:t>الاختيار على اعتقاد الفرد أن النشاط المختار هو الطريق </a:t>
            </a:r>
            <a:r>
              <a:rPr lang="ar-EG" altLang="zh-CN" sz="2300" b="1" dirty="0" smtClean="0">
                <a:solidFill>
                  <a:srgbClr val="002060"/>
                </a:solidFill>
                <a:ea typeface="幼圆" pitchFamily="1" charset="-122"/>
              </a:rPr>
              <a:t>المحتمل</a:t>
            </a:r>
          </a:p>
          <a:p>
            <a:pPr rtl="1"/>
            <a:r>
              <a:rPr lang="ar-EG" altLang="zh-CN" sz="2300" b="1" dirty="0" smtClean="0">
                <a:solidFill>
                  <a:srgbClr val="002060"/>
                </a:solidFill>
                <a:ea typeface="幼圆" pitchFamily="1" charset="-122"/>
              </a:rPr>
              <a:t> </a:t>
            </a:r>
            <a:r>
              <a:rPr lang="ar-EG" altLang="zh-CN" sz="2300" b="1" dirty="0">
                <a:solidFill>
                  <a:srgbClr val="002060"/>
                </a:solidFill>
                <a:ea typeface="幼圆" pitchFamily="1" charset="-122"/>
              </a:rPr>
              <a:t>لتحقيق أهدافه</a:t>
            </a:r>
            <a:endParaRPr lang="zh-CN" altLang="en-US" sz="2300" b="1" dirty="0">
              <a:solidFill>
                <a:srgbClr val="002060"/>
              </a:solidFill>
              <a:ea typeface="幼圆" pitchFamily="1" charset="-122"/>
            </a:endParaRPr>
          </a:p>
        </p:txBody>
      </p:sp>
      <p:sp>
        <p:nvSpPr>
          <p:cNvPr id="9" name="Rectangle 6"/>
          <p:cNvSpPr>
            <a:spLocks noChangeArrowheads="1"/>
          </p:cNvSpPr>
          <p:nvPr/>
        </p:nvSpPr>
        <p:spPr bwMode="auto">
          <a:xfrm>
            <a:off x="467545" y="5228431"/>
            <a:ext cx="6912744" cy="504825"/>
          </a:xfrm>
          <a:prstGeom prst="rect">
            <a:avLst/>
          </a:prstGeom>
          <a:solidFill>
            <a:srgbClr val="00B0F0"/>
          </a:solidFill>
          <a:ln>
            <a:noFill/>
          </a:ln>
          <a:effectLst/>
          <a:extLst/>
        </p:spPr>
        <p:txBody>
          <a:bodyPr wrap="none" anchor="ctr"/>
          <a:lstStyle/>
          <a:p>
            <a:pPr rtl="1"/>
            <a:r>
              <a:rPr lang="ar-EG" altLang="zh-CN" b="1" dirty="0" smtClean="0">
                <a:solidFill>
                  <a:srgbClr val="002060"/>
                </a:solidFill>
                <a:ea typeface="幼圆" pitchFamily="1" charset="-122"/>
              </a:rPr>
              <a:t>تلعب </a:t>
            </a:r>
            <a:r>
              <a:rPr lang="ar-EG" altLang="zh-CN" b="1" dirty="0">
                <a:solidFill>
                  <a:srgbClr val="002060"/>
                </a:solidFill>
                <a:ea typeface="幼圆" pitchFamily="1" charset="-122"/>
              </a:rPr>
              <a:t>التوقعات دورها في اتخاذ الفرد لقراره</a:t>
            </a:r>
            <a:endParaRPr lang="zh-CN" altLang="en-US" b="1" dirty="0">
              <a:solidFill>
                <a:srgbClr val="002060"/>
              </a:solidFill>
              <a:ea typeface="幼圆" pitchFamily="1" charset="-122"/>
            </a:endParaRPr>
          </a:p>
        </p:txBody>
      </p:sp>
      <p:pic>
        <p:nvPicPr>
          <p:cNvPr id="10" name="Picture 7" descr="Green_01"/>
          <p:cNvPicPr>
            <a:picLocks noChangeAspect="1" noChangeArrowheads="1"/>
          </p:cNvPicPr>
          <p:nvPr/>
        </p:nvPicPr>
        <p:blipFill>
          <a:blip r:embed="rId3">
            <a:duotone>
              <a:prstClr val="black"/>
              <a:srgbClr val="FFCC66">
                <a:tint val="45000"/>
                <a:satMod val="400000"/>
              </a:srgbClr>
            </a:duotone>
            <a:extLst>
              <a:ext uri="{28A0092B-C50C-407E-A947-70E740481C1C}">
                <a14:useLocalDpi xmlns:a14="http://schemas.microsoft.com/office/drawing/2010/main" xmlns="" val="0"/>
              </a:ext>
            </a:extLst>
          </a:blip>
          <a:srcRect/>
          <a:stretch>
            <a:fillRect/>
          </a:stretch>
        </p:blipFill>
        <p:spPr bwMode="auto">
          <a:xfrm flipH="1">
            <a:off x="7811765" y="2204244"/>
            <a:ext cx="432643" cy="390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8" descr="Green_01"/>
          <p:cNvPicPr>
            <a:picLocks noChangeAspect="1" noChangeArrowheads="1"/>
          </p:cNvPicPr>
          <p:nvPr/>
        </p:nvPicPr>
        <p:blipFill>
          <a:blip r:embed="rId3">
            <a:duotone>
              <a:prstClr val="black"/>
              <a:schemeClr val="accent6">
                <a:tint val="45000"/>
                <a:satMod val="400000"/>
              </a:schemeClr>
            </a:duotone>
            <a:extLst>
              <a:ext uri="{28A0092B-C50C-407E-A947-70E740481C1C}">
                <a14:useLocalDpi xmlns:a14="http://schemas.microsoft.com/office/drawing/2010/main" xmlns="" val="0"/>
              </a:ext>
            </a:extLst>
          </a:blip>
          <a:srcRect/>
          <a:stretch>
            <a:fillRect/>
          </a:stretch>
        </p:blipFill>
        <p:spPr bwMode="auto">
          <a:xfrm flipH="1">
            <a:off x="7811765" y="3212306"/>
            <a:ext cx="432643" cy="390525"/>
          </a:xfrm>
          <a:prstGeom prst="rect">
            <a:avLst/>
          </a:prstGeom>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9" descr="Green_01"/>
          <p:cNvPicPr>
            <a:picLocks noChangeAspect="1" noChangeArrowheads="1"/>
          </p:cNvPicPr>
          <p:nvPr/>
        </p:nvPicPr>
        <p:blipFill>
          <a:blip r:embed="rId3">
            <a:duotone>
              <a:prstClr val="black"/>
              <a:schemeClr val="accent2">
                <a:tint val="45000"/>
                <a:satMod val="400000"/>
              </a:schemeClr>
            </a:duotone>
            <a:extLst>
              <a:ext uri="{28A0092B-C50C-407E-A947-70E740481C1C}">
                <a14:useLocalDpi xmlns:a14="http://schemas.microsoft.com/office/drawing/2010/main" xmlns="" val="0"/>
              </a:ext>
            </a:extLst>
          </a:blip>
          <a:srcRect/>
          <a:stretch>
            <a:fillRect/>
          </a:stretch>
        </p:blipFill>
        <p:spPr bwMode="auto">
          <a:xfrm flipH="1">
            <a:off x="7811765" y="4220369"/>
            <a:ext cx="432643" cy="390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10" descr="Green_01"/>
          <p:cNvPicPr>
            <a:picLocks noChangeAspect="1" noChangeArrowheads="1"/>
          </p:cNvPicPr>
          <p:nvPr/>
        </p:nvPicPr>
        <p:blipFill>
          <a:blip r:embed="rId3">
            <a:duotone>
              <a:prstClr val="black"/>
              <a:schemeClr val="accent1">
                <a:tint val="45000"/>
                <a:satMod val="400000"/>
              </a:schemeClr>
            </a:duotone>
            <a:extLst>
              <a:ext uri="{28A0092B-C50C-407E-A947-70E740481C1C}">
                <a14:useLocalDpi xmlns:a14="http://schemas.microsoft.com/office/drawing/2010/main" xmlns="" val="0"/>
              </a:ext>
            </a:extLst>
          </a:blip>
          <a:srcRect/>
          <a:stretch>
            <a:fillRect/>
          </a:stretch>
        </p:blipFill>
        <p:spPr bwMode="auto">
          <a:xfrm flipH="1">
            <a:off x="7811765" y="5301456"/>
            <a:ext cx="432643" cy="390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903361340"/>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10"/>
                                        </p:tgtEl>
                                        <p:attrNameLst>
                                          <p:attrName>r</p:attrName>
                                        </p:attrNameLst>
                                      </p:cBhvr>
                                    </p:animRot>
                                  </p:childTnLst>
                                </p:cTn>
                              </p:par>
                            </p:childTnLst>
                          </p:cTn>
                        </p:par>
                        <p:par>
                          <p:cTn id="7" fill="hold">
                            <p:stCondLst>
                              <p:cond delay="2000"/>
                            </p:stCondLst>
                            <p:childTnLst>
                              <p:par>
                                <p:cTn id="8" presetID="16" presetClass="entr" presetSubtype="21" fill="hold" grpId="0" nodeType="after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nodeType="clickEffect">
                                  <p:stCondLst>
                                    <p:cond delay="0"/>
                                  </p:stCondLst>
                                  <p:childTnLst>
                                    <p:animRot by="21600000">
                                      <p:cBhvr>
                                        <p:cTn id="14" dur="2000" fill="hold"/>
                                        <p:tgtEl>
                                          <p:spTgt spid="11"/>
                                        </p:tgtEl>
                                        <p:attrNameLst>
                                          <p:attrName>r</p:attrName>
                                        </p:attrNameLst>
                                      </p:cBhvr>
                                    </p:animRot>
                                  </p:childTnLst>
                                </p:cTn>
                              </p:par>
                            </p:childTnLst>
                          </p:cTn>
                        </p:par>
                        <p:par>
                          <p:cTn id="15" fill="hold">
                            <p:stCondLst>
                              <p:cond delay="2000"/>
                            </p:stCondLst>
                            <p:childTnLst>
                              <p:par>
                                <p:cTn id="16" presetID="16" presetClass="entr" presetSubtype="21"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mph" presetSubtype="0" fill="hold" nodeType="clickEffect">
                                  <p:stCondLst>
                                    <p:cond delay="0"/>
                                  </p:stCondLst>
                                  <p:childTnLst>
                                    <p:animRot by="21600000">
                                      <p:cBhvr>
                                        <p:cTn id="22" dur="2000" fill="hold"/>
                                        <p:tgtEl>
                                          <p:spTgt spid="12"/>
                                        </p:tgtEl>
                                        <p:attrNameLst>
                                          <p:attrName>r</p:attrName>
                                        </p:attrNameLst>
                                      </p:cBhvr>
                                    </p:animRot>
                                  </p:childTnLst>
                                </p:cTn>
                              </p:par>
                            </p:childTnLst>
                          </p:cTn>
                        </p:par>
                        <p:par>
                          <p:cTn id="23" fill="hold">
                            <p:stCondLst>
                              <p:cond delay="2000"/>
                            </p:stCondLst>
                            <p:childTnLst>
                              <p:par>
                                <p:cTn id="24" presetID="16" presetClass="entr" presetSubtype="21"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arn(inVertical)">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mph" presetSubtype="0" fill="hold" nodeType="clickEffect">
                                  <p:stCondLst>
                                    <p:cond delay="0"/>
                                  </p:stCondLst>
                                  <p:childTnLst>
                                    <p:animRot by="21600000">
                                      <p:cBhvr>
                                        <p:cTn id="30" dur="2000" fill="hold"/>
                                        <p:tgtEl>
                                          <p:spTgt spid="13"/>
                                        </p:tgtEl>
                                        <p:attrNameLst>
                                          <p:attrName>r</p:attrName>
                                        </p:attrNameLst>
                                      </p:cBhvr>
                                    </p:animRot>
                                  </p:childTnLst>
                                </p:cTn>
                              </p:par>
                            </p:childTnLst>
                          </p:cTn>
                        </p:par>
                        <p:par>
                          <p:cTn id="31" fill="hold">
                            <p:stCondLst>
                              <p:cond delay="2000"/>
                            </p:stCondLst>
                            <p:childTnLst>
                              <p:par>
                                <p:cTn id="32" presetID="16" presetClass="entr" presetSubtype="21"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barn(inVertical)">
                                      <p:cBhvr>
                                        <p:cTn id="3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对角圆角矩形 5"/>
          <p:cNvSpPr>
            <a:spLocks/>
          </p:cNvSpPr>
          <p:nvPr/>
        </p:nvSpPr>
        <p:spPr bwMode="auto">
          <a:xfrm rot="21346829" flipH="1">
            <a:off x="1503901" y="2158577"/>
            <a:ext cx="5850448" cy="2931372"/>
          </a:xfrm>
          <a:custGeom>
            <a:avLst/>
            <a:gdLst>
              <a:gd name="T0" fmla="*/ 492043 w 6954838"/>
              <a:gd name="T1" fmla="*/ 0 h 3879850"/>
              <a:gd name="T2" fmla="*/ 6954838 w 6954838"/>
              <a:gd name="T3" fmla="*/ 0 h 3879850"/>
              <a:gd name="T4" fmla="*/ 6954838 w 6954838"/>
              <a:gd name="T5" fmla="*/ 0 h 3879850"/>
              <a:gd name="T6" fmla="*/ 6954838 w 6954838"/>
              <a:gd name="T7" fmla="*/ 3387807 h 3879850"/>
              <a:gd name="T8" fmla="*/ 6462795 w 6954838"/>
              <a:gd name="T9" fmla="*/ 3879850 h 3879850"/>
              <a:gd name="T10" fmla="*/ 0 w 6954838"/>
              <a:gd name="T11" fmla="*/ 3879850 h 3879850"/>
              <a:gd name="T12" fmla="*/ 0 w 6954838"/>
              <a:gd name="T13" fmla="*/ 3879850 h 3879850"/>
              <a:gd name="T14" fmla="*/ 0 w 6954838"/>
              <a:gd name="T15" fmla="*/ 492043 h 3879850"/>
              <a:gd name="T16" fmla="*/ 492043 w 6954838"/>
              <a:gd name="T17" fmla="*/ 0 h 3879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54838" h="3879850">
                <a:moveTo>
                  <a:pt x="492043" y="0"/>
                </a:moveTo>
                <a:lnTo>
                  <a:pt x="6954838" y="0"/>
                </a:lnTo>
                <a:lnTo>
                  <a:pt x="6954838" y="3387807"/>
                </a:lnTo>
                <a:cubicBezTo>
                  <a:pt x="6954838" y="3659555"/>
                  <a:pt x="6734543" y="3879850"/>
                  <a:pt x="6462795" y="3879850"/>
                </a:cubicBezTo>
                <a:lnTo>
                  <a:pt x="0" y="3879850"/>
                </a:lnTo>
                <a:lnTo>
                  <a:pt x="0" y="492043"/>
                </a:lnTo>
                <a:cubicBezTo>
                  <a:pt x="0" y="220295"/>
                  <a:pt x="220295" y="0"/>
                  <a:pt x="492043" y="0"/>
                </a:cubicBezTo>
                <a:close/>
              </a:path>
            </a:pathLst>
          </a:custGeom>
          <a:gradFill>
            <a:gsLst>
              <a:gs pos="0">
                <a:srgbClr val="66CCFF"/>
              </a:gs>
              <a:gs pos="35000">
                <a:srgbClr val="33CCFF"/>
              </a:gs>
              <a:gs pos="100000">
                <a:srgbClr val="00B0F0"/>
              </a:gs>
            </a:gsLst>
          </a:gradFill>
          <a:ln>
            <a:solidFill>
              <a:srgbClr val="00FFFF"/>
            </a:solidFill>
          </a:ln>
          <a:extLst/>
        </p:spPr>
        <p:style>
          <a:lnRef idx="1">
            <a:schemeClr val="accent1"/>
          </a:lnRef>
          <a:fillRef idx="2">
            <a:schemeClr val="accent1"/>
          </a:fillRef>
          <a:effectRef idx="1">
            <a:schemeClr val="accent1"/>
          </a:effectRef>
          <a:fontRef idx="minor">
            <a:schemeClr val="dk1"/>
          </a:fontRef>
        </p:style>
        <p:txBody>
          <a:bodyPr anchor="ctr"/>
          <a:lstStyle/>
          <a:p>
            <a:pPr>
              <a:defRPr/>
            </a:pPr>
            <a:endParaRPr lang="ar-EG">
              <a:solidFill>
                <a:srgbClr val="000000"/>
              </a:solidFill>
              <a:latin typeface="Arial" panose="020B0604020202020204" pitchFamily="34" charset="0"/>
              <a:ea typeface="SimSun" panose="02010600030101010101" pitchFamily="2" charset="-122"/>
            </a:endParaRPr>
          </a:p>
        </p:txBody>
      </p:sp>
      <p:pic>
        <p:nvPicPr>
          <p:cNvPr id="7" name="Picture 3" descr="C:\TDDOWNLOAD\pencil.png"/>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flipH="1">
            <a:off x="6826558" y="1700808"/>
            <a:ext cx="481746" cy="7466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内容占位符 2"/>
          <p:cNvSpPr>
            <a:spLocks noGrp="1"/>
          </p:cNvSpPr>
          <p:nvPr>
            <p:ph idx="4294967295"/>
          </p:nvPr>
        </p:nvSpPr>
        <p:spPr>
          <a:xfrm rot="21361315" flipH="1">
            <a:off x="1973263" y="2738438"/>
            <a:ext cx="4797425" cy="2054225"/>
          </a:xfrm>
        </p:spPr>
        <p:txBody>
          <a:bodyPr/>
          <a:lstStyle/>
          <a:p>
            <a:pPr marL="0" indent="0" algn="ctr" rtl="1" eaLnBrk="1" hangingPunct="1">
              <a:buNone/>
            </a:pPr>
            <a:endParaRPr lang="ar-EG" altLang="zh-CN" sz="1800" b="1" dirty="0" smtClean="0"/>
          </a:p>
          <a:p>
            <a:pPr marL="0" indent="0" algn="ctr">
              <a:buNone/>
            </a:pPr>
            <a:r>
              <a:rPr lang="ar-EG" altLang="zh-CN" sz="4000" b="1" dirty="0" smtClean="0">
                <a:solidFill>
                  <a:srgbClr val="000000"/>
                </a:solidFill>
              </a:rPr>
              <a:t>نظرية </a:t>
            </a:r>
            <a:r>
              <a:rPr lang="ar-EG" altLang="zh-CN" sz="4000" b="1" dirty="0">
                <a:solidFill>
                  <a:srgbClr val="000000"/>
                </a:solidFill>
              </a:rPr>
              <a:t>تدعيم السلوك لفريديريك سكيتر</a:t>
            </a:r>
          </a:p>
        </p:txBody>
      </p:sp>
    </p:spTree>
    <p:extLst>
      <p:ext uri="{BB962C8B-B14F-4D97-AF65-F5344CB8AC3E}">
        <p14:creationId xmlns:p14="http://schemas.microsoft.com/office/powerpoint/2010/main" xmlns="" val="571356010"/>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par>
                          <p:cTn id="21" fill="hold">
                            <p:stCondLst>
                              <p:cond delay="2000"/>
                            </p:stCondLst>
                            <p:childTnLst>
                              <p:par>
                                <p:cTn id="22" presetID="26" presetClass="entr" presetSubtype="0"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80">
                                          <p:stCondLst>
                                            <p:cond delay="0"/>
                                          </p:stCondLst>
                                        </p:cTn>
                                        <p:tgtEl>
                                          <p:spTgt spid="7"/>
                                        </p:tgtEl>
                                      </p:cBhvr>
                                    </p:animEffect>
                                    <p:anim calcmode="lin" valueType="num">
                                      <p:cBhvr>
                                        <p:cTn id="25"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0" dur="26">
                                          <p:stCondLst>
                                            <p:cond delay="650"/>
                                          </p:stCondLst>
                                        </p:cTn>
                                        <p:tgtEl>
                                          <p:spTgt spid="7"/>
                                        </p:tgtEl>
                                      </p:cBhvr>
                                      <p:to x="100000" y="60000"/>
                                    </p:animScale>
                                    <p:animScale>
                                      <p:cBhvr>
                                        <p:cTn id="31" dur="166" decel="50000">
                                          <p:stCondLst>
                                            <p:cond delay="676"/>
                                          </p:stCondLst>
                                        </p:cTn>
                                        <p:tgtEl>
                                          <p:spTgt spid="7"/>
                                        </p:tgtEl>
                                      </p:cBhvr>
                                      <p:to x="100000" y="100000"/>
                                    </p:animScale>
                                    <p:animScale>
                                      <p:cBhvr>
                                        <p:cTn id="32" dur="26">
                                          <p:stCondLst>
                                            <p:cond delay="1312"/>
                                          </p:stCondLst>
                                        </p:cTn>
                                        <p:tgtEl>
                                          <p:spTgt spid="7"/>
                                        </p:tgtEl>
                                      </p:cBhvr>
                                      <p:to x="100000" y="80000"/>
                                    </p:animScale>
                                    <p:animScale>
                                      <p:cBhvr>
                                        <p:cTn id="33" dur="166" decel="50000">
                                          <p:stCondLst>
                                            <p:cond delay="1338"/>
                                          </p:stCondLst>
                                        </p:cTn>
                                        <p:tgtEl>
                                          <p:spTgt spid="7"/>
                                        </p:tgtEl>
                                      </p:cBhvr>
                                      <p:to x="100000" y="100000"/>
                                    </p:animScale>
                                    <p:animScale>
                                      <p:cBhvr>
                                        <p:cTn id="34" dur="26">
                                          <p:stCondLst>
                                            <p:cond delay="1642"/>
                                          </p:stCondLst>
                                        </p:cTn>
                                        <p:tgtEl>
                                          <p:spTgt spid="7"/>
                                        </p:tgtEl>
                                      </p:cBhvr>
                                      <p:to x="100000" y="90000"/>
                                    </p:animScale>
                                    <p:animScale>
                                      <p:cBhvr>
                                        <p:cTn id="35" dur="166" decel="50000">
                                          <p:stCondLst>
                                            <p:cond delay="1668"/>
                                          </p:stCondLst>
                                        </p:cTn>
                                        <p:tgtEl>
                                          <p:spTgt spid="7"/>
                                        </p:tgtEl>
                                      </p:cBhvr>
                                      <p:to x="100000" y="100000"/>
                                    </p:animScale>
                                    <p:animScale>
                                      <p:cBhvr>
                                        <p:cTn id="36" dur="26">
                                          <p:stCondLst>
                                            <p:cond delay="1808"/>
                                          </p:stCondLst>
                                        </p:cTn>
                                        <p:tgtEl>
                                          <p:spTgt spid="7"/>
                                        </p:tgtEl>
                                      </p:cBhvr>
                                      <p:to x="100000" y="95000"/>
                                    </p:animScale>
                                    <p:animScale>
                                      <p:cBhvr>
                                        <p:cTn id="37" dur="166" decel="50000">
                                          <p:stCondLst>
                                            <p:cond delay="1834"/>
                                          </p:stCondLst>
                                        </p:cTn>
                                        <p:tgtEl>
                                          <p:spTgt spid="7"/>
                                        </p:tgtEl>
                                      </p:cBhvr>
                                      <p:to x="100000" y="100000"/>
                                    </p:animScale>
                                  </p:childTnLst>
                                </p:cTn>
                              </p:par>
                            </p:childTnLst>
                          </p:cTn>
                        </p:par>
                        <p:par>
                          <p:cTn id="38" fill="hold">
                            <p:stCondLst>
                              <p:cond delay="4000"/>
                            </p:stCondLst>
                            <p:childTnLst>
                              <p:par>
                                <p:cTn id="39" presetID="26" presetClass="entr" presetSubtype="0" fill="hold" grpId="0" nodeType="afterEffect">
                                  <p:stCondLst>
                                    <p:cond delay="0"/>
                                  </p:stCondLst>
                                  <p:childTnLst>
                                    <p:set>
                                      <p:cBhvr>
                                        <p:cTn id="40" dur="1" fill="hold">
                                          <p:stCondLst>
                                            <p:cond delay="0"/>
                                          </p:stCondLst>
                                        </p:cTn>
                                        <p:tgtEl>
                                          <p:spTgt spid="8">
                                            <p:txEl>
                                              <p:pRg st="1" end="1"/>
                                            </p:txEl>
                                          </p:spTgt>
                                        </p:tgtEl>
                                        <p:attrNameLst>
                                          <p:attrName>style.visibility</p:attrName>
                                        </p:attrNameLst>
                                      </p:cBhvr>
                                      <p:to>
                                        <p:strVal val="visible"/>
                                      </p:to>
                                    </p:set>
                                    <p:animEffect transition="in" filter="wipe(down)">
                                      <p:cBhvr>
                                        <p:cTn id="41" dur="580">
                                          <p:stCondLst>
                                            <p:cond delay="0"/>
                                          </p:stCondLst>
                                        </p:cTn>
                                        <p:tgtEl>
                                          <p:spTgt spid="8">
                                            <p:txEl>
                                              <p:pRg st="1" end="1"/>
                                            </p:txEl>
                                          </p:spTgt>
                                        </p:tgtEl>
                                      </p:cBhvr>
                                    </p:animEffect>
                                    <p:anim calcmode="lin" valueType="num">
                                      <p:cBhvr>
                                        <p:cTn id="42" dur="1822" tmFilter="0,0; 0.14,0.36; 0.43,0.73; 0.71,0.91; 1.0,1.0">
                                          <p:stCondLst>
                                            <p:cond delay="0"/>
                                          </p:stCondLst>
                                        </p:cTn>
                                        <p:tgtEl>
                                          <p:spTgt spid="8">
                                            <p:txEl>
                                              <p:pRg st="1" end="1"/>
                                            </p:txEl>
                                          </p:spTgt>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8">
                                            <p:txEl>
                                              <p:pRg st="1" end="1"/>
                                            </p:txEl>
                                          </p:spTgt>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8">
                                            <p:txEl>
                                              <p:pRg st="1" end="1"/>
                                            </p:txEl>
                                          </p:spTgt>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8">
                                            <p:txEl>
                                              <p:pRg st="1" end="1"/>
                                            </p:txEl>
                                          </p:spTgt>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8">
                                            <p:txEl>
                                              <p:pRg st="1" end="1"/>
                                            </p:txEl>
                                          </p:spTgt>
                                        </p:tgtEl>
                                        <p:attrNameLst>
                                          <p:attrName>ppt_y</p:attrName>
                                        </p:attrNameLst>
                                      </p:cBhvr>
                                      <p:tavLst>
                                        <p:tav tm="0" fmla="#ppt_y-sin(pi*$)/81">
                                          <p:val>
                                            <p:fltVal val="0"/>
                                          </p:val>
                                        </p:tav>
                                        <p:tav tm="100000">
                                          <p:val>
                                            <p:fltVal val="1"/>
                                          </p:val>
                                        </p:tav>
                                      </p:tavLst>
                                    </p:anim>
                                    <p:animScale>
                                      <p:cBhvr>
                                        <p:cTn id="47" dur="26">
                                          <p:stCondLst>
                                            <p:cond delay="650"/>
                                          </p:stCondLst>
                                        </p:cTn>
                                        <p:tgtEl>
                                          <p:spTgt spid="8">
                                            <p:txEl>
                                              <p:pRg st="1" end="1"/>
                                            </p:txEl>
                                          </p:spTgt>
                                        </p:tgtEl>
                                      </p:cBhvr>
                                      <p:to x="100000" y="60000"/>
                                    </p:animScale>
                                    <p:animScale>
                                      <p:cBhvr>
                                        <p:cTn id="48" dur="166" decel="50000">
                                          <p:stCondLst>
                                            <p:cond delay="676"/>
                                          </p:stCondLst>
                                        </p:cTn>
                                        <p:tgtEl>
                                          <p:spTgt spid="8">
                                            <p:txEl>
                                              <p:pRg st="1" end="1"/>
                                            </p:txEl>
                                          </p:spTgt>
                                        </p:tgtEl>
                                      </p:cBhvr>
                                      <p:to x="100000" y="100000"/>
                                    </p:animScale>
                                    <p:animScale>
                                      <p:cBhvr>
                                        <p:cTn id="49" dur="26">
                                          <p:stCondLst>
                                            <p:cond delay="1312"/>
                                          </p:stCondLst>
                                        </p:cTn>
                                        <p:tgtEl>
                                          <p:spTgt spid="8">
                                            <p:txEl>
                                              <p:pRg st="1" end="1"/>
                                            </p:txEl>
                                          </p:spTgt>
                                        </p:tgtEl>
                                      </p:cBhvr>
                                      <p:to x="100000" y="80000"/>
                                    </p:animScale>
                                    <p:animScale>
                                      <p:cBhvr>
                                        <p:cTn id="50" dur="166" decel="50000">
                                          <p:stCondLst>
                                            <p:cond delay="1338"/>
                                          </p:stCondLst>
                                        </p:cTn>
                                        <p:tgtEl>
                                          <p:spTgt spid="8">
                                            <p:txEl>
                                              <p:pRg st="1" end="1"/>
                                            </p:txEl>
                                          </p:spTgt>
                                        </p:tgtEl>
                                      </p:cBhvr>
                                      <p:to x="100000" y="100000"/>
                                    </p:animScale>
                                    <p:animScale>
                                      <p:cBhvr>
                                        <p:cTn id="51" dur="26">
                                          <p:stCondLst>
                                            <p:cond delay="1642"/>
                                          </p:stCondLst>
                                        </p:cTn>
                                        <p:tgtEl>
                                          <p:spTgt spid="8">
                                            <p:txEl>
                                              <p:pRg st="1" end="1"/>
                                            </p:txEl>
                                          </p:spTgt>
                                        </p:tgtEl>
                                      </p:cBhvr>
                                      <p:to x="100000" y="90000"/>
                                    </p:animScale>
                                    <p:animScale>
                                      <p:cBhvr>
                                        <p:cTn id="52" dur="166" decel="50000">
                                          <p:stCondLst>
                                            <p:cond delay="1668"/>
                                          </p:stCondLst>
                                        </p:cTn>
                                        <p:tgtEl>
                                          <p:spTgt spid="8">
                                            <p:txEl>
                                              <p:pRg st="1" end="1"/>
                                            </p:txEl>
                                          </p:spTgt>
                                        </p:tgtEl>
                                      </p:cBhvr>
                                      <p:to x="100000" y="100000"/>
                                    </p:animScale>
                                    <p:animScale>
                                      <p:cBhvr>
                                        <p:cTn id="53" dur="26">
                                          <p:stCondLst>
                                            <p:cond delay="1808"/>
                                          </p:stCondLst>
                                        </p:cTn>
                                        <p:tgtEl>
                                          <p:spTgt spid="8">
                                            <p:txEl>
                                              <p:pRg st="1" end="1"/>
                                            </p:txEl>
                                          </p:spTgt>
                                        </p:tgtEl>
                                      </p:cBhvr>
                                      <p:to x="100000" y="95000"/>
                                    </p:animScale>
                                    <p:animScale>
                                      <p:cBhvr>
                                        <p:cTn id="54" dur="166" decel="50000">
                                          <p:stCondLst>
                                            <p:cond delay="1834"/>
                                          </p:stCondLst>
                                        </p:cTn>
                                        <p:tgtEl>
                                          <p:spTgt spid="8">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build="p"/>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3"/>
          <p:cNvSpPr/>
          <p:nvPr/>
        </p:nvSpPr>
        <p:spPr bwMode="auto">
          <a:xfrm>
            <a:off x="3923928" y="404664"/>
            <a:ext cx="5088904" cy="720080"/>
          </a:xfrm>
          <a:prstGeom prst="round2DiagRect">
            <a:avLst/>
          </a:prstGeom>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pPr rtl="1"/>
            <a:r>
              <a:rPr lang="ar-EG" sz="2800" b="1" dirty="0" smtClean="0">
                <a:solidFill>
                  <a:srgbClr val="0120BD">
                    <a:lumMod val="75000"/>
                  </a:srgbClr>
                </a:solidFill>
                <a:latin typeface="Arial" charset="0"/>
              </a:rPr>
              <a:t>نظرية </a:t>
            </a:r>
            <a:r>
              <a:rPr lang="ar-EG" sz="2800" b="1" dirty="0">
                <a:solidFill>
                  <a:srgbClr val="0120BD">
                    <a:lumMod val="75000"/>
                  </a:srgbClr>
                </a:solidFill>
                <a:latin typeface="Arial" charset="0"/>
              </a:rPr>
              <a:t>تدعيم السلوك لفريديريك سكيتر</a:t>
            </a:r>
          </a:p>
        </p:txBody>
      </p:sp>
      <p:sp>
        <p:nvSpPr>
          <p:cNvPr id="5" name="Flowchart: Alternate Process 4"/>
          <p:cNvSpPr/>
          <p:nvPr/>
        </p:nvSpPr>
        <p:spPr bwMode="auto">
          <a:xfrm>
            <a:off x="755576" y="3068960"/>
            <a:ext cx="7632848" cy="3118996"/>
          </a:xfrm>
          <a:prstGeom prst="flowChartAlternateProcess">
            <a:avLst/>
          </a:prstGeom>
          <a:solidFill>
            <a:schemeClr val="accent1">
              <a:alpha val="50000"/>
            </a:schemeClr>
          </a:solidFill>
          <a:ln/>
          <a:extLst/>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1" anchor="ctr" anchorCtr="0" compatLnSpc="1">
            <a:prstTxWarp prst="textNoShape">
              <a:avLst/>
            </a:prstTxWarp>
          </a:bodyPr>
          <a:lstStyle/>
          <a:p>
            <a:pPr rtl="1"/>
            <a:endParaRPr lang="ar-EG" b="1" dirty="0" smtClean="0">
              <a:solidFill>
                <a:srgbClr val="808080"/>
              </a:solidFill>
              <a:latin typeface="Arial" charset="0"/>
            </a:endParaRPr>
          </a:p>
        </p:txBody>
      </p:sp>
      <p:sp>
        <p:nvSpPr>
          <p:cNvPr id="2" name="TextBox 1"/>
          <p:cNvSpPr txBox="1"/>
          <p:nvPr/>
        </p:nvSpPr>
        <p:spPr>
          <a:xfrm>
            <a:off x="755576" y="3140968"/>
            <a:ext cx="7632848" cy="3046988"/>
          </a:xfrm>
          <a:prstGeom prst="rect">
            <a:avLst/>
          </a:prstGeom>
          <a:noFill/>
        </p:spPr>
        <p:txBody>
          <a:bodyPr wrap="square" rtlCol="1">
            <a:spAutoFit/>
          </a:bodyPr>
          <a:lstStyle/>
          <a:p>
            <a:pPr algn="justLow" rtl="1"/>
            <a:r>
              <a:rPr lang="ar-SA" b="1" dirty="0">
                <a:solidFill>
                  <a:srgbClr val="FFFFFF"/>
                </a:solidFill>
              </a:rPr>
              <a:t>تعتبر نظرية تدعيم السلوك إحدى نظريات السلوك الإنساني والتعلم التي طورها عالم النفس "سكيتر" عام 1969 حيث أكدت هذه النظرية أن رغبة الفرد في أداء العمل تتوقف على خبرات الثواب والعقاب التي حصل عليها في البيئة الخارجية كنتيجة للأداء فإذا قام الفرد بفعل معين واتبع هذا الأخير بمكافئة تحقق له إشباع معين فسيحدث هذا تدعيما وتثبيتا لهذا الفعل </a:t>
            </a:r>
            <a:r>
              <a:rPr lang="ar-EG" b="1" dirty="0" smtClean="0">
                <a:solidFill>
                  <a:srgbClr val="FFFFFF"/>
                </a:solidFill>
              </a:rPr>
              <a:t/>
            </a:r>
            <a:br>
              <a:rPr lang="ar-EG" b="1" dirty="0" smtClean="0">
                <a:solidFill>
                  <a:srgbClr val="FFFFFF"/>
                </a:solidFill>
              </a:rPr>
            </a:br>
            <a:r>
              <a:rPr lang="ar-SA" b="1" dirty="0" smtClean="0">
                <a:solidFill>
                  <a:srgbClr val="FFFFFF"/>
                </a:solidFill>
              </a:rPr>
              <a:t>أو </a:t>
            </a:r>
            <a:r>
              <a:rPr lang="ar-SA" b="1" dirty="0">
                <a:solidFill>
                  <a:srgbClr val="FFFFFF"/>
                </a:solidFill>
              </a:rPr>
              <a:t>السلوك وبالتالي استمراريته، أما إذا قام الفرد بفعل معين ولم يتبع هذا الفعل بأية مكافأة </a:t>
            </a:r>
            <a:r>
              <a:rPr lang="ar-SA" b="1" dirty="0" smtClean="0">
                <a:solidFill>
                  <a:srgbClr val="FFFFFF"/>
                </a:solidFill>
              </a:rPr>
              <a:t>أو </a:t>
            </a:r>
            <a:r>
              <a:rPr lang="ar-SA" b="1" dirty="0">
                <a:solidFill>
                  <a:srgbClr val="FFFFFF"/>
                </a:solidFill>
              </a:rPr>
              <a:t>أتبع بعقاب وبالتالي حرمانه من الحصول على إشباع معين فالنتيجة هي الإحباط وعدم التشجيع وبالتالي عدم تكرار هذا السلوك</a:t>
            </a:r>
          </a:p>
        </p:txBody>
      </p:sp>
    </p:spTree>
    <p:extLst>
      <p:ext uri="{BB962C8B-B14F-4D97-AF65-F5344CB8AC3E}">
        <p14:creationId xmlns:p14="http://schemas.microsoft.com/office/powerpoint/2010/main" xmlns="" val="46307393"/>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对角圆角矩形 5"/>
          <p:cNvSpPr>
            <a:spLocks/>
          </p:cNvSpPr>
          <p:nvPr/>
        </p:nvSpPr>
        <p:spPr bwMode="auto">
          <a:xfrm rot="21346829" flipH="1">
            <a:off x="1503901" y="2158577"/>
            <a:ext cx="5850448" cy="2931372"/>
          </a:xfrm>
          <a:custGeom>
            <a:avLst/>
            <a:gdLst>
              <a:gd name="T0" fmla="*/ 492043 w 6954838"/>
              <a:gd name="T1" fmla="*/ 0 h 3879850"/>
              <a:gd name="T2" fmla="*/ 6954838 w 6954838"/>
              <a:gd name="T3" fmla="*/ 0 h 3879850"/>
              <a:gd name="T4" fmla="*/ 6954838 w 6954838"/>
              <a:gd name="T5" fmla="*/ 0 h 3879850"/>
              <a:gd name="T6" fmla="*/ 6954838 w 6954838"/>
              <a:gd name="T7" fmla="*/ 3387807 h 3879850"/>
              <a:gd name="T8" fmla="*/ 6462795 w 6954838"/>
              <a:gd name="T9" fmla="*/ 3879850 h 3879850"/>
              <a:gd name="T10" fmla="*/ 0 w 6954838"/>
              <a:gd name="T11" fmla="*/ 3879850 h 3879850"/>
              <a:gd name="T12" fmla="*/ 0 w 6954838"/>
              <a:gd name="T13" fmla="*/ 3879850 h 3879850"/>
              <a:gd name="T14" fmla="*/ 0 w 6954838"/>
              <a:gd name="T15" fmla="*/ 492043 h 3879850"/>
              <a:gd name="T16" fmla="*/ 492043 w 6954838"/>
              <a:gd name="T17" fmla="*/ 0 h 3879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54838" h="3879850">
                <a:moveTo>
                  <a:pt x="492043" y="0"/>
                </a:moveTo>
                <a:lnTo>
                  <a:pt x="6954838" y="0"/>
                </a:lnTo>
                <a:lnTo>
                  <a:pt x="6954838" y="3387807"/>
                </a:lnTo>
                <a:cubicBezTo>
                  <a:pt x="6954838" y="3659555"/>
                  <a:pt x="6734543" y="3879850"/>
                  <a:pt x="6462795" y="3879850"/>
                </a:cubicBezTo>
                <a:lnTo>
                  <a:pt x="0" y="3879850"/>
                </a:lnTo>
                <a:lnTo>
                  <a:pt x="0" y="492043"/>
                </a:lnTo>
                <a:cubicBezTo>
                  <a:pt x="0" y="220295"/>
                  <a:pt x="220295" y="0"/>
                  <a:pt x="492043" y="0"/>
                </a:cubicBezTo>
                <a:close/>
              </a:path>
            </a:pathLst>
          </a:custGeom>
          <a:gradFill>
            <a:gsLst>
              <a:gs pos="0">
                <a:srgbClr val="66CCFF"/>
              </a:gs>
              <a:gs pos="35000">
                <a:srgbClr val="33CCFF"/>
              </a:gs>
              <a:gs pos="100000">
                <a:srgbClr val="00B0F0"/>
              </a:gs>
            </a:gsLst>
          </a:gradFill>
          <a:ln>
            <a:solidFill>
              <a:srgbClr val="00FFFF"/>
            </a:solidFill>
          </a:ln>
          <a:extLst/>
        </p:spPr>
        <p:style>
          <a:lnRef idx="1">
            <a:schemeClr val="accent1"/>
          </a:lnRef>
          <a:fillRef idx="2">
            <a:schemeClr val="accent1"/>
          </a:fillRef>
          <a:effectRef idx="1">
            <a:schemeClr val="accent1"/>
          </a:effectRef>
          <a:fontRef idx="minor">
            <a:schemeClr val="dk1"/>
          </a:fontRef>
        </p:style>
        <p:txBody>
          <a:bodyPr anchor="ctr"/>
          <a:lstStyle/>
          <a:p>
            <a:pPr>
              <a:defRPr/>
            </a:pPr>
            <a:endParaRPr lang="ar-EG">
              <a:solidFill>
                <a:srgbClr val="000000"/>
              </a:solidFill>
              <a:latin typeface="Arial" panose="020B0604020202020204" pitchFamily="34" charset="0"/>
              <a:ea typeface="SimSun" panose="02010600030101010101" pitchFamily="2" charset="-122"/>
            </a:endParaRPr>
          </a:p>
        </p:txBody>
      </p:sp>
      <p:pic>
        <p:nvPicPr>
          <p:cNvPr id="7" name="Picture 3" descr="C:\TDDOWNLOAD\pencil.png"/>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flipH="1">
            <a:off x="6826558" y="1700808"/>
            <a:ext cx="481746" cy="7466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内容占位符 2"/>
          <p:cNvSpPr>
            <a:spLocks noGrp="1"/>
          </p:cNvSpPr>
          <p:nvPr>
            <p:ph idx="4294967295"/>
          </p:nvPr>
        </p:nvSpPr>
        <p:spPr>
          <a:xfrm rot="21361315" flipH="1">
            <a:off x="1973263" y="2738438"/>
            <a:ext cx="4797425" cy="2054225"/>
          </a:xfrm>
        </p:spPr>
        <p:txBody>
          <a:bodyPr/>
          <a:lstStyle/>
          <a:p>
            <a:pPr marL="0" indent="0" algn="ctr">
              <a:buNone/>
            </a:pPr>
            <a:endParaRPr lang="ar-EG" altLang="zh-CN" sz="1400" b="1" dirty="0" smtClean="0">
              <a:solidFill>
                <a:srgbClr val="000000"/>
              </a:solidFill>
            </a:endParaRPr>
          </a:p>
          <a:p>
            <a:pPr marL="0" indent="0" algn="ctr">
              <a:buNone/>
            </a:pPr>
            <a:r>
              <a:rPr lang="ar-EG" altLang="zh-CN" sz="4000" b="1" dirty="0" smtClean="0">
                <a:solidFill>
                  <a:srgbClr val="000000"/>
                </a:solidFill>
              </a:rPr>
              <a:t>نظرية </a:t>
            </a:r>
            <a:r>
              <a:rPr lang="en-GB" altLang="zh-CN" sz="4000" b="1" dirty="0">
                <a:solidFill>
                  <a:srgbClr val="000000"/>
                </a:solidFill>
              </a:rPr>
              <a:t>Z </a:t>
            </a:r>
            <a:r>
              <a:rPr lang="ar-EG" altLang="zh-CN" sz="4000" b="1" dirty="0" smtClean="0">
                <a:solidFill>
                  <a:srgbClr val="000000"/>
                </a:solidFill>
              </a:rPr>
              <a:t> </a:t>
            </a:r>
          </a:p>
          <a:p>
            <a:pPr marL="0" indent="0" algn="ctr">
              <a:buNone/>
            </a:pPr>
            <a:r>
              <a:rPr lang="ar-EG" altLang="zh-CN" sz="4000" b="1" dirty="0" smtClean="0">
                <a:solidFill>
                  <a:srgbClr val="000000"/>
                </a:solidFill>
              </a:rPr>
              <a:t>لويليام </a:t>
            </a:r>
            <a:r>
              <a:rPr lang="ar-EG" altLang="zh-CN" sz="4000" b="1" dirty="0">
                <a:solidFill>
                  <a:srgbClr val="000000"/>
                </a:solidFill>
              </a:rPr>
              <a:t>أوشي</a:t>
            </a:r>
          </a:p>
        </p:txBody>
      </p:sp>
    </p:spTree>
    <p:extLst>
      <p:ext uri="{BB962C8B-B14F-4D97-AF65-F5344CB8AC3E}">
        <p14:creationId xmlns:p14="http://schemas.microsoft.com/office/powerpoint/2010/main" xmlns="" val="2466240350"/>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par>
                          <p:cTn id="21" fill="hold">
                            <p:stCondLst>
                              <p:cond delay="2000"/>
                            </p:stCondLst>
                            <p:childTnLst>
                              <p:par>
                                <p:cTn id="22" presetID="26" presetClass="entr" presetSubtype="0"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80">
                                          <p:stCondLst>
                                            <p:cond delay="0"/>
                                          </p:stCondLst>
                                        </p:cTn>
                                        <p:tgtEl>
                                          <p:spTgt spid="7"/>
                                        </p:tgtEl>
                                      </p:cBhvr>
                                    </p:animEffect>
                                    <p:anim calcmode="lin" valueType="num">
                                      <p:cBhvr>
                                        <p:cTn id="25"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0" dur="26">
                                          <p:stCondLst>
                                            <p:cond delay="650"/>
                                          </p:stCondLst>
                                        </p:cTn>
                                        <p:tgtEl>
                                          <p:spTgt spid="7"/>
                                        </p:tgtEl>
                                      </p:cBhvr>
                                      <p:to x="100000" y="60000"/>
                                    </p:animScale>
                                    <p:animScale>
                                      <p:cBhvr>
                                        <p:cTn id="31" dur="166" decel="50000">
                                          <p:stCondLst>
                                            <p:cond delay="676"/>
                                          </p:stCondLst>
                                        </p:cTn>
                                        <p:tgtEl>
                                          <p:spTgt spid="7"/>
                                        </p:tgtEl>
                                      </p:cBhvr>
                                      <p:to x="100000" y="100000"/>
                                    </p:animScale>
                                    <p:animScale>
                                      <p:cBhvr>
                                        <p:cTn id="32" dur="26">
                                          <p:stCondLst>
                                            <p:cond delay="1312"/>
                                          </p:stCondLst>
                                        </p:cTn>
                                        <p:tgtEl>
                                          <p:spTgt spid="7"/>
                                        </p:tgtEl>
                                      </p:cBhvr>
                                      <p:to x="100000" y="80000"/>
                                    </p:animScale>
                                    <p:animScale>
                                      <p:cBhvr>
                                        <p:cTn id="33" dur="166" decel="50000">
                                          <p:stCondLst>
                                            <p:cond delay="1338"/>
                                          </p:stCondLst>
                                        </p:cTn>
                                        <p:tgtEl>
                                          <p:spTgt spid="7"/>
                                        </p:tgtEl>
                                      </p:cBhvr>
                                      <p:to x="100000" y="100000"/>
                                    </p:animScale>
                                    <p:animScale>
                                      <p:cBhvr>
                                        <p:cTn id="34" dur="26">
                                          <p:stCondLst>
                                            <p:cond delay="1642"/>
                                          </p:stCondLst>
                                        </p:cTn>
                                        <p:tgtEl>
                                          <p:spTgt spid="7"/>
                                        </p:tgtEl>
                                      </p:cBhvr>
                                      <p:to x="100000" y="90000"/>
                                    </p:animScale>
                                    <p:animScale>
                                      <p:cBhvr>
                                        <p:cTn id="35" dur="166" decel="50000">
                                          <p:stCondLst>
                                            <p:cond delay="1668"/>
                                          </p:stCondLst>
                                        </p:cTn>
                                        <p:tgtEl>
                                          <p:spTgt spid="7"/>
                                        </p:tgtEl>
                                      </p:cBhvr>
                                      <p:to x="100000" y="100000"/>
                                    </p:animScale>
                                    <p:animScale>
                                      <p:cBhvr>
                                        <p:cTn id="36" dur="26">
                                          <p:stCondLst>
                                            <p:cond delay="1808"/>
                                          </p:stCondLst>
                                        </p:cTn>
                                        <p:tgtEl>
                                          <p:spTgt spid="7"/>
                                        </p:tgtEl>
                                      </p:cBhvr>
                                      <p:to x="100000" y="95000"/>
                                    </p:animScale>
                                    <p:animScale>
                                      <p:cBhvr>
                                        <p:cTn id="37" dur="166" decel="50000">
                                          <p:stCondLst>
                                            <p:cond delay="1834"/>
                                          </p:stCondLst>
                                        </p:cTn>
                                        <p:tgtEl>
                                          <p:spTgt spid="7"/>
                                        </p:tgtEl>
                                      </p:cBhvr>
                                      <p:to x="100000" y="100000"/>
                                    </p:animScale>
                                  </p:childTnLst>
                                </p:cTn>
                              </p:par>
                            </p:childTnLst>
                          </p:cTn>
                        </p:par>
                        <p:par>
                          <p:cTn id="38" fill="hold">
                            <p:stCondLst>
                              <p:cond delay="4000"/>
                            </p:stCondLst>
                            <p:childTnLst>
                              <p:par>
                                <p:cTn id="39" presetID="26" presetClass="entr" presetSubtype="0" fill="hold" grpId="0" nodeType="afterEffect">
                                  <p:stCondLst>
                                    <p:cond delay="0"/>
                                  </p:stCondLst>
                                  <p:childTnLst>
                                    <p:set>
                                      <p:cBhvr>
                                        <p:cTn id="40" dur="1" fill="hold">
                                          <p:stCondLst>
                                            <p:cond delay="0"/>
                                          </p:stCondLst>
                                        </p:cTn>
                                        <p:tgtEl>
                                          <p:spTgt spid="8">
                                            <p:txEl>
                                              <p:pRg st="1" end="1"/>
                                            </p:txEl>
                                          </p:spTgt>
                                        </p:tgtEl>
                                        <p:attrNameLst>
                                          <p:attrName>style.visibility</p:attrName>
                                        </p:attrNameLst>
                                      </p:cBhvr>
                                      <p:to>
                                        <p:strVal val="visible"/>
                                      </p:to>
                                    </p:set>
                                    <p:animEffect transition="in" filter="wipe(down)">
                                      <p:cBhvr>
                                        <p:cTn id="41" dur="580">
                                          <p:stCondLst>
                                            <p:cond delay="0"/>
                                          </p:stCondLst>
                                        </p:cTn>
                                        <p:tgtEl>
                                          <p:spTgt spid="8">
                                            <p:txEl>
                                              <p:pRg st="1" end="1"/>
                                            </p:txEl>
                                          </p:spTgt>
                                        </p:tgtEl>
                                      </p:cBhvr>
                                    </p:animEffect>
                                    <p:anim calcmode="lin" valueType="num">
                                      <p:cBhvr>
                                        <p:cTn id="42" dur="1822" tmFilter="0,0; 0.14,0.36; 0.43,0.73; 0.71,0.91; 1.0,1.0">
                                          <p:stCondLst>
                                            <p:cond delay="0"/>
                                          </p:stCondLst>
                                        </p:cTn>
                                        <p:tgtEl>
                                          <p:spTgt spid="8">
                                            <p:txEl>
                                              <p:pRg st="1" end="1"/>
                                            </p:txEl>
                                          </p:spTgt>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8">
                                            <p:txEl>
                                              <p:pRg st="1" end="1"/>
                                            </p:txEl>
                                          </p:spTgt>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8">
                                            <p:txEl>
                                              <p:pRg st="1" end="1"/>
                                            </p:txEl>
                                          </p:spTgt>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8">
                                            <p:txEl>
                                              <p:pRg st="1" end="1"/>
                                            </p:txEl>
                                          </p:spTgt>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8">
                                            <p:txEl>
                                              <p:pRg st="1" end="1"/>
                                            </p:txEl>
                                          </p:spTgt>
                                        </p:tgtEl>
                                        <p:attrNameLst>
                                          <p:attrName>ppt_y</p:attrName>
                                        </p:attrNameLst>
                                      </p:cBhvr>
                                      <p:tavLst>
                                        <p:tav tm="0" fmla="#ppt_y-sin(pi*$)/81">
                                          <p:val>
                                            <p:fltVal val="0"/>
                                          </p:val>
                                        </p:tav>
                                        <p:tav tm="100000">
                                          <p:val>
                                            <p:fltVal val="1"/>
                                          </p:val>
                                        </p:tav>
                                      </p:tavLst>
                                    </p:anim>
                                    <p:animScale>
                                      <p:cBhvr>
                                        <p:cTn id="47" dur="26">
                                          <p:stCondLst>
                                            <p:cond delay="650"/>
                                          </p:stCondLst>
                                        </p:cTn>
                                        <p:tgtEl>
                                          <p:spTgt spid="8">
                                            <p:txEl>
                                              <p:pRg st="1" end="1"/>
                                            </p:txEl>
                                          </p:spTgt>
                                        </p:tgtEl>
                                      </p:cBhvr>
                                      <p:to x="100000" y="60000"/>
                                    </p:animScale>
                                    <p:animScale>
                                      <p:cBhvr>
                                        <p:cTn id="48" dur="166" decel="50000">
                                          <p:stCondLst>
                                            <p:cond delay="676"/>
                                          </p:stCondLst>
                                        </p:cTn>
                                        <p:tgtEl>
                                          <p:spTgt spid="8">
                                            <p:txEl>
                                              <p:pRg st="1" end="1"/>
                                            </p:txEl>
                                          </p:spTgt>
                                        </p:tgtEl>
                                      </p:cBhvr>
                                      <p:to x="100000" y="100000"/>
                                    </p:animScale>
                                    <p:animScale>
                                      <p:cBhvr>
                                        <p:cTn id="49" dur="26">
                                          <p:stCondLst>
                                            <p:cond delay="1312"/>
                                          </p:stCondLst>
                                        </p:cTn>
                                        <p:tgtEl>
                                          <p:spTgt spid="8">
                                            <p:txEl>
                                              <p:pRg st="1" end="1"/>
                                            </p:txEl>
                                          </p:spTgt>
                                        </p:tgtEl>
                                      </p:cBhvr>
                                      <p:to x="100000" y="80000"/>
                                    </p:animScale>
                                    <p:animScale>
                                      <p:cBhvr>
                                        <p:cTn id="50" dur="166" decel="50000">
                                          <p:stCondLst>
                                            <p:cond delay="1338"/>
                                          </p:stCondLst>
                                        </p:cTn>
                                        <p:tgtEl>
                                          <p:spTgt spid="8">
                                            <p:txEl>
                                              <p:pRg st="1" end="1"/>
                                            </p:txEl>
                                          </p:spTgt>
                                        </p:tgtEl>
                                      </p:cBhvr>
                                      <p:to x="100000" y="100000"/>
                                    </p:animScale>
                                    <p:animScale>
                                      <p:cBhvr>
                                        <p:cTn id="51" dur="26">
                                          <p:stCondLst>
                                            <p:cond delay="1642"/>
                                          </p:stCondLst>
                                        </p:cTn>
                                        <p:tgtEl>
                                          <p:spTgt spid="8">
                                            <p:txEl>
                                              <p:pRg st="1" end="1"/>
                                            </p:txEl>
                                          </p:spTgt>
                                        </p:tgtEl>
                                      </p:cBhvr>
                                      <p:to x="100000" y="90000"/>
                                    </p:animScale>
                                    <p:animScale>
                                      <p:cBhvr>
                                        <p:cTn id="52" dur="166" decel="50000">
                                          <p:stCondLst>
                                            <p:cond delay="1668"/>
                                          </p:stCondLst>
                                        </p:cTn>
                                        <p:tgtEl>
                                          <p:spTgt spid="8">
                                            <p:txEl>
                                              <p:pRg st="1" end="1"/>
                                            </p:txEl>
                                          </p:spTgt>
                                        </p:tgtEl>
                                      </p:cBhvr>
                                      <p:to x="100000" y="100000"/>
                                    </p:animScale>
                                    <p:animScale>
                                      <p:cBhvr>
                                        <p:cTn id="53" dur="26">
                                          <p:stCondLst>
                                            <p:cond delay="1808"/>
                                          </p:stCondLst>
                                        </p:cTn>
                                        <p:tgtEl>
                                          <p:spTgt spid="8">
                                            <p:txEl>
                                              <p:pRg st="1" end="1"/>
                                            </p:txEl>
                                          </p:spTgt>
                                        </p:tgtEl>
                                      </p:cBhvr>
                                      <p:to x="100000" y="95000"/>
                                    </p:animScale>
                                    <p:animScale>
                                      <p:cBhvr>
                                        <p:cTn id="54" dur="166" decel="50000">
                                          <p:stCondLst>
                                            <p:cond delay="1834"/>
                                          </p:stCondLst>
                                        </p:cTn>
                                        <p:tgtEl>
                                          <p:spTgt spid="8">
                                            <p:txEl>
                                              <p:pRg st="1" end="1"/>
                                            </p:txEl>
                                          </p:spTgt>
                                        </p:tgtEl>
                                      </p:cBhvr>
                                      <p:to x="100000" y="100000"/>
                                    </p:animScale>
                                  </p:childTnLst>
                                </p:cTn>
                              </p:par>
                            </p:childTnLst>
                          </p:cTn>
                        </p:par>
                        <p:par>
                          <p:cTn id="55" fill="hold">
                            <p:stCondLst>
                              <p:cond delay="6000"/>
                            </p:stCondLst>
                            <p:childTnLst>
                              <p:par>
                                <p:cTn id="56" presetID="26" presetClass="entr" presetSubtype="0" fill="hold" grpId="0" nodeType="afterEffect">
                                  <p:stCondLst>
                                    <p:cond delay="0"/>
                                  </p:stCondLst>
                                  <p:childTnLst>
                                    <p:set>
                                      <p:cBhvr>
                                        <p:cTn id="57" dur="1" fill="hold">
                                          <p:stCondLst>
                                            <p:cond delay="0"/>
                                          </p:stCondLst>
                                        </p:cTn>
                                        <p:tgtEl>
                                          <p:spTgt spid="8">
                                            <p:txEl>
                                              <p:pRg st="2" end="2"/>
                                            </p:txEl>
                                          </p:spTgt>
                                        </p:tgtEl>
                                        <p:attrNameLst>
                                          <p:attrName>style.visibility</p:attrName>
                                        </p:attrNameLst>
                                      </p:cBhvr>
                                      <p:to>
                                        <p:strVal val="visible"/>
                                      </p:to>
                                    </p:set>
                                    <p:animEffect transition="in" filter="wipe(down)">
                                      <p:cBhvr>
                                        <p:cTn id="58" dur="580">
                                          <p:stCondLst>
                                            <p:cond delay="0"/>
                                          </p:stCondLst>
                                        </p:cTn>
                                        <p:tgtEl>
                                          <p:spTgt spid="8">
                                            <p:txEl>
                                              <p:pRg st="2" end="2"/>
                                            </p:txEl>
                                          </p:spTgt>
                                        </p:tgtEl>
                                      </p:cBhvr>
                                    </p:animEffect>
                                    <p:anim calcmode="lin" valueType="num">
                                      <p:cBhvr>
                                        <p:cTn id="59" dur="1822" tmFilter="0,0; 0.14,0.36; 0.43,0.73; 0.71,0.91; 1.0,1.0">
                                          <p:stCondLst>
                                            <p:cond delay="0"/>
                                          </p:stCondLst>
                                        </p:cTn>
                                        <p:tgtEl>
                                          <p:spTgt spid="8">
                                            <p:txEl>
                                              <p:pRg st="2" end="2"/>
                                            </p:txEl>
                                          </p:spTgt>
                                        </p:tgtEl>
                                        <p:attrNameLst>
                                          <p:attrName>ppt_x</p:attrName>
                                        </p:attrNameLst>
                                      </p:cBhvr>
                                      <p:tavLst>
                                        <p:tav tm="0">
                                          <p:val>
                                            <p:strVal val="#ppt_x-0.25"/>
                                          </p:val>
                                        </p:tav>
                                        <p:tav tm="100000">
                                          <p:val>
                                            <p:strVal val="#ppt_x"/>
                                          </p:val>
                                        </p:tav>
                                      </p:tavLst>
                                    </p:anim>
                                    <p:anim calcmode="lin" valueType="num">
                                      <p:cBhvr>
                                        <p:cTn id="60" dur="664" tmFilter="0.0,0.0; 0.25,0.07; 0.50,0.2; 0.75,0.467; 1.0,1.0">
                                          <p:stCondLst>
                                            <p:cond delay="0"/>
                                          </p:stCondLst>
                                        </p:cTn>
                                        <p:tgtEl>
                                          <p:spTgt spid="8">
                                            <p:txEl>
                                              <p:pRg st="2" end="2"/>
                                            </p:txEl>
                                          </p:spTgt>
                                        </p:tgtEl>
                                        <p:attrNameLst>
                                          <p:attrName>ppt_y</p:attrName>
                                        </p:attrNameLst>
                                      </p:cBhvr>
                                      <p:tavLst>
                                        <p:tav tm="0" fmla="#ppt_y-sin(pi*$)/3">
                                          <p:val>
                                            <p:fltVal val="0.5"/>
                                          </p:val>
                                        </p:tav>
                                        <p:tav tm="100000">
                                          <p:val>
                                            <p:fltVal val="1"/>
                                          </p:val>
                                        </p:tav>
                                      </p:tavLst>
                                    </p:anim>
                                    <p:anim calcmode="lin" valueType="num">
                                      <p:cBhvr>
                                        <p:cTn id="61" dur="664" tmFilter="0, 0; 0.125,0.2665; 0.25,0.4; 0.375,0.465; 0.5,0.5;  0.625,0.535; 0.75,0.6; 0.875,0.7335; 1,1">
                                          <p:stCondLst>
                                            <p:cond delay="664"/>
                                          </p:stCondLst>
                                        </p:cTn>
                                        <p:tgtEl>
                                          <p:spTgt spid="8">
                                            <p:txEl>
                                              <p:pRg st="2" end="2"/>
                                            </p:txEl>
                                          </p:spTgt>
                                        </p:tgtEl>
                                        <p:attrNameLst>
                                          <p:attrName>ppt_y</p:attrName>
                                        </p:attrNameLst>
                                      </p:cBhvr>
                                      <p:tavLst>
                                        <p:tav tm="0" fmla="#ppt_y-sin(pi*$)/9">
                                          <p:val>
                                            <p:fltVal val="0"/>
                                          </p:val>
                                        </p:tav>
                                        <p:tav tm="100000">
                                          <p:val>
                                            <p:fltVal val="1"/>
                                          </p:val>
                                        </p:tav>
                                      </p:tavLst>
                                    </p:anim>
                                    <p:anim calcmode="lin" valueType="num">
                                      <p:cBhvr>
                                        <p:cTn id="62" dur="332" tmFilter="0, 0; 0.125,0.2665; 0.25,0.4; 0.375,0.465; 0.5,0.5;  0.625,0.535; 0.75,0.6; 0.875,0.7335; 1,1">
                                          <p:stCondLst>
                                            <p:cond delay="1324"/>
                                          </p:stCondLst>
                                        </p:cTn>
                                        <p:tgtEl>
                                          <p:spTgt spid="8">
                                            <p:txEl>
                                              <p:pRg st="2" end="2"/>
                                            </p:txEl>
                                          </p:spTgt>
                                        </p:tgtEl>
                                        <p:attrNameLst>
                                          <p:attrName>ppt_y</p:attrName>
                                        </p:attrNameLst>
                                      </p:cBhvr>
                                      <p:tavLst>
                                        <p:tav tm="0" fmla="#ppt_y-sin(pi*$)/27">
                                          <p:val>
                                            <p:fltVal val="0"/>
                                          </p:val>
                                        </p:tav>
                                        <p:tav tm="100000">
                                          <p:val>
                                            <p:fltVal val="1"/>
                                          </p:val>
                                        </p:tav>
                                      </p:tavLst>
                                    </p:anim>
                                    <p:anim calcmode="lin" valueType="num">
                                      <p:cBhvr>
                                        <p:cTn id="63" dur="164" tmFilter="0, 0; 0.125,0.2665; 0.25,0.4; 0.375,0.465; 0.5,0.5;  0.625,0.535; 0.75,0.6; 0.875,0.7335; 1,1">
                                          <p:stCondLst>
                                            <p:cond delay="1656"/>
                                          </p:stCondLst>
                                        </p:cTn>
                                        <p:tgtEl>
                                          <p:spTgt spid="8">
                                            <p:txEl>
                                              <p:pRg st="2" end="2"/>
                                            </p:txEl>
                                          </p:spTgt>
                                        </p:tgtEl>
                                        <p:attrNameLst>
                                          <p:attrName>ppt_y</p:attrName>
                                        </p:attrNameLst>
                                      </p:cBhvr>
                                      <p:tavLst>
                                        <p:tav tm="0" fmla="#ppt_y-sin(pi*$)/81">
                                          <p:val>
                                            <p:fltVal val="0"/>
                                          </p:val>
                                        </p:tav>
                                        <p:tav tm="100000">
                                          <p:val>
                                            <p:fltVal val="1"/>
                                          </p:val>
                                        </p:tav>
                                      </p:tavLst>
                                    </p:anim>
                                    <p:animScale>
                                      <p:cBhvr>
                                        <p:cTn id="64" dur="26">
                                          <p:stCondLst>
                                            <p:cond delay="650"/>
                                          </p:stCondLst>
                                        </p:cTn>
                                        <p:tgtEl>
                                          <p:spTgt spid="8">
                                            <p:txEl>
                                              <p:pRg st="2" end="2"/>
                                            </p:txEl>
                                          </p:spTgt>
                                        </p:tgtEl>
                                      </p:cBhvr>
                                      <p:to x="100000" y="60000"/>
                                    </p:animScale>
                                    <p:animScale>
                                      <p:cBhvr>
                                        <p:cTn id="65" dur="166" decel="50000">
                                          <p:stCondLst>
                                            <p:cond delay="676"/>
                                          </p:stCondLst>
                                        </p:cTn>
                                        <p:tgtEl>
                                          <p:spTgt spid="8">
                                            <p:txEl>
                                              <p:pRg st="2" end="2"/>
                                            </p:txEl>
                                          </p:spTgt>
                                        </p:tgtEl>
                                      </p:cBhvr>
                                      <p:to x="100000" y="100000"/>
                                    </p:animScale>
                                    <p:animScale>
                                      <p:cBhvr>
                                        <p:cTn id="66" dur="26">
                                          <p:stCondLst>
                                            <p:cond delay="1312"/>
                                          </p:stCondLst>
                                        </p:cTn>
                                        <p:tgtEl>
                                          <p:spTgt spid="8">
                                            <p:txEl>
                                              <p:pRg st="2" end="2"/>
                                            </p:txEl>
                                          </p:spTgt>
                                        </p:tgtEl>
                                      </p:cBhvr>
                                      <p:to x="100000" y="80000"/>
                                    </p:animScale>
                                    <p:animScale>
                                      <p:cBhvr>
                                        <p:cTn id="67" dur="166" decel="50000">
                                          <p:stCondLst>
                                            <p:cond delay="1338"/>
                                          </p:stCondLst>
                                        </p:cTn>
                                        <p:tgtEl>
                                          <p:spTgt spid="8">
                                            <p:txEl>
                                              <p:pRg st="2" end="2"/>
                                            </p:txEl>
                                          </p:spTgt>
                                        </p:tgtEl>
                                      </p:cBhvr>
                                      <p:to x="100000" y="100000"/>
                                    </p:animScale>
                                    <p:animScale>
                                      <p:cBhvr>
                                        <p:cTn id="68" dur="26">
                                          <p:stCondLst>
                                            <p:cond delay="1642"/>
                                          </p:stCondLst>
                                        </p:cTn>
                                        <p:tgtEl>
                                          <p:spTgt spid="8">
                                            <p:txEl>
                                              <p:pRg st="2" end="2"/>
                                            </p:txEl>
                                          </p:spTgt>
                                        </p:tgtEl>
                                      </p:cBhvr>
                                      <p:to x="100000" y="90000"/>
                                    </p:animScale>
                                    <p:animScale>
                                      <p:cBhvr>
                                        <p:cTn id="69" dur="166" decel="50000">
                                          <p:stCondLst>
                                            <p:cond delay="1668"/>
                                          </p:stCondLst>
                                        </p:cTn>
                                        <p:tgtEl>
                                          <p:spTgt spid="8">
                                            <p:txEl>
                                              <p:pRg st="2" end="2"/>
                                            </p:txEl>
                                          </p:spTgt>
                                        </p:tgtEl>
                                      </p:cBhvr>
                                      <p:to x="100000" y="100000"/>
                                    </p:animScale>
                                    <p:animScale>
                                      <p:cBhvr>
                                        <p:cTn id="70" dur="26">
                                          <p:stCondLst>
                                            <p:cond delay="1808"/>
                                          </p:stCondLst>
                                        </p:cTn>
                                        <p:tgtEl>
                                          <p:spTgt spid="8">
                                            <p:txEl>
                                              <p:pRg st="2" end="2"/>
                                            </p:txEl>
                                          </p:spTgt>
                                        </p:tgtEl>
                                      </p:cBhvr>
                                      <p:to x="100000" y="95000"/>
                                    </p:animScale>
                                    <p:animScale>
                                      <p:cBhvr>
                                        <p:cTn id="71" dur="166" decel="50000">
                                          <p:stCondLst>
                                            <p:cond delay="1834"/>
                                          </p:stCondLst>
                                        </p:cTn>
                                        <p:tgtEl>
                                          <p:spTgt spid="8">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build="p"/>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3"/>
          <p:cNvSpPr/>
          <p:nvPr/>
        </p:nvSpPr>
        <p:spPr bwMode="auto">
          <a:xfrm>
            <a:off x="6084168" y="404664"/>
            <a:ext cx="2928664" cy="720080"/>
          </a:xfrm>
          <a:prstGeom prst="round2DiagRect">
            <a:avLst/>
          </a:prstGeom>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pPr rtl="1"/>
            <a:r>
              <a:rPr lang="ar-EG" sz="2800" b="1" dirty="0">
                <a:solidFill>
                  <a:srgbClr val="0120BD">
                    <a:lumMod val="75000"/>
                  </a:srgbClr>
                </a:solidFill>
                <a:latin typeface="Arial" charset="0"/>
              </a:rPr>
              <a:t>نظرية </a:t>
            </a:r>
            <a:r>
              <a:rPr lang="en-GB" sz="2800" b="1" dirty="0">
                <a:solidFill>
                  <a:srgbClr val="0120BD">
                    <a:lumMod val="75000"/>
                  </a:srgbClr>
                </a:solidFill>
                <a:latin typeface="Arial" charset="0"/>
              </a:rPr>
              <a:t>Z </a:t>
            </a:r>
            <a:endParaRPr lang="ar-EG" sz="2800" b="1" dirty="0">
              <a:solidFill>
                <a:srgbClr val="0120BD">
                  <a:lumMod val="75000"/>
                </a:srgbClr>
              </a:solidFill>
              <a:latin typeface="Arial" charset="0"/>
            </a:endParaRPr>
          </a:p>
        </p:txBody>
      </p:sp>
      <p:sp>
        <p:nvSpPr>
          <p:cNvPr id="5" name="Flowchart: Alternate Process 4"/>
          <p:cNvSpPr/>
          <p:nvPr/>
        </p:nvSpPr>
        <p:spPr bwMode="auto">
          <a:xfrm>
            <a:off x="755576" y="3068960"/>
            <a:ext cx="7632848" cy="3118996"/>
          </a:xfrm>
          <a:prstGeom prst="flowChartAlternateProcess">
            <a:avLst/>
          </a:prstGeom>
          <a:solidFill>
            <a:schemeClr val="accent1">
              <a:alpha val="50000"/>
            </a:schemeClr>
          </a:solidFill>
          <a:ln/>
          <a:extLst/>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1" anchor="ctr" anchorCtr="0" compatLnSpc="1">
            <a:prstTxWarp prst="textNoShape">
              <a:avLst/>
            </a:prstTxWarp>
          </a:bodyPr>
          <a:lstStyle/>
          <a:p>
            <a:pPr rtl="1"/>
            <a:endParaRPr lang="ar-EG" b="1" dirty="0" smtClean="0">
              <a:solidFill>
                <a:srgbClr val="808080"/>
              </a:solidFill>
              <a:latin typeface="Arial" charset="0"/>
            </a:endParaRPr>
          </a:p>
        </p:txBody>
      </p:sp>
      <p:sp>
        <p:nvSpPr>
          <p:cNvPr id="2" name="TextBox 1"/>
          <p:cNvSpPr txBox="1"/>
          <p:nvPr/>
        </p:nvSpPr>
        <p:spPr>
          <a:xfrm>
            <a:off x="755576" y="3140968"/>
            <a:ext cx="7632848" cy="3046988"/>
          </a:xfrm>
          <a:prstGeom prst="rect">
            <a:avLst/>
          </a:prstGeom>
          <a:noFill/>
        </p:spPr>
        <p:txBody>
          <a:bodyPr wrap="square" rtlCol="1">
            <a:spAutoFit/>
          </a:bodyPr>
          <a:lstStyle/>
          <a:p>
            <a:pPr algn="justLow" rtl="1"/>
            <a:r>
              <a:rPr lang="ar-SA" b="1" dirty="0">
                <a:solidFill>
                  <a:srgbClr val="FFFFFF"/>
                </a:solidFill>
              </a:rPr>
              <a:t>إن نظرية </a:t>
            </a:r>
            <a:r>
              <a:rPr lang="en-GB" b="1" dirty="0">
                <a:solidFill>
                  <a:srgbClr val="FFFFFF"/>
                </a:solidFill>
              </a:rPr>
              <a:t>Z </a:t>
            </a:r>
            <a:r>
              <a:rPr lang="ar-SA" b="1" dirty="0">
                <a:solidFill>
                  <a:srgbClr val="FFFFFF"/>
                </a:solidFill>
              </a:rPr>
              <a:t>التي توصل إليها البروفيسور "ويليام أوشي" بعد إجرائه لعدة بحوث ودراسات ميدانية في اليابان والولايات المتحدة الأمريكية من أجل التوصل إلى سر نجاح للإدارة اليابانية تقوم على "العامل الإنساني وروح الجماعة واشتراك العمال في اتخاذ القرارات وخلق الجو الأسري في المؤسسة وروابط إنسانية واتصالات مستمرة والشعور بالمسؤولية والرقابة الذاتية والشعور بالملكية لكل المؤسسة وعدم فصل العامل عن العمل مدى الحياة وأهمية تحقيق دستور لكل مؤسسة يسعى الجميع لتحقيقه بالولاء والانتماء والإخلاص</a:t>
            </a:r>
            <a:r>
              <a:rPr lang="ar-SA" b="1" dirty="0" smtClean="0">
                <a:solidFill>
                  <a:srgbClr val="FFFFFF"/>
                </a:solidFill>
              </a:rPr>
              <a:t>"</a:t>
            </a:r>
            <a:endParaRPr lang="ar-SA" b="1" dirty="0">
              <a:solidFill>
                <a:srgbClr val="FFFFFF"/>
              </a:solidFill>
            </a:endParaRPr>
          </a:p>
        </p:txBody>
      </p:sp>
    </p:spTree>
    <p:extLst>
      <p:ext uri="{BB962C8B-B14F-4D97-AF65-F5344CB8AC3E}">
        <p14:creationId xmlns:p14="http://schemas.microsoft.com/office/powerpoint/2010/main" xmlns="" val="3654133040"/>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3"/>
          <p:cNvSpPr/>
          <p:nvPr/>
        </p:nvSpPr>
        <p:spPr bwMode="auto">
          <a:xfrm>
            <a:off x="5004048" y="404664"/>
            <a:ext cx="4008784" cy="720080"/>
          </a:xfrm>
          <a:prstGeom prst="round2DiagRect">
            <a:avLst/>
          </a:prstGeom>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pPr rtl="1"/>
            <a:r>
              <a:rPr lang="ar-EG" sz="2800" b="1" dirty="0">
                <a:solidFill>
                  <a:srgbClr val="0120BD">
                    <a:lumMod val="75000"/>
                  </a:srgbClr>
                </a:solidFill>
                <a:latin typeface="Arial" charset="0"/>
              </a:rPr>
              <a:t>أهم الدروس التي تقدمها نظرية </a:t>
            </a:r>
            <a:r>
              <a:rPr lang="en-GB" sz="2800" b="1" dirty="0">
                <a:solidFill>
                  <a:srgbClr val="0120BD">
                    <a:lumMod val="75000"/>
                  </a:srgbClr>
                </a:solidFill>
                <a:latin typeface="Arial" charset="0"/>
              </a:rPr>
              <a:t>Z</a:t>
            </a:r>
            <a:endParaRPr lang="ar-EG" sz="2800" b="1" dirty="0">
              <a:solidFill>
                <a:srgbClr val="0120BD">
                  <a:lumMod val="75000"/>
                </a:srgbClr>
              </a:solidFill>
              <a:latin typeface="Arial" charset="0"/>
            </a:endParaRPr>
          </a:p>
        </p:txBody>
      </p:sp>
      <p:sp>
        <p:nvSpPr>
          <p:cNvPr id="3" name="Vertical Scroll 2"/>
          <p:cNvSpPr/>
          <p:nvPr/>
        </p:nvSpPr>
        <p:spPr bwMode="auto">
          <a:xfrm>
            <a:off x="6300192" y="3356992"/>
            <a:ext cx="2376264" cy="1584176"/>
          </a:xfrm>
          <a:prstGeom prst="verticalScroll">
            <a:avLst/>
          </a:prstGeom>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r>
              <a:rPr lang="ar-EG" b="1" dirty="0">
                <a:solidFill>
                  <a:srgbClr val="002060"/>
                </a:solidFill>
                <a:latin typeface="Arial" charset="0"/>
              </a:rPr>
              <a:t>الثقة</a:t>
            </a:r>
            <a:endParaRPr kumimoji="0" lang="ar-EG" sz="2400" b="1" i="0" u="none" strike="noStrike" cap="none" normalizeH="0" baseline="0" dirty="0" smtClean="0">
              <a:ln>
                <a:noFill/>
              </a:ln>
              <a:solidFill>
                <a:srgbClr val="002060"/>
              </a:solidFill>
              <a:effectLst/>
              <a:latin typeface="Arial" charset="0"/>
            </a:endParaRPr>
          </a:p>
        </p:txBody>
      </p:sp>
      <p:sp>
        <p:nvSpPr>
          <p:cNvPr id="5" name="Vertical Scroll 4"/>
          <p:cNvSpPr/>
          <p:nvPr/>
        </p:nvSpPr>
        <p:spPr bwMode="auto">
          <a:xfrm>
            <a:off x="3347864" y="3356992"/>
            <a:ext cx="2376264" cy="1584176"/>
          </a:xfrm>
          <a:prstGeom prst="verticalScroll">
            <a:avLst/>
          </a:prstGeom>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r>
              <a:rPr lang="ar-EG" b="1" dirty="0">
                <a:solidFill>
                  <a:srgbClr val="002060"/>
                </a:solidFill>
                <a:latin typeface="Arial" charset="0"/>
              </a:rPr>
              <a:t>الحدق والمهارة</a:t>
            </a:r>
            <a:endParaRPr kumimoji="0" lang="ar-EG" sz="2400" b="1" i="0" u="none" strike="noStrike" cap="none" normalizeH="0" baseline="0" dirty="0" smtClean="0">
              <a:ln>
                <a:noFill/>
              </a:ln>
              <a:solidFill>
                <a:srgbClr val="002060"/>
              </a:solidFill>
              <a:effectLst/>
              <a:latin typeface="Arial" charset="0"/>
            </a:endParaRPr>
          </a:p>
        </p:txBody>
      </p:sp>
      <p:sp>
        <p:nvSpPr>
          <p:cNvPr id="6" name="Vertical Scroll 5"/>
          <p:cNvSpPr/>
          <p:nvPr/>
        </p:nvSpPr>
        <p:spPr bwMode="auto">
          <a:xfrm>
            <a:off x="395536" y="3356992"/>
            <a:ext cx="2376264" cy="1584176"/>
          </a:xfrm>
          <a:prstGeom prst="verticalScroll">
            <a:avLst/>
          </a:prstGeom>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r>
              <a:rPr lang="ar-EG" b="1" dirty="0">
                <a:solidFill>
                  <a:srgbClr val="002060"/>
                </a:solidFill>
                <a:latin typeface="Arial" charset="0"/>
              </a:rPr>
              <a:t>الألفة والمودة</a:t>
            </a:r>
            <a:endParaRPr kumimoji="0" lang="ar-EG" sz="2400" b="1" i="0" u="none" strike="noStrike" cap="none" normalizeH="0" baseline="0" dirty="0" smtClean="0">
              <a:ln>
                <a:noFill/>
              </a:ln>
              <a:solidFill>
                <a:srgbClr val="002060"/>
              </a:solidFill>
              <a:effectLst/>
              <a:latin typeface="Arial" charset="0"/>
            </a:endParaRPr>
          </a:p>
        </p:txBody>
      </p:sp>
    </p:spTree>
    <p:extLst>
      <p:ext uri="{BB962C8B-B14F-4D97-AF65-F5344CB8AC3E}">
        <p14:creationId xmlns:p14="http://schemas.microsoft.com/office/powerpoint/2010/main" xmlns="" val="2151172132"/>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3"/>
          <p:cNvSpPr/>
          <p:nvPr/>
        </p:nvSpPr>
        <p:spPr bwMode="auto">
          <a:xfrm>
            <a:off x="6852592" y="404664"/>
            <a:ext cx="2160240" cy="720080"/>
          </a:xfrm>
          <a:prstGeom prst="round2DiagRect">
            <a:avLst/>
          </a:prstGeom>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r>
              <a:rPr lang="ar-EG" b="1" dirty="0">
                <a:solidFill>
                  <a:schemeClr val="bg2">
                    <a:lumMod val="75000"/>
                  </a:schemeClr>
                </a:solidFill>
                <a:latin typeface="Arial" charset="0"/>
              </a:rPr>
              <a:t>دوافع الانتماء</a:t>
            </a:r>
            <a:endParaRPr kumimoji="0" lang="ar-EG" sz="2400" b="1" i="0" u="none" strike="noStrike" cap="none" normalizeH="0" baseline="0" dirty="0" smtClean="0">
              <a:ln>
                <a:noFill/>
              </a:ln>
              <a:solidFill>
                <a:schemeClr val="bg2">
                  <a:lumMod val="75000"/>
                </a:schemeClr>
              </a:solidFill>
              <a:effectLst/>
              <a:latin typeface="Arial" charset="0"/>
            </a:endParaRPr>
          </a:p>
        </p:txBody>
      </p:sp>
      <p:sp>
        <p:nvSpPr>
          <p:cNvPr id="5" name="Flowchart: Alternate Process 4"/>
          <p:cNvSpPr/>
          <p:nvPr/>
        </p:nvSpPr>
        <p:spPr bwMode="auto">
          <a:xfrm>
            <a:off x="755576" y="3933056"/>
            <a:ext cx="7632848" cy="1800200"/>
          </a:xfrm>
          <a:prstGeom prst="flowChartAlternateProcess">
            <a:avLst/>
          </a:prstGeom>
          <a:solidFill>
            <a:schemeClr val="accent1">
              <a:alpha val="50000"/>
            </a:schemeClr>
          </a:solidFill>
          <a:ln/>
          <a:extLst/>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1" anchor="ctr" anchorCtr="0" compatLnSpc="1">
            <a:prstTxWarp prst="textNoShape">
              <a:avLst/>
            </a:prstTxWarp>
          </a:bodyPr>
          <a:lstStyle/>
          <a:p>
            <a:pPr rtl="1"/>
            <a:endParaRPr kumimoji="0" lang="ar-EG" sz="2400" b="1" i="0" u="none" strike="noStrike" cap="none" normalizeH="0" baseline="0" dirty="0" smtClean="0">
              <a:ln>
                <a:noFill/>
              </a:ln>
              <a:solidFill>
                <a:schemeClr val="tx1"/>
              </a:solidFill>
              <a:effectLst/>
              <a:latin typeface="Arial" charset="0"/>
            </a:endParaRPr>
          </a:p>
        </p:txBody>
      </p:sp>
      <p:sp>
        <p:nvSpPr>
          <p:cNvPr id="2" name="TextBox 1"/>
          <p:cNvSpPr txBox="1"/>
          <p:nvPr/>
        </p:nvSpPr>
        <p:spPr>
          <a:xfrm>
            <a:off x="755576" y="4149080"/>
            <a:ext cx="7632848" cy="1200329"/>
          </a:xfrm>
          <a:prstGeom prst="rect">
            <a:avLst/>
          </a:prstGeom>
          <a:noFill/>
        </p:spPr>
        <p:txBody>
          <a:bodyPr wrap="square" rtlCol="1">
            <a:spAutoFit/>
          </a:bodyPr>
          <a:lstStyle/>
          <a:p>
            <a:pPr rtl="1"/>
            <a:r>
              <a:rPr lang="ar-SA" b="1" dirty="0">
                <a:solidFill>
                  <a:schemeClr val="bg1"/>
                </a:solidFill>
              </a:rPr>
              <a:t>وتعرف بأنها الاقتراب والاستمتاع بالتعاون مع آخر يحبه أو يشبهه، والحصول على إعجاب وحب موضوع مشحون عاطفيا والتمسك بصديق والاحتفاظ بالولاء له</a:t>
            </a:r>
            <a:endParaRPr lang="ar-EG" b="1" dirty="0">
              <a:solidFill>
                <a:schemeClr val="bg1"/>
              </a:solidFill>
            </a:endParaRPr>
          </a:p>
        </p:txBody>
      </p:sp>
    </p:spTree>
    <p:extLst>
      <p:ext uri="{BB962C8B-B14F-4D97-AF65-F5344CB8AC3E}">
        <p14:creationId xmlns:p14="http://schemas.microsoft.com/office/powerpoint/2010/main" xmlns="" val="3816335534"/>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3"/>
          <p:cNvSpPr/>
          <p:nvPr/>
        </p:nvSpPr>
        <p:spPr bwMode="auto">
          <a:xfrm>
            <a:off x="1907704" y="404664"/>
            <a:ext cx="7105128" cy="720080"/>
          </a:xfrm>
          <a:prstGeom prst="round2DiagRect">
            <a:avLst/>
          </a:prstGeom>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pPr rtl="1"/>
            <a:r>
              <a:rPr lang="ar-EG" sz="2800" b="1" dirty="0">
                <a:solidFill>
                  <a:srgbClr val="0120BD">
                    <a:lumMod val="75000"/>
                  </a:srgbClr>
                </a:solidFill>
                <a:latin typeface="Arial" charset="0"/>
              </a:rPr>
              <a:t>المبادئ الأساسية التي تقوم عليها فلسفة الإدارة في اليابان </a:t>
            </a:r>
          </a:p>
        </p:txBody>
      </p:sp>
      <p:sp>
        <p:nvSpPr>
          <p:cNvPr id="3" name="Vertical Scroll 2"/>
          <p:cNvSpPr/>
          <p:nvPr/>
        </p:nvSpPr>
        <p:spPr bwMode="auto">
          <a:xfrm>
            <a:off x="5508104" y="2060848"/>
            <a:ext cx="2376264" cy="1584176"/>
          </a:xfrm>
          <a:prstGeom prst="verticalScroll">
            <a:avLst/>
          </a:prstGeom>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r>
              <a:rPr lang="ar-EG" b="1" dirty="0">
                <a:solidFill>
                  <a:srgbClr val="002060"/>
                </a:solidFill>
                <a:latin typeface="Arial" charset="0"/>
              </a:rPr>
              <a:t>الوظيفة مدى الحياة</a:t>
            </a:r>
            <a:endParaRPr kumimoji="0" lang="ar-EG" sz="2400" b="1" i="0" u="none" strike="noStrike" cap="none" normalizeH="0" baseline="0" dirty="0" smtClean="0">
              <a:ln>
                <a:noFill/>
              </a:ln>
              <a:solidFill>
                <a:srgbClr val="002060"/>
              </a:solidFill>
              <a:effectLst/>
              <a:latin typeface="Arial" charset="0"/>
            </a:endParaRPr>
          </a:p>
        </p:txBody>
      </p:sp>
      <p:sp>
        <p:nvSpPr>
          <p:cNvPr id="5" name="Vertical Scroll 4"/>
          <p:cNvSpPr/>
          <p:nvPr/>
        </p:nvSpPr>
        <p:spPr bwMode="auto">
          <a:xfrm>
            <a:off x="2555776" y="2060848"/>
            <a:ext cx="2376264" cy="1584176"/>
          </a:xfrm>
          <a:prstGeom prst="verticalScroll">
            <a:avLst/>
          </a:prstGeom>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r>
              <a:rPr lang="ar-EG" b="1" dirty="0">
                <a:solidFill>
                  <a:srgbClr val="002060"/>
                </a:solidFill>
                <a:latin typeface="Arial" charset="0"/>
              </a:rPr>
              <a:t>التقويم والترقية</a:t>
            </a:r>
            <a:endParaRPr kumimoji="0" lang="ar-EG" sz="2400" b="1" i="0" u="none" strike="noStrike" cap="none" normalizeH="0" baseline="0" dirty="0" smtClean="0">
              <a:ln>
                <a:noFill/>
              </a:ln>
              <a:solidFill>
                <a:srgbClr val="002060"/>
              </a:solidFill>
              <a:effectLst/>
              <a:latin typeface="Arial" charset="0"/>
            </a:endParaRPr>
          </a:p>
        </p:txBody>
      </p:sp>
      <p:sp>
        <p:nvSpPr>
          <p:cNvPr id="7" name="Vertical Scroll 6"/>
          <p:cNvSpPr/>
          <p:nvPr/>
        </p:nvSpPr>
        <p:spPr bwMode="auto">
          <a:xfrm>
            <a:off x="4067944" y="4149080"/>
            <a:ext cx="2376264" cy="1584176"/>
          </a:xfrm>
          <a:prstGeom prst="verticalScroll">
            <a:avLst/>
          </a:prstGeom>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pPr rtl="1"/>
            <a:r>
              <a:rPr lang="ar-EG" b="1" dirty="0">
                <a:solidFill>
                  <a:srgbClr val="002060"/>
                </a:solidFill>
                <a:latin typeface="Arial" charset="0"/>
              </a:rPr>
              <a:t>مسارات الحياة </a:t>
            </a:r>
            <a:endParaRPr lang="ar-EG" b="1" dirty="0" smtClean="0">
              <a:solidFill>
                <a:srgbClr val="002060"/>
              </a:solidFill>
              <a:latin typeface="Arial" charset="0"/>
            </a:endParaRPr>
          </a:p>
          <a:p>
            <a:pPr rtl="1"/>
            <a:r>
              <a:rPr lang="ar-EG" b="1" dirty="0" smtClean="0">
                <a:solidFill>
                  <a:srgbClr val="002060"/>
                </a:solidFill>
                <a:latin typeface="Arial" charset="0"/>
              </a:rPr>
              <a:t>الوظيفية </a:t>
            </a:r>
          </a:p>
          <a:p>
            <a:pPr rtl="1"/>
            <a:r>
              <a:rPr lang="ar-EG" b="1" dirty="0" smtClean="0">
                <a:solidFill>
                  <a:srgbClr val="002060"/>
                </a:solidFill>
                <a:latin typeface="Arial" charset="0"/>
              </a:rPr>
              <a:t>غير </a:t>
            </a:r>
            <a:r>
              <a:rPr lang="ar-EG" b="1" dirty="0">
                <a:solidFill>
                  <a:srgbClr val="002060"/>
                </a:solidFill>
                <a:latin typeface="Arial" charset="0"/>
              </a:rPr>
              <a:t>المتخصصة</a:t>
            </a:r>
            <a:endParaRPr kumimoji="0" lang="ar-EG" sz="2400" b="1" i="0" u="none" strike="noStrike" cap="none" normalizeH="0" baseline="0" dirty="0" smtClean="0">
              <a:ln>
                <a:noFill/>
              </a:ln>
              <a:solidFill>
                <a:srgbClr val="002060"/>
              </a:solidFill>
              <a:effectLst/>
              <a:latin typeface="Arial" charset="0"/>
            </a:endParaRPr>
          </a:p>
        </p:txBody>
      </p:sp>
      <p:sp>
        <p:nvSpPr>
          <p:cNvPr id="8" name="Vertical Scroll 7"/>
          <p:cNvSpPr/>
          <p:nvPr/>
        </p:nvSpPr>
        <p:spPr bwMode="auto">
          <a:xfrm>
            <a:off x="1115616" y="4149080"/>
            <a:ext cx="2376264" cy="1584176"/>
          </a:xfrm>
          <a:prstGeom prst="verticalScroll">
            <a:avLst/>
          </a:prstGeom>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pPr rtl="1"/>
            <a:r>
              <a:rPr lang="ar-EG" b="1" dirty="0">
                <a:solidFill>
                  <a:srgbClr val="002060"/>
                </a:solidFill>
                <a:latin typeface="Arial" charset="0"/>
              </a:rPr>
              <a:t>عملية المراقبة </a:t>
            </a:r>
            <a:endParaRPr lang="ar-EG" b="1" dirty="0" smtClean="0">
              <a:solidFill>
                <a:srgbClr val="002060"/>
              </a:solidFill>
              <a:latin typeface="Arial" charset="0"/>
            </a:endParaRPr>
          </a:p>
          <a:p>
            <a:pPr rtl="1"/>
            <a:r>
              <a:rPr lang="ar-EG" b="1" dirty="0" smtClean="0">
                <a:solidFill>
                  <a:srgbClr val="002060"/>
                </a:solidFill>
                <a:latin typeface="Arial" charset="0"/>
              </a:rPr>
              <a:t>الضمنية</a:t>
            </a:r>
            <a:endParaRPr kumimoji="0" lang="ar-EG" sz="2400" b="1" i="0" u="none" strike="noStrike" cap="none" normalizeH="0" baseline="0" dirty="0" smtClean="0">
              <a:ln>
                <a:noFill/>
              </a:ln>
              <a:solidFill>
                <a:srgbClr val="002060"/>
              </a:solidFill>
              <a:effectLst/>
              <a:latin typeface="Arial" charset="0"/>
            </a:endParaRPr>
          </a:p>
        </p:txBody>
      </p:sp>
    </p:spTree>
    <p:extLst>
      <p:ext uri="{BB962C8B-B14F-4D97-AF65-F5344CB8AC3E}">
        <p14:creationId xmlns:p14="http://schemas.microsoft.com/office/powerpoint/2010/main" xmlns="" val="2658520032"/>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7" grpId="0" animBg="1"/>
      <p:bldP spid="8" grpId="0" animBg="1"/>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Vertical Scroll 2"/>
          <p:cNvSpPr/>
          <p:nvPr/>
        </p:nvSpPr>
        <p:spPr bwMode="auto">
          <a:xfrm>
            <a:off x="6300192" y="3356992"/>
            <a:ext cx="2376264" cy="1584176"/>
          </a:xfrm>
          <a:prstGeom prst="verticalScroll">
            <a:avLst/>
          </a:prstGeom>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r>
              <a:rPr lang="ar-EG" b="1" dirty="0">
                <a:solidFill>
                  <a:srgbClr val="002060"/>
                </a:solidFill>
                <a:latin typeface="Arial" charset="0"/>
              </a:rPr>
              <a:t>اتخاذ القرارات</a:t>
            </a:r>
            <a:endParaRPr kumimoji="0" lang="ar-EG" sz="2400" b="1" i="0" u="none" strike="noStrike" cap="none" normalizeH="0" baseline="0" dirty="0" smtClean="0">
              <a:ln>
                <a:noFill/>
              </a:ln>
              <a:solidFill>
                <a:srgbClr val="002060"/>
              </a:solidFill>
              <a:effectLst/>
              <a:latin typeface="Arial" charset="0"/>
            </a:endParaRPr>
          </a:p>
        </p:txBody>
      </p:sp>
      <p:sp>
        <p:nvSpPr>
          <p:cNvPr id="5" name="Vertical Scroll 4"/>
          <p:cNvSpPr/>
          <p:nvPr/>
        </p:nvSpPr>
        <p:spPr bwMode="auto">
          <a:xfrm>
            <a:off x="3347864" y="3356992"/>
            <a:ext cx="2376264" cy="1584176"/>
          </a:xfrm>
          <a:prstGeom prst="verticalScroll">
            <a:avLst/>
          </a:prstGeom>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r>
              <a:rPr lang="ar-EG" b="1" dirty="0">
                <a:solidFill>
                  <a:srgbClr val="002060"/>
                </a:solidFill>
                <a:latin typeface="Arial" charset="0"/>
              </a:rPr>
              <a:t>القيم المشتركة</a:t>
            </a:r>
            <a:endParaRPr kumimoji="0" lang="ar-EG" sz="2400" b="1" i="0" u="none" strike="noStrike" cap="none" normalizeH="0" baseline="0" dirty="0" smtClean="0">
              <a:ln>
                <a:noFill/>
              </a:ln>
              <a:solidFill>
                <a:srgbClr val="002060"/>
              </a:solidFill>
              <a:effectLst/>
              <a:latin typeface="Arial" charset="0"/>
            </a:endParaRPr>
          </a:p>
        </p:txBody>
      </p:sp>
      <p:sp>
        <p:nvSpPr>
          <p:cNvPr id="6" name="Vertical Scroll 5"/>
          <p:cNvSpPr/>
          <p:nvPr/>
        </p:nvSpPr>
        <p:spPr bwMode="auto">
          <a:xfrm>
            <a:off x="395536" y="3356992"/>
            <a:ext cx="2376264" cy="1584176"/>
          </a:xfrm>
          <a:prstGeom prst="verticalScroll">
            <a:avLst/>
          </a:prstGeom>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pPr rtl="1"/>
            <a:r>
              <a:rPr lang="ar-EG" b="1" dirty="0">
                <a:solidFill>
                  <a:srgbClr val="002060"/>
                </a:solidFill>
                <a:latin typeface="Arial" charset="0"/>
              </a:rPr>
              <a:t>النظرية </a:t>
            </a:r>
            <a:r>
              <a:rPr lang="ar-EG" b="1" dirty="0" smtClean="0">
                <a:solidFill>
                  <a:srgbClr val="002060"/>
                </a:solidFill>
                <a:latin typeface="Arial" charset="0"/>
              </a:rPr>
              <a:t>الشمولية</a:t>
            </a:r>
          </a:p>
          <a:p>
            <a:pPr rtl="1"/>
            <a:r>
              <a:rPr lang="ar-EG" b="1" dirty="0" smtClean="0">
                <a:solidFill>
                  <a:srgbClr val="002060"/>
                </a:solidFill>
                <a:latin typeface="Arial" charset="0"/>
              </a:rPr>
              <a:t>للاهتمام </a:t>
            </a:r>
            <a:r>
              <a:rPr lang="ar-EG" b="1" dirty="0">
                <a:solidFill>
                  <a:srgbClr val="002060"/>
                </a:solidFill>
                <a:latin typeface="Arial" charset="0"/>
              </a:rPr>
              <a:t>بالأفراد </a:t>
            </a:r>
            <a:endParaRPr lang="ar-EG" b="1" dirty="0" smtClean="0">
              <a:solidFill>
                <a:srgbClr val="002060"/>
              </a:solidFill>
              <a:latin typeface="Arial" charset="0"/>
            </a:endParaRPr>
          </a:p>
          <a:p>
            <a:pPr rtl="1"/>
            <a:r>
              <a:rPr lang="ar-EG" b="1" dirty="0" smtClean="0">
                <a:solidFill>
                  <a:srgbClr val="002060"/>
                </a:solidFill>
                <a:latin typeface="Arial" charset="0"/>
              </a:rPr>
              <a:t>العاملين</a:t>
            </a:r>
            <a:endParaRPr kumimoji="0" lang="ar-EG" sz="2400" b="1" i="0" u="none" strike="noStrike" cap="none" normalizeH="0" baseline="0" dirty="0" smtClean="0">
              <a:ln>
                <a:noFill/>
              </a:ln>
              <a:solidFill>
                <a:srgbClr val="002060"/>
              </a:solidFill>
              <a:effectLst/>
              <a:latin typeface="Arial" charset="0"/>
            </a:endParaRPr>
          </a:p>
        </p:txBody>
      </p:sp>
      <p:sp>
        <p:nvSpPr>
          <p:cNvPr id="7" name="Round Diagonal Corner Rectangle 6"/>
          <p:cNvSpPr/>
          <p:nvPr/>
        </p:nvSpPr>
        <p:spPr bwMode="auto">
          <a:xfrm>
            <a:off x="1907704" y="404664"/>
            <a:ext cx="7105128" cy="720080"/>
          </a:xfrm>
          <a:prstGeom prst="round2DiagRect">
            <a:avLst/>
          </a:prstGeom>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pPr rtl="1"/>
            <a:r>
              <a:rPr lang="ar-EG" sz="2800" b="1" dirty="0">
                <a:solidFill>
                  <a:srgbClr val="0120BD">
                    <a:lumMod val="75000"/>
                  </a:srgbClr>
                </a:solidFill>
                <a:latin typeface="Arial" charset="0"/>
              </a:rPr>
              <a:t>المبادئ الأساسية التي تقوم عليها فلسفة الإدارة في اليابان </a:t>
            </a:r>
          </a:p>
        </p:txBody>
      </p:sp>
    </p:spTree>
    <p:extLst>
      <p:ext uri="{BB962C8B-B14F-4D97-AF65-F5344CB8AC3E}">
        <p14:creationId xmlns:p14="http://schemas.microsoft.com/office/powerpoint/2010/main" xmlns="" val="772635910"/>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对角圆角矩形 5"/>
          <p:cNvSpPr>
            <a:spLocks/>
          </p:cNvSpPr>
          <p:nvPr/>
        </p:nvSpPr>
        <p:spPr bwMode="auto">
          <a:xfrm rot="21346829" flipH="1">
            <a:off x="1503901" y="2158577"/>
            <a:ext cx="5850448" cy="2931372"/>
          </a:xfrm>
          <a:custGeom>
            <a:avLst/>
            <a:gdLst>
              <a:gd name="T0" fmla="*/ 492043 w 6954838"/>
              <a:gd name="T1" fmla="*/ 0 h 3879850"/>
              <a:gd name="T2" fmla="*/ 6954838 w 6954838"/>
              <a:gd name="T3" fmla="*/ 0 h 3879850"/>
              <a:gd name="T4" fmla="*/ 6954838 w 6954838"/>
              <a:gd name="T5" fmla="*/ 0 h 3879850"/>
              <a:gd name="T6" fmla="*/ 6954838 w 6954838"/>
              <a:gd name="T7" fmla="*/ 3387807 h 3879850"/>
              <a:gd name="T8" fmla="*/ 6462795 w 6954838"/>
              <a:gd name="T9" fmla="*/ 3879850 h 3879850"/>
              <a:gd name="T10" fmla="*/ 0 w 6954838"/>
              <a:gd name="T11" fmla="*/ 3879850 h 3879850"/>
              <a:gd name="T12" fmla="*/ 0 w 6954838"/>
              <a:gd name="T13" fmla="*/ 3879850 h 3879850"/>
              <a:gd name="T14" fmla="*/ 0 w 6954838"/>
              <a:gd name="T15" fmla="*/ 492043 h 3879850"/>
              <a:gd name="T16" fmla="*/ 492043 w 6954838"/>
              <a:gd name="T17" fmla="*/ 0 h 3879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54838" h="3879850">
                <a:moveTo>
                  <a:pt x="492043" y="0"/>
                </a:moveTo>
                <a:lnTo>
                  <a:pt x="6954838" y="0"/>
                </a:lnTo>
                <a:lnTo>
                  <a:pt x="6954838" y="3387807"/>
                </a:lnTo>
                <a:cubicBezTo>
                  <a:pt x="6954838" y="3659555"/>
                  <a:pt x="6734543" y="3879850"/>
                  <a:pt x="6462795" y="3879850"/>
                </a:cubicBezTo>
                <a:lnTo>
                  <a:pt x="0" y="3879850"/>
                </a:lnTo>
                <a:lnTo>
                  <a:pt x="0" y="492043"/>
                </a:lnTo>
                <a:cubicBezTo>
                  <a:pt x="0" y="220295"/>
                  <a:pt x="220295" y="0"/>
                  <a:pt x="492043" y="0"/>
                </a:cubicBezTo>
                <a:close/>
              </a:path>
            </a:pathLst>
          </a:custGeom>
          <a:gradFill>
            <a:gsLst>
              <a:gs pos="0">
                <a:srgbClr val="66CCFF"/>
              </a:gs>
              <a:gs pos="35000">
                <a:srgbClr val="33CCFF"/>
              </a:gs>
              <a:gs pos="100000">
                <a:srgbClr val="00B0F0"/>
              </a:gs>
            </a:gsLst>
          </a:gradFill>
          <a:ln>
            <a:solidFill>
              <a:srgbClr val="00FFFF"/>
            </a:solidFill>
          </a:ln>
          <a:extLst/>
        </p:spPr>
        <p:style>
          <a:lnRef idx="1">
            <a:schemeClr val="accent1"/>
          </a:lnRef>
          <a:fillRef idx="2">
            <a:schemeClr val="accent1"/>
          </a:fillRef>
          <a:effectRef idx="1">
            <a:schemeClr val="accent1"/>
          </a:effectRef>
          <a:fontRef idx="minor">
            <a:schemeClr val="dk1"/>
          </a:fontRef>
        </p:style>
        <p:txBody>
          <a:bodyPr anchor="ctr"/>
          <a:lstStyle/>
          <a:p>
            <a:pPr>
              <a:defRPr/>
            </a:pPr>
            <a:endParaRPr lang="ar-EG">
              <a:solidFill>
                <a:srgbClr val="000000"/>
              </a:solidFill>
              <a:latin typeface="Arial" panose="020B0604020202020204" pitchFamily="34" charset="0"/>
              <a:ea typeface="SimSun" panose="02010600030101010101" pitchFamily="2" charset="-122"/>
            </a:endParaRPr>
          </a:p>
        </p:txBody>
      </p:sp>
      <p:pic>
        <p:nvPicPr>
          <p:cNvPr id="7" name="Picture 3" descr="C:\TDDOWNLOAD\pencil.png"/>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flipH="1">
            <a:off x="6826558" y="1700808"/>
            <a:ext cx="481746" cy="7466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内容占位符 2"/>
          <p:cNvSpPr>
            <a:spLocks noGrp="1"/>
          </p:cNvSpPr>
          <p:nvPr>
            <p:ph idx="4294967295"/>
          </p:nvPr>
        </p:nvSpPr>
        <p:spPr>
          <a:xfrm rot="21361315" flipH="1">
            <a:off x="1973263" y="2512816"/>
            <a:ext cx="4797425" cy="2054225"/>
          </a:xfrm>
        </p:spPr>
        <p:txBody>
          <a:bodyPr/>
          <a:lstStyle/>
          <a:p>
            <a:pPr marL="0" indent="0" algn="ctr">
              <a:buNone/>
            </a:pPr>
            <a:endParaRPr lang="ar-EG" altLang="zh-CN" b="1" dirty="0" smtClean="0">
              <a:solidFill>
                <a:srgbClr val="000000"/>
              </a:solidFill>
            </a:endParaRPr>
          </a:p>
          <a:p>
            <a:pPr marL="0" indent="0" algn="ctr">
              <a:buNone/>
            </a:pPr>
            <a:r>
              <a:rPr lang="ar-EG" altLang="zh-CN" sz="4000" b="1" dirty="0" smtClean="0">
                <a:solidFill>
                  <a:srgbClr val="000000"/>
                </a:solidFill>
              </a:rPr>
              <a:t>مواقف عملية</a:t>
            </a:r>
            <a:endParaRPr lang="ar-EG" altLang="zh-CN" sz="4000" b="1" dirty="0">
              <a:solidFill>
                <a:srgbClr val="000000"/>
              </a:solidFill>
            </a:endParaRPr>
          </a:p>
        </p:txBody>
      </p:sp>
    </p:spTree>
    <p:extLst>
      <p:ext uri="{BB962C8B-B14F-4D97-AF65-F5344CB8AC3E}">
        <p14:creationId xmlns:p14="http://schemas.microsoft.com/office/powerpoint/2010/main" xmlns="" val="423026232"/>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par>
                          <p:cTn id="21" fill="hold">
                            <p:stCondLst>
                              <p:cond delay="2000"/>
                            </p:stCondLst>
                            <p:childTnLst>
                              <p:par>
                                <p:cTn id="22" presetID="26" presetClass="entr" presetSubtype="0"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80">
                                          <p:stCondLst>
                                            <p:cond delay="0"/>
                                          </p:stCondLst>
                                        </p:cTn>
                                        <p:tgtEl>
                                          <p:spTgt spid="7"/>
                                        </p:tgtEl>
                                      </p:cBhvr>
                                    </p:animEffect>
                                    <p:anim calcmode="lin" valueType="num">
                                      <p:cBhvr>
                                        <p:cTn id="25"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0" dur="26">
                                          <p:stCondLst>
                                            <p:cond delay="650"/>
                                          </p:stCondLst>
                                        </p:cTn>
                                        <p:tgtEl>
                                          <p:spTgt spid="7"/>
                                        </p:tgtEl>
                                      </p:cBhvr>
                                      <p:to x="100000" y="60000"/>
                                    </p:animScale>
                                    <p:animScale>
                                      <p:cBhvr>
                                        <p:cTn id="31" dur="166" decel="50000">
                                          <p:stCondLst>
                                            <p:cond delay="676"/>
                                          </p:stCondLst>
                                        </p:cTn>
                                        <p:tgtEl>
                                          <p:spTgt spid="7"/>
                                        </p:tgtEl>
                                      </p:cBhvr>
                                      <p:to x="100000" y="100000"/>
                                    </p:animScale>
                                    <p:animScale>
                                      <p:cBhvr>
                                        <p:cTn id="32" dur="26">
                                          <p:stCondLst>
                                            <p:cond delay="1312"/>
                                          </p:stCondLst>
                                        </p:cTn>
                                        <p:tgtEl>
                                          <p:spTgt spid="7"/>
                                        </p:tgtEl>
                                      </p:cBhvr>
                                      <p:to x="100000" y="80000"/>
                                    </p:animScale>
                                    <p:animScale>
                                      <p:cBhvr>
                                        <p:cTn id="33" dur="166" decel="50000">
                                          <p:stCondLst>
                                            <p:cond delay="1338"/>
                                          </p:stCondLst>
                                        </p:cTn>
                                        <p:tgtEl>
                                          <p:spTgt spid="7"/>
                                        </p:tgtEl>
                                      </p:cBhvr>
                                      <p:to x="100000" y="100000"/>
                                    </p:animScale>
                                    <p:animScale>
                                      <p:cBhvr>
                                        <p:cTn id="34" dur="26">
                                          <p:stCondLst>
                                            <p:cond delay="1642"/>
                                          </p:stCondLst>
                                        </p:cTn>
                                        <p:tgtEl>
                                          <p:spTgt spid="7"/>
                                        </p:tgtEl>
                                      </p:cBhvr>
                                      <p:to x="100000" y="90000"/>
                                    </p:animScale>
                                    <p:animScale>
                                      <p:cBhvr>
                                        <p:cTn id="35" dur="166" decel="50000">
                                          <p:stCondLst>
                                            <p:cond delay="1668"/>
                                          </p:stCondLst>
                                        </p:cTn>
                                        <p:tgtEl>
                                          <p:spTgt spid="7"/>
                                        </p:tgtEl>
                                      </p:cBhvr>
                                      <p:to x="100000" y="100000"/>
                                    </p:animScale>
                                    <p:animScale>
                                      <p:cBhvr>
                                        <p:cTn id="36" dur="26">
                                          <p:stCondLst>
                                            <p:cond delay="1808"/>
                                          </p:stCondLst>
                                        </p:cTn>
                                        <p:tgtEl>
                                          <p:spTgt spid="7"/>
                                        </p:tgtEl>
                                      </p:cBhvr>
                                      <p:to x="100000" y="95000"/>
                                    </p:animScale>
                                    <p:animScale>
                                      <p:cBhvr>
                                        <p:cTn id="37" dur="166" decel="50000">
                                          <p:stCondLst>
                                            <p:cond delay="1834"/>
                                          </p:stCondLst>
                                        </p:cTn>
                                        <p:tgtEl>
                                          <p:spTgt spid="7"/>
                                        </p:tgtEl>
                                      </p:cBhvr>
                                      <p:to x="100000" y="100000"/>
                                    </p:animScale>
                                  </p:childTnLst>
                                </p:cTn>
                              </p:par>
                            </p:childTnLst>
                          </p:cTn>
                        </p:par>
                        <p:par>
                          <p:cTn id="38" fill="hold">
                            <p:stCondLst>
                              <p:cond delay="4000"/>
                            </p:stCondLst>
                            <p:childTnLst>
                              <p:par>
                                <p:cTn id="39" presetID="26" presetClass="entr" presetSubtype="0" fill="hold" grpId="0" nodeType="afterEffect">
                                  <p:stCondLst>
                                    <p:cond delay="0"/>
                                  </p:stCondLst>
                                  <p:childTnLst>
                                    <p:set>
                                      <p:cBhvr>
                                        <p:cTn id="40" dur="1" fill="hold">
                                          <p:stCondLst>
                                            <p:cond delay="0"/>
                                          </p:stCondLst>
                                        </p:cTn>
                                        <p:tgtEl>
                                          <p:spTgt spid="8">
                                            <p:txEl>
                                              <p:pRg st="1" end="1"/>
                                            </p:txEl>
                                          </p:spTgt>
                                        </p:tgtEl>
                                        <p:attrNameLst>
                                          <p:attrName>style.visibility</p:attrName>
                                        </p:attrNameLst>
                                      </p:cBhvr>
                                      <p:to>
                                        <p:strVal val="visible"/>
                                      </p:to>
                                    </p:set>
                                    <p:animEffect transition="in" filter="wipe(down)">
                                      <p:cBhvr>
                                        <p:cTn id="41" dur="580">
                                          <p:stCondLst>
                                            <p:cond delay="0"/>
                                          </p:stCondLst>
                                        </p:cTn>
                                        <p:tgtEl>
                                          <p:spTgt spid="8">
                                            <p:txEl>
                                              <p:pRg st="1" end="1"/>
                                            </p:txEl>
                                          </p:spTgt>
                                        </p:tgtEl>
                                      </p:cBhvr>
                                    </p:animEffect>
                                    <p:anim calcmode="lin" valueType="num">
                                      <p:cBhvr>
                                        <p:cTn id="42" dur="1822" tmFilter="0,0; 0.14,0.36; 0.43,0.73; 0.71,0.91; 1.0,1.0">
                                          <p:stCondLst>
                                            <p:cond delay="0"/>
                                          </p:stCondLst>
                                        </p:cTn>
                                        <p:tgtEl>
                                          <p:spTgt spid="8">
                                            <p:txEl>
                                              <p:pRg st="1" end="1"/>
                                            </p:txEl>
                                          </p:spTgt>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8">
                                            <p:txEl>
                                              <p:pRg st="1" end="1"/>
                                            </p:txEl>
                                          </p:spTgt>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8">
                                            <p:txEl>
                                              <p:pRg st="1" end="1"/>
                                            </p:txEl>
                                          </p:spTgt>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8">
                                            <p:txEl>
                                              <p:pRg st="1" end="1"/>
                                            </p:txEl>
                                          </p:spTgt>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8">
                                            <p:txEl>
                                              <p:pRg st="1" end="1"/>
                                            </p:txEl>
                                          </p:spTgt>
                                        </p:tgtEl>
                                        <p:attrNameLst>
                                          <p:attrName>ppt_y</p:attrName>
                                        </p:attrNameLst>
                                      </p:cBhvr>
                                      <p:tavLst>
                                        <p:tav tm="0" fmla="#ppt_y-sin(pi*$)/81">
                                          <p:val>
                                            <p:fltVal val="0"/>
                                          </p:val>
                                        </p:tav>
                                        <p:tav tm="100000">
                                          <p:val>
                                            <p:fltVal val="1"/>
                                          </p:val>
                                        </p:tav>
                                      </p:tavLst>
                                    </p:anim>
                                    <p:animScale>
                                      <p:cBhvr>
                                        <p:cTn id="47" dur="26">
                                          <p:stCondLst>
                                            <p:cond delay="650"/>
                                          </p:stCondLst>
                                        </p:cTn>
                                        <p:tgtEl>
                                          <p:spTgt spid="8">
                                            <p:txEl>
                                              <p:pRg st="1" end="1"/>
                                            </p:txEl>
                                          </p:spTgt>
                                        </p:tgtEl>
                                      </p:cBhvr>
                                      <p:to x="100000" y="60000"/>
                                    </p:animScale>
                                    <p:animScale>
                                      <p:cBhvr>
                                        <p:cTn id="48" dur="166" decel="50000">
                                          <p:stCondLst>
                                            <p:cond delay="676"/>
                                          </p:stCondLst>
                                        </p:cTn>
                                        <p:tgtEl>
                                          <p:spTgt spid="8">
                                            <p:txEl>
                                              <p:pRg st="1" end="1"/>
                                            </p:txEl>
                                          </p:spTgt>
                                        </p:tgtEl>
                                      </p:cBhvr>
                                      <p:to x="100000" y="100000"/>
                                    </p:animScale>
                                    <p:animScale>
                                      <p:cBhvr>
                                        <p:cTn id="49" dur="26">
                                          <p:stCondLst>
                                            <p:cond delay="1312"/>
                                          </p:stCondLst>
                                        </p:cTn>
                                        <p:tgtEl>
                                          <p:spTgt spid="8">
                                            <p:txEl>
                                              <p:pRg st="1" end="1"/>
                                            </p:txEl>
                                          </p:spTgt>
                                        </p:tgtEl>
                                      </p:cBhvr>
                                      <p:to x="100000" y="80000"/>
                                    </p:animScale>
                                    <p:animScale>
                                      <p:cBhvr>
                                        <p:cTn id="50" dur="166" decel="50000">
                                          <p:stCondLst>
                                            <p:cond delay="1338"/>
                                          </p:stCondLst>
                                        </p:cTn>
                                        <p:tgtEl>
                                          <p:spTgt spid="8">
                                            <p:txEl>
                                              <p:pRg st="1" end="1"/>
                                            </p:txEl>
                                          </p:spTgt>
                                        </p:tgtEl>
                                      </p:cBhvr>
                                      <p:to x="100000" y="100000"/>
                                    </p:animScale>
                                    <p:animScale>
                                      <p:cBhvr>
                                        <p:cTn id="51" dur="26">
                                          <p:stCondLst>
                                            <p:cond delay="1642"/>
                                          </p:stCondLst>
                                        </p:cTn>
                                        <p:tgtEl>
                                          <p:spTgt spid="8">
                                            <p:txEl>
                                              <p:pRg st="1" end="1"/>
                                            </p:txEl>
                                          </p:spTgt>
                                        </p:tgtEl>
                                      </p:cBhvr>
                                      <p:to x="100000" y="90000"/>
                                    </p:animScale>
                                    <p:animScale>
                                      <p:cBhvr>
                                        <p:cTn id="52" dur="166" decel="50000">
                                          <p:stCondLst>
                                            <p:cond delay="1668"/>
                                          </p:stCondLst>
                                        </p:cTn>
                                        <p:tgtEl>
                                          <p:spTgt spid="8">
                                            <p:txEl>
                                              <p:pRg st="1" end="1"/>
                                            </p:txEl>
                                          </p:spTgt>
                                        </p:tgtEl>
                                      </p:cBhvr>
                                      <p:to x="100000" y="100000"/>
                                    </p:animScale>
                                    <p:animScale>
                                      <p:cBhvr>
                                        <p:cTn id="53" dur="26">
                                          <p:stCondLst>
                                            <p:cond delay="1808"/>
                                          </p:stCondLst>
                                        </p:cTn>
                                        <p:tgtEl>
                                          <p:spTgt spid="8">
                                            <p:txEl>
                                              <p:pRg st="1" end="1"/>
                                            </p:txEl>
                                          </p:spTgt>
                                        </p:tgtEl>
                                      </p:cBhvr>
                                      <p:to x="100000" y="95000"/>
                                    </p:animScale>
                                    <p:animScale>
                                      <p:cBhvr>
                                        <p:cTn id="54" dur="166" decel="50000">
                                          <p:stCondLst>
                                            <p:cond delay="1834"/>
                                          </p:stCondLst>
                                        </p:cTn>
                                        <p:tgtEl>
                                          <p:spTgt spid="8">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build="p"/>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2"/>
          <p:cNvSpPr txBox="1">
            <a:spLocks noChangeArrowheads="1"/>
          </p:cNvSpPr>
          <p:nvPr/>
        </p:nvSpPr>
        <p:spPr bwMode="auto">
          <a:xfrm>
            <a:off x="457200" y="79365"/>
            <a:ext cx="8286750" cy="1616075"/>
          </a:xfrm>
          <a:prstGeom prst="rect">
            <a:avLst/>
          </a:prstGeom>
          <a:ln/>
        </p:spPr>
        <p:style>
          <a:lnRef idx="0">
            <a:schemeClr val="accent6"/>
          </a:lnRef>
          <a:fillRef idx="3">
            <a:schemeClr val="accent6"/>
          </a:fillRef>
          <a:effectRef idx="3">
            <a:schemeClr val="accent6"/>
          </a:effectRef>
          <a:fontRef idx="minor">
            <a:schemeClr val="lt1"/>
          </a:fontRef>
        </p:style>
        <p:txBody>
          <a:bodyPr>
            <a:spAutoFit/>
          </a:bodyPr>
          <a:lstStyle/>
          <a:p>
            <a:pPr algn="r" rtl="1"/>
            <a:r>
              <a:rPr lang="ar-SA" b="1" u="sng" dirty="0">
                <a:solidFill>
                  <a:srgbClr val="292929"/>
                </a:solidFill>
                <a:cs typeface="Monotype Koufi" pitchFamily="10" charset="-78"/>
              </a:rPr>
              <a:t>الموقف ا</a:t>
            </a:r>
            <a:r>
              <a:rPr lang="ar-EG" b="1" u="sng" dirty="0">
                <a:solidFill>
                  <a:srgbClr val="292929"/>
                </a:solidFill>
                <a:cs typeface="Monotype Koufi" pitchFamily="10" charset="-78"/>
              </a:rPr>
              <a:t>لأول</a:t>
            </a:r>
            <a:r>
              <a:rPr lang="ar-SA" b="1" u="sng" dirty="0">
                <a:solidFill>
                  <a:srgbClr val="292929"/>
                </a:solidFill>
                <a:cs typeface="Monotype Koufi" pitchFamily="10" charset="-78"/>
              </a:rPr>
              <a:t>:</a:t>
            </a:r>
          </a:p>
          <a:p>
            <a:pPr algn="r" rtl="1"/>
            <a:endParaRPr lang="ar-SA" sz="1200" b="1" u="sng" dirty="0">
              <a:solidFill>
                <a:srgbClr val="292929"/>
              </a:solidFill>
              <a:cs typeface="Monotype Koufi" pitchFamily="10" charset="-78"/>
            </a:endParaRPr>
          </a:p>
          <a:p>
            <a:pPr algn="r" rtl="1"/>
            <a:r>
              <a:rPr lang="ar-SA" sz="2000" b="1" dirty="0">
                <a:solidFill>
                  <a:srgbClr val="292929"/>
                </a:solidFill>
                <a:cs typeface="Times New Roman" pitchFamily="18" charset="0"/>
              </a:rPr>
              <a:t>عامل الموقف	: هناك وقت كاف للتشاور مع من معك</a:t>
            </a:r>
            <a:r>
              <a:rPr lang="ar-EG" sz="2000" b="1" dirty="0">
                <a:solidFill>
                  <a:srgbClr val="292929"/>
                </a:solidFill>
                <a:cs typeface="Times New Roman" pitchFamily="18" charset="0"/>
              </a:rPr>
              <a:t>.</a:t>
            </a:r>
            <a:endParaRPr lang="ar-SA" sz="2000" b="1" dirty="0">
              <a:solidFill>
                <a:srgbClr val="292929"/>
              </a:solidFill>
              <a:cs typeface="Times New Roman" pitchFamily="18" charset="0"/>
            </a:endParaRPr>
          </a:p>
          <a:p>
            <a:pPr algn="r" rtl="1"/>
            <a:r>
              <a:rPr lang="ar-SA" sz="2000" b="1" dirty="0">
                <a:solidFill>
                  <a:srgbClr val="292929"/>
                </a:solidFill>
                <a:cs typeface="Times New Roman" pitchFamily="18" charset="0"/>
              </a:rPr>
              <a:t>عامل المجموعة	: </a:t>
            </a:r>
            <a:r>
              <a:rPr lang="ar-EG" sz="2000" b="1" dirty="0">
                <a:solidFill>
                  <a:srgbClr val="292929"/>
                </a:solidFill>
                <a:cs typeface="Times New Roman" pitchFamily="18" charset="0"/>
              </a:rPr>
              <a:t>ي</a:t>
            </a:r>
            <a:r>
              <a:rPr lang="ar-SA" sz="2000" b="1" dirty="0">
                <a:solidFill>
                  <a:srgbClr val="292929"/>
                </a:solidFill>
                <a:cs typeface="Times New Roman" pitchFamily="18" charset="0"/>
              </a:rPr>
              <a:t>متلك م</a:t>
            </a:r>
            <a:r>
              <a:rPr lang="ar-EG" sz="2000" b="1" dirty="0">
                <a:solidFill>
                  <a:srgbClr val="292929"/>
                </a:solidFill>
                <a:cs typeface="Times New Roman" pitchFamily="18" charset="0"/>
              </a:rPr>
              <a:t>مدرسي</a:t>
            </a:r>
            <a:r>
              <a:rPr lang="ar-SA" sz="2000" b="1" dirty="0">
                <a:solidFill>
                  <a:srgbClr val="292929"/>
                </a:solidFill>
                <a:cs typeface="Times New Roman" pitchFamily="18" charset="0"/>
              </a:rPr>
              <a:t>ك المعرفة والخبرة والمهارات اللازمة لأداء العمل بكفاءة.</a:t>
            </a:r>
          </a:p>
          <a:p>
            <a:pPr algn="r" rtl="1"/>
            <a:r>
              <a:rPr lang="ar-SA" sz="2000" b="1" dirty="0">
                <a:solidFill>
                  <a:srgbClr val="292929"/>
                </a:solidFill>
                <a:cs typeface="Times New Roman" pitchFamily="18" charset="0"/>
              </a:rPr>
              <a:t>عامل القيادة	: أنت على ثقة من أن م</a:t>
            </a:r>
            <a:r>
              <a:rPr lang="ar-EG" sz="2000" b="1" dirty="0">
                <a:solidFill>
                  <a:srgbClr val="292929"/>
                </a:solidFill>
                <a:cs typeface="Times New Roman" pitchFamily="18" charset="0"/>
              </a:rPr>
              <a:t>مدرسي</a:t>
            </a:r>
            <a:r>
              <a:rPr lang="ar-SA" sz="2000" b="1" dirty="0">
                <a:solidFill>
                  <a:srgbClr val="292929"/>
                </a:solidFill>
                <a:cs typeface="Times New Roman" pitchFamily="18" charset="0"/>
              </a:rPr>
              <a:t>ك س</a:t>
            </a:r>
            <a:r>
              <a:rPr lang="ar-EG" sz="2000" b="1" dirty="0">
                <a:solidFill>
                  <a:srgbClr val="292929"/>
                </a:solidFill>
                <a:cs typeface="Times New Roman" pitchFamily="18" charset="0"/>
              </a:rPr>
              <a:t>ي</a:t>
            </a:r>
            <a:r>
              <a:rPr lang="ar-SA" sz="2000" b="1" dirty="0">
                <a:solidFill>
                  <a:srgbClr val="292929"/>
                </a:solidFill>
                <a:cs typeface="Times New Roman" pitchFamily="18" charset="0"/>
              </a:rPr>
              <a:t>تعامل</a:t>
            </a:r>
            <a:r>
              <a:rPr lang="ar-EG" sz="2000" b="1" dirty="0">
                <a:solidFill>
                  <a:srgbClr val="292929"/>
                </a:solidFill>
                <a:cs typeface="Times New Roman" pitchFamily="18" charset="0"/>
              </a:rPr>
              <a:t>ون</a:t>
            </a:r>
            <a:r>
              <a:rPr lang="ar-SA" sz="2000" b="1" dirty="0">
                <a:solidFill>
                  <a:srgbClr val="292929"/>
                </a:solidFill>
                <a:cs typeface="Times New Roman" pitchFamily="18" charset="0"/>
              </a:rPr>
              <a:t> مع المشكلة بكفاءة.</a:t>
            </a:r>
            <a:endParaRPr lang="ar-EG" sz="2000" b="1" dirty="0">
              <a:solidFill>
                <a:srgbClr val="292929"/>
              </a:solidFill>
              <a:cs typeface="Times New Roman" pitchFamily="18" charset="0"/>
            </a:endParaRPr>
          </a:p>
        </p:txBody>
      </p:sp>
      <p:sp>
        <p:nvSpPr>
          <p:cNvPr id="44037" name="Text Box 5"/>
          <p:cNvSpPr txBox="1">
            <a:spLocks noChangeArrowheads="1"/>
          </p:cNvSpPr>
          <p:nvPr/>
        </p:nvSpPr>
        <p:spPr bwMode="auto">
          <a:xfrm>
            <a:off x="438150" y="1927215"/>
            <a:ext cx="8305800" cy="2246769"/>
          </a:xfrm>
          <a:prstGeom prst="rect">
            <a:avLst/>
          </a:prstGeom>
          <a:ln/>
        </p:spPr>
        <p:style>
          <a:lnRef idx="0">
            <a:schemeClr val="accent5"/>
          </a:lnRef>
          <a:fillRef idx="3">
            <a:schemeClr val="accent5"/>
          </a:fillRef>
          <a:effectRef idx="3">
            <a:schemeClr val="accent5"/>
          </a:effectRef>
          <a:fontRef idx="minor">
            <a:schemeClr val="lt1"/>
          </a:fontRef>
        </p:style>
        <p:txBody>
          <a:bodyPr>
            <a:spAutoFit/>
          </a:bodyPr>
          <a:lstStyle/>
          <a:p>
            <a:pPr algn="r" rtl="1">
              <a:lnSpc>
                <a:spcPct val="140000"/>
              </a:lnSpc>
            </a:pPr>
            <a:r>
              <a:rPr lang="ar-SA" sz="2000" b="1" dirty="0">
                <a:solidFill>
                  <a:srgbClr val="292929"/>
                </a:solidFill>
                <a:latin typeface="+mn-lt"/>
                <a:cs typeface="Times New Roman" pitchFamily="18" charset="0"/>
              </a:rPr>
              <a:t>يعتبر أسلوب التحفيز بمثابة الحل الأمثل لمثل هذا النوع من المواقف. فرغم أن هناك ضغوطاً كبيرة عليك وعلى مجموعتك لقبول هذا العمل إلا أنك ستحتاج إلى التمعن بعناية وحذر فى كل ما قد ينتج عن هذا ال</a:t>
            </a:r>
            <a:r>
              <a:rPr lang="ar-EG" sz="2000" b="1" dirty="0">
                <a:solidFill>
                  <a:srgbClr val="292929"/>
                </a:solidFill>
                <a:latin typeface="+mn-lt"/>
                <a:cs typeface="Times New Roman" pitchFamily="18" charset="0"/>
              </a:rPr>
              <a:t>عبء</a:t>
            </a:r>
            <a:r>
              <a:rPr lang="ar-SA" sz="2000" b="1" dirty="0">
                <a:solidFill>
                  <a:srgbClr val="292929"/>
                </a:solidFill>
                <a:latin typeface="+mn-lt"/>
                <a:cs typeface="Times New Roman" pitchFamily="18" charset="0"/>
              </a:rPr>
              <a:t> الإضافى.</a:t>
            </a:r>
          </a:p>
          <a:p>
            <a:pPr algn="r" rtl="1">
              <a:lnSpc>
                <a:spcPct val="140000"/>
              </a:lnSpc>
            </a:pPr>
            <a:r>
              <a:rPr lang="ar-SA" sz="2000" b="1" dirty="0">
                <a:solidFill>
                  <a:srgbClr val="292929"/>
                </a:solidFill>
                <a:latin typeface="+mn-lt"/>
                <a:cs typeface="Times New Roman" pitchFamily="18" charset="0"/>
              </a:rPr>
              <a:t>أيضاً إذا كان على مجموعتك مسئولية إتمام هذا العمل الإضافى بنجاح فهم يحتاجون إلى أن تسمح لهم بتطوير طرقهم الخاصة للتعامل مع هذا الموقف غير المألوف.</a:t>
            </a:r>
            <a:endParaRPr lang="en-GB" sz="2000" b="1" dirty="0">
              <a:solidFill>
                <a:srgbClr val="292929"/>
              </a:solidFill>
              <a:latin typeface="+mn-lt"/>
              <a:cs typeface="Times New Roman" pitchFamily="18" charset="0"/>
            </a:endParaRPr>
          </a:p>
        </p:txBody>
      </p:sp>
      <p:sp>
        <p:nvSpPr>
          <p:cNvPr id="44038" name="Text Box 6"/>
          <p:cNvSpPr txBox="1">
            <a:spLocks noChangeArrowheads="1"/>
          </p:cNvSpPr>
          <p:nvPr/>
        </p:nvSpPr>
        <p:spPr bwMode="auto">
          <a:xfrm>
            <a:off x="438150" y="4422591"/>
            <a:ext cx="8305800" cy="2246769"/>
          </a:xfrm>
          <a:prstGeom prst="rect">
            <a:avLst/>
          </a:prstGeom>
          <a:ln/>
        </p:spPr>
        <p:style>
          <a:lnRef idx="0">
            <a:schemeClr val="dk1"/>
          </a:lnRef>
          <a:fillRef idx="3">
            <a:schemeClr val="dk1"/>
          </a:fillRef>
          <a:effectRef idx="3">
            <a:schemeClr val="dk1"/>
          </a:effectRef>
          <a:fontRef idx="minor">
            <a:schemeClr val="lt1"/>
          </a:fontRef>
        </p:style>
        <p:txBody>
          <a:bodyPr>
            <a:spAutoFit/>
          </a:bodyPr>
          <a:lstStyle/>
          <a:p>
            <a:pPr algn="r" rtl="1"/>
            <a:r>
              <a:rPr lang="ar-SA" sz="2000" b="1" dirty="0">
                <a:solidFill>
                  <a:schemeClr val="bg1"/>
                </a:solidFill>
                <a:cs typeface="Times New Roman" pitchFamily="18" charset="0"/>
              </a:rPr>
              <a:t>أعط نفسك 5 نقاط إذا اخترت التحفيز</a:t>
            </a:r>
          </a:p>
          <a:p>
            <a:pPr algn="r" rtl="1"/>
            <a:r>
              <a:rPr lang="ar-EG" sz="2000" b="1" dirty="0">
                <a:solidFill>
                  <a:schemeClr val="bg1"/>
                </a:solidFill>
                <a:cs typeface="Times New Roman" pitchFamily="18" charset="0"/>
              </a:rPr>
              <a:t> </a:t>
            </a:r>
            <a:r>
              <a:rPr lang="ar-SA" sz="2000" b="1" dirty="0">
                <a:solidFill>
                  <a:schemeClr val="bg1"/>
                </a:solidFill>
                <a:cs typeface="Times New Roman" pitchFamily="18" charset="0"/>
              </a:rPr>
              <a:t>إعط نفسك 3 نقاط إذا اخترت التفويض (رغم أن هذا الأسلوب قد ينجح إلا أنك تخاطر مخاطرة </a:t>
            </a:r>
            <a:r>
              <a:rPr lang="ar-EG" sz="2000" b="1" dirty="0">
                <a:solidFill>
                  <a:schemeClr val="bg1"/>
                </a:solidFill>
                <a:cs typeface="Times New Roman" pitchFamily="18" charset="0"/>
              </a:rPr>
              <a:t>			</a:t>
            </a:r>
            <a:r>
              <a:rPr lang="ar-EG" sz="2000" b="1" dirty="0" smtClean="0">
                <a:solidFill>
                  <a:schemeClr val="bg1"/>
                </a:solidFill>
                <a:cs typeface="Times New Roman" pitchFamily="18" charset="0"/>
              </a:rPr>
              <a:t> </a:t>
            </a:r>
            <a:r>
              <a:rPr lang="ar-SA" sz="2000" b="1" dirty="0">
                <a:solidFill>
                  <a:schemeClr val="bg1"/>
                </a:solidFill>
                <a:cs typeface="Times New Roman" pitchFamily="18" charset="0"/>
              </a:rPr>
              <a:t>كبيرة هنا إذ أن المجموعة قد ترفض هذا العمل </a:t>
            </a:r>
            <a:r>
              <a:rPr lang="ar-EG" sz="2000" b="1" dirty="0">
                <a:solidFill>
                  <a:schemeClr val="bg1"/>
                </a:solidFill>
                <a:cs typeface="Times New Roman" pitchFamily="18" charset="0"/>
              </a:rPr>
              <a:t>  				</a:t>
            </a:r>
            <a:r>
              <a:rPr lang="ar-SA" sz="2000" b="1" dirty="0" smtClean="0">
                <a:solidFill>
                  <a:schemeClr val="bg1"/>
                </a:solidFill>
                <a:cs typeface="Times New Roman" pitchFamily="18" charset="0"/>
              </a:rPr>
              <a:t> </a:t>
            </a:r>
            <a:r>
              <a:rPr lang="ar-SA" sz="2000" b="1" dirty="0">
                <a:solidFill>
                  <a:schemeClr val="bg1"/>
                </a:solidFill>
                <a:cs typeface="Times New Roman" pitchFamily="18" charset="0"/>
              </a:rPr>
              <a:t>الإضافى. وفى هذه الحالة عليك أن تأخذ برأيهم حيث </a:t>
            </a:r>
            <a:r>
              <a:rPr lang="ar-EG" sz="2000" b="1" dirty="0">
                <a:solidFill>
                  <a:schemeClr val="bg1"/>
                </a:solidFill>
                <a:cs typeface="Times New Roman" pitchFamily="18" charset="0"/>
              </a:rPr>
              <a:t>		     		 </a:t>
            </a:r>
            <a:r>
              <a:rPr lang="ar-EG" sz="2000" b="1" dirty="0" smtClean="0">
                <a:solidFill>
                  <a:schemeClr val="bg1"/>
                </a:solidFill>
                <a:cs typeface="Times New Roman" pitchFamily="18" charset="0"/>
              </a:rPr>
              <a:t> </a:t>
            </a:r>
            <a:r>
              <a:rPr lang="ar-SA" sz="2000" b="1" dirty="0">
                <a:solidFill>
                  <a:schemeClr val="bg1"/>
                </a:solidFill>
                <a:cs typeface="Times New Roman" pitchFamily="18" charset="0"/>
              </a:rPr>
              <a:t>أنك قد فوضتهم منذ البداية فى قبول العمل أو رفضه.</a:t>
            </a:r>
          </a:p>
          <a:p>
            <a:pPr algn="r" rtl="1"/>
            <a:r>
              <a:rPr lang="ar-EG" sz="2000" b="1" dirty="0">
                <a:solidFill>
                  <a:schemeClr val="bg1"/>
                </a:solidFill>
                <a:cs typeface="Times New Roman" pitchFamily="18" charset="0"/>
              </a:rPr>
              <a:t> </a:t>
            </a:r>
            <a:r>
              <a:rPr lang="ar-SA" sz="2000" b="1" dirty="0">
                <a:solidFill>
                  <a:schemeClr val="bg1"/>
                </a:solidFill>
                <a:cs typeface="Times New Roman" pitchFamily="18" charset="0"/>
              </a:rPr>
              <a:t>إعط نفسك نقطة واحدة إذا اخترت التدريب</a:t>
            </a:r>
          </a:p>
          <a:p>
            <a:pPr algn="r" rtl="1"/>
            <a:r>
              <a:rPr lang="ar-EG" sz="2000" b="1" dirty="0">
                <a:solidFill>
                  <a:schemeClr val="bg1"/>
                </a:solidFill>
                <a:cs typeface="Times New Roman" pitchFamily="18" charset="0"/>
              </a:rPr>
              <a:t> </a:t>
            </a:r>
            <a:r>
              <a:rPr lang="ar-SA" sz="2000" b="1" dirty="0">
                <a:solidFill>
                  <a:schemeClr val="bg1"/>
                </a:solidFill>
                <a:cs typeface="Times New Roman" pitchFamily="18" charset="0"/>
              </a:rPr>
              <a:t>إعط نفسك صفر إذا اخترت الأمر المباشر</a:t>
            </a:r>
            <a:endParaRPr lang="en-GB" sz="2000" b="1" dirty="0">
              <a:solidFill>
                <a:schemeClr val="bg1"/>
              </a:solidFill>
              <a:cs typeface="Times New Roman" pitchFamily="18" charset="0"/>
            </a:endParaRPr>
          </a:p>
        </p:txBody>
      </p:sp>
    </p:spTree>
    <p:extLst>
      <p:ext uri="{BB962C8B-B14F-4D97-AF65-F5344CB8AC3E}">
        <p14:creationId xmlns:p14="http://schemas.microsoft.com/office/powerpoint/2010/main" xmlns="" val="3828733783"/>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4034"/>
                                        </p:tgtEl>
                                        <p:attrNameLst>
                                          <p:attrName>style.visibility</p:attrName>
                                        </p:attrNameLst>
                                      </p:cBhvr>
                                      <p:to>
                                        <p:strVal val="visible"/>
                                      </p:to>
                                    </p:set>
                                    <p:anim calcmode="lin" valueType="num">
                                      <p:cBhvr>
                                        <p:cTn id="7" dur="500" fill="hold"/>
                                        <p:tgtEl>
                                          <p:spTgt spid="44034"/>
                                        </p:tgtEl>
                                        <p:attrNameLst>
                                          <p:attrName>ppt_w</p:attrName>
                                        </p:attrNameLst>
                                      </p:cBhvr>
                                      <p:tavLst>
                                        <p:tav tm="0">
                                          <p:val>
                                            <p:strVal val="#ppt_w*0.70"/>
                                          </p:val>
                                        </p:tav>
                                        <p:tav tm="100000">
                                          <p:val>
                                            <p:strVal val="#ppt_w"/>
                                          </p:val>
                                        </p:tav>
                                      </p:tavLst>
                                    </p:anim>
                                    <p:anim calcmode="lin" valueType="num">
                                      <p:cBhvr>
                                        <p:cTn id="8" dur="500" fill="hold"/>
                                        <p:tgtEl>
                                          <p:spTgt spid="44034"/>
                                        </p:tgtEl>
                                        <p:attrNameLst>
                                          <p:attrName>ppt_h</p:attrName>
                                        </p:attrNameLst>
                                      </p:cBhvr>
                                      <p:tavLst>
                                        <p:tav tm="0">
                                          <p:val>
                                            <p:strVal val="#ppt_h"/>
                                          </p:val>
                                        </p:tav>
                                        <p:tav tm="100000">
                                          <p:val>
                                            <p:strVal val="#ppt_h"/>
                                          </p:val>
                                        </p:tav>
                                      </p:tavLst>
                                    </p:anim>
                                    <p:animEffect transition="in" filter="fade">
                                      <p:cBhvr>
                                        <p:cTn id="9" dur="500"/>
                                        <p:tgtEl>
                                          <p:spTgt spid="4403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44037"/>
                                        </p:tgtEl>
                                        <p:attrNameLst>
                                          <p:attrName>style.visibility</p:attrName>
                                        </p:attrNameLst>
                                      </p:cBhvr>
                                      <p:to>
                                        <p:strVal val="visible"/>
                                      </p:to>
                                    </p:set>
                                    <p:anim calcmode="lin" valueType="num">
                                      <p:cBhvr>
                                        <p:cTn id="14" dur="500" fill="hold"/>
                                        <p:tgtEl>
                                          <p:spTgt spid="44037"/>
                                        </p:tgtEl>
                                        <p:attrNameLst>
                                          <p:attrName>ppt_w</p:attrName>
                                        </p:attrNameLst>
                                      </p:cBhvr>
                                      <p:tavLst>
                                        <p:tav tm="0">
                                          <p:val>
                                            <p:strVal val="#ppt_w*0.70"/>
                                          </p:val>
                                        </p:tav>
                                        <p:tav tm="100000">
                                          <p:val>
                                            <p:strVal val="#ppt_w"/>
                                          </p:val>
                                        </p:tav>
                                      </p:tavLst>
                                    </p:anim>
                                    <p:anim calcmode="lin" valueType="num">
                                      <p:cBhvr>
                                        <p:cTn id="15" dur="500" fill="hold"/>
                                        <p:tgtEl>
                                          <p:spTgt spid="44037"/>
                                        </p:tgtEl>
                                        <p:attrNameLst>
                                          <p:attrName>ppt_h</p:attrName>
                                        </p:attrNameLst>
                                      </p:cBhvr>
                                      <p:tavLst>
                                        <p:tav tm="0">
                                          <p:val>
                                            <p:strVal val="#ppt_h"/>
                                          </p:val>
                                        </p:tav>
                                        <p:tav tm="100000">
                                          <p:val>
                                            <p:strVal val="#ppt_h"/>
                                          </p:val>
                                        </p:tav>
                                      </p:tavLst>
                                    </p:anim>
                                    <p:animEffect transition="in" filter="fade">
                                      <p:cBhvr>
                                        <p:cTn id="16" dur="500"/>
                                        <p:tgtEl>
                                          <p:spTgt spid="44037"/>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44038"/>
                                        </p:tgtEl>
                                        <p:attrNameLst>
                                          <p:attrName>style.visibility</p:attrName>
                                        </p:attrNameLst>
                                      </p:cBhvr>
                                      <p:to>
                                        <p:strVal val="visible"/>
                                      </p:to>
                                    </p:set>
                                    <p:anim calcmode="lin" valueType="num">
                                      <p:cBhvr>
                                        <p:cTn id="21" dur="500" fill="hold"/>
                                        <p:tgtEl>
                                          <p:spTgt spid="44038"/>
                                        </p:tgtEl>
                                        <p:attrNameLst>
                                          <p:attrName>ppt_w</p:attrName>
                                        </p:attrNameLst>
                                      </p:cBhvr>
                                      <p:tavLst>
                                        <p:tav tm="0">
                                          <p:val>
                                            <p:strVal val="#ppt_w*0.70"/>
                                          </p:val>
                                        </p:tav>
                                        <p:tav tm="100000">
                                          <p:val>
                                            <p:strVal val="#ppt_w"/>
                                          </p:val>
                                        </p:tav>
                                      </p:tavLst>
                                    </p:anim>
                                    <p:anim calcmode="lin" valueType="num">
                                      <p:cBhvr>
                                        <p:cTn id="22" dur="500" fill="hold"/>
                                        <p:tgtEl>
                                          <p:spTgt spid="44038"/>
                                        </p:tgtEl>
                                        <p:attrNameLst>
                                          <p:attrName>ppt_h</p:attrName>
                                        </p:attrNameLst>
                                      </p:cBhvr>
                                      <p:tavLst>
                                        <p:tav tm="0">
                                          <p:val>
                                            <p:strVal val="#ppt_h"/>
                                          </p:val>
                                        </p:tav>
                                        <p:tav tm="100000">
                                          <p:val>
                                            <p:strVal val="#ppt_h"/>
                                          </p:val>
                                        </p:tav>
                                      </p:tavLst>
                                    </p:anim>
                                    <p:animEffect transition="in" filter="fade">
                                      <p:cBhvr>
                                        <p:cTn id="23" dur="500"/>
                                        <p:tgtEl>
                                          <p:spTgt spid="440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animBg="1"/>
      <p:bldP spid="44037" grpId="0" animBg="1"/>
      <p:bldP spid="44038" grpId="0" animBg="1"/>
    </p:bldLst>
  </p:timing>
</p:sld>
</file>

<file path=ppt/slides/slide14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5058" name="Text Box 2"/>
          <p:cNvSpPr txBox="1">
            <a:spLocks noChangeArrowheads="1"/>
          </p:cNvSpPr>
          <p:nvPr/>
        </p:nvSpPr>
        <p:spPr bwMode="auto">
          <a:xfrm>
            <a:off x="457200" y="454025"/>
            <a:ext cx="8382000" cy="1569660"/>
          </a:xfrm>
          <a:prstGeom prst="rect">
            <a:avLst/>
          </a:prstGeom>
          <a:ln/>
          <a:extLst>
            <a:ext uri="{91240B29-F687-4F45-9708-019B960494DF}">
              <a14:hiddenLine xmlns:a14="http://schemas.microsoft.com/office/drawing/2010/main" xmlns="" w="9525" algn="ctr">
                <a:solidFill>
                  <a:schemeClr val="tx1"/>
                </a:solidFill>
                <a:miter lim="800000"/>
                <a:headEnd/>
                <a:tailEnd/>
              </a14:hiddenLine>
            </a:ext>
          </a:extLst>
        </p:spPr>
        <p:style>
          <a:lnRef idx="0">
            <a:schemeClr val="accent6"/>
          </a:lnRef>
          <a:fillRef idx="3">
            <a:schemeClr val="accent6"/>
          </a:fillRef>
          <a:effectRef idx="3">
            <a:schemeClr val="accent6"/>
          </a:effectRef>
          <a:fontRef idx="minor">
            <a:schemeClr val="lt1"/>
          </a:fontRef>
        </p:style>
        <p:txBody>
          <a:bodyPr>
            <a:spAutoFit/>
          </a:bodyPr>
          <a:lstStyle>
            <a:defPPr>
              <a:defRPr lang="en-US"/>
            </a:defPPr>
            <a:lvl1pPr algn="r" rtl="1">
              <a:defRPr b="1" u="sng">
                <a:solidFill>
                  <a:srgbClr val="292929"/>
                </a:solidFill>
                <a:latin typeface="+mn-lt"/>
                <a:cs typeface="Monotype Koufi" pitchFamily="10" charset="-78"/>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r>
              <a:rPr lang="ar-SA" dirty="0"/>
              <a:t>الموقف الثا</a:t>
            </a:r>
            <a:r>
              <a:rPr lang="ar-EG" dirty="0"/>
              <a:t>ني</a:t>
            </a:r>
            <a:r>
              <a:rPr lang="ar-SA" dirty="0"/>
              <a:t>:</a:t>
            </a:r>
            <a:endParaRPr lang="ar-EG" dirty="0"/>
          </a:p>
          <a:p>
            <a:endParaRPr lang="en-GB" sz="1200" dirty="0" smtClean="0"/>
          </a:p>
          <a:p>
            <a:r>
              <a:rPr lang="ar-SA" sz="2000" u="none" dirty="0" smtClean="0"/>
              <a:t>عامل </a:t>
            </a:r>
            <a:r>
              <a:rPr lang="ar-SA" sz="2000" u="none" dirty="0"/>
              <a:t>الموقف	: كانت هناك تعليمات من الإدارة الأعلى التى لابد من تنفيذها.</a:t>
            </a:r>
          </a:p>
          <a:p>
            <a:r>
              <a:rPr lang="ar-SA" sz="2000" u="none" dirty="0"/>
              <a:t>عامل المجموعة	: </a:t>
            </a:r>
            <a:r>
              <a:rPr lang="ar-EG" sz="2000" u="none" dirty="0"/>
              <a:t>ا</a:t>
            </a:r>
            <a:r>
              <a:rPr lang="ar-SA" sz="2000" u="none" dirty="0"/>
              <a:t>ختلاف أهداف المجموعة عن أهداف المنظمة.</a:t>
            </a:r>
          </a:p>
          <a:p>
            <a:r>
              <a:rPr lang="ar-SA" sz="2000" u="none" dirty="0"/>
              <a:t>عامل القيادة	: أنت واثق من قدراتك على إقناع مجموعتك بالموافقات </a:t>
            </a:r>
            <a:r>
              <a:rPr lang="ar-SA" sz="2000" u="none" dirty="0" smtClean="0"/>
              <a:t>التى</a:t>
            </a:r>
            <a:r>
              <a:rPr lang="ar-EG" sz="2000" u="none" dirty="0" smtClean="0"/>
              <a:t> </a:t>
            </a:r>
            <a:r>
              <a:rPr lang="ar-SA" sz="2000" u="none" dirty="0"/>
              <a:t>حصلت عليها.</a:t>
            </a:r>
            <a:endParaRPr lang="en-GB" sz="2000" u="none" dirty="0"/>
          </a:p>
        </p:txBody>
      </p:sp>
      <p:sp>
        <p:nvSpPr>
          <p:cNvPr id="45060" name="Text Box 4"/>
          <p:cNvSpPr txBox="1">
            <a:spLocks noChangeArrowheads="1"/>
          </p:cNvSpPr>
          <p:nvPr/>
        </p:nvSpPr>
        <p:spPr bwMode="auto">
          <a:xfrm>
            <a:off x="457200" y="4111625"/>
            <a:ext cx="8382000" cy="1938992"/>
          </a:xfrm>
          <a:prstGeom prst="rect">
            <a:avLst/>
          </a:prstGeom>
          <a:ln/>
          <a:extLst>
            <a:ext uri="{91240B29-F687-4F45-9708-019B960494DF}">
              <a14:hiddenLine xmlns:a14="http://schemas.microsoft.com/office/drawing/2010/main" xmlns="" w="9525" algn="ctr">
                <a:solidFill>
                  <a:schemeClr val="tx1"/>
                </a:solidFill>
                <a:miter lim="800000"/>
                <a:headEnd/>
                <a:tailEnd/>
              </a14:hiddenLine>
            </a:ext>
          </a:extLst>
        </p:spPr>
        <p:style>
          <a:lnRef idx="0">
            <a:schemeClr val="dk1"/>
          </a:lnRef>
          <a:fillRef idx="3">
            <a:schemeClr val="dk1"/>
          </a:fillRef>
          <a:effectRef idx="3">
            <a:schemeClr val="dk1"/>
          </a:effectRef>
          <a:fontRef idx="minor">
            <a:schemeClr val="lt1"/>
          </a:fontRef>
        </p:style>
        <p:txBody>
          <a:bodyPr>
            <a:spAutoFit/>
          </a:bodyPr>
          <a:lstStyle>
            <a:defPPr>
              <a:defRPr lang="en-US"/>
            </a:defPPr>
            <a:lvl1pPr algn="r" rtl="1">
              <a:defRPr sz="2000" b="1">
                <a:solidFill>
                  <a:schemeClr val="bg1"/>
                </a:solidFill>
                <a:latin typeface="+mn-lt"/>
                <a:cs typeface="Times New Roman" pitchFamily="18" charset="0"/>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r>
              <a:rPr lang="ar-EG" dirty="0"/>
              <a:t> </a:t>
            </a:r>
            <a:r>
              <a:rPr lang="ar-SA" dirty="0"/>
              <a:t>إعط نفسك 5 درجات إذا اخترت التدريب</a:t>
            </a:r>
          </a:p>
          <a:p>
            <a:r>
              <a:rPr lang="ar-EG" dirty="0"/>
              <a:t> </a:t>
            </a:r>
            <a:r>
              <a:rPr lang="ar-SA" dirty="0"/>
              <a:t>إعط نفسك 3 درجات إذا اخترت التحفيز (تحفيز مجموعتك سيساعدهم على التعبير عن شكواهم ولكنه لن      </a:t>
            </a:r>
            <a:r>
              <a:rPr lang="ar-EG" dirty="0"/>
              <a:t>                                                   </a:t>
            </a:r>
            <a:r>
              <a:rPr lang="ar-SA" dirty="0"/>
              <a:t>ينعكس بوضوح على معدلات الإنتاج)</a:t>
            </a:r>
          </a:p>
          <a:p>
            <a:r>
              <a:rPr lang="ar-EG" dirty="0"/>
              <a:t> </a:t>
            </a:r>
            <a:r>
              <a:rPr lang="ar-SA" dirty="0"/>
              <a:t>إعط نفسك درجة واحدة إذا اخترت التفويض (التفويض هنا يصبح أقل كفاءة من</a:t>
            </a:r>
            <a:r>
              <a:rPr lang="ar-EG" dirty="0"/>
              <a:t> </a:t>
            </a:r>
            <a:r>
              <a:rPr lang="ar-SA" dirty="0"/>
              <a:t>التحفيز ولكنه سيسمح بالتعبير </a:t>
            </a:r>
            <a:r>
              <a:rPr lang="ar-EG" dirty="0"/>
              <a:t>                                                                        </a:t>
            </a:r>
            <a:r>
              <a:rPr lang="ar-SA" dirty="0"/>
              <a:t>عن الشكوى)</a:t>
            </a:r>
          </a:p>
          <a:p>
            <a:r>
              <a:rPr lang="ar-EG" dirty="0"/>
              <a:t> </a:t>
            </a:r>
            <a:r>
              <a:rPr lang="ar-SA" dirty="0"/>
              <a:t>إعط نفسك صفر إذا اخترت التوجيه هذا الأسلوب أسوأ الاختيارات</a:t>
            </a:r>
            <a:r>
              <a:rPr lang="ar-SA" dirty="0" smtClean="0"/>
              <a:t>.</a:t>
            </a:r>
            <a:endParaRPr lang="ar-SA" dirty="0"/>
          </a:p>
        </p:txBody>
      </p:sp>
      <p:sp>
        <p:nvSpPr>
          <p:cNvPr id="45061" name="Text Box 5"/>
          <p:cNvSpPr txBox="1">
            <a:spLocks noChangeArrowheads="1"/>
          </p:cNvSpPr>
          <p:nvPr/>
        </p:nvSpPr>
        <p:spPr bwMode="auto">
          <a:xfrm>
            <a:off x="510480" y="2420888"/>
            <a:ext cx="8382000" cy="1354217"/>
          </a:xfrm>
          <a:prstGeom prst="rect">
            <a:avLst/>
          </a:prstGeom>
          <a:ln/>
          <a:extLst>
            <a:ext uri="{91240B29-F687-4F45-9708-019B960494DF}">
              <a14:hiddenLine xmlns:a14="http://schemas.microsoft.com/office/drawing/2010/main" xmlns="" w="9525" algn="ctr">
                <a:solidFill>
                  <a:schemeClr val="tx1"/>
                </a:solidFill>
                <a:miter lim="800000"/>
                <a:headEnd/>
                <a:tailEnd/>
              </a14:hiddenLine>
            </a:ext>
          </a:extLst>
        </p:spPr>
        <p:style>
          <a:lnRef idx="0">
            <a:schemeClr val="accent5"/>
          </a:lnRef>
          <a:fillRef idx="3">
            <a:schemeClr val="accent5"/>
          </a:fillRef>
          <a:effectRef idx="3">
            <a:schemeClr val="accent5"/>
          </a:effectRef>
          <a:fontRef idx="minor">
            <a:schemeClr val="lt1"/>
          </a:fontRef>
        </p:style>
        <p:txBody>
          <a:bodyPr>
            <a:spAutoFit/>
          </a:bodyPr>
          <a:lstStyle>
            <a:defPPr>
              <a:defRPr lang="en-US"/>
            </a:defPPr>
            <a:lvl1pPr algn="r" rtl="1">
              <a:lnSpc>
                <a:spcPct val="140000"/>
              </a:lnSpc>
              <a:defRPr sz="2000" b="1">
                <a:solidFill>
                  <a:srgbClr val="292929"/>
                </a:solidFill>
                <a:latin typeface="+mn-lt"/>
                <a:cs typeface="Times New Roman" pitchFamily="18" charset="0"/>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r>
              <a:rPr lang="ar-SA" dirty="0"/>
              <a:t>يعتبر التدريب هو النمط الأمثل فى هذا الموقف حيث أن العمل لابد أن يستمر على الرغم من ظروف العمل السيئة. وفى نفس الوقت فإن على القائد أن يعمل على تحسين أحوال العمل وأن يبرهن على ذلك لمن يعملون معه.</a:t>
            </a:r>
            <a:endParaRPr lang="en-GB" dirty="0"/>
          </a:p>
        </p:txBody>
      </p:sp>
    </p:spTree>
    <p:extLst>
      <p:ext uri="{BB962C8B-B14F-4D97-AF65-F5344CB8AC3E}">
        <p14:creationId xmlns:p14="http://schemas.microsoft.com/office/powerpoint/2010/main" xmlns="" val="86003649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5058"/>
                                        </p:tgtEl>
                                        <p:attrNameLst>
                                          <p:attrName>style.visibility</p:attrName>
                                        </p:attrNameLst>
                                      </p:cBhvr>
                                      <p:to>
                                        <p:strVal val="visible"/>
                                      </p:to>
                                    </p:set>
                                    <p:anim calcmode="lin" valueType="num">
                                      <p:cBhvr>
                                        <p:cTn id="7" dur="500" fill="hold"/>
                                        <p:tgtEl>
                                          <p:spTgt spid="45058"/>
                                        </p:tgtEl>
                                        <p:attrNameLst>
                                          <p:attrName>ppt_w</p:attrName>
                                        </p:attrNameLst>
                                      </p:cBhvr>
                                      <p:tavLst>
                                        <p:tav tm="0">
                                          <p:val>
                                            <p:strVal val="#ppt_w*0.70"/>
                                          </p:val>
                                        </p:tav>
                                        <p:tav tm="100000">
                                          <p:val>
                                            <p:strVal val="#ppt_w"/>
                                          </p:val>
                                        </p:tav>
                                      </p:tavLst>
                                    </p:anim>
                                    <p:anim calcmode="lin" valueType="num">
                                      <p:cBhvr>
                                        <p:cTn id="8" dur="500" fill="hold"/>
                                        <p:tgtEl>
                                          <p:spTgt spid="45058"/>
                                        </p:tgtEl>
                                        <p:attrNameLst>
                                          <p:attrName>ppt_h</p:attrName>
                                        </p:attrNameLst>
                                      </p:cBhvr>
                                      <p:tavLst>
                                        <p:tav tm="0">
                                          <p:val>
                                            <p:strVal val="#ppt_h"/>
                                          </p:val>
                                        </p:tav>
                                        <p:tav tm="100000">
                                          <p:val>
                                            <p:strVal val="#ppt_h"/>
                                          </p:val>
                                        </p:tav>
                                      </p:tavLst>
                                    </p:anim>
                                    <p:animEffect transition="in" filter="fade">
                                      <p:cBhvr>
                                        <p:cTn id="9" dur="500"/>
                                        <p:tgtEl>
                                          <p:spTgt spid="4505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45061"/>
                                        </p:tgtEl>
                                        <p:attrNameLst>
                                          <p:attrName>style.visibility</p:attrName>
                                        </p:attrNameLst>
                                      </p:cBhvr>
                                      <p:to>
                                        <p:strVal val="visible"/>
                                      </p:to>
                                    </p:set>
                                    <p:anim calcmode="lin" valueType="num">
                                      <p:cBhvr>
                                        <p:cTn id="14" dur="500" fill="hold"/>
                                        <p:tgtEl>
                                          <p:spTgt spid="45061"/>
                                        </p:tgtEl>
                                        <p:attrNameLst>
                                          <p:attrName>ppt_w</p:attrName>
                                        </p:attrNameLst>
                                      </p:cBhvr>
                                      <p:tavLst>
                                        <p:tav tm="0">
                                          <p:val>
                                            <p:strVal val="#ppt_w*0.70"/>
                                          </p:val>
                                        </p:tav>
                                        <p:tav tm="100000">
                                          <p:val>
                                            <p:strVal val="#ppt_w"/>
                                          </p:val>
                                        </p:tav>
                                      </p:tavLst>
                                    </p:anim>
                                    <p:anim calcmode="lin" valueType="num">
                                      <p:cBhvr>
                                        <p:cTn id="15" dur="500" fill="hold"/>
                                        <p:tgtEl>
                                          <p:spTgt spid="45061"/>
                                        </p:tgtEl>
                                        <p:attrNameLst>
                                          <p:attrName>ppt_h</p:attrName>
                                        </p:attrNameLst>
                                      </p:cBhvr>
                                      <p:tavLst>
                                        <p:tav tm="0">
                                          <p:val>
                                            <p:strVal val="#ppt_h"/>
                                          </p:val>
                                        </p:tav>
                                        <p:tav tm="100000">
                                          <p:val>
                                            <p:strVal val="#ppt_h"/>
                                          </p:val>
                                        </p:tav>
                                      </p:tavLst>
                                    </p:anim>
                                    <p:animEffect transition="in" filter="fade">
                                      <p:cBhvr>
                                        <p:cTn id="16" dur="500"/>
                                        <p:tgtEl>
                                          <p:spTgt spid="45061"/>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45060"/>
                                        </p:tgtEl>
                                        <p:attrNameLst>
                                          <p:attrName>style.visibility</p:attrName>
                                        </p:attrNameLst>
                                      </p:cBhvr>
                                      <p:to>
                                        <p:strVal val="visible"/>
                                      </p:to>
                                    </p:set>
                                    <p:anim calcmode="lin" valueType="num">
                                      <p:cBhvr>
                                        <p:cTn id="21" dur="500" fill="hold"/>
                                        <p:tgtEl>
                                          <p:spTgt spid="45060"/>
                                        </p:tgtEl>
                                        <p:attrNameLst>
                                          <p:attrName>ppt_w</p:attrName>
                                        </p:attrNameLst>
                                      </p:cBhvr>
                                      <p:tavLst>
                                        <p:tav tm="0">
                                          <p:val>
                                            <p:strVal val="#ppt_w*0.70"/>
                                          </p:val>
                                        </p:tav>
                                        <p:tav tm="100000">
                                          <p:val>
                                            <p:strVal val="#ppt_w"/>
                                          </p:val>
                                        </p:tav>
                                      </p:tavLst>
                                    </p:anim>
                                    <p:anim calcmode="lin" valueType="num">
                                      <p:cBhvr>
                                        <p:cTn id="22" dur="500" fill="hold"/>
                                        <p:tgtEl>
                                          <p:spTgt spid="45060"/>
                                        </p:tgtEl>
                                        <p:attrNameLst>
                                          <p:attrName>ppt_h</p:attrName>
                                        </p:attrNameLst>
                                      </p:cBhvr>
                                      <p:tavLst>
                                        <p:tav tm="0">
                                          <p:val>
                                            <p:strVal val="#ppt_h"/>
                                          </p:val>
                                        </p:tav>
                                        <p:tav tm="100000">
                                          <p:val>
                                            <p:strVal val="#ppt_h"/>
                                          </p:val>
                                        </p:tav>
                                      </p:tavLst>
                                    </p:anim>
                                    <p:animEffect transition="in" filter="fade">
                                      <p:cBhvr>
                                        <p:cTn id="23" dur="500"/>
                                        <p:tgtEl>
                                          <p:spTgt spid="450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8" grpId="0" animBg="1"/>
      <p:bldP spid="45060" grpId="0" animBg="1"/>
      <p:bldP spid="45061" grpId="0" animBg="1"/>
    </p:bld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2"/>
          <p:cNvSpPr txBox="1">
            <a:spLocks noChangeArrowheads="1"/>
          </p:cNvSpPr>
          <p:nvPr/>
        </p:nvSpPr>
        <p:spPr bwMode="auto">
          <a:xfrm>
            <a:off x="520700" y="747713"/>
            <a:ext cx="8153400" cy="1754326"/>
          </a:xfrm>
          <a:prstGeom prst="rect">
            <a:avLst/>
          </a:prstGeom>
          <a:ln/>
          <a:extLst>
            <a:ext uri="{91240B29-F687-4F45-9708-019B960494DF}">
              <a14:hiddenLine xmlns:a14="http://schemas.microsoft.com/office/drawing/2010/main" xmlns="" w="9525" algn="ctr">
                <a:solidFill>
                  <a:schemeClr val="tx1"/>
                </a:solidFill>
                <a:miter lim="800000"/>
                <a:headEnd/>
                <a:tailEnd/>
              </a14:hiddenLine>
            </a:ext>
          </a:extLst>
        </p:spPr>
        <p:style>
          <a:lnRef idx="0">
            <a:schemeClr val="accent6"/>
          </a:lnRef>
          <a:fillRef idx="3">
            <a:schemeClr val="accent6"/>
          </a:fillRef>
          <a:effectRef idx="3">
            <a:schemeClr val="accent6"/>
          </a:effectRef>
          <a:fontRef idx="minor">
            <a:schemeClr val="lt1"/>
          </a:fontRef>
        </p:style>
        <p:txBody>
          <a:bodyPr>
            <a:spAutoFit/>
          </a:bodyPr>
          <a:lstStyle>
            <a:defPPr>
              <a:defRPr lang="en-US"/>
            </a:defPPr>
            <a:lvl1pPr algn="r" rtl="1">
              <a:defRPr b="1" u="sng">
                <a:solidFill>
                  <a:srgbClr val="292929"/>
                </a:solidFill>
                <a:latin typeface="+mn-lt"/>
                <a:cs typeface="Monotype Koufi" pitchFamily="10" charset="-78"/>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r>
              <a:rPr lang="ar-SA" dirty="0"/>
              <a:t>الموقف ال</a:t>
            </a:r>
            <a:r>
              <a:rPr lang="ar-EG" dirty="0"/>
              <a:t>ثالث</a:t>
            </a:r>
            <a:r>
              <a:rPr lang="ar-SA" dirty="0"/>
              <a:t>:</a:t>
            </a:r>
            <a:endParaRPr lang="ar-EG" dirty="0"/>
          </a:p>
          <a:p>
            <a:endParaRPr lang="ar-SA" dirty="0"/>
          </a:p>
          <a:p>
            <a:r>
              <a:rPr lang="ar-SA" sz="2000" u="none" dirty="0"/>
              <a:t>عامل الموقف	: لابد من تدريب ال</a:t>
            </a:r>
            <a:r>
              <a:rPr lang="ar-EG" sz="2000" u="none" dirty="0"/>
              <a:t>مدرس</a:t>
            </a:r>
            <a:r>
              <a:rPr lang="ar-SA" sz="2000" u="none" dirty="0"/>
              <a:t>ين الجديد وغير المدربين.</a:t>
            </a:r>
          </a:p>
          <a:p>
            <a:r>
              <a:rPr lang="ar-SA" sz="2000" u="none" dirty="0"/>
              <a:t>عامل المجموعة	: فيما يتعلق بالمهارات الأساسية فهؤلاء ال</a:t>
            </a:r>
            <a:r>
              <a:rPr lang="ar-EG" sz="2000" u="none" dirty="0"/>
              <a:t>مدرس</a:t>
            </a:r>
            <a:r>
              <a:rPr lang="ar-SA" sz="2000" u="none" dirty="0"/>
              <a:t>ين يحتاجون للتوجيه.</a:t>
            </a:r>
          </a:p>
          <a:p>
            <a:r>
              <a:rPr lang="ar-SA" sz="2000" u="none" dirty="0"/>
              <a:t>عامل القيادة	: لديك المعرفة والخبرة الكافية لمعالجة هذا الموقف.</a:t>
            </a:r>
          </a:p>
        </p:txBody>
      </p:sp>
      <p:sp>
        <p:nvSpPr>
          <p:cNvPr id="46084" name="Text Box 4"/>
          <p:cNvSpPr txBox="1">
            <a:spLocks noChangeArrowheads="1"/>
          </p:cNvSpPr>
          <p:nvPr/>
        </p:nvSpPr>
        <p:spPr bwMode="auto">
          <a:xfrm>
            <a:off x="508000" y="2860675"/>
            <a:ext cx="8166100" cy="923330"/>
          </a:xfrm>
          <a:prstGeom prst="rect">
            <a:avLst/>
          </a:prstGeom>
          <a:ln/>
          <a:extLst>
            <a:ext uri="{91240B29-F687-4F45-9708-019B960494DF}">
              <a14:hiddenLine xmlns:a14="http://schemas.microsoft.com/office/drawing/2010/main" xmlns="" w="9525" algn="ctr">
                <a:solidFill>
                  <a:schemeClr val="tx1"/>
                </a:solidFill>
                <a:miter lim="800000"/>
                <a:headEnd/>
                <a:tailEnd/>
              </a14:hiddenLine>
            </a:ext>
          </a:extLst>
        </p:spPr>
        <p:style>
          <a:lnRef idx="0">
            <a:schemeClr val="accent5"/>
          </a:lnRef>
          <a:fillRef idx="3">
            <a:schemeClr val="accent5"/>
          </a:fillRef>
          <a:effectRef idx="3">
            <a:schemeClr val="accent5"/>
          </a:effectRef>
          <a:fontRef idx="minor">
            <a:schemeClr val="lt1"/>
          </a:fontRef>
        </p:style>
        <p:txBody>
          <a:bodyPr>
            <a:spAutoFit/>
          </a:bodyPr>
          <a:lstStyle>
            <a:defPPr>
              <a:defRPr lang="en-US"/>
            </a:defPPr>
            <a:lvl1pPr algn="r" rtl="1">
              <a:lnSpc>
                <a:spcPct val="140000"/>
              </a:lnSpc>
              <a:defRPr sz="2000" b="1">
                <a:solidFill>
                  <a:srgbClr val="292929"/>
                </a:solidFill>
                <a:latin typeface="+mn-lt"/>
                <a:cs typeface="Times New Roman" pitchFamily="18" charset="0"/>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r>
              <a:rPr lang="ar-SA" dirty="0"/>
              <a:t>فى المواقف التدريبية التى من هذا النوع التى تقتضى تلقين المهارات الأساسية لابد من أن يبدأ القائد بالأمر المباشر.</a:t>
            </a:r>
            <a:endParaRPr lang="en-GB" dirty="0"/>
          </a:p>
        </p:txBody>
      </p:sp>
      <p:sp>
        <p:nvSpPr>
          <p:cNvPr id="46085" name="Text Box 5"/>
          <p:cNvSpPr txBox="1">
            <a:spLocks noChangeArrowheads="1"/>
          </p:cNvSpPr>
          <p:nvPr/>
        </p:nvSpPr>
        <p:spPr bwMode="auto">
          <a:xfrm>
            <a:off x="444500" y="4157663"/>
            <a:ext cx="8229600" cy="2246769"/>
          </a:xfrm>
          <a:prstGeom prst="rect">
            <a:avLst/>
          </a:prstGeom>
          <a:ln/>
          <a:extLst>
            <a:ext uri="{91240B29-F687-4F45-9708-019B960494DF}">
              <a14:hiddenLine xmlns:a14="http://schemas.microsoft.com/office/drawing/2010/main" xmlns="" w="9525" algn="ctr">
                <a:solidFill>
                  <a:schemeClr val="tx1"/>
                </a:solidFill>
                <a:miter lim="800000"/>
                <a:headEnd/>
                <a:tailEnd/>
              </a14:hiddenLine>
            </a:ext>
          </a:extLst>
        </p:spPr>
        <p:style>
          <a:lnRef idx="0">
            <a:schemeClr val="dk1"/>
          </a:lnRef>
          <a:fillRef idx="3">
            <a:schemeClr val="dk1"/>
          </a:fillRef>
          <a:effectRef idx="3">
            <a:schemeClr val="dk1"/>
          </a:effectRef>
          <a:fontRef idx="minor">
            <a:schemeClr val="lt1"/>
          </a:fontRef>
        </p:style>
        <p:txBody>
          <a:bodyPr>
            <a:spAutoFit/>
          </a:bodyPr>
          <a:lstStyle>
            <a:defPPr>
              <a:defRPr lang="en-US"/>
            </a:defPPr>
            <a:lvl1pPr algn="r" rtl="1">
              <a:defRPr sz="2000" b="1">
                <a:solidFill>
                  <a:schemeClr val="bg1"/>
                </a:solidFill>
                <a:latin typeface="+mn-lt"/>
                <a:cs typeface="Times New Roman" pitchFamily="18" charset="0"/>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r>
              <a:rPr lang="ar-EG" dirty="0"/>
              <a:t> ا</a:t>
            </a:r>
            <a:r>
              <a:rPr lang="ar-SA" dirty="0"/>
              <a:t>عط نفسك 5 درجات إذا اخترت الأمر المباشر.</a:t>
            </a:r>
          </a:p>
          <a:p>
            <a:r>
              <a:rPr lang="ar-EG" dirty="0"/>
              <a:t> ا</a:t>
            </a:r>
            <a:r>
              <a:rPr lang="ar-SA" dirty="0"/>
              <a:t>عط نفسك 3 درجات إذا اخترت التدريب (التدريب هنا لا يصبح فعالاً بمجرد أن يمتلك </a:t>
            </a:r>
            <a:r>
              <a:rPr lang="ar-EG" dirty="0"/>
              <a:t>		            </a:t>
            </a:r>
            <a:r>
              <a:rPr lang="ar-SA" dirty="0"/>
              <a:t>الآخرين المعرفة الكافية لتوجيه الأسئلة المناسبة، ولكن هذا يحدث عادة بعد أن تتم تغطية الأساسيات.</a:t>
            </a:r>
          </a:p>
          <a:p>
            <a:r>
              <a:rPr lang="ar-EG" dirty="0"/>
              <a:t> ا</a:t>
            </a:r>
            <a:r>
              <a:rPr lang="ar-SA" dirty="0"/>
              <a:t>عط نفسك درجة واحدة إذا اخترت التحفيز (التحفيز قد يسمح لكل فرد بقضاء وقت ممتع</a:t>
            </a:r>
            <a:r>
              <a:rPr lang="ar-EG" dirty="0"/>
              <a:t> </a:t>
            </a:r>
            <a:r>
              <a:rPr lang="ar-SA" dirty="0"/>
              <a:t>ولكن لن يكون له أثر تعليمى واضح عليهم.</a:t>
            </a:r>
          </a:p>
          <a:p>
            <a:r>
              <a:rPr lang="ar-EG" dirty="0"/>
              <a:t> ا</a:t>
            </a:r>
            <a:r>
              <a:rPr lang="ar-SA" dirty="0"/>
              <a:t>عط نفسك صفر إذا اخترت التفويض فهذا لن يحقق شيئاً هنا.</a:t>
            </a:r>
            <a:endParaRPr lang="en-GB" dirty="0"/>
          </a:p>
        </p:txBody>
      </p:sp>
    </p:spTree>
    <p:extLst>
      <p:ext uri="{BB962C8B-B14F-4D97-AF65-F5344CB8AC3E}">
        <p14:creationId xmlns:p14="http://schemas.microsoft.com/office/powerpoint/2010/main" xmlns="" val="1194124851"/>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6082"/>
                                        </p:tgtEl>
                                        <p:attrNameLst>
                                          <p:attrName>style.visibility</p:attrName>
                                        </p:attrNameLst>
                                      </p:cBhvr>
                                      <p:to>
                                        <p:strVal val="visible"/>
                                      </p:to>
                                    </p:set>
                                    <p:animEffect transition="in" filter="blinds(horizontal)">
                                      <p:cBhvr>
                                        <p:cTn id="7" dur="500"/>
                                        <p:tgtEl>
                                          <p:spTgt spid="4608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6084"/>
                                        </p:tgtEl>
                                        <p:attrNameLst>
                                          <p:attrName>style.visibility</p:attrName>
                                        </p:attrNameLst>
                                      </p:cBhvr>
                                      <p:to>
                                        <p:strVal val="visible"/>
                                      </p:to>
                                    </p:set>
                                    <p:animEffect transition="in" filter="blinds(horizontal)">
                                      <p:cBhvr>
                                        <p:cTn id="12" dur="500"/>
                                        <p:tgtEl>
                                          <p:spTgt spid="4608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6085"/>
                                        </p:tgtEl>
                                        <p:attrNameLst>
                                          <p:attrName>style.visibility</p:attrName>
                                        </p:attrNameLst>
                                      </p:cBhvr>
                                      <p:to>
                                        <p:strVal val="visible"/>
                                      </p:to>
                                    </p:set>
                                    <p:animEffect transition="in" filter="blinds(horizontal)">
                                      <p:cBhvr>
                                        <p:cTn id="17" dur="500"/>
                                        <p:tgtEl>
                                          <p:spTgt spid="460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2" grpId="0" animBg="1"/>
      <p:bldP spid="46084" grpId="0" animBg="1"/>
      <p:bldP spid="46085" grpId="0" animBg="1"/>
    </p:bld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2"/>
          <p:cNvSpPr txBox="1">
            <a:spLocks noChangeArrowheads="1"/>
          </p:cNvSpPr>
          <p:nvPr/>
        </p:nvSpPr>
        <p:spPr bwMode="auto">
          <a:xfrm>
            <a:off x="228600" y="715963"/>
            <a:ext cx="8636000" cy="1815882"/>
          </a:xfrm>
          <a:prstGeom prst="rect">
            <a:avLst/>
          </a:prstGeom>
          <a:ln/>
          <a:extLst>
            <a:ext uri="{91240B29-F687-4F45-9708-019B960494DF}">
              <a14:hiddenLine xmlns:a14="http://schemas.microsoft.com/office/drawing/2010/main" xmlns="" w="9525">
                <a:solidFill>
                  <a:schemeClr val="tx1"/>
                </a:solidFill>
                <a:miter lim="800000"/>
                <a:headEnd/>
                <a:tailEnd/>
              </a14:hiddenLine>
            </a:ext>
          </a:extLst>
        </p:spPr>
        <p:style>
          <a:lnRef idx="0">
            <a:schemeClr val="accent6"/>
          </a:lnRef>
          <a:fillRef idx="3">
            <a:schemeClr val="accent6"/>
          </a:fillRef>
          <a:effectRef idx="3">
            <a:schemeClr val="accent6"/>
          </a:effectRef>
          <a:fontRef idx="minor">
            <a:schemeClr val="lt1"/>
          </a:fontRef>
        </p:style>
        <p:txBody>
          <a:bodyPr>
            <a:spAutoFit/>
          </a:bodyPr>
          <a:lstStyle>
            <a:defPPr>
              <a:defRPr lang="en-US"/>
            </a:defPPr>
            <a:lvl1pPr algn="r" rtl="1">
              <a:defRPr b="1" u="sng">
                <a:solidFill>
                  <a:srgbClr val="292929"/>
                </a:solidFill>
                <a:latin typeface="+mn-lt"/>
                <a:cs typeface="Monotype Koufi" pitchFamily="10" charset="-78"/>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r>
              <a:rPr lang="ar-SA" dirty="0"/>
              <a:t>الموقف ال</a:t>
            </a:r>
            <a:r>
              <a:rPr lang="ar-EG" dirty="0"/>
              <a:t>رابع</a:t>
            </a:r>
            <a:r>
              <a:rPr lang="ar-SA" dirty="0"/>
              <a:t>:</a:t>
            </a:r>
          </a:p>
          <a:p>
            <a:endParaRPr lang="ar-EG" dirty="0"/>
          </a:p>
          <a:p>
            <a:r>
              <a:rPr lang="ar-SA" sz="2000" u="none" dirty="0"/>
              <a:t>عامل الموقف	: لابد من الانصياع لتعليمات الإدارة العليا</a:t>
            </a:r>
            <a:r>
              <a:rPr lang="ar-EG" sz="2000" u="none" dirty="0"/>
              <a:t>.</a:t>
            </a:r>
            <a:endParaRPr lang="ar-SA" sz="2000" u="none" dirty="0"/>
          </a:p>
          <a:p>
            <a:r>
              <a:rPr lang="ar-SA" sz="2000" u="none" dirty="0"/>
              <a:t>عامل المجموعة	: أهداف المجموعة تتعارض مع أهداف الإدارة العليا.</a:t>
            </a:r>
          </a:p>
          <a:p>
            <a:r>
              <a:rPr lang="ar-SA" sz="2000" u="none" dirty="0"/>
              <a:t>عامل القيادة	: لديك سوابق جيدة فى إقناع المجموعة.</a:t>
            </a:r>
          </a:p>
        </p:txBody>
      </p:sp>
      <p:sp>
        <p:nvSpPr>
          <p:cNvPr id="48132" name="Text Box 4"/>
          <p:cNvSpPr txBox="1">
            <a:spLocks noChangeArrowheads="1"/>
          </p:cNvSpPr>
          <p:nvPr/>
        </p:nvSpPr>
        <p:spPr bwMode="auto">
          <a:xfrm>
            <a:off x="330200" y="3884613"/>
            <a:ext cx="8534400" cy="2246769"/>
          </a:xfrm>
          <a:prstGeom prst="rect">
            <a:avLst/>
          </a:prstGeom>
          <a:ln/>
          <a:extLst>
            <a:ext uri="{91240B29-F687-4F45-9708-019B960494DF}">
              <a14:hiddenLine xmlns:a14="http://schemas.microsoft.com/office/drawing/2010/main" xmlns="" w="9525" algn="ctr">
                <a:solidFill>
                  <a:schemeClr val="tx1"/>
                </a:solidFill>
                <a:miter lim="800000"/>
                <a:headEnd/>
                <a:tailEnd/>
              </a14:hiddenLine>
            </a:ext>
          </a:extLst>
        </p:spPr>
        <p:style>
          <a:lnRef idx="0">
            <a:schemeClr val="dk1"/>
          </a:lnRef>
          <a:fillRef idx="3">
            <a:schemeClr val="dk1"/>
          </a:fillRef>
          <a:effectRef idx="3">
            <a:schemeClr val="dk1"/>
          </a:effectRef>
          <a:fontRef idx="minor">
            <a:schemeClr val="lt1"/>
          </a:fontRef>
        </p:style>
        <p:txBody>
          <a:bodyPr>
            <a:spAutoFit/>
          </a:bodyPr>
          <a:lstStyle>
            <a:defPPr>
              <a:defRPr lang="en-US"/>
            </a:defPPr>
            <a:lvl1pPr algn="r" rtl="1">
              <a:defRPr sz="2000" b="1">
                <a:solidFill>
                  <a:schemeClr val="bg1"/>
                </a:solidFill>
                <a:latin typeface="+mn-lt"/>
                <a:cs typeface="Times New Roman" pitchFamily="18" charset="0"/>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r>
              <a:rPr lang="ar-EG" dirty="0"/>
              <a:t> ا</a:t>
            </a:r>
            <a:r>
              <a:rPr lang="ar-SA" dirty="0"/>
              <a:t>عط نفسك 5 نقاط إذا اخترت التدريب.</a:t>
            </a:r>
          </a:p>
          <a:p>
            <a:r>
              <a:rPr lang="ar-EG" dirty="0"/>
              <a:t> ا</a:t>
            </a:r>
            <a:r>
              <a:rPr lang="ar-SA" dirty="0"/>
              <a:t>عط نفسك 3 نقاط إذا اخترت التحفيز (قد يصلح، إلا أنك لا تستطيع نقل أو فصل هذا ال</a:t>
            </a:r>
            <a:r>
              <a:rPr lang="ar-EG" dirty="0"/>
              <a:t>مدرس</a:t>
            </a:r>
            <a:r>
              <a:rPr lang="ar-SA" dirty="0"/>
              <a:t> القديم </a:t>
            </a:r>
            <a:r>
              <a:rPr lang="ar-EG" dirty="0"/>
              <a:t>		</a:t>
            </a:r>
            <a:r>
              <a:rPr lang="ar-SA" dirty="0"/>
              <a:t>           </a:t>
            </a:r>
            <a:r>
              <a:rPr lang="ar-EG" dirty="0"/>
              <a:t>     </a:t>
            </a:r>
            <a:r>
              <a:rPr lang="ar-SA" dirty="0"/>
              <a:t>حتى لو أرادت المجموعة ذلك)</a:t>
            </a:r>
            <a:r>
              <a:rPr lang="ar-EG" dirty="0"/>
              <a:t>.</a:t>
            </a:r>
            <a:endParaRPr lang="ar-SA" dirty="0"/>
          </a:p>
          <a:p>
            <a:r>
              <a:rPr lang="ar-EG" dirty="0"/>
              <a:t> ا</a:t>
            </a:r>
            <a:r>
              <a:rPr lang="ar-SA" dirty="0"/>
              <a:t>عط نفسك نقطة واحدة إذا اخترت التفويض (هذا النمط قد يستغرق وقتاً طويلاً ومع ذلك فلن يعطيك النتائج المرجوة)</a:t>
            </a:r>
            <a:r>
              <a:rPr lang="ar-EG" dirty="0"/>
              <a:t>.</a:t>
            </a:r>
            <a:endParaRPr lang="ar-SA" dirty="0"/>
          </a:p>
          <a:p>
            <a:r>
              <a:rPr lang="ar-EG" dirty="0"/>
              <a:t> ا</a:t>
            </a:r>
            <a:r>
              <a:rPr lang="ar-SA" dirty="0"/>
              <a:t>عط نفسك صفر إذا اخترت الأمر المباشر</a:t>
            </a:r>
            <a:r>
              <a:rPr lang="ar-EG" dirty="0"/>
              <a:t> </a:t>
            </a:r>
            <a:r>
              <a:rPr lang="ar-SA" dirty="0"/>
              <a:t>(هذا هو أسوأ أنماط القيادة على الإطلاق فى هذا الحالة،</a:t>
            </a:r>
            <a:r>
              <a:rPr lang="ar-EG" dirty="0"/>
              <a:t> </a:t>
            </a:r>
            <a:r>
              <a:rPr lang="ar-SA" dirty="0"/>
              <a:t>حيث أن من شأنه أن يثير الغضب ويجلب العديد من الأسئلة).</a:t>
            </a:r>
            <a:endParaRPr lang="en-GB" dirty="0"/>
          </a:p>
        </p:txBody>
      </p:sp>
      <p:sp>
        <p:nvSpPr>
          <p:cNvPr id="48133" name="Text Box 5"/>
          <p:cNvSpPr txBox="1">
            <a:spLocks noChangeArrowheads="1"/>
          </p:cNvSpPr>
          <p:nvPr/>
        </p:nvSpPr>
        <p:spPr bwMode="auto">
          <a:xfrm>
            <a:off x="254000" y="2636838"/>
            <a:ext cx="8610600" cy="905889"/>
          </a:xfrm>
          <a:prstGeom prst="rect">
            <a:avLst/>
          </a:prstGeom>
          <a:ln/>
          <a:extLst>
            <a:ext uri="{91240B29-F687-4F45-9708-019B960494DF}">
              <a14:hiddenLine xmlns:a14="http://schemas.microsoft.com/office/drawing/2010/main" xmlns="" w="9525" algn="ctr">
                <a:solidFill>
                  <a:schemeClr val="tx1"/>
                </a:solidFill>
                <a:miter lim="800000"/>
                <a:headEnd/>
                <a:tailEnd/>
              </a14:hiddenLine>
            </a:ext>
          </a:extLst>
        </p:spPr>
        <p:style>
          <a:lnRef idx="0">
            <a:schemeClr val="accent5"/>
          </a:lnRef>
          <a:fillRef idx="3">
            <a:schemeClr val="accent5"/>
          </a:fillRef>
          <a:effectRef idx="3">
            <a:schemeClr val="accent5"/>
          </a:effectRef>
          <a:fontRef idx="minor">
            <a:schemeClr val="lt1"/>
          </a:fontRef>
        </p:style>
        <p:txBody>
          <a:bodyPr>
            <a:spAutoFit/>
          </a:bodyPr>
          <a:lstStyle>
            <a:defPPr>
              <a:defRPr lang="en-US"/>
            </a:defPPr>
            <a:lvl1pPr algn="r" rtl="1">
              <a:lnSpc>
                <a:spcPct val="140000"/>
              </a:lnSpc>
              <a:defRPr sz="2000" b="1">
                <a:solidFill>
                  <a:srgbClr val="292929"/>
                </a:solidFill>
                <a:latin typeface="+mn-lt"/>
                <a:cs typeface="Times New Roman" pitchFamily="18" charset="0"/>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r>
              <a:rPr lang="ar-SA"/>
              <a:t>النقطة الأساسية هنا أن مجموعتك تريد وتحتاج وتستحق أن تحصل على إجابات على أسئلتهم. ولكى تحصل على ذلك فأنت فى حاجة إلى نمط التدريب</a:t>
            </a:r>
            <a:r>
              <a:rPr lang="ar-EG"/>
              <a:t>.</a:t>
            </a:r>
            <a:endParaRPr lang="en-GB"/>
          </a:p>
        </p:txBody>
      </p:sp>
    </p:spTree>
    <p:extLst>
      <p:ext uri="{BB962C8B-B14F-4D97-AF65-F5344CB8AC3E}">
        <p14:creationId xmlns:p14="http://schemas.microsoft.com/office/powerpoint/2010/main" xmlns="" val="704828124"/>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8130"/>
                                        </p:tgtEl>
                                        <p:attrNameLst>
                                          <p:attrName>style.visibility</p:attrName>
                                        </p:attrNameLst>
                                      </p:cBhvr>
                                      <p:to>
                                        <p:strVal val="visible"/>
                                      </p:to>
                                    </p:set>
                                    <p:anim calcmode="lin" valueType="num">
                                      <p:cBhvr>
                                        <p:cTn id="7" dur="500" fill="hold"/>
                                        <p:tgtEl>
                                          <p:spTgt spid="48130"/>
                                        </p:tgtEl>
                                        <p:attrNameLst>
                                          <p:attrName>ppt_w</p:attrName>
                                        </p:attrNameLst>
                                      </p:cBhvr>
                                      <p:tavLst>
                                        <p:tav tm="0">
                                          <p:val>
                                            <p:strVal val="#ppt_w*0.70"/>
                                          </p:val>
                                        </p:tav>
                                        <p:tav tm="100000">
                                          <p:val>
                                            <p:strVal val="#ppt_w"/>
                                          </p:val>
                                        </p:tav>
                                      </p:tavLst>
                                    </p:anim>
                                    <p:anim calcmode="lin" valueType="num">
                                      <p:cBhvr>
                                        <p:cTn id="8" dur="500" fill="hold"/>
                                        <p:tgtEl>
                                          <p:spTgt spid="48130"/>
                                        </p:tgtEl>
                                        <p:attrNameLst>
                                          <p:attrName>ppt_h</p:attrName>
                                        </p:attrNameLst>
                                      </p:cBhvr>
                                      <p:tavLst>
                                        <p:tav tm="0">
                                          <p:val>
                                            <p:strVal val="#ppt_h"/>
                                          </p:val>
                                        </p:tav>
                                        <p:tav tm="100000">
                                          <p:val>
                                            <p:strVal val="#ppt_h"/>
                                          </p:val>
                                        </p:tav>
                                      </p:tavLst>
                                    </p:anim>
                                    <p:animEffect transition="in" filter="fade">
                                      <p:cBhvr>
                                        <p:cTn id="9" dur="500"/>
                                        <p:tgtEl>
                                          <p:spTgt spid="4813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48133"/>
                                        </p:tgtEl>
                                        <p:attrNameLst>
                                          <p:attrName>style.visibility</p:attrName>
                                        </p:attrNameLst>
                                      </p:cBhvr>
                                      <p:to>
                                        <p:strVal val="visible"/>
                                      </p:to>
                                    </p:set>
                                    <p:anim calcmode="lin" valueType="num">
                                      <p:cBhvr>
                                        <p:cTn id="14" dur="500" fill="hold"/>
                                        <p:tgtEl>
                                          <p:spTgt spid="48133"/>
                                        </p:tgtEl>
                                        <p:attrNameLst>
                                          <p:attrName>ppt_w</p:attrName>
                                        </p:attrNameLst>
                                      </p:cBhvr>
                                      <p:tavLst>
                                        <p:tav tm="0">
                                          <p:val>
                                            <p:strVal val="#ppt_w*0.70"/>
                                          </p:val>
                                        </p:tav>
                                        <p:tav tm="100000">
                                          <p:val>
                                            <p:strVal val="#ppt_w"/>
                                          </p:val>
                                        </p:tav>
                                      </p:tavLst>
                                    </p:anim>
                                    <p:anim calcmode="lin" valueType="num">
                                      <p:cBhvr>
                                        <p:cTn id="15" dur="500" fill="hold"/>
                                        <p:tgtEl>
                                          <p:spTgt spid="48133"/>
                                        </p:tgtEl>
                                        <p:attrNameLst>
                                          <p:attrName>ppt_h</p:attrName>
                                        </p:attrNameLst>
                                      </p:cBhvr>
                                      <p:tavLst>
                                        <p:tav tm="0">
                                          <p:val>
                                            <p:strVal val="#ppt_h"/>
                                          </p:val>
                                        </p:tav>
                                        <p:tav tm="100000">
                                          <p:val>
                                            <p:strVal val="#ppt_h"/>
                                          </p:val>
                                        </p:tav>
                                      </p:tavLst>
                                    </p:anim>
                                    <p:animEffect transition="in" filter="fade">
                                      <p:cBhvr>
                                        <p:cTn id="16" dur="500"/>
                                        <p:tgtEl>
                                          <p:spTgt spid="4813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48132"/>
                                        </p:tgtEl>
                                        <p:attrNameLst>
                                          <p:attrName>style.visibility</p:attrName>
                                        </p:attrNameLst>
                                      </p:cBhvr>
                                      <p:to>
                                        <p:strVal val="visible"/>
                                      </p:to>
                                    </p:set>
                                    <p:anim calcmode="lin" valueType="num">
                                      <p:cBhvr>
                                        <p:cTn id="21" dur="500" fill="hold"/>
                                        <p:tgtEl>
                                          <p:spTgt spid="48132"/>
                                        </p:tgtEl>
                                        <p:attrNameLst>
                                          <p:attrName>ppt_w</p:attrName>
                                        </p:attrNameLst>
                                      </p:cBhvr>
                                      <p:tavLst>
                                        <p:tav tm="0">
                                          <p:val>
                                            <p:strVal val="#ppt_w*0.70"/>
                                          </p:val>
                                        </p:tav>
                                        <p:tav tm="100000">
                                          <p:val>
                                            <p:strVal val="#ppt_w"/>
                                          </p:val>
                                        </p:tav>
                                      </p:tavLst>
                                    </p:anim>
                                    <p:anim calcmode="lin" valueType="num">
                                      <p:cBhvr>
                                        <p:cTn id="22" dur="500" fill="hold"/>
                                        <p:tgtEl>
                                          <p:spTgt spid="48132"/>
                                        </p:tgtEl>
                                        <p:attrNameLst>
                                          <p:attrName>ppt_h</p:attrName>
                                        </p:attrNameLst>
                                      </p:cBhvr>
                                      <p:tavLst>
                                        <p:tav tm="0">
                                          <p:val>
                                            <p:strVal val="#ppt_h"/>
                                          </p:val>
                                        </p:tav>
                                        <p:tav tm="100000">
                                          <p:val>
                                            <p:strVal val="#ppt_h"/>
                                          </p:val>
                                        </p:tav>
                                      </p:tavLst>
                                    </p:anim>
                                    <p:animEffect transition="in" filter="fade">
                                      <p:cBhvr>
                                        <p:cTn id="23" dur="500"/>
                                        <p:tgtEl>
                                          <p:spTgt spid="48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0" grpId="0" animBg="1"/>
      <p:bldP spid="48132" grpId="0" animBg="1"/>
      <p:bldP spid="48133" grpId="0" animBg="1"/>
    </p:bld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2"/>
          <p:cNvSpPr txBox="1">
            <a:spLocks noChangeArrowheads="1"/>
          </p:cNvSpPr>
          <p:nvPr/>
        </p:nvSpPr>
        <p:spPr bwMode="auto">
          <a:xfrm>
            <a:off x="304800" y="260648"/>
            <a:ext cx="8572500" cy="2123658"/>
          </a:xfrm>
          <a:prstGeom prst="rect">
            <a:avLst/>
          </a:prstGeom>
          <a:ln/>
          <a:extLst>
            <a:ext uri="{91240B29-F687-4F45-9708-019B960494DF}">
              <a14:hiddenLine xmlns:a14="http://schemas.microsoft.com/office/drawing/2010/main" xmlns="" w="9525">
                <a:solidFill>
                  <a:schemeClr val="tx1"/>
                </a:solidFill>
                <a:miter lim="800000"/>
                <a:headEnd/>
                <a:tailEnd/>
              </a14:hiddenLine>
            </a:ext>
          </a:extLst>
        </p:spPr>
        <p:style>
          <a:lnRef idx="0">
            <a:schemeClr val="accent6"/>
          </a:lnRef>
          <a:fillRef idx="3">
            <a:schemeClr val="accent6"/>
          </a:fillRef>
          <a:effectRef idx="3">
            <a:schemeClr val="accent6"/>
          </a:effectRef>
          <a:fontRef idx="minor">
            <a:schemeClr val="lt1"/>
          </a:fontRef>
        </p:style>
        <p:txBody>
          <a:bodyPr>
            <a:spAutoFit/>
          </a:bodyPr>
          <a:lstStyle>
            <a:defPPr>
              <a:defRPr lang="en-US"/>
            </a:defPPr>
            <a:lvl1pPr algn="r" rtl="1">
              <a:defRPr b="1" u="sng">
                <a:solidFill>
                  <a:srgbClr val="292929"/>
                </a:solidFill>
                <a:latin typeface="+mn-lt"/>
                <a:cs typeface="Monotype Koufi" pitchFamily="10" charset="-78"/>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r>
              <a:rPr lang="ar-SA" dirty="0"/>
              <a:t>الموقف ال</a:t>
            </a:r>
            <a:r>
              <a:rPr lang="ar-EG" dirty="0"/>
              <a:t>خامس</a:t>
            </a:r>
            <a:r>
              <a:rPr lang="ar-SA" dirty="0"/>
              <a:t>:</a:t>
            </a:r>
          </a:p>
          <a:p>
            <a:endParaRPr lang="ar-SA" dirty="0"/>
          </a:p>
          <a:p>
            <a:r>
              <a:rPr lang="ar-SA" sz="2000" u="none" dirty="0"/>
              <a:t>عامل الموقف	: مطلوب المزيد من التدريب لتشغيل مثل هذه ال</a:t>
            </a:r>
            <a:r>
              <a:rPr lang="ar-EG" sz="2000" u="none" dirty="0"/>
              <a:t>شاش</a:t>
            </a:r>
            <a:r>
              <a:rPr lang="ar-SA" sz="2000" u="none" dirty="0"/>
              <a:t>ة الغالية الثمن</a:t>
            </a:r>
            <a:r>
              <a:rPr lang="ar-EG" sz="2000" u="none" dirty="0"/>
              <a:t>.</a:t>
            </a:r>
            <a:r>
              <a:rPr lang="ar-SA" sz="2000" u="none" dirty="0"/>
              <a:t> </a:t>
            </a:r>
          </a:p>
          <a:p>
            <a:r>
              <a:rPr lang="ar-SA" sz="2000" u="none" dirty="0"/>
              <a:t>عامل المجموعة	: يبدو أن </a:t>
            </a:r>
            <a:r>
              <a:rPr lang="ar-EG" sz="2000" u="none" dirty="0"/>
              <a:t>مدرسي</a:t>
            </a:r>
            <a:r>
              <a:rPr lang="ar-SA" sz="2000" u="none" dirty="0"/>
              <a:t>ك </a:t>
            </a:r>
            <a:r>
              <a:rPr lang="ar-EG" sz="2000" u="none" dirty="0"/>
              <a:t>ي</a:t>
            </a:r>
            <a:r>
              <a:rPr lang="ar-SA" sz="2000" u="none" dirty="0"/>
              <a:t>رحب</a:t>
            </a:r>
            <a:r>
              <a:rPr lang="ar-EG" sz="2000" u="none" dirty="0"/>
              <a:t>ون</a:t>
            </a:r>
            <a:r>
              <a:rPr lang="ar-SA" sz="2000" u="none" dirty="0"/>
              <a:t> حقيقة فى تلقى المزيد من التدريب، رغم أن أى منهم 	</a:t>
            </a:r>
            <a:r>
              <a:rPr lang="ar-EG" sz="2000" u="none" dirty="0"/>
              <a:t>	</a:t>
            </a:r>
            <a:r>
              <a:rPr lang="ar-EG" sz="2000" u="none" dirty="0" smtClean="0"/>
              <a:t>  </a:t>
            </a:r>
            <a:r>
              <a:rPr lang="ar-SA" sz="2000" u="none" dirty="0" smtClean="0"/>
              <a:t> </a:t>
            </a:r>
            <a:r>
              <a:rPr lang="ar-SA" sz="2000" u="none" dirty="0"/>
              <a:t>لن يعلن ذلك صراحة.</a:t>
            </a:r>
          </a:p>
          <a:p>
            <a:r>
              <a:rPr lang="ar-SA" sz="2000" u="none" dirty="0"/>
              <a:t>عامل القيادة           : أنت الوحيد الذى تمتلك المعرفة والخبرة فى هذا المجال.</a:t>
            </a:r>
          </a:p>
        </p:txBody>
      </p:sp>
      <p:sp>
        <p:nvSpPr>
          <p:cNvPr id="49156" name="Text Box 4"/>
          <p:cNvSpPr txBox="1">
            <a:spLocks noChangeArrowheads="1"/>
          </p:cNvSpPr>
          <p:nvPr/>
        </p:nvSpPr>
        <p:spPr bwMode="auto">
          <a:xfrm>
            <a:off x="228600" y="3884613"/>
            <a:ext cx="8648700" cy="2606867"/>
          </a:xfrm>
          <a:prstGeom prst="rect">
            <a:avLst/>
          </a:prstGeom>
          <a:ln/>
          <a:extLst>
            <a:ext uri="{91240B29-F687-4F45-9708-019B960494DF}">
              <a14:hiddenLine xmlns:a14="http://schemas.microsoft.com/office/drawing/2010/main" xmlns="" w="9525" algn="ctr">
                <a:solidFill>
                  <a:schemeClr val="tx1"/>
                </a:solidFill>
                <a:miter lim="800000"/>
                <a:headEnd/>
                <a:tailEnd/>
              </a14:hiddenLine>
            </a:ext>
          </a:extLst>
        </p:spPr>
        <p:style>
          <a:lnRef idx="0">
            <a:schemeClr val="dk1"/>
          </a:lnRef>
          <a:fillRef idx="3">
            <a:schemeClr val="dk1"/>
          </a:fillRef>
          <a:effectRef idx="3">
            <a:schemeClr val="dk1"/>
          </a:effectRef>
          <a:fontRef idx="minor">
            <a:schemeClr val="lt1"/>
          </a:fontRef>
        </p:style>
        <p:txBody>
          <a:bodyPr>
            <a:spAutoFit/>
          </a:bodyPr>
          <a:lstStyle>
            <a:defPPr>
              <a:defRPr lang="en-US"/>
            </a:defPPr>
            <a:lvl1pPr algn="r" rtl="1">
              <a:defRPr sz="2000" b="1">
                <a:solidFill>
                  <a:schemeClr val="bg1"/>
                </a:solidFill>
                <a:latin typeface="+mn-lt"/>
                <a:cs typeface="Times New Roman" pitchFamily="18" charset="0"/>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r>
              <a:rPr lang="ar-EG" dirty="0"/>
              <a:t> ا</a:t>
            </a:r>
            <a:r>
              <a:rPr lang="ar-SA" dirty="0"/>
              <a:t>عط نفسك 5 نقاط إذا اخترت الأمر المباشر.</a:t>
            </a:r>
          </a:p>
          <a:p>
            <a:r>
              <a:rPr lang="ar-EG" dirty="0"/>
              <a:t> ا</a:t>
            </a:r>
            <a:r>
              <a:rPr lang="ar-SA" dirty="0"/>
              <a:t>عط نفسك 3 نقاط إذا اخترت التدريب </a:t>
            </a:r>
            <a:r>
              <a:rPr lang="ar-EG" dirty="0"/>
              <a:t>       </a:t>
            </a:r>
            <a:r>
              <a:rPr lang="ar-SA" dirty="0"/>
              <a:t>(قد يصلح هذا النمط كاختيار ثان حيث أن عليك فى النهاية أن تقنع 				           مجموعتك بضرورة التعلم. ولكن مرة أخرى نظراً لثمن المعدة الباهظ 			           فأنت لا تملك هذا القدر من الحرية فى اتخاذ القرار).</a:t>
            </a:r>
          </a:p>
          <a:p>
            <a:r>
              <a:rPr lang="ar-EG" dirty="0"/>
              <a:t> ا</a:t>
            </a:r>
            <a:r>
              <a:rPr lang="ar-SA" dirty="0"/>
              <a:t>عط نفسك نقطة واحدة إذا اخترت التحفيز     (قد يصلح أيضاً ولكن ليس لديك الوقت الكافى).</a:t>
            </a:r>
          </a:p>
          <a:p>
            <a:r>
              <a:rPr lang="ar-EG" dirty="0"/>
              <a:t> ا</a:t>
            </a:r>
            <a:r>
              <a:rPr lang="ar-SA" dirty="0"/>
              <a:t>عط نفسك صفر إذا اخترت التفويض </a:t>
            </a:r>
            <a:r>
              <a:rPr lang="ar-EG" dirty="0"/>
              <a:t>          </a:t>
            </a:r>
            <a:r>
              <a:rPr lang="ar-SA" dirty="0"/>
              <a:t> (لا يصلح فى مثل هذه الحالات).</a:t>
            </a:r>
            <a:endParaRPr lang="en-GB" dirty="0"/>
          </a:p>
          <a:p>
            <a:endParaRPr lang="en-GB" dirty="0"/>
          </a:p>
        </p:txBody>
      </p:sp>
      <p:sp>
        <p:nvSpPr>
          <p:cNvPr id="49157" name="Text Box 5"/>
          <p:cNvSpPr txBox="1">
            <a:spLocks noChangeArrowheads="1"/>
          </p:cNvSpPr>
          <p:nvPr/>
        </p:nvSpPr>
        <p:spPr bwMode="auto">
          <a:xfrm>
            <a:off x="266700" y="2682875"/>
            <a:ext cx="8610600" cy="923330"/>
          </a:xfrm>
          <a:prstGeom prst="rect">
            <a:avLst/>
          </a:prstGeom>
          <a:ln/>
          <a:extLst>
            <a:ext uri="{91240B29-F687-4F45-9708-019B960494DF}">
              <a14:hiddenLine xmlns:a14="http://schemas.microsoft.com/office/drawing/2010/main" xmlns="" w="9525" algn="ctr">
                <a:solidFill>
                  <a:schemeClr val="tx1"/>
                </a:solidFill>
                <a:miter lim="800000"/>
                <a:headEnd/>
                <a:tailEnd/>
              </a14:hiddenLine>
            </a:ext>
          </a:extLst>
        </p:spPr>
        <p:style>
          <a:lnRef idx="0">
            <a:schemeClr val="accent5"/>
          </a:lnRef>
          <a:fillRef idx="3">
            <a:schemeClr val="accent5"/>
          </a:fillRef>
          <a:effectRef idx="3">
            <a:schemeClr val="accent5"/>
          </a:effectRef>
          <a:fontRef idx="minor">
            <a:schemeClr val="lt1"/>
          </a:fontRef>
        </p:style>
        <p:txBody>
          <a:bodyPr>
            <a:spAutoFit/>
          </a:bodyPr>
          <a:lstStyle>
            <a:defPPr>
              <a:defRPr lang="en-US"/>
            </a:defPPr>
            <a:lvl1pPr algn="r" rtl="1">
              <a:lnSpc>
                <a:spcPct val="140000"/>
              </a:lnSpc>
              <a:defRPr sz="2000" b="1">
                <a:solidFill>
                  <a:srgbClr val="292929"/>
                </a:solidFill>
                <a:latin typeface="+mn-lt"/>
                <a:cs typeface="Times New Roman" pitchFamily="18" charset="0"/>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r>
              <a:rPr lang="ar-SA" dirty="0"/>
              <a:t>نظراً لكون هذه ال</a:t>
            </a:r>
            <a:r>
              <a:rPr lang="ar-EG" dirty="0"/>
              <a:t>شاش</a:t>
            </a:r>
            <a:r>
              <a:rPr lang="ar-SA" dirty="0"/>
              <a:t>ة غالية الثمن، فأنت لا تستطيع حقيقة تحمل أى مجازفة فى هذا الصدد، ولهذا فإن نمط الأمر المباشر هو النمط الأمثل فى هذه الحالة.</a:t>
            </a:r>
            <a:endParaRPr lang="en-GB" dirty="0"/>
          </a:p>
        </p:txBody>
      </p:sp>
    </p:spTree>
    <p:extLst>
      <p:ext uri="{BB962C8B-B14F-4D97-AF65-F5344CB8AC3E}">
        <p14:creationId xmlns:p14="http://schemas.microsoft.com/office/powerpoint/2010/main" xmlns="" val="3030404523"/>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9154"/>
                                        </p:tgtEl>
                                        <p:attrNameLst>
                                          <p:attrName>style.visibility</p:attrName>
                                        </p:attrNameLst>
                                      </p:cBhvr>
                                      <p:to>
                                        <p:strVal val="visible"/>
                                      </p:to>
                                    </p:set>
                                    <p:animEffect transition="in" filter="checkerboard(across)">
                                      <p:cBhvr>
                                        <p:cTn id="7" dur="500"/>
                                        <p:tgtEl>
                                          <p:spTgt spid="4915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9157"/>
                                        </p:tgtEl>
                                        <p:attrNameLst>
                                          <p:attrName>style.visibility</p:attrName>
                                        </p:attrNameLst>
                                      </p:cBhvr>
                                      <p:to>
                                        <p:strVal val="visible"/>
                                      </p:to>
                                    </p:set>
                                    <p:animEffect transition="in" filter="checkerboard(across)">
                                      <p:cBhvr>
                                        <p:cTn id="12" dur="500"/>
                                        <p:tgtEl>
                                          <p:spTgt spid="4915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49156"/>
                                        </p:tgtEl>
                                        <p:attrNameLst>
                                          <p:attrName>style.visibility</p:attrName>
                                        </p:attrNameLst>
                                      </p:cBhvr>
                                      <p:to>
                                        <p:strVal val="visible"/>
                                      </p:to>
                                    </p:set>
                                    <p:animEffect transition="in" filter="checkerboard(across)">
                                      <p:cBhvr>
                                        <p:cTn id="17" dur="500"/>
                                        <p:tgtEl>
                                          <p:spTgt spid="491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4" grpId="0" animBg="1"/>
      <p:bldP spid="49156" grpId="0" animBg="1"/>
      <p:bldP spid="49157" grpId="0" animBg="1"/>
    </p:bld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2"/>
          <p:cNvSpPr txBox="1">
            <a:spLocks noChangeArrowheads="1"/>
          </p:cNvSpPr>
          <p:nvPr/>
        </p:nvSpPr>
        <p:spPr bwMode="auto">
          <a:xfrm>
            <a:off x="152400" y="533400"/>
            <a:ext cx="8839200" cy="1815882"/>
          </a:xfrm>
          <a:prstGeom prst="rect">
            <a:avLst/>
          </a:prstGeom>
          <a:ln/>
          <a:extLst>
            <a:ext uri="{91240B29-F687-4F45-9708-019B960494DF}">
              <a14:hiddenLine xmlns:a14="http://schemas.microsoft.com/office/drawing/2010/main" xmlns="" w="9525">
                <a:solidFill>
                  <a:schemeClr val="tx1"/>
                </a:solidFill>
                <a:miter lim="800000"/>
                <a:headEnd/>
                <a:tailEnd/>
              </a14:hiddenLine>
            </a:ext>
          </a:extLst>
        </p:spPr>
        <p:style>
          <a:lnRef idx="0">
            <a:schemeClr val="accent6"/>
          </a:lnRef>
          <a:fillRef idx="3">
            <a:schemeClr val="accent6"/>
          </a:fillRef>
          <a:effectRef idx="3">
            <a:schemeClr val="accent6"/>
          </a:effectRef>
          <a:fontRef idx="minor">
            <a:schemeClr val="lt1"/>
          </a:fontRef>
        </p:style>
        <p:txBody>
          <a:bodyPr>
            <a:spAutoFit/>
          </a:bodyPr>
          <a:lstStyle>
            <a:defPPr>
              <a:defRPr lang="en-US"/>
            </a:defPPr>
            <a:lvl1pPr algn="r" rtl="1">
              <a:defRPr b="1" u="sng">
                <a:solidFill>
                  <a:srgbClr val="292929"/>
                </a:solidFill>
                <a:latin typeface="+mn-lt"/>
                <a:cs typeface="Monotype Koufi" pitchFamily="10" charset="-78"/>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r>
              <a:rPr lang="ar-SA" dirty="0"/>
              <a:t>الموقف ال</a:t>
            </a:r>
            <a:r>
              <a:rPr lang="ar-EG" dirty="0"/>
              <a:t>سادس</a:t>
            </a:r>
            <a:r>
              <a:rPr lang="ar-SA" dirty="0"/>
              <a:t>:</a:t>
            </a:r>
            <a:endParaRPr lang="ar-EG" dirty="0"/>
          </a:p>
          <a:p>
            <a:endParaRPr lang="ar-SA" dirty="0"/>
          </a:p>
          <a:p>
            <a:r>
              <a:rPr lang="ar-SA" sz="2000" u="none" dirty="0"/>
              <a:t>عامل الموقف	: المشكلة واضحة للجميع.</a:t>
            </a:r>
          </a:p>
          <a:p>
            <a:r>
              <a:rPr lang="ar-SA" sz="2000" u="none" dirty="0"/>
              <a:t>عامل المجموعة	: المجموعة قبلت النقل وبالتالى قبلت حمل مسئولية حل المشكلة.</a:t>
            </a:r>
          </a:p>
          <a:p>
            <a:r>
              <a:rPr lang="ar-SA" sz="2000" u="none" dirty="0"/>
              <a:t>عامل القيادة	: أنت واثق من قدرة مجموعتك على حل المشكلة.</a:t>
            </a:r>
          </a:p>
        </p:txBody>
      </p:sp>
      <p:sp>
        <p:nvSpPr>
          <p:cNvPr id="50180" name="Text Box 4"/>
          <p:cNvSpPr txBox="1">
            <a:spLocks noChangeArrowheads="1"/>
          </p:cNvSpPr>
          <p:nvPr/>
        </p:nvSpPr>
        <p:spPr bwMode="auto">
          <a:xfrm>
            <a:off x="152400" y="2745482"/>
            <a:ext cx="8839200" cy="923330"/>
          </a:xfrm>
          <a:prstGeom prst="rect">
            <a:avLst/>
          </a:prstGeom>
          <a:ln/>
          <a:extLst>
            <a:ext uri="{91240B29-F687-4F45-9708-019B960494DF}">
              <a14:hiddenLine xmlns:a14="http://schemas.microsoft.com/office/drawing/2010/main" xmlns="" w="9525" algn="ctr">
                <a:solidFill>
                  <a:schemeClr val="tx1"/>
                </a:solidFill>
                <a:miter lim="800000"/>
                <a:headEnd/>
                <a:tailEnd/>
              </a14:hiddenLine>
            </a:ext>
          </a:extLst>
        </p:spPr>
        <p:style>
          <a:lnRef idx="0">
            <a:schemeClr val="accent5"/>
          </a:lnRef>
          <a:fillRef idx="3">
            <a:schemeClr val="accent5"/>
          </a:fillRef>
          <a:effectRef idx="3">
            <a:schemeClr val="accent5"/>
          </a:effectRef>
          <a:fontRef idx="minor">
            <a:schemeClr val="lt1"/>
          </a:fontRef>
        </p:style>
        <p:txBody>
          <a:bodyPr>
            <a:spAutoFit/>
          </a:bodyPr>
          <a:lstStyle>
            <a:defPPr>
              <a:defRPr lang="en-US"/>
            </a:defPPr>
            <a:lvl1pPr algn="r" rtl="1">
              <a:lnSpc>
                <a:spcPct val="140000"/>
              </a:lnSpc>
              <a:defRPr sz="2000" b="1">
                <a:solidFill>
                  <a:srgbClr val="292929"/>
                </a:solidFill>
                <a:latin typeface="+mn-lt"/>
                <a:cs typeface="Times New Roman" pitchFamily="18" charset="0"/>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pPr algn="justLow"/>
            <a:r>
              <a:rPr lang="ar-SA" dirty="0"/>
              <a:t>هذا الموقف يمكنك من استخدام نمط التفويض فى القيادة، حيث أن لديك كل العناصر الرئيسية اللازمة لاستخدام هذا النمط، كما أن المجموعة قد عبرت عن رغبتها فى تنظيم المكان الجديد.</a:t>
            </a:r>
            <a:endParaRPr lang="en-GB" dirty="0"/>
          </a:p>
        </p:txBody>
      </p:sp>
      <p:sp>
        <p:nvSpPr>
          <p:cNvPr id="50181" name="Text Box 5"/>
          <p:cNvSpPr txBox="1">
            <a:spLocks noChangeArrowheads="1"/>
          </p:cNvSpPr>
          <p:nvPr/>
        </p:nvSpPr>
        <p:spPr bwMode="auto">
          <a:xfrm>
            <a:off x="152400" y="4089400"/>
            <a:ext cx="8839200" cy="2246769"/>
          </a:xfrm>
          <a:prstGeom prst="rect">
            <a:avLst/>
          </a:prstGeom>
          <a:ln/>
          <a:extLst>
            <a:ext uri="{91240B29-F687-4F45-9708-019B960494DF}">
              <a14:hiddenLine xmlns:a14="http://schemas.microsoft.com/office/drawing/2010/main" xmlns="" w="9525" algn="ctr">
                <a:solidFill>
                  <a:schemeClr val="tx1"/>
                </a:solidFill>
                <a:miter lim="800000"/>
                <a:headEnd/>
                <a:tailEnd/>
              </a14:hiddenLine>
            </a:ext>
          </a:extLst>
        </p:spPr>
        <p:style>
          <a:lnRef idx="0">
            <a:schemeClr val="dk1"/>
          </a:lnRef>
          <a:fillRef idx="3">
            <a:schemeClr val="dk1"/>
          </a:fillRef>
          <a:effectRef idx="3">
            <a:schemeClr val="dk1"/>
          </a:effectRef>
          <a:fontRef idx="minor">
            <a:schemeClr val="lt1"/>
          </a:fontRef>
        </p:style>
        <p:txBody>
          <a:bodyPr>
            <a:spAutoFit/>
          </a:bodyPr>
          <a:lstStyle>
            <a:defPPr>
              <a:defRPr lang="en-US"/>
            </a:defPPr>
            <a:lvl1pPr algn="r" rtl="1">
              <a:defRPr sz="2000" b="1">
                <a:solidFill>
                  <a:schemeClr val="bg1"/>
                </a:solidFill>
                <a:latin typeface="+mn-lt"/>
                <a:cs typeface="Times New Roman" pitchFamily="18" charset="0"/>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r>
              <a:rPr lang="ar-EG" dirty="0"/>
              <a:t> ا</a:t>
            </a:r>
            <a:r>
              <a:rPr lang="ar-SA" dirty="0"/>
              <a:t>عط نفسك 5 نقاط إذا اخترت التفويض.</a:t>
            </a:r>
          </a:p>
          <a:p>
            <a:r>
              <a:rPr lang="ar-EG" dirty="0"/>
              <a:t> ا</a:t>
            </a:r>
            <a:r>
              <a:rPr lang="ar-SA" dirty="0"/>
              <a:t>عط نفسك 3 نقاط إذا اخترت التحفيز       (قد يكون بديل جيد إلا أن عيبه الوحيد أن هذا النمط قد </a:t>
            </a:r>
            <a:r>
              <a:rPr lang="ar-EG" dirty="0"/>
              <a:t>					</a:t>
            </a:r>
            <a:r>
              <a:rPr lang="ar-SA" dirty="0"/>
              <a:t>         يستغرق وقتاً أكثر من اللازم).</a:t>
            </a:r>
          </a:p>
          <a:p>
            <a:r>
              <a:rPr lang="ar-EG" dirty="0"/>
              <a:t> ا</a:t>
            </a:r>
            <a:r>
              <a:rPr lang="ar-SA" dirty="0"/>
              <a:t>عط نفسك نقطة واحدة إذا اخترت التدريب (قد يصلح أيضاً على الرغم من أنه لم يثبت كفاءة حتى </a:t>
            </a:r>
            <a:r>
              <a:rPr lang="ar-EG" dirty="0"/>
              <a:t>					</a:t>
            </a:r>
            <a:r>
              <a:rPr lang="ar-SA" dirty="0"/>
              <a:t>          الآن حيث أن هذا يعتمد على إيجاد بديل يقبله الجميع).</a:t>
            </a:r>
          </a:p>
          <a:p>
            <a:r>
              <a:rPr lang="ar-EG" dirty="0"/>
              <a:t> ا</a:t>
            </a:r>
            <a:r>
              <a:rPr lang="ar-SA" dirty="0"/>
              <a:t>عط نفسك صفر إذا اخترت الأمر المباشر   (لا يصلح فى هذه الحالة فهو سيتسبب فى غضب وإحباط الجميع).</a:t>
            </a:r>
            <a:endParaRPr lang="en-GB" dirty="0"/>
          </a:p>
        </p:txBody>
      </p:sp>
    </p:spTree>
    <p:extLst>
      <p:ext uri="{BB962C8B-B14F-4D97-AF65-F5344CB8AC3E}">
        <p14:creationId xmlns:p14="http://schemas.microsoft.com/office/powerpoint/2010/main" xmlns="" val="2451677936"/>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50178"/>
                                        </p:tgtEl>
                                        <p:attrNameLst>
                                          <p:attrName>style.visibility</p:attrName>
                                        </p:attrNameLst>
                                      </p:cBhvr>
                                      <p:to>
                                        <p:strVal val="visible"/>
                                      </p:to>
                                    </p:set>
                                    <p:animEffect transition="in" filter="strips(downLeft)">
                                      <p:cBhvr>
                                        <p:cTn id="7" dur="500"/>
                                        <p:tgtEl>
                                          <p:spTgt spid="5017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50180"/>
                                        </p:tgtEl>
                                        <p:attrNameLst>
                                          <p:attrName>style.visibility</p:attrName>
                                        </p:attrNameLst>
                                      </p:cBhvr>
                                      <p:to>
                                        <p:strVal val="visible"/>
                                      </p:to>
                                    </p:set>
                                    <p:animEffect transition="in" filter="strips(downLeft)">
                                      <p:cBhvr>
                                        <p:cTn id="12" dur="500"/>
                                        <p:tgtEl>
                                          <p:spTgt spid="5018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50181"/>
                                        </p:tgtEl>
                                        <p:attrNameLst>
                                          <p:attrName>style.visibility</p:attrName>
                                        </p:attrNameLst>
                                      </p:cBhvr>
                                      <p:to>
                                        <p:strVal val="visible"/>
                                      </p:to>
                                    </p:set>
                                    <p:animEffect transition="in" filter="strips(downLeft)">
                                      <p:cBhvr>
                                        <p:cTn id="17" dur="500"/>
                                        <p:tgtEl>
                                          <p:spTgt spid="501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8" grpId="0" animBg="1"/>
      <p:bldP spid="50180" grpId="0" animBg="1"/>
      <p:bldP spid="50181" grpId="0" animBg="1"/>
    </p:bld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对角圆角矩形 5"/>
          <p:cNvSpPr>
            <a:spLocks/>
          </p:cNvSpPr>
          <p:nvPr/>
        </p:nvSpPr>
        <p:spPr bwMode="auto">
          <a:xfrm rot="21346829" flipH="1">
            <a:off x="1503901" y="2158577"/>
            <a:ext cx="5850448" cy="2931372"/>
          </a:xfrm>
          <a:custGeom>
            <a:avLst/>
            <a:gdLst>
              <a:gd name="T0" fmla="*/ 492043 w 6954838"/>
              <a:gd name="T1" fmla="*/ 0 h 3879850"/>
              <a:gd name="T2" fmla="*/ 6954838 w 6954838"/>
              <a:gd name="T3" fmla="*/ 0 h 3879850"/>
              <a:gd name="T4" fmla="*/ 6954838 w 6954838"/>
              <a:gd name="T5" fmla="*/ 0 h 3879850"/>
              <a:gd name="T6" fmla="*/ 6954838 w 6954838"/>
              <a:gd name="T7" fmla="*/ 3387807 h 3879850"/>
              <a:gd name="T8" fmla="*/ 6462795 w 6954838"/>
              <a:gd name="T9" fmla="*/ 3879850 h 3879850"/>
              <a:gd name="T10" fmla="*/ 0 w 6954838"/>
              <a:gd name="T11" fmla="*/ 3879850 h 3879850"/>
              <a:gd name="T12" fmla="*/ 0 w 6954838"/>
              <a:gd name="T13" fmla="*/ 3879850 h 3879850"/>
              <a:gd name="T14" fmla="*/ 0 w 6954838"/>
              <a:gd name="T15" fmla="*/ 492043 h 3879850"/>
              <a:gd name="T16" fmla="*/ 492043 w 6954838"/>
              <a:gd name="T17" fmla="*/ 0 h 3879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54838" h="3879850">
                <a:moveTo>
                  <a:pt x="492043" y="0"/>
                </a:moveTo>
                <a:lnTo>
                  <a:pt x="6954838" y="0"/>
                </a:lnTo>
                <a:lnTo>
                  <a:pt x="6954838" y="3387807"/>
                </a:lnTo>
                <a:cubicBezTo>
                  <a:pt x="6954838" y="3659555"/>
                  <a:pt x="6734543" y="3879850"/>
                  <a:pt x="6462795" y="3879850"/>
                </a:cubicBezTo>
                <a:lnTo>
                  <a:pt x="0" y="3879850"/>
                </a:lnTo>
                <a:lnTo>
                  <a:pt x="0" y="492043"/>
                </a:lnTo>
                <a:cubicBezTo>
                  <a:pt x="0" y="220295"/>
                  <a:pt x="220295" y="0"/>
                  <a:pt x="492043" y="0"/>
                </a:cubicBezTo>
                <a:close/>
              </a:path>
            </a:pathLst>
          </a:custGeom>
          <a:gradFill>
            <a:gsLst>
              <a:gs pos="0">
                <a:srgbClr val="66CCFF"/>
              </a:gs>
              <a:gs pos="35000">
                <a:srgbClr val="33CCFF"/>
              </a:gs>
              <a:gs pos="100000">
                <a:srgbClr val="00B0F0"/>
              </a:gs>
            </a:gsLst>
          </a:gradFill>
          <a:ln>
            <a:solidFill>
              <a:srgbClr val="00FFFF"/>
            </a:solidFill>
          </a:ln>
          <a:extLst/>
        </p:spPr>
        <p:style>
          <a:lnRef idx="1">
            <a:schemeClr val="accent1"/>
          </a:lnRef>
          <a:fillRef idx="2">
            <a:schemeClr val="accent1"/>
          </a:fillRef>
          <a:effectRef idx="1">
            <a:schemeClr val="accent1"/>
          </a:effectRef>
          <a:fontRef idx="minor">
            <a:schemeClr val="dk1"/>
          </a:fontRef>
        </p:style>
        <p:txBody>
          <a:bodyPr anchor="ctr"/>
          <a:lstStyle/>
          <a:p>
            <a:pPr>
              <a:defRPr/>
            </a:pPr>
            <a:endParaRPr lang="ar-EG">
              <a:solidFill>
                <a:srgbClr val="000000"/>
              </a:solidFill>
              <a:latin typeface="Arial" panose="020B0604020202020204" pitchFamily="34" charset="0"/>
              <a:ea typeface="SimSun" panose="02010600030101010101" pitchFamily="2" charset="-122"/>
            </a:endParaRPr>
          </a:p>
        </p:txBody>
      </p:sp>
      <p:pic>
        <p:nvPicPr>
          <p:cNvPr id="7" name="Picture 3" descr="C:\TDDOWNLOAD\pencil.png"/>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flipH="1">
            <a:off x="6826558" y="1700808"/>
            <a:ext cx="481746" cy="7466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内容占位符 2"/>
          <p:cNvSpPr>
            <a:spLocks noGrp="1"/>
          </p:cNvSpPr>
          <p:nvPr>
            <p:ph idx="4294967295"/>
          </p:nvPr>
        </p:nvSpPr>
        <p:spPr>
          <a:xfrm rot="21361315" flipH="1">
            <a:off x="1973263" y="2512816"/>
            <a:ext cx="4797425" cy="2054225"/>
          </a:xfrm>
        </p:spPr>
        <p:txBody>
          <a:bodyPr/>
          <a:lstStyle/>
          <a:p>
            <a:pPr marL="0" indent="0" algn="ctr">
              <a:buNone/>
            </a:pPr>
            <a:endParaRPr lang="ar-EG" altLang="zh-CN" b="1" dirty="0" smtClean="0">
              <a:solidFill>
                <a:srgbClr val="000000"/>
              </a:solidFill>
            </a:endParaRPr>
          </a:p>
          <a:p>
            <a:pPr marL="0" indent="0" algn="ctr">
              <a:buNone/>
            </a:pPr>
            <a:r>
              <a:rPr lang="ar-EG" altLang="zh-CN" sz="4000" b="1" dirty="0" smtClean="0">
                <a:solidFill>
                  <a:srgbClr val="000000"/>
                </a:solidFill>
              </a:rPr>
              <a:t>ورشة</a:t>
            </a:r>
            <a:endParaRPr lang="ar-EG" altLang="zh-CN" sz="4000" b="1" dirty="0">
              <a:solidFill>
                <a:srgbClr val="000000"/>
              </a:solidFill>
            </a:endParaRPr>
          </a:p>
        </p:txBody>
      </p:sp>
    </p:spTree>
    <p:extLst>
      <p:ext uri="{BB962C8B-B14F-4D97-AF65-F5344CB8AC3E}">
        <p14:creationId xmlns:p14="http://schemas.microsoft.com/office/powerpoint/2010/main" xmlns="" val="2518456743"/>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par>
                          <p:cTn id="21" fill="hold">
                            <p:stCondLst>
                              <p:cond delay="2000"/>
                            </p:stCondLst>
                            <p:childTnLst>
                              <p:par>
                                <p:cTn id="22" presetID="26" presetClass="entr" presetSubtype="0"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80">
                                          <p:stCondLst>
                                            <p:cond delay="0"/>
                                          </p:stCondLst>
                                        </p:cTn>
                                        <p:tgtEl>
                                          <p:spTgt spid="7"/>
                                        </p:tgtEl>
                                      </p:cBhvr>
                                    </p:animEffect>
                                    <p:anim calcmode="lin" valueType="num">
                                      <p:cBhvr>
                                        <p:cTn id="25"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0" dur="26">
                                          <p:stCondLst>
                                            <p:cond delay="650"/>
                                          </p:stCondLst>
                                        </p:cTn>
                                        <p:tgtEl>
                                          <p:spTgt spid="7"/>
                                        </p:tgtEl>
                                      </p:cBhvr>
                                      <p:to x="100000" y="60000"/>
                                    </p:animScale>
                                    <p:animScale>
                                      <p:cBhvr>
                                        <p:cTn id="31" dur="166" decel="50000">
                                          <p:stCondLst>
                                            <p:cond delay="676"/>
                                          </p:stCondLst>
                                        </p:cTn>
                                        <p:tgtEl>
                                          <p:spTgt spid="7"/>
                                        </p:tgtEl>
                                      </p:cBhvr>
                                      <p:to x="100000" y="100000"/>
                                    </p:animScale>
                                    <p:animScale>
                                      <p:cBhvr>
                                        <p:cTn id="32" dur="26">
                                          <p:stCondLst>
                                            <p:cond delay="1312"/>
                                          </p:stCondLst>
                                        </p:cTn>
                                        <p:tgtEl>
                                          <p:spTgt spid="7"/>
                                        </p:tgtEl>
                                      </p:cBhvr>
                                      <p:to x="100000" y="80000"/>
                                    </p:animScale>
                                    <p:animScale>
                                      <p:cBhvr>
                                        <p:cTn id="33" dur="166" decel="50000">
                                          <p:stCondLst>
                                            <p:cond delay="1338"/>
                                          </p:stCondLst>
                                        </p:cTn>
                                        <p:tgtEl>
                                          <p:spTgt spid="7"/>
                                        </p:tgtEl>
                                      </p:cBhvr>
                                      <p:to x="100000" y="100000"/>
                                    </p:animScale>
                                    <p:animScale>
                                      <p:cBhvr>
                                        <p:cTn id="34" dur="26">
                                          <p:stCondLst>
                                            <p:cond delay="1642"/>
                                          </p:stCondLst>
                                        </p:cTn>
                                        <p:tgtEl>
                                          <p:spTgt spid="7"/>
                                        </p:tgtEl>
                                      </p:cBhvr>
                                      <p:to x="100000" y="90000"/>
                                    </p:animScale>
                                    <p:animScale>
                                      <p:cBhvr>
                                        <p:cTn id="35" dur="166" decel="50000">
                                          <p:stCondLst>
                                            <p:cond delay="1668"/>
                                          </p:stCondLst>
                                        </p:cTn>
                                        <p:tgtEl>
                                          <p:spTgt spid="7"/>
                                        </p:tgtEl>
                                      </p:cBhvr>
                                      <p:to x="100000" y="100000"/>
                                    </p:animScale>
                                    <p:animScale>
                                      <p:cBhvr>
                                        <p:cTn id="36" dur="26">
                                          <p:stCondLst>
                                            <p:cond delay="1808"/>
                                          </p:stCondLst>
                                        </p:cTn>
                                        <p:tgtEl>
                                          <p:spTgt spid="7"/>
                                        </p:tgtEl>
                                      </p:cBhvr>
                                      <p:to x="100000" y="95000"/>
                                    </p:animScale>
                                    <p:animScale>
                                      <p:cBhvr>
                                        <p:cTn id="37" dur="166" decel="50000">
                                          <p:stCondLst>
                                            <p:cond delay="1834"/>
                                          </p:stCondLst>
                                        </p:cTn>
                                        <p:tgtEl>
                                          <p:spTgt spid="7"/>
                                        </p:tgtEl>
                                      </p:cBhvr>
                                      <p:to x="100000" y="100000"/>
                                    </p:animScale>
                                  </p:childTnLst>
                                </p:cTn>
                              </p:par>
                            </p:childTnLst>
                          </p:cTn>
                        </p:par>
                        <p:par>
                          <p:cTn id="38" fill="hold">
                            <p:stCondLst>
                              <p:cond delay="4000"/>
                            </p:stCondLst>
                            <p:childTnLst>
                              <p:par>
                                <p:cTn id="39" presetID="26" presetClass="entr" presetSubtype="0" fill="hold" grpId="0" nodeType="afterEffect">
                                  <p:stCondLst>
                                    <p:cond delay="0"/>
                                  </p:stCondLst>
                                  <p:childTnLst>
                                    <p:set>
                                      <p:cBhvr>
                                        <p:cTn id="40" dur="1" fill="hold">
                                          <p:stCondLst>
                                            <p:cond delay="0"/>
                                          </p:stCondLst>
                                        </p:cTn>
                                        <p:tgtEl>
                                          <p:spTgt spid="8">
                                            <p:txEl>
                                              <p:pRg st="1" end="1"/>
                                            </p:txEl>
                                          </p:spTgt>
                                        </p:tgtEl>
                                        <p:attrNameLst>
                                          <p:attrName>style.visibility</p:attrName>
                                        </p:attrNameLst>
                                      </p:cBhvr>
                                      <p:to>
                                        <p:strVal val="visible"/>
                                      </p:to>
                                    </p:set>
                                    <p:animEffect transition="in" filter="wipe(down)">
                                      <p:cBhvr>
                                        <p:cTn id="41" dur="580">
                                          <p:stCondLst>
                                            <p:cond delay="0"/>
                                          </p:stCondLst>
                                        </p:cTn>
                                        <p:tgtEl>
                                          <p:spTgt spid="8">
                                            <p:txEl>
                                              <p:pRg st="1" end="1"/>
                                            </p:txEl>
                                          </p:spTgt>
                                        </p:tgtEl>
                                      </p:cBhvr>
                                    </p:animEffect>
                                    <p:anim calcmode="lin" valueType="num">
                                      <p:cBhvr>
                                        <p:cTn id="42" dur="1822" tmFilter="0,0; 0.14,0.36; 0.43,0.73; 0.71,0.91; 1.0,1.0">
                                          <p:stCondLst>
                                            <p:cond delay="0"/>
                                          </p:stCondLst>
                                        </p:cTn>
                                        <p:tgtEl>
                                          <p:spTgt spid="8">
                                            <p:txEl>
                                              <p:pRg st="1" end="1"/>
                                            </p:txEl>
                                          </p:spTgt>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8">
                                            <p:txEl>
                                              <p:pRg st="1" end="1"/>
                                            </p:txEl>
                                          </p:spTgt>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8">
                                            <p:txEl>
                                              <p:pRg st="1" end="1"/>
                                            </p:txEl>
                                          </p:spTgt>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8">
                                            <p:txEl>
                                              <p:pRg st="1" end="1"/>
                                            </p:txEl>
                                          </p:spTgt>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8">
                                            <p:txEl>
                                              <p:pRg st="1" end="1"/>
                                            </p:txEl>
                                          </p:spTgt>
                                        </p:tgtEl>
                                        <p:attrNameLst>
                                          <p:attrName>ppt_y</p:attrName>
                                        </p:attrNameLst>
                                      </p:cBhvr>
                                      <p:tavLst>
                                        <p:tav tm="0" fmla="#ppt_y-sin(pi*$)/81">
                                          <p:val>
                                            <p:fltVal val="0"/>
                                          </p:val>
                                        </p:tav>
                                        <p:tav tm="100000">
                                          <p:val>
                                            <p:fltVal val="1"/>
                                          </p:val>
                                        </p:tav>
                                      </p:tavLst>
                                    </p:anim>
                                    <p:animScale>
                                      <p:cBhvr>
                                        <p:cTn id="47" dur="26">
                                          <p:stCondLst>
                                            <p:cond delay="650"/>
                                          </p:stCondLst>
                                        </p:cTn>
                                        <p:tgtEl>
                                          <p:spTgt spid="8">
                                            <p:txEl>
                                              <p:pRg st="1" end="1"/>
                                            </p:txEl>
                                          </p:spTgt>
                                        </p:tgtEl>
                                      </p:cBhvr>
                                      <p:to x="100000" y="60000"/>
                                    </p:animScale>
                                    <p:animScale>
                                      <p:cBhvr>
                                        <p:cTn id="48" dur="166" decel="50000">
                                          <p:stCondLst>
                                            <p:cond delay="676"/>
                                          </p:stCondLst>
                                        </p:cTn>
                                        <p:tgtEl>
                                          <p:spTgt spid="8">
                                            <p:txEl>
                                              <p:pRg st="1" end="1"/>
                                            </p:txEl>
                                          </p:spTgt>
                                        </p:tgtEl>
                                      </p:cBhvr>
                                      <p:to x="100000" y="100000"/>
                                    </p:animScale>
                                    <p:animScale>
                                      <p:cBhvr>
                                        <p:cTn id="49" dur="26">
                                          <p:stCondLst>
                                            <p:cond delay="1312"/>
                                          </p:stCondLst>
                                        </p:cTn>
                                        <p:tgtEl>
                                          <p:spTgt spid="8">
                                            <p:txEl>
                                              <p:pRg st="1" end="1"/>
                                            </p:txEl>
                                          </p:spTgt>
                                        </p:tgtEl>
                                      </p:cBhvr>
                                      <p:to x="100000" y="80000"/>
                                    </p:animScale>
                                    <p:animScale>
                                      <p:cBhvr>
                                        <p:cTn id="50" dur="166" decel="50000">
                                          <p:stCondLst>
                                            <p:cond delay="1338"/>
                                          </p:stCondLst>
                                        </p:cTn>
                                        <p:tgtEl>
                                          <p:spTgt spid="8">
                                            <p:txEl>
                                              <p:pRg st="1" end="1"/>
                                            </p:txEl>
                                          </p:spTgt>
                                        </p:tgtEl>
                                      </p:cBhvr>
                                      <p:to x="100000" y="100000"/>
                                    </p:animScale>
                                    <p:animScale>
                                      <p:cBhvr>
                                        <p:cTn id="51" dur="26">
                                          <p:stCondLst>
                                            <p:cond delay="1642"/>
                                          </p:stCondLst>
                                        </p:cTn>
                                        <p:tgtEl>
                                          <p:spTgt spid="8">
                                            <p:txEl>
                                              <p:pRg st="1" end="1"/>
                                            </p:txEl>
                                          </p:spTgt>
                                        </p:tgtEl>
                                      </p:cBhvr>
                                      <p:to x="100000" y="90000"/>
                                    </p:animScale>
                                    <p:animScale>
                                      <p:cBhvr>
                                        <p:cTn id="52" dur="166" decel="50000">
                                          <p:stCondLst>
                                            <p:cond delay="1668"/>
                                          </p:stCondLst>
                                        </p:cTn>
                                        <p:tgtEl>
                                          <p:spTgt spid="8">
                                            <p:txEl>
                                              <p:pRg st="1" end="1"/>
                                            </p:txEl>
                                          </p:spTgt>
                                        </p:tgtEl>
                                      </p:cBhvr>
                                      <p:to x="100000" y="100000"/>
                                    </p:animScale>
                                    <p:animScale>
                                      <p:cBhvr>
                                        <p:cTn id="53" dur="26">
                                          <p:stCondLst>
                                            <p:cond delay="1808"/>
                                          </p:stCondLst>
                                        </p:cTn>
                                        <p:tgtEl>
                                          <p:spTgt spid="8">
                                            <p:txEl>
                                              <p:pRg st="1" end="1"/>
                                            </p:txEl>
                                          </p:spTgt>
                                        </p:tgtEl>
                                      </p:cBhvr>
                                      <p:to x="100000" y="95000"/>
                                    </p:animScale>
                                    <p:animScale>
                                      <p:cBhvr>
                                        <p:cTn id="54" dur="166" decel="50000">
                                          <p:stCondLst>
                                            <p:cond delay="1834"/>
                                          </p:stCondLst>
                                        </p:cTn>
                                        <p:tgtEl>
                                          <p:spTgt spid="8">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3"/>
          <p:cNvSpPr/>
          <p:nvPr/>
        </p:nvSpPr>
        <p:spPr bwMode="auto">
          <a:xfrm>
            <a:off x="6852592" y="404664"/>
            <a:ext cx="2160240" cy="720080"/>
          </a:xfrm>
          <a:prstGeom prst="round2DiagRect">
            <a:avLst/>
          </a:prstGeom>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r>
              <a:rPr lang="ar-EG" b="1" dirty="0">
                <a:solidFill>
                  <a:schemeClr val="bg2">
                    <a:lumMod val="75000"/>
                  </a:schemeClr>
                </a:solidFill>
                <a:latin typeface="Arial" charset="0"/>
              </a:rPr>
              <a:t>دافع الاستطلاع</a:t>
            </a:r>
            <a:endParaRPr kumimoji="0" lang="ar-EG" sz="2400" b="1" i="0" u="none" strike="noStrike" cap="none" normalizeH="0" baseline="0" dirty="0" smtClean="0">
              <a:ln>
                <a:noFill/>
              </a:ln>
              <a:solidFill>
                <a:schemeClr val="bg2">
                  <a:lumMod val="75000"/>
                </a:schemeClr>
              </a:solidFill>
              <a:effectLst/>
              <a:latin typeface="Arial" charset="0"/>
            </a:endParaRPr>
          </a:p>
        </p:txBody>
      </p:sp>
      <p:sp>
        <p:nvSpPr>
          <p:cNvPr id="5" name="Flowchart: Alternate Process 4"/>
          <p:cNvSpPr/>
          <p:nvPr/>
        </p:nvSpPr>
        <p:spPr bwMode="auto">
          <a:xfrm>
            <a:off x="755576" y="3933056"/>
            <a:ext cx="7632848" cy="1224136"/>
          </a:xfrm>
          <a:prstGeom prst="flowChartAlternateProcess">
            <a:avLst/>
          </a:prstGeom>
          <a:solidFill>
            <a:schemeClr val="accent1">
              <a:alpha val="50000"/>
            </a:schemeClr>
          </a:solidFill>
          <a:ln/>
          <a:extLst/>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1" anchor="ctr" anchorCtr="0" compatLnSpc="1">
            <a:prstTxWarp prst="textNoShape">
              <a:avLst/>
            </a:prstTxWarp>
          </a:bodyPr>
          <a:lstStyle/>
          <a:p>
            <a:pPr rtl="1"/>
            <a:endParaRPr kumimoji="0" lang="ar-EG" sz="2400" b="1" i="0" u="none" strike="noStrike" cap="none" normalizeH="0" baseline="0" dirty="0" smtClean="0">
              <a:ln>
                <a:noFill/>
              </a:ln>
              <a:solidFill>
                <a:schemeClr val="tx1"/>
              </a:solidFill>
              <a:effectLst/>
              <a:latin typeface="Arial" charset="0"/>
            </a:endParaRPr>
          </a:p>
        </p:txBody>
      </p:sp>
      <p:sp>
        <p:nvSpPr>
          <p:cNvPr id="2" name="TextBox 1"/>
          <p:cNvSpPr txBox="1"/>
          <p:nvPr/>
        </p:nvSpPr>
        <p:spPr>
          <a:xfrm>
            <a:off x="755576" y="4149080"/>
            <a:ext cx="7632848" cy="830997"/>
          </a:xfrm>
          <a:prstGeom prst="rect">
            <a:avLst/>
          </a:prstGeom>
          <a:noFill/>
        </p:spPr>
        <p:txBody>
          <a:bodyPr wrap="square" rtlCol="1">
            <a:spAutoFit/>
          </a:bodyPr>
          <a:lstStyle/>
          <a:p>
            <a:pPr rtl="1"/>
            <a:r>
              <a:rPr lang="ar-SA" b="1" dirty="0">
                <a:solidFill>
                  <a:schemeClr val="bg1"/>
                </a:solidFill>
              </a:rPr>
              <a:t>إذا كان المثير جديداً، فإنه يثير دافع الاستطلاع، ولكن إذا كانت الجِدَّةُ تامة أو إذا عرض المثير بشكل مفاجئ، فقد يستثير الخوف أو الإحجام</a:t>
            </a:r>
            <a:endParaRPr lang="ar-EG" b="1" dirty="0">
              <a:solidFill>
                <a:schemeClr val="bg1"/>
              </a:solidFill>
            </a:endParaRPr>
          </a:p>
        </p:txBody>
      </p:sp>
    </p:spTree>
    <p:extLst>
      <p:ext uri="{BB962C8B-B14F-4D97-AF65-F5344CB8AC3E}">
        <p14:creationId xmlns:p14="http://schemas.microsoft.com/office/powerpoint/2010/main" xmlns="" val="1216836301"/>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3" descr="07CD1E3675BD4affA6CA63955D31575C# #AutoShape 3"/>
          <p:cNvSpPr>
            <a:spLocks noChangeArrowheads="1"/>
          </p:cNvSpPr>
          <p:nvPr/>
        </p:nvSpPr>
        <p:spPr bwMode="auto">
          <a:xfrm>
            <a:off x="809625" y="2305223"/>
            <a:ext cx="7524750" cy="2347913"/>
          </a:xfrm>
          <a:prstGeom prst="rect">
            <a:avLst/>
          </a:prstGeom>
          <a:solidFill>
            <a:schemeClr val="accent1">
              <a:lumMod val="60000"/>
              <a:lumOff val="40000"/>
              <a:alpha val="78000"/>
            </a:schemeClr>
          </a:solidFill>
          <a:ln w="12700">
            <a:solidFill>
              <a:schemeClr val="bg1"/>
            </a:solidFill>
            <a:miter lim="800000"/>
            <a:headEnd/>
            <a:tailEnd/>
          </a:ln>
        </p:spPr>
        <p:txBody>
          <a:bodyPr anchor="ctr"/>
          <a:lstStyle/>
          <a:p>
            <a:pPr algn="l"/>
            <a:endParaRPr lang="zh-CN" altLang="en-US">
              <a:solidFill>
                <a:srgbClr val="808080"/>
              </a:solidFill>
              <a:latin typeface="Calibri" pitchFamily="34" charset="0"/>
            </a:endParaRPr>
          </a:p>
        </p:txBody>
      </p:sp>
      <p:sp>
        <p:nvSpPr>
          <p:cNvPr id="3" name="AutoShape 3" descr="D8FCD644EF414d608FD23FABDBB2453F# #AutoShape 3"/>
          <p:cNvSpPr>
            <a:spLocks noChangeArrowheads="1"/>
          </p:cNvSpPr>
          <p:nvPr/>
        </p:nvSpPr>
        <p:spPr bwMode="auto">
          <a:xfrm>
            <a:off x="914400" y="2162348"/>
            <a:ext cx="7315200" cy="2378075"/>
          </a:xfrm>
          <a:prstGeom prst="rect">
            <a:avLst/>
          </a:prstGeom>
          <a:solidFill>
            <a:schemeClr val="accent1">
              <a:lumMod val="75000"/>
              <a:alpha val="80000"/>
            </a:schemeClr>
          </a:solidFill>
          <a:ln w="12700">
            <a:solidFill>
              <a:schemeClr val="bg1"/>
            </a:solidFill>
            <a:miter lim="800000"/>
            <a:headEnd/>
            <a:tailEnd/>
          </a:ln>
        </p:spPr>
        <p:txBody>
          <a:bodyPr wrap="none" anchor="ctr"/>
          <a:lstStyle/>
          <a:p>
            <a:pPr rtl="1" eaLnBrk="0" hangingPunct="0"/>
            <a:r>
              <a:rPr lang="ar-EG" altLang="zh-CN" sz="4800" b="1" dirty="0">
                <a:solidFill>
                  <a:srgbClr val="FFFFFF"/>
                </a:solidFill>
                <a:ea typeface="Microsoft YaHei" pitchFamily="34" charset="-122"/>
              </a:rPr>
              <a:t>الوحدة التدريبية </a:t>
            </a:r>
            <a:r>
              <a:rPr lang="ar-EG" altLang="zh-CN" sz="4800" b="1" dirty="0" smtClean="0">
                <a:solidFill>
                  <a:srgbClr val="FFFFFF"/>
                </a:solidFill>
                <a:ea typeface="Microsoft YaHei" pitchFamily="34" charset="-122"/>
              </a:rPr>
              <a:t>الرابعة</a:t>
            </a:r>
            <a:endParaRPr lang="ar-EG" altLang="zh-CN" sz="4800" b="1" dirty="0">
              <a:solidFill>
                <a:srgbClr val="FFFFFF"/>
              </a:solidFill>
              <a:ea typeface="Microsoft YaHei" pitchFamily="34" charset="-122"/>
            </a:endParaRPr>
          </a:p>
          <a:p>
            <a:pPr rtl="1" eaLnBrk="0" hangingPunct="0"/>
            <a:r>
              <a:rPr lang="ar-EG" altLang="zh-CN" sz="4800" b="1" dirty="0">
                <a:solidFill>
                  <a:srgbClr val="FFFFFF"/>
                </a:solidFill>
                <a:ea typeface="Microsoft YaHei" pitchFamily="34" charset="-122"/>
              </a:rPr>
              <a:t>صور من التحفيز النبوي</a:t>
            </a:r>
          </a:p>
        </p:txBody>
      </p:sp>
      <p:sp>
        <p:nvSpPr>
          <p:cNvPr id="4" name="Rectangle 13" descr="FD1DDF730CE4456e89755B07FE1653D0# #Rectangle 13"/>
          <p:cNvSpPr>
            <a:spLocks noChangeArrowheads="1"/>
          </p:cNvSpPr>
          <p:nvPr/>
        </p:nvSpPr>
        <p:spPr bwMode="auto">
          <a:xfrm>
            <a:off x="1081088" y="2521123"/>
            <a:ext cx="6981825" cy="334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l"/>
            <a:endParaRPr lang="zh-CN" altLang="en-US" sz="1600">
              <a:solidFill>
                <a:srgbClr val="FFFFFF"/>
              </a:solidFill>
              <a:latin typeface="Microsoft YaHei" pitchFamily="34" charset="-122"/>
              <a:ea typeface="Microsoft YaHei" pitchFamily="34" charset="-122"/>
            </a:endParaRPr>
          </a:p>
        </p:txBody>
      </p:sp>
    </p:spTree>
    <p:extLst>
      <p:ext uri="{BB962C8B-B14F-4D97-AF65-F5344CB8AC3E}">
        <p14:creationId xmlns:p14="http://schemas.microsoft.com/office/powerpoint/2010/main" xmlns="" val="287407902"/>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Top)">
                                      <p:cBhvr>
                                        <p:cTn id="7" dur="500"/>
                                        <p:tgtEl>
                                          <p:spTgt spid="3"/>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slide(fromBottom)">
                                      <p:cBhvr>
                                        <p:cTn id="10" dur="500"/>
                                        <p:tgtEl>
                                          <p:spTgt spid="2"/>
                                        </p:tgtEl>
                                      </p:cBhvr>
                                    </p:animEffect>
                                  </p:childTnLst>
                                </p:cTn>
                              </p:par>
                            </p:childTnLst>
                          </p:cTn>
                        </p:par>
                        <p:par>
                          <p:cTn id="11" fill="hold">
                            <p:stCondLst>
                              <p:cond delay="500"/>
                            </p:stCondLst>
                            <p:childTnLst>
                              <p:par>
                                <p:cTn id="12" presetID="12" presetClass="entr" presetSubtype="4"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slide(fromBottom)">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autoUpdateAnimBg="0"/>
      <p:bldP spid="3" grpId="0" animBg="1" autoUpdateAnimBg="0"/>
      <p:bldP spid="4" grpId="0" autoUpdateAnimBg="0"/>
    </p:bldLst>
  </p:timing>
</p:sld>
</file>

<file path=ppt/slides/slide151.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2194857" y="99218"/>
            <a:ext cx="6934200" cy="715963"/>
          </a:xfrm>
        </p:spPr>
        <p:txBody>
          <a:bodyPr/>
          <a:lstStyle/>
          <a:p>
            <a:pPr algn="r"/>
            <a:r>
              <a:rPr lang="ar-EG" sz="4000" b="1" dirty="0" smtClean="0">
                <a:solidFill>
                  <a:schemeClr val="accent2">
                    <a:lumMod val="50000"/>
                  </a:schemeClr>
                </a:solidFill>
              </a:rPr>
              <a:t>الوحدة التدريبية الرابعة</a:t>
            </a:r>
            <a:endParaRPr lang="en-US" sz="4000" b="1" dirty="0" smtClean="0">
              <a:solidFill>
                <a:schemeClr val="accent2">
                  <a:lumMod val="50000"/>
                </a:schemeClr>
              </a:solidFill>
            </a:endParaRPr>
          </a:p>
        </p:txBody>
      </p:sp>
      <p:sp>
        <p:nvSpPr>
          <p:cNvPr id="2" name="Rectangle 1"/>
          <p:cNvSpPr/>
          <p:nvPr/>
        </p:nvSpPr>
        <p:spPr>
          <a:xfrm>
            <a:off x="2771800" y="1196752"/>
            <a:ext cx="6012160" cy="461665"/>
          </a:xfrm>
          <a:prstGeom prst="rect">
            <a:avLst/>
          </a:prstGeom>
        </p:spPr>
        <p:txBody>
          <a:bodyPr wrap="square">
            <a:spAutoFit/>
          </a:bodyPr>
          <a:lstStyle/>
          <a:p>
            <a:pPr algn="justLow" rtl="1"/>
            <a:r>
              <a:rPr lang="ar-EG" b="1" dirty="0">
                <a:solidFill>
                  <a:srgbClr val="C00000"/>
                </a:solidFill>
              </a:rPr>
              <a:t>صور من التحفيز النبوي</a:t>
            </a:r>
          </a:p>
        </p:txBody>
      </p:sp>
      <p:sp>
        <p:nvSpPr>
          <p:cNvPr id="6" name="Rectangle 3"/>
          <p:cNvSpPr>
            <a:spLocks noChangeArrowheads="1"/>
          </p:cNvSpPr>
          <p:nvPr/>
        </p:nvSpPr>
        <p:spPr bwMode="auto">
          <a:xfrm>
            <a:off x="1763688" y="2235636"/>
            <a:ext cx="7032667" cy="37856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gn="r" rtl="1">
              <a:buFont typeface="Wingdings" pitchFamily="2" charset="2"/>
              <a:buChar char="ü"/>
            </a:pPr>
            <a:r>
              <a:rPr lang="ar-SA" b="1" dirty="0">
                <a:solidFill>
                  <a:srgbClr val="7030A0"/>
                </a:solidFill>
                <a:ea typeface="Times New Roman" pitchFamily="18" charset="0"/>
                <a:cs typeface="Arial" pitchFamily="34" charset="0"/>
              </a:rPr>
              <a:t>إظهار الحب </a:t>
            </a:r>
            <a:r>
              <a:rPr lang="ar-SA" b="1" dirty="0" smtClean="0">
                <a:solidFill>
                  <a:srgbClr val="7030A0"/>
                </a:solidFill>
                <a:ea typeface="Times New Roman" pitchFamily="18" charset="0"/>
                <a:cs typeface="Arial" pitchFamily="34" charset="0"/>
              </a:rPr>
              <a:t>والاهتمام</a:t>
            </a:r>
            <a:endParaRPr lang="ar-EG" b="1" dirty="0" smtClean="0">
              <a:solidFill>
                <a:srgbClr val="7030A0"/>
              </a:solidFill>
              <a:ea typeface="Times New Roman" pitchFamily="18" charset="0"/>
              <a:cs typeface="Arial" pitchFamily="34" charset="0"/>
            </a:endParaRPr>
          </a:p>
          <a:p>
            <a:pPr marL="285750" indent="-285750" algn="r" rtl="1">
              <a:buFont typeface="Wingdings" pitchFamily="2" charset="2"/>
              <a:buChar char="ü"/>
            </a:pPr>
            <a:r>
              <a:rPr lang="ar-SA" b="1" dirty="0">
                <a:solidFill>
                  <a:srgbClr val="7030A0"/>
                </a:solidFill>
                <a:ea typeface="Times New Roman" pitchFamily="18" charset="0"/>
                <a:cs typeface="Arial" pitchFamily="34" charset="0"/>
              </a:rPr>
              <a:t>لفت الانتباه</a:t>
            </a:r>
            <a:endParaRPr lang="en-US" b="1" dirty="0">
              <a:solidFill>
                <a:srgbClr val="7030A0"/>
              </a:solidFill>
              <a:ea typeface="Times New Roman" pitchFamily="18" charset="0"/>
              <a:cs typeface="Arial" pitchFamily="34" charset="0"/>
            </a:endParaRPr>
          </a:p>
          <a:p>
            <a:pPr marL="285750" indent="-285750" algn="r" rtl="1">
              <a:buFont typeface="Wingdings" pitchFamily="2" charset="2"/>
              <a:buChar char="ü"/>
            </a:pPr>
            <a:r>
              <a:rPr lang="ar-SA" b="1" dirty="0">
                <a:solidFill>
                  <a:srgbClr val="7030A0"/>
                </a:solidFill>
                <a:ea typeface="Times New Roman" pitchFamily="18" charset="0"/>
                <a:cs typeface="Arial" pitchFamily="34" charset="0"/>
              </a:rPr>
              <a:t>العاطفة وذكر الحقائق</a:t>
            </a:r>
            <a:endParaRPr lang="ar-EG" b="1" dirty="0">
              <a:solidFill>
                <a:srgbClr val="7030A0"/>
              </a:solidFill>
              <a:ea typeface="Times New Roman" pitchFamily="18" charset="0"/>
              <a:cs typeface="Arial" pitchFamily="34" charset="0"/>
            </a:endParaRPr>
          </a:p>
          <a:p>
            <a:pPr marL="285750" indent="-285750" algn="r" rtl="1">
              <a:buFont typeface="Wingdings" pitchFamily="2" charset="2"/>
              <a:buChar char="ü"/>
            </a:pPr>
            <a:r>
              <a:rPr lang="ar-SA" b="1" dirty="0">
                <a:solidFill>
                  <a:srgbClr val="7030A0"/>
                </a:solidFill>
                <a:ea typeface="Times New Roman" pitchFamily="18" charset="0"/>
                <a:cs typeface="Arial" pitchFamily="34" charset="0"/>
              </a:rPr>
              <a:t>التحفيز المادي</a:t>
            </a:r>
            <a:endParaRPr lang="en-US" b="1" dirty="0">
              <a:solidFill>
                <a:srgbClr val="7030A0"/>
              </a:solidFill>
              <a:ea typeface="Times New Roman" pitchFamily="18" charset="0"/>
              <a:cs typeface="Arial" pitchFamily="34" charset="0"/>
            </a:endParaRPr>
          </a:p>
          <a:p>
            <a:pPr marL="285750" indent="-285750" algn="r" rtl="1">
              <a:buFont typeface="Wingdings" pitchFamily="2" charset="2"/>
              <a:buChar char="ü"/>
            </a:pPr>
            <a:r>
              <a:rPr lang="ar-SA" b="1" dirty="0">
                <a:solidFill>
                  <a:srgbClr val="7030A0"/>
                </a:solidFill>
                <a:ea typeface="Times New Roman" pitchFamily="18" charset="0"/>
                <a:cs typeface="Arial" pitchFamily="34" charset="0"/>
              </a:rPr>
              <a:t>التحفيز المعنوي</a:t>
            </a:r>
            <a:endParaRPr lang="en-US" b="1" dirty="0">
              <a:solidFill>
                <a:srgbClr val="7030A0"/>
              </a:solidFill>
              <a:ea typeface="Times New Roman" pitchFamily="18" charset="0"/>
              <a:cs typeface="Arial" pitchFamily="34" charset="0"/>
            </a:endParaRPr>
          </a:p>
          <a:p>
            <a:pPr marL="285750" indent="-285750" algn="r" rtl="1">
              <a:buFont typeface="Wingdings" pitchFamily="2" charset="2"/>
              <a:buChar char="ü"/>
            </a:pPr>
            <a:r>
              <a:rPr lang="ar-SA" b="1" dirty="0">
                <a:solidFill>
                  <a:srgbClr val="7030A0"/>
                </a:solidFill>
                <a:ea typeface="Times New Roman" pitchFamily="18" charset="0"/>
                <a:cs typeface="Arial" pitchFamily="34" charset="0"/>
              </a:rPr>
              <a:t>التحفيز بالتلقيب المناسب</a:t>
            </a:r>
            <a:endParaRPr lang="en-US" b="1" dirty="0">
              <a:solidFill>
                <a:srgbClr val="7030A0"/>
              </a:solidFill>
              <a:ea typeface="Times New Roman" pitchFamily="18" charset="0"/>
              <a:cs typeface="Arial" pitchFamily="34" charset="0"/>
            </a:endParaRPr>
          </a:p>
          <a:p>
            <a:pPr marL="285750" indent="-285750" algn="r" rtl="1">
              <a:buFont typeface="Wingdings" pitchFamily="2" charset="2"/>
              <a:buChar char="ü"/>
            </a:pPr>
            <a:r>
              <a:rPr lang="ar-SA" b="1" dirty="0">
                <a:solidFill>
                  <a:srgbClr val="7030A0"/>
                </a:solidFill>
                <a:ea typeface="Times New Roman" pitchFamily="18" charset="0"/>
                <a:cs typeface="Arial" pitchFamily="34" charset="0"/>
              </a:rPr>
              <a:t>التحفيز بالقول</a:t>
            </a:r>
            <a:endParaRPr lang="ar-EG" b="1" dirty="0">
              <a:solidFill>
                <a:srgbClr val="7030A0"/>
              </a:solidFill>
              <a:ea typeface="Times New Roman" pitchFamily="18" charset="0"/>
              <a:cs typeface="Arial" pitchFamily="34" charset="0"/>
            </a:endParaRPr>
          </a:p>
          <a:p>
            <a:pPr marL="285750" indent="-285750" algn="r" rtl="1">
              <a:buFont typeface="Wingdings" pitchFamily="2" charset="2"/>
              <a:buChar char="ü"/>
            </a:pPr>
            <a:r>
              <a:rPr lang="ar-SA" b="1" dirty="0">
                <a:solidFill>
                  <a:srgbClr val="7030A0"/>
                </a:solidFill>
                <a:ea typeface="Times New Roman" pitchFamily="18" charset="0"/>
                <a:cs typeface="Arial" pitchFamily="34" charset="0"/>
              </a:rPr>
              <a:t>تحفيز العقول بالسؤال والتعلم</a:t>
            </a:r>
            <a:endParaRPr lang="ar-EG" b="1" dirty="0">
              <a:solidFill>
                <a:srgbClr val="7030A0"/>
              </a:solidFill>
              <a:ea typeface="Times New Roman" pitchFamily="18" charset="0"/>
              <a:cs typeface="Arial" pitchFamily="34" charset="0"/>
            </a:endParaRPr>
          </a:p>
          <a:p>
            <a:pPr marL="285750" indent="-285750" algn="r" rtl="1">
              <a:buFont typeface="Wingdings" pitchFamily="2" charset="2"/>
              <a:buChar char="ü"/>
            </a:pPr>
            <a:r>
              <a:rPr lang="ar-SA" b="1" dirty="0">
                <a:solidFill>
                  <a:srgbClr val="7030A0"/>
                </a:solidFill>
                <a:ea typeface="Times New Roman" pitchFamily="18" charset="0"/>
                <a:cs typeface="Arial" pitchFamily="34" charset="0"/>
              </a:rPr>
              <a:t>التحفيز عن طريق الخوف</a:t>
            </a:r>
            <a:endParaRPr lang="en-US" b="1" dirty="0">
              <a:solidFill>
                <a:srgbClr val="7030A0"/>
              </a:solidFill>
              <a:ea typeface="Times New Roman" pitchFamily="18" charset="0"/>
              <a:cs typeface="Arial" pitchFamily="34" charset="0"/>
            </a:endParaRPr>
          </a:p>
          <a:p>
            <a:pPr marL="285750" indent="-285750" algn="r" rtl="1">
              <a:buFont typeface="Wingdings" pitchFamily="2" charset="2"/>
              <a:buChar char="ü"/>
            </a:pPr>
            <a:r>
              <a:rPr lang="ar-SA" b="1" dirty="0">
                <a:solidFill>
                  <a:srgbClr val="7030A0"/>
                </a:solidFill>
                <a:ea typeface="Times New Roman" pitchFamily="18" charset="0"/>
                <a:cs typeface="Arial" pitchFamily="34" charset="0"/>
              </a:rPr>
              <a:t>التحفيز بالإقناع</a:t>
            </a:r>
            <a:endParaRPr lang="en-US" b="1" dirty="0">
              <a:solidFill>
                <a:srgbClr val="7030A0"/>
              </a:solidFill>
              <a:ea typeface="Times New Roman" pitchFamily="18" charset="0"/>
              <a:cs typeface="Arial" pitchFamily="34" charset="0"/>
            </a:endParaRPr>
          </a:p>
        </p:txBody>
      </p:sp>
      <p:sp>
        <p:nvSpPr>
          <p:cNvPr id="7" name="Rectangle 4"/>
          <p:cNvSpPr>
            <a:spLocks noChangeArrowheads="1"/>
          </p:cNvSpPr>
          <p:nvPr/>
        </p:nvSpPr>
        <p:spPr bwMode="auto">
          <a:xfrm>
            <a:off x="0" y="4572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ar-EG">
              <a:solidFill>
                <a:srgbClr val="808080"/>
              </a:solidFill>
            </a:endParaRPr>
          </a:p>
        </p:txBody>
      </p:sp>
    </p:spTree>
    <p:extLst>
      <p:ext uri="{BB962C8B-B14F-4D97-AF65-F5344CB8AC3E}">
        <p14:creationId xmlns:p14="http://schemas.microsoft.com/office/powerpoint/2010/main" xmlns="" val="357143295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arn(inVertic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arn(inVertical)">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barn(inVertical)">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barn(inVertical)">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barn(inVertical)">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barn(inVertical)">
                                      <p:cBhvr>
                                        <p:cTn id="37" dur="500"/>
                                        <p:tgtEl>
                                          <p:spTgt spid="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6">
                                            <p:txEl>
                                              <p:pRg st="7" end="7"/>
                                            </p:txEl>
                                          </p:spTgt>
                                        </p:tgtEl>
                                        <p:attrNameLst>
                                          <p:attrName>style.visibility</p:attrName>
                                        </p:attrNameLst>
                                      </p:cBhvr>
                                      <p:to>
                                        <p:strVal val="visible"/>
                                      </p:to>
                                    </p:set>
                                    <p:animEffect transition="in" filter="barn(inVertical)">
                                      <p:cBhvr>
                                        <p:cTn id="42" dur="500"/>
                                        <p:tgtEl>
                                          <p:spTgt spid="6">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6">
                                            <p:txEl>
                                              <p:pRg st="8" end="8"/>
                                            </p:txEl>
                                          </p:spTgt>
                                        </p:tgtEl>
                                        <p:attrNameLst>
                                          <p:attrName>style.visibility</p:attrName>
                                        </p:attrNameLst>
                                      </p:cBhvr>
                                      <p:to>
                                        <p:strVal val="visible"/>
                                      </p:to>
                                    </p:set>
                                    <p:animEffect transition="in" filter="barn(inVertical)">
                                      <p:cBhvr>
                                        <p:cTn id="47" dur="500"/>
                                        <p:tgtEl>
                                          <p:spTgt spid="6">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6">
                                            <p:txEl>
                                              <p:pRg st="9" end="9"/>
                                            </p:txEl>
                                          </p:spTgt>
                                        </p:tgtEl>
                                        <p:attrNameLst>
                                          <p:attrName>style.visibility</p:attrName>
                                        </p:attrNameLst>
                                      </p:cBhvr>
                                      <p:to>
                                        <p:strVal val="visible"/>
                                      </p:to>
                                    </p:set>
                                    <p:animEffect transition="in" filter="barn(inVertical)">
                                      <p:cBhvr>
                                        <p:cTn id="52" dur="500"/>
                                        <p:tgtEl>
                                          <p:spTgt spid="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对角圆角矩形 5"/>
          <p:cNvSpPr>
            <a:spLocks/>
          </p:cNvSpPr>
          <p:nvPr/>
        </p:nvSpPr>
        <p:spPr bwMode="auto">
          <a:xfrm rot="21346829" flipH="1">
            <a:off x="1503901" y="2158577"/>
            <a:ext cx="5850448" cy="2931372"/>
          </a:xfrm>
          <a:custGeom>
            <a:avLst/>
            <a:gdLst>
              <a:gd name="T0" fmla="*/ 492043 w 6954838"/>
              <a:gd name="T1" fmla="*/ 0 h 3879850"/>
              <a:gd name="T2" fmla="*/ 6954838 w 6954838"/>
              <a:gd name="T3" fmla="*/ 0 h 3879850"/>
              <a:gd name="T4" fmla="*/ 6954838 w 6954838"/>
              <a:gd name="T5" fmla="*/ 0 h 3879850"/>
              <a:gd name="T6" fmla="*/ 6954838 w 6954838"/>
              <a:gd name="T7" fmla="*/ 3387807 h 3879850"/>
              <a:gd name="T8" fmla="*/ 6462795 w 6954838"/>
              <a:gd name="T9" fmla="*/ 3879850 h 3879850"/>
              <a:gd name="T10" fmla="*/ 0 w 6954838"/>
              <a:gd name="T11" fmla="*/ 3879850 h 3879850"/>
              <a:gd name="T12" fmla="*/ 0 w 6954838"/>
              <a:gd name="T13" fmla="*/ 3879850 h 3879850"/>
              <a:gd name="T14" fmla="*/ 0 w 6954838"/>
              <a:gd name="T15" fmla="*/ 492043 h 3879850"/>
              <a:gd name="T16" fmla="*/ 492043 w 6954838"/>
              <a:gd name="T17" fmla="*/ 0 h 3879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54838" h="3879850">
                <a:moveTo>
                  <a:pt x="492043" y="0"/>
                </a:moveTo>
                <a:lnTo>
                  <a:pt x="6954838" y="0"/>
                </a:lnTo>
                <a:lnTo>
                  <a:pt x="6954838" y="3387807"/>
                </a:lnTo>
                <a:cubicBezTo>
                  <a:pt x="6954838" y="3659555"/>
                  <a:pt x="6734543" y="3879850"/>
                  <a:pt x="6462795" y="3879850"/>
                </a:cubicBezTo>
                <a:lnTo>
                  <a:pt x="0" y="3879850"/>
                </a:lnTo>
                <a:lnTo>
                  <a:pt x="0" y="492043"/>
                </a:lnTo>
                <a:cubicBezTo>
                  <a:pt x="0" y="220295"/>
                  <a:pt x="220295" y="0"/>
                  <a:pt x="492043" y="0"/>
                </a:cubicBezTo>
                <a:close/>
              </a:path>
            </a:pathLst>
          </a:custGeom>
          <a:gradFill>
            <a:gsLst>
              <a:gs pos="0">
                <a:srgbClr val="66CCFF"/>
              </a:gs>
              <a:gs pos="35000">
                <a:srgbClr val="33CCFF"/>
              </a:gs>
              <a:gs pos="100000">
                <a:srgbClr val="00B0F0"/>
              </a:gs>
            </a:gsLst>
          </a:gradFill>
          <a:ln>
            <a:solidFill>
              <a:srgbClr val="00FFFF"/>
            </a:solidFill>
          </a:ln>
          <a:extLst/>
        </p:spPr>
        <p:style>
          <a:lnRef idx="1">
            <a:schemeClr val="accent1"/>
          </a:lnRef>
          <a:fillRef idx="2">
            <a:schemeClr val="accent1"/>
          </a:fillRef>
          <a:effectRef idx="1">
            <a:schemeClr val="accent1"/>
          </a:effectRef>
          <a:fontRef idx="minor">
            <a:schemeClr val="dk1"/>
          </a:fontRef>
        </p:style>
        <p:txBody>
          <a:bodyPr anchor="ctr"/>
          <a:lstStyle/>
          <a:p>
            <a:pPr>
              <a:defRPr/>
            </a:pPr>
            <a:endParaRPr lang="ar-EG">
              <a:solidFill>
                <a:srgbClr val="000000"/>
              </a:solidFill>
              <a:latin typeface="Arial" panose="020B0604020202020204" pitchFamily="34" charset="0"/>
              <a:ea typeface="SimSun" panose="02010600030101010101" pitchFamily="2" charset="-122"/>
            </a:endParaRPr>
          </a:p>
        </p:txBody>
      </p:sp>
      <p:pic>
        <p:nvPicPr>
          <p:cNvPr id="7" name="Picture 3" descr="C:\TDDOWNLOAD\pencil.png"/>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flipH="1">
            <a:off x="6826558" y="1700808"/>
            <a:ext cx="481746" cy="7466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内容占位符 2"/>
          <p:cNvSpPr>
            <a:spLocks noGrp="1"/>
          </p:cNvSpPr>
          <p:nvPr>
            <p:ph idx="4294967295"/>
          </p:nvPr>
        </p:nvSpPr>
        <p:spPr>
          <a:xfrm rot="21361315" flipH="1">
            <a:off x="1973263" y="2738438"/>
            <a:ext cx="4797425" cy="2054225"/>
          </a:xfrm>
        </p:spPr>
        <p:txBody>
          <a:bodyPr/>
          <a:lstStyle/>
          <a:p>
            <a:pPr marL="0" indent="0" algn="ctr">
              <a:buNone/>
            </a:pPr>
            <a:endParaRPr lang="ar-EG" altLang="zh-CN" sz="1400" b="1" dirty="0" smtClean="0">
              <a:solidFill>
                <a:srgbClr val="000000"/>
              </a:solidFill>
            </a:endParaRPr>
          </a:p>
          <a:p>
            <a:pPr marL="0" indent="0" algn="ctr">
              <a:buNone/>
            </a:pPr>
            <a:r>
              <a:rPr lang="ar-EG" altLang="zh-CN" sz="4000" b="1" dirty="0">
                <a:solidFill>
                  <a:srgbClr val="000000"/>
                </a:solidFill>
              </a:rPr>
              <a:t>التحفيز بإظهار الحب والاهتمام</a:t>
            </a:r>
          </a:p>
        </p:txBody>
      </p:sp>
    </p:spTree>
    <p:extLst>
      <p:ext uri="{BB962C8B-B14F-4D97-AF65-F5344CB8AC3E}">
        <p14:creationId xmlns:p14="http://schemas.microsoft.com/office/powerpoint/2010/main" xmlns="" val="867052167"/>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par>
                          <p:cTn id="21" fill="hold">
                            <p:stCondLst>
                              <p:cond delay="2000"/>
                            </p:stCondLst>
                            <p:childTnLst>
                              <p:par>
                                <p:cTn id="22" presetID="26" presetClass="entr" presetSubtype="0"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80">
                                          <p:stCondLst>
                                            <p:cond delay="0"/>
                                          </p:stCondLst>
                                        </p:cTn>
                                        <p:tgtEl>
                                          <p:spTgt spid="7"/>
                                        </p:tgtEl>
                                      </p:cBhvr>
                                    </p:animEffect>
                                    <p:anim calcmode="lin" valueType="num">
                                      <p:cBhvr>
                                        <p:cTn id="25"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0" dur="26">
                                          <p:stCondLst>
                                            <p:cond delay="650"/>
                                          </p:stCondLst>
                                        </p:cTn>
                                        <p:tgtEl>
                                          <p:spTgt spid="7"/>
                                        </p:tgtEl>
                                      </p:cBhvr>
                                      <p:to x="100000" y="60000"/>
                                    </p:animScale>
                                    <p:animScale>
                                      <p:cBhvr>
                                        <p:cTn id="31" dur="166" decel="50000">
                                          <p:stCondLst>
                                            <p:cond delay="676"/>
                                          </p:stCondLst>
                                        </p:cTn>
                                        <p:tgtEl>
                                          <p:spTgt spid="7"/>
                                        </p:tgtEl>
                                      </p:cBhvr>
                                      <p:to x="100000" y="100000"/>
                                    </p:animScale>
                                    <p:animScale>
                                      <p:cBhvr>
                                        <p:cTn id="32" dur="26">
                                          <p:stCondLst>
                                            <p:cond delay="1312"/>
                                          </p:stCondLst>
                                        </p:cTn>
                                        <p:tgtEl>
                                          <p:spTgt spid="7"/>
                                        </p:tgtEl>
                                      </p:cBhvr>
                                      <p:to x="100000" y="80000"/>
                                    </p:animScale>
                                    <p:animScale>
                                      <p:cBhvr>
                                        <p:cTn id="33" dur="166" decel="50000">
                                          <p:stCondLst>
                                            <p:cond delay="1338"/>
                                          </p:stCondLst>
                                        </p:cTn>
                                        <p:tgtEl>
                                          <p:spTgt spid="7"/>
                                        </p:tgtEl>
                                      </p:cBhvr>
                                      <p:to x="100000" y="100000"/>
                                    </p:animScale>
                                    <p:animScale>
                                      <p:cBhvr>
                                        <p:cTn id="34" dur="26">
                                          <p:stCondLst>
                                            <p:cond delay="1642"/>
                                          </p:stCondLst>
                                        </p:cTn>
                                        <p:tgtEl>
                                          <p:spTgt spid="7"/>
                                        </p:tgtEl>
                                      </p:cBhvr>
                                      <p:to x="100000" y="90000"/>
                                    </p:animScale>
                                    <p:animScale>
                                      <p:cBhvr>
                                        <p:cTn id="35" dur="166" decel="50000">
                                          <p:stCondLst>
                                            <p:cond delay="1668"/>
                                          </p:stCondLst>
                                        </p:cTn>
                                        <p:tgtEl>
                                          <p:spTgt spid="7"/>
                                        </p:tgtEl>
                                      </p:cBhvr>
                                      <p:to x="100000" y="100000"/>
                                    </p:animScale>
                                    <p:animScale>
                                      <p:cBhvr>
                                        <p:cTn id="36" dur="26">
                                          <p:stCondLst>
                                            <p:cond delay="1808"/>
                                          </p:stCondLst>
                                        </p:cTn>
                                        <p:tgtEl>
                                          <p:spTgt spid="7"/>
                                        </p:tgtEl>
                                      </p:cBhvr>
                                      <p:to x="100000" y="95000"/>
                                    </p:animScale>
                                    <p:animScale>
                                      <p:cBhvr>
                                        <p:cTn id="37" dur="166" decel="50000">
                                          <p:stCondLst>
                                            <p:cond delay="1834"/>
                                          </p:stCondLst>
                                        </p:cTn>
                                        <p:tgtEl>
                                          <p:spTgt spid="7"/>
                                        </p:tgtEl>
                                      </p:cBhvr>
                                      <p:to x="100000" y="100000"/>
                                    </p:animScale>
                                  </p:childTnLst>
                                </p:cTn>
                              </p:par>
                            </p:childTnLst>
                          </p:cTn>
                        </p:par>
                        <p:par>
                          <p:cTn id="38" fill="hold">
                            <p:stCondLst>
                              <p:cond delay="4000"/>
                            </p:stCondLst>
                            <p:childTnLst>
                              <p:par>
                                <p:cTn id="39" presetID="26" presetClass="entr" presetSubtype="0" fill="hold" grpId="0" nodeType="afterEffect">
                                  <p:stCondLst>
                                    <p:cond delay="0"/>
                                  </p:stCondLst>
                                  <p:childTnLst>
                                    <p:set>
                                      <p:cBhvr>
                                        <p:cTn id="40" dur="1" fill="hold">
                                          <p:stCondLst>
                                            <p:cond delay="0"/>
                                          </p:stCondLst>
                                        </p:cTn>
                                        <p:tgtEl>
                                          <p:spTgt spid="8">
                                            <p:txEl>
                                              <p:pRg st="1" end="1"/>
                                            </p:txEl>
                                          </p:spTgt>
                                        </p:tgtEl>
                                        <p:attrNameLst>
                                          <p:attrName>style.visibility</p:attrName>
                                        </p:attrNameLst>
                                      </p:cBhvr>
                                      <p:to>
                                        <p:strVal val="visible"/>
                                      </p:to>
                                    </p:set>
                                    <p:animEffect transition="in" filter="wipe(down)">
                                      <p:cBhvr>
                                        <p:cTn id="41" dur="580">
                                          <p:stCondLst>
                                            <p:cond delay="0"/>
                                          </p:stCondLst>
                                        </p:cTn>
                                        <p:tgtEl>
                                          <p:spTgt spid="8">
                                            <p:txEl>
                                              <p:pRg st="1" end="1"/>
                                            </p:txEl>
                                          </p:spTgt>
                                        </p:tgtEl>
                                      </p:cBhvr>
                                    </p:animEffect>
                                    <p:anim calcmode="lin" valueType="num">
                                      <p:cBhvr>
                                        <p:cTn id="42" dur="1822" tmFilter="0,0; 0.14,0.36; 0.43,0.73; 0.71,0.91; 1.0,1.0">
                                          <p:stCondLst>
                                            <p:cond delay="0"/>
                                          </p:stCondLst>
                                        </p:cTn>
                                        <p:tgtEl>
                                          <p:spTgt spid="8">
                                            <p:txEl>
                                              <p:pRg st="1" end="1"/>
                                            </p:txEl>
                                          </p:spTgt>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8">
                                            <p:txEl>
                                              <p:pRg st="1" end="1"/>
                                            </p:txEl>
                                          </p:spTgt>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8">
                                            <p:txEl>
                                              <p:pRg st="1" end="1"/>
                                            </p:txEl>
                                          </p:spTgt>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8">
                                            <p:txEl>
                                              <p:pRg st="1" end="1"/>
                                            </p:txEl>
                                          </p:spTgt>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8">
                                            <p:txEl>
                                              <p:pRg st="1" end="1"/>
                                            </p:txEl>
                                          </p:spTgt>
                                        </p:tgtEl>
                                        <p:attrNameLst>
                                          <p:attrName>ppt_y</p:attrName>
                                        </p:attrNameLst>
                                      </p:cBhvr>
                                      <p:tavLst>
                                        <p:tav tm="0" fmla="#ppt_y-sin(pi*$)/81">
                                          <p:val>
                                            <p:fltVal val="0"/>
                                          </p:val>
                                        </p:tav>
                                        <p:tav tm="100000">
                                          <p:val>
                                            <p:fltVal val="1"/>
                                          </p:val>
                                        </p:tav>
                                      </p:tavLst>
                                    </p:anim>
                                    <p:animScale>
                                      <p:cBhvr>
                                        <p:cTn id="47" dur="26">
                                          <p:stCondLst>
                                            <p:cond delay="650"/>
                                          </p:stCondLst>
                                        </p:cTn>
                                        <p:tgtEl>
                                          <p:spTgt spid="8">
                                            <p:txEl>
                                              <p:pRg st="1" end="1"/>
                                            </p:txEl>
                                          </p:spTgt>
                                        </p:tgtEl>
                                      </p:cBhvr>
                                      <p:to x="100000" y="60000"/>
                                    </p:animScale>
                                    <p:animScale>
                                      <p:cBhvr>
                                        <p:cTn id="48" dur="166" decel="50000">
                                          <p:stCondLst>
                                            <p:cond delay="676"/>
                                          </p:stCondLst>
                                        </p:cTn>
                                        <p:tgtEl>
                                          <p:spTgt spid="8">
                                            <p:txEl>
                                              <p:pRg st="1" end="1"/>
                                            </p:txEl>
                                          </p:spTgt>
                                        </p:tgtEl>
                                      </p:cBhvr>
                                      <p:to x="100000" y="100000"/>
                                    </p:animScale>
                                    <p:animScale>
                                      <p:cBhvr>
                                        <p:cTn id="49" dur="26">
                                          <p:stCondLst>
                                            <p:cond delay="1312"/>
                                          </p:stCondLst>
                                        </p:cTn>
                                        <p:tgtEl>
                                          <p:spTgt spid="8">
                                            <p:txEl>
                                              <p:pRg st="1" end="1"/>
                                            </p:txEl>
                                          </p:spTgt>
                                        </p:tgtEl>
                                      </p:cBhvr>
                                      <p:to x="100000" y="80000"/>
                                    </p:animScale>
                                    <p:animScale>
                                      <p:cBhvr>
                                        <p:cTn id="50" dur="166" decel="50000">
                                          <p:stCondLst>
                                            <p:cond delay="1338"/>
                                          </p:stCondLst>
                                        </p:cTn>
                                        <p:tgtEl>
                                          <p:spTgt spid="8">
                                            <p:txEl>
                                              <p:pRg st="1" end="1"/>
                                            </p:txEl>
                                          </p:spTgt>
                                        </p:tgtEl>
                                      </p:cBhvr>
                                      <p:to x="100000" y="100000"/>
                                    </p:animScale>
                                    <p:animScale>
                                      <p:cBhvr>
                                        <p:cTn id="51" dur="26">
                                          <p:stCondLst>
                                            <p:cond delay="1642"/>
                                          </p:stCondLst>
                                        </p:cTn>
                                        <p:tgtEl>
                                          <p:spTgt spid="8">
                                            <p:txEl>
                                              <p:pRg st="1" end="1"/>
                                            </p:txEl>
                                          </p:spTgt>
                                        </p:tgtEl>
                                      </p:cBhvr>
                                      <p:to x="100000" y="90000"/>
                                    </p:animScale>
                                    <p:animScale>
                                      <p:cBhvr>
                                        <p:cTn id="52" dur="166" decel="50000">
                                          <p:stCondLst>
                                            <p:cond delay="1668"/>
                                          </p:stCondLst>
                                        </p:cTn>
                                        <p:tgtEl>
                                          <p:spTgt spid="8">
                                            <p:txEl>
                                              <p:pRg st="1" end="1"/>
                                            </p:txEl>
                                          </p:spTgt>
                                        </p:tgtEl>
                                      </p:cBhvr>
                                      <p:to x="100000" y="100000"/>
                                    </p:animScale>
                                    <p:animScale>
                                      <p:cBhvr>
                                        <p:cTn id="53" dur="26">
                                          <p:stCondLst>
                                            <p:cond delay="1808"/>
                                          </p:stCondLst>
                                        </p:cTn>
                                        <p:tgtEl>
                                          <p:spTgt spid="8">
                                            <p:txEl>
                                              <p:pRg st="1" end="1"/>
                                            </p:txEl>
                                          </p:spTgt>
                                        </p:tgtEl>
                                      </p:cBhvr>
                                      <p:to x="100000" y="95000"/>
                                    </p:animScale>
                                    <p:animScale>
                                      <p:cBhvr>
                                        <p:cTn id="54" dur="166" decel="50000">
                                          <p:stCondLst>
                                            <p:cond delay="1834"/>
                                          </p:stCondLst>
                                        </p:cTn>
                                        <p:tgtEl>
                                          <p:spTgt spid="8">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build="p"/>
    </p:bld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3"/>
          <p:cNvSpPr/>
          <p:nvPr/>
        </p:nvSpPr>
        <p:spPr bwMode="auto">
          <a:xfrm>
            <a:off x="3923928" y="404664"/>
            <a:ext cx="5088904" cy="720080"/>
          </a:xfrm>
          <a:prstGeom prst="round2DiagRect">
            <a:avLst/>
          </a:prstGeom>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pPr rtl="1"/>
            <a:r>
              <a:rPr lang="ar-EG" sz="2800" b="1" dirty="0">
                <a:solidFill>
                  <a:srgbClr val="0120BD">
                    <a:lumMod val="75000"/>
                  </a:srgbClr>
                </a:solidFill>
                <a:latin typeface="Arial" charset="0"/>
              </a:rPr>
              <a:t>التحفيز بإظهار الحب والاهتمام</a:t>
            </a:r>
          </a:p>
        </p:txBody>
      </p:sp>
      <p:sp>
        <p:nvSpPr>
          <p:cNvPr id="5" name="Flowchart: Alternate Process 4"/>
          <p:cNvSpPr/>
          <p:nvPr/>
        </p:nvSpPr>
        <p:spPr bwMode="auto">
          <a:xfrm>
            <a:off x="755576" y="4581128"/>
            <a:ext cx="7632848" cy="1272337"/>
          </a:xfrm>
          <a:prstGeom prst="flowChartAlternateProcess">
            <a:avLst/>
          </a:prstGeom>
          <a:solidFill>
            <a:schemeClr val="accent1">
              <a:alpha val="50000"/>
            </a:schemeClr>
          </a:solidFill>
          <a:ln/>
          <a:extLst/>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1" anchor="ctr" anchorCtr="0" compatLnSpc="1">
            <a:prstTxWarp prst="textNoShape">
              <a:avLst/>
            </a:prstTxWarp>
          </a:bodyPr>
          <a:lstStyle/>
          <a:p>
            <a:pPr rtl="1"/>
            <a:endParaRPr lang="ar-EG" b="1" dirty="0" smtClean="0">
              <a:solidFill>
                <a:srgbClr val="808080"/>
              </a:solidFill>
              <a:latin typeface="Arial" charset="0"/>
            </a:endParaRPr>
          </a:p>
        </p:txBody>
      </p:sp>
      <p:sp>
        <p:nvSpPr>
          <p:cNvPr id="2" name="TextBox 1"/>
          <p:cNvSpPr txBox="1"/>
          <p:nvPr/>
        </p:nvSpPr>
        <p:spPr>
          <a:xfrm>
            <a:off x="755576" y="4653136"/>
            <a:ext cx="7632848" cy="1200329"/>
          </a:xfrm>
          <a:prstGeom prst="rect">
            <a:avLst/>
          </a:prstGeom>
          <a:noFill/>
        </p:spPr>
        <p:txBody>
          <a:bodyPr wrap="square" rtlCol="1">
            <a:spAutoFit/>
          </a:bodyPr>
          <a:lstStyle/>
          <a:p>
            <a:pPr algn="justLow" rtl="1"/>
            <a:r>
              <a:rPr lang="ar-SA" b="1" dirty="0">
                <a:solidFill>
                  <a:srgbClr val="FFFFFF"/>
                </a:solidFill>
              </a:rPr>
              <a:t>فهذا صاحبه وخادمه ربيعة بن كعب الأسلمي رضي الله عنه، يخدم النبي صلى الله عليه وسلم وهو من أهل الصفة الفقراء، ولقد تجلى موقف التحفيز النبوي مع هذا الصحابي الكريم في هاتين </a:t>
            </a:r>
            <a:r>
              <a:rPr lang="ar-SA" b="1" dirty="0" smtClean="0">
                <a:solidFill>
                  <a:srgbClr val="FFFFFF"/>
                </a:solidFill>
              </a:rPr>
              <a:t>القصتين</a:t>
            </a:r>
            <a:endParaRPr lang="ar-SA" b="1" dirty="0">
              <a:solidFill>
                <a:srgbClr val="FFFFFF"/>
              </a:solidFill>
            </a:endParaRPr>
          </a:p>
        </p:txBody>
      </p:sp>
    </p:spTree>
    <p:extLst>
      <p:ext uri="{BB962C8B-B14F-4D97-AF65-F5344CB8AC3E}">
        <p14:creationId xmlns:p14="http://schemas.microsoft.com/office/powerpoint/2010/main" xmlns="" val="1923479272"/>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对角圆角矩形 5"/>
          <p:cNvSpPr>
            <a:spLocks/>
          </p:cNvSpPr>
          <p:nvPr/>
        </p:nvSpPr>
        <p:spPr bwMode="auto">
          <a:xfrm rot="21346829" flipH="1">
            <a:off x="1503901" y="2158577"/>
            <a:ext cx="5850448" cy="2931372"/>
          </a:xfrm>
          <a:custGeom>
            <a:avLst/>
            <a:gdLst>
              <a:gd name="T0" fmla="*/ 492043 w 6954838"/>
              <a:gd name="T1" fmla="*/ 0 h 3879850"/>
              <a:gd name="T2" fmla="*/ 6954838 w 6954838"/>
              <a:gd name="T3" fmla="*/ 0 h 3879850"/>
              <a:gd name="T4" fmla="*/ 6954838 w 6954838"/>
              <a:gd name="T5" fmla="*/ 0 h 3879850"/>
              <a:gd name="T6" fmla="*/ 6954838 w 6954838"/>
              <a:gd name="T7" fmla="*/ 3387807 h 3879850"/>
              <a:gd name="T8" fmla="*/ 6462795 w 6954838"/>
              <a:gd name="T9" fmla="*/ 3879850 h 3879850"/>
              <a:gd name="T10" fmla="*/ 0 w 6954838"/>
              <a:gd name="T11" fmla="*/ 3879850 h 3879850"/>
              <a:gd name="T12" fmla="*/ 0 w 6954838"/>
              <a:gd name="T13" fmla="*/ 3879850 h 3879850"/>
              <a:gd name="T14" fmla="*/ 0 w 6954838"/>
              <a:gd name="T15" fmla="*/ 492043 h 3879850"/>
              <a:gd name="T16" fmla="*/ 492043 w 6954838"/>
              <a:gd name="T17" fmla="*/ 0 h 3879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54838" h="3879850">
                <a:moveTo>
                  <a:pt x="492043" y="0"/>
                </a:moveTo>
                <a:lnTo>
                  <a:pt x="6954838" y="0"/>
                </a:lnTo>
                <a:lnTo>
                  <a:pt x="6954838" y="3387807"/>
                </a:lnTo>
                <a:cubicBezTo>
                  <a:pt x="6954838" y="3659555"/>
                  <a:pt x="6734543" y="3879850"/>
                  <a:pt x="6462795" y="3879850"/>
                </a:cubicBezTo>
                <a:lnTo>
                  <a:pt x="0" y="3879850"/>
                </a:lnTo>
                <a:lnTo>
                  <a:pt x="0" y="492043"/>
                </a:lnTo>
                <a:cubicBezTo>
                  <a:pt x="0" y="220295"/>
                  <a:pt x="220295" y="0"/>
                  <a:pt x="492043" y="0"/>
                </a:cubicBezTo>
                <a:close/>
              </a:path>
            </a:pathLst>
          </a:custGeom>
          <a:gradFill>
            <a:gsLst>
              <a:gs pos="0">
                <a:srgbClr val="66CCFF"/>
              </a:gs>
              <a:gs pos="35000">
                <a:srgbClr val="33CCFF"/>
              </a:gs>
              <a:gs pos="100000">
                <a:srgbClr val="00B0F0"/>
              </a:gs>
            </a:gsLst>
          </a:gradFill>
          <a:ln>
            <a:solidFill>
              <a:srgbClr val="00FFFF"/>
            </a:solidFill>
          </a:ln>
          <a:extLst/>
        </p:spPr>
        <p:style>
          <a:lnRef idx="1">
            <a:schemeClr val="accent1"/>
          </a:lnRef>
          <a:fillRef idx="2">
            <a:schemeClr val="accent1"/>
          </a:fillRef>
          <a:effectRef idx="1">
            <a:schemeClr val="accent1"/>
          </a:effectRef>
          <a:fontRef idx="minor">
            <a:schemeClr val="dk1"/>
          </a:fontRef>
        </p:style>
        <p:txBody>
          <a:bodyPr anchor="ctr"/>
          <a:lstStyle/>
          <a:p>
            <a:pPr>
              <a:defRPr/>
            </a:pPr>
            <a:endParaRPr lang="ar-EG">
              <a:solidFill>
                <a:srgbClr val="000000"/>
              </a:solidFill>
              <a:latin typeface="Arial" panose="020B0604020202020204" pitchFamily="34" charset="0"/>
              <a:ea typeface="SimSun" panose="02010600030101010101" pitchFamily="2" charset="-122"/>
            </a:endParaRPr>
          </a:p>
        </p:txBody>
      </p:sp>
      <p:pic>
        <p:nvPicPr>
          <p:cNvPr id="7" name="Picture 3" descr="C:\TDDOWNLOAD\pencil.png"/>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flipH="1">
            <a:off x="6826558" y="1700808"/>
            <a:ext cx="481746" cy="7466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内容占位符 2"/>
          <p:cNvSpPr>
            <a:spLocks noGrp="1"/>
          </p:cNvSpPr>
          <p:nvPr>
            <p:ph idx="4294967295"/>
          </p:nvPr>
        </p:nvSpPr>
        <p:spPr>
          <a:xfrm rot="21361315" flipH="1">
            <a:off x="1973263" y="2738438"/>
            <a:ext cx="4797425" cy="2054225"/>
          </a:xfrm>
        </p:spPr>
        <p:txBody>
          <a:bodyPr/>
          <a:lstStyle/>
          <a:p>
            <a:pPr marL="0" indent="0" algn="ctr">
              <a:buNone/>
            </a:pPr>
            <a:endParaRPr lang="ar-EG" altLang="zh-CN" b="1" dirty="0" smtClean="0">
              <a:solidFill>
                <a:srgbClr val="000000"/>
              </a:solidFill>
            </a:endParaRPr>
          </a:p>
          <a:p>
            <a:pPr marL="0" indent="0" algn="ctr">
              <a:buNone/>
            </a:pPr>
            <a:r>
              <a:rPr lang="ar-EG" altLang="zh-CN" sz="4000" b="1" dirty="0">
                <a:solidFill>
                  <a:srgbClr val="000000"/>
                </a:solidFill>
              </a:rPr>
              <a:t>التحفيز بلفت الانتباه</a:t>
            </a:r>
          </a:p>
        </p:txBody>
      </p:sp>
    </p:spTree>
    <p:extLst>
      <p:ext uri="{BB962C8B-B14F-4D97-AF65-F5344CB8AC3E}">
        <p14:creationId xmlns:p14="http://schemas.microsoft.com/office/powerpoint/2010/main" xmlns="" val="291907591"/>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par>
                          <p:cTn id="21" fill="hold">
                            <p:stCondLst>
                              <p:cond delay="2000"/>
                            </p:stCondLst>
                            <p:childTnLst>
                              <p:par>
                                <p:cTn id="22" presetID="26" presetClass="entr" presetSubtype="0"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80">
                                          <p:stCondLst>
                                            <p:cond delay="0"/>
                                          </p:stCondLst>
                                        </p:cTn>
                                        <p:tgtEl>
                                          <p:spTgt spid="7"/>
                                        </p:tgtEl>
                                      </p:cBhvr>
                                    </p:animEffect>
                                    <p:anim calcmode="lin" valueType="num">
                                      <p:cBhvr>
                                        <p:cTn id="25"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0" dur="26">
                                          <p:stCondLst>
                                            <p:cond delay="650"/>
                                          </p:stCondLst>
                                        </p:cTn>
                                        <p:tgtEl>
                                          <p:spTgt spid="7"/>
                                        </p:tgtEl>
                                      </p:cBhvr>
                                      <p:to x="100000" y="60000"/>
                                    </p:animScale>
                                    <p:animScale>
                                      <p:cBhvr>
                                        <p:cTn id="31" dur="166" decel="50000">
                                          <p:stCondLst>
                                            <p:cond delay="676"/>
                                          </p:stCondLst>
                                        </p:cTn>
                                        <p:tgtEl>
                                          <p:spTgt spid="7"/>
                                        </p:tgtEl>
                                      </p:cBhvr>
                                      <p:to x="100000" y="100000"/>
                                    </p:animScale>
                                    <p:animScale>
                                      <p:cBhvr>
                                        <p:cTn id="32" dur="26">
                                          <p:stCondLst>
                                            <p:cond delay="1312"/>
                                          </p:stCondLst>
                                        </p:cTn>
                                        <p:tgtEl>
                                          <p:spTgt spid="7"/>
                                        </p:tgtEl>
                                      </p:cBhvr>
                                      <p:to x="100000" y="80000"/>
                                    </p:animScale>
                                    <p:animScale>
                                      <p:cBhvr>
                                        <p:cTn id="33" dur="166" decel="50000">
                                          <p:stCondLst>
                                            <p:cond delay="1338"/>
                                          </p:stCondLst>
                                        </p:cTn>
                                        <p:tgtEl>
                                          <p:spTgt spid="7"/>
                                        </p:tgtEl>
                                      </p:cBhvr>
                                      <p:to x="100000" y="100000"/>
                                    </p:animScale>
                                    <p:animScale>
                                      <p:cBhvr>
                                        <p:cTn id="34" dur="26">
                                          <p:stCondLst>
                                            <p:cond delay="1642"/>
                                          </p:stCondLst>
                                        </p:cTn>
                                        <p:tgtEl>
                                          <p:spTgt spid="7"/>
                                        </p:tgtEl>
                                      </p:cBhvr>
                                      <p:to x="100000" y="90000"/>
                                    </p:animScale>
                                    <p:animScale>
                                      <p:cBhvr>
                                        <p:cTn id="35" dur="166" decel="50000">
                                          <p:stCondLst>
                                            <p:cond delay="1668"/>
                                          </p:stCondLst>
                                        </p:cTn>
                                        <p:tgtEl>
                                          <p:spTgt spid="7"/>
                                        </p:tgtEl>
                                      </p:cBhvr>
                                      <p:to x="100000" y="100000"/>
                                    </p:animScale>
                                    <p:animScale>
                                      <p:cBhvr>
                                        <p:cTn id="36" dur="26">
                                          <p:stCondLst>
                                            <p:cond delay="1808"/>
                                          </p:stCondLst>
                                        </p:cTn>
                                        <p:tgtEl>
                                          <p:spTgt spid="7"/>
                                        </p:tgtEl>
                                      </p:cBhvr>
                                      <p:to x="100000" y="95000"/>
                                    </p:animScale>
                                    <p:animScale>
                                      <p:cBhvr>
                                        <p:cTn id="37" dur="166" decel="50000">
                                          <p:stCondLst>
                                            <p:cond delay="1834"/>
                                          </p:stCondLst>
                                        </p:cTn>
                                        <p:tgtEl>
                                          <p:spTgt spid="7"/>
                                        </p:tgtEl>
                                      </p:cBhvr>
                                      <p:to x="100000" y="100000"/>
                                    </p:animScale>
                                  </p:childTnLst>
                                </p:cTn>
                              </p:par>
                            </p:childTnLst>
                          </p:cTn>
                        </p:par>
                        <p:par>
                          <p:cTn id="38" fill="hold">
                            <p:stCondLst>
                              <p:cond delay="4000"/>
                            </p:stCondLst>
                            <p:childTnLst>
                              <p:par>
                                <p:cTn id="39" presetID="26" presetClass="entr" presetSubtype="0" fill="hold" grpId="0" nodeType="afterEffect">
                                  <p:stCondLst>
                                    <p:cond delay="0"/>
                                  </p:stCondLst>
                                  <p:childTnLst>
                                    <p:set>
                                      <p:cBhvr>
                                        <p:cTn id="40" dur="1" fill="hold">
                                          <p:stCondLst>
                                            <p:cond delay="0"/>
                                          </p:stCondLst>
                                        </p:cTn>
                                        <p:tgtEl>
                                          <p:spTgt spid="8">
                                            <p:txEl>
                                              <p:pRg st="1" end="1"/>
                                            </p:txEl>
                                          </p:spTgt>
                                        </p:tgtEl>
                                        <p:attrNameLst>
                                          <p:attrName>style.visibility</p:attrName>
                                        </p:attrNameLst>
                                      </p:cBhvr>
                                      <p:to>
                                        <p:strVal val="visible"/>
                                      </p:to>
                                    </p:set>
                                    <p:animEffect transition="in" filter="wipe(down)">
                                      <p:cBhvr>
                                        <p:cTn id="41" dur="580">
                                          <p:stCondLst>
                                            <p:cond delay="0"/>
                                          </p:stCondLst>
                                        </p:cTn>
                                        <p:tgtEl>
                                          <p:spTgt spid="8">
                                            <p:txEl>
                                              <p:pRg st="1" end="1"/>
                                            </p:txEl>
                                          </p:spTgt>
                                        </p:tgtEl>
                                      </p:cBhvr>
                                    </p:animEffect>
                                    <p:anim calcmode="lin" valueType="num">
                                      <p:cBhvr>
                                        <p:cTn id="42" dur="1822" tmFilter="0,0; 0.14,0.36; 0.43,0.73; 0.71,0.91; 1.0,1.0">
                                          <p:stCondLst>
                                            <p:cond delay="0"/>
                                          </p:stCondLst>
                                        </p:cTn>
                                        <p:tgtEl>
                                          <p:spTgt spid="8">
                                            <p:txEl>
                                              <p:pRg st="1" end="1"/>
                                            </p:txEl>
                                          </p:spTgt>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8">
                                            <p:txEl>
                                              <p:pRg st="1" end="1"/>
                                            </p:txEl>
                                          </p:spTgt>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8">
                                            <p:txEl>
                                              <p:pRg st="1" end="1"/>
                                            </p:txEl>
                                          </p:spTgt>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8">
                                            <p:txEl>
                                              <p:pRg st="1" end="1"/>
                                            </p:txEl>
                                          </p:spTgt>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8">
                                            <p:txEl>
                                              <p:pRg st="1" end="1"/>
                                            </p:txEl>
                                          </p:spTgt>
                                        </p:tgtEl>
                                        <p:attrNameLst>
                                          <p:attrName>ppt_y</p:attrName>
                                        </p:attrNameLst>
                                      </p:cBhvr>
                                      <p:tavLst>
                                        <p:tav tm="0" fmla="#ppt_y-sin(pi*$)/81">
                                          <p:val>
                                            <p:fltVal val="0"/>
                                          </p:val>
                                        </p:tav>
                                        <p:tav tm="100000">
                                          <p:val>
                                            <p:fltVal val="1"/>
                                          </p:val>
                                        </p:tav>
                                      </p:tavLst>
                                    </p:anim>
                                    <p:animScale>
                                      <p:cBhvr>
                                        <p:cTn id="47" dur="26">
                                          <p:stCondLst>
                                            <p:cond delay="650"/>
                                          </p:stCondLst>
                                        </p:cTn>
                                        <p:tgtEl>
                                          <p:spTgt spid="8">
                                            <p:txEl>
                                              <p:pRg st="1" end="1"/>
                                            </p:txEl>
                                          </p:spTgt>
                                        </p:tgtEl>
                                      </p:cBhvr>
                                      <p:to x="100000" y="60000"/>
                                    </p:animScale>
                                    <p:animScale>
                                      <p:cBhvr>
                                        <p:cTn id="48" dur="166" decel="50000">
                                          <p:stCondLst>
                                            <p:cond delay="676"/>
                                          </p:stCondLst>
                                        </p:cTn>
                                        <p:tgtEl>
                                          <p:spTgt spid="8">
                                            <p:txEl>
                                              <p:pRg st="1" end="1"/>
                                            </p:txEl>
                                          </p:spTgt>
                                        </p:tgtEl>
                                      </p:cBhvr>
                                      <p:to x="100000" y="100000"/>
                                    </p:animScale>
                                    <p:animScale>
                                      <p:cBhvr>
                                        <p:cTn id="49" dur="26">
                                          <p:stCondLst>
                                            <p:cond delay="1312"/>
                                          </p:stCondLst>
                                        </p:cTn>
                                        <p:tgtEl>
                                          <p:spTgt spid="8">
                                            <p:txEl>
                                              <p:pRg st="1" end="1"/>
                                            </p:txEl>
                                          </p:spTgt>
                                        </p:tgtEl>
                                      </p:cBhvr>
                                      <p:to x="100000" y="80000"/>
                                    </p:animScale>
                                    <p:animScale>
                                      <p:cBhvr>
                                        <p:cTn id="50" dur="166" decel="50000">
                                          <p:stCondLst>
                                            <p:cond delay="1338"/>
                                          </p:stCondLst>
                                        </p:cTn>
                                        <p:tgtEl>
                                          <p:spTgt spid="8">
                                            <p:txEl>
                                              <p:pRg st="1" end="1"/>
                                            </p:txEl>
                                          </p:spTgt>
                                        </p:tgtEl>
                                      </p:cBhvr>
                                      <p:to x="100000" y="100000"/>
                                    </p:animScale>
                                    <p:animScale>
                                      <p:cBhvr>
                                        <p:cTn id="51" dur="26">
                                          <p:stCondLst>
                                            <p:cond delay="1642"/>
                                          </p:stCondLst>
                                        </p:cTn>
                                        <p:tgtEl>
                                          <p:spTgt spid="8">
                                            <p:txEl>
                                              <p:pRg st="1" end="1"/>
                                            </p:txEl>
                                          </p:spTgt>
                                        </p:tgtEl>
                                      </p:cBhvr>
                                      <p:to x="100000" y="90000"/>
                                    </p:animScale>
                                    <p:animScale>
                                      <p:cBhvr>
                                        <p:cTn id="52" dur="166" decel="50000">
                                          <p:stCondLst>
                                            <p:cond delay="1668"/>
                                          </p:stCondLst>
                                        </p:cTn>
                                        <p:tgtEl>
                                          <p:spTgt spid="8">
                                            <p:txEl>
                                              <p:pRg st="1" end="1"/>
                                            </p:txEl>
                                          </p:spTgt>
                                        </p:tgtEl>
                                      </p:cBhvr>
                                      <p:to x="100000" y="100000"/>
                                    </p:animScale>
                                    <p:animScale>
                                      <p:cBhvr>
                                        <p:cTn id="53" dur="26">
                                          <p:stCondLst>
                                            <p:cond delay="1808"/>
                                          </p:stCondLst>
                                        </p:cTn>
                                        <p:tgtEl>
                                          <p:spTgt spid="8">
                                            <p:txEl>
                                              <p:pRg st="1" end="1"/>
                                            </p:txEl>
                                          </p:spTgt>
                                        </p:tgtEl>
                                      </p:cBhvr>
                                      <p:to x="100000" y="95000"/>
                                    </p:animScale>
                                    <p:animScale>
                                      <p:cBhvr>
                                        <p:cTn id="54" dur="166" decel="50000">
                                          <p:stCondLst>
                                            <p:cond delay="1834"/>
                                          </p:stCondLst>
                                        </p:cTn>
                                        <p:tgtEl>
                                          <p:spTgt spid="8">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build="p"/>
    </p:bld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3"/>
          <p:cNvSpPr/>
          <p:nvPr/>
        </p:nvSpPr>
        <p:spPr bwMode="auto">
          <a:xfrm>
            <a:off x="3923928" y="404664"/>
            <a:ext cx="5088904" cy="720080"/>
          </a:xfrm>
          <a:prstGeom prst="round2DiagRect">
            <a:avLst/>
          </a:prstGeom>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pPr rtl="1"/>
            <a:r>
              <a:rPr lang="ar-EG" sz="2800" b="1" dirty="0">
                <a:solidFill>
                  <a:srgbClr val="0120BD">
                    <a:lumMod val="75000"/>
                  </a:srgbClr>
                </a:solidFill>
                <a:latin typeface="Arial" charset="0"/>
              </a:rPr>
              <a:t>التحفيز بلفت الانتباه</a:t>
            </a:r>
          </a:p>
        </p:txBody>
      </p:sp>
      <p:sp>
        <p:nvSpPr>
          <p:cNvPr id="5" name="Flowchart: Alternate Process 4"/>
          <p:cNvSpPr/>
          <p:nvPr/>
        </p:nvSpPr>
        <p:spPr bwMode="auto">
          <a:xfrm>
            <a:off x="755576" y="4581128"/>
            <a:ext cx="7632848" cy="1272337"/>
          </a:xfrm>
          <a:prstGeom prst="flowChartAlternateProcess">
            <a:avLst/>
          </a:prstGeom>
          <a:solidFill>
            <a:schemeClr val="accent1">
              <a:alpha val="50000"/>
            </a:schemeClr>
          </a:solidFill>
          <a:ln/>
          <a:extLst/>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1" anchor="ctr" anchorCtr="0" compatLnSpc="1">
            <a:prstTxWarp prst="textNoShape">
              <a:avLst/>
            </a:prstTxWarp>
          </a:bodyPr>
          <a:lstStyle/>
          <a:p>
            <a:pPr rtl="1"/>
            <a:endParaRPr lang="ar-EG" b="1" dirty="0" smtClean="0">
              <a:solidFill>
                <a:srgbClr val="808080"/>
              </a:solidFill>
              <a:latin typeface="Arial" charset="0"/>
            </a:endParaRPr>
          </a:p>
        </p:txBody>
      </p:sp>
      <p:sp>
        <p:nvSpPr>
          <p:cNvPr id="2" name="TextBox 1"/>
          <p:cNvSpPr txBox="1"/>
          <p:nvPr/>
        </p:nvSpPr>
        <p:spPr>
          <a:xfrm>
            <a:off x="755576" y="4653136"/>
            <a:ext cx="7632848" cy="1200329"/>
          </a:xfrm>
          <a:prstGeom prst="rect">
            <a:avLst/>
          </a:prstGeom>
          <a:noFill/>
        </p:spPr>
        <p:txBody>
          <a:bodyPr wrap="square" rtlCol="1">
            <a:spAutoFit/>
          </a:bodyPr>
          <a:lstStyle/>
          <a:p>
            <a:pPr algn="justLow" rtl="1"/>
            <a:r>
              <a:rPr lang="ar-SA" b="1" dirty="0">
                <a:solidFill>
                  <a:srgbClr val="FFFFFF"/>
                </a:solidFill>
              </a:rPr>
              <a:t>أخرج البخاري ومسلم وغيرهما عن أبي هريرة رضي الله عنه: (أن امرأة سوداء كانت تقم المسجد، ففقدها رسول الله صلى الله عليه وسلم فسأل عنها بعد أيام فقيل له إنها ماتت قال فهلا آذنتموني، فأتى قبرها فصلى عليها)</a:t>
            </a:r>
          </a:p>
        </p:txBody>
      </p:sp>
    </p:spTree>
    <p:extLst>
      <p:ext uri="{BB962C8B-B14F-4D97-AF65-F5344CB8AC3E}">
        <p14:creationId xmlns:p14="http://schemas.microsoft.com/office/powerpoint/2010/main" xmlns="" val="425832407"/>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对角圆角矩形 5"/>
          <p:cNvSpPr>
            <a:spLocks/>
          </p:cNvSpPr>
          <p:nvPr/>
        </p:nvSpPr>
        <p:spPr bwMode="auto">
          <a:xfrm rot="21346829" flipH="1">
            <a:off x="1503901" y="2158577"/>
            <a:ext cx="5850448" cy="2931372"/>
          </a:xfrm>
          <a:custGeom>
            <a:avLst/>
            <a:gdLst>
              <a:gd name="T0" fmla="*/ 492043 w 6954838"/>
              <a:gd name="T1" fmla="*/ 0 h 3879850"/>
              <a:gd name="T2" fmla="*/ 6954838 w 6954838"/>
              <a:gd name="T3" fmla="*/ 0 h 3879850"/>
              <a:gd name="T4" fmla="*/ 6954838 w 6954838"/>
              <a:gd name="T5" fmla="*/ 0 h 3879850"/>
              <a:gd name="T6" fmla="*/ 6954838 w 6954838"/>
              <a:gd name="T7" fmla="*/ 3387807 h 3879850"/>
              <a:gd name="T8" fmla="*/ 6462795 w 6954838"/>
              <a:gd name="T9" fmla="*/ 3879850 h 3879850"/>
              <a:gd name="T10" fmla="*/ 0 w 6954838"/>
              <a:gd name="T11" fmla="*/ 3879850 h 3879850"/>
              <a:gd name="T12" fmla="*/ 0 w 6954838"/>
              <a:gd name="T13" fmla="*/ 3879850 h 3879850"/>
              <a:gd name="T14" fmla="*/ 0 w 6954838"/>
              <a:gd name="T15" fmla="*/ 492043 h 3879850"/>
              <a:gd name="T16" fmla="*/ 492043 w 6954838"/>
              <a:gd name="T17" fmla="*/ 0 h 3879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54838" h="3879850">
                <a:moveTo>
                  <a:pt x="492043" y="0"/>
                </a:moveTo>
                <a:lnTo>
                  <a:pt x="6954838" y="0"/>
                </a:lnTo>
                <a:lnTo>
                  <a:pt x="6954838" y="3387807"/>
                </a:lnTo>
                <a:cubicBezTo>
                  <a:pt x="6954838" y="3659555"/>
                  <a:pt x="6734543" y="3879850"/>
                  <a:pt x="6462795" y="3879850"/>
                </a:cubicBezTo>
                <a:lnTo>
                  <a:pt x="0" y="3879850"/>
                </a:lnTo>
                <a:lnTo>
                  <a:pt x="0" y="492043"/>
                </a:lnTo>
                <a:cubicBezTo>
                  <a:pt x="0" y="220295"/>
                  <a:pt x="220295" y="0"/>
                  <a:pt x="492043" y="0"/>
                </a:cubicBezTo>
                <a:close/>
              </a:path>
            </a:pathLst>
          </a:custGeom>
          <a:gradFill>
            <a:gsLst>
              <a:gs pos="0">
                <a:srgbClr val="66CCFF"/>
              </a:gs>
              <a:gs pos="35000">
                <a:srgbClr val="33CCFF"/>
              </a:gs>
              <a:gs pos="100000">
                <a:srgbClr val="00B0F0"/>
              </a:gs>
            </a:gsLst>
          </a:gradFill>
          <a:ln>
            <a:solidFill>
              <a:srgbClr val="00FFFF"/>
            </a:solidFill>
          </a:ln>
          <a:extLst/>
        </p:spPr>
        <p:style>
          <a:lnRef idx="1">
            <a:schemeClr val="accent1"/>
          </a:lnRef>
          <a:fillRef idx="2">
            <a:schemeClr val="accent1"/>
          </a:fillRef>
          <a:effectRef idx="1">
            <a:schemeClr val="accent1"/>
          </a:effectRef>
          <a:fontRef idx="minor">
            <a:schemeClr val="dk1"/>
          </a:fontRef>
        </p:style>
        <p:txBody>
          <a:bodyPr anchor="ctr"/>
          <a:lstStyle/>
          <a:p>
            <a:pPr>
              <a:defRPr/>
            </a:pPr>
            <a:endParaRPr lang="ar-EG">
              <a:solidFill>
                <a:srgbClr val="000000"/>
              </a:solidFill>
              <a:latin typeface="Arial" panose="020B0604020202020204" pitchFamily="34" charset="0"/>
              <a:ea typeface="SimSun" panose="02010600030101010101" pitchFamily="2" charset="-122"/>
            </a:endParaRPr>
          </a:p>
        </p:txBody>
      </p:sp>
      <p:pic>
        <p:nvPicPr>
          <p:cNvPr id="7" name="Picture 3" descr="C:\TDDOWNLOAD\pencil.png"/>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flipH="1">
            <a:off x="6826558" y="1700808"/>
            <a:ext cx="481746" cy="7466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内容占位符 2"/>
          <p:cNvSpPr>
            <a:spLocks noGrp="1"/>
          </p:cNvSpPr>
          <p:nvPr>
            <p:ph idx="4294967295"/>
          </p:nvPr>
        </p:nvSpPr>
        <p:spPr>
          <a:xfrm rot="21361315" flipH="1">
            <a:off x="1973263" y="2738438"/>
            <a:ext cx="4797425" cy="2054225"/>
          </a:xfrm>
        </p:spPr>
        <p:txBody>
          <a:bodyPr/>
          <a:lstStyle/>
          <a:p>
            <a:pPr marL="0" indent="0" algn="ctr">
              <a:buNone/>
            </a:pPr>
            <a:endParaRPr lang="ar-EG" altLang="zh-CN" sz="1400" b="1" dirty="0" smtClean="0">
              <a:solidFill>
                <a:srgbClr val="000000"/>
              </a:solidFill>
            </a:endParaRPr>
          </a:p>
          <a:p>
            <a:pPr marL="0" indent="0" algn="ctr">
              <a:buNone/>
            </a:pPr>
            <a:r>
              <a:rPr lang="ar-EG" altLang="zh-CN" sz="4000" b="1" dirty="0">
                <a:solidFill>
                  <a:srgbClr val="000000"/>
                </a:solidFill>
              </a:rPr>
              <a:t>التحفيز بالعاطفة وذكر الحقائق</a:t>
            </a:r>
          </a:p>
        </p:txBody>
      </p:sp>
    </p:spTree>
    <p:extLst>
      <p:ext uri="{BB962C8B-B14F-4D97-AF65-F5344CB8AC3E}">
        <p14:creationId xmlns:p14="http://schemas.microsoft.com/office/powerpoint/2010/main" xmlns="" val="2142920284"/>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par>
                          <p:cTn id="21" fill="hold">
                            <p:stCondLst>
                              <p:cond delay="2000"/>
                            </p:stCondLst>
                            <p:childTnLst>
                              <p:par>
                                <p:cTn id="22" presetID="26" presetClass="entr" presetSubtype="0"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80">
                                          <p:stCondLst>
                                            <p:cond delay="0"/>
                                          </p:stCondLst>
                                        </p:cTn>
                                        <p:tgtEl>
                                          <p:spTgt spid="7"/>
                                        </p:tgtEl>
                                      </p:cBhvr>
                                    </p:animEffect>
                                    <p:anim calcmode="lin" valueType="num">
                                      <p:cBhvr>
                                        <p:cTn id="25"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0" dur="26">
                                          <p:stCondLst>
                                            <p:cond delay="650"/>
                                          </p:stCondLst>
                                        </p:cTn>
                                        <p:tgtEl>
                                          <p:spTgt spid="7"/>
                                        </p:tgtEl>
                                      </p:cBhvr>
                                      <p:to x="100000" y="60000"/>
                                    </p:animScale>
                                    <p:animScale>
                                      <p:cBhvr>
                                        <p:cTn id="31" dur="166" decel="50000">
                                          <p:stCondLst>
                                            <p:cond delay="676"/>
                                          </p:stCondLst>
                                        </p:cTn>
                                        <p:tgtEl>
                                          <p:spTgt spid="7"/>
                                        </p:tgtEl>
                                      </p:cBhvr>
                                      <p:to x="100000" y="100000"/>
                                    </p:animScale>
                                    <p:animScale>
                                      <p:cBhvr>
                                        <p:cTn id="32" dur="26">
                                          <p:stCondLst>
                                            <p:cond delay="1312"/>
                                          </p:stCondLst>
                                        </p:cTn>
                                        <p:tgtEl>
                                          <p:spTgt spid="7"/>
                                        </p:tgtEl>
                                      </p:cBhvr>
                                      <p:to x="100000" y="80000"/>
                                    </p:animScale>
                                    <p:animScale>
                                      <p:cBhvr>
                                        <p:cTn id="33" dur="166" decel="50000">
                                          <p:stCondLst>
                                            <p:cond delay="1338"/>
                                          </p:stCondLst>
                                        </p:cTn>
                                        <p:tgtEl>
                                          <p:spTgt spid="7"/>
                                        </p:tgtEl>
                                      </p:cBhvr>
                                      <p:to x="100000" y="100000"/>
                                    </p:animScale>
                                    <p:animScale>
                                      <p:cBhvr>
                                        <p:cTn id="34" dur="26">
                                          <p:stCondLst>
                                            <p:cond delay="1642"/>
                                          </p:stCondLst>
                                        </p:cTn>
                                        <p:tgtEl>
                                          <p:spTgt spid="7"/>
                                        </p:tgtEl>
                                      </p:cBhvr>
                                      <p:to x="100000" y="90000"/>
                                    </p:animScale>
                                    <p:animScale>
                                      <p:cBhvr>
                                        <p:cTn id="35" dur="166" decel="50000">
                                          <p:stCondLst>
                                            <p:cond delay="1668"/>
                                          </p:stCondLst>
                                        </p:cTn>
                                        <p:tgtEl>
                                          <p:spTgt spid="7"/>
                                        </p:tgtEl>
                                      </p:cBhvr>
                                      <p:to x="100000" y="100000"/>
                                    </p:animScale>
                                    <p:animScale>
                                      <p:cBhvr>
                                        <p:cTn id="36" dur="26">
                                          <p:stCondLst>
                                            <p:cond delay="1808"/>
                                          </p:stCondLst>
                                        </p:cTn>
                                        <p:tgtEl>
                                          <p:spTgt spid="7"/>
                                        </p:tgtEl>
                                      </p:cBhvr>
                                      <p:to x="100000" y="95000"/>
                                    </p:animScale>
                                    <p:animScale>
                                      <p:cBhvr>
                                        <p:cTn id="37" dur="166" decel="50000">
                                          <p:stCondLst>
                                            <p:cond delay="1834"/>
                                          </p:stCondLst>
                                        </p:cTn>
                                        <p:tgtEl>
                                          <p:spTgt spid="7"/>
                                        </p:tgtEl>
                                      </p:cBhvr>
                                      <p:to x="100000" y="100000"/>
                                    </p:animScale>
                                  </p:childTnLst>
                                </p:cTn>
                              </p:par>
                            </p:childTnLst>
                          </p:cTn>
                        </p:par>
                        <p:par>
                          <p:cTn id="38" fill="hold">
                            <p:stCondLst>
                              <p:cond delay="4000"/>
                            </p:stCondLst>
                            <p:childTnLst>
                              <p:par>
                                <p:cTn id="39" presetID="26" presetClass="entr" presetSubtype="0" fill="hold" grpId="0" nodeType="afterEffect">
                                  <p:stCondLst>
                                    <p:cond delay="0"/>
                                  </p:stCondLst>
                                  <p:childTnLst>
                                    <p:set>
                                      <p:cBhvr>
                                        <p:cTn id="40" dur="1" fill="hold">
                                          <p:stCondLst>
                                            <p:cond delay="0"/>
                                          </p:stCondLst>
                                        </p:cTn>
                                        <p:tgtEl>
                                          <p:spTgt spid="8">
                                            <p:txEl>
                                              <p:pRg st="1" end="1"/>
                                            </p:txEl>
                                          </p:spTgt>
                                        </p:tgtEl>
                                        <p:attrNameLst>
                                          <p:attrName>style.visibility</p:attrName>
                                        </p:attrNameLst>
                                      </p:cBhvr>
                                      <p:to>
                                        <p:strVal val="visible"/>
                                      </p:to>
                                    </p:set>
                                    <p:animEffect transition="in" filter="wipe(down)">
                                      <p:cBhvr>
                                        <p:cTn id="41" dur="580">
                                          <p:stCondLst>
                                            <p:cond delay="0"/>
                                          </p:stCondLst>
                                        </p:cTn>
                                        <p:tgtEl>
                                          <p:spTgt spid="8">
                                            <p:txEl>
                                              <p:pRg st="1" end="1"/>
                                            </p:txEl>
                                          </p:spTgt>
                                        </p:tgtEl>
                                      </p:cBhvr>
                                    </p:animEffect>
                                    <p:anim calcmode="lin" valueType="num">
                                      <p:cBhvr>
                                        <p:cTn id="42" dur="1822" tmFilter="0,0; 0.14,0.36; 0.43,0.73; 0.71,0.91; 1.0,1.0">
                                          <p:stCondLst>
                                            <p:cond delay="0"/>
                                          </p:stCondLst>
                                        </p:cTn>
                                        <p:tgtEl>
                                          <p:spTgt spid="8">
                                            <p:txEl>
                                              <p:pRg st="1" end="1"/>
                                            </p:txEl>
                                          </p:spTgt>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8">
                                            <p:txEl>
                                              <p:pRg st="1" end="1"/>
                                            </p:txEl>
                                          </p:spTgt>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8">
                                            <p:txEl>
                                              <p:pRg st="1" end="1"/>
                                            </p:txEl>
                                          </p:spTgt>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8">
                                            <p:txEl>
                                              <p:pRg st="1" end="1"/>
                                            </p:txEl>
                                          </p:spTgt>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8">
                                            <p:txEl>
                                              <p:pRg st="1" end="1"/>
                                            </p:txEl>
                                          </p:spTgt>
                                        </p:tgtEl>
                                        <p:attrNameLst>
                                          <p:attrName>ppt_y</p:attrName>
                                        </p:attrNameLst>
                                      </p:cBhvr>
                                      <p:tavLst>
                                        <p:tav tm="0" fmla="#ppt_y-sin(pi*$)/81">
                                          <p:val>
                                            <p:fltVal val="0"/>
                                          </p:val>
                                        </p:tav>
                                        <p:tav tm="100000">
                                          <p:val>
                                            <p:fltVal val="1"/>
                                          </p:val>
                                        </p:tav>
                                      </p:tavLst>
                                    </p:anim>
                                    <p:animScale>
                                      <p:cBhvr>
                                        <p:cTn id="47" dur="26">
                                          <p:stCondLst>
                                            <p:cond delay="650"/>
                                          </p:stCondLst>
                                        </p:cTn>
                                        <p:tgtEl>
                                          <p:spTgt spid="8">
                                            <p:txEl>
                                              <p:pRg st="1" end="1"/>
                                            </p:txEl>
                                          </p:spTgt>
                                        </p:tgtEl>
                                      </p:cBhvr>
                                      <p:to x="100000" y="60000"/>
                                    </p:animScale>
                                    <p:animScale>
                                      <p:cBhvr>
                                        <p:cTn id="48" dur="166" decel="50000">
                                          <p:stCondLst>
                                            <p:cond delay="676"/>
                                          </p:stCondLst>
                                        </p:cTn>
                                        <p:tgtEl>
                                          <p:spTgt spid="8">
                                            <p:txEl>
                                              <p:pRg st="1" end="1"/>
                                            </p:txEl>
                                          </p:spTgt>
                                        </p:tgtEl>
                                      </p:cBhvr>
                                      <p:to x="100000" y="100000"/>
                                    </p:animScale>
                                    <p:animScale>
                                      <p:cBhvr>
                                        <p:cTn id="49" dur="26">
                                          <p:stCondLst>
                                            <p:cond delay="1312"/>
                                          </p:stCondLst>
                                        </p:cTn>
                                        <p:tgtEl>
                                          <p:spTgt spid="8">
                                            <p:txEl>
                                              <p:pRg st="1" end="1"/>
                                            </p:txEl>
                                          </p:spTgt>
                                        </p:tgtEl>
                                      </p:cBhvr>
                                      <p:to x="100000" y="80000"/>
                                    </p:animScale>
                                    <p:animScale>
                                      <p:cBhvr>
                                        <p:cTn id="50" dur="166" decel="50000">
                                          <p:stCondLst>
                                            <p:cond delay="1338"/>
                                          </p:stCondLst>
                                        </p:cTn>
                                        <p:tgtEl>
                                          <p:spTgt spid="8">
                                            <p:txEl>
                                              <p:pRg st="1" end="1"/>
                                            </p:txEl>
                                          </p:spTgt>
                                        </p:tgtEl>
                                      </p:cBhvr>
                                      <p:to x="100000" y="100000"/>
                                    </p:animScale>
                                    <p:animScale>
                                      <p:cBhvr>
                                        <p:cTn id="51" dur="26">
                                          <p:stCondLst>
                                            <p:cond delay="1642"/>
                                          </p:stCondLst>
                                        </p:cTn>
                                        <p:tgtEl>
                                          <p:spTgt spid="8">
                                            <p:txEl>
                                              <p:pRg st="1" end="1"/>
                                            </p:txEl>
                                          </p:spTgt>
                                        </p:tgtEl>
                                      </p:cBhvr>
                                      <p:to x="100000" y="90000"/>
                                    </p:animScale>
                                    <p:animScale>
                                      <p:cBhvr>
                                        <p:cTn id="52" dur="166" decel="50000">
                                          <p:stCondLst>
                                            <p:cond delay="1668"/>
                                          </p:stCondLst>
                                        </p:cTn>
                                        <p:tgtEl>
                                          <p:spTgt spid="8">
                                            <p:txEl>
                                              <p:pRg st="1" end="1"/>
                                            </p:txEl>
                                          </p:spTgt>
                                        </p:tgtEl>
                                      </p:cBhvr>
                                      <p:to x="100000" y="100000"/>
                                    </p:animScale>
                                    <p:animScale>
                                      <p:cBhvr>
                                        <p:cTn id="53" dur="26">
                                          <p:stCondLst>
                                            <p:cond delay="1808"/>
                                          </p:stCondLst>
                                        </p:cTn>
                                        <p:tgtEl>
                                          <p:spTgt spid="8">
                                            <p:txEl>
                                              <p:pRg st="1" end="1"/>
                                            </p:txEl>
                                          </p:spTgt>
                                        </p:tgtEl>
                                      </p:cBhvr>
                                      <p:to x="100000" y="95000"/>
                                    </p:animScale>
                                    <p:animScale>
                                      <p:cBhvr>
                                        <p:cTn id="54" dur="166" decel="50000">
                                          <p:stCondLst>
                                            <p:cond delay="1834"/>
                                          </p:stCondLst>
                                        </p:cTn>
                                        <p:tgtEl>
                                          <p:spTgt spid="8">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build="p"/>
    </p:bld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3"/>
          <p:cNvSpPr/>
          <p:nvPr/>
        </p:nvSpPr>
        <p:spPr bwMode="auto">
          <a:xfrm>
            <a:off x="3923928" y="404664"/>
            <a:ext cx="5088904" cy="720080"/>
          </a:xfrm>
          <a:prstGeom prst="round2DiagRect">
            <a:avLst/>
          </a:prstGeom>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pPr rtl="1"/>
            <a:r>
              <a:rPr lang="ar-EG" sz="2800" b="1" dirty="0">
                <a:solidFill>
                  <a:srgbClr val="0120BD">
                    <a:lumMod val="75000"/>
                  </a:srgbClr>
                </a:solidFill>
                <a:latin typeface="Arial" charset="0"/>
              </a:rPr>
              <a:t>التحفيز بالعاطفة وذكر الحقائق</a:t>
            </a:r>
          </a:p>
        </p:txBody>
      </p:sp>
      <p:sp>
        <p:nvSpPr>
          <p:cNvPr id="5" name="Flowchart: Alternate Process 4"/>
          <p:cNvSpPr/>
          <p:nvPr/>
        </p:nvSpPr>
        <p:spPr bwMode="auto">
          <a:xfrm>
            <a:off x="755576" y="1484784"/>
            <a:ext cx="7632848" cy="4368681"/>
          </a:xfrm>
          <a:prstGeom prst="flowChartAlternateProcess">
            <a:avLst/>
          </a:prstGeom>
          <a:solidFill>
            <a:schemeClr val="accent1">
              <a:alpha val="50000"/>
            </a:schemeClr>
          </a:solidFill>
          <a:ln/>
          <a:extLst/>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1" anchor="ctr" anchorCtr="0" compatLnSpc="1">
            <a:prstTxWarp prst="textNoShape">
              <a:avLst/>
            </a:prstTxWarp>
          </a:bodyPr>
          <a:lstStyle/>
          <a:p>
            <a:pPr rtl="1"/>
            <a:endParaRPr lang="ar-EG" b="1" dirty="0" smtClean="0">
              <a:solidFill>
                <a:srgbClr val="808080"/>
              </a:solidFill>
              <a:latin typeface="Arial" charset="0"/>
            </a:endParaRPr>
          </a:p>
        </p:txBody>
      </p:sp>
      <p:sp>
        <p:nvSpPr>
          <p:cNvPr id="2" name="TextBox 1"/>
          <p:cNvSpPr txBox="1"/>
          <p:nvPr/>
        </p:nvSpPr>
        <p:spPr>
          <a:xfrm>
            <a:off x="755576" y="1722288"/>
            <a:ext cx="7632848" cy="4154984"/>
          </a:xfrm>
          <a:prstGeom prst="rect">
            <a:avLst/>
          </a:prstGeom>
          <a:noFill/>
        </p:spPr>
        <p:txBody>
          <a:bodyPr wrap="square" rtlCol="1">
            <a:spAutoFit/>
          </a:bodyPr>
          <a:lstStyle/>
          <a:p>
            <a:pPr algn="justLow" rtl="1"/>
            <a:r>
              <a:rPr lang="ar-SA" b="1" dirty="0">
                <a:solidFill>
                  <a:srgbClr val="FFFFFF"/>
                </a:solidFill>
              </a:rPr>
              <a:t>ومن أبلغ أمثلة التحفيز النبوي على هذا النوع، هذه القصة العظيمة التي حفظتها لنا كتب السنة، ومفادها أن رسول الله صلى الله عليه وسلم لما فتح حنينا قسم الغنائم فأعطى المؤلفة قلوبهم فبلغه أن الأنصار يحبون أن يصيبوا ما أصاب الناس فقام رسول الله صلى الله عليه وسلم فخطبهم فحمد الله وأثنى عليه ثم قال يا معشر الأنصار ألم أجدكم ضلالا فهداكم الله بي وعالة فأغناكم الله بي ومتفرقين فجمعكم الله بي ويقولون الله ورسوله أمن فقال ألا تجيبوني فقالوا لله ورسوله المن والفضل فقال أما إنكم لو شئتم أن تقولوا كذا وكذا وكان من الأمر كذا وكذا لأشياء عددها زعم عمرو أن لا يحفظها فقال ألا ترضون أن يذهب الناس بالشاء والإبل وتذهبون برسول الله إلى رحالكم الأنصار شعار والناس دثار </a:t>
            </a:r>
            <a:r>
              <a:rPr lang="ar-EG" b="1" dirty="0" smtClean="0">
                <a:solidFill>
                  <a:srgbClr val="FFFFFF"/>
                </a:solidFill>
              </a:rPr>
              <a:t/>
            </a:r>
            <a:br>
              <a:rPr lang="ar-EG" b="1" dirty="0" smtClean="0">
                <a:solidFill>
                  <a:srgbClr val="FFFFFF"/>
                </a:solidFill>
              </a:rPr>
            </a:br>
            <a:r>
              <a:rPr lang="ar-EG" b="1" dirty="0" smtClean="0">
                <a:solidFill>
                  <a:srgbClr val="FFFFFF"/>
                </a:solidFill>
              </a:rPr>
              <a:t> </a:t>
            </a:r>
            <a:r>
              <a:rPr lang="ar-SA" b="1" dirty="0" smtClean="0">
                <a:solidFill>
                  <a:srgbClr val="FFFFFF"/>
                </a:solidFill>
              </a:rPr>
              <a:t>ولولا </a:t>
            </a:r>
            <a:r>
              <a:rPr lang="ar-SA" b="1" dirty="0">
                <a:solidFill>
                  <a:srgbClr val="FFFFFF"/>
                </a:solidFill>
              </a:rPr>
              <a:t>الهجرة لكنت امرأ من الأنصار ولو سلك الناس واديا وشعبا لسلكت </a:t>
            </a:r>
            <a:r>
              <a:rPr lang="ar-EG" b="1" dirty="0" smtClean="0">
                <a:solidFill>
                  <a:srgbClr val="FFFFFF"/>
                </a:solidFill>
              </a:rPr>
              <a:t> </a:t>
            </a:r>
            <a:br>
              <a:rPr lang="ar-EG" b="1" dirty="0" smtClean="0">
                <a:solidFill>
                  <a:srgbClr val="FFFFFF"/>
                </a:solidFill>
              </a:rPr>
            </a:br>
            <a:r>
              <a:rPr lang="ar-EG" b="1" dirty="0" smtClean="0">
                <a:solidFill>
                  <a:srgbClr val="FFFFFF"/>
                </a:solidFill>
              </a:rPr>
              <a:t> 			</a:t>
            </a:r>
            <a:r>
              <a:rPr lang="ar-SA" b="1" dirty="0" smtClean="0">
                <a:solidFill>
                  <a:srgbClr val="FFFFFF"/>
                </a:solidFill>
              </a:rPr>
              <a:t>وادي </a:t>
            </a:r>
            <a:r>
              <a:rPr lang="ar-SA" b="1" dirty="0">
                <a:solidFill>
                  <a:srgbClr val="FFFFFF"/>
                </a:solidFill>
              </a:rPr>
              <a:t>الأنصار</a:t>
            </a:r>
          </a:p>
        </p:txBody>
      </p:sp>
    </p:spTree>
    <p:extLst>
      <p:ext uri="{BB962C8B-B14F-4D97-AF65-F5344CB8AC3E}">
        <p14:creationId xmlns:p14="http://schemas.microsoft.com/office/powerpoint/2010/main" xmlns="" val="390675247"/>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对角圆角矩形 5"/>
          <p:cNvSpPr>
            <a:spLocks/>
          </p:cNvSpPr>
          <p:nvPr/>
        </p:nvSpPr>
        <p:spPr bwMode="auto">
          <a:xfrm rot="21346829" flipH="1">
            <a:off x="1503901" y="2158577"/>
            <a:ext cx="5850448" cy="2931372"/>
          </a:xfrm>
          <a:custGeom>
            <a:avLst/>
            <a:gdLst>
              <a:gd name="T0" fmla="*/ 492043 w 6954838"/>
              <a:gd name="T1" fmla="*/ 0 h 3879850"/>
              <a:gd name="T2" fmla="*/ 6954838 w 6954838"/>
              <a:gd name="T3" fmla="*/ 0 h 3879850"/>
              <a:gd name="T4" fmla="*/ 6954838 w 6954838"/>
              <a:gd name="T5" fmla="*/ 0 h 3879850"/>
              <a:gd name="T6" fmla="*/ 6954838 w 6954838"/>
              <a:gd name="T7" fmla="*/ 3387807 h 3879850"/>
              <a:gd name="T8" fmla="*/ 6462795 w 6954838"/>
              <a:gd name="T9" fmla="*/ 3879850 h 3879850"/>
              <a:gd name="T10" fmla="*/ 0 w 6954838"/>
              <a:gd name="T11" fmla="*/ 3879850 h 3879850"/>
              <a:gd name="T12" fmla="*/ 0 w 6954838"/>
              <a:gd name="T13" fmla="*/ 3879850 h 3879850"/>
              <a:gd name="T14" fmla="*/ 0 w 6954838"/>
              <a:gd name="T15" fmla="*/ 492043 h 3879850"/>
              <a:gd name="T16" fmla="*/ 492043 w 6954838"/>
              <a:gd name="T17" fmla="*/ 0 h 3879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54838" h="3879850">
                <a:moveTo>
                  <a:pt x="492043" y="0"/>
                </a:moveTo>
                <a:lnTo>
                  <a:pt x="6954838" y="0"/>
                </a:lnTo>
                <a:lnTo>
                  <a:pt x="6954838" y="3387807"/>
                </a:lnTo>
                <a:cubicBezTo>
                  <a:pt x="6954838" y="3659555"/>
                  <a:pt x="6734543" y="3879850"/>
                  <a:pt x="6462795" y="3879850"/>
                </a:cubicBezTo>
                <a:lnTo>
                  <a:pt x="0" y="3879850"/>
                </a:lnTo>
                <a:lnTo>
                  <a:pt x="0" y="492043"/>
                </a:lnTo>
                <a:cubicBezTo>
                  <a:pt x="0" y="220295"/>
                  <a:pt x="220295" y="0"/>
                  <a:pt x="492043" y="0"/>
                </a:cubicBezTo>
                <a:close/>
              </a:path>
            </a:pathLst>
          </a:custGeom>
          <a:gradFill>
            <a:gsLst>
              <a:gs pos="0">
                <a:srgbClr val="66CCFF"/>
              </a:gs>
              <a:gs pos="35000">
                <a:srgbClr val="33CCFF"/>
              </a:gs>
              <a:gs pos="100000">
                <a:srgbClr val="00B0F0"/>
              </a:gs>
            </a:gsLst>
          </a:gradFill>
          <a:ln>
            <a:solidFill>
              <a:srgbClr val="00FFFF"/>
            </a:solidFill>
          </a:ln>
          <a:extLst/>
        </p:spPr>
        <p:style>
          <a:lnRef idx="1">
            <a:schemeClr val="accent1"/>
          </a:lnRef>
          <a:fillRef idx="2">
            <a:schemeClr val="accent1"/>
          </a:fillRef>
          <a:effectRef idx="1">
            <a:schemeClr val="accent1"/>
          </a:effectRef>
          <a:fontRef idx="minor">
            <a:schemeClr val="dk1"/>
          </a:fontRef>
        </p:style>
        <p:txBody>
          <a:bodyPr anchor="ctr"/>
          <a:lstStyle/>
          <a:p>
            <a:pPr>
              <a:defRPr/>
            </a:pPr>
            <a:endParaRPr lang="ar-EG">
              <a:solidFill>
                <a:srgbClr val="000000"/>
              </a:solidFill>
              <a:latin typeface="Arial" panose="020B0604020202020204" pitchFamily="34" charset="0"/>
              <a:ea typeface="SimSun" panose="02010600030101010101" pitchFamily="2" charset="-122"/>
            </a:endParaRPr>
          </a:p>
        </p:txBody>
      </p:sp>
      <p:pic>
        <p:nvPicPr>
          <p:cNvPr id="7" name="Picture 3" descr="C:\TDDOWNLOAD\pencil.png"/>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flipH="1">
            <a:off x="6826558" y="1700808"/>
            <a:ext cx="481746" cy="7466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内容占位符 2"/>
          <p:cNvSpPr>
            <a:spLocks noGrp="1"/>
          </p:cNvSpPr>
          <p:nvPr>
            <p:ph idx="4294967295"/>
          </p:nvPr>
        </p:nvSpPr>
        <p:spPr>
          <a:xfrm rot="21361315" flipH="1">
            <a:off x="1973263" y="2738438"/>
            <a:ext cx="4797425" cy="2054225"/>
          </a:xfrm>
        </p:spPr>
        <p:txBody>
          <a:bodyPr/>
          <a:lstStyle/>
          <a:p>
            <a:pPr marL="0" indent="0" algn="ctr">
              <a:buNone/>
            </a:pPr>
            <a:endParaRPr lang="ar-EG" altLang="zh-CN" sz="2800" b="1" dirty="0" smtClean="0">
              <a:solidFill>
                <a:srgbClr val="000000"/>
              </a:solidFill>
            </a:endParaRPr>
          </a:p>
          <a:p>
            <a:pPr marL="0" indent="0" algn="ctr">
              <a:buNone/>
            </a:pPr>
            <a:r>
              <a:rPr lang="ar-EG" altLang="zh-CN" sz="4000" b="1" dirty="0">
                <a:solidFill>
                  <a:srgbClr val="000000"/>
                </a:solidFill>
              </a:rPr>
              <a:t>التحفيز المادي</a:t>
            </a:r>
          </a:p>
        </p:txBody>
      </p:sp>
    </p:spTree>
    <p:extLst>
      <p:ext uri="{BB962C8B-B14F-4D97-AF65-F5344CB8AC3E}">
        <p14:creationId xmlns:p14="http://schemas.microsoft.com/office/powerpoint/2010/main" xmlns="" val="134831215"/>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par>
                          <p:cTn id="21" fill="hold">
                            <p:stCondLst>
                              <p:cond delay="2000"/>
                            </p:stCondLst>
                            <p:childTnLst>
                              <p:par>
                                <p:cTn id="22" presetID="26" presetClass="entr" presetSubtype="0"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80">
                                          <p:stCondLst>
                                            <p:cond delay="0"/>
                                          </p:stCondLst>
                                        </p:cTn>
                                        <p:tgtEl>
                                          <p:spTgt spid="7"/>
                                        </p:tgtEl>
                                      </p:cBhvr>
                                    </p:animEffect>
                                    <p:anim calcmode="lin" valueType="num">
                                      <p:cBhvr>
                                        <p:cTn id="25"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0" dur="26">
                                          <p:stCondLst>
                                            <p:cond delay="650"/>
                                          </p:stCondLst>
                                        </p:cTn>
                                        <p:tgtEl>
                                          <p:spTgt spid="7"/>
                                        </p:tgtEl>
                                      </p:cBhvr>
                                      <p:to x="100000" y="60000"/>
                                    </p:animScale>
                                    <p:animScale>
                                      <p:cBhvr>
                                        <p:cTn id="31" dur="166" decel="50000">
                                          <p:stCondLst>
                                            <p:cond delay="676"/>
                                          </p:stCondLst>
                                        </p:cTn>
                                        <p:tgtEl>
                                          <p:spTgt spid="7"/>
                                        </p:tgtEl>
                                      </p:cBhvr>
                                      <p:to x="100000" y="100000"/>
                                    </p:animScale>
                                    <p:animScale>
                                      <p:cBhvr>
                                        <p:cTn id="32" dur="26">
                                          <p:stCondLst>
                                            <p:cond delay="1312"/>
                                          </p:stCondLst>
                                        </p:cTn>
                                        <p:tgtEl>
                                          <p:spTgt spid="7"/>
                                        </p:tgtEl>
                                      </p:cBhvr>
                                      <p:to x="100000" y="80000"/>
                                    </p:animScale>
                                    <p:animScale>
                                      <p:cBhvr>
                                        <p:cTn id="33" dur="166" decel="50000">
                                          <p:stCondLst>
                                            <p:cond delay="1338"/>
                                          </p:stCondLst>
                                        </p:cTn>
                                        <p:tgtEl>
                                          <p:spTgt spid="7"/>
                                        </p:tgtEl>
                                      </p:cBhvr>
                                      <p:to x="100000" y="100000"/>
                                    </p:animScale>
                                    <p:animScale>
                                      <p:cBhvr>
                                        <p:cTn id="34" dur="26">
                                          <p:stCondLst>
                                            <p:cond delay="1642"/>
                                          </p:stCondLst>
                                        </p:cTn>
                                        <p:tgtEl>
                                          <p:spTgt spid="7"/>
                                        </p:tgtEl>
                                      </p:cBhvr>
                                      <p:to x="100000" y="90000"/>
                                    </p:animScale>
                                    <p:animScale>
                                      <p:cBhvr>
                                        <p:cTn id="35" dur="166" decel="50000">
                                          <p:stCondLst>
                                            <p:cond delay="1668"/>
                                          </p:stCondLst>
                                        </p:cTn>
                                        <p:tgtEl>
                                          <p:spTgt spid="7"/>
                                        </p:tgtEl>
                                      </p:cBhvr>
                                      <p:to x="100000" y="100000"/>
                                    </p:animScale>
                                    <p:animScale>
                                      <p:cBhvr>
                                        <p:cTn id="36" dur="26">
                                          <p:stCondLst>
                                            <p:cond delay="1808"/>
                                          </p:stCondLst>
                                        </p:cTn>
                                        <p:tgtEl>
                                          <p:spTgt spid="7"/>
                                        </p:tgtEl>
                                      </p:cBhvr>
                                      <p:to x="100000" y="95000"/>
                                    </p:animScale>
                                    <p:animScale>
                                      <p:cBhvr>
                                        <p:cTn id="37" dur="166" decel="50000">
                                          <p:stCondLst>
                                            <p:cond delay="1834"/>
                                          </p:stCondLst>
                                        </p:cTn>
                                        <p:tgtEl>
                                          <p:spTgt spid="7"/>
                                        </p:tgtEl>
                                      </p:cBhvr>
                                      <p:to x="100000" y="100000"/>
                                    </p:animScale>
                                  </p:childTnLst>
                                </p:cTn>
                              </p:par>
                            </p:childTnLst>
                          </p:cTn>
                        </p:par>
                        <p:par>
                          <p:cTn id="38" fill="hold">
                            <p:stCondLst>
                              <p:cond delay="4000"/>
                            </p:stCondLst>
                            <p:childTnLst>
                              <p:par>
                                <p:cTn id="39" presetID="26" presetClass="entr" presetSubtype="0" fill="hold" grpId="0" nodeType="afterEffect">
                                  <p:stCondLst>
                                    <p:cond delay="0"/>
                                  </p:stCondLst>
                                  <p:childTnLst>
                                    <p:set>
                                      <p:cBhvr>
                                        <p:cTn id="40" dur="1" fill="hold">
                                          <p:stCondLst>
                                            <p:cond delay="0"/>
                                          </p:stCondLst>
                                        </p:cTn>
                                        <p:tgtEl>
                                          <p:spTgt spid="8">
                                            <p:txEl>
                                              <p:pRg st="1" end="1"/>
                                            </p:txEl>
                                          </p:spTgt>
                                        </p:tgtEl>
                                        <p:attrNameLst>
                                          <p:attrName>style.visibility</p:attrName>
                                        </p:attrNameLst>
                                      </p:cBhvr>
                                      <p:to>
                                        <p:strVal val="visible"/>
                                      </p:to>
                                    </p:set>
                                    <p:animEffect transition="in" filter="wipe(down)">
                                      <p:cBhvr>
                                        <p:cTn id="41" dur="580">
                                          <p:stCondLst>
                                            <p:cond delay="0"/>
                                          </p:stCondLst>
                                        </p:cTn>
                                        <p:tgtEl>
                                          <p:spTgt spid="8">
                                            <p:txEl>
                                              <p:pRg st="1" end="1"/>
                                            </p:txEl>
                                          </p:spTgt>
                                        </p:tgtEl>
                                      </p:cBhvr>
                                    </p:animEffect>
                                    <p:anim calcmode="lin" valueType="num">
                                      <p:cBhvr>
                                        <p:cTn id="42" dur="1822" tmFilter="0,0; 0.14,0.36; 0.43,0.73; 0.71,0.91; 1.0,1.0">
                                          <p:stCondLst>
                                            <p:cond delay="0"/>
                                          </p:stCondLst>
                                        </p:cTn>
                                        <p:tgtEl>
                                          <p:spTgt spid="8">
                                            <p:txEl>
                                              <p:pRg st="1" end="1"/>
                                            </p:txEl>
                                          </p:spTgt>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8">
                                            <p:txEl>
                                              <p:pRg st="1" end="1"/>
                                            </p:txEl>
                                          </p:spTgt>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8">
                                            <p:txEl>
                                              <p:pRg st="1" end="1"/>
                                            </p:txEl>
                                          </p:spTgt>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8">
                                            <p:txEl>
                                              <p:pRg st="1" end="1"/>
                                            </p:txEl>
                                          </p:spTgt>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8">
                                            <p:txEl>
                                              <p:pRg st="1" end="1"/>
                                            </p:txEl>
                                          </p:spTgt>
                                        </p:tgtEl>
                                        <p:attrNameLst>
                                          <p:attrName>ppt_y</p:attrName>
                                        </p:attrNameLst>
                                      </p:cBhvr>
                                      <p:tavLst>
                                        <p:tav tm="0" fmla="#ppt_y-sin(pi*$)/81">
                                          <p:val>
                                            <p:fltVal val="0"/>
                                          </p:val>
                                        </p:tav>
                                        <p:tav tm="100000">
                                          <p:val>
                                            <p:fltVal val="1"/>
                                          </p:val>
                                        </p:tav>
                                      </p:tavLst>
                                    </p:anim>
                                    <p:animScale>
                                      <p:cBhvr>
                                        <p:cTn id="47" dur="26">
                                          <p:stCondLst>
                                            <p:cond delay="650"/>
                                          </p:stCondLst>
                                        </p:cTn>
                                        <p:tgtEl>
                                          <p:spTgt spid="8">
                                            <p:txEl>
                                              <p:pRg st="1" end="1"/>
                                            </p:txEl>
                                          </p:spTgt>
                                        </p:tgtEl>
                                      </p:cBhvr>
                                      <p:to x="100000" y="60000"/>
                                    </p:animScale>
                                    <p:animScale>
                                      <p:cBhvr>
                                        <p:cTn id="48" dur="166" decel="50000">
                                          <p:stCondLst>
                                            <p:cond delay="676"/>
                                          </p:stCondLst>
                                        </p:cTn>
                                        <p:tgtEl>
                                          <p:spTgt spid="8">
                                            <p:txEl>
                                              <p:pRg st="1" end="1"/>
                                            </p:txEl>
                                          </p:spTgt>
                                        </p:tgtEl>
                                      </p:cBhvr>
                                      <p:to x="100000" y="100000"/>
                                    </p:animScale>
                                    <p:animScale>
                                      <p:cBhvr>
                                        <p:cTn id="49" dur="26">
                                          <p:stCondLst>
                                            <p:cond delay="1312"/>
                                          </p:stCondLst>
                                        </p:cTn>
                                        <p:tgtEl>
                                          <p:spTgt spid="8">
                                            <p:txEl>
                                              <p:pRg st="1" end="1"/>
                                            </p:txEl>
                                          </p:spTgt>
                                        </p:tgtEl>
                                      </p:cBhvr>
                                      <p:to x="100000" y="80000"/>
                                    </p:animScale>
                                    <p:animScale>
                                      <p:cBhvr>
                                        <p:cTn id="50" dur="166" decel="50000">
                                          <p:stCondLst>
                                            <p:cond delay="1338"/>
                                          </p:stCondLst>
                                        </p:cTn>
                                        <p:tgtEl>
                                          <p:spTgt spid="8">
                                            <p:txEl>
                                              <p:pRg st="1" end="1"/>
                                            </p:txEl>
                                          </p:spTgt>
                                        </p:tgtEl>
                                      </p:cBhvr>
                                      <p:to x="100000" y="100000"/>
                                    </p:animScale>
                                    <p:animScale>
                                      <p:cBhvr>
                                        <p:cTn id="51" dur="26">
                                          <p:stCondLst>
                                            <p:cond delay="1642"/>
                                          </p:stCondLst>
                                        </p:cTn>
                                        <p:tgtEl>
                                          <p:spTgt spid="8">
                                            <p:txEl>
                                              <p:pRg st="1" end="1"/>
                                            </p:txEl>
                                          </p:spTgt>
                                        </p:tgtEl>
                                      </p:cBhvr>
                                      <p:to x="100000" y="90000"/>
                                    </p:animScale>
                                    <p:animScale>
                                      <p:cBhvr>
                                        <p:cTn id="52" dur="166" decel="50000">
                                          <p:stCondLst>
                                            <p:cond delay="1668"/>
                                          </p:stCondLst>
                                        </p:cTn>
                                        <p:tgtEl>
                                          <p:spTgt spid="8">
                                            <p:txEl>
                                              <p:pRg st="1" end="1"/>
                                            </p:txEl>
                                          </p:spTgt>
                                        </p:tgtEl>
                                      </p:cBhvr>
                                      <p:to x="100000" y="100000"/>
                                    </p:animScale>
                                    <p:animScale>
                                      <p:cBhvr>
                                        <p:cTn id="53" dur="26">
                                          <p:stCondLst>
                                            <p:cond delay="1808"/>
                                          </p:stCondLst>
                                        </p:cTn>
                                        <p:tgtEl>
                                          <p:spTgt spid="8">
                                            <p:txEl>
                                              <p:pRg st="1" end="1"/>
                                            </p:txEl>
                                          </p:spTgt>
                                        </p:tgtEl>
                                      </p:cBhvr>
                                      <p:to x="100000" y="95000"/>
                                    </p:animScale>
                                    <p:animScale>
                                      <p:cBhvr>
                                        <p:cTn id="54" dur="166" decel="50000">
                                          <p:stCondLst>
                                            <p:cond delay="1834"/>
                                          </p:stCondLst>
                                        </p:cTn>
                                        <p:tgtEl>
                                          <p:spTgt spid="8">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build="p"/>
    </p:bld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3"/>
          <p:cNvSpPr/>
          <p:nvPr/>
        </p:nvSpPr>
        <p:spPr bwMode="auto">
          <a:xfrm>
            <a:off x="3923928" y="404664"/>
            <a:ext cx="5088904" cy="720080"/>
          </a:xfrm>
          <a:prstGeom prst="round2DiagRect">
            <a:avLst/>
          </a:prstGeom>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pPr rtl="1"/>
            <a:r>
              <a:rPr lang="ar-EG" sz="2800" b="1" dirty="0">
                <a:solidFill>
                  <a:srgbClr val="0120BD">
                    <a:lumMod val="75000"/>
                  </a:srgbClr>
                </a:solidFill>
                <a:latin typeface="Arial" charset="0"/>
              </a:rPr>
              <a:t>التحفيز المادي</a:t>
            </a:r>
          </a:p>
        </p:txBody>
      </p:sp>
      <p:sp>
        <p:nvSpPr>
          <p:cNvPr id="5" name="Flowchart: Alternate Process 4"/>
          <p:cNvSpPr/>
          <p:nvPr/>
        </p:nvSpPr>
        <p:spPr bwMode="auto">
          <a:xfrm>
            <a:off x="780097" y="4725144"/>
            <a:ext cx="7632848" cy="1368152"/>
          </a:xfrm>
          <a:prstGeom prst="flowChartAlternateProcess">
            <a:avLst/>
          </a:prstGeom>
          <a:solidFill>
            <a:schemeClr val="accent1">
              <a:alpha val="50000"/>
            </a:schemeClr>
          </a:solidFill>
          <a:ln/>
          <a:extLst/>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1" anchor="ctr" anchorCtr="0" compatLnSpc="1">
            <a:prstTxWarp prst="textNoShape">
              <a:avLst/>
            </a:prstTxWarp>
          </a:bodyPr>
          <a:lstStyle/>
          <a:p>
            <a:pPr rtl="1"/>
            <a:endParaRPr lang="ar-EG" b="1" dirty="0" smtClean="0">
              <a:solidFill>
                <a:srgbClr val="808080"/>
              </a:solidFill>
              <a:latin typeface="Arial" charset="0"/>
            </a:endParaRPr>
          </a:p>
        </p:txBody>
      </p:sp>
      <p:sp>
        <p:nvSpPr>
          <p:cNvPr id="2" name="TextBox 1"/>
          <p:cNvSpPr txBox="1"/>
          <p:nvPr/>
        </p:nvSpPr>
        <p:spPr>
          <a:xfrm>
            <a:off x="755576" y="4746624"/>
            <a:ext cx="7632848" cy="1200329"/>
          </a:xfrm>
          <a:prstGeom prst="rect">
            <a:avLst/>
          </a:prstGeom>
          <a:noFill/>
        </p:spPr>
        <p:txBody>
          <a:bodyPr wrap="square" rtlCol="1">
            <a:spAutoFit/>
          </a:bodyPr>
          <a:lstStyle/>
          <a:p>
            <a:pPr algn="justLow" rtl="1"/>
            <a:r>
              <a:rPr lang="ar-SA" b="1" dirty="0">
                <a:solidFill>
                  <a:srgbClr val="FFFFFF"/>
                </a:solidFill>
              </a:rPr>
              <a:t>عن أنس رضي الله عنه: (ما سئل رسول الله صلى الله عليه وسلم على الإسلام شيئا إلا </a:t>
            </a:r>
            <a:r>
              <a:rPr lang="ar-SA" b="1" dirty="0" smtClean="0">
                <a:solidFill>
                  <a:srgbClr val="FFFFFF"/>
                </a:solidFill>
              </a:rPr>
              <a:t>أعطاه</a:t>
            </a:r>
            <a:r>
              <a:rPr lang="ar-EG" b="1" dirty="0" smtClean="0">
                <a:solidFill>
                  <a:srgbClr val="FFFFFF"/>
                </a:solidFill>
              </a:rPr>
              <a:t> </a:t>
            </a:r>
            <a:r>
              <a:rPr lang="ar-SA" b="1" dirty="0" smtClean="0">
                <a:solidFill>
                  <a:srgbClr val="FFFFFF"/>
                </a:solidFill>
              </a:rPr>
              <a:t>قال </a:t>
            </a:r>
            <a:r>
              <a:rPr lang="ar-SA" b="1" dirty="0">
                <a:solidFill>
                  <a:srgbClr val="FFFFFF"/>
                </a:solidFill>
              </a:rPr>
              <a:t>فجاءه رجل فأعطاه غنما بين جبلين. فرجع إلى قومه، فقال: يا قوم </a:t>
            </a:r>
            <a:r>
              <a:rPr lang="ar-SA" b="1" dirty="0" smtClean="0">
                <a:solidFill>
                  <a:srgbClr val="FFFFFF"/>
                </a:solidFill>
              </a:rPr>
              <a:t>أسلموا </a:t>
            </a:r>
            <a:r>
              <a:rPr lang="ar-SA" b="1" dirty="0">
                <a:solidFill>
                  <a:srgbClr val="FFFFFF"/>
                </a:solidFill>
              </a:rPr>
              <a:t>فإن محمدا يعطي عطاء لا يخشى الفاقة</a:t>
            </a:r>
            <a:r>
              <a:rPr lang="ar-SA" b="1" dirty="0" smtClean="0">
                <a:solidFill>
                  <a:srgbClr val="FFFFFF"/>
                </a:solidFill>
              </a:rPr>
              <a:t>)</a:t>
            </a:r>
            <a:endParaRPr lang="ar-SA" b="1" dirty="0">
              <a:solidFill>
                <a:srgbClr val="FFFFFF"/>
              </a:solidFill>
            </a:endParaRPr>
          </a:p>
        </p:txBody>
      </p:sp>
    </p:spTree>
    <p:extLst>
      <p:ext uri="{BB962C8B-B14F-4D97-AF65-F5344CB8AC3E}">
        <p14:creationId xmlns:p14="http://schemas.microsoft.com/office/powerpoint/2010/main" xmlns="" val="3742401358"/>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3"/>
          <p:cNvSpPr/>
          <p:nvPr/>
        </p:nvSpPr>
        <p:spPr bwMode="auto">
          <a:xfrm>
            <a:off x="5364088" y="404664"/>
            <a:ext cx="3648744" cy="720080"/>
          </a:xfrm>
          <a:prstGeom prst="round2DiagRect">
            <a:avLst/>
          </a:prstGeom>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r>
              <a:rPr lang="ar-EG" b="1" dirty="0">
                <a:solidFill>
                  <a:schemeClr val="bg2">
                    <a:lumMod val="75000"/>
                  </a:schemeClr>
                </a:solidFill>
                <a:latin typeface="Arial" charset="0"/>
              </a:rPr>
              <a:t>دوافع التنافس والحاجة إلى التقدير</a:t>
            </a:r>
            <a:endParaRPr kumimoji="0" lang="ar-EG" sz="2400" b="1" i="0" u="none" strike="noStrike" cap="none" normalizeH="0" baseline="0" dirty="0" smtClean="0">
              <a:ln>
                <a:noFill/>
              </a:ln>
              <a:solidFill>
                <a:schemeClr val="bg2">
                  <a:lumMod val="75000"/>
                </a:schemeClr>
              </a:solidFill>
              <a:effectLst/>
              <a:latin typeface="Arial" charset="0"/>
            </a:endParaRPr>
          </a:p>
        </p:txBody>
      </p:sp>
      <p:sp>
        <p:nvSpPr>
          <p:cNvPr id="5" name="Flowchart: Alternate Process 4"/>
          <p:cNvSpPr/>
          <p:nvPr/>
        </p:nvSpPr>
        <p:spPr bwMode="auto">
          <a:xfrm>
            <a:off x="755576" y="3933056"/>
            <a:ext cx="7632848" cy="1224136"/>
          </a:xfrm>
          <a:prstGeom prst="flowChartAlternateProcess">
            <a:avLst/>
          </a:prstGeom>
          <a:solidFill>
            <a:schemeClr val="accent1">
              <a:alpha val="50000"/>
            </a:schemeClr>
          </a:solidFill>
          <a:ln/>
          <a:extLst/>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1" anchor="ctr" anchorCtr="0" compatLnSpc="1">
            <a:prstTxWarp prst="textNoShape">
              <a:avLst/>
            </a:prstTxWarp>
          </a:bodyPr>
          <a:lstStyle/>
          <a:p>
            <a:pPr rtl="1"/>
            <a:endParaRPr kumimoji="0" lang="ar-EG" sz="2400" b="1" i="0" u="none" strike="noStrike" cap="none" normalizeH="0" baseline="0" dirty="0" smtClean="0">
              <a:ln>
                <a:noFill/>
              </a:ln>
              <a:solidFill>
                <a:schemeClr val="tx1"/>
              </a:solidFill>
              <a:effectLst/>
              <a:latin typeface="Arial" charset="0"/>
            </a:endParaRPr>
          </a:p>
        </p:txBody>
      </p:sp>
      <p:sp>
        <p:nvSpPr>
          <p:cNvPr id="2" name="TextBox 1"/>
          <p:cNvSpPr txBox="1"/>
          <p:nvPr/>
        </p:nvSpPr>
        <p:spPr>
          <a:xfrm>
            <a:off x="755576" y="4149080"/>
            <a:ext cx="7632848" cy="830997"/>
          </a:xfrm>
          <a:prstGeom prst="rect">
            <a:avLst/>
          </a:prstGeom>
          <a:noFill/>
        </p:spPr>
        <p:txBody>
          <a:bodyPr wrap="square" rtlCol="1">
            <a:spAutoFit/>
          </a:bodyPr>
          <a:lstStyle/>
          <a:p>
            <a:pPr rtl="1"/>
            <a:r>
              <a:rPr lang="ar-SA" b="1">
                <a:solidFill>
                  <a:schemeClr val="bg1"/>
                </a:solidFill>
              </a:rPr>
              <a:t>أثبتت التجارب أن الإنسان يزيد من مقدار الجد المبذول حينما يتنافس مع غيره، وحينما يعرف أنه سيحصل على التقدير الاجتماعي بعد نجاحه وإنجازه</a:t>
            </a:r>
            <a:endParaRPr lang="ar-EG" b="1" dirty="0">
              <a:solidFill>
                <a:schemeClr val="bg1"/>
              </a:solidFill>
            </a:endParaRPr>
          </a:p>
        </p:txBody>
      </p:sp>
    </p:spTree>
    <p:extLst>
      <p:ext uri="{BB962C8B-B14F-4D97-AF65-F5344CB8AC3E}">
        <p14:creationId xmlns:p14="http://schemas.microsoft.com/office/powerpoint/2010/main" xmlns="" val="663008123"/>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对角圆角矩形 5"/>
          <p:cNvSpPr>
            <a:spLocks/>
          </p:cNvSpPr>
          <p:nvPr/>
        </p:nvSpPr>
        <p:spPr bwMode="auto">
          <a:xfrm rot="21346829" flipH="1">
            <a:off x="1503901" y="2158577"/>
            <a:ext cx="5850448" cy="2931372"/>
          </a:xfrm>
          <a:custGeom>
            <a:avLst/>
            <a:gdLst>
              <a:gd name="T0" fmla="*/ 492043 w 6954838"/>
              <a:gd name="T1" fmla="*/ 0 h 3879850"/>
              <a:gd name="T2" fmla="*/ 6954838 w 6954838"/>
              <a:gd name="T3" fmla="*/ 0 h 3879850"/>
              <a:gd name="T4" fmla="*/ 6954838 w 6954838"/>
              <a:gd name="T5" fmla="*/ 0 h 3879850"/>
              <a:gd name="T6" fmla="*/ 6954838 w 6954838"/>
              <a:gd name="T7" fmla="*/ 3387807 h 3879850"/>
              <a:gd name="T8" fmla="*/ 6462795 w 6954838"/>
              <a:gd name="T9" fmla="*/ 3879850 h 3879850"/>
              <a:gd name="T10" fmla="*/ 0 w 6954838"/>
              <a:gd name="T11" fmla="*/ 3879850 h 3879850"/>
              <a:gd name="T12" fmla="*/ 0 w 6954838"/>
              <a:gd name="T13" fmla="*/ 3879850 h 3879850"/>
              <a:gd name="T14" fmla="*/ 0 w 6954838"/>
              <a:gd name="T15" fmla="*/ 492043 h 3879850"/>
              <a:gd name="T16" fmla="*/ 492043 w 6954838"/>
              <a:gd name="T17" fmla="*/ 0 h 3879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54838" h="3879850">
                <a:moveTo>
                  <a:pt x="492043" y="0"/>
                </a:moveTo>
                <a:lnTo>
                  <a:pt x="6954838" y="0"/>
                </a:lnTo>
                <a:lnTo>
                  <a:pt x="6954838" y="3387807"/>
                </a:lnTo>
                <a:cubicBezTo>
                  <a:pt x="6954838" y="3659555"/>
                  <a:pt x="6734543" y="3879850"/>
                  <a:pt x="6462795" y="3879850"/>
                </a:cubicBezTo>
                <a:lnTo>
                  <a:pt x="0" y="3879850"/>
                </a:lnTo>
                <a:lnTo>
                  <a:pt x="0" y="492043"/>
                </a:lnTo>
                <a:cubicBezTo>
                  <a:pt x="0" y="220295"/>
                  <a:pt x="220295" y="0"/>
                  <a:pt x="492043" y="0"/>
                </a:cubicBezTo>
                <a:close/>
              </a:path>
            </a:pathLst>
          </a:custGeom>
          <a:gradFill>
            <a:gsLst>
              <a:gs pos="0">
                <a:srgbClr val="66CCFF"/>
              </a:gs>
              <a:gs pos="35000">
                <a:srgbClr val="33CCFF"/>
              </a:gs>
              <a:gs pos="100000">
                <a:srgbClr val="00B0F0"/>
              </a:gs>
            </a:gsLst>
          </a:gradFill>
          <a:ln>
            <a:solidFill>
              <a:srgbClr val="00FFFF"/>
            </a:solidFill>
          </a:ln>
          <a:extLst/>
        </p:spPr>
        <p:style>
          <a:lnRef idx="1">
            <a:schemeClr val="accent1"/>
          </a:lnRef>
          <a:fillRef idx="2">
            <a:schemeClr val="accent1"/>
          </a:fillRef>
          <a:effectRef idx="1">
            <a:schemeClr val="accent1"/>
          </a:effectRef>
          <a:fontRef idx="minor">
            <a:schemeClr val="dk1"/>
          </a:fontRef>
        </p:style>
        <p:txBody>
          <a:bodyPr anchor="ctr"/>
          <a:lstStyle/>
          <a:p>
            <a:pPr>
              <a:defRPr/>
            </a:pPr>
            <a:endParaRPr lang="ar-EG">
              <a:solidFill>
                <a:srgbClr val="000000"/>
              </a:solidFill>
              <a:latin typeface="Arial" panose="020B0604020202020204" pitchFamily="34" charset="0"/>
              <a:ea typeface="SimSun" panose="02010600030101010101" pitchFamily="2" charset="-122"/>
            </a:endParaRPr>
          </a:p>
        </p:txBody>
      </p:sp>
      <p:pic>
        <p:nvPicPr>
          <p:cNvPr id="7" name="Picture 3" descr="C:\TDDOWNLOAD\pencil.png"/>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flipH="1">
            <a:off x="6826558" y="1700808"/>
            <a:ext cx="481746" cy="7466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内容占位符 2"/>
          <p:cNvSpPr>
            <a:spLocks noGrp="1"/>
          </p:cNvSpPr>
          <p:nvPr>
            <p:ph idx="4294967295"/>
          </p:nvPr>
        </p:nvSpPr>
        <p:spPr>
          <a:xfrm rot="21361315" flipH="1">
            <a:off x="1973263" y="2738438"/>
            <a:ext cx="4797425" cy="2054225"/>
          </a:xfrm>
        </p:spPr>
        <p:txBody>
          <a:bodyPr/>
          <a:lstStyle/>
          <a:p>
            <a:pPr marL="0" indent="0" algn="ctr">
              <a:buNone/>
            </a:pPr>
            <a:endParaRPr lang="ar-EG" altLang="zh-CN" sz="2800" b="1" dirty="0" smtClean="0">
              <a:solidFill>
                <a:srgbClr val="000000"/>
              </a:solidFill>
            </a:endParaRPr>
          </a:p>
          <a:p>
            <a:pPr marL="0" indent="0" algn="ctr">
              <a:buNone/>
            </a:pPr>
            <a:r>
              <a:rPr lang="ar-EG" altLang="zh-CN" sz="4000" b="1" dirty="0">
                <a:solidFill>
                  <a:srgbClr val="000000"/>
                </a:solidFill>
              </a:rPr>
              <a:t>التحفيز </a:t>
            </a:r>
            <a:r>
              <a:rPr lang="ar-EG" altLang="zh-CN" sz="4000" b="1" dirty="0" smtClean="0">
                <a:solidFill>
                  <a:srgbClr val="000000"/>
                </a:solidFill>
              </a:rPr>
              <a:t>المعنوى</a:t>
            </a:r>
            <a:endParaRPr lang="ar-EG" altLang="zh-CN" sz="4000" b="1" dirty="0">
              <a:solidFill>
                <a:srgbClr val="000000"/>
              </a:solidFill>
            </a:endParaRPr>
          </a:p>
        </p:txBody>
      </p:sp>
    </p:spTree>
    <p:extLst>
      <p:ext uri="{BB962C8B-B14F-4D97-AF65-F5344CB8AC3E}">
        <p14:creationId xmlns:p14="http://schemas.microsoft.com/office/powerpoint/2010/main" xmlns="" val="4183138007"/>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par>
                          <p:cTn id="21" fill="hold">
                            <p:stCondLst>
                              <p:cond delay="2000"/>
                            </p:stCondLst>
                            <p:childTnLst>
                              <p:par>
                                <p:cTn id="22" presetID="26" presetClass="entr" presetSubtype="0"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80">
                                          <p:stCondLst>
                                            <p:cond delay="0"/>
                                          </p:stCondLst>
                                        </p:cTn>
                                        <p:tgtEl>
                                          <p:spTgt spid="7"/>
                                        </p:tgtEl>
                                      </p:cBhvr>
                                    </p:animEffect>
                                    <p:anim calcmode="lin" valueType="num">
                                      <p:cBhvr>
                                        <p:cTn id="25"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0" dur="26">
                                          <p:stCondLst>
                                            <p:cond delay="650"/>
                                          </p:stCondLst>
                                        </p:cTn>
                                        <p:tgtEl>
                                          <p:spTgt spid="7"/>
                                        </p:tgtEl>
                                      </p:cBhvr>
                                      <p:to x="100000" y="60000"/>
                                    </p:animScale>
                                    <p:animScale>
                                      <p:cBhvr>
                                        <p:cTn id="31" dur="166" decel="50000">
                                          <p:stCondLst>
                                            <p:cond delay="676"/>
                                          </p:stCondLst>
                                        </p:cTn>
                                        <p:tgtEl>
                                          <p:spTgt spid="7"/>
                                        </p:tgtEl>
                                      </p:cBhvr>
                                      <p:to x="100000" y="100000"/>
                                    </p:animScale>
                                    <p:animScale>
                                      <p:cBhvr>
                                        <p:cTn id="32" dur="26">
                                          <p:stCondLst>
                                            <p:cond delay="1312"/>
                                          </p:stCondLst>
                                        </p:cTn>
                                        <p:tgtEl>
                                          <p:spTgt spid="7"/>
                                        </p:tgtEl>
                                      </p:cBhvr>
                                      <p:to x="100000" y="80000"/>
                                    </p:animScale>
                                    <p:animScale>
                                      <p:cBhvr>
                                        <p:cTn id="33" dur="166" decel="50000">
                                          <p:stCondLst>
                                            <p:cond delay="1338"/>
                                          </p:stCondLst>
                                        </p:cTn>
                                        <p:tgtEl>
                                          <p:spTgt spid="7"/>
                                        </p:tgtEl>
                                      </p:cBhvr>
                                      <p:to x="100000" y="100000"/>
                                    </p:animScale>
                                    <p:animScale>
                                      <p:cBhvr>
                                        <p:cTn id="34" dur="26">
                                          <p:stCondLst>
                                            <p:cond delay="1642"/>
                                          </p:stCondLst>
                                        </p:cTn>
                                        <p:tgtEl>
                                          <p:spTgt spid="7"/>
                                        </p:tgtEl>
                                      </p:cBhvr>
                                      <p:to x="100000" y="90000"/>
                                    </p:animScale>
                                    <p:animScale>
                                      <p:cBhvr>
                                        <p:cTn id="35" dur="166" decel="50000">
                                          <p:stCondLst>
                                            <p:cond delay="1668"/>
                                          </p:stCondLst>
                                        </p:cTn>
                                        <p:tgtEl>
                                          <p:spTgt spid="7"/>
                                        </p:tgtEl>
                                      </p:cBhvr>
                                      <p:to x="100000" y="100000"/>
                                    </p:animScale>
                                    <p:animScale>
                                      <p:cBhvr>
                                        <p:cTn id="36" dur="26">
                                          <p:stCondLst>
                                            <p:cond delay="1808"/>
                                          </p:stCondLst>
                                        </p:cTn>
                                        <p:tgtEl>
                                          <p:spTgt spid="7"/>
                                        </p:tgtEl>
                                      </p:cBhvr>
                                      <p:to x="100000" y="95000"/>
                                    </p:animScale>
                                    <p:animScale>
                                      <p:cBhvr>
                                        <p:cTn id="37" dur="166" decel="50000">
                                          <p:stCondLst>
                                            <p:cond delay="1834"/>
                                          </p:stCondLst>
                                        </p:cTn>
                                        <p:tgtEl>
                                          <p:spTgt spid="7"/>
                                        </p:tgtEl>
                                      </p:cBhvr>
                                      <p:to x="100000" y="100000"/>
                                    </p:animScale>
                                  </p:childTnLst>
                                </p:cTn>
                              </p:par>
                            </p:childTnLst>
                          </p:cTn>
                        </p:par>
                        <p:par>
                          <p:cTn id="38" fill="hold">
                            <p:stCondLst>
                              <p:cond delay="4000"/>
                            </p:stCondLst>
                            <p:childTnLst>
                              <p:par>
                                <p:cTn id="39" presetID="26" presetClass="entr" presetSubtype="0" fill="hold" grpId="0" nodeType="afterEffect">
                                  <p:stCondLst>
                                    <p:cond delay="0"/>
                                  </p:stCondLst>
                                  <p:childTnLst>
                                    <p:set>
                                      <p:cBhvr>
                                        <p:cTn id="40" dur="1" fill="hold">
                                          <p:stCondLst>
                                            <p:cond delay="0"/>
                                          </p:stCondLst>
                                        </p:cTn>
                                        <p:tgtEl>
                                          <p:spTgt spid="8">
                                            <p:txEl>
                                              <p:pRg st="1" end="1"/>
                                            </p:txEl>
                                          </p:spTgt>
                                        </p:tgtEl>
                                        <p:attrNameLst>
                                          <p:attrName>style.visibility</p:attrName>
                                        </p:attrNameLst>
                                      </p:cBhvr>
                                      <p:to>
                                        <p:strVal val="visible"/>
                                      </p:to>
                                    </p:set>
                                    <p:animEffect transition="in" filter="wipe(down)">
                                      <p:cBhvr>
                                        <p:cTn id="41" dur="580">
                                          <p:stCondLst>
                                            <p:cond delay="0"/>
                                          </p:stCondLst>
                                        </p:cTn>
                                        <p:tgtEl>
                                          <p:spTgt spid="8">
                                            <p:txEl>
                                              <p:pRg st="1" end="1"/>
                                            </p:txEl>
                                          </p:spTgt>
                                        </p:tgtEl>
                                      </p:cBhvr>
                                    </p:animEffect>
                                    <p:anim calcmode="lin" valueType="num">
                                      <p:cBhvr>
                                        <p:cTn id="42" dur="1822" tmFilter="0,0; 0.14,0.36; 0.43,0.73; 0.71,0.91; 1.0,1.0">
                                          <p:stCondLst>
                                            <p:cond delay="0"/>
                                          </p:stCondLst>
                                        </p:cTn>
                                        <p:tgtEl>
                                          <p:spTgt spid="8">
                                            <p:txEl>
                                              <p:pRg st="1" end="1"/>
                                            </p:txEl>
                                          </p:spTgt>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8">
                                            <p:txEl>
                                              <p:pRg st="1" end="1"/>
                                            </p:txEl>
                                          </p:spTgt>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8">
                                            <p:txEl>
                                              <p:pRg st="1" end="1"/>
                                            </p:txEl>
                                          </p:spTgt>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8">
                                            <p:txEl>
                                              <p:pRg st="1" end="1"/>
                                            </p:txEl>
                                          </p:spTgt>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8">
                                            <p:txEl>
                                              <p:pRg st="1" end="1"/>
                                            </p:txEl>
                                          </p:spTgt>
                                        </p:tgtEl>
                                        <p:attrNameLst>
                                          <p:attrName>ppt_y</p:attrName>
                                        </p:attrNameLst>
                                      </p:cBhvr>
                                      <p:tavLst>
                                        <p:tav tm="0" fmla="#ppt_y-sin(pi*$)/81">
                                          <p:val>
                                            <p:fltVal val="0"/>
                                          </p:val>
                                        </p:tav>
                                        <p:tav tm="100000">
                                          <p:val>
                                            <p:fltVal val="1"/>
                                          </p:val>
                                        </p:tav>
                                      </p:tavLst>
                                    </p:anim>
                                    <p:animScale>
                                      <p:cBhvr>
                                        <p:cTn id="47" dur="26">
                                          <p:stCondLst>
                                            <p:cond delay="650"/>
                                          </p:stCondLst>
                                        </p:cTn>
                                        <p:tgtEl>
                                          <p:spTgt spid="8">
                                            <p:txEl>
                                              <p:pRg st="1" end="1"/>
                                            </p:txEl>
                                          </p:spTgt>
                                        </p:tgtEl>
                                      </p:cBhvr>
                                      <p:to x="100000" y="60000"/>
                                    </p:animScale>
                                    <p:animScale>
                                      <p:cBhvr>
                                        <p:cTn id="48" dur="166" decel="50000">
                                          <p:stCondLst>
                                            <p:cond delay="676"/>
                                          </p:stCondLst>
                                        </p:cTn>
                                        <p:tgtEl>
                                          <p:spTgt spid="8">
                                            <p:txEl>
                                              <p:pRg st="1" end="1"/>
                                            </p:txEl>
                                          </p:spTgt>
                                        </p:tgtEl>
                                      </p:cBhvr>
                                      <p:to x="100000" y="100000"/>
                                    </p:animScale>
                                    <p:animScale>
                                      <p:cBhvr>
                                        <p:cTn id="49" dur="26">
                                          <p:stCondLst>
                                            <p:cond delay="1312"/>
                                          </p:stCondLst>
                                        </p:cTn>
                                        <p:tgtEl>
                                          <p:spTgt spid="8">
                                            <p:txEl>
                                              <p:pRg st="1" end="1"/>
                                            </p:txEl>
                                          </p:spTgt>
                                        </p:tgtEl>
                                      </p:cBhvr>
                                      <p:to x="100000" y="80000"/>
                                    </p:animScale>
                                    <p:animScale>
                                      <p:cBhvr>
                                        <p:cTn id="50" dur="166" decel="50000">
                                          <p:stCondLst>
                                            <p:cond delay="1338"/>
                                          </p:stCondLst>
                                        </p:cTn>
                                        <p:tgtEl>
                                          <p:spTgt spid="8">
                                            <p:txEl>
                                              <p:pRg st="1" end="1"/>
                                            </p:txEl>
                                          </p:spTgt>
                                        </p:tgtEl>
                                      </p:cBhvr>
                                      <p:to x="100000" y="100000"/>
                                    </p:animScale>
                                    <p:animScale>
                                      <p:cBhvr>
                                        <p:cTn id="51" dur="26">
                                          <p:stCondLst>
                                            <p:cond delay="1642"/>
                                          </p:stCondLst>
                                        </p:cTn>
                                        <p:tgtEl>
                                          <p:spTgt spid="8">
                                            <p:txEl>
                                              <p:pRg st="1" end="1"/>
                                            </p:txEl>
                                          </p:spTgt>
                                        </p:tgtEl>
                                      </p:cBhvr>
                                      <p:to x="100000" y="90000"/>
                                    </p:animScale>
                                    <p:animScale>
                                      <p:cBhvr>
                                        <p:cTn id="52" dur="166" decel="50000">
                                          <p:stCondLst>
                                            <p:cond delay="1668"/>
                                          </p:stCondLst>
                                        </p:cTn>
                                        <p:tgtEl>
                                          <p:spTgt spid="8">
                                            <p:txEl>
                                              <p:pRg st="1" end="1"/>
                                            </p:txEl>
                                          </p:spTgt>
                                        </p:tgtEl>
                                      </p:cBhvr>
                                      <p:to x="100000" y="100000"/>
                                    </p:animScale>
                                    <p:animScale>
                                      <p:cBhvr>
                                        <p:cTn id="53" dur="26">
                                          <p:stCondLst>
                                            <p:cond delay="1808"/>
                                          </p:stCondLst>
                                        </p:cTn>
                                        <p:tgtEl>
                                          <p:spTgt spid="8">
                                            <p:txEl>
                                              <p:pRg st="1" end="1"/>
                                            </p:txEl>
                                          </p:spTgt>
                                        </p:tgtEl>
                                      </p:cBhvr>
                                      <p:to x="100000" y="95000"/>
                                    </p:animScale>
                                    <p:animScale>
                                      <p:cBhvr>
                                        <p:cTn id="54" dur="166" decel="50000">
                                          <p:stCondLst>
                                            <p:cond delay="1834"/>
                                          </p:stCondLst>
                                        </p:cTn>
                                        <p:tgtEl>
                                          <p:spTgt spid="8">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build="p"/>
    </p:bld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3"/>
          <p:cNvSpPr/>
          <p:nvPr/>
        </p:nvSpPr>
        <p:spPr bwMode="auto">
          <a:xfrm>
            <a:off x="3923928" y="404664"/>
            <a:ext cx="5088904" cy="720080"/>
          </a:xfrm>
          <a:prstGeom prst="round2DiagRect">
            <a:avLst/>
          </a:prstGeom>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pPr rtl="1"/>
            <a:r>
              <a:rPr lang="ar-EG" sz="2800" b="1" dirty="0">
                <a:solidFill>
                  <a:srgbClr val="0120BD">
                    <a:lumMod val="75000"/>
                  </a:srgbClr>
                </a:solidFill>
                <a:latin typeface="Arial" charset="0"/>
              </a:rPr>
              <a:t>التحفيز </a:t>
            </a:r>
            <a:r>
              <a:rPr lang="ar-EG" sz="2800" b="1" dirty="0" smtClean="0">
                <a:solidFill>
                  <a:srgbClr val="0120BD">
                    <a:lumMod val="75000"/>
                  </a:srgbClr>
                </a:solidFill>
                <a:latin typeface="Arial" charset="0"/>
              </a:rPr>
              <a:t>المعنوى</a:t>
            </a:r>
            <a:endParaRPr lang="ar-EG" sz="2800" b="1" dirty="0">
              <a:solidFill>
                <a:srgbClr val="0120BD">
                  <a:lumMod val="75000"/>
                </a:srgbClr>
              </a:solidFill>
              <a:latin typeface="Arial" charset="0"/>
            </a:endParaRPr>
          </a:p>
        </p:txBody>
      </p:sp>
      <p:sp>
        <p:nvSpPr>
          <p:cNvPr id="5" name="Flowchart: Alternate Process 4"/>
          <p:cNvSpPr/>
          <p:nvPr/>
        </p:nvSpPr>
        <p:spPr bwMode="auto">
          <a:xfrm>
            <a:off x="755576" y="3284984"/>
            <a:ext cx="7632848" cy="2520280"/>
          </a:xfrm>
          <a:prstGeom prst="flowChartAlternateProcess">
            <a:avLst/>
          </a:prstGeom>
          <a:solidFill>
            <a:schemeClr val="accent1">
              <a:alpha val="50000"/>
            </a:schemeClr>
          </a:solidFill>
          <a:ln/>
          <a:extLst/>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1" anchor="ctr" anchorCtr="0" compatLnSpc="1">
            <a:prstTxWarp prst="textNoShape">
              <a:avLst/>
            </a:prstTxWarp>
          </a:bodyPr>
          <a:lstStyle/>
          <a:p>
            <a:pPr rtl="1"/>
            <a:endParaRPr lang="ar-EG" b="1" dirty="0" smtClean="0">
              <a:solidFill>
                <a:srgbClr val="808080"/>
              </a:solidFill>
              <a:latin typeface="Arial" charset="0"/>
            </a:endParaRPr>
          </a:p>
        </p:txBody>
      </p:sp>
      <p:sp>
        <p:nvSpPr>
          <p:cNvPr id="2" name="TextBox 1"/>
          <p:cNvSpPr txBox="1"/>
          <p:nvPr/>
        </p:nvSpPr>
        <p:spPr>
          <a:xfrm>
            <a:off x="755576" y="3429000"/>
            <a:ext cx="7632848" cy="2308324"/>
          </a:xfrm>
          <a:prstGeom prst="rect">
            <a:avLst/>
          </a:prstGeom>
          <a:noFill/>
        </p:spPr>
        <p:txBody>
          <a:bodyPr wrap="square" rtlCol="1">
            <a:spAutoFit/>
          </a:bodyPr>
          <a:lstStyle/>
          <a:p>
            <a:pPr algn="justLow" rtl="1"/>
            <a:r>
              <a:rPr lang="ar-SA" b="1" dirty="0">
                <a:solidFill>
                  <a:srgbClr val="FFFFFF"/>
                </a:solidFill>
              </a:rPr>
              <a:t>حفظت لنا كتب السيرة هذه القصة التحفيزية، فقد كان مفتاح الكعبة قبل فتح مكة مع بني أبي طلحة، وذات يوم قال النبي صلى الله عليه وسلم: ادعوا إلي عثمان فدعي له عثمان بن أبي طلحة، وكان رسول الله صلى الله عليه وسلم قال لعثمان يوما، وهو يدعوه إلى الإسلام ومع عثمان المفتاح فقال لعلك سترى هذا المفتاح بيدي أضعه حيث شئت فقال عثمان لقد هلكت إذا قريش وذلت. فقال رسول الله صلى الله عليه وسلم بل عمرت وعزت يومئذ</a:t>
            </a:r>
          </a:p>
        </p:txBody>
      </p:sp>
    </p:spTree>
    <p:extLst>
      <p:ext uri="{BB962C8B-B14F-4D97-AF65-F5344CB8AC3E}">
        <p14:creationId xmlns:p14="http://schemas.microsoft.com/office/powerpoint/2010/main" xmlns="" val="3955331935"/>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对角圆角矩形 5"/>
          <p:cNvSpPr>
            <a:spLocks/>
          </p:cNvSpPr>
          <p:nvPr/>
        </p:nvSpPr>
        <p:spPr bwMode="auto">
          <a:xfrm rot="21346829" flipH="1">
            <a:off x="1503901" y="2158577"/>
            <a:ext cx="5850448" cy="2931372"/>
          </a:xfrm>
          <a:custGeom>
            <a:avLst/>
            <a:gdLst>
              <a:gd name="T0" fmla="*/ 492043 w 6954838"/>
              <a:gd name="T1" fmla="*/ 0 h 3879850"/>
              <a:gd name="T2" fmla="*/ 6954838 w 6954838"/>
              <a:gd name="T3" fmla="*/ 0 h 3879850"/>
              <a:gd name="T4" fmla="*/ 6954838 w 6954838"/>
              <a:gd name="T5" fmla="*/ 0 h 3879850"/>
              <a:gd name="T6" fmla="*/ 6954838 w 6954838"/>
              <a:gd name="T7" fmla="*/ 3387807 h 3879850"/>
              <a:gd name="T8" fmla="*/ 6462795 w 6954838"/>
              <a:gd name="T9" fmla="*/ 3879850 h 3879850"/>
              <a:gd name="T10" fmla="*/ 0 w 6954838"/>
              <a:gd name="T11" fmla="*/ 3879850 h 3879850"/>
              <a:gd name="T12" fmla="*/ 0 w 6954838"/>
              <a:gd name="T13" fmla="*/ 3879850 h 3879850"/>
              <a:gd name="T14" fmla="*/ 0 w 6954838"/>
              <a:gd name="T15" fmla="*/ 492043 h 3879850"/>
              <a:gd name="T16" fmla="*/ 492043 w 6954838"/>
              <a:gd name="T17" fmla="*/ 0 h 3879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54838" h="3879850">
                <a:moveTo>
                  <a:pt x="492043" y="0"/>
                </a:moveTo>
                <a:lnTo>
                  <a:pt x="6954838" y="0"/>
                </a:lnTo>
                <a:lnTo>
                  <a:pt x="6954838" y="3387807"/>
                </a:lnTo>
                <a:cubicBezTo>
                  <a:pt x="6954838" y="3659555"/>
                  <a:pt x="6734543" y="3879850"/>
                  <a:pt x="6462795" y="3879850"/>
                </a:cubicBezTo>
                <a:lnTo>
                  <a:pt x="0" y="3879850"/>
                </a:lnTo>
                <a:lnTo>
                  <a:pt x="0" y="492043"/>
                </a:lnTo>
                <a:cubicBezTo>
                  <a:pt x="0" y="220295"/>
                  <a:pt x="220295" y="0"/>
                  <a:pt x="492043" y="0"/>
                </a:cubicBezTo>
                <a:close/>
              </a:path>
            </a:pathLst>
          </a:custGeom>
          <a:gradFill>
            <a:gsLst>
              <a:gs pos="0">
                <a:srgbClr val="66CCFF"/>
              </a:gs>
              <a:gs pos="35000">
                <a:srgbClr val="33CCFF"/>
              </a:gs>
              <a:gs pos="100000">
                <a:srgbClr val="00B0F0"/>
              </a:gs>
            </a:gsLst>
          </a:gradFill>
          <a:ln>
            <a:solidFill>
              <a:srgbClr val="00FFFF"/>
            </a:solidFill>
          </a:ln>
          <a:extLst/>
        </p:spPr>
        <p:style>
          <a:lnRef idx="1">
            <a:schemeClr val="accent1"/>
          </a:lnRef>
          <a:fillRef idx="2">
            <a:schemeClr val="accent1"/>
          </a:fillRef>
          <a:effectRef idx="1">
            <a:schemeClr val="accent1"/>
          </a:effectRef>
          <a:fontRef idx="minor">
            <a:schemeClr val="dk1"/>
          </a:fontRef>
        </p:style>
        <p:txBody>
          <a:bodyPr anchor="ctr"/>
          <a:lstStyle/>
          <a:p>
            <a:pPr>
              <a:defRPr/>
            </a:pPr>
            <a:endParaRPr lang="ar-EG">
              <a:solidFill>
                <a:srgbClr val="000000"/>
              </a:solidFill>
              <a:latin typeface="Arial" panose="020B0604020202020204" pitchFamily="34" charset="0"/>
              <a:ea typeface="SimSun" panose="02010600030101010101" pitchFamily="2" charset="-122"/>
            </a:endParaRPr>
          </a:p>
        </p:txBody>
      </p:sp>
      <p:pic>
        <p:nvPicPr>
          <p:cNvPr id="7" name="Picture 3" descr="C:\TDDOWNLOAD\pencil.png"/>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flipH="1">
            <a:off x="6826558" y="1700808"/>
            <a:ext cx="481746" cy="7466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内容占位符 2"/>
          <p:cNvSpPr>
            <a:spLocks noGrp="1"/>
          </p:cNvSpPr>
          <p:nvPr>
            <p:ph idx="4294967295"/>
          </p:nvPr>
        </p:nvSpPr>
        <p:spPr>
          <a:xfrm rot="21361315" flipH="1">
            <a:off x="1973263" y="2738438"/>
            <a:ext cx="4797425" cy="2054225"/>
          </a:xfrm>
        </p:spPr>
        <p:txBody>
          <a:bodyPr/>
          <a:lstStyle/>
          <a:p>
            <a:pPr marL="0" indent="0" algn="ctr">
              <a:buNone/>
            </a:pPr>
            <a:endParaRPr lang="ar-EG" altLang="zh-CN" sz="2800" b="1" dirty="0" smtClean="0">
              <a:solidFill>
                <a:srgbClr val="000000"/>
              </a:solidFill>
            </a:endParaRPr>
          </a:p>
          <a:p>
            <a:pPr marL="0" indent="0" algn="ctr">
              <a:buNone/>
            </a:pPr>
            <a:r>
              <a:rPr lang="ar-EG" altLang="zh-CN" sz="4000" b="1" dirty="0">
                <a:solidFill>
                  <a:srgbClr val="000000"/>
                </a:solidFill>
              </a:rPr>
              <a:t>التحفيز بالتلقيب المناسب</a:t>
            </a:r>
          </a:p>
        </p:txBody>
      </p:sp>
    </p:spTree>
    <p:extLst>
      <p:ext uri="{BB962C8B-B14F-4D97-AF65-F5344CB8AC3E}">
        <p14:creationId xmlns:p14="http://schemas.microsoft.com/office/powerpoint/2010/main" xmlns="" val="66882757"/>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par>
                          <p:cTn id="21" fill="hold">
                            <p:stCondLst>
                              <p:cond delay="2000"/>
                            </p:stCondLst>
                            <p:childTnLst>
                              <p:par>
                                <p:cTn id="22" presetID="26" presetClass="entr" presetSubtype="0"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80">
                                          <p:stCondLst>
                                            <p:cond delay="0"/>
                                          </p:stCondLst>
                                        </p:cTn>
                                        <p:tgtEl>
                                          <p:spTgt spid="7"/>
                                        </p:tgtEl>
                                      </p:cBhvr>
                                    </p:animEffect>
                                    <p:anim calcmode="lin" valueType="num">
                                      <p:cBhvr>
                                        <p:cTn id="25"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0" dur="26">
                                          <p:stCondLst>
                                            <p:cond delay="650"/>
                                          </p:stCondLst>
                                        </p:cTn>
                                        <p:tgtEl>
                                          <p:spTgt spid="7"/>
                                        </p:tgtEl>
                                      </p:cBhvr>
                                      <p:to x="100000" y="60000"/>
                                    </p:animScale>
                                    <p:animScale>
                                      <p:cBhvr>
                                        <p:cTn id="31" dur="166" decel="50000">
                                          <p:stCondLst>
                                            <p:cond delay="676"/>
                                          </p:stCondLst>
                                        </p:cTn>
                                        <p:tgtEl>
                                          <p:spTgt spid="7"/>
                                        </p:tgtEl>
                                      </p:cBhvr>
                                      <p:to x="100000" y="100000"/>
                                    </p:animScale>
                                    <p:animScale>
                                      <p:cBhvr>
                                        <p:cTn id="32" dur="26">
                                          <p:stCondLst>
                                            <p:cond delay="1312"/>
                                          </p:stCondLst>
                                        </p:cTn>
                                        <p:tgtEl>
                                          <p:spTgt spid="7"/>
                                        </p:tgtEl>
                                      </p:cBhvr>
                                      <p:to x="100000" y="80000"/>
                                    </p:animScale>
                                    <p:animScale>
                                      <p:cBhvr>
                                        <p:cTn id="33" dur="166" decel="50000">
                                          <p:stCondLst>
                                            <p:cond delay="1338"/>
                                          </p:stCondLst>
                                        </p:cTn>
                                        <p:tgtEl>
                                          <p:spTgt spid="7"/>
                                        </p:tgtEl>
                                      </p:cBhvr>
                                      <p:to x="100000" y="100000"/>
                                    </p:animScale>
                                    <p:animScale>
                                      <p:cBhvr>
                                        <p:cTn id="34" dur="26">
                                          <p:stCondLst>
                                            <p:cond delay="1642"/>
                                          </p:stCondLst>
                                        </p:cTn>
                                        <p:tgtEl>
                                          <p:spTgt spid="7"/>
                                        </p:tgtEl>
                                      </p:cBhvr>
                                      <p:to x="100000" y="90000"/>
                                    </p:animScale>
                                    <p:animScale>
                                      <p:cBhvr>
                                        <p:cTn id="35" dur="166" decel="50000">
                                          <p:stCondLst>
                                            <p:cond delay="1668"/>
                                          </p:stCondLst>
                                        </p:cTn>
                                        <p:tgtEl>
                                          <p:spTgt spid="7"/>
                                        </p:tgtEl>
                                      </p:cBhvr>
                                      <p:to x="100000" y="100000"/>
                                    </p:animScale>
                                    <p:animScale>
                                      <p:cBhvr>
                                        <p:cTn id="36" dur="26">
                                          <p:stCondLst>
                                            <p:cond delay="1808"/>
                                          </p:stCondLst>
                                        </p:cTn>
                                        <p:tgtEl>
                                          <p:spTgt spid="7"/>
                                        </p:tgtEl>
                                      </p:cBhvr>
                                      <p:to x="100000" y="95000"/>
                                    </p:animScale>
                                    <p:animScale>
                                      <p:cBhvr>
                                        <p:cTn id="37" dur="166" decel="50000">
                                          <p:stCondLst>
                                            <p:cond delay="1834"/>
                                          </p:stCondLst>
                                        </p:cTn>
                                        <p:tgtEl>
                                          <p:spTgt spid="7"/>
                                        </p:tgtEl>
                                      </p:cBhvr>
                                      <p:to x="100000" y="100000"/>
                                    </p:animScale>
                                  </p:childTnLst>
                                </p:cTn>
                              </p:par>
                            </p:childTnLst>
                          </p:cTn>
                        </p:par>
                        <p:par>
                          <p:cTn id="38" fill="hold">
                            <p:stCondLst>
                              <p:cond delay="4000"/>
                            </p:stCondLst>
                            <p:childTnLst>
                              <p:par>
                                <p:cTn id="39" presetID="26" presetClass="entr" presetSubtype="0" fill="hold" grpId="0" nodeType="afterEffect">
                                  <p:stCondLst>
                                    <p:cond delay="0"/>
                                  </p:stCondLst>
                                  <p:childTnLst>
                                    <p:set>
                                      <p:cBhvr>
                                        <p:cTn id="40" dur="1" fill="hold">
                                          <p:stCondLst>
                                            <p:cond delay="0"/>
                                          </p:stCondLst>
                                        </p:cTn>
                                        <p:tgtEl>
                                          <p:spTgt spid="8">
                                            <p:txEl>
                                              <p:pRg st="1" end="1"/>
                                            </p:txEl>
                                          </p:spTgt>
                                        </p:tgtEl>
                                        <p:attrNameLst>
                                          <p:attrName>style.visibility</p:attrName>
                                        </p:attrNameLst>
                                      </p:cBhvr>
                                      <p:to>
                                        <p:strVal val="visible"/>
                                      </p:to>
                                    </p:set>
                                    <p:animEffect transition="in" filter="wipe(down)">
                                      <p:cBhvr>
                                        <p:cTn id="41" dur="580">
                                          <p:stCondLst>
                                            <p:cond delay="0"/>
                                          </p:stCondLst>
                                        </p:cTn>
                                        <p:tgtEl>
                                          <p:spTgt spid="8">
                                            <p:txEl>
                                              <p:pRg st="1" end="1"/>
                                            </p:txEl>
                                          </p:spTgt>
                                        </p:tgtEl>
                                      </p:cBhvr>
                                    </p:animEffect>
                                    <p:anim calcmode="lin" valueType="num">
                                      <p:cBhvr>
                                        <p:cTn id="42" dur="1822" tmFilter="0,0; 0.14,0.36; 0.43,0.73; 0.71,0.91; 1.0,1.0">
                                          <p:stCondLst>
                                            <p:cond delay="0"/>
                                          </p:stCondLst>
                                        </p:cTn>
                                        <p:tgtEl>
                                          <p:spTgt spid="8">
                                            <p:txEl>
                                              <p:pRg st="1" end="1"/>
                                            </p:txEl>
                                          </p:spTgt>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8">
                                            <p:txEl>
                                              <p:pRg st="1" end="1"/>
                                            </p:txEl>
                                          </p:spTgt>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8">
                                            <p:txEl>
                                              <p:pRg st="1" end="1"/>
                                            </p:txEl>
                                          </p:spTgt>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8">
                                            <p:txEl>
                                              <p:pRg st="1" end="1"/>
                                            </p:txEl>
                                          </p:spTgt>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8">
                                            <p:txEl>
                                              <p:pRg st="1" end="1"/>
                                            </p:txEl>
                                          </p:spTgt>
                                        </p:tgtEl>
                                        <p:attrNameLst>
                                          <p:attrName>ppt_y</p:attrName>
                                        </p:attrNameLst>
                                      </p:cBhvr>
                                      <p:tavLst>
                                        <p:tav tm="0" fmla="#ppt_y-sin(pi*$)/81">
                                          <p:val>
                                            <p:fltVal val="0"/>
                                          </p:val>
                                        </p:tav>
                                        <p:tav tm="100000">
                                          <p:val>
                                            <p:fltVal val="1"/>
                                          </p:val>
                                        </p:tav>
                                      </p:tavLst>
                                    </p:anim>
                                    <p:animScale>
                                      <p:cBhvr>
                                        <p:cTn id="47" dur="26">
                                          <p:stCondLst>
                                            <p:cond delay="650"/>
                                          </p:stCondLst>
                                        </p:cTn>
                                        <p:tgtEl>
                                          <p:spTgt spid="8">
                                            <p:txEl>
                                              <p:pRg st="1" end="1"/>
                                            </p:txEl>
                                          </p:spTgt>
                                        </p:tgtEl>
                                      </p:cBhvr>
                                      <p:to x="100000" y="60000"/>
                                    </p:animScale>
                                    <p:animScale>
                                      <p:cBhvr>
                                        <p:cTn id="48" dur="166" decel="50000">
                                          <p:stCondLst>
                                            <p:cond delay="676"/>
                                          </p:stCondLst>
                                        </p:cTn>
                                        <p:tgtEl>
                                          <p:spTgt spid="8">
                                            <p:txEl>
                                              <p:pRg st="1" end="1"/>
                                            </p:txEl>
                                          </p:spTgt>
                                        </p:tgtEl>
                                      </p:cBhvr>
                                      <p:to x="100000" y="100000"/>
                                    </p:animScale>
                                    <p:animScale>
                                      <p:cBhvr>
                                        <p:cTn id="49" dur="26">
                                          <p:stCondLst>
                                            <p:cond delay="1312"/>
                                          </p:stCondLst>
                                        </p:cTn>
                                        <p:tgtEl>
                                          <p:spTgt spid="8">
                                            <p:txEl>
                                              <p:pRg st="1" end="1"/>
                                            </p:txEl>
                                          </p:spTgt>
                                        </p:tgtEl>
                                      </p:cBhvr>
                                      <p:to x="100000" y="80000"/>
                                    </p:animScale>
                                    <p:animScale>
                                      <p:cBhvr>
                                        <p:cTn id="50" dur="166" decel="50000">
                                          <p:stCondLst>
                                            <p:cond delay="1338"/>
                                          </p:stCondLst>
                                        </p:cTn>
                                        <p:tgtEl>
                                          <p:spTgt spid="8">
                                            <p:txEl>
                                              <p:pRg st="1" end="1"/>
                                            </p:txEl>
                                          </p:spTgt>
                                        </p:tgtEl>
                                      </p:cBhvr>
                                      <p:to x="100000" y="100000"/>
                                    </p:animScale>
                                    <p:animScale>
                                      <p:cBhvr>
                                        <p:cTn id="51" dur="26">
                                          <p:stCondLst>
                                            <p:cond delay="1642"/>
                                          </p:stCondLst>
                                        </p:cTn>
                                        <p:tgtEl>
                                          <p:spTgt spid="8">
                                            <p:txEl>
                                              <p:pRg st="1" end="1"/>
                                            </p:txEl>
                                          </p:spTgt>
                                        </p:tgtEl>
                                      </p:cBhvr>
                                      <p:to x="100000" y="90000"/>
                                    </p:animScale>
                                    <p:animScale>
                                      <p:cBhvr>
                                        <p:cTn id="52" dur="166" decel="50000">
                                          <p:stCondLst>
                                            <p:cond delay="1668"/>
                                          </p:stCondLst>
                                        </p:cTn>
                                        <p:tgtEl>
                                          <p:spTgt spid="8">
                                            <p:txEl>
                                              <p:pRg st="1" end="1"/>
                                            </p:txEl>
                                          </p:spTgt>
                                        </p:tgtEl>
                                      </p:cBhvr>
                                      <p:to x="100000" y="100000"/>
                                    </p:animScale>
                                    <p:animScale>
                                      <p:cBhvr>
                                        <p:cTn id="53" dur="26">
                                          <p:stCondLst>
                                            <p:cond delay="1808"/>
                                          </p:stCondLst>
                                        </p:cTn>
                                        <p:tgtEl>
                                          <p:spTgt spid="8">
                                            <p:txEl>
                                              <p:pRg st="1" end="1"/>
                                            </p:txEl>
                                          </p:spTgt>
                                        </p:tgtEl>
                                      </p:cBhvr>
                                      <p:to x="100000" y="95000"/>
                                    </p:animScale>
                                    <p:animScale>
                                      <p:cBhvr>
                                        <p:cTn id="54" dur="166" decel="50000">
                                          <p:stCondLst>
                                            <p:cond delay="1834"/>
                                          </p:stCondLst>
                                        </p:cTn>
                                        <p:tgtEl>
                                          <p:spTgt spid="8">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build="p"/>
    </p:bld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3"/>
          <p:cNvSpPr/>
          <p:nvPr/>
        </p:nvSpPr>
        <p:spPr bwMode="auto">
          <a:xfrm>
            <a:off x="3923928" y="404664"/>
            <a:ext cx="5088904" cy="720080"/>
          </a:xfrm>
          <a:prstGeom prst="round2DiagRect">
            <a:avLst/>
          </a:prstGeom>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pPr rtl="1"/>
            <a:r>
              <a:rPr lang="ar-EG" sz="2800" b="1" dirty="0">
                <a:solidFill>
                  <a:srgbClr val="0120BD">
                    <a:lumMod val="75000"/>
                  </a:srgbClr>
                </a:solidFill>
                <a:latin typeface="Arial" charset="0"/>
              </a:rPr>
              <a:t>التحفيز بالتلقيب المناسب</a:t>
            </a:r>
          </a:p>
        </p:txBody>
      </p:sp>
      <p:sp>
        <p:nvSpPr>
          <p:cNvPr id="5" name="Flowchart: Alternate Process 4"/>
          <p:cNvSpPr/>
          <p:nvPr/>
        </p:nvSpPr>
        <p:spPr bwMode="auto">
          <a:xfrm>
            <a:off x="755576" y="3284984"/>
            <a:ext cx="7632848" cy="2520280"/>
          </a:xfrm>
          <a:prstGeom prst="flowChartAlternateProcess">
            <a:avLst/>
          </a:prstGeom>
          <a:solidFill>
            <a:schemeClr val="accent1">
              <a:alpha val="50000"/>
            </a:schemeClr>
          </a:solidFill>
          <a:ln/>
          <a:extLst/>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1" anchor="ctr" anchorCtr="0" compatLnSpc="1">
            <a:prstTxWarp prst="textNoShape">
              <a:avLst/>
            </a:prstTxWarp>
          </a:bodyPr>
          <a:lstStyle/>
          <a:p>
            <a:pPr rtl="1"/>
            <a:endParaRPr lang="ar-EG" b="1" dirty="0" smtClean="0">
              <a:solidFill>
                <a:srgbClr val="808080"/>
              </a:solidFill>
              <a:latin typeface="Arial" charset="0"/>
            </a:endParaRPr>
          </a:p>
        </p:txBody>
      </p:sp>
      <p:sp>
        <p:nvSpPr>
          <p:cNvPr id="2" name="TextBox 1"/>
          <p:cNvSpPr txBox="1"/>
          <p:nvPr/>
        </p:nvSpPr>
        <p:spPr>
          <a:xfrm>
            <a:off x="755576" y="3429000"/>
            <a:ext cx="7632848" cy="2308324"/>
          </a:xfrm>
          <a:prstGeom prst="rect">
            <a:avLst/>
          </a:prstGeom>
          <a:noFill/>
        </p:spPr>
        <p:txBody>
          <a:bodyPr wrap="square" rtlCol="1">
            <a:spAutoFit/>
          </a:bodyPr>
          <a:lstStyle/>
          <a:p>
            <a:pPr algn="justLow" rtl="1"/>
            <a:r>
              <a:rPr lang="ar-SA" b="1" dirty="0">
                <a:solidFill>
                  <a:srgbClr val="FFFFFF"/>
                </a:solidFill>
              </a:rPr>
              <a:t>لقد كان النبي صلى الله عليه وسلم يحفز أصحابه رضوانه عليهم ويصفهم بألقاب يحملونها في حياتهم وبعد مماتهم وهي منقبة لهم عظيمة وكبيرة.</a:t>
            </a:r>
          </a:p>
          <a:p>
            <a:pPr algn="justLow" rtl="1"/>
            <a:r>
              <a:rPr lang="ar-SA" b="1" dirty="0">
                <a:solidFill>
                  <a:srgbClr val="FFFFFF"/>
                </a:solidFill>
              </a:rPr>
              <a:t>فلقب أبا بكر بالصديق تحفيزاً له على تصديقه ومؤازرته للنبي صلى الله عليه وسلم، ولقب خالداً بن الوليد بسيف الله تحفيزاً له شجاعته وإقدامه في الغزوات، ولقب أبا عبيدة بأمين هذه الأمة، وغيرها من الألقاب التي بقيت لهم وسام شرف من قائد الأمة صلى الله عليه وسلم ورضي الله عنهم وأرضاهم.</a:t>
            </a:r>
          </a:p>
        </p:txBody>
      </p:sp>
    </p:spTree>
    <p:extLst>
      <p:ext uri="{BB962C8B-B14F-4D97-AF65-F5344CB8AC3E}">
        <p14:creationId xmlns:p14="http://schemas.microsoft.com/office/powerpoint/2010/main" xmlns="" val="52101815"/>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对角圆角矩形 5"/>
          <p:cNvSpPr>
            <a:spLocks/>
          </p:cNvSpPr>
          <p:nvPr/>
        </p:nvSpPr>
        <p:spPr bwMode="auto">
          <a:xfrm rot="21346829" flipH="1">
            <a:off x="1503901" y="2158577"/>
            <a:ext cx="5850448" cy="2931372"/>
          </a:xfrm>
          <a:custGeom>
            <a:avLst/>
            <a:gdLst>
              <a:gd name="T0" fmla="*/ 492043 w 6954838"/>
              <a:gd name="T1" fmla="*/ 0 h 3879850"/>
              <a:gd name="T2" fmla="*/ 6954838 w 6954838"/>
              <a:gd name="T3" fmla="*/ 0 h 3879850"/>
              <a:gd name="T4" fmla="*/ 6954838 w 6954838"/>
              <a:gd name="T5" fmla="*/ 0 h 3879850"/>
              <a:gd name="T6" fmla="*/ 6954838 w 6954838"/>
              <a:gd name="T7" fmla="*/ 3387807 h 3879850"/>
              <a:gd name="T8" fmla="*/ 6462795 w 6954838"/>
              <a:gd name="T9" fmla="*/ 3879850 h 3879850"/>
              <a:gd name="T10" fmla="*/ 0 w 6954838"/>
              <a:gd name="T11" fmla="*/ 3879850 h 3879850"/>
              <a:gd name="T12" fmla="*/ 0 w 6954838"/>
              <a:gd name="T13" fmla="*/ 3879850 h 3879850"/>
              <a:gd name="T14" fmla="*/ 0 w 6954838"/>
              <a:gd name="T15" fmla="*/ 492043 h 3879850"/>
              <a:gd name="T16" fmla="*/ 492043 w 6954838"/>
              <a:gd name="T17" fmla="*/ 0 h 3879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54838" h="3879850">
                <a:moveTo>
                  <a:pt x="492043" y="0"/>
                </a:moveTo>
                <a:lnTo>
                  <a:pt x="6954838" y="0"/>
                </a:lnTo>
                <a:lnTo>
                  <a:pt x="6954838" y="3387807"/>
                </a:lnTo>
                <a:cubicBezTo>
                  <a:pt x="6954838" y="3659555"/>
                  <a:pt x="6734543" y="3879850"/>
                  <a:pt x="6462795" y="3879850"/>
                </a:cubicBezTo>
                <a:lnTo>
                  <a:pt x="0" y="3879850"/>
                </a:lnTo>
                <a:lnTo>
                  <a:pt x="0" y="492043"/>
                </a:lnTo>
                <a:cubicBezTo>
                  <a:pt x="0" y="220295"/>
                  <a:pt x="220295" y="0"/>
                  <a:pt x="492043" y="0"/>
                </a:cubicBezTo>
                <a:close/>
              </a:path>
            </a:pathLst>
          </a:custGeom>
          <a:gradFill>
            <a:gsLst>
              <a:gs pos="0">
                <a:srgbClr val="66CCFF"/>
              </a:gs>
              <a:gs pos="35000">
                <a:srgbClr val="33CCFF"/>
              </a:gs>
              <a:gs pos="100000">
                <a:srgbClr val="00B0F0"/>
              </a:gs>
            </a:gsLst>
          </a:gradFill>
          <a:ln>
            <a:solidFill>
              <a:srgbClr val="00FFFF"/>
            </a:solidFill>
          </a:ln>
          <a:extLst/>
        </p:spPr>
        <p:style>
          <a:lnRef idx="1">
            <a:schemeClr val="accent1"/>
          </a:lnRef>
          <a:fillRef idx="2">
            <a:schemeClr val="accent1"/>
          </a:fillRef>
          <a:effectRef idx="1">
            <a:schemeClr val="accent1"/>
          </a:effectRef>
          <a:fontRef idx="minor">
            <a:schemeClr val="dk1"/>
          </a:fontRef>
        </p:style>
        <p:txBody>
          <a:bodyPr anchor="ctr"/>
          <a:lstStyle/>
          <a:p>
            <a:pPr>
              <a:defRPr/>
            </a:pPr>
            <a:endParaRPr lang="ar-EG">
              <a:solidFill>
                <a:srgbClr val="000000"/>
              </a:solidFill>
              <a:latin typeface="Arial" panose="020B0604020202020204" pitchFamily="34" charset="0"/>
              <a:ea typeface="SimSun" panose="02010600030101010101" pitchFamily="2" charset="-122"/>
            </a:endParaRPr>
          </a:p>
        </p:txBody>
      </p:sp>
      <p:pic>
        <p:nvPicPr>
          <p:cNvPr id="7" name="Picture 3" descr="C:\TDDOWNLOAD\pencil.png"/>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flipH="1">
            <a:off x="6826558" y="1700808"/>
            <a:ext cx="481746" cy="7466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内容占位符 2"/>
          <p:cNvSpPr>
            <a:spLocks noGrp="1"/>
          </p:cNvSpPr>
          <p:nvPr>
            <p:ph idx="4294967295"/>
          </p:nvPr>
        </p:nvSpPr>
        <p:spPr>
          <a:xfrm rot="21361315" flipH="1">
            <a:off x="1973263" y="2738438"/>
            <a:ext cx="4797425" cy="2054225"/>
          </a:xfrm>
        </p:spPr>
        <p:txBody>
          <a:bodyPr/>
          <a:lstStyle/>
          <a:p>
            <a:pPr marL="0" indent="0" algn="ctr">
              <a:buNone/>
            </a:pPr>
            <a:endParaRPr lang="ar-EG" altLang="zh-CN" sz="2800" b="1" dirty="0" smtClean="0">
              <a:solidFill>
                <a:srgbClr val="000000"/>
              </a:solidFill>
            </a:endParaRPr>
          </a:p>
          <a:p>
            <a:pPr marL="0" indent="0" algn="ctr">
              <a:buNone/>
            </a:pPr>
            <a:r>
              <a:rPr lang="ar-EG" altLang="zh-CN" sz="4000" b="1" dirty="0">
                <a:solidFill>
                  <a:srgbClr val="000000"/>
                </a:solidFill>
              </a:rPr>
              <a:t>التحفيز بالقول</a:t>
            </a:r>
          </a:p>
        </p:txBody>
      </p:sp>
    </p:spTree>
    <p:extLst>
      <p:ext uri="{BB962C8B-B14F-4D97-AF65-F5344CB8AC3E}">
        <p14:creationId xmlns:p14="http://schemas.microsoft.com/office/powerpoint/2010/main" xmlns="" val="2351695929"/>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par>
                          <p:cTn id="21" fill="hold">
                            <p:stCondLst>
                              <p:cond delay="2000"/>
                            </p:stCondLst>
                            <p:childTnLst>
                              <p:par>
                                <p:cTn id="22" presetID="26" presetClass="entr" presetSubtype="0"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80">
                                          <p:stCondLst>
                                            <p:cond delay="0"/>
                                          </p:stCondLst>
                                        </p:cTn>
                                        <p:tgtEl>
                                          <p:spTgt spid="7"/>
                                        </p:tgtEl>
                                      </p:cBhvr>
                                    </p:animEffect>
                                    <p:anim calcmode="lin" valueType="num">
                                      <p:cBhvr>
                                        <p:cTn id="25"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0" dur="26">
                                          <p:stCondLst>
                                            <p:cond delay="650"/>
                                          </p:stCondLst>
                                        </p:cTn>
                                        <p:tgtEl>
                                          <p:spTgt spid="7"/>
                                        </p:tgtEl>
                                      </p:cBhvr>
                                      <p:to x="100000" y="60000"/>
                                    </p:animScale>
                                    <p:animScale>
                                      <p:cBhvr>
                                        <p:cTn id="31" dur="166" decel="50000">
                                          <p:stCondLst>
                                            <p:cond delay="676"/>
                                          </p:stCondLst>
                                        </p:cTn>
                                        <p:tgtEl>
                                          <p:spTgt spid="7"/>
                                        </p:tgtEl>
                                      </p:cBhvr>
                                      <p:to x="100000" y="100000"/>
                                    </p:animScale>
                                    <p:animScale>
                                      <p:cBhvr>
                                        <p:cTn id="32" dur="26">
                                          <p:stCondLst>
                                            <p:cond delay="1312"/>
                                          </p:stCondLst>
                                        </p:cTn>
                                        <p:tgtEl>
                                          <p:spTgt spid="7"/>
                                        </p:tgtEl>
                                      </p:cBhvr>
                                      <p:to x="100000" y="80000"/>
                                    </p:animScale>
                                    <p:animScale>
                                      <p:cBhvr>
                                        <p:cTn id="33" dur="166" decel="50000">
                                          <p:stCondLst>
                                            <p:cond delay="1338"/>
                                          </p:stCondLst>
                                        </p:cTn>
                                        <p:tgtEl>
                                          <p:spTgt spid="7"/>
                                        </p:tgtEl>
                                      </p:cBhvr>
                                      <p:to x="100000" y="100000"/>
                                    </p:animScale>
                                    <p:animScale>
                                      <p:cBhvr>
                                        <p:cTn id="34" dur="26">
                                          <p:stCondLst>
                                            <p:cond delay="1642"/>
                                          </p:stCondLst>
                                        </p:cTn>
                                        <p:tgtEl>
                                          <p:spTgt spid="7"/>
                                        </p:tgtEl>
                                      </p:cBhvr>
                                      <p:to x="100000" y="90000"/>
                                    </p:animScale>
                                    <p:animScale>
                                      <p:cBhvr>
                                        <p:cTn id="35" dur="166" decel="50000">
                                          <p:stCondLst>
                                            <p:cond delay="1668"/>
                                          </p:stCondLst>
                                        </p:cTn>
                                        <p:tgtEl>
                                          <p:spTgt spid="7"/>
                                        </p:tgtEl>
                                      </p:cBhvr>
                                      <p:to x="100000" y="100000"/>
                                    </p:animScale>
                                    <p:animScale>
                                      <p:cBhvr>
                                        <p:cTn id="36" dur="26">
                                          <p:stCondLst>
                                            <p:cond delay="1808"/>
                                          </p:stCondLst>
                                        </p:cTn>
                                        <p:tgtEl>
                                          <p:spTgt spid="7"/>
                                        </p:tgtEl>
                                      </p:cBhvr>
                                      <p:to x="100000" y="95000"/>
                                    </p:animScale>
                                    <p:animScale>
                                      <p:cBhvr>
                                        <p:cTn id="37" dur="166" decel="50000">
                                          <p:stCondLst>
                                            <p:cond delay="1834"/>
                                          </p:stCondLst>
                                        </p:cTn>
                                        <p:tgtEl>
                                          <p:spTgt spid="7"/>
                                        </p:tgtEl>
                                      </p:cBhvr>
                                      <p:to x="100000" y="100000"/>
                                    </p:animScale>
                                  </p:childTnLst>
                                </p:cTn>
                              </p:par>
                            </p:childTnLst>
                          </p:cTn>
                        </p:par>
                        <p:par>
                          <p:cTn id="38" fill="hold">
                            <p:stCondLst>
                              <p:cond delay="4000"/>
                            </p:stCondLst>
                            <p:childTnLst>
                              <p:par>
                                <p:cTn id="39" presetID="26" presetClass="entr" presetSubtype="0" fill="hold" grpId="0" nodeType="afterEffect">
                                  <p:stCondLst>
                                    <p:cond delay="0"/>
                                  </p:stCondLst>
                                  <p:childTnLst>
                                    <p:set>
                                      <p:cBhvr>
                                        <p:cTn id="40" dur="1" fill="hold">
                                          <p:stCondLst>
                                            <p:cond delay="0"/>
                                          </p:stCondLst>
                                        </p:cTn>
                                        <p:tgtEl>
                                          <p:spTgt spid="8">
                                            <p:txEl>
                                              <p:pRg st="1" end="1"/>
                                            </p:txEl>
                                          </p:spTgt>
                                        </p:tgtEl>
                                        <p:attrNameLst>
                                          <p:attrName>style.visibility</p:attrName>
                                        </p:attrNameLst>
                                      </p:cBhvr>
                                      <p:to>
                                        <p:strVal val="visible"/>
                                      </p:to>
                                    </p:set>
                                    <p:animEffect transition="in" filter="wipe(down)">
                                      <p:cBhvr>
                                        <p:cTn id="41" dur="580">
                                          <p:stCondLst>
                                            <p:cond delay="0"/>
                                          </p:stCondLst>
                                        </p:cTn>
                                        <p:tgtEl>
                                          <p:spTgt spid="8">
                                            <p:txEl>
                                              <p:pRg st="1" end="1"/>
                                            </p:txEl>
                                          </p:spTgt>
                                        </p:tgtEl>
                                      </p:cBhvr>
                                    </p:animEffect>
                                    <p:anim calcmode="lin" valueType="num">
                                      <p:cBhvr>
                                        <p:cTn id="42" dur="1822" tmFilter="0,0; 0.14,0.36; 0.43,0.73; 0.71,0.91; 1.0,1.0">
                                          <p:stCondLst>
                                            <p:cond delay="0"/>
                                          </p:stCondLst>
                                        </p:cTn>
                                        <p:tgtEl>
                                          <p:spTgt spid="8">
                                            <p:txEl>
                                              <p:pRg st="1" end="1"/>
                                            </p:txEl>
                                          </p:spTgt>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8">
                                            <p:txEl>
                                              <p:pRg st="1" end="1"/>
                                            </p:txEl>
                                          </p:spTgt>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8">
                                            <p:txEl>
                                              <p:pRg st="1" end="1"/>
                                            </p:txEl>
                                          </p:spTgt>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8">
                                            <p:txEl>
                                              <p:pRg st="1" end="1"/>
                                            </p:txEl>
                                          </p:spTgt>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8">
                                            <p:txEl>
                                              <p:pRg st="1" end="1"/>
                                            </p:txEl>
                                          </p:spTgt>
                                        </p:tgtEl>
                                        <p:attrNameLst>
                                          <p:attrName>ppt_y</p:attrName>
                                        </p:attrNameLst>
                                      </p:cBhvr>
                                      <p:tavLst>
                                        <p:tav tm="0" fmla="#ppt_y-sin(pi*$)/81">
                                          <p:val>
                                            <p:fltVal val="0"/>
                                          </p:val>
                                        </p:tav>
                                        <p:tav tm="100000">
                                          <p:val>
                                            <p:fltVal val="1"/>
                                          </p:val>
                                        </p:tav>
                                      </p:tavLst>
                                    </p:anim>
                                    <p:animScale>
                                      <p:cBhvr>
                                        <p:cTn id="47" dur="26">
                                          <p:stCondLst>
                                            <p:cond delay="650"/>
                                          </p:stCondLst>
                                        </p:cTn>
                                        <p:tgtEl>
                                          <p:spTgt spid="8">
                                            <p:txEl>
                                              <p:pRg st="1" end="1"/>
                                            </p:txEl>
                                          </p:spTgt>
                                        </p:tgtEl>
                                      </p:cBhvr>
                                      <p:to x="100000" y="60000"/>
                                    </p:animScale>
                                    <p:animScale>
                                      <p:cBhvr>
                                        <p:cTn id="48" dur="166" decel="50000">
                                          <p:stCondLst>
                                            <p:cond delay="676"/>
                                          </p:stCondLst>
                                        </p:cTn>
                                        <p:tgtEl>
                                          <p:spTgt spid="8">
                                            <p:txEl>
                                              <p:pRg st="1" end="1"/>
                                            </p:txEl>
                                          </p:spTgt>
                                        </p:tgtEl>
                                      </p:cBhvr>
                                      <p:to x="100000" y="100000"/>
                                    </p:animScale>
                                    <p:animScale>
                                      <p:cBhvr>
                                        <p:cTn id="49" dur="26">
                                          <p:stCondLst>
                                            <p:cond delay="1312"/>
                                          </p:stCondLst>
                                        </p:cTn>
                                        <p:tgtEl>
                                          <p:spTgt spid="8">
                                            <p:txEl>
                                              <p:pRg st="1" end="1"/>
                                            </p:txEl>
                                          </p:spTgt>
                                        </p:tgtEl>
                                      </p:cBhvr>
                                      <p:to x="100000" y="80000"/>
                                    </p:animScale>
                                    <p:animScale>
                                      <p:cBhvr>
                                        <p:cTn id="50" dur="166" decel="50000">
                                          <p:stCondLst>
                                            <p:cond delay="1338"/>
                                          </p:stCondLst>
                                        </p:cTn>
                                        <p:tgtEl>
                                          <p:spTgt spid="8">
                                            <p:txEl>
                                              <p:pRg st="1" end="1"/>
                                            </p:txEl>
                                          </p:spTgt>
                                        </p:tgtEl>
                                      </p:cBhvr>
                                      <p:to x="100000" y="100000"/>
                                    </p:animScale>
                                    <p:animScale>
                                      <p:cBhvr>
                                        <p:cTn id="51" dur="26">
                                          <p:stCondLst>
                                            <p:cond delay="1642"/>
                                          </p:stCondLst>
                                        </p:cTn>
                                        <p:tgtEl>
                                          <p:spTgt spid="8">
                                            <p:txEl>
                                              <p:pRg st="1" end="1"/>
                                            </p:txEl>
                                          </p:spTgt>
                                        </p:tgtEl>
                                      </p:cBhvr>
                                      <p:to x="100000" y="90000"/>
                                    </p:animScale>
                                    <p:animScale>
                                      <p:cBhvr>
                                        <p:cTn id="52" dur="166" decel="50000">
                                          <p:stCondLst>
                                            <p:cond delay="1668"/>
                                          </p:stCondLst>
                                        </p:cTn>
                                        <p:tgtEl>
                                          <p:spTgt spid="8">
                                            <p:txEl>
                                              <p:pRg st="1" end="1"/>
                                            </p:txEl>
                                          </p:spTgt>
                                        </p:tgtEl>
                                      </p:cBhvr>
                                      <p:to x="100000" y="100000"/>
                                    </p:animScale>
                                    <p:animScale>
                                      <p:cBhvr>
                                        <p:cTn id="53" dur="26">
                                          <p:stCondLst>
                                            <p:cond delay="1808"/>
                                          </p:stCondLst>
                                        </p:cTn>
                                        <p:tgtEl>
                                          <p:spTgt spid="8">
                                            <p:txEl>
                                              <p:pRg st="1" end="1"/>
                                            </p:txEl>
                                          </p:spTgt>
                                        </p:tgtEl>
                                      </p:cBhvr>
                                      <p:to x="100000" y="95000"/>
                                    </p:animScale>
                                    <p:animScale>
                                      <p:cBhvr>
                                        <p:cTn id="54" dur="166" decel="50000">
                                          <p:stCondLst>
                                            <p:cond delay="1834"/>
                                          </p:stCondLst>
                                        </p:cTn>
                                        <p:tgtEl>
                                          <p:spTgt spid="8">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build="p"/>
    </p:bld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3"/>
          <p:cNvSpPr/>
          <p:nvPr/>
        </p:nvSpPr>
        <p:spPr bwMode="auto">
          <a:xfrm>
            <a:off x="3923928" y="404664"/>
            <a:ext cx="5088904" cy="720080"/>
          </a:xfrm>
          <a:prstGeom prst="round2DiagRect">
            <a:avLst/>
          </a:prstGeom>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pPr rtl="1"/>
            <a:r>
              <a:rPr lang="ar-EG" sz="2800" b="1" dirty="0">
                <a:solidFill>
                  <a:srgbClr val="0120BD">
                    <a:lumMod val="75000"/>
                  </a:srgbClr>
                </a:solidFill>
                <a:latin typeface="Arial" charset="0"/>
              </a:rPr>
              <a:t>التحفيز بالقول</a:t>
            </a:r>
          </a:p>
        </p:txBody>
      </p:sp>
      <p:sp>
        <p:nvSpPr>
          <p:cNvPr id="5" name="Flowchart: Alternate Process 4"/>
          <p:cNvSpPr/>
          <p:nvPr/>
        </p:nvSpPr>
        <p:spPr bwMode="auto">
          <a:xfrm>
            <a:off x="755576" y="3284984"/>
            <a:ext cx="7632848" cy="2520280"/>
          </a:xfrm>
          <a:prstGeom prst="flowChartAlternateProcess">
            <a:avLst/>
          </a:prstGeom>
          <a:solidFill>
            <a:schemeClr val="accent1">
              <a:alpha val="50000"/>
            </a:schemeClr>
          </a:solidFill>
          <a:ln/>
          <a:extLst/>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1" anchor="ctr" anchorCtr="0" compatLnSpc="1">
            <a:prstTxWarp prst="textNoShape">
              <a:avLst/>
            </a:prstTxWarp>
          </a:bodyPr>
          <a:lstStyle/>
          <a:p>
            <a:pPr rtl="1"/>
            <a:endParaRPr lang="ar-EG" b="1" dirty="0" smtClean="0">
              <a:solidFill>
                <a:srgbClr val="808080"/>
              </a:solidFill>
              <a:latin typeface="Arial" charset="0"/>
            </a:endParaRPr>
          </a:p>
        </p:txBody>
      </p:sp>
      <p:sp>
        <p:nvSpPr>
          <p:cNvPr id="2" name="TextBox 1"/>
          <p:cNvSpPr txBox="1"/>
          <p:nvPr/>
        </p:nvSpPr>
        <p:spPr>
          <a:xfrm>
            <a:off x="755576" y="3429000"/>
            <a:ext cx="7632848" cy="1938992"/>
          </a:xfrm>
          <a:prstGeom prst="rect">
            <a:avLst/>
          </a:prstGeom>
          <a:noFill/>
        </p:spPr>
        <p:txBody>
          <a:bodyPr wrap="square" rtlCol="1">
            <a:spAutoFit/>
          </a:bodyPr>
          <a:lstStyle/>
          <a:p>
            <a:pPr algn="justLow" rtl="1"/>
            <a:r>
              <a:rPr lang="ar-SA" b="1" dirty="0">
                <a:solidFill>
                  <a:srgbClr val="FFFFFF"/>
                </a:solidFill>
              </a:rPr>
              <a:t>(أنا وكافل اليتيم في الجنة هكذا وقال بإصبعيه السبابة والوسطى)</a:t>
            </a:r>
            <a:endParaRPr lang="ar-EG" b="1" dirty="0">
              <a:solidFill>
                <a:srgbClr val="FFFFFF"/>
              </a:solidFill>
            </a:endParaRPr>
          </a:p>
          <a:p>
            <a:pPr algn="justLow" rtl="1"/>
            <a:r>
              <a:rPr lang="ar-SA" b="1" dirty="0">
                <a:solidFill>
                  <a:srgbClr val="FFFFFF"/>
                </a:solidFill>
              </a:rPr>
              <a:t>(من قال: سبحان الله وبحمده، في يوم مائة مرة، حطت خطاياه وإن كانت مثل زبد البحر) </a:t>
            </a:r>
            <a:endParaRPr lang="ar-EG" b="1" dirty="0">
              <a:solidFill>
                <a:srgbClr val="FFFFFF"/>
              </a:solidFill>
            </a:endParaRPr>
          </a:p>
          <a:p>
            <a:pPr algn="justLow" rtl="1"/>
            <a:r>
              <a:rPr lang="ar-SA" b="1" dirty="0">
                <a:solidFill>
                  <a:srgbClr val="FFFFFF"/>
                </a:solidFill>
              </a:rPr>
              <a:t>(من سن في الإسلام سنة حسنة، فعمل بها بعده، كتب له مثل أجر من عمل بها. ولا ينقص من أجورهم شيء) </a:t>
            </a:r>
          </a:p>
        </p:txBody>
      </p:sp>
    </p:spTree>
    <p:extLst>
      <p:ext uri="{BB962C8B-B14F-4D97-AF65-F5344CB8AC3E}">
        <p14:creationId xmlns:p14="http://schemas.microsoft.com/office/powerpoint/2010/main" xmlns="" val="2109552076"/>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对角圆角矩形 5"/>
          <p:cNvSpPr>
            <a:spLocks/>
          </p:cNvSpPr>
          <p:nvPr/>
        </p:nvSpPr>
        <p:spPr bwMode="auto">
          <a:xfrm rot="21346829" flipH="1">
            <a:off x="1503901" y="2158577"/>
            <a:ext cx="5850448" cy="2931372"/>
          </a:xfrm>
          <a:custGeom>
            <a:avLst/>
            <a:gdLst>
              <a:gd name="T0" fmla="*/ 492043 w 6954838"/>
              <a:gd name="T1" fmla="*/ 0 h 3879850"/>
              <a:gd name="T2" fmla="*/ 6954838 w 6954838"/>
              <a:gd name="T3" fmla="*/ 0 h 3879850"/>
              <a:gd name="T4" fmla="*/ 6954838 w 6954838"/>
              <a:gd name="T5" fmla="*/ 0 h 3879850"/>
              <a:gd name="T6" fmla="*/ 6954838 w 6954838"/>
              <a:gd name="T7" fmla="*/ 3387807 h 3879850"/>
              <a:gd name="T8" fmla="*/ 6462795 w 6954838"/>
              <a:gd name="T9" fmla="*/ 3879850 h 3879850"/>
              <a:gd name="T10" fmla="*/ 0 w 6954838"/>
              <a:gd name="T11" fmla="*/ 3879850 h 3879850"/>
              <a:gd name="T12" fmla="*/ 0 w 6954838"/>
              <a:gd name="T13" fmla="*/ 3879850 h 3879850"/>
              <a:gd name="T14" fmla="*/ 0 w 6954838"/>
              <a:gd name="T15" fmla="*/ 492043 h 3879850"/>
              <a:gd name="T16" fmla="*/ 492043 w 6954838"/>
              <a:gd name="T17" fmla="*/ 0 h 3879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54838" h="3879850">
                <a:moveTo>
                  <a:pt x="492043" y="0"/>
                </a:moveTo>
                <a:lnTo>
                  <a:pt x="6954838" y="0"/>
                </a:lnTo>
                <a:lnTo>
                  <a:pt x="6954838" y="3387807"/>
                </a:lnTo>
                <a:cubicBezTo>
                  <a:pt x="6954838" y="3659555"/>
                  <a:pt x="6734543" y="3879850"/>
                  <a:pt x="6462795" y="3879850"/>
                </a:cubicBezTo>
                <a:lnTo>
                  <a:pt x="0" y="3879850"/>
                </a:lnTo>
                <a:lnTo>
                  <a:pt x="0" y="492043"/>
                </a:lnTo>
                <a:cubicBezTo>
                  <a:pt x="0" y="220295"/>
                  <a:pt x="220295" y="0"/>
                  <a:pt x="492043" y="0"/>
                </a:cubicBezTo>
                <a:close/>
              </a:path>
            </a:pathLst>
          </a:custGeom>
          <a:gradFill>
            <a:gsLst>
              <a:gs pos="0">
                <a:srgbClr val="66CCFF"/>
              </a:gs>
              <a:gs pos="35000">
                <a:srgbClr val="33CCFF"/>
              </a:gs>
              <a:gs pos="100000">
                <a:srgbClr val="00B0F0"/>
              </a:gs>
            </a:gsLst>
          </a:gradFill>
          <a:ln>
            <a:solidFill>
              <a:srgbClr val="00FFFF"/>
            </a:solidFill>
          </a:ln>
          <a:extLst/>
        </p:spPr>
        <p:style>
          <a:lnRef idx="1">
            <a:schemeClr val="accent1"/>
          </a:lnRef>
          <a:fillRef idx="2">
            <a:schemeClr val="accent1"/>
          </a:fillRef>
          <a:effectRef idx="1">
            <a:schemeClr val="accent1"/>
          </a:effectRef>
          <a:fontRef idx="minor">
            <a:schemeClr val="dk1"/>
          </a:fontRef>
        </p:style>
        <p:txBody>
          <a:bodyPr anchor="ctr"/>
          <a:lstStyle/>
          <a:p>
            <a:pPr>
              <a:defRPr/>
            </a:pPr>
            <a:endParaRPr lang="ar-EG">
              <a:solidFill>
                <a:srgbClr val="000000"/>
              </a:solidFill>
              <a:latin typeface="Arial" panose="020B0604020202020204" pitchFamily="34" charset="0"/>
              <a:ea typeface="SimSun" panose="02010600030101010101" pitchFamily="2" charset="-122"/>
            </a:endParaRPr>
          </a:p>
        </p:txBody>
      </p:sp>
      <p:pic>
        <p:nvPicPr>
          <p:cNvPr id="7" name="Picture 3" descr="C:\TDDOWNLOAD\pencil.png"/>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flipH="1">
            <a:off x="6826558" y="1700808"/>
            <a:ext cx="481746" cy="7466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内容占位符 2"/>
          <p:cNvSpPr>
            <a:spLocks noGrp="1"/>
          </p:cNvSpPr>
          <p:nvPr>
            <p:ph idx="4294967295"/>
          </p:nvPr>
        </p:nvSpPr>
        <p:spPr>
          <a:xfrm rot="21361315" flipH="1">
            <a:off x="1973263" y="2738438"/>
            <a:ext cx="4797425" cy="2054225"/>
          </a:xfrm>
        </p:spPr>
        <p:txBody>
          <a:bodyPr/>
          <a:lstStyle/>
          <a:p>
            <a:pPr marL="0" indent="0" algn="ctr">
              <a:buNone/>
            </a:pPr>
            <a:endParaRPr lang="ar-EG" altLang="zh-CN" sz="1800" b="1" dirty="0" smtClean="0">
              <a:solidFill>
                <a:srgbClr val="000000"/>
              </a:solidFill>
            </a:endParaRPr>
          </a:p>
          <a:p>
            <a:pPr marL="0" indent="0" algn="ctr">
              <a:buNone/>
            </a:pPr>
            <a:r>
              <a:rPr lang="ar-EG" altLang="zh-CN" sz="4000" b="1" dirty="0">
                <a:solidFill>
                  <a:srgbClr val="000000"/>
                </a:solidFill>
              </a:rPr>
              <a:t>تحفيز العقول بالسؤال والتعلم</a:t>
            </a:r>
          </a:p>
        </p:txBody>
      </p:sp>
    </p:spTree>
    <p:extLst>
      <p:ext uri="{BB962C8B-B14F-4D97-AF65-F5344CB8AC3E}">
        <p14:creationId xmlns:p14="http://schemas.microsoft.com/office/powerpoint/2010/main" xmlns="" val="576080426"/>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par>
                          <p:cTn id="21" fill="hold">
                            <p:stCondLst>
                              <p:cond delay="2000"/>
                            </p:stCondLst>
                            <p:childTnLst>
                              <p:par>
                                <p:cTn id="22" presetID="26" presetClass="entr" presetSubtype="0"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80">
                                          <p:stCondLst>
                                            <p:cond delay="0"/>
                                          </p:stCondLst>
                                        </p:cTn>
                                        <p:tgtEl>
                                          <p:spTgt spid="7"/>
                                        </p:tgtEl>
                                      </p:cBhvr>
                                    </p:animEffect>
                                    <p:anim calcmode="lin" valueType="num">
                                      <p:cBhvr>
                                        <p:cTn id="25"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0" dur="26">
                                          <p:stCondLst>
                                            <p:cond delay="650"/>
                                          </p:stCondLst>
                                        </p:cTn>
                                        <p:tgtEl>
                                          <p:spTgt spid="7"/>
                                        </p:tgtEl>
                                      </p:cBhvr>
                                      <p:to x="100000" y="60000"/>
                                    </p:animScale>
                                    <p:animScale>
                                      <p:cBhvr>
                                        <p:cTn id="31" dur="166" decel="50000">
                                          <p:stCondLst>
                                            <p:cond delay="676"/>
                                          </p:stCondLst>
                                        </p:cTn>
                                        <p:tgtEl>
                                          <p:spTgt spid="7"/>
                                        </p:tgtEl>
                                      </p:cBhvr>
                                      <p:to x="100000" y="100000"/>
                                    </p:animScale>
                                    <p:animScale>
                                      <p:cBhvr>
                                        <p:cTn id="32" dur="26">
                                          <p:stCondLst>
                                            <p:cond delay="1312"/>
                                          </p:stCondLst>
                                        </p:cTn>
                                        <p:tgtEl>
                                          <p:spTgt spid="7"/>
                                        </p:tgtEl>
                                      </p:cBhvr>
                                      <p:to x="100000" y="80000"/>
                                    </p:animScale>
                                    <p:animScale>
                                      <p:cBhvr>
                                        <p:cTn id="33" dur="166" decel="50000">
                                          <p:stCondLst>
                                            <p:cond delay="1338"/>
                                          </p:stCondLst>
                                        </p:cTn>
                                        <p:tgtEl>
                                          <p:spTgt spid="7"/>
                                        </p:tgtEl>
                                      </p:cBhvr>
                                      <p:to x="100000" y="100000"/>
                                    </p:animScale>
                                    <p:animScale>
                                      <p:cBhvr>
                                        <p:cTn id="34" dur="26">
                                          <p:stCondLst>
                                            <p:cond delay="1642"/>
                                          </p:stCondLst>
                                        </p:cTn>
                                        <p:tgtEl>
                                          <p:spTgt spid="7"/>
                                        </p:tgtEl>
                                      </p:cBhvr>
                                      <p:to x="100000" y="90000"/>
                                    </p:animScale>
                                    <p:animScale>
                                      <p:cBhvr>
                                        <p:cTn id="35" dur="166" decel="50000">
                                          <p:stCondLst>
                                            <p:cond delay="1668"/>
                                          </p:stCondLst>
                                        </p:cTn>
                                        <p:tgtEl>
                                          <p:spTgt spid="7"/>
                                        </p:tgtEl>
                                      </p:cBhvr>
                                      <p:to x="100000" y="100000"/>
                                    </p:animScale>
                                    <p:animScale>
                                      <p:cBhvr>
                                        <p:cTn id="36" dur="26">
                                          <p:stCondLst>
                                            <p:cond delay="1808"/>
                                          </p:stCondLst>
                                        </p:cTn>
                                        <p:tgtEl>
                                          <p:spTgt spid="7"/>
                                        </p:tgtEl>
                                      </p:cBhvr>
                                      <p:to x="100000" y="95000"/>
                                    </p:animScale>
                                    <p:animScale>
                                      <p:cBhvr>
                                        <p:cTn id="37" dur="166" decel="50000">
                                          <p:stCondLst>
                                            <p:cond delay="1834"/>
                                          </p:stCondLst>
                                        </p:cTn>
                                        <p:tgtEl>
                                          <p:spTgt spid="7"/>
                                        </p:tgtEl>
                                      </p:cBhvr>
                                      <p:to x="100000" y="100000"/>
                                    </p:animScale>
                                  </p:childTnLst>
                                </p:cTn>
                              </p:par>
                            </p:childTnLst>
                          </p:cTn>
                        </p:par>
                        <p:par>
                          <p:cTn id="38" fill="hold">
                            <p:stCondLst>
                              <p:cond delay="4000"/>
                            </p:stCondLst>
                            <p:childTnLst>
                              <p:par>
                                <p:cTn id="39" presetID="26" presetClass="entr" presetSubtype="0" fill="hold" grpId="0" nodeType="afterEffect">
                                  <p:stCondLst>
                                    <p:cond delay="0"/>
                                  </p:stCondLst>
                                  <p:childTnLst>
                                    <p:set>
                                      <p:cBhvr>
                                        <p:cTn id="40" dur="1" fill="hold">
                                          <p:stCondLst>
                                            <p:cond delay="0"/>
                                          </p:stCondLst>
                                        </p:cTn>
                                        <p:tgtEl>
                                          <p:spTgt spid="8">
                                            <p:txEl>
                                              <p:pRg st="1" end="1"/>
                                            </p:txEl>
                                          </p:spTgt>
                                        </p:tgtEl>
                                        <p:attrNameLst>
                                          <p:attrName>style.visibility</p:attrName>
                                        </p:attrNameLst>
                                      </p:cBhvr>
                                      <p:to>
                                        <p:strVal val="visible"/>
                                      </p:to>
                                    </p:set>
                                    <p:animEffect transition="in" filter="wipe(down)">
                                      <p:cBhvr>
                                        <p:cTn id="41" dur="580">
                                          <p:stCondLst>
                                            <p:cond delay="0"/>
                                          </p:stCondLst>
                                        </p:cTn>
                                        <p:tgtEl>
                                          <p:spTgt spid="8">
                                            <p:txEl>
                                              <p:pRg st="1" end="1"/>
                                            </p:txEl>
                                          </p:spTgt>
                                        </p:tgtEl>
                                      </p:cBhvr>
                                    </p:animEffect>
                                    <p:anim calcmode="lin" valueType="num">
                                      <p:cBhvr>
                                        <p:cTn id="42" dur="1822" tmFilter="0,0; 0.14,0.36; 0.43,0.73; 0.71,0.91; 1.0,1.0">
                                          <p:stCondLst>
                                            <p:cond delay="0"/>
                                          </p:stCondLst>
                                        </p:cTn>
                                        <p:tgtEl>
                                          <p:spTgt spid="8">
                                            <p:txEl>
                                              <p:pRg st="1" end="1"/>
                                            </p:txEl>
                                          </p:spTgt>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8">
                                            <p:txEl>
                                              <p:pRg st="1" end="1"/>
                                            </p:txEl>
                                          </p:spTgt>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8">
                                            <p:txEl>
                                              <p:pRg st="1" end="1"/>
                                            </p:txEl>
                                          </p:spTgt>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8">
                                            <p:txEl>
                                              <p:pRg st="1" end="1"/>
                                            </p:txEl>
                                          </p:spTgt>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8">
                                            <p:txEl>
                                              <p:pRg st="1" end="1"/>
                                            </p:txEl>
                                          </p:spTgt>
                                        </p:tgtEl>
                                        <p:attrNameLst>
                                          <p:attrName>ppt_y</p:attrName>
                                        </p:attrNameLst>
                                      </p:cBhvr>
                                      <p:tavLst>
                                        <p:tav tm="0" fmla="#ppt_y-sin(pi*$)/81">
                                          <p:val>
                                            <p:fltVal val="0"/>
                                          </p:val>
                                        </p:tav>
                                        <p:tav tm="100000">
                                          <p:val>
                                            <p:fltVal val="1"/>
                                          </p:val>
                                        </p:tav>
                                      </p:tavLst>
                                    </p:anim>
                                    <p:animScale>
                                      <p:cBhvr>
                                        <p:cTn id="47" dur="26">
                                          <p:stCondLst>
                                            <p:cond delay="650"/>
                                          </p:stCondLst>
                                        </p:cTn>
                                        <p:tgtEl>
                                          <p:spTgt spid="8">
                                            <p:txEl>
                                              <p:pRg st="1" end="1"/>
                                            </p:txEl>
                                          </p:spTgt>
                                        </p:tgtEl>
                                      </p:cBhvr>
                                      <p:to x="100000" y="60000"/>
                                    </p:animScale>
                                    <p:animScale>
                                      <p:cBhvr>
                                        <p:cTn id="48" dur="166" decel="50000">
                                          <p:stCondLst>
                                            <p:cond delay="676"/>
                                          </p:stCondLst>
                                        </p:cTn>
                                        <p:tgtEl>
                                          <p:spTgt spid="8">
                                            <p:txEl>
                                              <p:pRg st="1" end="1"/>
                                            </p:txEl>
                                          </p:spTgt>
                                        </p:tgtEl>
                                      </p:cBhvr>
                                      <p:to x="100000" y="100000"/>
                                    </p:animScale>
                                    <p:animScale>
                                      <p:cBhvr>
                                        <p:cTn id="49" dur="26">
                                          <p:stCondLst>
                                            <p:cond delay="1312"/>
                                          </p:stCondLst>
                                        </p:cTn>
                                        <p:tgtEl>
                                          <p:spTgt spid="8">
                                            <p:txEl>
                                              <p:pRg st="1" end="1"/>
                                            </p:txEl>
                                          </p:spTgt>
                                        </p:tgtEl>
                                      </p:cBhvr>
                                      <p:to x="100000" y="80000"/>
                                    </p:animScale>
                                    <p:animScale>
                                      <p:cBhvr>
                                        <p:cTn id="50" dur="166" decel="50000">
                                          <p:stCondLst>
                                            <p:cond delay="1338"/>
                                          </p:stCondLst>
                                        </p:cTn>
                                        <p:tgtEl>
                                          <p:spTgt spid="8">
                                            <p:txEl>
                                              <p:pRg st="1" end="1"/>
                                            </p:txEl>
                                          </p:spTgt>
                                        </p:tgtEl>
                                      </p:cBhvr>
                                      <p:to x="100000" y="100000"/>
                                    </p:animScale>
                                    <p:animScale>
                                      <p:cBhvr>
                                        <p:cTn id="51" dur="26">
                                          <p:stCondLst>
                                            <p:cond delay="1642"/>
                                          </p:stCondLst>
                                        </p:cTn>
                                        <p:tgtEl>
                                          <p:spTgt spid="8">
                                            <p:txEl>
                                              <p:pRg st="1" end="1"/>
                                            </p:txEl>
                                          </p:spTgt>
                                        </p:tgtEl>
                                      </p:cBhvr>
                                      <p:to x="100000" y="90000"/>
                                    </p:animScale>
                                    <p:animScale>
                                      <p:cBhvr>
                                        <p:cTn id="52" dur="166" decel="50000">
                                          <p:stCondLst>
                                            <p:cond delay="1668"/>
                                          </p:stCondLst>
                                        </p:cTn>
                                        <p:tgtEl>
                                          <p:spTgt spid="8">
                                            <p:txEl>
                                              <p:pRg st="1" end="1"/>
                                            </p:txEl>
                                          </p:spTgt>
                                        </p:tgtEl>
                                      </p:cBhvr>
                                      <p:to x="100000" y="100000"/>
                                    </p:animScale>
                                    <p:animScale>
                                      <p:cBhvr>
                                        <p:cTn id="53" dur="26">
                                          <p:stCondLst>
                                            <p:cond delay="1808"/>
                                          </p:stCondLst>
                                        </p:cTn>
                                        <p:tgtEl>
                                          <p:spTgt spid="8">
                                            <p:txEl>
                                              <p:pRg st="1" end="1"/>
                                            </p:txEl>
                                          </p:spTgt>
                                        </p:tgtEl>
                                      </p:cBhvr>
                                      <p:to x="100000" y="95000"/>
                                    </p:animScale>
                                    <p:animScale>
                                      <p:cBhvr>
                                        <p:cTn id="54" dur="166" decel="50000">
                                          <p:stCondLst>
                                            <p:cond delay="1834"/>
                                          </p:stCondLst>
                                        </p:cTn>
                                        <p:tgtEl>
                                          <p:spTgt spid="8">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build="p"/>
    </p:bld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3"/>
          <p:cNvSpPr/>
          <p:nvPr/>
        </p:nvSpPr>
        <p:spPr bwMode="auto">
          <a:xfrm>
            <a:off x="3923928" y="404664"/>
            <a:ext cx="5088904" cy="720080"/>
          </a:xfrm>
          <a:prstGeom prst="round2DiagRect">
            <a:avLst/>
          </a:prstGeom>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pPr rtl="1"/>
            <a:r>
              <a:rPr lang="ar-EG" sz="2800" b="1" dirty="0">
                <a:solidFill>
                  <a:srgbClr val="0120BD">
                    <a:lumMod val="75000"/>
                  </a:srgbClr>
                </a:solidFill>
                <a:latin typeface="Arial" charset="0"/>
              </a:rPr>
              <a:t>تحفيز العقول بالسؤال والتعلم</a:t>
            </a:r>
          </a:p>
        </p:txBody>
      </p:sp>
      <p:sp>
        <p:nvSpPr>
          <p:cNvPr id="5" name="Flowchart: Alternate Process 4"/>
          <p:cNvSpPr/>
          <p:nvPr/>
        </p:nvSpPr>
        <p:spPr bwMode="auto">
          <a:xfrm>
            <a:off x="755576" y="3284984"/>
            <a:ext cx="7632848" cy="1872208"/>
          </a:xfrm>
          <a:prstGeom prst="flowChartAlternateProcess">
            <a:avLst/>
          </a:prstGeom>
          <a:solidFill>
            <a:schemeClr val="accent1">
              <a:alpha val="50000"/>
            </a:schemeClr>
          </a:solidFill>
          <a:ln/>
          <a:extLst/>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1" anchor="ctr" anchorCtr="0" compatLnSpc="1">
            <a:prstTxWarp prst="textNoShape">
              <a:avLst/>
            </a:prstTxWarp>
          </a:bodyPr>
          <a:lstStyle/>
          <a:p>
            <a:pPr rtl="1"/>
            <a:endParaRPr lang="ar-EG" b="1" dirty="0" smtClean="0">
              <a:solidFill>
                <a:srgbClr val="808080"/>
              </a:solidFill>
              <a:latin typeface="Arial" charset="0"/>
            </a:endParaRPr>
          </a:p>
        </p:txBody>
      </p:sp>
      <p:sp>
        <p:nvSpPr>
          <p:cNvPr id="2" name="TextBox 1"/>
          <p:cNvSpPr txBox="1"/>
          <p:nvPr/>
        </p:nvSpPr>
        <p:spPr>
          <a:xfrm>
            <a:off x="755576" y="3429000"/>
            <a:ext cx="7632848" cy="1569660"/>
          </a:xfrm>
          <a:prstGeom prst="rect">
            <a:avLst/>
          </a:prstGeom>
          <a:noFill/>
        </p:spPr>
        <p:txBody>
          <a:bodyPr wrap="square" rtlCol="1">
            <a:spAutoFit/>
          </a:bodyPr>
          <a:lstStyle/>
          <a:p>
            <a:pPr algn="justLow" rtl="1"/>
            <a:r>
              <a:rPr lang="ar-SA" b="1" dirty="0">
                <a:solidFill>
                  <a:srgbClr val="FFFFFF"/>
                </a:solidFill>
              </a:rPr>
              <a:t>لقد تكرر من النبي صلى الله عليه وسلم أسلوب تحفيز عقول أصحابه رضوان الله عليهم عن طريق السؤال، فتارة يقول لهم: (أتدرون من المفلس؟) وأخرى يقول لهم: (أيعجز أحدكم أن يكسب في اليوم ألف حسنة؟) وثالثة يقول لهم: </a:t>
            </a:r>
            <a:r>
              <a:rPr lang="ar-EG" b="1" dirty="0" smtClean="0">
                <a:solidFill>
                  <a:srgbClr val="FFFFFF"/>
                </a:solidFill>
              </a:rPr>
              <a:t/>
            </a:r>
            <a:br>
              <a:rPr lang="ar-EG" b="1" dirty="0" smtClean="0">
                <a:solidFill>
                  <a:srgbClr val="FFFFFF"/>
                </a:solidFill>
              </a:rPr>
            </a:br>
            <a:r>
              <a:rPr lang="ar-SA" b="1" dirty="0" smtClean="0">
                <a:solidFill>
                  <a:srgbClr val="FFFFFF"/>
                </a:solidFill>
              </a:rPr>
              <a:t>(</a:t>
            </a:r>
            <a:r>
              <a:rPr lang="ar-SA" b="1" dirty="0">
                <a:solidFill>
                  <a:srgbClr val="FFFFFF"/>
                </a:solidFill>
              </a:rPr>
              <a:t>أتعلمون من الشهيد من أمتي</a:t>
            </a:r>
            <a:r>
              <a:rPr lang="ar-SA" b="1" dirty="0" smtClean="0">
                <a:solidFill>
                  <a:srgbClr val="FFFFFF"/>
                </a:solidFill>
              </a:rPr>
              <a:t>؟)</a:t>
            </a:r>
            <a:endParaRPr lang="ar-SA" b="1" dirty="0">
              <a:solidFill>
                <a:srgbClr val="FFFFFF"/>
              </a:solidFill>
            </a:endParaRPr>
          </a:p>
        </p:txBody>
      </p:sp>
    </p:spTree>
    <p:extLst>
      <p:ext uri="{BB962C8B-B14F-4D97-AF65-F5344CB8AC3E}">
        <p14:creationId xmlns:p14="http://schemas.microsoft.com/office/powerpoint/2010/main" xmlns="" val="2646760424"/>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对角圆角矩形 5"/>
          <p:cNvSpPr>
            <a:spLocks/>
          </p:cNvSpPr>
          <p:nvPr/>
        </p:nvSpPr>
        <p:spPr bwMode="auto">
          <a:xfrm rot="21346829" flipH="1">
            <a:off x="1503901" y="2158577"/>
            <a:ext cx="5850448" cy="2931372"/>
          </a:xfrm>
          <a:custGeom>
            <a:avLst/>
            <a:gdLst>
              <a:gd name="T0" fmla="*/ 492043 w 6954838"/>
              <a:gd name="T1" fmla="*/ 0 h 3879850"/>
              <a:gd name="T2" fmla="*/ 6954838 w 6954838"/>
              <a:gd name="T3" fmla="*/ 0 h 3879850"/>
              <a:gd name="T4" fmla="*/ 6954838 w 6954838"/>
              <a:gd name="T5" fmla="*/ 0 h 3879850"/>
              <a:gd name="T6" fmla="*/ 6954838 w 6954838"/>
              <a:gd name="T7" fmla="*/ 3387807 h 3879850"/>
              <a:gd name="T8" fmla="*/ 6462795 w 6954838"/>
              <a:gd name="T9" fmla="*/ 3879850 h 3879850"/>
              <a:gd name="T10" fmla="*/ 0 w 6954838"/>
              <a:gd name="T11" fmla="*/ 3879850 h 3879850"/>
              <a:gd name="T12" fmla="*/ 0 w 6954838"/>
              <a:gd name="T13" fmla="*/ 3879850 h 3879850"/>
              <a:gd name="T14" fmla="*/ 0 w 6954838"/>
              <a:gd name="T15" fmla="*/ 492043 h 3879850"/>
              <a:gd name="T16" fmla="*/ 492043 w 6954838"/>
              <a:gd name="T17" fmla="*/ 0 h 3879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54838" h="3879850">
                <a:moveTo>
                  <a:pt x="492043" y="0"/>
                </a:moveTo>
                <a:lnTo>
                  <a:pt x="6954838" y="0"/>
                </a:lnTo>
                <a:lnTo>
                  <a:pt x="6954838" y="3387807"/>
                </a:lnTo>
                <a:cubicBezTo>
                  <a:pt x="6954838" y="3659555"/>
                  <a:pt x="6734543" y="3879850"/>
                  <a:pt x="6462795" y="3879850"/>
                </a:cubicBezTo>
                <a:lnTo>
                  <a:pt x="0" y="3879850"/>
                </a:lnTo>
                <a:lnTo>
                  <a:pt x="0" y="492043"/>
                </a:lnTo>
                <a:cubicBezTo>
                  <a:pt x="0" y="220295"/>
                  <a:pt x="220295" y="0"/>
                  <a:pt x="492043" y="0"/>
                </a:cubicBezTo>
                <a:close/>
              </a:path>
            </a:pathLst>
          </a:custGeom>
          <a:gradFill>
            <a:gsLst>
              <a:gs pos="0">
                <a:srgbClr val="66CCFF"/>
              </a:gs>
              <a:gs pos="35000">
                <a:srgbClr val="33CCFF"/>
              </a:gs>
              <a:gs pos="100000">
                <a:srgbClr val="00B0F0"/>
              </a:gs>
            </a:gsLst>
          </a:gradFill>
          <a:ln>
            <a:solidFill>
              <a:srgbClr val="00FFFF"/>
            </a:solidFill>
          </a:ln>
          <a:extLst/>
        </p:spPr>
        <p:style>
          <a:lnRef idx="1">
            <a:schemeClr val="accent1"/>
          </a:lnRef>
          <a:fillRef idx="2">
            <a:schemeClr val="accent1"/>
          </a:fillRef>
          <a:effectRef idx="1">
            <a:schemeClr val="accent1"/>
          </a:effectRef>
          <a:fontRef idx="minor">
            <a:schemeClr val="dk1"/>
          </a:fontRef>
        </p:style>
        <p:txBody>
          <a:bodyPr anchor="ctr"/>
          <a:lstStyle/>
          <a:p>
            <a:pPr>
              <a:defRPr/>
            </a:pPr>
            <a:endParaRPr lang="ar-EG">
              <a:solidFill>
                <a:srgbClr val="000000"/>
              </a:solidFill>
              <a:latin typeface="Arial" panose="020B0604020202020204" pitchFamily="34" charset="0"/>
              <a:ea typeface="SimSun" panose="02010600030101010101" pitchFamily="2" charset="-122"/>
            </a:endParaRPr>
          </a:p>
        </p:txBody>
      </p:sp>
      <p:pic>
        <p:nvPicPr>
          <p:cNvPr id="7" name="Picture 3" descr="C:\TDDOWNLOAD\pencil.png"/>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flipH="1">
            <a:off x="6826558" y="1700808"/>
            <a:ext cx="481746" cy="7466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内容占位符 2"/>
          <p:cNvSpPr>
            <a:spLocks noGrp="1"/>
          </p:cNvSpPr>
          <p:nvPr>
            <p:ph idx="4294967295"/>
          </p:nvPr>
        </p:nvSpPr>
        <p:spPr>
          <a:xfrm rot="21361315" flipH="1">
            <a:off x="1973263" y="2738438"/>
            <a:ext cx="4797425" cy="2054225"/>
          </a:xfrm>
        </p:spPr>
        <p:txBody>
          <a:bodyPr/>
          <a:lstStyle/>
          <a:p>
            <a:pPr marL="0" indent="0" algn="ctr">
              <a:buNone/>
            </a:pPr>
            <a:endParaRPr lang="ar-EG" altLang="zh-CN" sz="3600" b="1" dirty="0" smtClean="0">
              <a:solidFill>
                <a:srgbClr val="000000"/>
              </a:solidFill>
            </a:endParaRPr>
          </a:p>
          <a:p>
            <a:pPr marL="0" indent="0" algn="ctr">
              <a:buNone/>
            </a:pPr>
            <a:r>
              <a:rPr lang="ar-EG" altLang="zh-CN" sz="4000" b="1" dirty="0">
                <a:solidFill>
                  <a:srgbClr val="000000"/>
                </a:solidFill>
              </a:rPr>
              <a:t>التحفيز عن طريق الخوف</a:t>
            </a:r>
          </a:p>
        </p:txBody>
      </p:sp>
    </p:spTree>
    <p:extLst>
      <p:ext uri="{BB962C8B-B14F-4D97-AF65-F5344CB8AC3E}">
        <p14:creationId xmlns:p14="http://schemas.microsoft.com/office/powerpoint/2010/main" xmlns="" val="3086478548"/>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par>
                          <p:cTn id="21" fill="hold">
                            <p:stCondLst>
                              <p:cond delay="2000"/>
                            </p:stCondLst>
                            <p:childTnLst>
                              <p:par>
                                <p:cTn id="22" presetID="26" presetClass="entr" presetSubtype="0"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80">
                                          <p:stCondLst>
                                            <p:cond delay="0"/>
                                          </p:stCondLst>
                                        </p:cTn>
                                        <p:tgtEl>
                                          <p:spTgt spid="7"/>
                                        </p:tgtEl>
                                      </p:cBhvr>
                                    </p:animEffect>
                                    <p:anim calcmode="lin" valueType="num">
                                      <p:cBhvr>
                                        <p:cTn id="25"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0" dur="26">
                                          <p:stCondLst>
                                            <p:cond delay="650"/>
                                          </p:stCondLst>
                                        </p:cTn>
                                        <p:tgtEl>
                                          <p:spTgt spid="7"/>
                                        </p:tgtEl>
                                      </p:cBhvr>
                                      <p:to x="100000" y="60000"/>
                                    </p:animScale>
                                    <p:animScale>
                                      <p:cBhvr>
                                        <p:cTn id="31" dur="166" decel="50000">
                                          <p:stCondLst>
                                            <p:cond delay="676"/>
                                          </p:stCondLst>
                                        </p:cTn>
                                        <p:tgtEl>
                                          <p:spTgt spid="7"/>
                                        </p:tgtEl>
                                      </p:cBhvr>
                                      <p:to x="100000" y="100000"/>
                                    </p:animScale>
                                    <p:animScale>
                                      <p:cBhvr>
                                        <p:cTn id="32" dur="26">
                                          <p:stCondLst>
                                            <p:cond delay="1312"/>
                                          </p:stCondLst>
                                        </p:cTn>
                                        <p:tgtEl>
                                          <p:spTgt spid="7"/>
                                        </p:tgtEl>
                                      </p:cBhvr>
                                      <p:to x="100000" y="80000"/>
                                    </p:animScale>
                                    <p:animScale>
                                      <p:cBhvr>
                                        <p:cTn id="33" dur="166" decel="50000">
                                          <p:stCondLst>
                                            <p:cond delay="1338"/>
                                          </p:stCondLst>
                                        </p:cTn>
                                        <p:tgtEl>
                                          <p:spTgt spid="7"/>
                                        </p:tgtEl>
                                      </p:cBhvr>
                                      <p:to x="100000" y="100000"/>
                                    </p:animScale>
                                    <p:animScale>
                                      <p:cBhvr>
                                        <p:cTn id="34" dur="26">
                                          <p:stCondLst>
                                            <p:cond delay="1642"/>
                                          </p:stCondLst>
                                        </p:cTn>
                                        <p:tgtEl>
                                          <p:spTgt spid="7"/>
                                        </p:tgtEl>
                                      </p:cBhvr>
                                      <p:to x="100000" y="90000"/>
                                    </p:animScale>
                                    <p:animScale>
                                      <p:cBhvr>
                                        <p:cTn id="35" dur="166" decel="50000">
                                          <p:stCondLst>
                                            <p:cond delay="1668"/>
                                          </p:stCondLst>
                                        </p:cTn>
                                        <p:tgtEl>
                                          <p:spTgt spid="7"/>
                                        </p:tgtEl>
                                      </p:cBhvr>
                                      <p:to x="100000" y="100000"/>
                                    </p:animScale>
                                    <p:animScale>
                                      <p:cBhvr>
                                        <p:cTn id="36" dur="26">
                                          <p:stCondLst>
                                            <p:cond delay="1808"/>
                                          </p:stCondLst>
                                        </p:cTn>
                                        <p:tgtEl>
                                          <p:spTgt spid="7"/>
                                        </p:tgtEl>
                                      </p:cBhvr>
                                      <p:to x="100000" y="95000"/>
                                    </p:animScale>
                                    <p:animScale>
                                      <p:cBhvr>
                                        <p:cTn id="37" dur="166" decel="50000">
                                          <p:stCondLst>
                                            <p:cond delay="1834"/>
                                          </p:stCondLst>
                                        </p:cTn>
                                        <p:tgtEl>
                                          <p:spTgt spid="7"/>
                                        </p:tgtEl>
                                      </p:cBhvr>
                                      <p:to x="100000" y="100000"/>
                                    </p:animScale>
                                  </p:childTnLst>
                                </p:cTn>
                              </p:par>
                            </p:childTnLst>
                          </p:cTn>
                        </p:par>
                        <p:par>
                          <p:cTn id="38" fill="hold">
                            <p:stCondLst>
                              <p:cond delay="4000"/>
                            </p:stCondLst>
                            <p:childTnLst>
                              <p:par>
                                <p:cTn id="39" presetID="26" presetClass="entr" presetSubtype="0" fill="hold" grpId="0" nodeType="afterEffect">
                                  <p:stCondLst>
                                    <p:cond delay="0"/>
                                  </p:stCondLst>
                                  <p:childTnLst>
                                    <p:set>
                                      <p:cBhvr>
                                        <p:cTn id="40" dur="1" fill="hold">
                                          <p:stCondLst>
                                            <p:cond delay="0"/>
                                          </p:stCondLst>
                                        </p:cTn>
                                        <p:tgtEl>
                                          <p:spTgt spid="8">
                                            <p:txEl>
                                              <p:pRg st="1" end="1"/>
                                            </p:txEl>
                                          </p:spTgt>
                                        </p:tgtEl>
                                        <p:attrNameLst>
                                          <p:attrName>style.visibility</p:attrName>
                                        </p:attrNameLst>
                                      </p:cBhvr>
                                      <p:to>
                                        <p:strVal val="visible"/>
                                      </p:to>
                                    </p:set>
                                    <p:animEffect transition="in" filter="wipe(down)">
                                      <p:cBhvr>
                                        <p:cTn id="41" dur="580">
                                          <p:stCondLst>
                                            <p:cond delay="0"/>
                                          </p:stCondLst>
                                        </p:cTn>
                                        <p:tgtEl>
                                          <p:spTgt spid="8">
                                            <p:txEl>
                                              <p:pRg st="1" end="1"/>
                                            </p:txEl>
                                          </p:spTgt>
                                        </p:tgtEl>
                                      </p:cBhvr>
                                    </p:animEffect>
                                    <p:anim calcmode="lin" valueType="num">
                                      <p:cBhvr>
                                        <p:cTn id="42" dur="1822" tmFilter="0,0; 0.14,0.36; 0.43,0.73; 0.71,0.91; 1.0,1.0">
                                          <p:stCondLst>
                                            <p:cond delay="0"/>
                                          </p:stCondLst>
                                        </p:cTn>
                                        <p:tgtEl>
                                          <p:spTgt spid="8">
                                            <p:txEl>
                                              <p:pRg st="1" end="1"/>
                                            </p:txEl>
                                          </p:spTgt>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8">
                                            <p:txEl>
                                              <p:pRg st="1" end="1"/>
                                            </p:txEl>
                                          </p:spTgt>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8">
                                            <p:txEl>
                                              <p:pRg st="1" end="1"/>
                                            </p:txEl>
                                          </p:spTgt>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8">
                                            <p:txEl>
                                              <p:pRg st="1" end="1"/>
                                            </p:txEl>
                                          </p:spTgt>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8">
                                            <p:txEl>
                                              <p:pRg st="1" end="1"/>
                                            </p:txEl>
                                          </p:spTgt>
                                        </p:tgtEl>
                                        <p:attrNameLst>
                                          <p:attrName>ppt_y</p:attrName>
                                        </p:attrNameLst>
                                      </p:cBhvr>
                                      <p:tavLst>
                                        <p:tav tm="0" fmla="#ppt_y-sin(pi*$)/81">
                                          <p:val>
                                            <p:fltVal val="0"/>
                                          </p:val>
                                        </p:tav>
                                        <p:tav tm="100000">
                                          <p:val>
                                            <p:fltVal val="1"/>
                                          </p:val>
                                        </p:tav>
                                      </p:tavLst>
                                    </p:anim>
                                    <p:animScale>
                                      <p:cBhvr>
                                        <p:cTn id="47" dur="26">
                                          <p:stCondLst>
                                            <p:cond delay="650"/>
                                          </p:stCondLst>
                                        </p:cTn>
                                        <p:tgtEl>
                                          <p:spTgt spid="8">
                                            <p:txEl>
                                              <p:pRg st="1" end="1"/>
                                            </p:txEl>
                                          </p:spTgt>
                                        </p:tgtEl>
                                      </p:cBhvr>
                                      <p:to x="100000" y="60000"/>
                                    </p:animScale>
                                    <p:animScale>
                                      <p:cBhvr>
                                        <p:cTn id="48" dur="166" decel="50000">
                                          <p:stCondLst>
                                            <p:cond delay="676"/>
                                          </p:stCondLst>
                                        </p:cTn>
                                        <p:tgtEl>
                                          <p:spTgt spid="8">
                                            <p:txEl>
                                              <p:pRg st="1" end="1"/>
                                            </p:txEl>
                                          </p:spTgt>
                                        </p:tgtEl>
                                      </p:cBhvr>
                                      <p:to x="100000" y="100000"/>
                                    </p:animScale>
                                    <p:animScale>
                                      <p:cBhvr>
                                        <p:cTn id="49" dur="26">
                                          <p:stCondLst>
                                            <p:cond delay="1312"/>
                                          </p:stCondLst>
                                        </p:cTn>
                                        <p:tgtEl>
                                          <p:spTgt spid="8">
                                            <p:txEl>
                                              <p:pRg st="1" end="1"/>
                                            </p:txEl>
                                          </p:spTgt>
                                        </p:tgtEl>
                                      </p:cBhvr>
                                      <p:to x="100000" y="80000"/>
                                    </p:animScale>
                                    <p:animScale>
                                      <p:cBhvr>
                                        <p:cTn id="50" dur="166" decel="50000">
                                          <p:stCondLst>
                                            <p:cond delay="1338"/>
                                          </p:stCondLst>
                                        </p:cTn>
                                        <p:tgtEl>
                                          <p:spTgt spid="8">
                                            <p:txEl>
                                              <p:pRg st="1" end="1"/>
                                            </p:txEl>
                                          </p:spTgt>
                                        </p:tgtEl>
                                      </p:cBhvr>
                                      <p:to x="100000" y="100000"/>
                                    </p:animScale>
                                    <p:animScale>
                                      <p:cBhvr>
                                        <p:cTn id="51" dur="26">
                                          <p:stCondLst>
                                            <p:cond delay="1642"/>
                                          </p:stCondLst>
                                        </p:cTn>
                                        <p:tgtEl>
                                          <p:spTgt spid="8">
                                            <p:txEl>
                                              <p:pRg st="1" end="1"/>
                                            </p:txEl>
                                          </p:spTgt>
                                        </p:tgtEl>
                                      </p:cBhvr>
                                      <p:to x="100000" y="90000"/>
                                    </p:animScale>
                                    <p:animScale>
                                      <p:cBhvr>
                                        <p:cTn id="52" dur="166" decel="50000">
                                          <p:stCondLst>
                                            <p:cond delay="1668"/>
                                          </p:stCondLst>
                                        </p:cTn>
                                        <p:tgtEl>
                                          <p:spTgt spid="8">
                                            <p:txEl>
                                              <p:pRg st="1" end="1"/>
                                            </p:txEl>
                                          </p:spTgt>
                                        </p:tgtEl>
                                      </p:cBhvr>
                                      <p:to x="100000" y="100000"/>
                                    </p:animScale>
                                    <p:animScale>
                                      <p:cBhvr>
                                        <p:cTn id="53" dur="26">
                                          <p:stCondLst>
                                            <p:cond delay="1808"/>
                                          </p:stCondLst>
                                        </p:cTn>
                                        <p:tgtEl>
                                          <p:spTgt spid="8">
                                            <p:txEl>
                                              <p:pRg st="1" end="1"/>
                                            </p:txEl>
                                          </p:spTgt>
                                        </p:tgtEl>
                                      </p:cBhvr>
                                      <p:to x="100000" y="95000"/>
                                    </p:animScale>
                                    <p:animScale>
                                      <p:cBhvr>
                                        <p:cTn id="54" dur="166" decel="50000">
                                          <p:stCondLst>
                                            <p:cond delay="1834"/>
                                          </p:stCondLst>
                                        </p:cTn>
                                        <p:tgtEl>
                                          <p:spTgt spid="8">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build="p"/>
    </p:bld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3"/>
          <p:cNvSpPr/>
          <p:nvPr/>
        </p:nvSpPr>
        <p:spPr bwMode="auto">
          <a:xfrm>
            <a:off x="3923928" y="404664"/>
            <a:ext cx="5088904" cy="720080"/>
          </a:xfrm>
          <a:prstGeom prst="round2DiagRect">
            <a:avLst/>
          </a:prstGeom>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pPr rtl="1"/>
            <a:r>
              <a:rPr lang="ar-EG" sz="2800" b="1" dirty="0">
                <a:solidFill>
                  <a:srgbClr val="0120BD">
                    <a:lumMod val="75000"/>
                  </a:srgbClr>
                </a:solidFill>
                <a:latin typeface="Arial" charset="0"/>
              </a:rPr>
              <a:t>التحفيز عن طريق الخوف</a:t>
            </a:r>
          </a:p>
        </p:txBody>
      </p:sp>
      <p:sp>
        <p:nvSpPr>
          <p:cNvPr id="5" name="Flowchart: Alternate Process 4"/>
          <p:cNvSpPr/>
          <p:nvPr/>
        </p:nvSpPr>
        <p:spPr bwMode="auto">
          <a:xfrm>
            <a:off x="755576" y="3501008"/>
            <a:ext cx="7632848" cy="2592288"/>
          </a:xfrm>
          <a:prstGeom prst="flowChartAlternateProcess">
            <a:avLst/>
          </a:prstGeom>
          <a:solidFill>
            <a:schemeClr val="accent1">
              <a:alpha val="50000"/>
            </a:schemeClr>
          </a:solidFill>
          <a:ln/>
          <a:extLst/>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1" anchor="ctr" anchorCtr="0" compatLnSpc="1">
            <a:prstTxWarp prst="textNoShape">
              <a:avLst/>
            </a:prstTxWarp>
          </a:bodyPr>
          <a:lstStyle/>
          <a:p>
            <a:pPr rtl="1"/>
            <a:endParaRPr lang="ar-EG" b="1" dirty="0" smtClean="0">
              <a:solidFill>
                <a:srgbClr val="808080"/>
              </a:solidFill>
              <a:latin typeface="Arial" charset="0"/>
            </a:endParaRPr>
          </a:p>
        </p:txBody>
      </p:sp>
      <p:sp>
        <p:nvSpPr>
          <p:cNvPr id="2" name="TextBox 1"/>
          <p:cNvSpPr txBox="1"/>
          <p:nvPr/>
        </p:nvSpPr>
        <p:spPr>
          <a:xfrm>
            <a:off x="755576" y="3712964"/>
            <a:ext cx="7632848" cy="2308324"/>
          </a:xfrm>
          <a:prstGeom prst="rect">
            <a:avLst/>
          </a:prstGeom>
          <a:noFill/>
        </p:spPr>
        <p:txBody>
          <a:bodyPr wrap="square" rtlCol="1">
            <a:spAutoFit/>
          </a:bodyPr>
          <a:lstStyle/>
          <a:p>
            <a:pPr algn="justLow" rtl="1"/>
            <a:r>
              <a:rPr lang="ar-SA" b="1" dirty="0" smtClean="0">
                <a:solidFill>
                  <a:srgbClr val="FFFFFF"/>
                </a:solidFill>
              </a:rPr>
              <a:t>قد </a:t>
            </a:r>
            <a:r>
              <a:rPr lang="ar-SA" b="1" dirty="0">
                <a:solidFill>
                  <a:srgbClr val="FFFFFF"/>
                </a:solidFill>
              </a:rPr>
              <a:t>كان النبي صلى الله عليه وسلم يستخدم هذه الطريقة في بادئ الدعوة عندما كان المسلمون في حالة استضعاف، ولهذا لما اشتكى إليه أحد أصحابه الأذى، قال صلى الله عليه وسلم: (إنه كان فيمن قبلكم من يمشطون بأمشاط من حديد فيما بين لحمه وعظمه فلا يصده ذلك عن دينه، ومنهم ينشر حتى ينفلق إلى شقين </a:t>
            </a:r>
            <a:r>
              <a:rPr lang="ar-EG" b="1" dirty="0" smtClean="0">
                <a:solidFill>
                  <a:srgbClr val="FFFFFF"/>
                </a:solidFill>
              </a:rPr>
              <a:t/>
            </a:r>
            <a:br>
              <a:rPr lang="ar-EG" b="1" dirty="0" smtClean="0">
                <a:solidFill>
                  <a:srgbClr val="FFFFFF"/>
                </a:solidFill>
              </a:rPr>
            </a:br>
            <a:r>
              <a:rPr lang="ar-SA" b="1" dirty="0" smtClean="0">
                <a:solidFill>
                  <a:srgbClr val="FFFFFF"/>
                </a:solidFill>
              </a:rPr>
              <a:t>لا </a:t>
            </a:r>
            <a:r>
              <a:rPr lang="ar-SA" b="1" dirty="0">
                <a:solidFill>
                  <a:srgbClr val="FFFFFF"/>
                </a:solidFill>
              </a:rPr>
              <a:t>يصده ذلك عن دينه. . . ولكنكم قوم تستعجلون) وفي هذه العبارات تحفيز وتسلية لهؤلاء الصحابة رضوان الله عليهم</a:t>
            </a:r>
          </a:p>
        </p:txBody>
      </p:sp>
    </p:spTree>
    <p:extLst>
      <p:ext uri="{BB962C8B-B14F-4D97-AF65-F5344CB8AC3E}">
        <p14:creationId xmlns:p14="http://schemas.microsoft.com/office/powerpoint/2010/main" xmlns="" val="4194691658"/>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对角圆角矩形 5"/>
          <p:cNvSpPr>
            <a:spLocks/>
          </p:cNvSpPr>
          <p:nvPr/>
        </p:nvSpPr>
        <p:spPr bwMode="auto">
          <a:xfrm rot="21346829" flipH="1">
            <a:off x="1503901" y="2158577"/>
            <a:ext cx="5850448" cy="2931372"/>
          </a:xfrm>
          <a:custGeom>
            <a:avLst/>
            <a:gdLst>
              <a:gd name="T0" fmla="*/ 492043 w 6954838"/>
              <a:gd name="T1" fmla="*/ 0 h 3879850"/>
              <a:gd name="T2" fmla="*/ 6954838 w 6954838"/>
              <a:gd name="T3" fmla="*/ 0 h 3879850"/>
              <a:gd name="T4" fmla="*/ 6954838 w 6954838"/>
              <a:gd name="T5" fmla="*/ 0 h 3879850"/>
              <a:gd name="T6" fmla="*/ 6954838 w 6954838"/>
              <a:gd name="T7" fmla="*/ 3387807 h 3879850"/>
              <a:gd name="T8" fmla="*/ 6462795 w 6954838"/>
              <a:gd name="T9" fmla="*/ 3879850 h 3879850"/>
              <a:gd name="T10" fmla="*/ 0 w 6954838"/>
              <a:gd name="T11" fmla="*/ 3879850 h 3879850"/>
              <a:gd name="T12" fmla="*/ 0 w 6954838"/>
              <a:gd name="T13" fmla="*/ 3879850 h 3879850"/>
              <a:gd name="T14" fmla="*/ 0 w 6954838"/>
              <a:gd name="T15" fmla="*/ 492043 h 3879850"/>
              <a:gd name="T16" fmla="*/ 492043 w 6954838"/>
              <a:gd name="T17" fmla="*/ 0 h 3879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54838" h="3879850">
                <a:moveTo>
                  <a:pt x="492043" y="0"/>
                </a:moveTo>
                <a:lnTo>
                  <a:pt x="6954838" y="0"/>
                </a:lnTo>
                <a:lnTo>
                  <a:pt x="6954838" y="3387807"/>
                </a:lnTo>
                <a:cubicBezTo>
                  <a:pt x="6954838" y="3659555"/>
                  <a:pt x="6734543" y="3879850"/>
                  <a:pt x="6462795" y="3879850"/>
                </a:cubicBezTo>
                <a:lnTo>
                  <a:pt x="0" y="3879850"/>
                </a:lnTo>
                <a:lnTo>
                  <a:pt x="0" y="492043"/>
                </a:lnTo>
                <a:cubicBezTo>
                  <a:pt x="0" y="220295"/>
                  <a:pt x="220295" y="0"/>
                  <a:pt x="492043" y="0"/>
                </a:cubicBezTo>
                <a:close/>
              </a:path>
            </a:pathLst>
          </a:custGeom>
          <a:gradFill>
            <a:gsLst>
              <a:gs pos="0">
                <a:srgbClr val="66CCFF"/>
              </a:gs>
              <a:gs pos="35000">
                <a:srgbClr val="33CCFF"/>
              </a:gs>
              <a:gs pos="100000">
                <a:srgbClr val="00B0F0"/>
              </a:gs>
            </a:gsLst>
          </a:gradFill>
          <a:ln>
            <a:solidFill>
              <a:srgbClr val="00FFFF"/>
            </a:solidFill>
          </a:ln>
          <a:extLst/>
        </p:spPr>
        <p:style>
          <a:lnRef idx="1">
            <a:schemeClr val="accent1"/>
          </a:lnRef>
          <a:fillRef idx="2">
            <a:schemeClr val="accent1"/>
          </a:fillRef>
          <a:effectRef idx="1">
            <a:schemeClr val="accent1"/>
          </a:effectRef>
          <a:fontRef idx="minor">
            <a:schemeClr val="dk1"/>
          </a:fontRef>
        </p:style>
        <p:txBody>
          <a:bodyPr anchor="ctr"/>
          <a:lstStyle/>
          <a:p>
            <a:pPr>
              <a:defRPr/>
            </a:pPr>
            <a:endParaRPr lang="ar-EG">
              <a:solidFill>
                <a:srgbClr val="000000"/>
              </a:solidFill>
              <a:latin typeface="Arial" panose="020B0604020202020204" pitchFamily="34" charset="0"/>
              <a:ea typeface="SimSun" panose="02010600030101010101" pitchFamily="2" charset="-122"/>
            </a:endParaRPr>
          </a:p>
        </p:txBody>
      </p:sp>
      <p:pic>
        <p:nvPicPr>
          <p:cNvPr id="7" name="Picture 3" descr="C:\TDDOWNLOAD\pencil.png"/>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flipH="1">
            <a:off x="6826558" y="1700808"/>
            <a:ext cx="481746" cy="7466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内容占位符 2"/>
          <p:cNvSpPr>
            <a:spLocks noGrp="1"/>
          </p:cNvSpPr>
          <p:nvPr>
            <p:ph idx="4294967295"/>
          </p:nvPr>
        </p:nvSpPr>
        <p:spPr>
          <a:xfrm rot="21361315" flipH="1">
            <a:off x="1976293" y="2512710"/>
            <a:ext cx="4797425" cy="2141603"/>
          </a:xfrm>
        </p:spPr>
        <p:txBody>
          <a:bodyPr/>
          <a:lstStyle/>
          <a:p>
            <a:pPr marL="0" indent="0" algn="ctr">
              <a:buNone/>
            </a:pPr>
            <a:r>
              <a:rPr lang="ar-EG" altLang="zh-CN" sz="4000" b="1" dirty="0" smtClean="0">
                <a:solidFill>
                  <a:srgbClr val="000000"/>
                </a:solidFill>
              </a:rPr>
              <a:t>النظريات </a:t>
            </a:r>
            <a:r>
              <a:rPr lang="ar-EG" altLang="zh-CN" sz="4000" b="1" dirty="0">
                <a:solidFill>
                  <a:srgbClr val="000000"/>
                </a:solidFill>
              </a:rPr>
              <a:t>والدراسات التي تبحث في طبيعة الدافعية وترتبط بالتعلم المدرسي والتحصيل</a:t>
            </a:r>
          </a:p>
        </p:txBody>
      </p:sp>
    </p:spTree>
    <p:extLst>
      <p:ext uri="{BB962C8B-B14F-4D97-AF65-F5344CB8AC3E}">
        <p14:creationId xmlns:p14="http://schemas.microsoft.com/office/powerpoint/2010/main" xmlns="" val="2784311998"/>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par>
                          <p:cTn id="21" fill="hold">
                            <p:stCondLst>
                              <p:cond delay="2000"/>
                            </p:stCondLst>
                            <p:childTnLst>
                              <p:par>
                                <p:cTn id="22" presetID="26" presetClass="entr" presetSubtype="0"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80">
                                          <p:stCondLst>
                                            <p:cond delay="0"/>
                                          </p:stCondLst>
                                        </p:cTn>
                                        <p:tgtEl>
                                          <p:spTgt spid="7"/>
                                        </p:tgtEl>
                                      </p:cBhvr>
                                    </p:animEffect>
                                    <p:anim calcmode="lin" valueType="num">
                                      <p:cBhvr>
                                        <p:cTn id="25"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0" dur="26">
                                          <p:stCondLst>
                                            <p:cond delay="650"/>
                                          </p:stCondLst>
                                        </p:cTn>
                                        <p:tgtEl>
                                          <p:spTgt spid="7"/>
                                        </p:tgtEl>
                                      </p:cBhvr>
                                      <p:to x="100000" y="60000"/>
                                    </p:animScale>
                                    <p:animScale>
                                      <p:cBhvr>
                                        <p:cTn id="31" dur="166" decel="50000">
                                          <p:stCondLst>
                                            <p:cond delay="676"/>
                                          </p:stCondLst>
                                        </p:cTn>
                                        <p:tgtEl>
                                          <p:spTgt spid="7"/>
                                        </p:tgtEl>
                                      </p:cBhvr>
                                      <p:to x="100000" y="100000"/>
                                    </p:animScale>
                                    <p:animScale>
                                      <p:cBhvr>
                                        <p:cTn id="32" dur="26">
                                          <p:stCondLst>
                                            <p:cond delay="1312"/>
                                          </p:stCondLst>
                                        </p:cTn>
                                        <p:tgtEl>
                                          <p:spTgt spid="7"/>
                                        </p:tgtEl>
                                      </p:cBhvr>
                                      <p:to x="100000" y="80000"/>
                                    </p:animScale>
                                    <p:animScale>
                                      <p:cBhvr>
                                        <p:cTn id="33" dur="166" decel="50000">
                                          <p:stCondLst>
                                            <p:cond delay="1338"/>
                                          </p:stCondLst>
                                        </p:cTn>
                                        <p:tgtEl>
                                          <p:spTgt spid="7"/>
                                        </p:tgtEl>
                                      </p:cBhvr>
                                      <p:to x="100000" y="100000"/>
                                    </p:animScale>
                                    <p:animScale>
                                      <p:cBhvr>
                                        <p:cTn id="34" dur="26">
                                          <p:stCondLst>
                                            <p:cond delay="1642"/>
                                          </p:stCondLst>
                                        </p:cTn>
                                        <p:tgtEl>
                                          <p:spTgt spid="7"/>
                                        </p:tgtEl>
                                      </p:cBhvr>
                                      <p:to x="100000" y="90000"/>
                                    </p:animScale>
                                    <p:animScale>
                                      <p:cBhvr>
                                        <p:cTn id="35" dur="166" decel="50000">
                                          <p:stCondLst>
                                            <p:cond delay="1668"/>
                                          </p:stCondLst>
                                        </p:cTn>
                                        <p:tgtEl>
                                          <p:spTgt spid="7"/>
                                        </p:tgtEl>
                                      </p:cBhvr>
                                      <p:to x="100000" y="100000"/>
                                    </p:animScale>
                                    <p:animScale>
                                      <p:cBhvr>
                                        <p:cTn id="36" dur="26">
                                          <p:stCondLst>
                                            <p:cond delay="1808"/>
                                          </p:stCondLst>
                                        </p:cTn>
                                        <p:tgtEl>
                                          <p:spTgt spid="7"/>
                                        </p:tgtEl>
                                      </p:cBhvr>
                                      <p:to x="100000" y="95000"/>
                                    </p:animScale>
                                    <p:animScale>
                                      <p:cBhvr>
                                        <p:cTn id="37" dur="166" decel="50000">
                                          <p:stCondLst>
                                            <p:cond delay="1834"/>
                                          </p:stCondLst>
                                        </p:cTn>
                                        <p:tgtEl>
                                          <p:spTgt spid="7"/>
                                        </p:tgtEl>
                                      </p:cBhvr>
                                      <p:to x="100000" y="100000"/>
                                    </p:animScale>
                                  </p:childTnLst>
                                </p:cTn>
                              </p:par>
                            </p:childTnLst>
                          </p:cTn>
                        </p:par>
                        <p:par>
                          <p:cTn id="38" fill="hold">
                            <p:stCondLst>
                              <p:cond delay="4000"/>
                            </p:stCondLst>
                            <p:childTnLst>
                              <p:par>
                                <p:cTn id="39" presetID="26" presetClass="entr" presetSubtype="0" fill="hold" grpId="0" nodeType="afterEffect">
                                  <p:stCondLst>
                                    <p:cond delay="0"/>
                                  </p:stCondLst>
                                  <p:childTnLst>
                                    <p:set>
                                      <p:cBhvr>
                                        <p:cTn id="40" dur="1" fill="hold">
                                          <p:stCondLst>
                                            <p:cond delay="0"/>
                                          </p:stCondLst>
                                        </p:cTn>
                                        <p:tgtEl>
                                          <p:spTgt spid="8">
                                            <p:txEl>
                                              <p:pRg st="0" end="0"/>
                                            </p:txEl>
                                          </p:spTgt>
                                        </p:tgtEl>
                                        <p:attrNameLst>
                                          <p:attrName>style.visibility</p:attrName>
                                        </p:attrNameLst>
                                      </p:cBhvr>
                                      <p:to>
                                        <p:strVal val="visible"/>
                                      </p:to>
                                    </p:set>
                                    <p:animEffect transition="in" filter="wipe(down)">
                                      <p:cBhvr>
                                        <p:cTn id="41" dur="580">
                                          <p:stCondLst>
                                            <p:cond delay="0"/>
                                          </p:stCondLst>
                                        </p:cTn>
                                        <p:tgtEl>
                                          <p:spTgt spid="8">
                                            <p:txEl>
                                              <p:pRg st="0" end="0"/>
                                            </p:txEl>
                                          </p:spTgt>
                                        </p:tgtEl>
                                      </p:cBhvr>
                                    </p:animEffect>
                                    <p:anim calcmode="lin" valueType="num">
                                      <p:cBhvr>
                                        <p:cTn id="42" dur="1822" tmFilter="0,0; 0.14,0.36; 0.43,0.73; 0.71,0.91; 1.0,1.0">
                                          <p:stCondLst>
                                            <p:cond delay="0"/>
                                          </p:stCondLst>
                                        </p:cTn>
                                        <p:tgtEl>
                                          <p:spTgt spid="8">
                                            <p:txEl>
                                              <p:pRg st="0" end="0"/>
                                            </p:txEl>
                                          </p:spTgt>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8">
                                            <p:txEl>
                                              <p:pRg st="0" end="0"/>
                                            </p:txEl>
                                          </p:spTgt>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8">
                                            <p:txEl>
                                              <p:pRg st="0" end="0"/>
                                            </p:txEl>
                                          </p:spTgt>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8">
                                            <p:txEl>
                                              <p:pRg st="0" end="0"/>
                                            </p:txEl>
                                          </p:spTgt>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8">
                                            <p:txEl>
                                              <p:pRg st="0" end="0"/>
                                            </p:txEl>
                                          </p:spTgt>
                                        </p:tgtEl>
                                        <p:attrNameLst>
                                          <p:attrName>ppt_y</p:attrName>
                                        </p:attrNameLst>
                                      </p:cBhvr>
                                      <p:tavLst>
                                        <p:tav tm="0" fmla="#ppt_y-sin(pi*$)/81">
                                          <p:val>
                                            <p:fltVal val="0"/>
                                          </p:val>
                                        </p:tav>
                                        <p:tav tm="100000">
                                          <p:val>
                                            <p:fltVal val="1"/>
                                          </p:val>
                                        </p:tav>
                                      </p:tavLst>
                                    </p:anim>
                                    <p:animScale>
                                      <p:cBhvr>
                                        <p:cTn id="47" dur="26">
                                          <p:stCondLst>
                                            <p:cond delay="650"/>
                                          </p:stCondLst>
                                        </p:cTn>
                                        <p:tgtEl>
                                          <p:spTgt spid="8">
                                            <p:txEl>
                                              <p:pRg st="0" end="0"/>
                                            </p:txEl>
                                          </p:spTgt>
                                        </p:tgtEl>
                                      </p:cBhvr>
                                      <p:to x="100000" y="60000"/>
                                    </p:animScale>
                                    <p:animScale>
                                      <p:cBhvr>
                                        <p:cTn id="48" dur="166" decel="50000">
                                          <p:stCondLst>
                                            <p:cond delay="676"/>
                                          </p:stCondLst>
                                        </p:cTn>
                                        <p:tgtEl>
                                          <p:spTgt spid="8">
                                            <p:txEl>
                                              <p:pRg st="0" end="0"/>
                                            </p:txEl>
                                          </p:spTgt>
                                        </p:tgtEl>
                                      </p:cBhvr>
                                      <p:to x="100000" y="100000"/>
                                    </p:animScale>
                                    <p:animScale>
                                      <p:cBhvr>
                                        <p:cTn id="49" dur="26">
                                          <p:stCondLst>
                                            <p:cond delay="1312"/>
                                          </p:stCondLst>
                                        </p:cTn>
                                        <p:tgtEl>
                                          <p:spTgt spid="8">
                                            <p:txEl>
                                              <p:pRg st="0" end="0"/>
                                            </p:txEl>
                                          </p:spTgt>
                                        </p:tgtEl>
                                      </p:cBhvr>
                                      <p:to x="100000" y="80000"/>
                                    </p:animScale>
                                    <p:animScale>
                                      <p:cBhvr>
                                        <p:cTn id="50" dur="166" decel="50000">
                                          <p:stCondLst>
                                            <p:cond delay="1338"/>
                                          </p:stCondLst>
                                        </p:cTn>
                                        <p:tgtEl>
                                          <p:spTgt spid="8">
                                            <p:txEl>
                                              <p:pRg st="0" end="0"/>
                                            </p:txEl>
                                          </p:spTgt>
                                        </p:tgtEl>
                                      </p:cBhvr>
                                      <p:to x="100000" y="100000"/>
                                    </p:animScale>
                                    <p:animScale>
                                      <p:cBhvr>
                                        <p:cTn id="51" dur="26">
                                          <p:stCondLst>
                                            <p:cond delay="1642"/>
                                          </p:stCondLst>
                                        </p:cTn>
                                        <p:tgtEl>
                                          <p:spTgt spid="8">
                                            <p:txEl>
                                              <p:pRg st="0" end="0"/>
                                            </p:txEl>
                                          </p:spTgt>
                                        </p:tgtEl>
                                      </p:cBhvr>
                                      <p:to x="100000" y="90000"/>
                                    </p:animScale>
                                    <p:animScale>
                                      <p:cBhvr>
                                        <p:cTn id="52" dur="166" decel="50000">
                                          <p:stCondLst>
                                            <p:cond delay="1668"/>
                                          </p:stCondLst>
                                        </p:cTn>
                                        <p:tgtEl>
                                          <p:spTgt spid="8">
                                            <p:txEl>
                                              <p:pRg st="0" end="0"/>
                                            </p:txEl>
                                          </p:spTgt>
                                        </p:tgtEl>
                                      </p:cBhvr>
                                      <p:to x="100000" y="100000"/>
                                    </p:animScale>
                                    <p:animScale>
                                      <p:cBhvr>
                                        <p:cTn id="53" dur="26">
                                          <p:stCondLst>
                                            <p:cond delay="1808"/>
                                          </p:stCondLst>
                                        </p:cTn>
                                        <p:tgtEl>
                                          <p:spTgt spid="8">
                                            <p:txEl>
                                              <p:pRg st="0" end="0"/>
                                            </p:txEl>
                                          </p:spTgt>
                                        </p:tgtEl>
                                      </p:cBhvr>
                                      <p:to x="100000" y="95000"/>
                                    </p:animScale>
                                    <p:animScale>
                                      <p:cBhvr>
                                        <p:cTn id="54" dur="166" decel="50000">
                                          <p:stCondLst>
                                            <p:cond delay="1834"/>
                                          </p:stCondLst>
                                        </p:cTn>
                                        <p:tgtEl>
                                          <p:spTgt spid="8">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build="p"/>
    </p:bld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对角圆角矩形 5"/>
          <p:cNvSpPr>
            <a:spLocks/>
          </p:cNvSpPr>
          <p:nvPr/>
        </p:nvSpPr>
        <p:spPr bwMode="auto">
          <a:xfrm rot="21346829" flipH="1">
            <a:off x="1503901" y="2158577"/>
            <a:ext cx="5850448" cy="2931372"/>
          </a:xfrm>
          <a:custGeom>
            <a:avLst/>
            <a:gdLst>
              <a:gd name="T0" fmla="*/ 492043 w 6954838"/>
              <a:gd name="T1" fmla="*/ 0 h 3879850"/>
              <a:gd name="T2" fmla="*/ 6954838 w 6954838"/>
              <a:gd name="T3" fmla="*/ 0 h 3879850"/>
              <a:gd name="T4" fmla="*/ 6954838 w 6954838"/>
              <a:gd name="T5" fmla="*/ 0 h 3879850"/>
              <a:gd name="T6" fmla="*/ 6954838 w 6954838"/>
              <a:gd name="T7" fmla="*/ 3387807 h 3879850"/>
              <a:gd name="T8" fmla="*/ 6462795 w 6954838"/>
              <a:gd name="T9" fmla="*/ 3879850 h 3879850"/>
              <a:gd name="T10" fmla="*/ 0 w 6954838"/>
              <a:gd name="T11" fmla="*/ 3879850 h 3879850"/>
              <a:gd name="T12" fmla="*/ 0 w 6954838"/>
              <a:gd name="T13" fmla="*/ 3879850 h 3879850"/>
              <a:gd name="T14" fmla="*/ 0 w 6954838"/>
              <a:gd name="T15" fmla="*/ 492043 h 3879850"/>
              <a:gd name="T16" fmla="*/ 492043 w 6954838"/>
              <a:gd name="T17" fmla="*/ 0 h 3879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54838" h="3879850">
                <a:moveTo>
                  <a:pt x="492043" y="0"/>
                </a:moveTo>
                <a:lnTo>
                  <a:pt x="6954838" y="0"/>
                </a:lnTo>
                <a:lnTo>
                  <a:pt x="6954838" y="3387807"/>
                </a:lnTo>
                <a:cubicBezTo>
                  <a:pt x="6954838" y="3659555"/>
                  <a:pt x="6734543" y="3879850"/>
                  <a:pt x="6462795" y="3879850"/>
                </a:cubicBezTo>
                <a:lnTo>
                  <a:pt x="0" y="3879850"/>
                </a:lnTo>
                <a:lnTo>
                  <a:pt x="0" y="492043"/>
                </a:lnTo>
                <a:cubicBezTo>
                  <a:pt x="0" y="220295"/>
                  <a:pt x="220295" y="0"/>
                  <a:pt x="492043" y="0"/>
                </a:cubicBezTo>
                <a:close/>
              </a:path>
            </a:pathLst>
          </a:custGeom>
          <a:gradFill>
            <a:gsLst>
              <a:gs pos="0">
                <a:srgbClr val="66CCFF"/>
              </a:gs>
              <a:gs pos="35000">
                <a:srgbClr val="33CCFF"/>
              </a:gs>
              <a:gs pos="100000">
                <a:srgbClr val="00B0F0"/>
              </a:gs>
            </a:gsLst>
          </a:gradFill>
          <a:ln>
            <a:solidFill>
              <a:srgbClr val="00FFFF"/>
            </a:solidFill>
          </a:ln>
          <a:extLst/>
        </p:spPr>
        <p:style>
          <a:lnRef idx="1">
            <a:schemeClr val="accent1"/>
          </a:lnRef>
          <a:fillRef idx="2">
            <a:schemeClr val="accent1"/>
          </a:fillRef>
          <a:effectRef idx="1">
            <a:schemeClr val="accent1"/>
          </a:effectRef>
          <a:fontRef idx="minor">
            <a:schemeClr val="dk1"/>
          </a:fontRef>
        </p:style>
        <p:txBody>
          <a:bodyPr anchor="ctr"/>
          <a:lstStyle/>
          <a:p>
            <a:pPr>
              <a:defRPr/>
            </a:pPr>
            <a:endParaRPr lang="ar-EG">
              <a:solidFill>
                <a:srgbClr val="000000"/>
              </a:solidFill>
              <a:latin typeface="Arial" panose="020B0604020202020204" pitchFamily="34" charset="0"/>
              <a:ea typeface="SimSun" panose="02010600030101010101" pitchFamily="2" charset="-122"/>
            </a:endParaRPr>
          </a:p>
        </p:txBody>
      </p:sp>
      <p:pic>
        <p:nvPicPr>
          <p:cNvPr id="7" name="Picture 3" descr="C:\TDDOWNLOAD\pencil.png"/>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flipH="1">
            <a:off x="6826558" y="1700808"/>
            <a:ext cx="481746" cy="7466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内容占位符 2"/>
          <p:cNvSpPr>
            <a:spLocks noGrp="1"/>
          </p:cNvSpPr>
          <p:nvPr>
            <p:ph idx="4294967295"/>
          </p:nvPr>
        </p:nvSpPr>
        <p:spPr>
          <a:xfrm rot="21361315" flipH="1">
            <a:off x="1973263" y="2738438"/>
            <a:ext cx="4797425" cy="2054225"/>
          </a:xfrm>
        </p:spPr>
        <p:txBody>
          <a:bodyPr/>
          <a:lstStyle/>
          <a:p>
            <a:pPr marL="0" indent="0" algn="ctr">
              <a:buNone/>
            </a:pPr>
            <a:endParaRPr lang="ar-EG" altLang="zh-CN" sz="3600" b="1" dirty="0" smtClean="0">
              <a:solidFill>
                <a:srgbClr val="000000"/>
              </a:solidFill>
            </a:endParaRPr>
          </a:p>
          <a:p>
            <a:pPr marL="0" indent="0" algn="ctr">
              <a:buNone/>
            </a:pPr>
            <a:r>
              <a:rPr lang="ar-EG" altLang="zh-CN" sz="4000" b="1" dirty="0">
                <a:solidFill>
                  <a:srgbClr val="000000"/>
                </a:solidFill>
              </a:rPr>
              <a:t>التحفيز بالإقناع</a:t>
            </a:r>
          </a:p>
        </p:txBody>
      </p:sp>
    </p:spTree>
    <p:extLst>
      <p:ext uri="{BB962C8B-B14F-4D97-AF65-F5344CB8AC3E}">
        <p14:creationId xmlns:p14="http://schemas.microsoft.com/office/powerpoint/2010/main" xmlns="" val="1093183909"/>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par>
                          <p:cTn id="21" fill="hold">
                            <p:stCondLst>
                              <p:cond delay="2000"/>
                            </p:stCondLst>
                            <p:childTnLst>
                              <p:par>
                                <p:cTn id="22" presetID="26" presetClass="entr" presetSubtype="0"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80">
                                          <p:stCondLst>
                                            <p:cond delay="0"/>
                                          </p:stCondLst>
                                        </p:cTn>
                                        <p:tgtEl>
                                          <p:spTgt spid="7"/>
                                        </p:tgtEl>
                                      </p:cBhvr>
                                    </p:animEffect>
                                    <p:anim calcmode="lin" valueType="num">
                                      <p:cBhvr>
                                        <p:cTn id="25"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0" dur="26">
                                          <p:stCondLst>
                                            <p:cond delay="650"/>
                                          </p:stCondLst>
                                        </p:cTn>
                                        <p:tgtEl>
                                          <p:spTgt spid="7"/>
                                        </p:tgtEl>
                                      </p:cBhvr>
                                      <p:to x="100000" y="60000"/>
                                    </p:animScale>
                                    <p:animScale>
                                      <p:cBhvr>
                                        <p:cTn id="31" dur="166" decel="50000">
                                          <p:stCondLst>
                                            <p:cond delay="676"/>
                                          </p:stCondLst>
                                        </p:cTn>
                                        <p:tgtEl>
                                          <p:spTgt spid="7"/>
                                        </p:tgtEl>
                                      </p:cBhvr>
                                      <p:to x="100000" y="100000"/>
                                    </p:animScale>
                                    <p:animScale>
                                      <p:cBhvr>
                                        <p:cTn id="32" dur="26">
                                          <p:stCondLst>
                                            <p:cond delay="1312"/>
                                          </p:stCondLst>
                                        </p:cTn>
                                        <p:tgtEl>
                                          <p:spTgt spid="7"/>
                                        </p:tgtEl>
                                      </p:cBhvr>
                                      <p:to x="100000" y="80000"/>
                                    </p:animScale>
                                    <p:animScale>
                                      <p:cBhvr>
                                        <p:cTn id="33" dur="166" decel="50000">
                                          <p:stCondLst>
                                            <p:cond delay="1338"/>
                                          </p:stCondLst>
                                        </p:cTn>
                                        <p:tgtEl>
                                          <p:spTgt spid="7"/>
                                        </p:tgtEl>
                                      </p:cBhvr>
                                      <p:to x="100000" y="100000"/>
                                    </p:animScale>
                                    <p:animScale>
                                      <p:cBhvr>
                                        <p:cTn id="34" dur="26">
                                          <p:stCondLst>
                                            <p:cond delay="1642"/>
                                          </p:stCondLst>
                                        </p:cTn>
                                        <p:tgtEl>
                                          <p:spTgt spid="7"/>
                                        </p:tgtEl>
                                      </p:cBhvr>
                                      <p:to x="100000" y="90000"/>
                                    </p:animScale>
                                    <p:animScale>
                                      <p:cBhvr>
                                        <p:cTn id="35" dur="166" decel="50000">
                                          <p:stCondLst>
                                            <p:cond delay="1668"/>
                                          </p:stCondLst>
                                        </p:cTn>
                                        <p:tgtEl>
                                          <p:spTgt spid="7"/>
                                        </p:tgtEl>
                                      </p:cBhvr>
                                      <p:to x="100000" y="100000"/>
                                    </p:animScale>
                                    <p:animScale>
                                      <p:cBhvr>
                                        <p:cTn id="36" dur="26">
                                          <p:stCondLst>
                                            <p:cond delay="1808"/>
                                          </p:stCondLst>
                                        </p:cTn>
                                        <p:tgtEl>
                                          <p:spTgt spid="7"/>
                                        </p:tgtEl>
                                      </p:cBhvr>
                                      <p:to x="100000" y="95000"/>
                                    </p:animScale>
                                    <p:animScale>
                                      <p:cBhvr>
                                        <p:cTn id="37" dur="166" decel="50000">
                                          <p:stCondLst>
                                            <p:cond delay="1834"/>
                                          </p:stCondLst>
                                        </p:cTn>
                                        <p:tgtEl>
                                          <p:spTgt spid="7"/>
                                        </p:tgtEl>
                                      </p:cBhvr>
                                      <p:to x="100000" y="100000"/>
                                    </p:animScale>
                                  </p:childTnLst>
                                </p:cTn>
                              </p:par>
                            </p:childTnLst>
                          </p:cTn>
                        </p:par>
                        <p:par>
                          <p:cTn id="38" fill="hold">
                            <p:stCondLst>
                              <p:cond delay="4000"/>
                            </p:stCondLst>
                            <p:childTnLst>
                              <p:par>
                                <p:cTn id="39" presetID="26" presetClass="entr" presetSubtype="0" fill="hold" grpId="0" nodeType="afterEffect">
                                  <p:stCondLst>
                                    <p:cond delay="0"/>
                                  </p:stCondLst>
                                  <p:childTnLst>
                                    <p:set>
                                      <p:cBhvr>
                                        <p:cTn id="40" dur="1" fill="hold">
                                          <p:stCondLst>
                                            <p:cond delay="0"/>
                                          </p:stCondLst>
                                        </p:cTn>
                                        <p:tgtEl>
                                          <p:spTgt spid="8">
                                            <p:txEl>
                                              <p:pRg st="1" end="1"/>
                                            </p:txEl>
                                          </p:spTgt>
                                        </p:tgtEl>
                                        <p:attrNameLst>
                                          <p:attrName>style.visibility</p:attrName>
                                        </p:attrNameLst>
                                      </p:cBhvr>
                                      <p:to>
                                        <p:strVal val="visible"/>
                                      </p:to>
                                    </p:set>
                                    <p:animEffect transition="in" filter="wipe(down)">
                                      <p:cBhvr>
                                        <p:cTn id="41" dur="580">
                                          <p:stCondLst>
                                            <p:cond delay="0"/>
                                          </p:stCondLst>
                                        </p:cTn>
                                        <p:tgtEl>
                                          <p:spTgt spid="8">
                                            <p:txEl>
                                              <p:pRg st="1" end="1"/>
                                            </p:txEl>
                                          </p:spTgt>
                                        </p:tgtEl>
                                      </p:cBhvr>
                                    </p:animEffect>
                                    <p:anim calcmode="lin" valueType="num">
                                      <p:cBhvr>
                                        <p:cTn id="42" dur="1822" tmFilter="0,0; 0.14,0.36; 0.43,0.73; 0.71,0.91; 1.0,1.0">
                                          <p:stCondLst>
                                            <p:cond delay="0"/>
                                          </p:stCondLst>
                                        </p:cTn>
                                        <p:tgtEl>
                                          <p:spTgt spid="8">
                                            <p:txEl>
                                              <p:pRg st="1" end="1"/>
                                            </p:txEl>
                                          </p:spTgt>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8">
                                            <p:txEl>
                                              <p:pRg st="1" end="1"/>
                                            </p:txEl>
                                          </p:spTgt>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8">
                                            <p:txEl>
                                              <p:pRg st="1" end="1"/>
                                            </p:txEl>
                                          </p:spTgt>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8">
                                            <p:txEl>
                                              <p:pRg st="1" end="1"/>
                                            </p:txEl>
                                          </p:spTgt>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8">
                                            <p:txEl>
                                              <p:pRg st="1" end="1"/>
                                            </p:txEl>
                                          </p:spTgt>
                                        </p:tgtEl>
                                        <p:attrNameLst>
                                          <p:attrName>ppt_y</p:attrName>
                                        </p:attrNameLst>
                                      </p:cBhvr>
                                      <p:tavLst>
                                        <p:tav tm="0" fmla="#ppt_y-sin(pi*$)/81">
                                          <p:val>
                                            <p:fltVal val="0"/>
                                          </p:val>
                                        </p:tav>
                                        <p:tav tm="100000">
                                          <p:val>
                                            <p:fltVal val="1"/>
                                          </p:val>
                                        </p:tav>
                                      </p:tavLst>
                                    </p:anim>
                                    <p:animScale>
                                      <p:cBhvr>
                                        <p:cTn id="47" dur="26">
                                          <p:stCondLst>
                                            <p:cond delay="650"/>
                                          </p:stCondLst>
                                        </p:cTn>
                                        <p:tgtEl>
                                          <p:spTgt spid="8">
                                            <p:txEl>
                                              <p:pRg st="1" end="1"/>
                                            </p:txEl>
                                          </p:spTgt>
                                        </p:tgtEl>
                                      </p:cBhvr>
                                      <p:to x="100000" y="60000"/>
                                    </p:animScale>
                                    <p:animScale>
                                      <p:cBhvr>
                                        <p:cTn id="48" dur="166" decel="50000">
                                          <p:stCondLst>
                                            <p:cond delay="676"/>
                                          </p:stCondLst>
                                        </p:cTn>
                                        <p:tgtEl>
                                          <p:spTgt spid="8">
                                            <p:txEl>
                                              <p:pRg st="1" end="1"/>
                                            </p:txEl>
                                          </p:spTgt>
                                        </p:tgtEl>
                                      </p:cBhvr>
                                      <p:to x="100000" y="100000"/>
                                    </p:animScale>
                                    <p:animScale>
                                      <p:cBhvr>
                                        <p:cTn id="49" dur="26">
                                          <p:stCondLst>
                                            <p:cond delay="1312"/>
                                          </p:stCondLst>
                                        </p:cTn>
                                        <p:tgtEl>
                                          <p:spTgt spid="8">
                                            <p:txEl>
                                              <p:pRg st="1" end="1"/>
                                            </p:txEl>
                                          </p:spTgt>
                                        </p:tgtEl>
                                      </p:cBhvr>
                                      <p:to x="100000" y="80000"/>
                                    </p:animScale>
                                    <p:animScale>
                                      <p:cBhvr>
                                        <p:cTn id="50" dur="166" decel="50000">
                                          <p:stCondLst>
                                            <p:cond delay="1338"/>
                                          </p:stCondLst>
                                        </p:cTn>
                                        <p:tgtEl>
                                          <p:spTgt spid="8">
                                            <p:txEl>
                                              <p:pRg st="1" end="1"/>
                                            </p:txEl>
                                          </p:spTgt>
                                        </p:tgtEl>
                                      </p:cBhvr>
                                      <p:to x="100000" y="100000"/>
                                    </p:animScale>
                                    <p:animScale>
                                      <p:cBhvr>
                                        <p:cTn id="51" dur="26">
                                          <p:stCondLst>
                                            <p:cond delay="1642"/>
                                          </p:stCondLst>
                                        </p:cTn>
                                        <p:tgtEl>
                                          <p:spTgt spid="8">
                                            <p:txEl>
                                              <p:pRg st="1" end="1"/>
                                            </p:txEl>
                                          </p:spTgt>
                                        </p:tgtEl>
                                      </p:cBhvr>
                                      <p:to x="100000" y="90000"/>
                                    </p:animScale>
                                    <p:animScale>
                                      <p:cBhvr>
                                        <p:cTn id="52" dur="166" decel="50000">
                                          <p:stCondLst>
                                            <p:cond delay="1668"/>
                                          </p:stCondLst>
                                        </p:cTn>
                                        <p:tgtEl>
                                          <p:spTgt spid="8">
                                            <p:txEl>
                                              <p:pRg st="1" end="1"/>
                                            </p:txEl>
                                          </p:spTgt>
                                        </p:tgtEl>
                                      </p:cBhvr>
                                      <p:to x="100000" y="100000"/>
                                    </p:animScale>
                                    <p:animScale>
                                      <p:cBhvr>
                                        <p:cTn id="53" dur="26">
                                          <p:stCondLst>
                                            <p:cond delay="1808"/>
                                          </p:stCondLst>
                                        </p:cTn>
                                        <p:tgtEl>
                                          <p:spTgt spid="8">
                                            <p:txEl>
                                              <p:pRg st="1" end="1"/>
                                            </p:txEl>
                                          </p:spTgt>
                                        </p:tgtEl>
                                      </p:cBhvr>
                                      <p:to x="100000" y="95000"/>
                                    </p:animScale>
                                    <p:animScale>
                                      <p:cBhvr>
                                        <p:cTn id="54" dur="166" decel="50000">
                                          <p:stCondLst>
                                            <p:cond delay="1834"/>
                                          </p:stCondLst>
                                        </p:cTn>
                                        <p:tgtEl>
                                          <p:spTgt spid="8">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build="p"/>
    </p:bld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3"/>
          <p:cNvSpPr/>
          <p:nvPr/>
        </p:nvSpPr>
        <p:spPr bwMode="auto">
          <a:xfrm>
            <a:off x="5652119" y="404664"/>
            <a:ext cx="3486809" cy="720080"/>
          </a:xfrm>
          <a:prstGeom prst="round2DiagRect">
            <a:avLst/>
          </a:prstGeom>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pPr rtl="1"/>
            <a:r>
              <a:rPr lang="ar-EG" sz="2800" b="1" dirty="0" smtClean="0">
                <a:solidFill>
                  <a:srgbClr val="0120BD">
                    <a:lumMod val="75000"/>
                  </a:srgbClr>
                </a:solidFill>
                <a:latin typeface="Arial" charset="0"/>
              </a:rPr>
              <a:t>التحفيز بالاقناع</a:t>
            </a:r>
            <a:endParaRPr lang="ar-EG" sz="2800" b="1" dirty="0">
              <a:solidFill>
                <a:srgbClr val="0120BD">
                  <a:lumMod val="75000"/>
                </a:srgbClr>
              </a:solidFill>
              <a:latin typeface="Arial" charset="0"/>
            </a:endParaRPr>
          </a:p>
        </p:txBody>
      </p:sp>
      <p:sp>
        <p:nvSpPr>
          <p:cNvPr id="5" name="Flowchart: Alternate Process 4"/>
          <p:cNvSpPr/>
          <p:nvPr/>
        </p:nvSpPr>
        <p:spPr bwMode="auto">
          <a:xfrm>
            <a:off x="611560" y="1484784"/>
            <a:ext cx="7920880" cy="4968552"/>
          </a:xfrm>
          <a:prstGeom prst="flowChartAlternateProcess">
            <a:avLst/>
          </a:prstGeom>
          <a:solidFill>
            <a:schemeClr val="accent1">
              <a:alpha val="50000"/>
            </a:schemeClr>
          </a:solidFill>
          <a:ln/>
          <a:extLst/>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1" anchor="ctr" anchorCtr="0" compatLnSpc="1">
            <a:prstTxWarp prst="textNoShape">
              <a:avLst/>
            </a:prstTxWarp>
          </a:bodyPr>
          <a:lstStyle/>
          <a:p>
            <a:pPr rtl="1"/>
            <a:endParaRPr lang="ar-EG" b="1" dirty="0" smtClean="0">
              <a:solidFill>
                <a:srgbClr val="808080"/>
              </a:solidFill>
              <a:latin typeface="Arial" charset="0"/>
            </a:endParaRPr>
          </a:p>
        </p:txBody>
      </p:sp>
      <p:sp>
        <p:nvSpPr>
          <p:cNvPr id="2" name="TextBox 1"/>
          <p:cNvSpPr txBox="1"/>
          <p:nvPr/>
        </p:nvSpPr>
        <p:spPr>
          <a:xfrm>
            <a:off x="611560" y="1775713"/>
            <a:ext cx="7920880" cy="4524315"/>
          </a:xfrm>
          <a:prstGeom prst="rect">
            <a:avLst/>
          </a:prstGeom>
          <a:noFill/>
        </p:spPr>
        <p:txBody>
          <a:bodyPr wrap="square" rtlCol="1">
            <a:spAutoFit/>
          </a:bodyPr>
          <a:lstStyle/>
          <a:p>
            <a:pPr algn="justLow" rtl="1"/>
            <a:r>
              <a:rPr lang="ar-SA" b="1" dirty="0">
                <a:solidFill>
                  <a:srgbClr val="FFFFFF"/>
                </a:solidFill>
              </a:rPr>
              <a:t>جاء شاب إلى النبي صلى الله عليه وسلم يستأذنه في الزنا، فلم ينهره ولم يزجره، بل دار بينهما الحوار التالي بعد أن أدناه منه وقربه:</a:t>
            </a:r>
          </a:p>
          <a:p>
            <a:pPr algn="justLow" rtl="1"/>
            <a:r>
              <a:rPr lang="ar-SA" b="1" dirty="0">
                <a:solidFill>
                  <a:srgbClr val="FFFFFF"/>
                </a:solidFill>
              </a:rPr>
              <a:t>قال صلى الله عليه وسلم: أتحبه لأمك؟ قال: لا والله، جعلني الله فداءك. قال: "ولا الناس يحبونه لأمهاتهم". قال: أفتحبه لابنتك؟ قال: "لا والله يا رسول الله، جعلني الله فداءك". قال: "ولا الناس يحبونه لبناتهم". قال: أفتحبه لأختك؟ قال: "لا والله، جعلني الله فداءك". قال: "ولا الناس يحبونه لأخواتهم". قال: أفتحبه لعمتك؟ قال: "لا والله، جعلني الله فداءك". قال: "ولا الناس يحبونه لعماتهم". قال: أفتحبه لخالتك؟ قال: "لا والله، جعلني الله فداءك". قال: "ولا الناس يحبونه لخالاتهم". قال – راوي الحديث – فوضع يده عليه، وقال: "اللهم اغفر ذنبه وطهر قلبه، وحصن فرجه" فلم يكن بعد ذلك الفتى يلتفت إلى شيء) رواه مسلم. هذه نماذج يسيرة لإمامنا وقدوتنا محمد بن عبد الله صلى الله عليه وسلم في جوانب له تحكي عنايته بتحفيز النبي عليه السلام لأصحابه رضوان الله عليهم.</a:t>
            </a:r>
          </a:p>
        </p:txBody>
      </p:sp>
    </p:spTree>
    <p:extLst>
      <p:ext uri="{BB962C8B-B14F-4D97-AF65-F5344CB8AC3E}">
        <p14:creationId xmlns:p14="http://schemas.microsoft.com/office/powerpoint/2010/main" xmlns="" val="3663434783"/>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对角圆角矩形 5"/>
          <p:cNvSpPr>
            <a:spLocks/>
          </p:cNvSpPr>
          <p:nvPr/>
        </p:nvSpPr>
        <p:spPr bwMode="auto">
          <a:xfrm rot="21346829" flipH="1">
            <a:off x="1503901" y="2158577"/>
            <a:ext cx="5850448" cy="2931372"/>
          </a:xfrm>
          <a:custGeom>
            <a:avLst/>
            <a:gdLst>
              <a:gd name="T0" fmla="*/ 492043 w 6954838"/>
              <a:gd name="T1" fmla="*/ 0 h 3879850"/>
              <a:gd name="T2" fmla="*/ 6954838 w 6954838"/>
              <a:gd name="T3" fmla="*/ 0 h 3879850"/>
              <a:gd name="T4" fmla="*/ 6954838 w 6954838"/>
              <a:gd name="T5" fmla="*/ 0 h 3879850"/>
              <a:gd name="T6" fmla="*/ 6954838 w 6954838"/>
              <a:gd name="T7" fmla="*/ 3387807 h 3879850"/>
              <a:gd name="T8" fmla="*/ 6462795 w 6954838"/>
              <a:gd name="T9" fmla="*/ 3879850 h 3879850"/>
              <a:gd name="T10" fmla="*/ 0 w 6954838"/>
              <a:gd name="T11" fmla="*/ 3879850 h 3879850"/>
              <a:gd name="T12" fmla="*/ 0 w 6954838"/>
              <a:gd name="T13" fmla="*/ 3879850 h 3879850"/>
              <a:gd name="T14" fmla="*/ 0 w 6954838"/>
              <a:gd name="T15" fmla="*/ 492043 h 3879850"/>
              <a:gd name="T16" fmla="*/ 492043 w 6954838"/>
              <a:gd name="T17" fmla="*/ 0 h 3879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54838" h="3879850">
                <a:moveTo>
                  <a:pt x="492043" y="0"/>
                </a:moveTo>
                <a:lnTo>
                  <a:pt x="6954838" y="0"/>
                </a:lnTo>
                <a:lnTo>
                  <a:pt x="6954838" y="3387807"/>
                </a:lnTo>
                <a:cubicBezTo>
                  <a:pt x="6954838" y="3659555"/>
                  <a:pt x="6734543" y="3879850"/>
                  <a:pt x="6462795" y="3879850"/>
                </a:cubicBezTo>
                <a:lnTo>
                  <a:pt x="0" y="3879850"/>
                </a:lnTo>
                <a:lnTo>
                  <a:pt x="0" y="492043"/>
                </a:lnTo>
                <a:cubicBezTo>
                  <a:pt x="0" y="220295"/>
                  <a:pt x="220295" y="0"/>
                  <a:pt x="492043" y="0"/>
                </a:cubicBezTo>
                <a:close/>
              </a:path>
            </a:pathLst>
          </a:custGeom>
          <a:gradFill>
            <a:gsLst>
              <a:gs pos="0">
                <a:srgbClr val="66CCFF"/>
              </a:gs>
              <a:gs pos="35000">
                <a:srgbClr val="33CCFF"/>
              </a:gs>
              <a:gs pos="100000">
                <a:srgbClr val="00B0F0"/>
              </a:gs>
            </a:gsLst>
          </a:gradFill>
          <a:ln>
            <a:solidFill>
              <a:srgbClr val="00FFFF"/>
            </a:solidFill>
          </a:ln>
          <a:extLst/>
        </p:spPr>
        <p:style>
          <a:lnRef idx="1">
            <a:schemeClr val="accent1"/>
          </a:lnRef>
          <a:fillRef idx="2">
            <a:schemeClr val="accent1"/>
          </a:fillRef>
          <a:effectRef idx="1">
            <a:schemeClr val="accent1"/>
          </a:effectRef>
          <a:fontRef idx="minor">
            <a:schemeClr val="dk1"/>
          </a:fontRef>
        </p:style>
        <p:txBody>
          <a:bodyPr anchor="ctr"/>
          <a:lstStyle/>
          <a:p>
            <a:pPr>
              <a:defRPr/>
            </a:pPr>
            <a:endParaRPr lang="ar-EG">
              <a:solidFill>
                <a:srgbClr val="000000"/>
              </a:solidFill>
              <a:latin typeface="Arial" panose="020B0604020202020204" pitchFamily="34" charset="0"/>
              <a:ea typeface="SimSun" panose="02010600030101010101" pitchFamily="2" charset="-122"/>
            </a:endParaRPr>
          </a:p>
        </p:txBody>
      </p:sp>
      <p:pic>
        <p:nvPicPr>
          <p:cNvPr id="7" name="Picture 3" descr="C:\TDDOWNLOAD\pencil.png"/>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flipH="1">
            <a:off x="6826558" y="1700808"/>
            <a:ext cx="481746" cy="7466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内容占位符 2"/>
          <p:cNvSpPr>
            <a:spLocks noGrp="1"/>
          </p:cNvSpPr>
          <p:nvPr>
            <p:ph idx="4294967295"/>
          </p:nvPr>
        </p:nvSpPr>
        <p:spPr>
          <a:xfrm rot="21361315" flipH="1">
            <a:off x="1973263" y="2512816"/>
            <a:ext cx="4797425" cy="2054225"/>
          </a:xfrm>
        </p:spPr>
        <p:txBody>
          <a:bodyPr/>
          <a:lstStyle/>
          <a:p>
            <a:pPr marL="0" indent="0" algn="ctr">
              <a:buNone/>
            </a:pPr>
            <a:endParaRPr lang="ar-EG" altLang="zh-CN" b="1" dirty="0" smtClean="0">
              <a:solidFill>
                <a:srgbClr val="000000"/>
              </a:solidFill>
            </a:endParaRPr>
          </a:p>
          <a:p>
            <a:pPr marL="0" indent="0" algn="ctr">
              <a:buNone/>
            </a:pPr>
            <a:r>
              <a:rPr lang="ar-EG" altLang="zh-CN" sz="4000" b="1" dirty="0" smtClean="0">
                <a:solidFill>
                  <a:srgbClr val="000000"/>
                </a:solidFill>
              </a:rPr>
              <a:t>ورشة</a:t>
            </a:r>
            <a:endParaRPr lang="ar-EG" altLang="zh-CN" sz="4000" b="1" dirty="0">
              <a:solidFill>
                <a:srgbClr val="000000"/>
              </a:solidFill>
            </a:endParaRPr>
          </a:p>
        </p:txBody>
      </p:sp>
    </p:spTree>
    <p:extLst>
      <p:ext uri="{BB962C8B-B14F-4D97-AF65-F5344CB8AC3E}">
        <p14:creationId xmlns:p14="http://schemas.microsoft.com/office/powerpoint/2010/main" xmlns="" val="1898703536"/>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par>
                          <p:cTn id="21" fill="hold">
                            <p:stCondLst>
                              <p:cond delay="2000"/>
                            </p:stCondLst>
                            <p:childTnLst>
                              <p:par>
                                <p:cTn id="22" presetID="26" presetClass="entr" presetSubtype="0"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80">
                                          <p:stCondLst>
                                            <p:cond delay="0"/>
                                          </p:stCondLst>
                                        </p:cTn>
                                        <p:tgtEl>
                                          <p:spTgt spid="7"/>
                                        </p:tgtEl>
                                      </p:cBhvr>
                                    </p:animEffect>
                                    <p:anim calcmode="lin" valueType="num">
                                      <p:cBhvr>
                                        <p:cTn id="25"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0" dur="26">
                                          <p:stCondLst>
                                            <p:cond delay="650"/>
                                          </p:stCondLst>
                                        </p:cTn>
                                        <p:tgtEl>
                                          <p:spTgt spid="7"/>
                                        </p:tgtEl>
                                      </p:cBhvr>
                                      <p:to x="100000" y="60000"/>
                                    </p:animScale>
                                    <p:animScale>
                                      <p:cBhvr>
                                        <p:cTn id="31" dur="166" decel="50000">
                                          <p:stCondLst>
                                            <p:cond delay="676"/>
                                          </p:stCondLst>
                                        </p:cTn>
                                        <p:tgtEl>
                                          <p:spTgt spid="7"/>
                                        </p:tgtEl>
                                      </p:cBhvr>
                                      <p:to x="100000" y="100000"/>
                                    </p:animScale>
                                    <p:animScale>
                                      <p:cBhvr>
                                        <p:cTn id="32" dur="26">
                                          <p:stCondLst>
                                            <p:cond delay="1312"/>
                                          </p:stCondLst>
                                        </p:cTn>
                                        <p:tgtEl>
                                          <p:spTgt spid="7"/>
                                        </p:tgtEl>
                                      </p:cBhvr>
                                      <p:to x="100000" y="80000"/>
                                    </p:animScale>
                                    <p:animScale>
                                      <p:cBhvr>
                                        <p:cTn id="33" dur="166" decel="50000">
                                          <p:stCondLst>
                                            <p:cond delay="1338"/>
                                          </p:stCondLst>
                                        </p:cTn>
                                        <p:tgtEl>
                                          <p:spTgt spid="7"/>
                                        </p:tgtEl>
                                      </p:cBhvr>
                                      <p:to x="100000" y="100000"/>
                                    </p:animScale>
                                    <p:animScale>
                                      <p:cBhvr>
                                        <p:cTn id="34" dur="26">
                                          <p:stCondLst>
                                            <p:cond delay="1642"/>
                                          </p:stCondLst>
                                        </p:cTn>
                                        <p:tgtEl>
                                          <p:spTgt spid="7"/>
                                        </p:tgtEl>
                                      </p:cBhvr>
                                      <p:to x="100000" y="90000"/>
                                    </p:animScale>
                                    <p:animScale>
                                      <p:cBhvr>
                                        <p:cTn id="35" dur="166" decel="50000">
                                          <p:stCondLst>
                                            <p:cond delay="1668"/>
                                          </p:stCondLst>
                                        </p:cTn>
                                        <p:tgtEl>
                                          <p:spTgt spid="7"/>
                                        </p:tgtEl>
                                      </p:cBhvr>
                                      <p:to x="100000" y="100000"/>
                                    </p:animScale>
                                    <p:animScale>
                                      <p:cBhvr>
                                        <p:cTn id="36" dur="26">
                                          <p:stCondLst>
                                            <p:cond delay="1808"/>
                                          </p:stCondLst>
                                        </p:cTn>
                                        <p:tgtEl>
                                          <p:spTgt spid="7"/>
                                        </p:tgtEl>
                                      </p:cBhvr>
                                      <p:to x="100000" y="95000"/>
                                    </p:animScale>
                                    <p:animScale>
                                      <p:cBhvr>
                                        <p:cTn id="37" dur="166" decel="50000">
                                          <p:stCondLst>
                                            <p:cond delay="1834"/>
                                          </p:stCondLst>
                                        </p:cTn>
                                        <p:tgtEl>
                                          <p:spTgt spid="7"/>
                                        </p:tgtEl>
                                      </p:cBhvr>
                                      <p:to x="100000" y="100000"/>
                                    </p:animScale>
                                  </p:childTnLst>
                                </p:cTn>
                              </p:par>
                            </p:childTnLst>
                          </p:cTn>
                        </p:par>
                        <p:par>
                          <p:cTn id="38" fill="hold">
                            <p:stCondLst>
                              <p:cond delay="4000"/>
                            </p:stCondLst>
                            <p:childTnLst>
                              <p:par>
                                <p:cTn id="39" presetID="26" presetClass="entr" presetSubtype="0" fill="hold" grpId="0" nodeType="afterEffect">
                                  <p:stCondLst>
                                    <p:cond delay="0"/>
                                  </p:stCondLst>
                                  <p:childTnLst>
                                    <p:set>
                                      <p:cBhvr>
                                        <p:cTn id="40" dur="1" fill="hold">
                                          <p:stCondLst>
                                            <p:cond delay="0"/>
                                          </p:stCondLst>
                                        </p:cTn>
                                        <p:tgtEl>
                                          <p:spTgt spid="8">
                                            <p:txEl>
                                              <p:pRg st="1" end="1"/>
                                            </p:txEl>
                                          </p:spTgt>
                                        </p:tgtEl>
                                        <p:attrNameLst>
                                          <p:attrName>style.visibility</p:attrName>
                                        </p:attrNameLst>
                                      </p:cBhvr>
                                      <p:to>
                                        <p:strVal val="visible"/>
                                      </p:to>
                                    </p:set>
                                    <p:animEffect transition="in" filter="wipe(down)">
                                      <p:cBhvr>
                                        <p:cTn id="41" dur="580">
                                          <p:stCondLst>
                                            <p:cond delay="0"/>
                                          </p:stCondLst>
                                        </p:cTn>
                                        <p:tgtEl>
                                          <p:spTgt spid="8">
                                            <p:txEl>
                                              <p:pRg st="1" end="1"/>
                                            </p:txEl>
                                          </p:spTgt>
                                        </p:tgtEl>
                                      </p:cBhvr>
                                    </p:animEffect>
                                    <p:anim calcmode="lin" valueType="num">
                                      <p:cBhvr>
                                        <p:cTn id="42" dur="1822" tmFilter="0,0; 0.14,0.36; 0.43,0.73; 0.71,0.91; 1.0,1.0">
                                          <p:stCondLst>
                                            <p:cond delay="0"/>
                                          </p:stCondLst>
                                        </p:cTn>
                                        <p:tgtEl>
                                          <p:spTgt spid="8">
                                            <p:txEl>
                                              <p:pRg st="1" end="1"/>
                                            </p:txEl>
                                          </p:spTgt>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8">
                                            <p:txEl>
                                              <p:pRg st="1" end="1"/>
                                            </p:txEl>
                                          </p:spTgt>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8">
                                            <p:txEl>
                                              <p:pRg st="1" end="1"/>
                                            </p:txEl>
                                          </p:spTgt>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8">
                                            <p:txEl>
                                              <p:pRg st="1" end="1"/>
                                            </p:txEl>
                                          </p:spTgt>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8">
                                            <p:txEl>
                                              <p:pRg st="1" end="1"/>
                                            </p:txEl>
                                          </p:spTgt>
                                        </p:tgtEl>
                                        <p:attrNameLst>
                                          <p:attrName>ppt_y</p:attrName>
                                        </p:attrNameLst>
                                      </p:cBhvr>
                                      <p:tavLst>
                                        <p:tav tm="0" fmla="#ppt_y-sin(pi*$)/81">
                                          <p:val>
                                            <p:fltVal val="0"/>
                                          </p:val>
                                        </p:tav>
                                        <p:tav tm="100000">
                                          <p:val>
                                            <p:fltVal val="1"/>
                                          </p:val>
                                        </p:tav>
                                      </p:tavLst>
                                    </p:anim>
                                    <p:animScale>
                                      <p:cBhvr>
                                        <p:cTn id="47" dur="26">
                                          <p:stCondLst>
                                            <p:cond delay="650"/>
                                          </p:stCondLst>
                                        </p:cTn>
                                        <p:tgtEl>
                                          <p:spTgt spid="8">
                                            <p:txEl>
                                              <p:pRg st="1" end="1"/>
                                            </p:txEl>
                                          </p:spTgt>
                                        </p:tgtEl>
                                      </p:cBhvr>
                                      <p:to x="100000" y="60000"/>
                                    </p:animScale>
                                    <p:animScale>
                                      <p:cBhvr>
                                        <p:cTn id="48" dur="166" decel="50000">
                                          <p:stCondLst>
                                            <p:cond delay="676"/>
                                          </p:stCondLst>
                                        </p:cTn>
                                        <p:tgtEl>
                                          <p:spTgt spid="8">
                                            <p:txEl>
                                              <p:pRg st="1" end="1"/>
                                            </p:txEl>
                                          </p:spTgt>
                                        </p:tgtEl>
                                      </p:cBhvr>
                                      <p:to x="100000" y="100000"/>
                                    </p:animScale>
                                    <p:animScale>
                                      <p:cBhvr>
                                        <p:cTn id="49" dur="26">
                                          <p:stCondLst>
                                            <p:cond delay="1312"/>
                                          </p:stCondLst>
                                        </p:cTn>
                                        <p:tgtEl>
                                          <p:spTgt spid="8">
                                            <p:txEl>
                                              <p:pRg st="1" end="1"/>
                                            </p:txEl>
                                          </p:spTgt>
                                        </p:tgtEl>
                                      </p:cBhvr>
                                      <p:to x="100000" y="80000"/>
                                    </p:animScale>
                                    <p:animScale>
                                      <p:cBhvr>
                                        <p:cTn id="50" dur="166" decel="50000">
                                          <p:stCondLst>
                                            <p:cond delay="1338"/>
                                          </p:stCondLst>
                                        </p:cTn>
                                        <p:tgtEl>
                                          <p:spTgt spid="8">
                                            <p:txEl>
                                              <p:pRg st="1" end="1"/>
                                            </p:txEl>
                                          </p:spTgt>
                                        </p:tgtEl>
                                      </p:cBhvr>
                                      <p:to x="100000" y="100000"/>
                                    </p:animScale>
                                    <p:animScale>
                                      <p:cBhvr>
                                        <p:cTn id="51" dur="26">
                                          <p:stCondLst>
                                            <p:cond delay="1642"/>
                                          </p:stCondLst>
                                        </p:cTn>
                                        <p:tgtEl>
                                          <p:spTgt spid="8">
                                            <p:txEl>
                                              <p:pRg st="1" end="1"/>
                                            </p:txEl>
                                          </p:spTgt>
                                        </p:tgtEl>
                                      </p:cBhvr>
                                      <p:to x="100000" y="90000"/>
                                    </p:animScale>
                                    <p:animScale>
                                      <p:cBhvr>
                                        <p:cTn id="52" dur="166" decel="50000">
                                          <p:stCondLst>
                                            <p:cond delay="1668"/>
                                          </p:stCondLst>
                                        </p:cTn>
                                        <p:tgtEl>
                                          <p:spTgt spid="8">
                                            <p:txEl>
                                              <p:pRg st="1" end="1"/>
                                            </p:txEl>
                                          </p:spTgt>
                                        </p:tgtEl>
                                      </p:cBhvr>
                                      <p:to x="100000" y="100000"/>
                                    </p:animScale>
                                    <p:animScale>
                                      <p:cBhvr>
                                        <p:cTn id="53" dur="26">
                                          <p:stCondLst>
                                            <p:cond delay="1808"/>
                                          </p:stCondLst>
                                        </p:cTn>
                                        <p:tgtEl>
                                          <p:spTgt spid="8">
                                            <p:txEl>
                                              <p:pRg st="1" end="1"/>
                                            </p:txEl>
                                          </p:spTgt>
                                        </p:tgtEl>
                                      </p:cBhvr>
                                      <p:to x="100000" y="95000"/>
                                    </p:animScale>
                                    <p:animScale>
                                      <p:cBhvr>
                                        <p:cTn id="54" dur="166" decel="50000">
                                          <p:stCondLst>
                                            <p:cond delay="1834"/>
                                          </p:stCondLst>
                                        </p:cTn>
                                        <p:tgtEl>
                                          <p:spTgt spid="8">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build="p"/>
    </p:bld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3" descr="07CD1E3675BD4affA6CA63955D31575C# #AutoShape 3"/>
          <p:cNvSpPr>
            <a:spLocks noChangeArrowheads="1"/>
          </p:cNvSpPr>
          <p:nvPr/>
        </p:nvSpPr>
        <p:spPr bwMode="auto">
          <a:xfrm>
            <a:off x="809625" y="2305223"/>
            <a:ext cx="7524750" cy="2347913"/>
          </a:xfrm>
          <a:prstGeom prst="rect">
            <a:avLst/>
          </a:prstGeom>
          <a:solidFill>
            <a:schemeClr val="accent1">
              <a:lumMod val="60000"/>
              <a:lumOff val="40000"/>
              <a:alpha val="78000"/>
            </a:schemeClr>
          </a:solidFill>
          <a:ln w="12700">
            <a:solidFill>
              <a:schemeClr val="bg1"/>
            </a:solidFill>
            <a:miter lim="800000"/>
            <a:headEnd/>
            <a:tailEnd/>
          </a:ln>
        </p:spPr>
        <p:txBody>
          <a:bodyPr anchor="ctr"/>
          <a:lstStyle/>
          <a:p>
            <a:pPr algn="l"/>
            <a:endParaRPr lang="zh-CN" altLang="en-US">
              <a:solidFill>
                <a:srgbClr val="808080"/>
              </a:solidFill>
              <a:latin typeface="Calibri" pitchFamily="34" charset="0"/>
            </a:endParaRPr>
          </a:p>
        </p:txBody>
      </p:sp>
      <p:sp>
        <p:nvSpPr>
          <p:cNvPr id="3" name="AutoShape 3" descr="D8FCD644EF414d608FD23FABDBB2453F# #AutoShape 3"/>
          <p:cNvSpPr>
            <a:spLocks noChangeArrowheads="1"/>
          </p:cNvSpPr>
          <p:nvPr/>
        </p:nvSpPr>
        <p:spPr bwMode="auto">
          <a:xfrm>
            <a:off x="914400" y="2162348"/>
            <a:ext cx="7315200" cy="2378075"/>
          </a:xfrm>
          <a:prstGeom prst="rect">
            <a:avLst/>
          </a:prstGeom>
          <a:solidFill>
            <a:schemeClr val="accent1">
              <a:lumMod val="75000"/>
              <a:alpha val="80000"/>
            </a:schemeClr>
          </a:solidFill>
          <a:ln w="12700">
            <a:solidFill>
              <a:schemeClr val="bg1"/>
            </a:solidFill>
            <a:miter lim="800000"/>
            <a:headEnd/>
            <a:tailEnd/>
          </a:ln>
        </p:spPr>
        <p:txBody>
          <a:bodyPr wrap="none" anchor="ctr"/>
          <a:lstStyle/>
          <a:p>
            <a:pPr rtl="1" eaLnBrk="0" hangingPunct="0"/>
            <a:r>
              <a:rPr lang="ar-EG" altLang="zh-CN" sz="4800" b="1" dirty="0">
                <a:solidFill>
                  <a:srgbClr val="FFFFFF"/>
                </a:solidFill>
                <a:ea typeface="Microsoft YaHei" pitchFamily="34" charset="-122"/>
              </a:rPr>
              <a:t>الوحدة التدريبية </a:t>
            </a:r>
            <a:r>
              <a:rPr lang="ar-EG" altLang="zh-CN" sz="4800" b="1" dirty="0" smtClean="0">
                <a:solidFill>
                  <a:srgbClr val="FFFFFF"/>
                </a:solidFill>
                <a:ea typeface="Microsoft YaHei" pitchFamily="34" charset="-122"/>
              </a:rPr>
              <a:t>الخامسة</a:t>
            </a:r>
            <a:endParaRPr lang="ar-EG" altLang="zh-CN" sz="4800" b="1" dirty="0">
              <a:solidFill>
                <a:srgbClr val="FFFFFF"/>
              </a:solidFill>
              <a:ea typeface="Microsoft YaHei" pitchFamily="34" charset="-122"/>
            </a:endParaRPr>
          </a:p>
          <a:p>
            <a:pPr rtl="1" eaLnBrk="0" hangingPunct="0"/>
            <a:r>
              <a:rPr lang="ar-EG" altLang="zh-CN" sz="3600" b="1" dirty="0">
                <a:solidFill>
                  <a:srgbClr val="FFFFFF"/>
                </a:solidFill>
                <a:ea typeface="Microsoft YaHei" pitchFamily="34" charset="-122"/>
              </a:rPr>
              <a:t>المنظومة التربويَّة بين التحفيز والدافعية والإحباط</a:t>
            </a:r>
          </a:p>
        </p:txBody>
      </p:sp>
      <p:sp>
        <p:nvSpPr>
          <p:cNvPr id="4" name="Rectangle 13" descr="FD1DDF730CE4456e89755B07FE1653D0# #Rectangle 13"/>
          <p:cNvSpPr>
            <a:spLocks noChangeArrowheads="1"/>
          </p:cNvSpPr>
          <p:nvPr/>
        </p:nvSpPr>
        <p:spPr bwMode="auto">
          <a:xfrm>
            <a:off x="1081088" y="2521123"/>
            <a:ext cx="6981825" cy="334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l"/>
            <a:endParaRPr lang="zh-CN" altLang="en-US" sz="1600">
              <a:solidFill>
                <a:srgbClr val="FFFFFF"/>
              </a:solidFill>
              <a:latin typeface="Microsoft YaHei" pitchFamily="34" charset="-122"/>
              <a:ea typeface="Microsoft YaHei" pitchFamily="34" charset="-122"/>
            </a:endParaRPr>
          </a:p>
        </p:txBody>
      </p:sp>
    </p:spTree>
    <p:extLst>
      <p:ext uri="{BB962C8B-B14F-4D97-AF65-F5344CB8AC3E}">
        <p14:creationId xmlns:p14="http://schemas.microsoft.com/office/powerpoint/2010/main" xmlns="" val="738955314"/>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Top)">
                                      <p:cBhvr>
                                        <p:cTn id="7" dur="500"/>
                                        <p:tgtEl>
                                          <p:spTgt spid="3"/>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slide(fromBottom)">
                                      <p:cBhvr>
                                        <p:cTn id="10" dur="500"/>
                                        <p:tgtEl>
                                          <p:spTgt spid="2"/>
                                        </p:tgtEl>
                                      </p:cBhvr>
                                    </p:animEffect>
                                  </p:childTnLst>
                                </p:cTn>
                              </p:par>
                            </p:childTnLst>
                          </p:cTn>
                        </p:par>
                        <p:par>
                          <p:cTn id="11" fill="hold">
                            <p:stCondLst>
                              <p:cond delay="500"/>
                            </p:stCondLst>
                            <p:childTnLst>
                              <p:par>
                                <p:cTn id="12" presetID="12" presetClass="entr" presetSubtype="4"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slide(fromBottom)">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autoUpdateAnimBg="0"/>
      <p:bldP spid="3" grpId="0" animBg="1" autoUpdateAnimBg="0"/>
      <p:bldP spid="4" grpId="0" autoUpdateAnimBg="0"/>
    </p:bldLst>
  </p:timing>
</p:sld>
</file>

<file path=ppt/slides/slide174.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2194857" y="99218"/>
            <a:ext cx="6934200" cy="715963"/>
          </a:xfrm>
        </p:spPr>
        <p:txBody>
          <a:bodyPr/>
          <a:lstStyle/>
          <a:p>
            <a:pPr algn="r"/>
            <a:r>
              <a:rPr lang="ar-EG" sz="4000" b="1" dirty="0" smtClean="0">
                <a:solidFill>
                  <a:schemeClr val="accent2">
                    <a:lumMod val="50000"/>
                  </a:schemeClr>
                </a:solidFill>
              </a:rPr>
              <a:t>الوحدة التدريبية الخامسة</a:t>
            </a:r>
            <a:endParaRPr lang="en-US" sz="4000" b="1" dirty="0" smtClean="0">
              <a:solidFill>
                <a:schemeClr val="accent2">
                  <a:lumMod val="50000"/>
                </a:schemeClr>
              </a:solidFill>
            </a:endParaRPr>
          </a:p>
        </p:txBody>
      </p:sp>
      <p:sp>
        <p:nvSpPr>
          <p:cNvPr id="2" name="Rectangle 1"/>
          <p:cNvSpPr/>
          <p:nvPr/>
        </p:nvSpPr>
        <p:spPr>
          <a:xfrm>
            <a:off x="2771800" y="1196752"/>
            <a:ext cx="6012160" cy="461665"/>
          </a:xfrm>
          <a:prstGeom prst="rect">
            <a:avLst/>
          </a:prstGeom>
        </p:spPr>
        <p:txBody>
          <a:bodyPr wrap="square">
            <a:spAutoFit/>
          </a:bodyPr>
          <a:lstStyle/>
          <a:p>
            <a:pPr algn="justLow" rtl="1"/>
            <a:r>
              <a:rPr lang="ar-EG" b="1" dirty="0">
                <a:solidFill>
                  <a:srgbClr val="C00000"/>
                </a:solidFill>
              </a:rPr>
              <a:t>المنظومة التربويَّة بين التحفيز والدافعية والإحباط</a:t>
            </a:r>
          </a:p>
        </p:txBody>
      </p:sp>
      <p:sp>
        <p:nvSpPr>
          <p:cNvPr id="6" name="Rectangle 3"/>
          <p:cNvSpPr>
            <a:spLocks noChangeArrowheads="1"/>
          </p:cNvSpPr>
          <p:nvPr/>
        </p:nvSpPr>
        <p:spPr bwMode="auto">
          <a:xfrm>
            <a:off x="1763688" y="2974302"/>
            <a:ext cx="7032667" cy="23083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gn="r" rtl="1">
              <a:buFont typeface="Wingdings" pitchFamily="2" charset="2"/>
              <a:buChar char="ü"/>
            </a:pPr>
            <a:r>
              <a:rPr lang="ar-SA" b="1" dirty="0">
                <a:solidFill>
                  <a:srgbClr val="7030A0"/>
                </a:solidFill>
                <a:ea typeface="Times New Roman" pitchFamily="18" charset="0"/>
                <a:cs typeface="Arial" pitchFamily="34" charset="0"/>
              </a:rPr>
              <a:t>على مستوى </a:t>
            </a:r>
            <a:r>
              <a:rPr lang="ar-SA" b="1" dirty="0" smtClean="0">
                <a:solidFill>
                  <a:srgbClr val="7030A0"/>
                </a:solidFill>
                <a:ea typeface="Times New Roman" pitchFamily="18" charset="0"/>
                <a:cs typeface="Arial" pitchFamily="34" charset="0"/>
              </a:rPr>
              <a:t>المُدَرِّس</a:t>
            </a:r>
            <a:endParaRPr lang="ar-EG" b="1" dirty="0" smtClean="0">
              <a:solidFill>
                <a:srgbClr val="7030A0"/>
              </a:solidFill>
              <a:ea typeface="Times New Roman" pitchFamily="18" charset="0"/>
              <a:cs typeface="Arial" pitchFamily="34" charset="0"/>
            </a:endParaRPr>
          </a:p>
          <a:p>
            <a:pPr marL="285750" indent="-285750" algn="r" rtl="1">
              <a:buFont typeface="Wingdings" pitchFamily="2" charset="2"/>
              <a:buChar char="ü"/>
            </a:pPr>
            <a:r>
              <a:rPr lang="ar-SA" b="1" dirty="0">
                <a:solidFill>
                  <a:srgbClr val="7030A0"/>
                </a:solidFill>
                <a:ea typeface="Times New Roman" pitchFamily="18" charset="0"/>
                <a:cs typeface="Arial" pitchFamily="34" charset="0"/>
              </a:rPr>
              <a:t>على مستوى المتعلِّم</a:t>
            </a:r>
            <a:endParaRPr lang="en-US" b="1" dirty="0">
              <a:solidFill>
                <a:srgbClr val="7030A0"/>
              </a:solidFill>
              <a:ea typeface="Times New Roman" pitchFamily="18" charset="0"/>
              <a:cs typeface="Arial" pitchFamily="34" charset="0"/>
            </a:endParaRPr>
          </a:p>
          <a:p>
            <a:pPr marL="285750" indent="-285750" algn="r" rtl="1">
              <a:buFont typeface="Wingdings" pitchFamily="2" charset="2"/>
              <a:buChar char="ü"/>
            </a:pPr>
            <a:r>
              <a:rPr lang="ar-SA" b="1" dirty="0">
                <a:solidFill>
                  <a:srgbClr val="7030A0"/>
                </a:solidFill>
                <a:ea typeface="Times New Roman" pitchFamily="18" charset="0"/>
                <a:cs typeface="Arial" pitchFamily="34" charset="0"/>
              </a:rPr>
              <a:t>على مستوى البيئة التعلُّمية الآمنة والمُحفِّزة</a:t>
            </a:r>
            <a:endParaRPr lang="en-US" b="1" dirty="0">
              <a:solidFill>
                <a:srgbClr val="7030A0"/>
              </a:solidFill>
              <a:ea typeface="Times New Roman" pitchFamily="18" charset="0"/>
              <a:cs typeface="Arial" pitchFamily="34" charset="0"/>
            </a:endParaRPr>
          </a:p>
          <a:p>
            <a:pPr marL="285750" indent="-285750" algn="r" rtl="1">
              <a:buFont typeface="Wingdings" pitchFamily="2" charset="2"/>
              <a:buChar char="ü"/>
            </a:pPr>
            <a:r>
              <a:rPr lang="ar-SA" b="1" dirty="0">
                <a:solidFill>
                  <a:srgbClr val="7030A0"/>
                </a:solidFill>
                <a:ea typeface="Times New Roman" pitchFamily="18" charset="0"/>
                <a:cs typeface="Arial" pitchFamily="34" charset="0"/>
              </a:rPr>
              <a:t>آليات وطرق التحفيز في المجال الدراسي</a:t>
            </a:r>
            <a:endParaRPr lang="en-US" b="1" dirty="0">
              <a:solidFill>
                <a:srgbClr val="7030A0"/>
              </a:solidFill>
              <a:ea typeface="Times New Roman" pitchFamily="18" charset="0"/>
              <a:cs typeface="Arial" pitchFamily="34" charset="0"/>
            </a:endParaRPr>
          </a:p>
          <a:p>
            <a:pPr marL="285750" indent="-285750" algn="r" rtl="1">
              <a:buFont typeface="Wingdings" pitchFamily="2" charset="2"/>
              <a:buChar char="ü"/>
            </a:pPr>
            <a:r>
              <a:rPr lang="ar-SA" b="1" dirty="0">
                <a:solidFill>
                  <a:srgbClr val="7030A0"/>
                </a:solidFill>
                <a:ea typeface="Times New Roman" pitchFamily="18" charset="0"/>
                <a:cs typeface="Arial" pitchFamily="34" charset="0"/>
              </a:rPr>
              <a:t>مُثَبِّطات التحفيز في المجال الدراسي</a:t>
            </a:r>
            <a:endParaRPr lang="en-US" b="1" dirty="0">
              <a:solidFill>
                <a:srgbClr val="7030A0"/>
              </a:solidFill>
              <a:ea typeface="Times New Roman" pitchFamily="18" charset="0"/>
              <a:cs typeface="Arial" pitchFamily="34" charset="0"/>
            </a:endParaRPr>
          </a:p>
          <a:p>
            <a:pPr marL="285750" indent="-285750" algn="r" rtl="1">
              <a:buFont typeface="Wingdings" pitchFamily="2" charset="2"/>
              <a:buChar char="ü"/>
            </a:pPr>
            <a:endParaRPr lang="ar-SA" b="1" dirty="0">
              <a:solidFill>
                <a:srgbClr val="7030A0"/>
              </a:solidFill>
              <a:ea typeface="Times New Roman" pitchFamily="18" charset="0"/>
              <a:cs typeface="Arial" pitchFamily="34" charset="0"/>
            </a:endParaRPr>
          </a:p>
        </p:txBody>
      </p:sp>
      <p:sp>
        <p:nvSpPr>
          <p:cNvPr id="7" name="Rectangle 4"/>
          <p:cNvSpPr>
            <a:spLocks noChangeArrowheads="1"/>
          </p:cNvSpPr>
          <p:nvPr/>
        </p:nvSpPr>
        <p:spPr bwMode="auto">
          <a:xfrm>
            <a:off x="0" y="4572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ar-EG">
              <a:solidFill>
                <a:srgbClr val="808080"/>
              </a:solidFill>
            </a:endParaRPr>
          </a:p>
        </p:txBody>
      </p:sp>
    </p:spTree>
    <p:extLst>
      <p:ext uri="{BB962C8B-B14F-4D97-AF65-F5344CB8AC3E}">
        <p14:creationId xmlns:p14="http://schemas.microsoft.com/office/powerpoint/2010/main" xmlns="" val="24461898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arn(inVertic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arn(inVertical)">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barn(inVertical)">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barn(inVertical)">
                                      <p:cBhvr>
                                        <p:cTn id="2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对角圆角矩形 5"/>
          <p:cNvSpPr>
            <a:spLocks/>
          </p:cNvSpPr>
          <p:nvPr/>
        </p:nvSpPr>
        <p:spPr bwMode="auto">
          <a:xfrm rot="21346829" flipH="1">
            <a:off x="1503901" y="2158577"/>
            <a:ext cx="5850448" cy="2931372"/>
          </a:xfrm>
          <a:custGeom>
            <a:avLst/>
            <a:gdLst>
              <a:gd name="T0" fmla="*/ 492043 w 6954838"/>
              <a:gd name="T1" fmla="*/ 0 h 3879850"/>
              <a:gd name="T2" fmla="*/ 6954838 w 6954838"/>
              <a:gd name="T3" fmla="*/ 0 h 3879850"/>
              <a:gd name="T4" fmla="*/ 6954838 w 6954838"/>
              <a:gd name="T5" fmla="*/ 0 h 3879850"/>
              <a:gd name="T6" fmla="*/ 6954838 w 6954838"/>
              <a:gd name="T7" fmla="*/ 3387807 h 3879850"/>
              <a:gd name="T8" fmla="*/ 6462795 w 6954838"/>
              <a:gd name="T9" fmla="*/ 3879850 h 3879850"/>
              <a:gd name="T10" fmla="*/ 0 w 6954838"/>
              <a:gd name="T11" fmla="*/ 3879850 h 3879850"/>
              <a:gd name="T12" fmla="*/ 0 w 6954838"/>
              <a:gd name="T13" fmla="*/ 3879850 h 3879850"/>
              <a:gd name="T14" fmla="*/ 0 w 6954838"/>
              <a:gd name="T15" fmla="*/ 492043 h 3879850"/>
              <a:gd name="T16" fmla="*/ 492043 w 6954838"/>
              <a:gd name="T17" fmla="*/ 0 h 3879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54838" h="3879850">
                <a:moveTo>
                  <a:pt x="492043" y="0"/>
                </a:moveTo>
                <a:lnTo>
                  <a:pt x="6954838" y="0"/>
                </a:lnTo>
                <a:lnTo>
                  <a:pt x="6954838" y="3387807"/>
                </a:lnTo>
                <a:cubicBezTo>
                  <a:pt x="6954838" y="3659555"/>
                  <a:pt x="6734543" y="3879850"/>
                  <a:pt x="6462795" y="3879850"/>
                </a:cubicBezTo>
                <a:lnTo>
                  <a:pt x="0" y="3879850"/>
                </a:lnTo>
                <a:lnTo>
                  <a:pt x="0" y="492043"/>
                </a:lnTo>
                <a:cubicBezTo>
                  <a:pt x="0" y="220295"/>
                  <a:pt x="220295" y="0"/>
                  <a:pt x="492043" y="0"/>
                </a:cubicBezTo>
                <a:close/>
              </a:path>
            </a:pathLst>
          </a:custGeom>
          <a:gradFill>
            <a:gsLst>
              <a:gs pos="0">
                <a:srgbClr val="66CCFF"/>
              </a:gs>
              <a:gs pos="35000">
                <a:srgbClr val="33CCFF"/>
              </a:gs>
              <a:gs pos="100000">
                <a:srgbClr val="00B0F0"/>
              </a:gs>
            </a:gsLst>
          </a:gradFill>
          <a:ln>
            <a:solidFill>
              <a:srgbClr val="00FFFF"/>
            </a:solidFill>
          </a:ln>
          <a:extLst/>
        </p:spPr>
        <p:style>
          <a:lnRef idx="1">
            <a:schemeClr val="accent1"/>
          </a:lnRef>
          <a:fillRef idx="2">
            <a:schemeClr val="accent1"/>
          </a:fillRef>
          <a:effectRef idx="1">
            <a:schemeClr val="accent1"/>
          </a:effectRef>
          <a:fontRef idx="minor">
            <a:schemeClr val="dk1"/>
          </a:fontRef>
        </p:style>
        <p:txBody>
          <a:bodyPr anchor="ctr"/>
          <a:lstStyle/>
          <a:p>
            <a:pPr>
              <a:defRPr/>
            </a:pPr>
            <a:endParaRPr lang="ar-EG">
              <a:solidFill>
                <a:srgbClr val="000000"/>
              </a:solidFill>
              <a:latin typeface="Arial" panose="020B0604020202020204" pitchFamily="34" charset="0"/>
              <a:ea typeface="SimSun" panose="02010600030101010101" pitchFamily="2" charset="-122"/>
            </a:endParaRPr>
          </a:p>
        </p:txBody>
      </p:sp>
      <p:pic>
        <p:nvPicPr>
          <p:cNvPr id="7" name="Picture 3" descr="C:\TDDOWNLOAD\pencil.png"/>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flipH="1">
            <a:off x="6826558" y="1700808"/>
            <a:ext cx="481746" cy="7466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内容占位符 2"/>
          <p:cNvSpPr>
            <a:spLocks noGrp="1"/>
          </p:cNvSpPr>
          <p:nvPr>
            <p:ph idx="4294967295"/>
          </p:nvPr>
        </p:nvSpPr>
        <p:spPr>
          <a:xfrm rot="21361315" flipH="1">
            <a:off x="1973263" y="2738438"/>
            <a:ext cx="4797425" cy="2054225"/>
          </a:xfrm>
        </p:spPr>
        <p:txBody>
          <a:bodyPr/>
          <a:lstStyle/>
          <a:p>
            <a:pPr marL="0" indent="0" algn="ctr">
              <a:buNone/>
            </a:pPr>
            <a:endParaRPr lang="ar-EG" altLang="zh-CN" sz="2800" b="1" dirty="0" smtClean="0">
              <a:solidFill>
                <a:srgbClr val="000000"/>
              </a:solidFill>
            </a:endParaRPr>
          </a:p>
          <a:p>
            <a:pPr marL="0" indent="0" algn="ctr">
              <a:buNone/>
            </a:pPr>
            <a:r>
              <a:rPr lang="ar-EG" altLang="zh-CN" sz="4000" b="1" dirty="0">
                <a:solidFill>
                  <a:srgbClr val="000000"/>
                </a:solidFill>
              </a:rPr>
              <a:t>على مستوى المُدَرِّس</a:t>
            </a:r>
          </a:p>
        </p:txBody>
      </p:sp>
    </p:spTree>
    <p:extLst>
      <p:ext uri="{BB962C8B-B14F-4D97-AF65-F5344CB8AC3E}">
        <p14:creationId xmlns:p14="http://schemas.microsoft.com/office/powerpoint/2010/main" xmlns="" val="2805158795"/>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par>
                          <p:cTn id="21" fill="hold">
                            <p:stCondLst>
                              <p:cond delay="2000"/>
                            </p:stCondLst>
                            <p:childTnLst>
                              <p:par>
                                <p:cTn id="22" presetID="26" presetClass="entr" presetSubtype="0"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80">
                                          <p:stCondLst>
                                            <p:cond delay="0"/>
                                          </p:stCondLst>
                                        </p:cTn>
                                        <p:tgtEl>
                                          <p:spTgt spid="7"/>
                                        </p:tgtEl>
                                      </p:cBhvr>
                                    </p:animEffect>
                                    <p:anim calcmode="lin" valueType="num">
                                      <p:cBhvr>
                                        <p:cTn id="25"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0" dur="26">
                                          <p:stCondLst>
                                            <p:cond delay="650"/>
                                          </p:stCondLst>
                                        </p:cTn>
                                        <p:tgtEl>
                                          <p:spTgt spid="7"/>
                                        </p:tgtEl>
                                      </p:cBhvr>
                                      <p:to x="100000" y="60000"/>
                                    </p:animScale>
                                    <p:animScale>
                                      <p:cBhvr>
                                        <p:cTn id="31" dur="166" decel="50000">
                                          <p:stCondLst>
                                            <p:cond delay="676"/>
                                          </p:stCondLst>
                                        </p:cTn>
                                        <p:tgtEl>
                                          <p:spTgt spid="7"/>
                                        </p:tgtEl>
                                      </p:cBhvr>
                                      <p:to x="100000" y="100000"/>
                                    </p:animScale>
                                    <p:animScale>
                                      <p:cBhvr>
                                        <p:cTn id="32" dur="26">
                                          <p:stCondLst>
                                            <p:cond delay="1312"/>
                                          </p:stCondLst>
                                        </p:cTn>
                                        <p:tgtEl>
                                          <p:spTgt spid="7"/>
                                        </p:tgtEl>
                                      </p:cBhvr>
                                      <p:to x="100000" y="80000"/>
                                    </p:animScale>
                                    <p:animScale>
                                      <p:cBhvr>
                                        <p:cTn id="33" dur="166" decel="50000">
                                          <p:stCondLst>
                                            <p:cond delay="1338"/>
                                          </p:stCondLst>
                                        </p:cTn>
                                        <p:tgtEl>
                                          <p:spTgt spid="7"/>
                                        </p:tgtEl>
                                      </p:cBhvr>
                                      <p:to x="100000" y="100000"/>
                                    </p:animScale>
                                    <p:animScale>
                                      <p:cBhvr>
                                        <p:cTn id="34" dur="26">
                                          <p:stCondLst>
                                            <p:cond delay="1642"/>
                                          </p:stCondLst>
                                        </p:cTn>
                                        <p:tgtEl>
                                          <p:spTgt spid="7"/>
                                        </p:tgtEl>
                                      </p:cBhvr>
                                      <p:to x="100000" y="90000"/>
                                    </p:animScale>
                                    <p:animScale>
                                      <p:cBhvr>
                                        <p:cTn id="35" dur="166" decel="50000">
                                          <p:stCondLst>
                                            <p:cond delay="1668"/>
                                          </p:stCondLst>
                                        </p:cTn>
                                        <p:tgtEl>
                                          <p:spTgt spid="7"/>
                                        </p:tgtEl>
                                      </p:cBhvr>
                                      <p:to x="100000" y="100000"/>
                                    </p:animScale>
                                    <p:animScale>
                                      <p:cBhvr>
                                        <p:cTn id="36" dur="26">
                                          <p:stCondLst>
                                            <p:cond delay="1808"/>
                                          </p:stCondLst>
                                        </p:cTn>
                                        <p:tgtEl>
                                          <p:spTgt spid="7"/>
                                        </p:tgtEl>
                                      </p:cBhvr>
                                      <p:to x="100000" y="95000"/>
                                    </p:animScale>
                                    <p:animScale>
                                      <p:cBhvr>
                                        <p:cTn id="37" dur="166" decel="50000">
                                          <p:stCondLst>
                                            <p:cond delay="1834"/>
                                          </p:stCondLst>
                                        </p:cTn>
                                        <p:tgtEl>
                                          <p:spTgt spid="7"/>
                                        </p:tgtEl>
                                      </p:cBhvr>
                                      <p:to x="100000" y="100000"/>
                                    </p:animScale>
                                  </p:childTnLst>
                                </p:cTn>
                              </p:par>
                            </p:childTnLst>
                          </p:cTn>
                        </p:par>
                        <p:par>
                          <p:cTn id="38" fill="hold">
                            <p:stCondLst>
                              <p:cond delay="4000"/>
                            </p:stCondLst>
                            <p:childTnLst>
                              <p:par>
                                <p:cTn id="39" presetID="26" presetClass="entr" presetSubtype="0" fill="hold" grpId="0" nodeType="afterEffect">
                                  <p:stCondLst>
                                    <p:cond delay="0"/>
                                  </p:stCondLst>
                                  <p:childTnLst>
                                    <p:set>
                                      <p:cBhvr>
                                        <p:cTn id="40" dur="1" fill="hold">
                                          <p:stCondLst>
                                            <p:cond delay="0"/>
                                          </p:stCondLst>
                                        </p:cTn>
                                        <p:tgtEl>
                                          <p:spTgt spid="8">
                                            <p:txEl>
                                              <p:pRg st="1" end="1"/>
                                            </p:txEl>
                                          </p:spTgt>
                                        </p:tgtEl>
                                        <p:attrNameLst>
                                          <p:attrName>style.visibility</p:attrName>
                                        </p:attrNameLst>
                                      </p:cBhvr>
                                      <p:to>
                                        <p:strVal val="visible"/>
                                      </p:to>
                                    </p:set>
                                    <p:animEffect transition="in" filter="wipe(down)">
                                      <p:cBhvr>
                                        <p:cTn id="41" dur="580">
                                          <p:stCondLst>
                                            <p:cond delay="0"/>
                                          </p:stCondLst>
                                        </p:cTn>
                                        <p:tgtEl>
                                          <p:spTgt spid="8">
                                            <p:txEl>
                                              <p:pRg st="1" end="1"/>
                                            </p:txEl>
                                          </p:spTgt>
                                        </p:tgtEl>
                                      </p:cBhvr>
                                    </p:animEffect>
                                    <p:anim calcmode="lin" valueType="num">
                                      <p:cBhvr>
                                        <p:cTn id="42" dur="1822" tmFilter="0,0; 0.14,0.36; 0.43,0.73; 0.71,0.91; 1.0,1.0">
                                          <p:stCondLst>
                                            <p:cond delay="0"/>
                                          </p:stCondLst>
                                        </p:cTn>
                                        <p:tgtEl>
                                          <p:spTgt spid="8">
                                            <p:txEl>
                                              <p:pRg st="1" end="1"/>
                                            </p:txEl>
                                          </p:spTgt>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8">
                                            <p:txEl>
                                              <p:pRg st="1" end="1"/>
                                            </p:txEl>
                                          </p:spTgt>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8">
                                            <p:txEl>
                                              <p:pRg st="1" end="1"/>
                                            </p:txEl>
                                          </p:spTgt>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8">
                                            <p:txEl>
                                              <p:pRg st="1" end="1"/>
                                            </p:txEl>
                                          </p:spTgt>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8">
                                            <p:txEl>
                                              <p:pRg st="1" end="1"/>
                                            </p:txEl>
                                          </p:spTgt>
                                        </p:tgtEl>
                                        <p:attrNameLst>
                                          <p:attrName>ppt_y</p:attrName>
                                        </p:attrNameLst>
                                      </p:cBhvr>
                                      <p:tavLst>
                                        <p:tav tm="0" fmla="#ppt_y-sin(pi*$)/81">
                                          <p:val>
                                            <p:fltVal val="0"/>
                                          </p:val>
                                        </p:tav>
                                        <p:tav tm="100000">
                                          <p:val>
                                            <p:fltVal val="1"/>
                                          </p:val>
                                        </p:tav>
                                      </p:tavLst>
                                    </p:anim>
                                    <p:animScale>
                                      <p:cBhvr>
                                        <p:cTn id="47" dur="26">
                                          <p:stCondLst>
                                            <p:cond delay="650"/>
                                          </p:stCondLst>
                                        </p:cTn>
                                        <p:tgtEl>
                                          <p:spTgt spid="8">
                                            <p:txEl>
                                              <p:pRg st="1" end="1"/>
                                            </p:txEl>
                                          </p:spTgt>
                                        </p:tgtEl>
                                      </p:cBhvr>
                                      <p:to x="100000" y="60000"/>
                                    </p:animScale>
                                    <p:animScale>
                                      <p:cBhvr>
                                        <p:cTn id="48" dur="166" decel="50000">
                                          <p:stCondLst>
                                            <p:cond delay="676"/>
                                          </p:stCondLst>
                                        </p:cTn>
                                        <p:tgtEl>
                                          <p:spTgt spid="8">
                                            <p:txEl>
                                              <p:pRg st="1" end="1"/>
                                            </p:txEl>
                                          </p:spTgt>
                                        </p:tgtEl>
                                      </p:cBhvr>
                                      <p:to x="100000" y="100000"/>
                                    </p:animScale>
                                    <p:animScale>
                                      <p:cBhvr>
                                        <p:cTn id="49" dur="26">
                                          <p:stCondLst>
                                            <p:cond delay="1312"/>
                                          </p:stCondLst>
                                        </p:cTn>
                                        <p:tgtEl>
                                          <p:spTgt spid="8">
                                            <p:txEl>
                                              <p:pRg st="1" end="1"/>
                                            </p:txEl>
                                          </p:spTgt>
                                        </p:tgtEl>
                                      </p:cBhvr>
                                      <p:to x="100000" y="80000"/>
                                    </p:animScale>
                                    <p:animScale>
                                      <p:cBhvr>
                                        <p:cTn id="50" dur="166" decel="50000">
                                          <p:stCondLst>
                                            <p:cond delay="1338"/>
                                          </p:stCondLst>
                                        </p:cTn>
                                        <p:tgtEl>
                                          <p:spTgt spid="8">
                                            <p:txEl>
                                              <p:pRg st="1" end="1"/>
                                            </p:txEl>
                                          </p:spTgt>
                                        </p:tgtEl>
                                      </p:cBhvr>
                                      <p:to x="100000" y="100000"/>
                                    </p:animScale>
                                    <p:animScale>
                                      <p:cBhvr>
                                        <p:cTn id="51" dur="26">
                                          <p:stCondLst>
                                            <p:cond delay="1642"/>
                                          </p:stCondLst>
                                        </p:cTn>
                                        <p:tgtEl>
                                          <p:spTgt spid="8">
                                            <p:txEl>
                                              <p:pRg st="1" end="1"/>
                                            </p:txEl>
                                          </p:spTgt>
                                        </p:tgtEl>
                                      </p:cBhvr>
                                      <p:to x="100000" y="90000"/>
                                    </p:animScale>
                                    <p:animScale>
                                      <p:cBhvr>
                                        <p:cTn id="52" dur="166" decel="50000">
                                          <p:stCondLst>
                                            <p:cond delay="1668"/>
                                          </p:stCondLst>
                                        </p:cTn>
                                        <p:tgtEl>
                                          <p:spTgt spid="8">
                                            <p:txEl>
                                              <p:pRg st="1" end="1"/>
                                            </p:txEl>
                                          </p:spTgt>
                                        </p:tgtEl>
                                      </p:cBhvr>
                                      <p:to x="100000" y="100000"/>
                                    </p:animScale>
                                    <p:animScale>
                                      <p:cBhvr>
                                        <p:cTn id="53" dur="26">
                                          <p:stCondLst>
                                            <p:cond delay="1808"/>
                                          </p:stCondLst>
                                        </p:cTn>
                                        <p:tgtEl>
                                          <p:spTgt spid="8">
                                            <p:txEl>
                                              <p:pRg st="1" end="1"/>
                                            </p:txEl>
                                          </p:spTgt>
                                        </p:tgtEl>
                                      </p:cBhvr>
                                      <p:to x="100000" y="95000"/>
                                    </p:animScale>
                                    <p:animScale>
                                      <p:cBhvr>
                                        <p:cTn id="54" dur="166" decel="50000">
                                          <p:stCondLst>
                                            <p:cond delay="1834"/>
                                          </p:stCondLst>
                                        </p:cTn>
                                        <p:tgtEl>
                                          <p:spTgt spid="8">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build="p"/>
    </p:bld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3"/>
          <p:cNvSpPr/>
          <p:nvPr/>
        </p:nvSpPr>
        <p:spPr bwMode="auto">
          <a:xfrm>
            <a:off x="3923928" y="404664"/>
            <a:ext cx="5088904" cy="720080"/>
          </a:xfrm>
          <a:prstGeom prst="round2DiagRect">
            <a:avLst/>
          </a:prstGeom>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pPr rtl="1"/>
            <a:r>
              <a:rPr lang="ar-EG" sz="2800" b="1" dirty="0">
                <a:solidFill>
                  <a:srgbClr val="0120BD">
                    <a:lumMod val="75000"/>
                  </a:srgbClr>
                </a:solidFill>
                <a:latin typeface="Arial" charset="0"/>
              </a:rPr>
              <a:t>على مستوى المُدَرِّس</a:t>
            </a:r>
          </a:p>
        </p:txBody>
      </p:sp>
      <p:sp>
        <p:nvSpPr>
          <p:cNvPr id="5" name="Flowchart: Alternate Process 4"/>
          <p:cNvSpPr/>
          <p:nvPr/>
        </p:nvSpPr>
        <p:spPr bwMode="auto">
          <a:xfrm>
            <a:off x="755576" y="3501008"/>
            <a:ext cx="7632848" cy="1584176"/>
          </a:xfrm>
          <a:prstGeom prst="flowChartAlternateProcess">
            <a:avLst/>
          </a:prstGeom>
          <a:solidFill>
            <a:schemeClr val="accent1">
              <a:alpha val="50000"/>
            </a:schemeClr>
          </a:solidFill>
          <a:ln/>
          <a:extLst/>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1" anchor="ctr" anchorCtr="0" compatLnSpc="1">
            <a:prstTxWarp prst="textNoShape">
              <a:avLst/>
            </a:prstTxWarp>
          </a:bodyPr>
          <a:lstStyle/>
          <a:p>
            <a:pPr rtl="1"/>
            <a:endParaRPr lang="ar-EG" b="1" dirty="0" smtClean="0">
              <a:solidFill>
                <a:srgbClr val="808080"/>
              </a:solidFill>
              <a:latin typeface="Arial" charset="0"/>
            </a:endParaRPr>
          </a:p>
        </p:txBody>
      </p:sp>
      <p:sp>
        <p:nvSpPr>
          <p:cNvPr id="2" name="TextBox 1"/>
          <p:cNvSpPr txBox="1"/>
          <p:nvPr/>
        </p:nvSpPr>
        <p:spPr>
          <a:xfrm>
            <a:off x="755576" y="3712964"/>
            <a:ext cx="7632848" cy="1200329"/>
          </a:xfrm>
          <a:prstGeom prst="rect">
            <a:avLst/>
          </a:prstGeom>
          <a:noFill/>
        </p:spPr>
        <p:txBody>
          <a:bodyPr wrap="square" rtlCol="1">
            <a:spAutoFit/>
          </a:bodyPr>
          <a:lstStyle/>
          <a:p>
            <a:pPr algn="justLow" rtl="1"/>
            <a:r>
              <a:rPr lang="ar-SA" b="1" dirty="0">
                <a:solidFill>
                  <a:srgbClr val="FFFFFF"/>
                </a:solidFill>
              </a:rPr>
              <a:t>إذا ذهبنا نعد أصحاب الفضل على الإنسان والمجتمع؛ فإنَّ المُعَلِّم يأتي في مقدِّمة هؤلاء؛ إنه يُنْفِق وقته وجهده في أجلِّ وأصعب مهنة وأفضل عمل، كثيرًا ما تغنَّى الشُّعراء بالقيمة العليا للمدرِّس</a:t>
            </a:r>
          </a:p>
        </p:txBody>
      </p:sp>
    </p:spTree>
    <p:extLst>
      <p:ext uri="{BB962C8B-B14F-4D97-AF65-F5344CB8AC3E}">
        <p14:creationId xmlns:p14="http://schemas.microsoft.com/office/powerpoint/2010/main" xmlns="" val="1186358640"/>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对角圆角矩形 5"/>
          <p:cNvSpPr>
            <a:spLocks/>
          </p:cNvSpPr>
          <p:nvPr/>
        </p:nvSpPr>
        <p:spPr bwMode="auto">
          <a:xfrm rot="21346829" flipH="1">
            <a:off x="1503901" y="2158577"/>
            <a:ext cx="5850448" cy="2931372"/>
          </a:xfrm>
          <a:custGeom>
            <a:avLst/>
            <a:gdLst>
              <a:gd name="T0" fmla="*/ 492043 w 6954838"/>
              <a:gd name="T1" fmla="*/ 0 h 3879850"/>
              <a:gd name="T2" fmla="*/ 6954838 w 6954838"/>
              <a:gd name="T3" fmla="*/ 0 h 3879850"/>
              <a:gd name="T4" fmla="*/ 6954838 w 6954838"/>
              <a:gd name="T5" fmla="*/ 0 h 3879850"/>
              <a:gd name="T6" fmla="*/ 6954838 w 6954838"/>
              <a:gd name="T7" fmla="*/ 3387807 h 3879850"/>
              <a:gd name="T8" fmla="*/ 6462795 w 6954838"/>
              <a:gd name="T9" fmla="*/ 3879850 h 3879850"/>
              <a:gd name="T10" fmla="*/ 0 w 6954838"/>
              <a:gd name="T11" fmla="*/ 3879850 h 3879850"/>
              <a:gd name="T12" fmla="*/ 0 w 6954838"/>
              <a:gd name="T13" fmla="*/ 3879850 h 3879850"/>
              <a:gd name="T14" fmla="*/ 0 w 6954838"/>
              <a:gd name="T15" fmla="*/ 492043 h 3879850"/>
              <a:gd name="T16" fmla="*/ 492043 w 6954838"/>
              <a:gd name="T17" fmla="*/ 0 h 3879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54838" h="3879850">
                <a:moveTo>
                  <a:pt x="492043" y="0"/>
                </a:moveTo>
                <a:lnTo>
                  <a:pt x="6954838" y="0"/>
                </a:lnTo>
                <a:lnTo>
                  <a:pt x="6954838" y="3387807"/>
                </a:lnTo>
                <a:cubicBezTo>
                  <a:pt x="6954838" y="3659555"/>
                  <a:pt x="6734543" y="3879850"/>
                  <a:pt x="6462795" y="3879850"/>
                </a:cubicBezTo>
                <a:lnTo>
                  <a:pt x="0" y="3879850"/>
                </a:lnTo>
                <a:lnTo>
                  <a:pt x="0" y="492043"/>
                </a:lnTo>
                <a:cubicBezTo>
                  <a:pt x="0" y="220295"/>
                  <a:pt x="220295" y="0"/>
                  <a:pt x="492043" y="0"/>
                </a:cubicBezTo>
                <a:close/>
              </a:path>
            </a:pathLst>
          </a:custGeom>
          <a:gradFill>
            <a:gsLst>
              <a:gs pos="0">
                <a:srgbClr val="66CCFF"/>
              </a:gs>
              <a:gs pos="35000">
                <a:srgbClr val="33CCFF"/>
              </a:gs>
              <a:gs pos="100000">
                <a:srgbClr val="00B0F0"/>
              </a:gs>
            </a:gsLst>
          </a:gradFill>
          <a:ln>
            <a:solidFill>
              <a:srgbClr val="00FFFF"/>
            </a:solidFill>
          </a:ln>
          <a:extLst/>
        </p:spPr>
        <p:style>
          <a:lnRef idx="1">
            <a:schemeClr val="accent1"/>
          </a:lnRef>
          <a:fillRef idx="2">
            <a:schemeClr val="accent1"/>
          </a:fillRef>
          <a:effectRef idx="1">
            <a:schemeClr val="accent1"/>
          </a:effectRef>
          <a:fontRef idx="minor">
            <a:schemeClr val="dk1"/>
          </a:fontRef>
        </p:style>
        <p:txBody>
          <a:bodyPr anchor="ctr"/>
          <a:lstStyle/>
          <a:p>
            <a:pPr>
              <a:defRPr/>
            </a:pPr>
            <a:endParaRPr lang="ar-EG">
              <a:solidFill>
                <a:srgbClr val="000000"/>
              </a:solidFill>
              <a:latin typeface="Arial" panose="020B0604020202020204" pitchFamily="34" charset="0"/>
              <a:ea typeface="SimSun" panose="02010600030101010101" pitchFamily="2" charset="-122"/>
            </a:endParaRPr>
          </a:p>
        </p:txBody>
      </p:sp>
      <p:pic>
        <p:nvPicPr>
          <p:cNvPr id="7" name="Picture 3" descr="C:\TDDOWNLOAD\pencil.png"/>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flipH="1">
            <a:off x="6826558" y="1700808"/>
            <a:ext cx="481746" cy="7466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内容占位符 2"/>
          <p:cNvSpPr>
            <a:spLocks noGrp="1"/>
          </p:cNvSpPr>
          <p:nvPr>
            <p:ph idx="4294967295"/>
          </p:nvPr>
        </p:nvSpPr>
        <p:spPr>
          <a:xfrm rot="21361315" flipH="1">
            <a:off x="1973263" y="2738438"/>
            <a:ext cx="4797425" cy="2054225"/>
          </a:xfrm>
        </p:spPr>
        <p:txBody>
          <a:bodyPr/>
          <a:lstStyle/>
          <a:p>
            <a:pPr marL="0" indent="0" algn="ctr">
              <a:buNone/>
            </a:pPr>
            <a:endParaRPr lang="ar-EG" altLang="zh-CN" sz="2800" b="1" dirty="0" smtClean="0">
              <a:solidFill>
                <a:srgbClr val="000000"/>
              </a:solidFill>
            </a:endParaRPr>
          </a:p>
          <a:p>
            <a:pPr marL="0" indent="0" algn="ctr">
              <a:buNone/>
            </a:pPr>
            <a:r>
              <a:rPr lang="ar-EG" altLang="zh-CN" sz="4000" b="1" dirty="0">
                <a:solidFill>
                  <a:srgbClr val="000000"/>
                </a:solidFill>
              </a:rPr>
              <a:t>على مستوى المتعلِّم</a:t>
            </a:r>
          </a:p>
        </p:txBody>
      </p:sp>
    </p:spTree>
    <p:extLst>
      <p:ext uri="{BB962C8B-B14F-4D97-AF65-F5344CB8AC3E}">
        <p14:creationId xmlns:p14="http://schemas.microsoft.com/office/powerpoint/2010/main" xmlns="" val="3926864321"/>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par>
                          <p:cTn id="21" fill="hold">
                            <p:stCondLst>
                              <p:cond delay="2000"/>
                            </p:stCondLst>
                            <p:childTnLst>
                              <p:par>
                                <p:cTn id="22" presetID="26" presetClass="entr" presetSubtype="0"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80">
                                          <p:stCondLst>
                                            <p:cond delay="0"/>
                                          </p:stCondLst>
                                        </p:cTn>
                                        <p:tgtEl>
                                          <p:spTgt spid="7"/>
                                        </p:tgtEl>
                                      </p:cBhvr>
                                    </p:animEffect>
                                    <p:anim calcmode="lin" valueType="num">
                                      <p:cBhvr>
                                        <p:cTn id="25"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0" dur="26">
                                          <p:stCondLst>
                                            <p:cond delay="650"/>
                                          </p:stCondLst>
                                        </p:cTn>
                                        <p:tgtEl>
                                          <p:spTgt spid="7"/>
                                        </p:tgtEl>
                                      </p:cBhvr>
                                      <p:to x="100000" y="60000"/>
                                    </p:animScale>
                                    <p:animScale>
                                      <p:cBhvr>
                                        <p:cTn id="31" dur="166" decel="50000">
                                          <p:stCondLst>
                                            <p:cond delay="676"/>
                                          </p:stCondLst>
                                        </p:cTn>
                                        <p:tgtEl>
                                          <p:spTgt spid="7"/>
                                        </p:tgtEl>
                                      </p:cBhvr>
                                      <p:to x="100000" y="100000"/>
                                    </p:animScale>
                                    <p:animScale>
                                      <p:cBhvr>
                                        <p:cTn id="32" dur="26">
                                          <p:stCondLst>
                                            <p:cond delay="1312"/>
                                          </p:stCondLst>
                                        </p:cTn>
                                        <p:tgtEl>
                                          <p:spTgt spid="7"/>
                                        </p:tgtEl>
                                      </p:cBhvr>
                                      <p:to x="100000" y="80000"/>
                                    </p:animScale>
                                    <p:animScale>
                                      <p:cBhvr>
                                        <p:cTn id="33" dur="166" decel="50000">
                                          <p:stCondLst>
                                            <p:cond delay="1338"/>
                                          </p:stCondLst>
                                        </p:cTn>
                                        <p:tgtEl>
                                          <p:spTgt spid="7"/>
                                        </p:tgtEl>
                                      </p:cBhvr>
                                      <p:to x="100000" y="100000"/>
                                    </p:animScale>
                                    <p:animScale>
                                      <p:cBhvr>
                                        <p:cTn id="34" dur="26">
                                          <p:stCondLst>
                                            <p:cond delay="1642"/>
                                          </p:stCondLst>
                                        </p:cTn>
                                        <p:tgtEl>
                                          <p:spTgt spid="7"/>
                                        </p:tgtEl>
                                      </p:cBhvr>
                                      <p:to x="100000" y="90000"/>
                                    </p:animScale>
                                    <p:animScale>
                                      <p:cBhvr>
                                        <p:cTn id="35" dur="166" decel="50000">
                                          <p:stCondLst>
                                            <p:cond delay="1668"/>
                                          </p:stCondLst>
                                        </p:cTn>
                                        <p:tgtEl>
                                          <p:spTgt spid="7"/>
                                        </p:tgtEl>
                                      </p:cBhvr>
                                      <p:to x="100000" y="100000"/>
                                    </p:animScale>
                                    <p:animScale>
                                      <p:cBhvr>
                                        <p:cTn id="36" dur="26">
                                          <p:stCondLst>
                                            <p:cond delay="1808"/>
                                          </p:stCondLst>
                                        </p:cTn>
                                        <p:tgtEl>
                                          <p:spTgt spid="7"/>
                                        </p:tgtEl>
                                      </p:cBhvr>
                                      <p:to x="100000" y="95000"/>
                                    </p:animScale>
                                    <p:animScale>
                                      <p:cBhvr>
                                        <p:cTn id="37" dur="166" decel="50000">
                                          <p:stCondLst>
                                            <p:cond delay="1834"/>
                                          </p:stCondLst>
                                        </p:cTn>
                                        <p:tgtEl>
                                          <p:spTgt spid="7"/>
                                        </p:tgtEl>
                                      </p:cBhvr>
                                      <p:to x="100000" y="100000"/>
                                    </p:animScale>
                                  </p:childTnLst>
                                </p:cTn>
                              </p:par>
                            </p:childTnLst>
                          </p:cTn>
                        </p:par>
                        <p:par>
                          <p:cTn id="38" fill="hold">
                            <p:stCondLst>
                              <p:cond delay="4000"/>
                            </p:stCondLst>
                            <p:childTnLst>
                              <p:par>
                                <p:cTn id="39" presetID="26" presetClass="entr" presetSubtype="0" fill="hold" grpId="0" nodeType="afterEffect">
                                  <p:stCondLst>
                                    <p:cond delay="0"/>
                                  </p:stCondLst>
                                  <p:childTnLst>
                                    <p:set>
                                      <p:cBhvr>
                                        <p:cTn id="40" dur="1" fill="hold">
                                          <p:stCondLst>
                                            <p:cond delay="0"/>
                                          </p:stCondLst>
                                        </p:cTn>
                                        <p:tgtEl>
                                          <p:spTgt spid="8">
                                            <p:txEl>
                                              <p:pRg st="1" end="1"/>
                                            </p:txEl>
                                          </p:spTgt>
                                        </p:tgtEl>
                                        <p:attrNameLst>
                                          <p:attrName>style.visibility</p:attrName>
                                        </p:attrNameLst>
                                      </p:cBhvr>
                                      <p:to>
                                        <p:strVal val="visible"/>
                                      </p:to>
                                    </p:set>
                                    <p:animEffect transition="in" filter="wipe(down)">
                                      <p:cBhvr>
                                        <p:cTn id="41" dur="580">
                                          <p:stCondLst>
                                            <p:cond delay="0"/>
                                          </p:stCondLst>
                                        </p:cTn>
                                        <p:tgtEl>
                                          <p:spTgt spid="8">
                                            <p:txEl>
                                              <p:pRg st="1" end="1"/>
                                            </p:txEl>
                                          </p:spTgt>
                                        </p:tgtEl>
                                      </p:cBhvr>
                                    </p:animEffect>
                                    <p:anim calcmode="lin" valueType="num">
                                      <p:cBhvr>
                                        <p:cTn id="42" dur="1822" tmFilter="0,0; 0.14,0.36; 0.43,0.73; 0.71,0.91; 1.0,1.0">
                                          <p:stCondLst>
                                            <p:cond delay="0"/>
                                          </p:stCondLst>
                                        </p:cTn>
                                        <p:tgtEl>
                                          <p:spTgt spid="8">
                                            <p:txEl>
                                              <p:pRg st="1" end="1"/>
                                            </p:txEl>
                                          </p:spTgt>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8">
                                            <p:txEl>
                                              <p:pRg st="1" end="1"/>
                                            </p:txEl>
                                          </p:spTgt>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8">
                                            <p:txEl>
                                              <p:pRg st="1" end="1"/>
                                            </p:txEl>
                                          </p:spTgt>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8">
                                            <p:txEl>
                                              <p:pRg st="1" end="1"/>
                                            </p:txEl>
                                          </p:spTgt>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8">
                                            <p:txEl>
                                              <p:pRg st="1" end="1"/>
                                            </p:txEl>
                                          </p:spTgt>
                                        </p:tgtEl>
                                        <p:attrNameLst>
                                          <p:attrName>ppt_y</p:attrName>
                                        </p:attrNameLst>
                                      </p:cBhvr>
                                      <p:tavLst>
                                        <p:tav tm="0" fmla="#ppt_y-sin(pi*$)/81">
                                          <p:val>
                                            <p:fltVal val="0"/>
                                          </p:val>
                                        </p:tav>
                                        <p:tav tm="100000">
                                          <p:val>
                                            <p:fltVal val="1"/>
                                          </p:val>
                                        </p:tav>
                                      </p:tavLst>
                                    </p:anim>
                                    <p:animScale>
                                      <p:cBhvr>
                                        <p:cTn id="47" dur="26">
                                          <p:stCondLst>
                                            <p:cond delay="650"/>
                                          </p:stCondLst>
                                        </p:cTn>
                                        <p:tgtEl>
                                          <p:spTgt spid="8">
                                            <p:txEl>
                                              <p:pRg st="1" end="1"/>
                                            </p:txEl>
                                          </p:spTgt>
                                        </p:tgtEl>
                                      </p:cBhvr>
                                      <p:to x="100000" y="60000"/>
                                    </p:animScale>
                                    <p:animScale>
                                      <p:cBhvr>
                                        <p:cTn id="48" dur="166" decel="50000">
                                          <p:stCondLst>
                                            <p:cond delay="676"/>
                                          </p:stCondLst>
                                        </p:cTn>
                                        <p:tgtEl>
                                          <p:spTgt spid="8">
                                            <p:txEl>
                                              <p:pRg st="1" end="1"/>
                                            </p:txEl>
                                          </p:spTgt>
                                        </p:tgtEl>
                                      </p:cBhvr>
                                      <p:to x="100000" y="100000"/>
                                    </p:animScale>
                                    <p:animScale>
                                      <p:cBhvr>
                                        <p:cTn id="49" dur="26">
                                          <p:stCondLst>
                                            <p:cond delay="1312"/>
                                          </p:stCondLst>
                                        </p:cTn>
                                        <p:tgtEl>
                                          <p:spTgt spid="8">
                                            <p:txEl>
                                              <p:pRg st="1" end="1"/>
                                            </p:txEl>
                                          </p:spTgt>
                                        </p:tgtEl>
                                      </p:cBhvr>
                                      <p:to x="100000" y="80000"/>
                                    </p:animScale>
                                    <p:animScale>
                                      <p:cBhvr>
                                        <p:cTn id="50" dur="166" decel="50000">
                                          <p:stCondLst>
                                            <p:cond delay="1338"/>
                                          </p:stCondLst>
                                        </p:cTn>
                                        <p:tgtEl>
                                          <p:spTgt spid="8">
                                            <p:txEl>
                                              <p:pRg st="1" end="1"/>
                                            </p:txEl>
                                          </p:spTgt>
                                        </p:tgtEl>
                                      </p:cBhvr>
                                      <p:to x="100000" y="100000"/>
                                    </p:animScale>
                                    <p:animScale>
                                      <p:cBhvr>
                                        <p:cTn id="51" dur="26">
                                          <p:stCondLst>
                                            <p:cond delay="1642"/>
                                          </p:stCondLst>
                                        </p:cTn>
                                        <p:tgtEl>
                                          <p:spTgt spid="8">
                                            <p:txEl>
                                              <p:pRg st="1" end="1"/>
                                            </p:txEl>
                                          </p:spTgt>
                                        </p:tgtEl>
                                      </p:cBhvr>
                                      <p:to x="100000" y="90000"/>
                                    </p:animScale>
                                    <p:animScale>
                                      <p:cBhvr>
                                        <p:cTn id="52" dur="166" decel="50000">
                                          <p:stCondLst>
                                            <p:cond delay="1668"/>
                                          </p:stCondLst>
                                        </p:cTn>
                                        <p:tgtEl>
                                          <p:spTgt spid="8">
                                            <p:txEl>
                                              <p:pRg st="1" end="1"/>
                                            </p:txEl>
                                          </p:spTgt>
                                        </p:tgtEl>
                                      </p:cBhvr>
                                      <p:to x="100000" y="100000"/>
                                    </p:animScale>
                                    <p:animScale>
                                      <p:cBhvr>
                                        <p:cTn id="53" dur="26">
                                          <p:stCondLst>
                                            <p:cond delay="1808"/>
                                          </p:stCondLst>
                                        </p:cTn>
                                        <p:tgtEl>
                                          <p:spTgt spid="8">
                                            <p:txEl>
                                              <p:pRg st="1" end="1"/>
                                            </p:txEl>
                                          </p:spTgt>
                                        </p:tgtEl>
                                      </p:cBhvr>
                                      <p:to x="100000" y="95000"/>
                                    </p:animScale>
                                    <p:animScale>
                                      <p:cBhvr>
                                        <p:cTn id="54" dur="166" decel="50000">
                                          <p:stCondLst>
                                            <p:cond delay="1834"/>
                                          </p:stCondLst>
                                        </p:cTn>
                                        <p:tgtEl>
                                          <p:spTgt spid="8">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build="p"/>
    </p:bld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3"/>
          <p:cNvSpPr/>
          <p:nvPr/>
        </p:nvSpPr>
        <p:spPr bwMode="auto">
          <a:xfrm>
            <a:off x="3923928" y="404664"/>
            <a:ext cx="5088904" cy="720080"/>
          </a:xfrm>
          <a:prstGeom prst="round2DiagRect">
            <a:avLst/>
          </a:prstGeom>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pPr rtl="1"/>
            <a:r>
              <a:rPr lang="ar-EG" sz="2800" b="1" dirty="0">
                <a:solidFill>
                  <a:srgbClr val="0120BD">
                    <a:lumMod val="75000"/>
                  </a:srgbClr>
                </a:solidFill>
                <a:latin typeface="Arial" charset="0"/>
              </a:rPr>
              <a:t>على مستوى المتعلِّم</a:t>
            </a:r>
          </a:p>
        </p:txBody>
      </p:sp>
      <p:sp>
        <p:nvSpPr>
          <p:cNvPr id="5" name="Flowchart: Alternate Process 4"/>
          <p:cNvSpPr/>
          <p:nvPr/>
        </p:nvSpPr>
        <p:spPr bwMode="auto">
          <a:xfrm>
            <a:off x="755576" y="3501008"/>
            <a:ext cx="7632848" cy="1584176"/>
          </a:xfrm>
          <a:prstGeom prst="flowChartAlternateProcess">
            <a:avLst/>
          </a:prstGeom>
          <a:solidFill>
            <a:schemeClr val="accent1">
              <a:alpha val="50000"/>
            </a:schemeClr>
          </a:solidFill>
          <a:ln/>
          <a:extLst/>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1" anchor="ctr" anchorCtr="0" compatLnSpc="1">
            <a:prstTxWarp prst="textNoShape">
              <a:avLst/>
            </a:prstTxWarp>
          </a:bodyPr>
          <a:lstStyle/>
          <a:p>
            <a:pPr rtl="1"/>
            <a:endParaRPr lang="ar-EG" b="1" dirty="0" smtClean="0">
              <a:solidFill>
                <a:srgbClr val="808080"/>
              </a:solidFill>
              <a:latin typeface="Arial" charset="0"/>
            </a:endParaRPr>
          </a:p>
        </p:txBody>
      </p:sp>
      <p:sp>
        <p:nvSpPr>
          <p:cNvPr id="2" name="TextBox 1"/>
          <p:cNvSpPr txBox="1"/>
          <p:nvPr/>
        </p:nvSpPr>
        <p:spPr>
          <a:xfrm>
            <a:off x="755576" y="3712964"/>
            <a:ext cx="7632848" cy="1200329"/>
          </a:xfrm>
          <a:prstGeom prst="rect">
            <a:avLst/>
          </a:prstGeom>
          <a:noFill/>
        </p:spPr>
        <p:txBody>
          <a:bodyPr wrap="square" rtlCol="1">
            <a:spAutoFit/>
          </a:bodyPr>
          <a:lstStyle/>
          <a:p>
            <a:pPr algn="justLow" rtl="1"/>
            <a:r>
              <a:rPr lang="ar-SA" b="1" dirty="0">
                <a:solidFill>
                  <a:srgbClr val="FFFFFF"/>
                </a:solidFill>
              </a:rPr>
              <a:t>لتحريك الكوامن الداخلية لدى المتعلِّم ودفعه دفعًا للتَّحفيز، يكون من الأَوْلى تطبيق وتفعيل وعمل إجراءات لِمَا جاء في دليل الحياة المدرسيَّة، الذي ينصُّ على ما يلي:</a:t>
            </a:r>
          </a:p>
        </p:txBody>
      </p:sp>
    </p:spTree>
    <p:extLst>
      <p:ext uri="{BB962C8B-B14F-4D97-AF65-F5344CB8AC3E}">
        <p14:creationId xmlns:p14="http://schemas.microsoft.com/office/powerpoint/2010/main" xmlns="" val="1109270326"/>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Alternate Process 4"/>
          <p:cNvSpPr/>
          <p:nvPr/>
        </p:nvSpPr>
        <p:spPr bwMode="auto">
          <a:xfrm>
            <a:off x="755576" y="913944"/>
            <a:ext cx="7632848" cy="1506944"/>
          </a:xfrm>
          <a:prstGeom prst="flowChartAlternateProcess">
            <a:avLst/>
          </a:prstGeom>
          <a:solidFill>
            <a:schemeClr val="accent1">
              <a:alpha val="50000"/>
            </a:schemeClr>
          </a:solidFill>
          <a:ln/>
          <a:extLst/>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1" anchor="ctr" anchorCtr="0" compatLnSpc="1">
            <a:prstTxWarp prst="textNoShape">
              <a:avLst/>
            </a:prstTxWarp>
          </a:bodyPr>
          <a:lstStyle/>
          <a:p>
            <a:pPr rtl="1"/>
            <a:endParaRPr lang="ar-EG" b="1" dirty="0" smtClean="0">
              <a:solidFill>
                <a:srgbClr val="808080"/>
              </a:solidFill>
              <a:latin typeface="Arial" charset="0"/>
            </a:endParaRPr>
          </a:p>
        </p:txBody>
      </p:sp>
      <p:sp>
        <p:nvSpPr>
          <p:cNvPr id="2" name="TextBox 1"/>
          <p:cNvSpPr txBox="1"/>
          <p:nvPr/>
        </p:nvSpPr>
        <p:spPr>
          <a:xfrm>
            <a:off x="755576" y="1052736"/>
            <a:ext cx="7632848" cy="1200329"/>
          </a:xfrm>
          <a:prstGeom prst="rect">
            <a:avLst/>
          </a:prstGeom>
          <a:noFill/>
        </p:spPr>
        <p:txBody>
          <a:bodyPr wrap="square" rtlCol="1">
            <a:spAutoFit/>
          </a:bodyPr>
          <a:lstStyle/>
          <a:p>
            <a:pPr rtl="1"/>
            <a:r>
              <a:rPr lang="ar-SA" b="1" dirty="0" smtClean="0">
                <a:solidFill>
                  <a:srgbClr val="FFFFFF"/>
                </a:solidFill>
              </a:rPr>
              <a:t>احترام </a:t>
            </a:r>
            <a:r>
              <a:rPr lang="ar-SA" b="1" dirty="0">
                <a:solidFill>
                  <a:srgbClr val="FFFFFF"/>
                </a:solidFill>
              </a:rPr>
              <a:t>المميِّزات الجسميَّة والنفسيَّة والفكرية والمعرفية للمتعلِّمين في كل مرحلة معيَّنة، ومراعاة التدرُّج، من بداية الأسبوع إلى نهايته، بشكل يتيح للمتعلِّم الاستعمال الأمثل لإمكاناته الجسمية والذهنية</a:t>
            </a:r>
            <a:endParaRPr lang="ar-EG" b="1" dirty="0">
              <a:solidFill>
                <a:srgbClr val="FFFFFF"/>
              </a:solidFill>
            </a:endParaRPr>
          </a:p>
        </p:txBody>
      </p:sp>
      <p:sp>
        <p:nvSpPr>
          <p:cNvPr id="6" name="Flowchart: Alternate Process 5"/>
          <p:cNvSpPr/>
          <p:nvPr/>
        </p:nvSpPr>
        <p:spPr bwMode="auto">
          <a:xfrm>
            <a:off x="755576" y="3429000"/>
            <a:ext cx="7632848" cy="1872208"/>
          </a:xfrm>
          <a:prstGeom prst="flowChartAlternateProcess">
            <a:avLst/>
          </a:prstGeom>
          <a:solidFill>
            <a:schemeClr val="accent1">
              <a:alpha val="50000"/>
            </a:schemeClr>
          </a:solidFill>
          <a:ln/>
          <a:extLst/>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1" anchor="ctr" anchorCtr="0" compatLnSpc="1">
            <a:prstTxWarp prst="textNoShape">
              <a:avLst/>
            </a:prstTxWarp>
          </a:bodyPr>
          <a:lstStyle/>
          <a:p>
            <a:pPr rtl="1"/>
            <a:endParaRPr lang="ar-EG" b="1" dirty="0" smtClean="0">
              <a:solidFill>
                <a:srgbClr val="808080"/>
              </a:solidFill>
              <a:latin typeface="Arial" charset="0"/>
            </a:endParaRPr>
          </a:p>
        </p:txBody>
      </p:sp>
      <p:sp>
        <p:nvSpPr>
          <p:cNvPr id="7" name="TextBox 6"/>
          <p:cNvSpPr txBox="1"/>
          <p:nvPr/>
        </p:nvSpPr>
        <p:spPr>
          <a:xfrm>
            <a:off x="755576" y="3501008"/>
            <a:ext cx="7632848" cy="1938992"/>
          </a:xfrm>
          <a:prstGeom prst="rect">
            <a:avLst/>
          </a:prstGeom>
          <a:noFill/>
        </p:spPr>
        <p:txBody>
          <a:bodyPr wrap="square" rtlCol="1">
            <a:spAutoFit/>
          </a:bodyPr>
          <a:lstStyle/>
          <a:p>
            <a:pPr rtl="1"/>
            <a:r>
              <a:rPr lang="ar-SA" b="1" dirty="0" smtClean="0">
                <a:solidFill>
                  <a:srgbClr val="FFFFFF"/>
                </a:solidFill>
              </a:rPr>
              <a:t>برمجة </a:t>
            </a:r>
            <a:r>
              <a:rPr lang="ar-SA" b="1" dirty="0">
                <a:solidFill>
                  <a:srgbClr val="FFFFFF"/>
                </a:solidFill>
              </a:rPr>
              <a:t>الأنشطة الفصليَّة والمندمجة في الأوقات الملائمة من الناحيتين البيداغوجية والعمَليَّة، والتي يكون فيها المتعلِّم مهيَّئًا لبذل المجهود الذي يقتضيه إنجازُها، مع مراعاة تنوُّع الفضاءات لتجنيب المتعلِّم قضاء ظرف زمني مُطَوَّل في وضعيات وأنشطة رَتِيبة، يَصِل الانتباه إلى أعلى مستوى يوم الخميس ويوم الجمعة </a:t>
            </a:r>
            <a:r>
              <a:rPr lang="ar-SA" b="1" dirty="0" smtClean="0">
                <a:solidFill>
                  <a:srgbClr val="FFFFFF"/>
                </a:solidFill>
              </a:rPr>
              <a:t>صباحًا</a:t>
            </a:r>
            <a:endParaRPr lang="ar-SA" b="1" dirty="0">
              <a:solidFill>
                <a:srgbClr val="FFFFFF"/>
              </a:solidFill>
            </a:endParaRPr>
          </a:p>
        </p:txBody>
      </p:sp>
    </p:spTree>
    <p:extLst>
      <p:ext uri="{BB962C8B-B14F-4D97-AF65-F5344CB8AC3E}">
        <p14:creationId xmlns:p14="http://schemas.microsoft.com/office/powerpoint/2010/main" xmlns="" val="963930284"/>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P spid="6" grpId="0" animBg="1"/>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Multidocument 1"/>
          <p:cNvSpPr/>
          <p:nvPr/>
        </p:nvSpPr>
        <p:spPr bwMode="auto">
          <a:xfrm>
            <a:off x="1506375" y="2276872"/>
            <a:ext cx="6048672" cy="2475926"/>
          </a:xfrm>
          <a:prstGeom prst="flowChartMultidocument">
            <a:avLst/>
          </a:prstGeom>
          <a:ln/>
          <a:extLst/>
        </p:spPr>
        <p:style>
          <a:lnRef idx="3">
            <a:schemeClr val="lt1"/>
          </a:lnRef>
          <a:fillRef idx="1">
            <a:schemeClr val="accent6"/>
          </a:fillRef>
          <a:effectRef idx="1">
            <a:schemeClr val="accent6"/>
          </a:effectRef>
          <a:fontRef idx="minor">
            <a:schemeClr val="lt1"/>
          </a:fontRef>
        </p:style>
        <p:txBody>
          <a:bodyPr vert="horz" wrap="none" lIns="91440" tIns="45720" rIns="91440" bIns="45720" numCol="1" rtlCol="1" anchor="ctr" anchorCtr="0" compatLnSpc="1">
            <a:prstTxWarp prst="textNoShape">
              <a:avLst/>
            </a:prstTxWarp>
          </a:bodyPr>
          <a:lstStyle/>
          <a:p>
            <a:pPr rtl="1"/>
            <a:r>
              <a:rPr lang="ar-EG" sz="4000" b="1" dirty="0">
                <a:solidFill>
                  <a:srgbClr val="000000"/>
                </a:solidFill>
              </a:rPr>
              <a:t>النظرية </a:t>
            </a:r>
            <a:r>
              <a:rPr lang="ar-EG" sz="4000" b="1" dirty="0" smtClean="0">
                <a:solidFill>
                  <a:srgbClr val="000000"/>
                </a:solidFill>
              </a:rPr>
              <a:t>الإنسانية - </a:t>
            </a:r>
            <a:r>
              <a:rPr lang="ar-SA" sz="4000" b="1" dirty="0"/>
              <a:t>ماسلو </a:t>
            </a:r>
            <a:endParaRPr lang="ar-EG" sz="4000" b="1" dirty="0">
              <a:solidFill>
                <a:srgbClr val="000000"/>
              </a:solidFill>
            </a:endParaRPr>
          </a:p>
        </p:txBody>
      </p:sp>
    </p:spTree>
    <p:extLst>
      <p:ext uri="{BB962C8B-B14F-4D97-AF65-F5344CB8AC3E}">
        <p14:creationId xmlns:p14="http://schemas.microsoft.com/office/powerpoint/2010/main" xmlns="" val="2728358630"/>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对角圆角矩形 5"/>
          <p:cNvSpPr>
            <a:spLocks/>
          </p:cNvSpPr>
          <p:nvPr/>
        </p:nvSpPr>
        <p:spPr bwMode="auto">
          <a:xfrm rot="21346829" flipH="1">
            <a:off x="1503901" y="2158577"/>
            <a:ext cx="5850448" cy="2931372"/>
          </a:xfrm>
          <a:custGeom>
            <a:avLst/>
            <a:gdLst>
              <a:gd name="T0" fmla="*/ 492043 w 6954838"/>
              <a:gd name="T1" fmla="*/ 0 h 3879850"/>
              <a:gd name="T2" fmla="*/ 6954838 w 6954838"/>
              <a:gd name="T3" fmla="*/ 0 h 3879850"/>
              <a:gd name="T4" fmla="*/ 6954838 w 6954838"/>
              <a:gd name="T5" fmla="*/ 0 h 3879850"/>
              <a:gd name="T6" fmla="*/ 6954838 w 6954838"/>
              <a:gd name="T7" fmla="*/ 3387807 h 3879850"/>
              <a:gd name="T8" fmla="*/ 6462795 w 6954838"/>
              <a:gd name="T9" fmla="*/ 3879850 h 3879850"/>
              <a:gd name="T10" fmla="*/ 0 w 6954838"/>
              <a:gd name="T11" fmla="*/ 3879850 h 3879850"/>
              <a:gd name="T12" fmla="*/ 0 w 6954838"/>
              <a:gd name="T13" fmla="*/ 3879850 h 3879850"/>
              <a:gd name="T14" fmla="*/ 0 w 6954838"/>
              <a:gd name="T15" fmla="*/ 492043 h 3879850"/>
              <a:gd name="T16" fmla="*/ 492043 w 6954838"/>
              <a:gd name="T17" fmla="*/ 0 h 3879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54838" h="3879850">
                <a:moveTo>
                  <a:pt x="492043" y="0"/>
                </a:moveTo>
                <a:lnTo>
                  <a:pt x="6954838" y="0"/>
                </a:lnTo>
                <a:lnTo>
                  <a:pt x="6954838" y="3387807"/>
                </a:lnTo>
                <a:cubicBezTo>
                  <a:pt x="6954838" y="3659555"/>
                  <a:pt x="6734543" y="3879850"/>
                  <a:pt x="6462795" y="3879850"/>
                </a:cubicBezTo>
                <a:lnTo>
                  <a:pt x="0" y="3879850"/>
                </a:lnTo>
                <a:lnTo>
                  <a:pt x="0" y="492043"/>
                </a:lnTo>
                <a:cubicBezTo>
                  <a:pt x="0" y="220295"/>
                  <a:pt x="220295" y="0"/>
                  <a:pt x="492043" y="0"/>
                </a:cubicBezTo>
                <a:close/>
              </a:path>
            </a:pathLst>
          </a:custGeom>
          <a:gradFill>
            <a:gsLst>
              <a:gs pos="0">
                <a:srgbClr val="66CCFF"/>
              </a:gs>
              <a:gs pos="35000">
                <a:srgbClr val="33CCFF"/>
              </a:gs>
              <a:gs pos="100000">
                <a:srgbClr val="00B0F0"/>
              </a:gs>
            </a:gsLst>
          </a:gradFill>
          <a:ln>
            <a:solidFill>
              <a:srgbClr val="00FFFF"/>
            </a:solidFill>
          </a:ln>
          <a:extLst/>
        </p:spPr>
        <p:style>
          <a:lnRef idx="1">
            <a:schemeClr val="accent1"/>
          </a:lnRef>
          <a:fillRef idx="2">
            <a:schemeClr val="accent1"/>
          </a:fillRef>
          <a:effectRef idx="1">
            <a:schemeClr val="accent1"/>
          </a:effectRef>
          <a:fontRef idx="minor">
            <a:schemeClr val="dk1"/>
          </a:fontRef>
        </p:style>
        <p:txBody>
          <a:bodyPr anchor="ctr"/>
          <a:lstStyle/>
          <a:p>
            <a:pPr>
              <a:defRPr/>
            </a:pPr>
            <a:endParaRPr lang="ar-EG">
              <a:solidFill>
                <a:srgbClr val="000000"/>
              </a:solidFill>
              <a:latin typeface="Arial" panose="020B0604020202020204" pitchFamily="34" charset="0"/>
              <a:ea typeface="SimSun" panose="02010600030101010101" pitchFamily="2" charset="-122"/>
            </a:endParaRPr>
          </a:p>
        </p:txBody>
      </p:sp>
      <p:pic>
        <p:nvPicPr>
          <p:cNvPr id="7" name="Picture 3" descr="C:\TDDOWNLOAD\pencil.png"/>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flipH="1">
            <a:off x="6826558" y="1700808"/>
            <a:ext cx="481746" cy="7466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内容占位符 2"/>
          <p:cNvSpPr>
            <a:spLocks noGrp="1"/>
          </p:cNvSpPr>
          <p:nvPr>
            <p:ph idx="4294967295"/>
          </p:nvPr>
        </p:nvSpPr>
        <p:spPr>
          <a:xfrm rot="21361315" flipH="1">
            <a:off x="1973263" y="2738438"/>
            <a:ext cx="4797425" cy="2054225"/>
          </a:xfrm>
        </p:spPr>
        <p:txBody>
          <a:bodyPr/>
          <a:lstStyle/>
          <a:p>
            <a:pPr marL="0" indent="0" algn="ctr">
              <a:buNone/>
            </a:pPr>
            <a:endParaRPr lang="ar-EG" altLang="zh-CN" sz="1400" b="1" dirty="0" smtClean="0">
              <a:solidFill>
                <a:srgbClr val="000000"/>
              </a:solidFill>
            </a:endParaRPr>
          </a:p>
          <a:p>
            <a:pPr marL="0" indent="0" algn="ctr">
              <a:buNone/>
            </a:pPr>
            <a:r>
              <a:rPr lang="ar-EG" altLang="zh-CN" sz="4000" b="1" dirty="0">
                <a:solidFill>
                  <a:srgbClr val="000000"/>
                </a:solidFill>
              </a:rPr>
              <a:t>على مستوى البيئة التعلُّمية الآمنة والمُحفِّزة</a:t>
            </a:r>
          </a:p>
        </p:txBody>
      </p:sp>
    </p:spTree>
    <p:extLst>
      <p:ext uri="{BB962C8B-B14F-4D97-AF65-F5344CB8AC3E}">
        <p14:creationId xmlns:p14="http://schemas.microsoft.com/office/powerpoint/2010/main" xmlns="" val="2504743462"/>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par>
                          <p:cTn id="21" fill="hold">
                            <p:stCondLst>
                              <p:cond delay="2000"/>
                            </p:stCondLst>
                            <p:childTnLst>
                              <p:par>
                                <p:cTn id="22" presetID="26" presetClass="entr" presetSubtype="0"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80">
                                          <p:stCondLst>
                                            <p:cond delay="0"/>
                                          </p:stCondLst>
                                        </p:cTn>
                                        <p:tgtEl>
                                          <p:spTgt spid="7"/>
                                        </p:tgtEl>
                                      </p:cBhvr>
                                    </p:animEffect>
                                    <p:anim calcmode="lin" valueType="num">
                                      <p:cBhvr>
                                        <p:cTn id="25"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0" dur="26">
                                          <p:stCondLst>
                                            <p:cond delay="650"/>
                                          </p:stCondLst>
                                        </p:cTn>
                                        <p:tgtEl>
                                          <p:spTgt spid="7"/>
                                        </p:tgtEl>
                                      </p:cBhvr>
                                      <p:to x="100000" y="60000"/>
                                    </p:animScale>
                                    <p:animScale>
                                      <p:cBhvr>
                                        <p:cTn id="31" dur="166" decel="50000">
                                          <p:stCondLst>
                                            <p:cond delay="676"/>
                                          </p:stCondLst>
                                        </p:cTn>
                                        <p:tgtEl>
                                          <p:spTgt spid="7"/>
                                        </p:tgtEl>
                                      </p:cBhvr>
                                      <p:to x="100000" y="100000"/>
                                    </p:animScale>
                                    <p:animScale>
                                      <p:cBhvr>
                                        <p:cTn id="32" dur="26">
                                          <p:stCondLst>
                                            <p:cond delay="1312"/>
                                          </p:stCondLst>
                                        </p:cTn>
                                        <p:tgtEl>
                                          <p:spTgt spid="7"/>
                                        </p:tgtEl>
                                      </p:cBhvr>
                                      <p:to x="100000" y="80000"/>
                                    </p:animScale>
                                    <p:animScale>
                                      <p:cBhvr>
                                        <p:cTn id="33" dur="166" decel="50000">
                                          <p:stCondLst>
                                            <p:cond delay="1338"/>
                                          </p:stCondLst>
                                        </p:cTn>
                                        <p:tgtEl>
                                          <p:spTgt spid="7"/>
                                        </p:tgtEl>
                                      </p:cBhvr>
                                      <p:to x="100000" y="100000"/>
                                    </p:animScale>
                                    <p:animScale>
                                      <p:cBhvr>
                                        <p:cTn id="34" dur="26">
                                          <p:stCondLst>
                                            <p:cond delay="1642"/>
                                          </p:stCondLst>
                                        </p:cTn>
                                        <p:tgtEl>
                                          <p:spTgt spid="7"/>
                                        </p:tgtEl>
                                      </p:cBhvr>
                                      <p:to x="100000" y="90000"/>
                                    </p:animScale>
                                    <p:animScale>
                                      <p:cBhvr>
                                        <p:cTn id="35" dur="166" decel="50000">
                                          <p:stCondLst>
                                            <p:cond delay="1668"/>
                                          </p:stCondLst>
                                        </p:cTn>
                                        <p:tgtEl>
                                          <p:spTgt spid="7"/>
                                        </p:tgtEl>
                                      </p:cBhvr>
                                      <p:to x="100000" y="100000"/>
                                    </p:animScale>
                                    <p:animScale>
                                      <p:cBhvr>
                                        <p:cTn id="36" dur="26">
                                          <p:stCondLst>
                                            <p:cond delay="1808"/>
                                          </p:stCondLst>
                                        </p:cTn>
                                        <p:tgtEl>
                                          <p:spTgt spid="7"/>
                                        </p:tgtEl>
                                      </p:cBhvr>
                                      <p:to x="100000" y="95000"/>
                                    </p:animScale>
                                    <p:animScale>
                                      <p:cBhvr>
                                        <p:cTn id="37" dur="166" decel="50000">
                                          <p:stCondLst>
                                            <p:cond delay="1834"/>
                                          </p:stCondLst>
                                        </p:cTn>
                                        <p:tgtEl>
                                          <p:spTgt spid="7"/>
                                        </p:tgtEl>
                                      </p:cBhvr>
                                      <p:to x="100000" y="100000"/>
                                    </p:animScale>
                                  </p:childTnLst>
                                </p:cTn>
                              </p:par>
                            </p:childTnLst>
                          </p:cTn>
                        </p:par>
                        <p:par>
                          <p:cTn id="38" fill="hold">
                            <p:stCondLst>
                              <p:cond delay="4000"/>
                            </p:stCondLst>
                            <p:childTnLst>
                              <p:par>
                                <p:cTn id="39" presetID="26" presetClass="entr" presetSubtype="0" fill="hold" grpId="0" nodeType="afterEffect">
                                  <p:stCondLst>
                                    <p:cond delay="0"/>
                                  </p:stCondLst>
                                  <p:childTnLst>
                                    <p:set>
                                      <p:cBhvr>
                                        <p:cTn id="40" dur="1" fill="hold">
                                          <p:stCondLst>
                                            <p:cond delay="0"/>
                                          </p:stCondLst>
                                        </p:cTn>
                                        <p:tgtEl>
                                          <p:spTgt spid="8">
                                            <p:txEl>
                                              <p:pRg st="1" end="1"/>
                                            </p:txEl>
                                          </p:spTgt>
                                        </p:tgtEl>
                                        <p:attrNameLst>
                                          <p:attrName>style.visibility</p:attrName>
                                        </p:attrNameLst>
                                      </p:cBhvr>
                                      <p:to>
                                        <p:strVal val="visible"/>
                                      </p:to>
                                    </p:set>
                                    <p:animEffect transition="in" filter="wipe(down)">
                                      <p:cBhvr>
                                        <p:cTn id="41" dur="580">
                                          <p:stCondLst>
                                            <p:cond delay="0"/>
                                          </p:stCondLst>
                                        </p:cTn>
                                        <p:tgtEl>
                                          <p:spTgt spid="8">
                                            <p:txEl>
                                              <p:pRg st="1" end="1"/>
                                            </p:txEl>
                                          </p:spTgt>
                                        </p:tgtEl>
                                      </p:cBhvr>
                                    </p:animEffect>
                                    <p:anim calcmode="lin" valueType="num">
                                      <p:cBhvr>
                                        <p:cTn id="42" dur="1822" tmFilter="0,0; 0.14,0.36; 0.43,0.73; 0.71,0.91; 1.0,1.0">
                                          <p:stCondLst>
                                            <p:cond delay="0"/>
                                          </p:stCondLst>
                                        </p:cTn>
                                        <p:tgtEl>
                                          <p:spTgt spid="8">
                                            <p:txEl>
                                              <p:pRg st="1" end="1"/>
                                            </p:txEl>
                                          </p:spTgt>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8">
                                            <p:txEl>
                                              <p:pRg st="1" end="1"/>
                                            </p:txEl>
                                          </p:spTgt>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8">
                                            <p:txEl>
                                              <p:pRg st="1" end="1"/>
                                            </p:txEl>
                                          </p:spTgt>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8">
                                            <p:txEl>
                                              <p:pRg st="1" end="1"/>
                                            </p:txEl>
                                          </p:spTgt>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8">
                                            <p:txEl>
                                              <p:pRg st="1" end="1"/>
                                            </p:txEl>
                                          </p:spTgt>
                                        </p:tgtEl>
                                        <p:attrNameLst>
                                          <p:attrName>ppt_y</p:attrName>
                                        </p:attrNameLst>
                                      </p:cBhvr>
                                      <p:tavLst>
                                        <p:tav tm="0" fmla="#ppt_y-sin(pi*$)/81">
                                          <p:val>
                                            <p:fltVal val="0"/>
                                          </p:val>
                                        </p:tav>
                                        <p:tav tm="100000">
                                          <p:val>
                                            <p:fltVal val="1"/>
                                          </p:val>
                                        </p:tav>
                                      </p:tavLst>
                                    </p:anim>
                                    <p:animScale>
                                      <p:cBhvr>
                                        <p:cTn id="47" dur="26">
                                          <p:stCondLst>
                                            <p:cond delay="650"/>
                                          </p:stCondLst>
                                        </p:cTn>
                                        <p:tgtEl>
                                          <p:spTgt spid="8">
                                            <p:txEl>
                                              <p:pRg st="1" end="1"/>
                                            </p:txEl>
                                          </p:spTgt>
                                        </p:tgtEl>
                                      </p:cBhvr>
                                      <p:to x="100000" y="60000"/>
                                    </p:animScale>
                                    <p:animScale>
                                      <p:cBhvr>
                                        <p:cTn id="48" dur="166" decel="50000">
                                          <p:stCondLst>
                                            <p:cond delay="676"/>
                                          </p:stCondLst>
                                        </p:cTn>
                                        <p:tgtEl>
                                          <p:spTgt spid="8">
                                            <p:txEl>
                                              <p:pRg st="1" end="1"/>
                                            </p:txEl>
                                          </p:spTgt>
                                        </p:tgtEl>
                                      </p:cBhvr>
                                      <p:to x="100000" y="100000"/>
                                    </p:animScale>
                                    <p:animScale>
                                      <p:cBhvr>
                                        <p:cTn id="49" dur="26">
                                          <p:stCondLst>
                                            <p:cond delay="1312"/>
                                          </p:stCondLst>
                                        </p:cTn>
                                        <p:tgtEl>
                                          <p:spTgt spid="8">
                                            <p:txEl>
                                              <p:pRg st="1" end="1"/>
                                            </p:txEl>
                                          </p:spTgt>
                                        </p:tgtEl>
                                      </p:cBhvr>
                                      <p:to x="100000" y="80000"/>
                                    </p:animScale>
                                    <p:animScale>
                                      <p:cBhvr>
                                        <p:cTn id="50" dur="166" decel="50000">
                                          <p:stCondLst>
                                            <p:cond delay="1338"/>
                                          </p:stCondLst>
                                        </p:cTn>
                                        <p:tgtEl>
                                          <p:spTgt spid="8">
                                            <p:txEl>
                                              <p:pRg st="1" end="1"/>
                                            </p:txEl>
                                          </p:spTgt>
                                        </p:tgtEl>
                                      </p:cBhvr>
                                      <p:to x="100000" y="100000"/>
                                    </p:animScale>
                                    <p:animScale>
                                      <p:cBhvr>
                                        <p:cTn id="51" dur="26">
                                          <p:stCondLst>
                                            <p:cond delay="1642"/>
                                          </p:stCondLst>
                                        </p:cTn>
                                        <p:tgtEl>
                                          <p:spTgt spid="8">
                                            <p:txEl>
                                              <p:pRg st="1" end="1"/>
                                            </p:txEl>
                                          </p:spTgt>
                                        </p:tgtEl>
                                      </p:cBhvr>
                                      <p:to x="100000" y="90000"/>
                                    </p:animScale>
                                    <p:animScale>
                                      <p:cBhvr>
                                        <p:cTn id="52" dur="166" decel="50000">
                                          <p:stCondLst>
                                            <p:cond delay="1668"/>
                                          </p:stCondLst>
                                        </p:cTn>
                                        <p:tgtEl>
                                          <p:spTgt spid="8">
                                            <p:txEl>
                                              <p:pRg st="1" end="1"/>
                                            </p:txEl>
                                          </p:spTgt>
                                        </p:tgtEl>
                                      </p:cBhvr>
                                      <p:to x="100000" y="100000"/>
                                    </p:animScale>
                                    <p:animScale>
                                      <p:cBhvr>
                                        <p:cTn id="53" dur="26">
                                          <p:stCondLst>
                                            <p:cond delay="1808"/>
                                          </p:stCondLst>
                                        </p:cTn>
                                        <p:tgtEl>
                                          <p:spTgt spid="8">
                                            <p:txEl>
                                              <p:pRg st="1" end="1"/>
                                            </p:txEl>
                                          </p:spTgt>
                                        </p:tgtEl>
                                      </p:cBhvr>
                                      <p:to x="100000" y="95000"/>
                                    </p:animScale>
                                    <p:animScale>
                                      <p:cBhvr>
                                        <p:cTn id="54" dur="166" decel="50000">
                                          <p:stCondLst>
                                            <p:cond delay="1834"/>
                                          </p:stCondLst>
                                        </p:cTn>
                                        <p:tgtEl>
                                          <p:spTgt spid="8">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build="p"/>
    </p:bld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3"/>
          <p:cNvSpPr/>
          <p:nvPr/>
        </p:nvSpPr>
        <p:spPr bwMode="auto">
          <a:xfrm>
            <a:off x="3923928" y="404664"/>
            <a:ext cx="5088904" cy="720080"/>
          </a:xfrm>
          <a:prstGeom prst="round2DiagRect">
            <a:avLst/>
          </a:prstGeom>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pPr rtl="1"/>
            <a:r>
              <a:rPr lang="ar-EG" sz="2800" b="1" dirty="0">
                <a:solidFill>
                  <a:srgbClr val="0120BD">
                    <a:lumMod val="75000"/>
                  </a:srgbClr>
                </a:solidFill>
                <a:latin typeface="Arial" charset="0"/>
              </a:rPr>
              <a:t>على مستوى البيئة التعلُّمية الآمنة والمُحفِّزة</a:t>
            </a:r>
          </a:p>
        </p:txBody>
      </p:sp>
      <p:sp>
        <p:nvSpPr>
          <p:cNvPr id="5" name="Flowchart: Alternate Process 4"/>
          <p:cNvSpPr/>
          <p:nvPr/>
        </p:nvSpPr>
        <p:spPr bwMode="auto">
          <a:xfrm>
            <a:off x="755576" y="3212976"/>
            <a:ext cx="7632848" cy="1872208"/>
          </a:xfrm>
          <a:prstGeom prst="flowChartAlternateProcess">
            <a:avLst/>
          </a:prstGeom>
          <a:solidFill>
            <a:schemeClr val="accent1">
              <a:alpha val="50000"/>
            </a:schemeClr>
          </a:solidFill>
          <a:ln/>
          <a:extLst/>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1" anchor="ctr" anchorCtr="0" compatLnSpc="1">
            <a:prstTxWarp prst="textNoShape">
              <a:avLst/>
            </a:prstTxWarp>
          </a:bodyPr>
          <a:lstStyle/>
          <a:p>
            <a:pPr rtl="1"/>
            <a:endParaRPr lang="ar-EG" b="1" dirty="0" smtClean="0">
              <a:solidFill>
                <a:srgbClr val="808080"/>
              </a:solidFill>
              <a:latin typeface="Arial" charset="0"/>
            </a:endParaRPr>
          </a:p>
        </p:txBody>
      </p:sp>
      <p:sp>
        <p:nvSpPr>
          <p:cNvPr id="2" name="TextBox 1"/>
          <p:cNvSpPr txBox="1"/>
          <p:nvPr/>
        </p:nvSpPr>
        <p:spPr>
          <a:xfrm>
            <a:off x="755576" y="3218200"/>
            <a:ext cx="7632848" cy="1938992"/>
          </a:xfrm>
          <a:prstGeom prst="rect">
            <a:avLst/>
          </a:prstGeom>
          <a:noFill/>
        </p:spPr>
        <p:txBody>
          <a:bodyPr wrap="square" rtlCol="1">
            <a:spAutoFit/>
          </a:bodyPr>
          <a:lstStyle/>
          <a:p>
            <a:pPr algn="justLow" rtl="1"/>
            <a:r>
              <a:rPr lang="ar-SA" b="1" dirty="0">
                <a:solidFill>
                  <a:srgbClr val="FFFFFF"/>
                </a:solidFill>
              </a:rPr>
              <a:t>إذْ باتت مؤسَّساتنا فضاءً لممارسة العنف المَدْرسي سواء داخل المؤسَّسات التعليمية والفصول الدِّراسية أو قبالتها، كما ورد في إحدى الصُّحف المَغْربية من اعتداء تعرَّضَت له إحدى المُدَرِّسات من قِبَل أحد المَخْمورين؛ مما استوجب تنسيقًا بين وزارتي التربية الوطنية والداخلية؛ وذلك سعيًا إلى توفير الجوِّ التعليمي الآمن</a:t>
            </a:r>
          </a:p>
        </p:txBody>
      </p:sp>
    </p:spTree>
    <p:extLst>
      <p:ext uri="{BB962C8B-B14F-4D97-AF65-F5344CB8AC3E}">
        <p14:creationId xmlns:p14="http://schemas.microsoft.com/office/powerpoint/2010/main" xmlns="" val="2225342788"/>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对角圆角矩形 5"/>
          <p:cNvSpPr>
            <a:spLocks/>
          </p:cNvSpPr>
          <p:nvPr/>
        </p:nvSpPr>
        <p:spPr bwMode="auto">
          <a:xfrm rot="21346829" flipH="1">
            <a:off x="1503901" y="2158577"/>
            <a:ext cx="5850448" cy="2931372"/>
          </a:xfrm>
          <a:custGeom>
            <a:avLst/>
            <a:gdLst>
              <a:gd name="T0" fmla="*/ 492043 w 6954838"/>
              <a:gd name="T1" fmla="*/ 0 h 3879850"/>
              <a:gd name="T2" fmla="*/ 6954838 w 6954838"/>
              <a:gd name="T3" fmla="*/ 0 h 3879850"/>
              <a:gd name="T4" fmla="*/ 6954838 w 6954838"/>
              <a:gd name="T5" fmla="*/ 0 h 3879850"/>
              <a:gd name="T6" fmla="*/ 6954838 w 6954838"/>
              <a:gd name="T7" fmla="*/ 3387807 h 3879850"/>
              <a:gd name="T8" fmla="*/ 6462795 w 6954838"/>
              <a:gd name="T9" fmla="*/ 3879850 h 3879850"/>
              <a:gd name="T10" fmla="*/ 0 w 6954838"/>
              <a:gd name="T11" fmla="*/ 3879850 h 3879850"/>
              <a:gd name="T12" fmla="*/ 0 w 6954838"/>
              <a:gd name="T13" fmla="*/ 3879850 h 3879850"/>
              <a:gd name="T14" fmla="*/ 0 w 6954838"/>
              <a:gd name="T15" fmla="*/ 492043 h 3879850"/>
              <a:gd name="T16" fmla="*/ 492043 w 6954838"/>
              <a:gd name="T17" fmla="*/ 0 h 3879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54838" h="3879850">
                <a:moveTo>
                  <a:pt x="492043" y="0"/>
                </a:moveTo>
                <a:lnTo>
                  <a:pt x="6954838" y="0"/>
                </a:lnTo>
                <a:lnTo>
                  <a:pt x="6954838" y="3387807"/>
                </a:lnTo>
                <a:cubicBezTo>
                  <a:pt x="6954838" y="3659555"/>
                  <a:pt x="6734543" y="3879850"/>
                  <a:pt x="6462795" y="3879850"/>
                </a:cubicBezTo>
                <a:lnTo>
                  <a:pt x="0" y="3879850"/>
                </a:lnTo>
                <a:lnTo>
                  <a:pt x="0" y="492043"/>
                </a:lnTo>
                <a:cubicBezTo>
                  <a:pt x="0" y="220295"/>
                  <a:pt x="220295" y="0"/>
                  <a:pt x="492043" y="0"/>
                </a:cubicBezTo>
                <a:close/>
              </a:path>
            </a:pathLst>
          </a:custGeom>
          <a:gradFill>
            <a:gsLst>
              <a:gs pos="0">
                <a:srgbClr val="66CCFF"/>
              </a:gs>
              <a:gs pos="35000">
                <a:srgbClr val="33CCFF"/>
              </a:gs>
              <a:gs pos="100000">
                <a:srgbClr val="00B0F0"/>
              </a:gs>
            </a:gsLst>
          </a:gradFill>
          <a:ln>
            <a:solidFill>
              <a:srgbClr val="00FFFF"/>
            </a:solidFill>
          </a:ln>
          <a:extLst/>
        </p:spPr>
        <p:style>
          <a:lnRef idx="1">
            <a:schemeClr val="accent1"/>
          </a:lnRef>
          <a:fillRef idx="2">
            <a:schemeClr val="accent1"/>
          </a:fillRef>
          <a:effectRef idx="1">
            <a:schemeClr val="accent1"/>
          </a:effectRef>
          <a:fontRef idx="minor">
            <a:schemeClr val="dk1"/>
          </a:fontRef>
        </p:style>
        <p:txBody>
          <a:bodyPr anchor="ctr"/>
          <a:lstStyle/>
          <a:p>
            <a:pPr>
              <a:defRPr/>
            </a:pPr>
            <a:endParaRPr lang="ar-EG">
              <a:solidFill>
                <a:srgbClr val="000000"/>
              </a:solidFill>
              <a:latin typeface="Arial" panose="020B0604020202020204" pitchFamily="34" charset="0"/>
              <a:ea typeface="SimSun" panose="02010600030101010101" pitchFamily="2" charset="-122"/>
            </a:endParaRPr>
          </a:p>
        </p:txBody>
      </p:sp>
      <p:pic>
        <p:nvPicPr>
          <p:cNvPr id="7" name="Picture 3" descr="C:\TDDOWNLOAD\pencil.png"/>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flipH="1">
            <a:off x="6826558" y="1700808"/>
            <a:ext cx="481746" cy="7466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内容占位符 2"/>
          <p:cNvSpPr>
            <a:spLocks noGrp="1"/>
          </p:cNvSpPr>
          <p:nvPr>
            <p:ph idx="4294967295"/>
          </p:nvPr>
        </p:nvSpPr>
        <p:spPr>
          <a:xfrm rot="21361315" flipH="1">
            <a:off x="1973263" y="2738438"/>
            <a:ext cx="4797425" cy="2054225"/>
          </a:xfrm>
        </p:spPr>
        <p:txBody>
          <a:bodyPr/>
          <a:lstStyle/>
          <a:p>
            <a:pPr marL="0" indent="0" algn="ctr">
              <a:buNone/>
            </a:pPr>
            <a:endParaRPr lang="ar-EG" altLang="zh-CN" sz="2800" b="1" dirty="0" smtClean="0">
              <a:solidFill>
                <a:srgbClr val="000000"/>
              </a:solidFill>
            </a:endParaRPr>
          </a:p>
          <a:p>
            <a:pPr marL="0" indent="0" algn="ctr">
              <a:buNone/>
            </a:pPr>
            <a:r>
              <a:rPr lang="ar-EG" altLang="zh-CN" sz="4000" b="1" dirty="0">
                <a:solidFill>
                  <a:srgbClr val="000000"/>
                </a:solidFill>
              </a:rPr>
              <a:t>البيئة التعليمية -المدرسية</a:t>
            </a:r>
          </a:p>
        </p:txBody>
      </p:sp>
    </p:spTree>
    <p:extLst>
      <p:ext uri="{BB962C8B-B14F-4D97-AF65-F5344CB8AC3E}">
        <p14:creationId xmlns:p14="http://schemas.microsoft.com/office/powerpoint/2010/main" xmlns="" val="4041554638"/>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par>
                          <p:cTn id="21" fill="hold">
                            <p:stCondLst>
                              <p:cond delay="2000"/>
                            </p:stCondLst>
                            <p:childTnLst>
                              <p:par>
                                <p:cTn id="22" presetID="26" presetClass="entr" presetSubtype="0"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80">
                                          <p:stCondLst>
                                            <p:cond delay="0"/>
                                          </p:stCondLst>
                                        </p:cTn>
                                        <p:tgtEl>
                                          <p:spTgt spid="7"/>
                                        </p:tgtEl>
                                      </p:cBhvr>
                                    </p:animEffect>
                                    <p:anim calcmode="lin" valueType="num">
                                      <p:cBhvr>
                                        <p:cTn id="25"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0" dur="26">
                                          <p:stCondLst>
                                            <p:cond delay="650"/>
                                          </p:stCondLst>
                                        </p:cTn>
                                        <p:tgtEl>
                                          <p:spTgt spid="7"/>
                                        </p:tgtEl>
                                      </p:cBhvr>
                                      <p:to x="100000" y="60000"/>
                                    </p:animScale>
                                    <p:animScale>
                                      <p:cBhvr>
                                        <p:cTn id="31" dur="166" decel="50000">
                                          <p:stCondLst>
                                            <p:cond delay="676"/>
                                          </p:stCondLst>
                                        </p:cTn>
                                        <p:tgtEl>
                                          <p:spTgt spid="7"/>
                                        </p:tgtEl>
                                      </p:cBhvr>
                                      <p:to x="100000" y="100000"/>
                                    </p:animScale>
                                    <p:animScale>
                                      <p:cBhvr>
                                        <p:cTn id="32" dur="26">
                                          <p:stCondLst>
                                            <p:cond delay="1312"/>
                                          </p:stCondLst>
                                        </p:cTn>
                                        <p:tgtEl>
                                          <p:spTgt spid="7"/>
                                        </p:tgtEl>
                                      </p:cBhvr>
                                      <p:to x="100000" y="80000"/>
                                    </p:animScale>
                                    <p:animScale>
                                      <p:cBhvr>
                                        <p:cTn id="33" dur="166" decel="50000">
                                          <p:stCondLst>
                                            <p:cond delay="1338"/>
                                          </p:stCondLst>
                                        </p:cTn>
                                        <p:tgtEl>
                                          <p:spTgt spid="7"/>
                                        </p:tgtEl>
                                      </p:cBhvr>
                                      <p:to x="100000" y="100000"/>
                                    </p:animScale>
                                    <p:animScale>
                                      <p:cBhvr>
                                        <p:cTn id="34" dur="26">
                                          <p:stCondLst>
                                            <p:cond delay="1642"/>
                                          </p:stCondLst>
                                        </p:cTn>
                                        <p:tgtEl>
                                          <p:spTgt spid="7"/>
                                        </p:tgtEl>
                                      </p:cBhvr>
                                      <p:to x="100000" y="90000"/>
                                    </p:animScale>
                                    <p:animScale>
                                      <p:cBhvr>
                                        <p:cTn id="35" dur="166" decel="50000">
                                          <p:stCondLst>
                                            <p:cond delay="1668"/>
                                          </p:stCondLst>
                                        </p:cTn>
                                        <p:tgtEl>
                                          <p:spTgt spid="7"/>
                                        </p:tgtEl>
                                      </p:cBhvr>
                                      <p:to x="100000" y="100000"/>
                                    </p:animScale>
                                    <p:animScale>
                                      <p:cBhvr>
                                        <p:cTn id="36" dur="26">
                                          <p:stCondLst>
                                            <p:cond delay="1808"/>
                                          </p:stCondLst>
                                        </p:cTn>
                                        <p:tgtEl>
                                          <p:spTgt spid="7"/>
                                        </p:tgtEl>
                                      </p:cBhvr>
                                      <p:to x="100000" y="95000"/>
                                    </p:animScale>
                                    <p:animScale>
                                      <p:cBhvr>
                                        <p:cTn id="37" dur="166" decel="50000">
                                          <p:stCondLst>
                                            <p:cond delay="1834"/>
                                          </p:stCondLst>
                                        </p:cTn>
                                        <p:tgtEl>
                                          <p:spTgt spid="7"/>
                                        </p:tgtEl>
                                      </p:cBhvr>
                                      <p:to x="100000" y="100000"/>
                                    </p:animScale>
                                  </p:childTnLst>
                                </p:cTn>
                              </p:par>
                            </p:childTnLst>
                          </p:cTn>
                        </p:par>
                        <p:par>
                          <p:cTn id="38" fill="hold">
                            <p:stCondLst>
                              <p:cond delay="4000"/>
                            </p:stCondLst>
                            <p:childTnLst>
                              <p:par>
                                <p:cTn id="39" presetID="26" presetClass="entr" presetSubtype="0" fill="hold" grpId="0" nodeType="afterEffect">
                                  <p:stCondLst>
                                    <p:cond delay="0"/>
                                  </p:stCondLst>
                                  <p:childTnLst>
                                    <p:set>
                                      <p:cBhvr>
                                        <p:cTn id="40" dur="1" fill="hold">
                                          <p:stCondLst>
                                            <p:cond delay="0"/>
                                          </p:stCondLst>
                                        </p:cTn>
                                        <p:tgtEl>
                                          <p:spTgt spid="8">
                                            <p:txEl>
                                              <p:pRg st="1" end="1"/>
                                            </p:txEl>
                                          </p:spTgt>
                                        </p:tgtEl>
                                        <p:attrNameLst>
                                          <p:attrName>style.visibility</p:attrName>
                                        </p:attrNameLst>
                                      </p:cBhvr>
                                      <p:to>
                                        <p:strVal val="visible"/>
                                      </p:to>
                                    </p:set>
                                    <p:animEffect transition="in" filter="wipe(down)">
                                      <p:cBhvr>
                                        <p:cTn id="41" dur="580">
                                          <p:stCondLst>
                                            <p:cond delay="0"/>
                                          </p:stCondLst>
                                        </p:cTn>
                                        <p:tgtEl>
                                          <p:spTgt spid="8">
                                            <p:txEl>
                                              <p:pRg st="1" end="1"/>
                                            </p:txEl>
                                          </p:spTgt>
                                        </p:tgtEl>
                                      </p:cBhvr>
                                    </p:animEffect>
                                    <p:anim calcmode="lin" valueType="num">
                                      <p:cBhvr>
                                        <p:cTn id="42" dur="1822" tmFilter="0,0; 0.14,0.36; 0.43,0.73; 0.71,0.91; 1.0,1.0">
                                          <p:stCondLst>
                                            <p:cond delay="0"/>
                                          </p:stCondLst>
                                        </p:cTn>
                                        <p:tgtEl>
                                          <p:spTgt spid="8">
                                            <p:txEl>
                                              <p:pRg st="1" end="1"/>
                                            </p:txEl>
                                          </p:spTgt>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8">
                                            <p:txEl>
                                              <p:pRg st="1" end="1"/>
                                            </p:txEl>
                                          </p:spTgt>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8">
                                            <p:txEl>
                                              <p:pRg st="1" end="1"/>
                                            </p:txEl>
                                          </p:spTgt>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8">
                                            <p:txEl>
                                              <p:pRg st="1" end="1"/>
                                            </p:txEl>
                                          </p:spTgt>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8">
                                            <p:txEl>
                                              <p:pRg st="1" end="1"/>
                                            </p:txEl>
                                          </p:spTgt>
                                        </p:tgtEl>
                                        <p:attrNameLst>
                                          <p:attrName>ppt_y</p:attrName>
                                        </p:attrNameLst>
                                      </p:cBhvr>
                                      <p:tavLst>
                                        <p:tav tm="0" fmla="#ppt_y-sin(pi*$)/81">
                                          <p:val>
                                            <p:fltVal val="0"/>
                                          </p:val>
                                        </p:tav>
                                        <p:tav tm="100000">
                                          <p:val>
                                            <p:fltVal val="1"/>
                                          </p:val>
                                        </p:tav>
                                      </p:tavLst>
                                    </p:anim>
                                    <p:animScale>
                                      <p:cBhvr>
                                        <p:cTn id="47" dur="26">
                                          <p:stCondLst>
                                            <p:cond delay="650"/>
                                          </p:stCondLst>
                                        </p:cTn>
                                        <p:tgtEl>
                                          <p:spTgt spid="8">
                                            <p:txEl>
                                              <p:pRg st="1" end="1"/>
                                            </p:txEl>
                                          </p:spTgt>
                                        </p:tgtEl>
                                      </p:cBhvr>
                                      <p:to x="100000" y="60000"/>
                                    </p:animScale>
                                    <p:animScale>
                                      <p:cBhvr>
                                        <p:cTn id="48" dur="166" decel="50000">
                                          <p:stCondLst>
                                            <p:cond delay="676"/>
                                          </p:stCondLst>
                                        </p:cTn>
                                        <p:tgtEl>
                                          <p:spTgt spid="8">
                                            <p:txEl>
                                              <p:pRg st="1" end="1"/>
                                            </p:txEl>
                                          </p:spTgt>
                                        </p:tgtEl>
                                      </p:cBhvr>
                                      <p:to x="100000" y="100000"/>
                                    </p:animScale>
                                    <p:animScale>
                                      <p:cBhvr>
                                        <p:cTn id="49" dur="26">
                                          <p:stCondLst>
                                            <p:cond delay="1312"/>
                                          </p:stCondLst>
                                        </p:cTn>
                                        <p:tgtEl>
                                          <p:spTgt spid="8">
                                            <p:txEl>
                                              <p:pRg st="1" end="1"/>
                                            </p:txEl>
                                          </p:spTgt>
                                        </p:tgtEl>
                                      </p:cBhvr>
                                      <p:to x="100000" y="80000"/>
                                    </p:animScale>
                                    <p:animScale>
                                      <p:cBhvr>
                                        <p:cTn id="50" dur="166" decel="50000">
                                          <p:stCondLst>
                                            <p:cond delay="1338"/>
                                          </p:stCondLst>
                                        </p:cTn>
                                        <p:tgtEl>
                                          <p:spTgt spid="8">
                                            <p:txEl>
                                              <p:pRg st="1" end="1"/>
                                            </p:txEl>
                                          </p:spTgt>
                                        </p:tgtEl>
                                      </p:cBhvr>
                                      <p:to x="100000" y="100000"/>
                                    </p:animScale>
                                    <p:animScale>
                                      <p:cBhvr>
                                        <p:cTn id="51" dur="26">
                                          <p:stCondLst>
                                            <p:cond delay="1642"/>
                                          </p:stCondLst>
                                        </p:cTn>
                                        <p:tgtEl>
                                          <p:spTgt spid="8">
                                            <p:txEl>
                                              <p:pRg st="1" end="1"/>
                                            </p:txEl>
                                          </p:spTgt>
                                        </p:tgtEl>
                                      </p:cBhvr>
                                      <p:to x="100000" y="90000"/>
                                    </p:animScale>
                                    <p:animScale>
                                      <p:cBhvr>
                                        <p:cTn id="52" dur="166" decel="50000">
                                          <p:stCondLst>
                                            <p:cond delay="1668"/>
                                          </p:stCondLst>
                                        </p:cTn>
                                        <p:tgtEl>
                                          <p:spTgt spid="8">
                                            <p:txEl>
                                              <p:pRg st="1" end="1"/>
                                            </p:txEl>
                                          </p:spTgt>
                                        </p:tgtEl>
                                      </p:cBhvr>
                                      <p:to x="100000" y="100000"/>
                                    </p:animScale>
                                    <p:animScale>
                                      <p:cBhvr>
                                        <p:cTn id="53" dur="26">
                                          <p:stCondLst>
                                            <p:cond delay="1808"/>
                                          </p:stCondLst>
                                        </p:cTn>
                                        <p:tgtEl>
                                          <p:spTgt spid="8">
                                            <p:txEl>
                                              <p:pRg st="1" end="1"/>
                                            </p:txEl>
                                          </p:spTgt>
                                        </p:tgtEl>
                                      </p:cBhvr>
                                      <p:to x="100000" y="95000"/>
                                    </p:animScale>
                                    <p:animScale>
                                      <p:cBhvr>
                                        <p:cTn id="54" dur="166" decel="50000">
                                          <p:stCondLst>
                                            <p:cond delay="1834"/>
                                          </p:stCondLst>
                                        </p:cTn>
                                        <p:tgtEl>
                                          <p:spTgt spid="8">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build="p"/>
    </p:bld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3"/>
          <p:cNvSpPr/>
          <p:nvPr/>
        </p:nvSpPr>
        <p:spPr bwMode="auto">
          <a:xfrm>
            <a:off x="3923928" y="404664"/>
            <a:ext cx="5088904" cy="720080"/>
          </a:xfrm>
          <a:prstGeom prst="round2DiagRect">
            <a:avLst/>
          </a:prstGeom>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pPr rtl="1"/>
            <a:r>
              <a:rPr lang="ar-EG" sz="2800" b="1" dirty="0">
                <a:solidFill>
                  <a:srgbClr val="0120BD">
                    <a:lumMod val="75000"/>
                  </a:srgbClr>
                </a:solidFill>
                <a:latin typeface="Arial" charset="0"/>
              </a:rPr>
              <a:t>البيئة التعليمية -المدرسية</a:t>
            </a:r>
          </a:p>
        </p:txBody>
      </p:sp>
      <p:sp>
        <p:nvSpPr>
          <p:cNvPr id="5" name="Flowchart: Alternate Process 4"/>
          <p:cNvSpPr/>
          <p:nvPr/>
        </p:nvSpPr>
        <p:spPr bwMode="auto">
          <a:xfrm>
            <a:off x="755576" y="2901320"/>
            <a:ext cx="7632848" cy="3047960"/>
          </a:xfrm>
          <a:prstGeom prst="flowChartAlternateProcess">
            <a:avLst/>
          </a:prstGeom>
          <a:solidFill>
            <a:schemeClr val="accent1">
              <a:alpha val="50000"/>
            </a:schemeClr>
          </a:solidFill>
          <a:ln/>
          <a:extLst/>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1" anchor="ctr" anchorCtr="0" compatLnSpc="1">
            <a:prstTxWarp prst="textNoShape">
              <a:avLst/>
            </a:prstTxWarp>
          </a:bodyPr>
          <a:lstStyle/>
          <a:p>
            <a:pPr rtl="1"/>
            <a:endParaRPr lang="ar-EG" b="1" dirty="0" smtClean="0">
              <a:solidFill>
                <a:srgbClr val="808080"/>
              </a:solidFill>
              <a:latin typeface="Arial" charset="0"/>
            </a:endParaRPr>
          </a:p>
        </p:txBody>
      </p:sp>
      <p:sp>
        <p:nvSpPr>
          <p:cNvPr id="2" name="TextBox 1"/>
          <p:cNvSpPr txBox="1"/>
          <p:nvPr/>
        </p:nvSpPr>
        <p:spPr>
          <a:xfrm>
            <a:off x="755576" y="3117344"/>
            <a:ext cx="7632848" cy="2677656"/>
          </a:xfrm>
          <a:prstGeom prst="rect">
            <a:avLst/>
          </a:prstGeom>
          <a:noFill/>
        </p:spPr>
        <p:txBody>
          <a:bodyPr wrap="square" rtlCol="1">
            <a:spAutoFit/>
          </a:bodyPr>
          <a:lstStyle/>
          <a:p>
            <a:pPr algn="justLow" rtl="1"/>
            <a:r>
              <a:rPr lang="ar-SA" b="1" dirty="0">
                <a:solidFill>
                  <a:srgbClr val="FFFFFF"/>
                </a:solidFill>
              </a:rPr>
              <a:t>تشكِّل البيئة التعليميَّة منظومةً متكاملةً ومنسجمة، إذا اختلَّ فيها عنصر، انْهدَّت جميع الأركان، بدءًا من المَبْنى، الذي يجب أنْ يشكِّل فضاء مُريحًا للتِّلميذ، يوفِّر له كُلَّ مستلزمات الأنشطة التربوية، ويُتيح له مجالاً فسيحًا للاندماج في الوسط التربوي؛ وذلك بالتَّقْلِيص مِن حِدَّة التقويمات والامتحانات التي تشكِّل الهاجس الأكبر، وفي بعض الأحيان المُعَرقِل لمهارات وتحفيزات المتعلِّم؛ إذِ النُّقطة التي يحصل عليها، يمكن أن تهدِّد مسيرته الدراسية، رغم أنها في أحايينَ كثيرةٍ لا تشكِّل معيارًا لنبوغ المتعلِّم</a:t>
            </a:r>
          </a:p>
        </p:txBody>
      </p:sp>
    </p:spTree>
    <p:extLst>
      <p:ext uri="{BB962C8B-B14F-4D97-AF65-F5344CB8AC3E}">
        <p14:creationId xmlns:p14="http://schemas.microsoft.com/office/powerpoint/2010/main" xmlns="" val="3896338617"/>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对角圆角矩形 5"/>
          <p:cNvSpPr>
            <a:spLocks/>
          </p:cNvSpPr>
          <p:nvPr/>
        </p:nvSpPr>
        <p:spPr bwMode="auto">
          <a:xfrm rot="21346829" flipH="1">
            <a:off x="1503901" y="2158577"/>
            <a:ext cx="5850448" cy="2931372"/>
          </a:xfrm>
          <a:custGeom>
            <a:avLst/>
            <a:gdLst>
              <a:gd name="T0" fmla="*/ 492043 w 6954838"/>
              <a:gd name="T1" fmla="*/ 0 h 3879850"/>
              <a:gd name="T2" fmla="*/ 6954838 w 6954838"/>
              <a:gd name="T3" fmla="*/ 0 h 3879850"/>
              <a:gd name="T4" fmla="*/ 6954838 w 6954838"/>
              <a:gd name="T5" fmla="*/ 0 h 3879850"/>
              <a:gd name="T6" fmla="*/ 6954838 w 6954838"/>
              <a:gd name="T7" fmla="*/ 3387807 h 3879850"/>
              <a:gd name="T8" fmla="*/ 6462795 w 6954838"/>
              <a:gd name="T9" fmla="*/ 3879850 h 3879850"/>
              <a:gd name="T10" fmla="*/ 0 w 6954838"/>
              <a:gd name="T11" fmla="*/ 3879850 h 3879850"/>
              <a:gd name="T12" fmla="*/ 0 w 6954838"/>
              <a:gd name="T13" fmla="*/ 3879850 h 3879850"/>
              <a:gd name="T14" fmla="*/ 0 w 6954838"/>
              <a:gd name="T15" fmla="*/ 492043 h 3879850"/>
              <a:gd name="T16" fmla="*/ 492043 w 6954838"/>
              <a:gd name="T17" fmla="*/ 0 h 3879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54838" h="3879850">
                <a:moveTo>
                  <a:pt x="492043" y="0"/>
                </a:moveTo>
                <a:lnTo>
                  <a:pt x="6954838" y="0"/>
                </a:lnTo>
                <a:lnTo>
                  <a:pt x="6954838" y="3387807"/>
                </a:lnTo>
                <a:cubicBezTo>
                  <a:pt x="6954838" y="3659555"/>
                  <a:pt x="6734543" y="3879850"/>
                  <a:pt x="6462795" y="3879850"/>
                </a:cubicBezTo>
                <a:lnTo>
                  <a:pt x="0" y="3879850"/>
                </a:lnTo>
                <a:lnTo>
                  <a:pt x="0" y="492043"/>
                </a:lnTo>
                <a:cubicBezTo>
                  <a:pt x="0" y="220295"/>
                  <a:pt x="220295" y="0"/>
                  <a:pt x="492043" y="0"/>
                </a:cubicBezTo>
                <a:close/>
              </a:path>
            </a:pathLst>
          </a:custGeom>
          <a:gradFill>
            <a:gsLst>
              <a:gs pos="0">
                <a:srgbClr val="66CCFF"/>
              </a:gs>
              <a:gs pos="35000">
                <a:srgbClr val="33CCFF"/>
              </a:gs>
              <a:gs pos="100000">
                <a:srgbClr val="00B0F0"/>
              </a:gs>
            </a:gsLst>
          </a:gradFill>
          <a:ln>
            <a:solidFill>
              <a:srgbClr val="00FFFF"/>
            </a:solidFill>
          </a:ln>
          <a:extLst/>
        </p:spPr>
        <p:style>
          <a:lnRef idx="1">
            <a:schemeClr val="accent1"/>
          </a:lnRef>
          <a:fillRef idx="2">
            <a:schemeClr val="accent1"/>
          </a:fillRef>
          <a:effectRef idx="1">
            <a:schemeClr val="accent1"/>
          </a:effectRef>
          <a:fontRef idx="minor">
            <a:schemeClr val="dk1"/>
          </a:fontRef>
        </p:style>
        <p:txBody>
          <a:bodyPr anchor="ctr"/>
          <a:lstStyle/>
          <a:p>
            <a:pPr>
              <a:defRPr/>
            </a:pPr>
            <a:endParaRPr lang="ar-EG">
              <a:solidFill>
                <a:srgbClr val="000000"/>
              </a:solidFill>
              <a:latin typeface="Arial" panose="020B0604020202020204" pitchFamily="34" charset="0"/>
              <a:ea typeface="SimSun" panose="02010600030101010101" pitchFamily="2" charset="-122"/>
            </a:endParaRPr>
          </a:p>
        </p:txBody>
      </p:sp>
      <p:pic>
        <p:nvPicPr>
          <p:cNvPr id="7" name="Picture 3" descr="C:\TDDOWNLOAD\pencil.png"/>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flipH="1">
            <a:off x="6826558" y="1700808"/>
            <a:ext cx="481746" cy="7466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内容占位符 2"/>
          <p:cNvSpPr>
            <a:spLocks noGrp="1"/>
          </p:cNvSpPr>
          <p:nvPr>
            <p:ph idx="4294967295"/>
          </p:nvPr>
        </p:nvSpPr>
        <p:spPr>
          <a:xfrm rot="21361315" flipH="1">
            <a:off x="1973263" y="2738438"/>
            <a:ext cx="4797425" cy="2054225"/>
          </a:xfrm>
        </p:spPr>
        <p:txBody>
          <a:bodyPr/>
          <a:lstStyle/>
          <a:p>
            <a:pPr marL="0" indent="0" algn="ctr">
              <a:buNone/>
            </a:pPr>
            <a:endParaRPr lang="ar-EG" altLang="zh-CN" sz="1400" b="1" dirty="0" smtClean="0">
              <a:solidFill>
                <a:srgbClr val="000000"/>
              </a:solidFill>
            </a:endParaRPr>
          </a:p>
          <a:p>
            <a:pPr marL="0" indent="0" algn="ctr">
              <a:buNone/>
            </a:pPr>
            <a:r>
              <a:rPr lang="ar-EG" altLang="zh-CN" sz="4000" b="1" dirty="0">
                <a:solidFill>
                  <a:srgbClr val="000000"/>
                </a:solidFill>
              </a:rPr>
              <a:t>ومن أهمِّ آليات وطُرُق التحفيز</a:t>
            </a:r>
          </a:p>
        </p:txBody>
      </p:sp>
    </p:spTree>
    <p:extLst>
      <p:ext uri="{BB962C8B-B14F-4D97-AF65-F5344CB8AC3E}">
        <p14:creationId xmlns:p14="http://schemas.microsoft.com/office/powerpoint/2010/main" xmlns="" val="3707105538"/>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par>
                          <p:cTn id="21" fill="hold">
                            <p:stCondLst>
                              <p:cond delay="2000"/>
                            </p:stCondLst>
                            <p:childTnLst>
                              <p:par>
                                <p:cTn id="22" presetID="26" presetClass="entr" presetSubtype="0"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80">
                                          <p:stCondLst>
                                            <p:cond delay="0"/>
                                          </p:stCondLst>
                                        </p:cTn>
                                        <p:tgtEl>
                                          <p:spTgt spid="7"/>
                                        </p:tgtEl>
                                      </p:cBhvr>
                                    </p:animEffect>
                                    <p:anim calcmode="lin" valueType="num">
                                      <p:cBhvr>
                                        <p:cTn id="25"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0" dur="26">
                                          <p:stCondLst>
                                            <p:cond delay="650"/>
                                          </p:stCondLst>
                                        </p:cTn>
                                        <p:tgtEl>
                                          <p:spTgt spid="7"/>
                                        </p:tgtEl>
                                      </p:cBhvr>
                                      <p:to x="100000" y="60000"/>
                                    </p:animScale>
                                    <p:animScale>
                                      <p:cBhvr>
                                        <p:cTn id="31" dur="166" decel="50000">
                                          <p:stCondLst>
                                            <p:cond delay="676"/>
                                          </p:stCondLst>
                                        </p:cTn>
                                        <p:tgtEl>
                                          <p:spTgt spid="7"/>
                                        </p:tgtEl>
                                      </p:cBhvr>
                                      <p:to x="100000" y="100000"/>
                                    </p:animScale>
                                    <p:animScale>
                                      <p:cBhvr>
                                        <p:cTn id="32" dur="26">
                                          <p:stCondLst>
                                            <p:cond delay="1312"/>
                                          </p:stCondLst>
                                        </p:cTn>
                                        <p:tgtEl>
                                          <p:spTgt spid="7"/>
                                        </p:tgtEl>
                                      </p:cBhvr>
                                      <p:to x="100000" y="80000"/>
                                    </p:animScale>
                                    <p:animScale>
                                      <p:cBhvr>
                                        <p:cTn id="33" dur="166" decel="50000">
                                          <p:stCondLst>
                                            <p:cond delay="1338"/>
                                          </p:stCondLst>
                                        </p:cTn>
                                        <p:tgtEl>
                                          <p:spTgt spid="7"/>
                                        </p:tgtEl>
                                      </p:cBhvr>
                                      <p:to x="100000" y="100000"/>
                                    </p:animScale>
                                    <p:animScale>
                                      <p:cBhvr>
                                        <p:cTn id="34" dur="26">
                                          <p:stCondLst>
                                            <p:cond delay="1642"/>
                                          </p:stCondLst>
                                        </p:cTn>
                                        <p:tgtEl>
                                          <p:spTgt spid="7"/>
                                        </p:tgtEl>
                                      </p:cBhvr>
                                      <p:to x="100000" y="90000"/>
                                    </p:animScale>
                                    <p:animScale>
                                      <p:cBhvr>
                                        <p:cTn id="35" dur="166" decel="50000">
                                          <p:stCondLst>
                                            <p:cond delay="1668"/>
                                          </p:stCondLst>
                                        </p:cTn>
                                        <p:tgtEl>
                                          <p:spTgt spid="7"/>
                                        </p:tgtEl>
                                      </p:cBhvr>
                                      <p:to x="100000" y="100000"/>
                                    </p:animScale>
                                    <p:animScale>
                                      <p:cBhvr>
                                        <p:cTn id="36" dur="26">
                                          <p:stCondLst>
                                            <p:cond delay="1808"/>
                                          </p:stCondLst>
                                        </p:cTn>
                                        <p:tgtEl>
                                          <p:spTgt spid="7"/>
                                        </p:tgtEl>
                                      </p:cBhvr>
                                      <p:to x="100000" y="95000"/>
                                    </p:animScale>
                                    <p:animScale>
                                      <p:cBhvr>
                                        <p:cTn id="37" dur="166" decel="50000">
                                          <p:stCondLst>
                                            <p:cond delay="1834"/>
                                          </p:stCondLst>
                                        </p:cTn>
                                        <p:tgtEl>
                                          <p:spTgt spid="7"/>
                                        </p:tgtEl>
                                      </p:cBhvr>
                                      <p:to x="100000" y="100000"/>
                                    </p:animScale>
                                  </p:childTnLst>
                                </p:cTn>
                              </p:par>
                            </p:childTnLst>
                          </p:cTn>
                        </p:par>
                        <p:par>
                          <p:cTn id="38" fill="hold">
                            <p:stCondLst>
                              <p:cond delay="4000"/>
                            </p:stCondLst>
                            <p:childTnLst>
                              <p:par>
                                <p:cTn id="39" presetID="26" presetClass="entr" presetSubtype="0" fill="hold" grpId="0" nodeType="afterEffect">
                                  <p:stCondLst>
                                    <p:cond delay="0"/>
                                  </p:stCondLst>
                                  <p:childTnLst>
                                    <p:set>
                                      <p:cBhvr>
                                        <p:cTn id="40" dur="1" fill="hold">
                                          <p:stCondLst>
                                            <p:cond delay="0"/>
                                          </p:stCondLst>
                                        </p:cTn>
                                        <p:tgtEl>
                                          <p:spTgt spid="8">
                                            <p:txEl>
                                              <p:pRg st="1" end="1"/>
                                            </p:txEl>
                                          </p:spTgt>
                                        </p:tgtEl>
                                        <p:attrNameLst>
                                          <p:attrName>style.visibility</p:attrName>
                                        </p:attrNameLst>
                                      </p:cBhvr>
                                      <p:to>
                                        <p:strVal val="visible"/>
                                      </p:to>
                                    </p:set>
                                    <p:animEffect transition="in" filter="wipe(down)">
                                      <p:cBhvr>
                                        <p:cTn id="41" dur="580">
                                          <p:stCondLst>
                                            <p:cond delay="0"/>
                                          </p:stCondLst>
                                        </p:cTn>
                                        <p:tgtEl>
                                          <p:spTgt spid="8">
                                            <p:txEl>
                                              <p:pRg st="1" end="1"/>
                                            </p:txEl>
                                          </p:spTgt>
                                        </p:tgtEl>
                                      </p:cBhvr>
                                    </p:animEffect>
                                    <p:anim calcmode="lin" valueType="num">
                                      <p:cBhvr>
                                        <p:cTn id="42" dur="1822" tmFilter="0,0; 0.14,0.36; 0.43,0.73; 0.71,0.91; 1.0,1.0">
                                          <p:stCondLst>
                                            <p:cond delay="0"/>
                                          </p:stCondLst>
                                        </p:cTn>
                                        <p:tgtEl>
                                          <p:spTgt spid="8">
                                            <p:txEl>
                                              <p:pRg st="1" end="1"/>
                                            </p:txEl>
                                          </p:spTgt>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8">
                                            <p:txEl>
                                              <p:pRg st="1" end="1"/>
                                            </p:txEl>
                                          </p:spTgt>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8">
                                            <p:txEl>
                                              <p:pRg st="1" end="1"/>
                                            </p:txEl>
                                          </p:spTgt>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8">
                                            <p:txEl>
                                              <p:pRg st="1" end="1"/>
                                            </p:txEl>
                                          </p:spTgt>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8">
                                            <p:txEl>
                                              <p:pRg st="1" end="1"/>
                                            </p:txEl>
                                          </p:spTgt>
                                        </p:tgtEl>
                                        <p:attrNameLst>
                                          <p:attrName>ppt_y</p:attrName>
                                        </p:attrNameLst>
                                      </p:cBhvr>
                                      <p:tavLst>
                                        <p:tav tm="0" fmla="#ppt_y-sin(pi*$)/81">
                                          <p:val>
                                            <p:fltVal val="0"/>
                                          </p:val>
                                        </p:tav>
                                        <p:tav tm="100000">
                                          <p:val>
                                            <p:fltVal val="1"/>
                                          </p:val>
                                        </p:tav>
                                      </p:tavLst>
                                    </p:anim>
                                    <p:animScale>
                                      <p:cBhvr>
                                        <p:cTn id="47" dur="26">
                                          <p:stCondLst>
                                            <p:cond delay="650"/>
                                          </p:stCondLst>
                                        </p:cTn>
                                        <p:tgtEl>
                                          <p:spTgt spid="8">
                                            <p:txEl>
                                              <p:pRg st="1" end="1"/>
                                            </p:txEl>
                                          </p:spTgt>
                                        </p:tgtEl>
                                      </p:cBhvr>
                                      <p:to x="100000" y="60000"/>
                                    </p:animScale>
                                    <p:animScale>
                                      <p:cBhvr>
                                        <p:cTn id="48" dur="166" decel="50000">
                                          <p:stCondLst>
                                            <p:cond delay="676"/>
                                          </p:stCondLst>
                                        </p:cTn>
                                        <p:tgtEl>
                                          <p:spTgt spid="8">
                                            <p:txEl>
                                              <p:pRg st="1" end="1"/>
                                            </p:txEl>
                                          </p:spTgt>
                                        </p:tgtEl>
                                      </p:cBhvr>
                                      <p:to x="100000" y="100000"/>
                                    </p:animScale>
                                    <p:animScale>
                                      <p:cBhvr>
                                        <p:cTn id="49" dur="26">
                                          <p:stCondLst>
                                            <p:cond delay="1312"/>
                                          </p:stCondLst>
                                        </p:cTn>
                                        <p:tgtEl>
                                          <p:spTgt spid="8">
                                            <p:txEl>
                                              <p:pRg st="1" end="1"/>
                                            </p:txEl>
                                          </p:spTgt>
                                        </p:tgtEl>
                                      </p:cBhvr>
                                      <p:to x="100000" y="80000"/>
                                    </p:animScale>
                                    <p:animScale>
                                      <p:cBhvr>
                                        <p:cTn id="50" dur="166" decel="50000">
                                          <p:stCondLst>
                                            <p:cond delay="1338"/>
                                          </p:stCondLst>
                                        </p:cTn>
                                        <p:tgtEl>
                                          <p:spTgt spid="8">
                                            <p:txEl>
                                              <p:pRg st="1" end="1"/>
                                            </p:txEl>
                                          </p:spTgt>
                                        </p:tgtEl>
                                      </p:cBhvr>
                                      <p:to x="100000" y="100000"/>
                                    </p:animScale>
                                    <p:animScale>
                                      <p:cBhvr>
                                        <p:cTn id="51" dur="26">
                                          <p:stCondLst>
                                            <p:cond delay="1642"/>
                                          </p:stCondLst>
                                        </p:cTn>
                                        <p:tgtEl>
                                          <p:spTgt spid="8">
                                            <p:txEl>
                                              <p:pRg st="1" end="1"/>
                                            </p:txEl>
                                          </p:spTgt>
                                        </p:tgtEl>
                                      </p:cBhvr>
                                      <p:to x="100000" y="90000"/>
                                    </p:animScale>
                                    <p:animScale>
                                      <p:cBhvr>
                                        <p:cTn id="52" dur="166" decel="50000">
                                          <p:stCondLst>
                                            <p:cond delay="1668"/>
                                          </p:stCondLst>
                                        </p:cTn>
                                        <p:tgtEl>
                                          <p:spTgt spid="8">
                                            <p:txEl>
                                              <p:pRg st="1" end="1"/>
                                            </p:txEl>
                                          </p:spTgt>
                                        </p:tgtEl>
                                      </p:cBhvr>
                                      <p:to x="100000" y="100000"/>
                                    </p:animScale>
                                    <p:animScale>
                                      <p:cBhvr>
                                        <p:cTn id="53" dur="26">
                                          <p:stCondLst>
                                            <p:cond delay="1808"/>
                                          </p:stCondLst>
                                        </p:cTn>
                                        <p:tgtEl>
                                          <p:spTgt spid="8">
                                            <p:txEl>
                                              <p:pRg st="1" end="1"/>
                                            </p:txEl>
                                          </p:spTgt>
                                        </p:tgtEl>
                                      </p:cBhvr>
                                      <p:to x="100000" y="95000"/>
                                    </p:animScale>
                                    <p:animScale>
                                      <p:cBhvr>
                                        <p:cTn id="54" dur="166" decel="50000">
                                          <p:stCondLst>
                                            <p:cond delay="1834"/>
                                          </p:stCondLst>
                                        </p:cTn>
                                        <p:tgtEl>
                                          <p:spTgt spid="8">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build="p"/>
    </p:bld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3"/>
          <p:cNvSpPr/>
          <p:nvPr/>
        </p:nvSpPr>
        <p:spPr bwMode="auto">
          <a:xfrm>
            <a:off x="3923928" y="404664"/>
            <a:ext cx="5088904" cy="720080"/>
          </a:xfrm>
          <a:prstGeom prst="round2DiagRect">
            <a:avLst/>
          </a:prstGeom>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pPr rtl="1"/>
            <a:r>
              <a:rPr lang="ar-EG" sz="2800" b="1" dirty="0">
                <a:solidFill>
                  <a:srgbClr val="0120BD">
                    <a:lumMod val="75000"/>
                  </a:srgbClr>
                </a:solidFill>
                <a:latin typeface="Arial" charset="0"/>
              </a:rPr>
              <a:t>ومن أهمِّ آليات وطُرُق التحفيز</a:t>
            </a:r>
          </a:p>
        </p:txBody>
      </p:sp>
      <p:sp>
        <p:nvSpPr>
          <p:cNvPr id="5" name="Flowchart: Alternate Process 4"/>
          <p:cNvSpPr/>
          <p:nvPr/>
        </p:nvSpPr>
        <p:spPr bwMode="auto">
          <a:xfrm>
            <a:off x="755576" y="3212976"/>
            <a:ext cx="7632848" cy="1872208"/>
          </a:xfrm>
          <a:prstGeom prst="flowChartAlternateProcess">
            <a:avLst/>
          </a:prstGeom>
          <a:solidFill>
            <a:schemeClr val="accent1">
              <a:alpha val="50000"/>
            </a:schemeClr>
          </a:solidFill>
          <a:ln/>
          <a:extLst/>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1" anchor="ctr" anchorCtr="0" compatLnSpc="1">
            <a:prstTxWarp prst="textNoShape">
              <a:avLst/>
            </a:prstTxWarp>
          </a:bodyPr>
          <a:lstStyle/>
          <a:p>
            <a:pPr rtl="1"/>
            <a:endParaRPr lang="ar-EG" b="1" dirty="0" smtClean="0">
              <a:solidFill>
                <a:srgbClr val="808080"/>
              </a:solidFill>
              <a:latin typeface="Arial" charset="0"/>
            </a:endParaRPr>
          </a:p>
        </p:txBody>
      </p:sp>
      <p:sp>
        <p:nvSpPr>
          <p:cNvPr id="2" name="TextBox 1"/>
          <p:cNvSpPr txBox="1"/>
          <p:nvPr/>
        </p:nvSpPr>
        <p:spPr>
          <a:xfrm>
            <a:off x="755576" y="3371508"/>
            <a:ext cx="7632848" cy="1569660"/>
          </a:xfrm>
          <a:prstGeom prst="rect">
            <a:avLst/>
          </a:prstGeom>
          <a:noFill/>
        </p:spPr>
        <p:txBody>
          <a:bodyPr wrap="square" rtlCol="1">
            <a:spAutoFit/>
          </a:bodyPr>
          <a:lstStyle/>
          <a:p>
            <a:pPr algn="justLow" rtl="1"/>
            <a:r>
              <a:rPr lang="ar-SA" b="1" dirty="0">
                <a:solidFill>
                  <a:srgbClr val="FFFFFF"/>
                </a:solidFill>
              </a:rPr>
              <a:t>الاندماجُ (التعلُّم بالاكتشاف، والحوار والمناقشة، وتمثيل الأدوار)، وحبُّ الاستطلاع (بيداغوجيا حلِّ وضعيَّةٍ مشْكِلة، والتدريس المبنيُّ على حلِّ وضعيات مشكلة)، والتركيز على مُدارَسة القضايا المعاصِرة والآنية، والتَّعزيز (الرَّفع من معنويات المتعلِّم</a:t>
            </a:r>
            <a:r>
              <a:rPr lang="ar-SA" b="1" dirty="0" smtClean="0">
                <a:solidFill>
                  <a:srgbClr val="FFFFFF"/>
                </a:solidFill>
              </a:rPr>
              <a:t>)</a:t>
            </a:r>
            <a:endParaRPr lang="ar-SA" b="1" dirty="0">
              <a:solidFill>
                <a:srgbClr val="FFFFFF"/>
              </a:solidFill>
            </a:endParaRPr>
          </a:p>
        </p:txBody>
      </p:sp>
    </p:spTree>
    <p:extLst>
      <p:ext uri="{BB962C8B-B14F-4D97-AF65-F5344CB8AC3E}">
        <p14:creationId xmlns:p14="http://schemas.microsoft.com/office/powerpoint/2010/main" xmlns="" val="2388552135"/>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对角圆角矩形 5"/>
          <p:cNvSpPr>
            <a:spLocks/>
          </p:cNvSpPr>
          <p:nvPr/>
        </p:nvSpPr>
        <p:spPr bwMode="auto">
          <a:xfrm rot="21346829" flipH="1">
            <a:off x="1503901" y="2158577"/>
            <a:ext cx="5850448" cy="2931372"/>
          </a:xfrm>
          <a:custGeom>
            <a:avLst/>
            <a:gdLst>
              <a:gd name="T0" fmla="*/ 492043 w 6954838"/>
              <a:gd name="T1" fmla="*/ 0 h 3879850"/>
              <a:gd name="T2" fmla="*/ 6954838 w 6954838"/>
              <a:gd name="T3" fmla="*/ 0 h 3879850"/>
              <a:gd name="T4" fmla="*/ 6954838 w 6954838"/>
              <a:gd name="T5" fmla="*/ 0 h 3879850"/>
              <a:gd name="T6" fmla="*/ 6954838 w 6954838"/>
              <a:gd name="T7" fmla="*/ 3387807 h 3879850"/>
              <a:gd name="T8" fmla="*/ 6462795 w 6954838"/>
              <a:gd name="T9" fmla="*/ 3879850 h 3879850"/>
              <a:gd name="T10" fmla="*/ 0 w 6954838"/>
              <a:gd name="T11" fmla="*/ 3879850 h 3879850"/>
              <a:gd name="T12" fmla="*/ 0 w 6954838"/>
              <a:gd name="T13" fmla="*/ 3879850 h 3879850"/>
              <a:gd name="T14" fmla="*/ 0 w 6954838"/>
              <a:gd name="T15" fmla="*/ 492043 h 3879850"/>
              <a:gd name="T16" fmla="*/ 492043 w 6954838"/>
              <a:gd name="T17" fmla="*/ 0 h 3879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54838" h="3879850">
                <a:moveTo>
                  <a:pt x="492043" y="0"/>
                </a:moveTo>
                <a:lnTo>
                  <a:pt x="6954838" y="0"/>
                </a:lnTo>
                <a:lnTo>
                  <a:pt x="6954838" y="3387807"/>
                </a:lnTo>
                <a:cubicBezTo>
                  <a:pt x="6954838" y="3659555"/>
                  <a:pt x="6734543" y="3879850"/>
                  <a:pt x="6462795" y="3879850"/>
                </a:cubicBezTo>
                <a:lnTo>
                  <a:pt x="0" y="3879850"/>
                </a:lnTo>
                <a:lnTo>
                  <a:pt x="0" y="492043"/>
                </a:lnTo>
                <a:cubicBezTo>
                  <a:pt x="0" y="220295"/>
                  <a:pt x="220295" y="0"/>
                  <a:pt x="492043" y="0"/>
                </a:cubicBezTo>
                <a:close/>
              </a:path>
            </a:pathLst>
          </a:custGeom>
          <a:gradFill>
            <a:gsLst>
              <a:gs pos="0">
                <a:srgbClr val="66CCFF"/>
              </a:gs>
              <a:gs pos="35000">
                <a:srgbClr val="33CCFF"/>
              </a:gs>
              <a:gs pos="100000">
                <a:srgbClr val="00B0F0"/>
              </a:gs>
            </a:gsLst>
          </a:gradFill>
          <a:ln>
            <a:solidFill>
              <a:srgbClr val="00FFFF"/>
            </a:solidFill>
          </a:ln>
          <a:extLst/>
        </p:spPr>
        <p:style>
          <a:lnRef idx="1">
            <a:schemeClr val="accent1"/>
          </a:lnRef>
          <a:fillRef idx="2">
            <a:schemeClr val="accent1"/>
          </a:fillRef>
          <a:effectRef idx="1">
            <a:schemeClr val="accent1"/>
          </a:effectRef>
          <a:fontRef idx="minor">
            <a:schemeClr val="dk1"/>
          </a:fontRef>
        </p:style>
        <p:txBody>
          <a:bodyPr anchor="ctr"/>
          <a:lstStyle/>
          <a:p>
            <a:pPr>
              <a:defRPr/>
            </a:pPr>
            <a:endParaRPr lang="ar-EG">
              <a:solidFill>
                <a:srgbClr val="000000"/>
              </a:solidFill>
              <a:latin typeface="Arial" panose="020B0604020202020204" pitchFamily="34" charset="0"/>
              <a:ea typeface="SimSun" panose="02010600030101010101" pitchFamily="2" charset="-122"/>
            </a:endParaRPr>
          </a:p>
        </p:txBody>
      </p:sp>
      <p:pic>
        <p:nvPicPr>
          <p:cNvPr id="7" name="Picture 3" descr="C:\TDDOWNLOAD\pencil.png"/>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flipH="1">
            <a:off x="6826558" y="1700808"/>
            <a:ext cx="481746" cy="7466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内容占位符 2"/>
          <p:cNvSpPr>
            <a:spLocks noGrp="1"/>
          </p:cNvSpPr>
          <p:nvPr>
            <p:ph idx="4294967295"/>
          </p:nvPr>
        </p:nvSpPr>
        <p:spPr>
          <a:xfrm rot="21361315" flipH="1">
            <a:off x="1973263" y="2738438"/>
            <a:ext cx="4797425" cy="2054225"/>
          </a:xfrm>
        </p:spPr>
        <p:txBody>
          <a:bodyPr/>
          <a:lstStyle/>
          <a:p>
            <a:pPr marL="0" indent="0" algn="ctr">
              <a:buNone/>
            </a:pPr>
            <a:endParaRPr lang="ar-EG" altLang="zh-CN" b="1" dirty="0" smtClean="0">
              <a:solidFill>
                <a:srgbClr val="000000"/>
              </a:solidFill>
            </a:endParaRPr>
          </a:p>
          <a:p>
            <a:pPr marL="0" indent="0" algn="ctr">
              <a:buNone/>
            </a:pPr>
            <a:r>
              <a:rPr lang="ar-EG" altLang="zh-CN" sz="4000" b="1" dirty="0">
                <a:solidFill>
                  <a:srgbClr val="000000"/>
                </a:solidFill>
              </a:rPr>
              <a:t>مُثَبِّطات التحفيز</a:t>
            </a:r>
          </a:p>
        </p:txBody>
      </p:sp>
    </p:spTree>
    <p:extLst>
      <p:ext uri="{BB962C8B-B14F-4D97-AF65-F5344CB8AC3E}">
        <p14:creationId xmlns:p14="http://schemas.microsoft.com/office/powerpoint/2010/main" xmlns="" val="151134782"/>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par>
                          <p:cTn id="21" fill="hold">
                            <p:stCondLst>
                              <p:cond delay="2000"/>
                            </p:stCondLst>
                            <p:childTnLst>
                              <p:par>
                                <p:cTn id="22" presetID="26" presetClass="entr" presetSubtype="0"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80">
                                          <p:stCondLst>
                                            <p:cond delay="0"/>
                                          </p:stCondLst>
                                        </p:cTn>
                                        <p:tgtEl>
                                          <p:spTgt spid="7"/>
                                        </p:tgtEl>
                                      </p:cBhvr>
                                    </p:animEffect>
                                    <p:anim calcmode="lin" valueType="num">
                                      <p:cBhvr>
                                        <p:cTn id="25"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0" dur="26">
                                          <p:stCondLst>
                                            <p:cond delay="650"/>
                                          </p:stCondLst>
                                        </p:cTn>
                                        <p:tgtEl>
                                          <p:spTgt spid="7"/>
                                        </p:tgtEl>
                                      </p:cBhvr>
                                      <p:to x="100000" y="60000"/>
                                    </p:animScale>
                                    <p:animScale>
                                      <p:cBhvr>
                                        <p:cTn id="31" dur="166" decel="50000">
                                          <p:stCondLst>
                                            <p:cond delay="676"/>
                                          </p:stCondLst>
                                        </p:cTn>
                                        <p:tgtEl>
                                          <p:spTgt spid="7"/>
                                        </p:tgtEl>
                                      </p:cBhvr>
                                      <p:to x="100000" y="100000"/>
                                    </p:animScale>
                                    <p:animScale>
                                      <p:cBhvr>
                                        <p:cTn id="32" dur="26">
                                          <p:stCondLst>
                                            <p:cond delay="1312"/>
                                          </p:stCondLst>
                                        </p:cTn>
                                        <p:tgtEl>
                                          <p:spTgt spid="7"/>
                                        </p:tgtEl>
                                      </p:cBhvr>
                                      <p:to x="100000" y="80000"/>
                                    </p:animScale>
                                    <p:animScale>
                                      <p:cBhvr>
                                        <p:cTn id="33" dur="166" decel="50000">
                                          <p:stCondLst>
                                            <p:cond delay="1338"/>
                                          </p:stCondLst>
                                        </p:cTn>
                                        <p:tgtEl>
                                          <p:spTgt spid="7"/>
                                        </p:tgtEl>
                                      </p:cBhvr>
                                      <p:to x="100000" y="100000"/>
                                    </p:animScale>
                                    <p:animScale>
                                      <p:cBhvr>
                                        <p:cTn id="34" dur="26">
                                          <p:stCondLst>
                                            <p:cond delay="1642"/>
                                          </p:stCondLst>
                                        </p:cTn>
                                        <p:tgtEl>
                                          <p:spTgt spid="7"/>
                                        </p:tgtEl>
                                      </p:cBhvr>
                                      <p:to x="100000" y="90000"/>
                                    </p:animScale>
                                    <p:animScale>
                                      <p:cBhvr>
                                        <p:cTn id="35" dur="166" decel="50000">
                                          <p:stCondLst>
                                            <p:cond delay="1668"/>
                                          </p:stCondLst>
                                        </p:cTn>
                                        <p:tgtEl>
                                          <p:spTgt spid="7"/>
                                        </p:tgtEl>
                                      </p:cBhvr>
                                      <p:to x="100000" y="100000"/>
                                    </p:animScale>
                                    <p:animScale>
                                      <p:cBhvr>
                                        <p:cTn id="36" dur="26">
                                          <p:stCondLst>
                                            <p:cond delay="1808"/>
                                          </p:stCondLst>
                                        </p:cTn>
                                        <p:tgtEl>
                                          <p:spTgt spid="7"/>
                                        </p:tgtEl>
                                      </p:cBhvr>
                                      <p:to x="100000" y="95000"/>
                                    </p:animScale>
                                    <p:animScale>
                                      <p:cBhvr>
                                        <p:cTn id="37" dur="166" decel="50000">
                                          <p:stCondLst>
                                            <p:cond delay="1834"/>
                                          </p:stCondLst>
                                        </p:cTn>
                                        <p:tgtEl>
                                          <p:spTgt spid="7"/>
                                        </p:tgtEl>
                                      </p:cBhvr>
                                      <p:to x="100000" y="100000"/>
                                    </p:animScale>
                                  </p:childTnLst>
                                </p:cTn>
                              </p:par>
                            </p:childTnLst>
                          </p:cTn>
                        </p:par>
                        <p:par>
                          <p:cTn id="38" fill="hold">
                            <p:stCondLst>
                              <p:cond delay="4000"/>
                            </p:stCondLst>
                            <p:childTnLst>
                              <p:par>
                                <p:cTn id="39" presetID="26" presetClass="entr" presetSubtype="0" fill="hold" grpId="0" nodeType="afterEffect">
                                  <p:stCondLst>
                                    <p:cond delay="0"/>
                                  </p:stCondLst>
                                  <p:childTnLst>
                                    <p:set>
                                      <p:cBhvr>
                                        <p:cTn id="40" dur="1" fill="hold">
                                          <p:stCondLst>
                                            <p:cond delay="0"/>
                                          </p:stCondLst>
                                        </p:cTn>
                                        <p:tgtEl>
                                          <p:spTgt spid="8">
                                            <p:txEl>
                                              <p:pRg st="1" end="1"/>
                                            </p:txEl>
                                          </p:spTgt>
                                        </p:tgtEl>
                                        <p:attrNameLst>
                                          <p:attrName>style.visibility</p:attrName>
                                        </p:attrNameLst>
                                      </p:cBhvr>
                                      <p:to>
                                        <p:strVal val="visible"/>
                                      </p:to>
                                    </p:set>
                                    <p:animEffect transition="in" filter="wipe(down)">
                                      <p:cBhvr>
                                        <p:cTn id="41" dur="580">
                                          <p:stCondLst>
                                            <p:cond delay="0"/>
                                          </p:stCondLst>
                                        </p:cTn>
                                        <p:tgtEl>
                                          <p:spTgt spid="8">
                                            <p:txEl>
                                              <p:pRg st="1" end="1"/>
                                            </p:txEl>
                                          </p:spTgt>
                                        </p:tgtEl>
                                      </p:cBhvr>
                                    </p:animEffect>
                                    <p:anim calcmode="lin" valueType="num">
                                      <p:cBhvr>
                                        <p:cTn id="42" dur="1822" tmFilter="0,0; 0.14,0.36; 0.43,0.73; 0.71,0.91; 1.0,1.0">
                                          <p:stCondLst>
                                            <p:cond delay="0"/>
                                          </p:stCondLst>
                                        </p:cTn>
                                        <p:tgtEl>
                                          <p:spTgt spid="8">
                                            <p:txEl>
                                              <p:pRg st="1" end="1"/>
                                            </p:txEl>
                                          </p:spTgt>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8">
                                            <p:txEl>
                                              <p:pRg st="1" end="1"/>
                                            </p:txEl>
                                          </p:spTgt>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8">
                                            <p:txEl>
                                              <p:pRg st="1" end="1"/>
                                            </p:txEl>
                                          </p:spTgt>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8">
                                            <p:txEl>
                                              <p:pRg st="1" end="1"/>
                                            </p:txEl>
                                          </p:spTgt>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8">
                                            <p:txEl>
                                              <p:pRg st="1" end="1"/>
                                            </p:txEl>
                                          </p:spTgt>
                                        </p:tgtEl>
                                        <p:attrNameLst>
                                          <p:attrName>ppt_y</p:attrName>
                                        </p:attrNameLst>
                                      </p:cBhvr>
                                      <p:tavLst>
                                        <p:tav tm="0" fmla="#ppt_y-sin(pi*$)/81">
                                          <p:val>
                                            <p:fltVal val="0"/>
                                          </p:val>
                                        </p:tav>
                                        <p:tav tm="100000">
                                          <p:val>
                                            <p:fltVal val="1"/>
                                          </p:val>
                                        </p:tav>
                                      </p:tavLst>
                                    </p:anim>
                                    <p:animScale>
                                      <p:cBhvr>
                                        <p:cTn id="47" dur="26">
                                          <p:stCondLst>
                                            <p:cond delay="650"/>
                                          </p:stCondLst>
                                        </p:cTn>
                                        <p:tgtEl>
                                          <p:spTgt spid="8">
                                            <p:txEl>
                                              <p:pRg st="1" end="1"/>
                                            </p:txEl>
                                          </p:spTgt>
                                        </p:tgtEl>
                                      </p:cBhvr>
                                      <p:to x="100000" y="60000"/>
                                    </p:animScale>
                                    <p:animScale>
                                      <p:cBhvr>
                                        <p:cTn id="48" dur="166" decel="50000">
                                          <p:stCondLst>
                                            <p:cond delay="676"/>
                                          </p:stCondLst>
                                        </p:cTn>
                                        <p:tgtEl>
                                          <p:spTgt spid="8">
                                            <p:txEl>
                                              <p:pRg st="1" end="1"/>
                                            </p:txEl>
                                          </p:spTgt>
                                        </p:tgtEl>
                                      </p:cBhvr>
                                      <p:to x="100000" y="100000"/>
                                    </p:animScale>
                                    <p:animScale>
                                      <p:cBhvr>
                                        <p:cTn id="49" dur="26">
                                          <p:stCondLst>
                                            <p:cond delay="1312"/>
                                          </p:stCondLst>
                                        </p:cTn>
                                        <p:tgtEl>
                                          <p:spTgt spid="8">
                                            <p:txEl>
                                              <p:pRg st="1" end="1"/>
                                            </p:txEl>
                                          </p:spTgt>
                                        </p:tgtEl>
                                      </p:cBhvr>
                                      <p:to x="100000" y="80000"/>
                                    </p:animScale>
                                    <p:animScale>
                                      <p:cBhvr>
                                        <p:cTn id="50" dur="166" decel="50000">
                                          <p:stCondLst>
                                            <p:cond delay="1338"/>
                                          </p:stCondLst>
                                        </p:cTn>
                                        <p:tgtEl>
                                          <p:spTgt spid="8">
                                            <p:txEl>
                                              <p:pRg st="1" end="1"/>
                                            </p:txEl>
                                          </p:spTgt>
                                        </p:tgtEl>
                                      </p:cBhvr>
                                      <p:to x="100000" y="100000"/>
                                    </p:animScale>
                                    <p:animScale>
                                      <p:cBhvr>
                                        <p:cTn id="51" dur="26">
                                          <p:stCondLst>
                                            <p:cond delay="1642"/>
                                          </p:stCondLst>
                                        </p:cTn>
                                        <p:tgtEl>
                                          <p:spTgt spid="8">
                                            <p:txEl>
                                              <p:pRg st="1" end="1"/>
                                            </p:txEl>
                                          </p:spTgt>
                                        </p:tgtEl>
                                      </p:cBhvr>
                                      <p:to x="100000" y="90000"/>
                                    </p:animScale>
                                    <p:animScale>
                                      <p:cBhvr>
                                        <p:cTn id="52" dur="166" decel="50000">
                                          <p:stCondLst>
                                            <p:cond delay="1668"/>
                                          </p:stCondLst>
                                        </p:cTn>
                                        <p:tgtEl>
                                          <p:spTgt spid="8">
                                            <p:txEl>
                                              <p:pRg st="1" end="1"/>
                                            </p:txEl>
                                          </p:spTgt>
                                        </p:tgtEl>
                                      </p:cBhvr>
                                      <p:to x="100000" y="100000"/>
                                    </p:animScale>
                                    <p:animScale>
                                      <p:cBhvr>
                                        <p:cTn id="53" dur="26">
                                          <p:stCondLst>
                                            <p:cond delay="1808"/>
                                          </p:stCondLst>
                                        </p:cTn>
                                        <p:tgtEl>
                                          <p:spTgt spid="8">
                                            <p:txEl>
                                              <p:pRg st="1" end="1"/>
                                            </p:txEl>
                                          </p:spTgt>
                                        </p:tgtEl>
                                      </p:cBhvr>
                                      <p:to x="100000" y="95000"/>
                                    </p:animScale>
                                    <p:animScale>
                                      <p:cBhvr>
                                        <p:cTn id="54" dur="166" decel="50000">
                                          <p:stCondLst>
                                            <p:cond delay="1834"/>
                                          </p:stCondLst>
                                        </p:cTn>
                                        <p:tgtEl>
                                          <p:spTgt spid="8">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build="p"/>
    </p:bld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3"/>
          <p:cNvSpPr/>
          <p:nvPr/>
        </p:nvSpPr>
        <p:spPr bwMode="auto">
          <a:xfrm>
            <a:off x="5076056" y="404664"/>
            <a:ext cx="3936776" cy="720080"/>
          </a:xfrm>
          <a:prstGeom prst="round2DiagRect">
            <a:avLst/>
          </a:prstGeom>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pPr rtl="1"/>
            <a:r>
              <a:rPr lang="ar-EG" sz="2800" b="1" dirty="0">
                <a:solidFill>
                  <a:srgbClr val="0120BD">
                    <a:lumMod val="75000"/>
                  </a:srgbClr>
                </a:solidFill>
                <a:latin typeface="Arial" charset="0"/>
              </a:rPr>
              <a:t>مُثَبِّطات التحفيز</a:t>
            </a:r>
          </a:p>
        </p:txBody>
      </p:sp>
      <p:sp>
        <p:nvSpPr>
          <p:cNvPr id="6" name="Rectangle 3"/>
          <p:cNvSpPr>
            <a:spLocks noChangeArrowheads="1"/>
          </p:cNvSpPr>
          <p:nvPr/>
        </p:nvSpPr>
        <p:spPr bwMode="auto">
          <a:xfrm>
            <a:off x="467545" y="2132806"/>
            <a:ext cx="6912744" cy="504825"/>
          </a:xfrm>
          <a:prstGeom prst="rect">
            <a:avLst/>
          </a:prstGeom>
          <a:gradFill rotWithShape="1">
            <a:gsLst>
              <a:gs pos="0">
                <a:srgbClr val="FFC000"/>
              </a:gs>
              <a:gs pos="100000">
                <a:srgbClr val="FFCC66"/>
              </a:gs>
            </a:gsLst>
            <a:lin ang="5400000" scaled="1"/>
          </a:gradFill>
          <a:ln>
            <a:noFill/>
          </a:ln>
          <a:effectLst/>
          <a:extLst/>
        </p:spPr>
        <p:txBody>
          <a:bodyPr wrap="none" anchor="ctr"/>
          <a:lstStyle/>
          <a:p>
            <a:pPr rtl="1"/>
            <a:r>
              <a:rPr lang="ar-EG" altLang="zh-CN" b="1" dirty="0" smtClean="0">
                <a:solidFill>
                  <a:srgbClr val="002060"/>
                </a:solidFill>
                <a:ea typeface="幼圆" pitchFamily="1" charset="-122"/>
              </a:rPr>
              <a:t>الشُّعور </a:t>
            </a:r>
            <a:r>
              <a:rPr lang="ar-EG" altLang="zh-CN" b="1" dirty="0">
                <a:solidFill>
                  <a:srgbClr val="002060"/>
                </a:solidFill>
                <a:ea typeface="幼圆" pitchFamily="1" charset="-122"/>
              </a:rPr>
              <a:t>بالدُّونية وانعدام الثِّقة بالنَّفْس والانطوائيَّة</a:t>
            </a:r>
            <a:endParaRPr lang="ar-EG" altLang="zh-CN" sz="2400" b="1" dirty="0">
              <a:solidFill>
                <a:srgbClr val="002060"/>
              </a:solidFill>
              <a:ea typeface="幼圆" pitchFamily="1" charset="-122"/>
            </a:endParaRPr>
          </a:p>
        </p:txBody>
      </p:sp>
      <p:sp>
        <p:nvSpPr>
          <p:cNvPr id="7" name="Rectangle 4"/>
          <p:cNvSpPr>
            <a:spLocks noChangeArrowheads="1"/>
          </p:cNvSpPr>
          <p:nvPr/>
        </p:nvSpPr>
        <p:spPr bwMode="auto">
          <a:xfrm>
            <a:off x="467545" y="3164681"/>
            <a:ext cx="6912744" cy="504825"/>
          </a:xfrm>
          <a:prstGeom prst="rect">
            <a:avLst/>
          </a:prstGeom>
          <a:ln/>
          <a:extLst/>
        </p:spPr>
        <p:style>
          <a:lnRef idx="1">
            <a:schemeClr val="accent6"/>
          </a:lnRef>
          <a:fillRef idx="3">
            <a:schemeClr val="accent6"/>
          </a:fillRef>
          <a:effectRef idx="2">
            <a:schemeClr val="accent6"/>
          </a:effectRef>
          <a:fontRef idx="minor">
            <a:schemeClr val="lt1"/>
          </a:fontRef>
        </p:style>
        <p:txBody>
          <a:bodyPr wrap="none" anchor="ctr"/>
          <a:lstStyle/>
          <a:p>
            <a:pPr rtl="1"/>
            <a:r>
              <a:rPr lang="ar-EG" altLang="zh-CN" b="1" dirty="0" smtClean="0">
                <a:solidFill>
                  <a:srgbClr val="002060"/>
                </a:solidFill>
                <a:ea typeface="幼圆" pitchFamily="1" charset="-122"/>
              </a:rPr>
              <a:t>تشَتُّت </a:t>
            </a:r>
            <a:r>
              <a:rPr lang="ar-EG" altLang="zh-CN" b="1" dirty="0">
                <a:solidFill>
                  <a:srgbClr val="002060"/>
                </a:solidFill>
                <a:ea typeface="幼圆" pitchFamily="1" charset="-122"/>
              </a:rPr>
              <a:t>الانتباه والانشغال بأغراض أخرى</a:t>
            </a:r>
            <a:endParaRPr lang="zh-CN" altLang="en-US" b="1" dirty="0">
              <a:solidFill>
                <a:srgbClr val="002060"/>
              </a:solidFill>
              <a:ea typeface="幼圆" pitchFamily="1" charset="-122"/>
            </a:endParaRPr>
          </a:p>
        </p:txBody>
      </p:sp>
      <p:sp>
        <p:nvSpPr>
          <p:cNvPr id="8" name="Rectangle 5"/>
          <p:cNvSpPr>
            <a:spLocks noChangeArrowheads="1"/>
          </p:cNvSpPr>
          <p:nvPr/>
        </p:nvSpPr>
        <p:spPr bwMode="auto">
          <a:xfrm>
            <a:off x="467545" y="4196556"/>
            <a:ext cx="6912744" cy="504825"/>
          </a:xfrm>
          <a:prstGeom prst="rect">
            <a:avLst/>
          </a:prstGeom>
          <a:ln/>
          <a:extLst/>
        </p:spPr>
        <p:style>
          <a:lnRef idx="1">
            <a:schemeClr val="accent2"/>
          </a:lnRef>
          <a:fillRef idx="2">
            <a:schemeClr val="accent2"/>
          </a:fillRef>
          <a:effectRef idx="1">
            <a:schemeClr val="accent2"/>
          </a:effectRef>
          <a:fontRef idx="minor">
            <a:schemeClr val="dk1"/>
          </a:fontRef>
        </p:style>
        <p:txBody>
          <a:bodyPr wrap="none" anchor="ctr"/>
          <a:lstStyle/>
          <a:p>
            <a:pPr rtl="1"/>
            <a:r>
              <a:rPr lang="ar-EG" altLang="zh-CN" sz="2350" b="1" dirty="0" smtClean="0">
                <a:solidFill>
                  <a:srgbClr val="002060"/>
                </a:solidFill>
                <a:ea typeface="幼圆" pitchFamily="1" charset="-122"/>
              </a:rPr>
              <a:t>نسيان </a:t>
            </a:r>
            <a:r>
              <a:rPr lang="ar-EG" altLang="zh-CN" sz="2350" b="1" dirty="0">
                <a:solidFill>
                  <a:srgbClr val="002060"/>
                </a:solidFill>
                <a:ea typeface="幼圆" pitchFamily="1" charset="-122"/>
              </a:rPr>
              <a:t>الواجبات وإهمالُ حلِّها، واستفراغ الوُسْع والجهد في أمور تافهة</a:t>
            </a:r>
            <a:endParaRPr lang="zh-CN" altLang="en-US" sz="2350" b="1" dirty="0">
              <a:solidFill>
                <a:srgbClr val="002060"/>
              </a:solidFill>
              <a:ea typeface="幼圆" pitchFamily="1" charset="-122"/>
            </a:endParaRPr>
          </a:p>
        </p:txBody>
      </p:sp>
      <p:sp>
        <p:nvSpPr>
          <p:cNvPr id="9" name="Rectangle 6"/>
          <p:cNvSpPr>
            <a:spLocks noChangeArrowheads="1"/>
          </p:cNvSpPr>
          <p:nvPr/>
        </p:nvSpPr>
        <p:spPr bwMode="auto">
          <a:xfrm>
            <a:off x="467545" y="5228431"/>
            <a:ext cx="6912744" cy="504825"/>
          </a:xfrm>
          <a:prstGeom prst="rect">
            <a:avLst/>
          </a:prstGeom>
          <a:solidFill>
            <a:srgbClr val="00B0F0"/>
          </a:solidFill>
          <a:ln>
            <a:noFill/>
          </a:ln>
          <a:effectLst/>
          <a:extLst/>
        </p:spPr>
        <p:txBody>
          <a:bodyPr wrap="none" anchor="ctr"/>
          <a:lstStyle/>
          <a:p>
            <a:pPr rtl="1"/>
            <a:r>
              <a:rPr lang="ar-EG" altLang="zh-CN" b="1" dirty="0" smtClean="0">
                <a:solidFill>
                  <a:srgbClr val="002060"/>
                </a:solidFill>
                <a:ea typeface="幼圆" pitchFamily="1" charset="-122"/>
              </a:rPr>
              <a:t>إهمال </a:t>
            </a:r>
            <a:r>
              <a:rPr lang="ar-EG" altLang="zh-CN" b="1" dirty="0">
                <a:solidFill>
                  <a:srgbClr val="002060"/>
                </a:solidFill>
                <a:ea typeface="幼圆" pitchFamily="1" charset="-122"/>
              </a:rPr>
              <a:t>الالتزام بالتعليمات والقوانين الخاصَّة بالصفِّ والمدرسة</a:t>
            </a:r>
            <a:endParaRPr lang="zh-CN" altLang="en-US" b="1" dirty="0">
              <a:solidFill>
                <a:srgbClr val="002060"/>
              </a:solidFill>
              <a:ea typeface="幼圆" pitchFamily="1" charset="-122"/>
            </a:endParaRPr>
          </a:p>
        </p:txBody>
      </p:sp>
      <p:pic>
        <p:nvPicPr>
          <p:cNvPr id="10" name="Picture 7" descr="Green_01"/>
          <p:cNvPicPr>
            <a:picLocks noChangeAspect="1" noChangeArrowheads="1"/>
          </p:cNvPicPr>
          <p:nvPr/>
        </p:nvPicPr>
        <p:blipFill>
          <a:blip r:embed="rId3">
            <a:duotone>
              <a:prstClr val="black"/>
              <a:srgbClr val="FFCC66">
                <a:tint val="45000"/>
                <a:satMod val="400000"/>
              </a:srgbClr>
            </a:duotone>
            <a:extLst>
              <a:ext uri="{28A0092B-C50C-407E-A947-70E740481C1C}">
                <a14:useLocalDpi xmlns:a14="http://schemas.microsoft.com/office/drawing/2010/main" xmlns="" val="0"/>
              </a:ext>
            </a:extLst>
          </a:blip>
          <a:srcRect/>
          <a:stretch>
            <a:fillRect/>
          </a:stretch>
        </p:blipFill>
        <p:spPr bwMode="auto">
          <a:xfrm flipH="1">
            <a:off x="7811765" y="2204244"/>
            <a:ext cx="432643" cy="390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8" descr="Green_01"/>
          <p:cNvPicPr>
            <a:picLocks noChangeAspect="1" noChangeArrowheads="1"/>
          </p:cNvPicPr>
          <p:nvPr/>
        </p:nvPicPr>
        <p:blipFill>
          <a:blip r:embed="rId3">
            <a:duotone>
              <a:prstClr val="black"/>
              <a:schemeClr val="accent6">
                <a:tint val="45000"/>
                <a:satMod val="400000"/>
              </a:schemeClr>
            </a:duotone>
            <a:extLst>
              <a:ext uri="{28A0092B-C50C-407E-A947-70E740481C1C}">
                <a14:useLocalDpi xmlns:a14="http://schemas.microsoft.com/office/drawing/2010/main" xmlns="" val="0"/>
              </a:ext>
            </a:extLst>
          </a:blip>
          <a:srcRect/>
          <a:stretch>
            <a:fillRect/>
          </a:stretch>
        </p:blipFill>
        <p:spPr bwMode="auto">
          <a:xfrm flipH="1">
            <a:off x="7811765" y="3212306"/>
            <a:ext cx="432643" cy="390525"/>
          </a:xfrm>
          <a:prstGeom prst="rect">
            <a:avLst/>
          </a:prstGeom>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9" descr="Green_01"/>
          <p:cNvPicPr>
            <a:picLocks noChangeAspect="1" noChangeArrowheads="1"/>
          </p:cNvPicPr>
          <p:nvPr/>
        </p:nvPicPr>
        <p:blipFill>
          <a:blip r:embed="rId3">
            <a:duotone>
              <a:prstClr val="black"/>
              <a:schemeClr val="accent2">
                <a:tint val="45000"/>
                <a:satMod val="400000"/>
              </a:schemeClr>
            </a:duotone>
            <a:extLst>
              <a:ext uri="{28A0092B-C50C-407E-A947-70E740481C1C}">
                <a14:useLocalDpi xmlns:a14="http://schemas.microsoft.com/office/drawing/2010/main" xmlns="" val="0"/>
              </a:ext>
            </a:extLst>
          </a:blip>
          <a:srcRect/>
          <a:stretch>
            <a:fillRect/>
          </a:stretch>
        </p:blipFill>
        <p:spPr bwMode="auto">
          <a:xfrm flipH="1">
            <a:off x="7811765" y="4220369"/>
            <a:ext cx="432643" cy="390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10" descr="Green_01"/>
          <p:cNvPicPr>
            <a:picLocks noChangeAspect="1" noChangeArrowheads="1"/>
          </p:cNvPicPr>
          <p:nvPr/>
        </p:nvPicPr>
        <p:blipFill>
          <a:blip r:embed="rId3">
            <a:duotone>
              <a:prstClr val="black"/>
              <a:schemeClr val="accent1">
                <a:tint val="45000"/>
                <a:satMod val="400000"/>
              </a:schemeClr>
            </a:duotone>
            <a:extLst>
              <a:ext uri="{28A0092B-C50C-407E-A947-70E740481C1C}">
                <a14:useLocalDpi xmlns:a14="http://schemas.microsoft.com/office/drawing/2010/main" xmlns="" val="0"/>
              </a:ext>
            </a:extLst>
          </a:blip>
          <a:srcRect/>
          <a:stretch>
            <a:fillRect/>
          </a:stretch>
        </p:blipFill>
        <p:spPr bwMode="auto">
          <a:xfrm flipH="1">
            <a:off x="7811765" y="5301456"/>
            <a:ext cx="432643" cy="390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76003825"/>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10"/>
                                        </p:tgtEl>
                                        <p:attrNameLst>
                                          <p:attrName>r</p:attrName>
                                        </p:attrNameLst>
                                      </p:cBhvr>
                                    </p:animRot>
                                  </p:childTnLst>
                                </p:cTn>
                              </p:par>
                            </p:childTnLst>
                          </p:cTn>
                        </p:par>
                        <p:par>
                          <p:cTn id="7" fill="hold">
                            <p:stCondLst>
                              <p:cond delay="2000"/>
                            </p:stCondLst>
                            <p:childTnLst>
                              <p:par>
                                <p:cTn id="8" presetID="16" presetClass="entr" presetSubtype="21" fill="hold" grpId="0" nodeType="after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nodeType="clickEffect">
                                  <p:stCondLst>
                                    <p:cond delay="0"/>
                                  </p:stCondLst>
                                  <p:childTnLst>
                                    <p:animRot by="21600000">
                                      <p:cBhvr>
                                        <p:cTn id="14" dur="2000" fill="hold"/>
                                        <p:tgtEl>
                                          <p:spTgt spid="11"/>
                                        </p:tgtEl>
                                        <p:attrNameLst>
                                          <p:attrName>r</p:attrName>
                                        </p:attrNameLst>
                                      </p:cBhvr>
                                    </p:animRot>
                                  </p:childTnLst>
                                </p:cTn>
                              </p:par>
                            </p:childTnLst>
                          </p:cTn>
                        </p:par>
                        <p:par>
                          <p:cTn id="15" fill="hold">
                            <p:stCondLst>
                              <p:cond delay="2000"/>
                            </p:stCondLst>
                            <p:childTnLst>
                              <p:par>
                                <p:cTn id="16" presetID="16" presetClass="entr" presetSubtype="21"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mph" presetSubtype="0" fill="hold" nodeType="clickEffect">
                                  <p:stCondLst>
                                    <p:cond delay="0"/>
                                  </p:stCondLst>
                                  <p:childTnLst>
                                    <p:animRot by="21600000">
                                      <p:cBhvr>
                                        <p:cTn id="22" dur="2000" fill="hold"/>
                                        <p:tgtEl>
                                          <p:spTgt spid="12"/>
                                        </p:tgtEl>
                                        <p:attrNameLst>
                                          <p:attrName>r</p:attrName>
                                        </p:attrNameLst>
                                      </p:cBhvr>
                                    </p:animRot>
                                  </p:childTnLst>
                                </p:cTn>
                              </p:par>
                            </p:childTnLst>
                          </p:cTn>
                        </p:par>
                        <p:par>
                          <p:cTn id="23" fill="hold">
                            <p:stCondLst>
                              <p:cond delay="2000"/>
                            </p:stCondLst>
                            <p:childTnLst>
                              <p:par>
                                <p:cTn id="24" presetID="16" presetClass="entr" presetSubtype="21"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arn(inVertical)">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mph" presetSubtype="0" fill="hold" nodeType="clickEffect">
                                  <p:stCondLst>
                                    <p:cond delay="0"/>
                                  </p:stCondLst>
                                  <p:childTnLst>
                                    <p:animRot by="21600000">
                                      <p:cBhvr>
                                        <p:cTn id="30" dur="2000" fill="hold"/>
                                        <p:tgtEl>
                                          <p:spTgt spid="13"/>
                                        </p:tgtEl>
                                        <p:attrNameLst>
                                          <p:attrName>r</p:attrName>
                                        </p:attrNameLst>
                                      </p:cBhvr>
                                    </p:animRot>
                                  </p:childTnLst>
                                </p:cTn>
                              </p:par>
                            </p:childTnLst>
                          </p:cTn>
                        </p:par>
                        <p:par>
                          <p:cTn id="31" fill="hold">
                            <p:stCondLst>
                              <p:cond delay="2000"/>
                            </p:stCondLst>
                            <p:childTnLst>
                              <p:par>
                                <p:cTn id="32" presetID="16" presetClass="entr" presetSubtype="21"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barn(inVertical)">
                                      <p:cBhvr>
                                        <p:cTn id="3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3"/>
          <p:cNvSpPr/>
          <p:nvPr/>
        </p:nvSpPr>
        <p:spPr bwMode="auto">
          <a:xfrm>
            <a:off x="5076056" y="404664"/>
            <a:ext cx="3936776" cy="720080"/>
          </a:xfrm>
          <a:prstGeom prst="round2DiagRect">
            <a:avLst/>
          </a:prstGeom>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pPr rtl="1"/>
            <a:r>
              <a:rPr lang="ar-EG" sz="2800" b="1" dirty="0">
                <a:solidFill>
                  <a:srgbClr val="0120BD">
                    <a:lumMod val="75000"/>
                  </a:srgbClr>
                </a:solidFill>
                <a:latin typeface="Arial" charset="0"/>
              </a:rPr>
              <a:t>مُثَبِّطات التحفيز</a:t>
            </a:r>
          </a:p>
        </p:txBody>
      </p:sp>
      <p:sp>
        <p:nvSpPr>
          <p:cNvPr id="6" name="Rectangle 3"/>
          <p:cNvSpPr>
            <a:spLocks noChangeArrowheads="1"/>
          </p:cNvSpPr>
          <p:nvPr/>
        </p:nvSpPr>
        <p:spPr bwMode="auto">
          <a:xfrm>
            <a:off x="467545" y="2132806"/>
            <a:ext cx="6912744" cy="504825"/>
          </a:xfrm>
          <a:prstGeom prst="rect">
            <a:avLst/>
          </a:prstGeom>
          <a:gradFill rotWithShape="1">
            <a:gsLst>
              <a:gs pos="0">
                <a:srgbClr val="FFC000"/>
              </a:gs>
              <a:gs pos="100000">
                <a:srgbClr val="FFCC66"/>
              </a:gs>
            </a:gsLst>
            <a:lin ang="5400000" scaled="1"/>
          </a:gradFill>
          <a:ln>
            <a:noFill/>
          </a:ln>
          <a:effectLst/>
          <a:extLst/>
        </p:spPr>
        <p:txBody>
          <a:bodyPr wrap="none" anchor="ctr"/>
          <a:lstStyle/>
          <a:p>
            <a:pPr rtl="1"/>
            <a:r>
              <a:rPr lang="ar-EG" altLang="zh-CN" b="1" dirty="0" smtClean="0">
                <a:solidFill>
                  <a:srgbClr val="002060"/>
                </a:solidFill>
                <a:ea typeface="幼圆" pitchFamily="1" charset="-122"/>
              </a:rPr>
              <a:t>كثرة </a:t>
            </a:r>
            <a:r>
              <a:rPr lang="ar-EG" altLang="zh-CN" b="1" dirty="0">
                <a:solidFill>
                  <a:srgbClr val="002060"/>
                </a:solidFill>
                <a:ea typeface="幼圆" pitchFamily="1" charset="-122"/>
              </a:rPr>
              <a:t>الغياب عن المدرسة</a:t>
            </a:r>
            <a:endParaRPr lang="ar-EG" altLang="zh-CN" sz="2400" b="1" dirty="0">
              <a:solidFill>
                <a:srgbClr val="002060"/>
              </a:solidFill>
              <a:ea typeface="幼圆" pitchFamily="1" charset="-122"/>
            </a:endParaRPr>
          </a:p>
        </p:txBody>
      </p:sp>
      <p:sp>
        <p:nvSpPr>
          <p:cNvPr id="7" name="Rectangle 4"/>
          <p:cNvSpPr>
            <a:spLocks noChangeArrowheads="1"/>
          </p:cNvSpPr>
          <p:nvPr/>
        </p:nvSpPr>
        <p:spPr bwMode="auto">
          <a:xfrm>
            <a:off x="467545" y="3164681"/>
            <a:ext cx="6912744" cy="504825"/>
          </a:xfrm>
          <a:prstGeom prst="rect">
            <a:avLst/>
          </a:prstGeom>
          <a:ln/>
          <a:extLst/>
        </p:spPr>
        <p:style>
          <a:lnRef idx="1">
            <a:schemeClr val="accent6"/>
          </a:lnRef>
          <a:fillRef idx="3">
            <a:schemeClr val="accent6"/>
          </a:fillRef>
          <a:effectRef idx="2">
            <a:schemeClr val="accent6"/>
          </a:effectRef>
          <a:fontRef idx="minor">
            <a:schemeClr val="lt1"/>
          </a:fontRef>
        </p:style>
        <p:txBody>
          <a:bodyPr wrap="none" anchor="ctr"/>
          <a:lstStyle/>
          <a:p>
            <a:pPr rtl="1"/>
            <a:r>
              <a:rPr lang="ar-EG" altLang="zh-CN" sz="2300" b="1" dirty="0" smtClean="0">
                <a:solidFill>
                  <a:srgbClr val="002060"/>
                </a:solidFill>
                <a:ea typeface="幼圆" pitchFamily="1" charset="-122"/>
              </a:rPr>
              <a:t>كُرْه </a:t>
            </a:r>
            <a:r>
              <a:rPr lang="ar-EG" altLang="zh-CN" sz="2300" b="1" dirty="0">
                <a:solidFill>
                  <a:srgbClr val="002060"/>
                </a:solidFill>
                <a:ea typeface="幼圆" pitchFamily="1" charset="-122"/>
              </a:rPr>
              <a:t>المدرسة حتى إن المتعلِّم يشعر بعدم ملاءَمة المقعد الذي يجلس فيه</a:t>
            </a:r>
            <a:endParaRPr lang="zh-CN" altLang="en-US" sz="2300" b="1" dirty="0">
              <a:solidFill>
                <a:srgbClr val="002060"/>
              </a:solidFill>
              <a:ea typeface="幼圆" pitchFamily="1" charset="-122"/>
            </a:endParaRPr>
          </a:p>
        </p:txBody>
      </p:sp>
      <p:sp>
        <p:nvSpPr>
          <p:cNvPr id="8" name="Rectangle 5"/>
          <p:cNvSpPr>
            <a:spLocks noChangeArrowheads="1"/>
          </p:cNvSpPr>
          <p:nvPr/>
        </p:nvSpPr>
        <p:spPr bwMode="auto">
          <a:xfrm>
            <a:off x="467545" y="4196556"/>
            <a:ext cx="6912744" cy="504825"/>
          </a:xfrm>
          <a:prstGeom prst="rect">
            <a:avLst/>
          </a:prstGeom>
          <a:ln/>
          <a:extLst/>
        </p:spPr>
        <p:style>
          <a:lnRef idx="1">
            <a:schemeClr val="accent2"/>
          </a:lnRef>
          <a:fillRef idx="2">
            <a:schemeClr val="accent2"/>
          </a:fillRef>
          <a:effectRef idx="1">
            <a:schemeClr val="accent2"/>
          </a:effectRef>
          <a:fontRef idx="minor">
            <a:schemeClr val="dk1"/>
          </a:fontRef>
        </p:style>
        <p:txBody>
          <a:bodyPr wrap="none" anchor="ctr"/>
          <a:lstStyle/>
          <a:p>
            <a:pPr rtl="1"/>
            <a:r>
              <a:rPr lang="ar-EG" altLang="zh-CN" sz="2350" b="1" dirty="0" smtClean="0">
                <a:solidFill>
                  <a:srgbClr val="002060"/>
                </a:solidFill>
                <a:ea typeface="幼圆" pitchFamily="1" charset="-122"/>
              </a:rPr>
              <a:t>التأخُّر </a:t>
            </a:r>
            <a:r>
              <a:rPr lang="ar-EG" altLang="zh-CN" sz="2350" b="1" dirty="0">
                <a:solidFill>
                  <a:srgbClr val="002060"/>
                </a:solidFill>
                <a:ea typeface="幼圆" pitchFamily="1" charset="-122"/>
              </a:rPr>
              <a:t>الصباحي، والتسرُّب من المدرسة</a:t>
            </a:r>
            <a:endParaRPr lang="zh-CN" altLang="en-US" sz="2350" b="1" dirty="0">
              <a:solidFill>
                <a:srgbClr val="002060"/>
              </a:solidFill>
              <a:ea typeface="幼圆" pitchFamily="1" charset="-122"/>
            </a:endParaRPr>
          </a:p>
        </p:txBody>
      </p:sp>
      <p:sp>
        <p:nvSpPr>
          <p:cNvPr id="9" name="Rectangle 6"/>
          <p:cNvSpPr>
            <a:spLocks noChangeArrowheads="1"/>
          </p:cNvSpPr>
          <p:nvPr/>
        </p:nvSpPr>
        <p:spPr bwMode="auto">
          <a:xfrm>
            <a:off x="467545" y="5228431"/>
            <a:ext cx="6912744" cy="504825"/>
          </a:xfrm>
          <a:prstGeom prst="rect">
            <a:avLst/>
          </a:prstGeom>
          <a:solidFill>
            <a:srgbClr val="00B0F0"/>
          </a:solidFill>
          <a:ln>
            <a:noFill/>
          </a:ln>
          <a:effectLst/>
          <a:extLst/>
        </p:spPr>
        <p:txBody>
          <a:bodyPr wrap="none" anchor="ctr"/>
          <a:lstStyle/>
          <a:p>
            <a:pPr rtl="1"/>
            <a:r>
              <a:rPr lang="ar-EG" altLang="zh-CN" b="1" dirty="0" smtClean="0">
                <a:solidFill>
                  <a:srgbClr val="002060"/>
                </a:solidFill>
                <a:ea typeface="幼圆" pitchFamily="1" charset="-122"/>
              </a:rPr>
              <a:t>عدم </a:t>
            </a:r>
            <a:r>
              <a:rPr lang="ar-EG" altLang="zh-CN" b="1" dirty="0">
                <a:solidFill>
                  <a:srgbClr val="002060"/>
                </a:solidFill>
                <a:ea typeface="幼圆" pitchFamily="1" charset="-122"/>
              </a:rPr>
              <a:t>الاهتمام كثيرًا بالمكافآت التي قد تُقَدَّم إليهم</a:t>
            </a:r>
            <a:endParaRPr lang="zh-CN" altLang="en-US" b="1" dirty="0">
              <a:solidFill>
                <a:srgbClr val="002060"/>
              </a:solidFill>
              <a:ea typeface="幼圆" pitchFamily="1" charset="-122"/>
            </a:endParaRPr>
          </a:p>
        </p:txBody>
      </p:sp>
      <p:pic>
        <p:nvPicPr>
          <p:cNvPr id="10" name="Picture 7" descr="Green_01"/>
          <p:cNvPicPr>
            <a:picLocks noChangeAspect="1" noChangeArrowheads="1"/>
          </p:cNvPicPr>
          <p:nvPr/>
        </p:nvPicPr>
        <p:blipFill>
          <a:blip r:embed="rId3">
            <a:duotone>
              <a:prstClr val="black"/>
              <a:srgbClr val="FFCC66">
                <a:tint val="45000"/>
                <a:satMod val="400000"/>
              </a:srgbClr>
            </a:duotone>
            <a:extLst>
              <a:ext uri="{28A0092B-C50C-407E-A947-70E740481C1C}">
                <a14:useLocalDpi xmlns:a14="http://schemas.microsoft.com/office/drawing/2010/main" xmlns="" val="0"/>
              </a:ext>
            </a:extLst>
          </a:blip>
          <a:srcRect/>
          <a:stretch>
            <a:fillRect/>
          </a:stretch>
        </p:blipFill>
        <p:spPr bwMode="auto">
          <a:xfrm flipH="1">
            <a:off x="7811765" y="2204244"/>
            <a:ext cx="432643" cy="390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8" descr="Green_01"/>
          <p:cNvPicPr>
            <a:picLocks noChangeAspect="1" noChangeArrowheads="1"/>
          </p:cNvPicPr>
          <p:nvPr/>
        </p:nvPicPr>
        <p:blipFill>
          <a:blip r:embed="rId3">
            <a:duotone>
              <a:prstClr val="black"/>
              <a:schemeClr val="accent6">
                <a:tint val="45000"/>
                <a:satMod val="400000"/>
              </a:schemeClr>
            </a:duotone>
            <a:extLst>
              <a:ext uri="{28A0092B-C50C-407E-A947-70E740481C1C}">
                <a14:useLocalDpi xmlns:a14="http://schemas.microsoft.com/office/drawing/2010/main" xmlns="" val="0"/>
              </a:ext>
            </a:extLst>
          </a:blip>
          <a:srcRect/>
          <a:stretch>
            <a:fillRect/>
          </a:stretch>
        </p:blipFill>
        <p:spPr bwMode="auto">
          <a:xfrm flipH="1">
            <a:off x="7811765" y="3212306"/>
            <a:ext cx="432643" cy="390525"/>
          </a:xfrm>
          <a:prstGeom prst="rect">
            <a:avLst/>
          </a:prstGeom>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9" descr="Green_01"/>
          <p:cNvPicPr>
            <a:picLocks noChangeAspect="1" noChangeArrowheads="1"/>
          </p:cNvPicPr>
          <p:nvPr/>
        </p:nvPicPr>
        <p:blipFill>
          <a:blip r:embed="rId3">
            <a:duotone>
              <a:prstClr val="black"/>
              <a:schemeClr val="accent2">
                <a:tint val="45000"/>
                <a:satMod val="400000"/>
              </a:schemeClr>
            </a:duotone>
            <a:extLst>
              <a:ext uri="{28A0092B-C50C-407E-A947-70E740481C1C}">
                <a14:useLocalDpi xmlns:a14="http://schemas.microsoft.com/office/drawing/2010/main" xmlns="" val="0"/>
              </a:ext>
            </a:extLst>
          </a:blip>
          <a:srcRect/>
          <a:stretch>
            <a:fillRect/>
          </a:stretch>
        </p:blipFill>
        <p:spPr bwMode="auto">
          <a:xfrm flipH="1">
            <a:off x="7811765" y="4220369"/>
            <a:ext cx="432643" cy="390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10" descr="Green_01"/>
          <p:cNvPicPr>
            <a:picLocks noChangeAspect="1" noChangeArrowheads="1"/>
          </p:cNvPicPr>
          <p:nvPr/>
        </p:nvPicPr>
        <p:blipFill>
          <a:blip r:embed="rId3">
            <a:duotone>
              <a:prstClr val="black"/>
              <a:schemeClr val="accent1">
                <a:tint val="45000"/>
                <a:satMod val="400000"/>
              </a:schemeClr>
            </a:duotone>
            <a:extLst>
              <a:ext uri="{28A0092B-C50C-407E-A947-70E740481C1C}">
                <a14:useLocalDpi xmlns:a14="http://schemas.microsoft.com/office/drawing/2010/main" xmlns="" val="0"/>
              </a:ext>
            </a:extLst>
          </a:blip>
          <a:srcRect/>
          <a:stretch>
            <a:fillRect/>
          </a:stretch>
        </p:blipFill>
        <p:spPr bwMode="auto">
          <a:xfrm flipH="1">
            <a:off x="7811765" y="5301456"/>
            <a:ext cx="432643" cy="390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735323763"/>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10"/>
                                        </p:tgtEl>
                                        <p:attrNameLst>
                                          <p:attrName>r</p:attrName>
                                        </p:attrNameLst>
                                      </p:cBhvr>
                                    </p:animRot>
                                  </p:childTnLst>
                                </p:cTn>
                              </p:par>
                            </p:childTnLst>
                          </p:cTn>
                        </p:par>
                        <p:par>
                          <p:cTn id="7" fill="hold">
                            <p:stCondLst>
                              <p:cond delay="2000"/>
                            </p:stCondLst>
                            <p:childTnLst>
                              <p:par>
                                <p:cTn id="8" presetID="16" presetClass="entr" presetSubtype="21" fill="hold" grpId="0" nodeType="after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nodeType="clickEffect">
                                  <p:stCondLst>
                                    <p:cond delay="0"/>
                                  </p:stCondLst>
                                  <p:childTnLst>
                                    <p:animRot by="21600000">
                                      <p:cBhvr>
                                        <p:cTn id="14" dur="2000" fill="hold"/>
                                        <p:tgtEl>
                                          <p:spTgt spid="11"/>
                                        </p:tgtEl>
                                        <p:attrNameLst>
                                          <p:attrName>r</p:attrName>
                                        </p:attrNameLst>
                                      </p:cBhvr>
                                    </p:animRot>
                                  </p:childTnLst>
                                </p:cTn>
                              </p:par>
                            </p:childTnLst>
                          </p:cTn>
                        </p:par>
                        <p:par>
                          <p:cTn id="15" fill="hold">
                            <p:stCondLst>
                              <p:cond delay="2000"/>
                            </p:stCondLst>
                            <p:childTnLst>
                              <p:par>
                                <p:cTn id="16" presetID="16" presetClass="entr" presetSubtype="21"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mph" presetSubtype="0" fill="hold" nodeType="clickEffect">
                                  <p:stCondLst>
                                    <p:cond delay="0"/>
                                  </p:stCondLst>
                                  <p:childTnLst>
                                    <p:animRot by="21600000">
                                      <p:cBhvr>
                                        <p:cTn id="22" dur="2000" fill="hold"/>
                                        <p:tgtEl>
                                          <p:spTgt spid="12"/>
                                        </p:tgtEl>
                                        <p:attrNameLst>
                                          <p:attrName>r</p:attrName>
                                        </p:attrNameLst>
                                      </p:cBhvr>
                                    </p:animRot>
                                  </p:childTnLst>
                                </p:cTn>
                              </p:par>
                            </p:childTnLst>
                          </p:cTn>
                        </p:par>
                        <p:par>
                          <p:cTn id="23" fill="hold">
                            <p:stCondLst>
                              <p:cond delay="2000"/>
                            </p:stCondLst>
                            <p:childTnLst>
                              <p:par>
                                <p:cTn id="24" presetID="16" presetClass="entr" presetSubtype="21"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arn(inVertical)">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mph" presetSubtype="0" fill="hold" nodeType="clickEffect">
                                  <p:stCondLst>
                                    <p:cond delay="0"/>
                                  </p:stCondLst>
                                  <p:childTnLst>
                                    <p:animRot by="21600000">
                                      <p:cBhvr>
                                        <p:cTn id="30" dur="2000" fill="hold"/>
                                        <p:tgtEl>
                                          <p:spTgt spid="13"/>
                                        </p:tgtEl>
                                        <p:attrNameLst>
                                          <p:attrName>r</p:attrName>
                                        </p:attrNameLst>
                                      </p:cBhvr>
                                    </p:animRot>
                                  </p:childTnLst>
                                </p:cTn>
                              </p:par>
                            </p:childTnLst>
                          </p:cTn>
                        </p:par>
                        <p:par>
                          <p:cTn id="31" fill="hold">
                            <p:stCondLst>
                              <p:cond delay="2000"/>
                            </p:stCondLst>
                            <p:childTnLst>
                              <p:par>
                                <p:cTn id="32" presetID="16" presetClass="entr" presetSubtype="21"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barn(inVertical)">
                                      <p:cBhvr>
                                        <p:cTn id="3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18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50" name="Rectangle 5"/>
          <p:cNvSpPr>
            <a:spLocks noGrp="1" noChangeArrowheads="1"/>
          </p:cNvSpPr>
          <p:nvPr>
            <p:ph type="ctrTitle"/>
          </p:nvPr>
        </p:nvSpPr>
        <p:spPr>
          <a:xfrm>
            <a:off x="4267200" y="1066800"/>
            <a:ext cx="5029200" cy="762000"/>
          </a:xfrm>
          <a:extLst>
            <a:ext uri="{AF507438-7753-43E0-B8FC-AC1667EBCBE1}">
              <a14:hiddenEffects xmlns:a14="http://schemas.microsoft.com/office/drawing/2010/main" xmlns="">
                <a:effectLst>
                  <a:outerShdw dist="17961" dir="2700000" algn="ctr" rotWithShape="0">
                    <a:srgbClr val="000000"/>
                  </a:outerShdw>
                </a:effectLst>
              </a14:hiddenEffects>
            </a:ext>
          </a:extLst>
        </p:spPr>
        <p:txBody>
          <a:bodyPr/>
          <a:lstStyle/>
          <a:p>
            <a:pPr algn="ctr" eaLnBrk="1" hangingPunct="1"/>
            <a:r>
              <a:rPr lang="ar-EG" sz="4800" b="1" smtClean="0">
                <a:solidFill>
                  <a:schemeClr val="bg2">
                    <a:lumMod val="50000"/>
                  </a:schemeClr>
                </a:solidFill>
              </a:rPr>
              <a:t>نلقاكم فى دورات اخرى</a:t>
            </a:r>
            <a:endParaRPr lang="ru-RU" sz="4800" b="1" dirty="0" smtClean="0">
              <a:solidFill>
                <a:schemeClr val="bg2">
                  <a:lumMod val="50000"/>
                </a:schemeClr>
              </a:solidFill>
            </a:endParaRPr>
          </a:p>
        </p:txBody>
      </p:sp>
    </p:spTree>
    <p:extLst>
      <p:ext uri="{BB962C8B-B14F-4D97-AF65-F5344CB8AC3E}">
        <p14:creationId xmlns:p14="http://schemas.microsoft.com/office/powerpoint/2010/main" xmlns="" val="2856028273"/>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3"/>
          <p:cNvSpPr/>
          <p:nvPr/>
        </p:nvSpPr>
        <p:spPr bwMode="auto">
          <a:xfrm>
            <a:off x="5364088" y="404664"/>
            <a:ext cx="3648744" cy="720080"/>
          </a:xfrm>
          <a:prstGeom prst="round2DiagRect">
            <a:avLst/>
          </a:prstGeom>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pPr rtl="1"/>
            <a:r>
              <a:rPr lang="ar-EG" sz="2800" b="1" dirty="0" smtClean="0">
                <a:solidFill>
                  <a:srgbClr val="0120BD">
                    <a:lumMod val="75000"/>
                  </a:srgbClr>
                </a:solidFill>
                <a:latin typeface="Arial" charset="0"/>
              </a:rPr>
              <a:t>المستوى </a:t>
            </a:r>
            <a:r>
              <a:rPr lang="ar-EG" sz="2800" b="1" dirty="0">
                <a:solidFill>
                  <a:srgbClr val="0120BD">
                    <a:lumMod val="75000"/>
                  </a:srgbClr>
                </a:solidFill>
                <a:latin typeface="Arial" charset="0"/>
              </a:rPr>
              <a:t>الأدنى</a:t>
            </a:r>
            <a:endParaRPr lang="ar-EG" sz="2800" b="1" dirty="0" smtClean="0">
              <a:solidFill>
                <a:srgbClr val="0120BD">
                  <a:lumMod val="75000"/>
                </a:srgbClr>
              </a:solidFill>
              <a:latin typeface="Arial" charset="0"/>
            </a:endParaRPr>
          </a:p>
        </p:txBody>
      </p:sp>
      <p:sp>
        <p:nvSpPr>
          <p:cNvPr id="5" name="Flowchart: Alternate Process 4"/>
          <p:cNvSpPr/>
          <p:nvPr/>
        </p:nvSpPr>
        <p:spPr bwMode="auto">
          <a:xfrm>
            <a:off x="755576" y="3933056"/>
            <a:ext cx="7632848" cy="1800200"/>
          </a:xfrm>
          <a:prstGeom prst="flowChartAlternateProcess">
            <a:avLst/>
          </a:prstGeom>
          <a:solidFill>
            <a:schemeClr val="accent1">
              <a:alpha val="50000"/>
            </a:schemeClr>
          </a:solidFill>
          <a:ln/>
          <a:extLst/>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1" anchor="ctr" anchorCtr="0" compatLnSpc="1">
            <a:prstTxWarp prst="textNoShape">
              <a:avLst/>
            </a:prstTxWarp>
          </a:bodyPr>
          <a:lstStyle/>
          <a:p>
            <a:pPr rtl="1"/>
            <a:endParaRPr lang="ar-EG" b="1" dirty="0" smtClean="0">
              <a:solidFill>
                <a:srgbClr val="808080"/>
              </a:solidFill>
              <a:latin typeface="Arial" charset="0"/>
            </a:endParaRPr>
          </a:p>
        </p:txBody>
      </p:sp>
      <p:sp>
        <p:nvSpPr>
          <p:cNvPr id="2" name="TextBox 1"/>
          <p:cNvSpPr txBox="1"/>
          <p:nvPr/>
        </p:nvSpPr>
        <p:spPr>
          <a:xfrm>
            <a:off x="755576" y="4149080"/>
            <a:ext cx="7632848" cy="1569660"/>
          </a:xfrm>
          <a:prstGeom prst="rect">
            <a:avLst/>
          </a:prstGeom>
          <a:noFill/>
        </p:spPr>
        <p:txBody>
          <a:bodyPr wrap="square" rtlCol="1">
            <a:spAutoFit/>
          </a:bodyPr>
          <a:lstStyle/>
          <a:p>
            <a:pPr rtl="1"/>
            <a:r>
              <a:rPr lang="ar-SA" b="1" dirty="0">
                <a:solidFill>
                  <a:srgbClr val="FFFFFF"/>
                </a:solidFill>
              </a:rPr>
              <a:t>ويضم الحاجات الفسيولوجية كالحاجة إلى الطعام والشراب والهواء والنوم. بعد ذلك الحاجة إلى الأمن والسلامة. من هنا، نجد أن الاهتمام الأول للفرد ينصب على الحياة أو نحو الحاجات الفسيولوجية التي تمثل الأساس لاستمرار الحياة</a:t>
            </a:r>
            <a:endParaRPr lang="ar-EG" b="1" dirty="0">
              <a:solidFill>
                <a:srgbClr val="FFFFFF"/>
              </a:solidFill>
            </a:endParaRPr>
          </a:p>
        </p:txBody>
      </p:sp>
    </p:spTree>
    <p:extLst>
      <p:ext uri="{BB962C8B-B14F-4D97-AF65-F5344CB8AC3E}">
        <p14:creationId xmlns:p14="http://schemas.microsoft.com/office/powerpoint/2010/main" xmlns="" val="1758927663"/>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19"/>
          <p:cNvSpPr/>
          <p:nvPr/>
        </p:nvSpPr>
        <p:spPr>
          <a:xfrm>
            <a:off x="2286000" y="228600"/>
            <a:ext cx="4572000" cy="722334"/>
          </a:xfrm>
          <a:prstGeom prst="roundRect">
            <a:avLst/>
          </a:prstGeom>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EG" sz="5000" dirty="0">
                <a:solidFill>
                  <a:schemeClr val="bg2"/>
                </a:solidFill>
              </a:rPr>
              <a:t>الاتفاقيات </a:t>
            </a:r>
          </a:p>
        </p:txBody>
      </p:sp>
      <p:sp>
        <p:nvSpPr>
          <p:cNvPr id="21" name="AutoShape 7"/>
          <p:cNvSpPr>
            <a:spLocks noChangeArrowheads="1"/>
          </p:cNvSpPr>
          <p:nvPr/>
        </p:nvSpPr>
        <p:spPr bwMode="auto">
          <a:xfrm>
            <a:off x="6621810" y="1247657"/>
            <a:ext cx="2369790" cy="668992"/>
          </a:xfrm>
          <a:prstGeom prst="roundRect">
            <a:avLst>
              <a:gd name="adj" fmla="val 50000"/>
            </a:avLst>
          </a:prstGeom>
          <a:ln/>
          <a:extLst/>
        </p:spPr>
        <p:style>
          <a:lnRef idx="1">
            <a:schemeClr val="accent1"/>
          </a:lnRef>
          <a:fillRef idx="2">
            <a:schemeClr val="accent1"/>
          </a:fillRef>
          <a:effectRef idx="1">
            <a:schemeClr val="accent1"/>
          </a:effectRef>
          <a:fontRef idx="minor">
            <a:schemeClr val="dk1"/>
          </a:fontRef>
        </p:style>
        <p:txBody>
          <a:bodyPr wrap="none" anchor="ctr"/>
          <a:lstStyle/>
          <a:p>
            <a:pPr algn="ctr"/>
            <a:r>
              <a:rPr lang="ar-EG" sz="2400" b="1" dirty="0" smtClean="0">
                <a:solidFill>
                  <a:srgbClr val="292929"/>
                </a:solidFill>
                <a:latin typeface="Verdana" panose="020B0604030504040204" pitchFamily="34" charset="0"/>
                <a:ea typeface="HY헤드라인M" pitchFamily="2" charset="-127"/>
              </a:rPr>
              <a:t>الابتسامة طوال الوقت </a:t>
            </a:r>
            <a:endParaRPr lang="ar-SA" sz="2400" b="1" dirty="0">
              <a:solidFill>
                <a:srgbClr val="292929"/>
              </a:solidFill>
              <a:latin typeface="Verdana" panose="020B0604030504040204" pitchFamily="34" charset="0"/>
              <a:ea typeface="HY헤드라인M" pitchFamily="2" charset="-127"/>
            </a:endParaRPr>
          </a:p>
        </p:txBody>
      </p:sp>
      <p:sp>
        <p:nvSpPr>
          <p:cNvPr id="22" name="AutoShape 7"/>
          <p:cNvSpPr>
            <a:spLocks noChangeArrowheads="1"/>
          </p:cNvSpPr>
          <p:nvPr/>
        </p:nvSpPr>
        <p:spPr bwMode="auto">
          <a:xfrm>
            <a:off x="1973610" y="1247657"/>
            <a:ext cx="2369790" cy="668992"/>
          </a:xfrm>
          <a:prstGeom prst="roundRect">
            <a:avLst>
              <a:gd name="adj" fmla="val 50000"/>
            </a:avLst>
          </a:prstGeom>
          <a:ln/>
          <a:extLst/>
        </p:spPr>
        <p:style>
          <a:lnRef idx="1">
            <a:schemeClr val="accent1"/>
          </a:lnRef>
          <a:fillRef idx="2">
            <a:schemeClr val="accent1"/>
          </a:fillRef>
          <a:effectRef idx="1">
            <a:schemeClr val="accent1"/>
          </a:effectRef>
          <a:fontRef idx="minor">
            <a:schemeClr val="dk1"/>
          </a:fontRef>
        </p:style>
        <p:txBody>
          <a:bodyPr wrap="none" anchor="ctr"/>
          <a:lstStyle/>
          <a:p>
            <a:pPr algn="ctr"/>
            <a:r>
              <a:rPr lang="ar-EG" sz="2400" b="1" dirty="0">
                <a:solidFill>
                  <a:srgbClr val="292929"/>
                </a:solidFill>
                <a:latin typeface="Verdana" panose="020B0604030504040204" pitchFamily="34" charset="0"/>
                <a:ea typeface="HY헤드라인M" pitchFamily="2" charset="-127"/>
              </a:rPr>
              <a:t>الحضور </a:t>
            </a:r>
            <a:r>
              <a:rPr lang="ar-EG" sz="2400" b="1" dirty="0" smtClean="0">
                <a:solidFill>
                  <a:srgbClr val="292929"/>
                </a:solidFill>
                <a:latin typeface="Verdana" panose="020B0604030504040204" pitchFamily="34" charset="0"/>
                <a:ea typeface="HY헤드라인M" pitchFamily="2" charset="-127"/>
              </a:rPr>
              <a:t>والانصراف</a:t>
            </a:r>
          </a:p>
          <a:p>
            <a:pPr algn="ctr"/>
            <a:r>
              <a:rPr lang="ar-EG" sz="2400" b="1" dirty="0" smtClean="0">
                <a:solidFill>
                  <a:srgbClr val="292929"/>
                </a:solidFill>
                <a:latin typeface="Verdana" panose="020B0604030504040204" pitchFamily="34" charset="0"/>
                <a:ea typeface="HY헤드라인M" pitchFamily="2" charset="-127"/>
              </a:rPr>
              <a:t> </a:t>
            </a:r>
            <a:r>
              <a:rPr lang="ar-EG" sz="2400" b="1" dirty="0">
                <a:solidFill>
                  <a:srgbClr val="292929"/>
                </a:solidFill>
                <a:latin typeface="Verdana" panose="020B0604030504040204" pitchFamily="34" charset="0"/>
                <a:ea typeface="HY헤드라인M" pitchFamily="2" charset="-127"/>
              </a:rPr>
              <a:t>في الوقت المحدد</a:t>
            </a:r>
            <a:endParaRPr lang="ar-SA" sz="2400" b="1" dirty="0">
              <a:solidFill>
                <a:srgbClr val="292929"/>
              </a:solidFill>
              <a:latin typeface="Verdana" panose="020B0604030504040204" pitchFamily="34" charset="0"/>
              <a:ea typeface="HY헤드라인M" pitchFamily="2" charset="-127"/>
            </a:endParaRPr>
          </a:p>
        </p:txBody>
      </p:sp>
      <p:sp>
        <p:nvSpPr>
          <p:cNvPr id="24" name="AutoShape 7"/>
          <p:cNvSpPr>
            <a:spLocks noChangeArrowheads="1"/>
          </p:cNvSpPr>
          <p:nvPr/>
        </p:nvSpPr>
        <p:spPr bwMode="auto">
          <a:xfrm>
            <a:off x="6611480" y="2361374"/>
            <a:ext cx="2369790" cy="668992"/>
          </a:xfrm>
          <a:prstGeom prst="roundRect">
            <a:avLst>
              <a:gd name="adj" fmla="val 50000"/>
            </a:avLst>
          </a:prstGeom>
          <a:ln/>
          <a:extLst/>
        </p:spPr>
        <p:style>
          <a:lnRef idx="1">
            <a:schemeClr val="accent1"/>
          </a:lnRef>
          <a:fillRef idx="2">
            <a:schemeClr val="accent1"/>
          </a:fillRef>
          <a:effectRef idx="1">
            <a:schemeClr val="accent1"/>
          </a:effectRef>
          <a:fontRef idx="minor">
            <a:schemeClr val="dk1"/>
          </a:fontRef>
        </p:style>
        <p:txBody>
          <a:bodyPr wrap="none" anchor="ctr"/>
          <a:lstStyle/>
          <a:p>
            <a:pPr algn="ctr" rtl="1"/>
            <a:r>
              <a:rPr lang="ar-EG" sz="2400" b="1" dirty="0" smtClean="0">
                <a:solidFill>
                  <a:srgbClr val="292929"/>
                </a:solidFill>
                <a:latin typeface="Verdana" panose="020B0604030504040204" pitchFamily="34" charset="0"/>
                <a:ea typeface="HY헤드라인M" pitchFamily="2" charset="-127"/>
              </a:rPr>
              <a:t>تقبل جميع </a:t>
            </a:r>
          </a:p>
          <a:p>
            <a:pPr algn="ctr" rtl="1"/>
            <a:r>
              <a:rPr lang="ar-EG" sz="2400" b="1" dirty="0" smtClean="0">
                <a:solidFill>
                  <a:srgbClr val="292929"/>
                </a:solidFill>
                <a:latin typeface="Verdana" panose="020B0604030504040204" pitchFamily="34" charset="0"/>
                <a:ea typeface="HY헤드라인M" pitchFamily="2" charset="-127"/>
              </a:rPr>
              <a:t>الآراء </a:t>
            </a:r>
            <a:r>
              <a:rPr lang="ar-EG" sz="2400" b="1" dirty="0">
                <a:solidFill>
                  <a:srgbClr val="292929"/>
                </a:solidFill>
                <a:latin typeface="Verdana" panose="020B0604030504040204" pitchFamily="34" charset="0"/>
                <a:ea typeface="HY헤드라인M" pitchFamily="2" charset="-127"/>
              </a:rPr>
              <a:t>بصدر رحب</a:t>
            </a:r>
            <a:endParaRPr lang="ar-SA" sz="2400" b="1" dirty="0">
              <a:solidFill>
                <a:srgbClr val="292929"/>
              </a:solidFill>
              <a:latin typeface="Verdana" panose="020B0604030504040204" pitchFamily="34" charset="0"/>
              <a:ea typeface="HY헤드라인M" pitchFamily="2" charset="-127"/>
            </a:endParaRPr>
          </a:p>
        </p:txBody>
      </p:sp>
      <p:sp>
        <p:nvSpPr>
          <p:cNvPr id="25" name="AutoShape 7"/>
          <p:cNvSpPr>
            <a:spLocks noChangeArrowheads="1"/>
          </p:cNvSpPr>
          <p:nvPr/>
        </p:nvSpPr>
        <p:spPr bwMode="auto">
          <a:xfrm>
            <a:off x="1963280" y="2361374"/>
            <a:ext cx="2369790" cy="668992"/>
          </a:xfrm>
          <a:prstGeom prst="roundRect">
            <a:avLst>
              <a:gd name="adj" fmla="val 50000"/>
            </a:avLst>
          </a:prstGeom>
          <a:ln/>
          <a:extLst/>
        </p:spPr>
        <p:style>
          <a:lnRef idx="1">
            <a:schemeClr val="accent1"/>
          </a:lnRef>
          <a:fillRef idx="2">
            <a:schemeClr val="accent1"/>
          </a:fillRef>
          <a:effectRef idx="1">
            <a:schemeClr val="accent1"/>
          </a:effectRef>
          <a:fontRef idx="minor">
            <a:schemeClr val="dk1"/>
          </a:fontRef>
        </p:style>
        <p:txBody>
          <a:bodyPr wrap="none" anchor="ctr"/>
          <a:lstStyle/>
          <a:p>
            <a:pPr algn="ctr"/>
            <a:r>
              <a:rPr lang="ar-EG" sz="2400" b="1" dirty="0">
                <a:solidFill>
                  <a:srgbClr val="292929"/>
                </a:solidFill>
                <a:latin typeface="Verdana" panose="020B0604030504040204" pitchFamily="34" charset="0"/>
                <a:ea typeface="HY헤드라인M" pitchFamily="2" charset="-127"/>
              </a:rPr>
              <a:t>التفاعل مع المجموعة</a:t>
            </a:r>
            <a:endParaRPr lang="ar-SA" sz="2400" b="1" dirty="0">
              <a:solidFill>
                <a:srgbClr val="292929"/>
              </a:solidFill>
              <a:latin typeface="Verdana" panose="020B0604030504040204" pitchFamily="34" charset="0"/>
              <a:ea typeface="HY헤드라인M" pitchFamily="2" charset="-127"/>
            </a:endParaRPr>
          </a:p>
        </p:txBody>
      </p:sp>
      <p:sp>
        <p:nvSpPr>
          <p:cNvPr id="26" name="AutoShape 7"/>
          <p:cNvSpPr>
            <a:spLocks noChangeArrowheads="1"/>
          </p:cNvSpPr>
          <p:nvPr/>
        </p:nvSpPr>
        <p:spPr bwMode="auto">
          <a:xfrm>
            <a:off x="6601150" y="3475091"/>
            <a:ext cx="2369790" cy="668992"/>
          </a:xfrm>
          <a:prstGeom prst="roundRect">
            <a:avLst>
              <a:gd name="adj" fmla="val 50000"/>
            </a:avLst>
          </a:prstGeom>
          <a:ln/>
          <a:extLst/>
        </p:spPr>
        <p:style>
          <a:lnRef idx="1">
            <a:schemeClr val="accent1"/>
          </a:lnRef>
          <a:fillRef idx="2">
            <a:schemeClr val="accent1"/>
          </a:fillRef>
          <a:effectRef idx="1">
            <a:schemeClr val="accent1"/>
          </a:effectRef>
          <a:fontRef idx="minor">
            <a:schemeClr val="dk1"/>
          </a:fontRef>
        </p:style>
        <p:txBody>
          <a:bodyPr wrap="none" anchor="ctr"/>
          <a:lstStyle/>
          <a:p>
            <a:pPr algn="ctr"/>
            <a:r>
              <a:rPr lang="ar-EG" sz="2400" b="1" dirty="0">
                <a:solidFill>
                  <a:srgbClr val="292929"/>
                </a:solidFill>
                <a:latin typeface="Verdana" panose="020B0604030504040204" pitchFamily="34" charset="0"/>
                <a:ea typeface="HY헤드라인M" pitchFamily="2" charset="-127"/>
              </a:rPr>
              <a:t>المحمول مغلق </a:t>
            </a:r>
            <a:endParaRPr lang="ar-SA" sz="2400" b="1" dirty="0">
              <a:solidFill>
                <a:srgbClr val="292929"/>
              </a:solidFill>
              <a:latin typeface="Verdana" panose="020B0604030504040204" pitchFamily="34" charset="0"/>
              <a:ea typeface="HY헤드라인M" pitchFamily="2" charset="-127"/>
            </a:endParaRPr>
          </a:p>
        </p:txBody>
      </p:sp>
      <p:sp>
        <p:nvSpPr>
          <p:cNvPr id="27" name="AutoShape 7"/>
          <p:cNvSpPr>
            <a:spLocks noChangeArrowheads="1"/>
          </p:cNvSpPr>
          <p:nvPr/>
        </p:nvSpPr>
        <p:spPr bwMode="auto">
          <a:xfrm>
            <a:off x="1952950" y="3475091"/>
            <a:ext cx="2369790" cy="668992"/>
          </a:xfrm>
          <a:prstGeom prst="roundRect">
            <a:avLst>
              <a:gd name="adj" fmla="val 50000"/>
            </a:avLst>
          </a:prstGeom>
          <a:ln/>
          <a:extLst/>
        </p:spPr>
        <p:style>
          <a:lnRef idx="1">
            <a:schemeClr val="accent1"/>
          </a:lnRef>
          <a:fillRef idx="2">
            <a:schemeClr val="accent1"/>
          </a:fillRef>
          <a:effectRef idx="1">
            <a:schemeClr val="accent1"/>
          </a:effectRef>
          <a:fontRef idx="minor">
            <a:schemeClr val="dk1"/>
          </a:fontRef>
        </p:style>
        <p:txBody>
          <a:bodyPr wrap="none" anchor="ctr"/>
          <a:lstStyle/>
          <a:p>
            <a:pPr algn="ctr"/>
            <a:r>
              <a:rPr lang="ar-EG" sz="2400" b="1" dirty="0">
                <a:solidFill>
                  <a:srgbClr val="292929"/>
                </a:solidFill>
                <a:latin typeface="Verdana" panose="020B0604030504040204" pitchFamily="34" charset="0"/>
                <a:ea typeface="HY헤드라인M" pitchFamily="2" charset="-127"/>
              </a:rPr>
              <a:t>تنفيذ جميع التمارين</a:t>
            </a:r>
            <a:endParaRPr lang="ar-SA" sz="2400" b="1" dirty="0">
              <a:solidFill>
                <a:srgbClr val="292929"/>
              </a:solidFill>
              <a:latin typeface="Verdana" panose="020B0604030504040204" pitchFamily="34" charset="0"/>
              <a:ea typeface="HY헤드라인M" pitchFamily="2" charset="-127"/>
            </a:endParaRPr>
          </a:p>
        </p:txBody>
      </p:sp>
      <p:sp>
        <p:nvSpPr>
          <p:cNvPr id="28" name="AutoShape 7"/>
          <p:cNvSpPr>
            <a:spLocks noChangeArrowheads="1"/>
          </p:cNvSpPr>
          <p:nvPr/>
        </p:nvSpPr>
        <p:spPr bwMode="auto">
          <a:xfrm>
            <a:off x="6590820" y="4588808"/>
            <a:ext cx="2369790" cy="668992"/>
          </a:xfrm>
          <a:prstGeom prst="roundRect">
            <a:avLst>
              <a:gd name="adj" fmla="val 50000"/>
            </a:avLst>
          </a:prstGeom>
          <a:ln/>
          <a:extLst/>
        </p:spPr>
        <p:style>
          <a:lnRef idx="1">
            <a:schemeClr val="accent1"/>
          </a:lnRef>
          <a:fillRef idx="2">
            <a:schemeClr val="accent1"/>
          </a:fillRef>
          <a:effectRef idx="1">
            <a:schemeClr val="accent1"/>
          </a:effectRef>
          <a:fontRef idx="minor">
            <a:schemeClr val="dk1"/>
          </a:fontRef>
        </p:style>
        <p:txBody>
          <a:bodyPr wrap="none" anchor="ctr"/>
          <a:lstStyle/>
          <a:p>
            <a:pPr algn="ctr"/>
            <a:r>
              <a:rPr lang="ar-EG" sz="2400" b="1" dirty="0">
                <a:solidFill>
                  <a:srgbClr val="292929"/>
                </a:solidFill>
                <a:latin typeface="Verdana" panose="020B0604030504040204" pitchFamily="34" charset="0"/>
                <a:ea typeface="HY헤드라인M" pitchFamily="2" charset="-127"/>
              </a:rPr>
              <a:t>المحافظة على الانظباط </a:t>
            </a:r>
            <a:endParaRPr lang="ar-SA" sz="2400" b="1" dirty="0">
              <a:solidFill>
                <a:srgbClr val="292929"/>
              </a:solidFill>
              <a:latin typeface="Verdana" panose="020B0604030504040204" pitchFamily="34" charset="0"/>
              <a:ea typeface="HY헤드라인M" pitchFamily="2" charset="-127"/>
            </a:endParaRPr>
          </a:p>
        </p:txBody>
      </p:sp>
      <p:sp>
        <p:nvSpPr>
          <p:cNvPr id="29" name="AutoShape 7"/>
          <p:cNvSpPr>
            <a:spLocks noChangeArrowheads="1"/>
          </p:cNvSpPr>
          <p:nvPr/>
        </p:nvSpPr>
        <p:spPr bwMode="auto">
          <a:xfrm>
            <a:off x="1942620" y="4588808"/>
            <a:ext cx="2369790" cy="668992"/>
          </a:xfrm>
          <a:prstGeom prst="roundRect">
            <a:avLst>
              <a:gd name="adj" fmla="val 50000"/>
            </a:avLst>
          </a:prstGeom>
          <a:ln/>
          <a:extLst/>
        </p:spPr>
        <p:style>
          <a:lnRef idx="1">
            <a:schemeClr val="accent1"/>
          </a:lnRef>
          <a:fillRef idx="2">
            <a:schemeClr val="accent1"/>
          </a:fillRef>
          <a:effectRef idx="1">
            <a:schemeClr val="accent1"/>
          </a:effectRef>
          <a:fontRef idx="minor">
            <a:schemeClr val="dk1"/>
          </a:fontRef>
        </p:style>
        <p:txBody>
          <a:bodyPr wrap="none" anchor="ctr"/>
          <a:lstStyle/>
          <a:p>
            <a:pPr algn="ctr"/>
            <a:r>
              <a:rPr lang="ar-EG" sz="2400" b="1" dirty="0">
                <a:solidFill>
                  <a:srgbClr val="292929"/>
                </a:solidFill>
                <a:latin typeface="Verdana" panose="020B0604030504040204" pitchFamily="34" charset="0"/>
                <a:ea typeface="HY헤드라인M" pitchFamily="2" charset="-127"/>
              </a:rPr>
              <a:t>تقبل قرارات المدرب </a:t>
            </a:r>
            <a:endParaRPr lang="ar-SA" sz="2400" b="1" dirty="0">
              <a:solidFill>
                <a:srgbClr val="292929"/>
              </a:solidFill>
              <a:latin typeface="Verdana" panose="020B0604030504040204" pitchFamily="34" charset="0"/>
              <a:ea typeface="HY헤드라인M" pitchFamily="2" charset="-127"/>
            </a:endParaRPr>
          </a:p>
        </p:txBody>
      </p:sp>
      <p:sp>
        <p:nvSpPr>
          <p:cNvPr id="30" name="AutoShape 7"/>
          <p:cNvSpPr>
            <a:spLocks noChangeArrowheads="1"/>
          </p:cNvSpPr>
          <p:nvPr/>
        </p:nvSpPr>
        <p:spPr bwMode="auto">
          <a:xfrm>
            <a:off x="6580490" y="5702525"/>
            <a:ext cx="2369790" cy="668992"/>
          </a:xfrm>
          <a:prstGeom prst="roundRect">
            <a:avLst>
              <a:gd name="adj" fmla="val 50000"/>
            </a:avLst>
          </a:prstGeom>
          <a:ln/>
          <a:extLst/>
        </p:spPr>
        <p:style>
          <a:lnRef idx="1">
            <a:schemeClr val="accent1"/>
          </a:lnRef>
          <a:fillRef idx="2">
            <a:schemeClr val="accent1"/>
          </a:fillRef>
          <a:effectRef idx="1">
            <a:schemeClr val="accent1"/>
          </a:effectRef>
          <a:fontRef idx="minor">
            <a:schemeClr val="dk1"/>
          </a:fontRef>
        </p:style>
        <p:txBody>
          <a:bodyPr wrap="none" anchor="ctr"/>
          <a:lstStyle/>
          <a:p>
            <a:pPr algn="ctr"/>
            <a:r>
              <a:rPr lang="ar-EG" sz="2400" b="1" dirty="0">
                <a:solidFill>
                  <a:srgbClr val="292929"/>
                </a:solidFill>
                <a:latin typeface="Verdana" panose="020B0604030504040204" pitchFamily="34" charset="0"/>
                <a:ea typeface="HY헤드라인M" pitchFamily="2" charset="-127"/>
              </a:rPr>
              <a:t>حسن الظن </a:t>
            </a:r>
            <a:endParaRPr lang="ar-EG" sz="2400" b="1" dirty="0" smtClean="0">
              <a:solidFill>
                <a:srgbClr val="292929"/>
              </a:solidFill>
              <a:latin typeface="Verdana" panose="020B0604030504040204" pitchFamily="34" charset="0"/>
              <a:ea typeface="HY헤드라인M" pitchFamily="2" charset="-127"/>
            </a:endParaRPr>
          </a:p>
          <a:p>
            <a:pPr algn="ctr"/>
            <a:r>
              <a:rPr lang="ar-EG" sz="2400" b="1" dirty="0" smtClean="0">
                <a:solidFill>
                  <a:srgbClr val="292929"/>
                </a:solidFill>
                <a:latin typeface="Verdana" panose="020B0604030504040204" pitchFamily="34" charset="0"/>
                <a:ea typeface="HY헤드라인M" pitchFamily="2" charset="-127"/>
              </a:rPr>
              <a:t>والثقة </a:t>
            </a:r>
            <a:r>
              <a:rPr lang="ar-EG" sz="2400" b="1" dirty="0">
                <a:solidFill>
                  <a:srgbClr val="292929"/>
                </a:solidFill>
                <a:latin typeface="Verdana" panose="020B0604030504040204" pitchFamily="34" charset="0"/>
                <a:ea typeface="HY헤드라인M" pitchFamily="2" charset="-127"/>
              </a:rPr>
              <a:t>المتبادلة</a:t>
            </a:r>
            <a:endParaRPr lang="ar-SA" sz="2400" b="1" dirty="0">
              <a:solidFill>
                <a:srgbClr val="292929"/>
              </a:solidFill>
              <a:latin typeface="Verdana" panose="020B0604030504040204" pitchFamily="34" charset="0"/>
              <a:ea typeface="HY헤드라인M" pitchFamily="2" charset="-127"/>
            </a:endParaRPr>
          </a:p>
        </p:txBody>
      </p:sp>
      <p:sp>
        <p:nvSpPr>
          <p:cNvPr id="31" name="AutoShape 7"/>
          <p:cNvSpPr>
            <a:spLocks noChangeArrowheads="1"/>
          </p:cNvSpPr>
          <p:nvPr/>
        </p:nvSpPr>
        <p:spPr bwMode="auto">
          <a:xfrm>
            <a:off x="1932290" y="5702525"/>
            <a:ext cx="2369790" cy="668992"/>
          </a:xfrm>
          <a:prstGeom prst="roundRect">
            <a:avLst>
              <a:gd name="adj" fmla="val 50000"/>
            </a:avLst>
          </a:prstGeom>
          <a:ln/>
          <a:extLst/>
        </p:spPr>
        <p:style>
          <a:lnRef idx="1">
            <a:schemeClr val="accent1"/>
          </a:lnRef>
          <a:fillRef idx="2">
            <a:schemeClr val="accent1"/>
          </a:fillRef>
          <a:effectRef idx="1">
            <a:schemeClr val="accent1"/>
          </a:effectRef>
          <a:fontRef idx="minor">
            <a:schemeClr val="dk1"/>
          </a:fontRef>
        </p:style>
        <p:txBody>
          <a:bodyPr wrap="none" anchor="ctr"/>
          <a:lstStyle/>
          <a:p>
            <a:pPr algn="ctr"/>
            <a:r>
              <a:rPr lang="ar-EG" sz="2400" b="1" dirty="0" smtClean="0">
                <a:solidFill>
                  <a:srgbClr val="292929"/>
                </a:solidFill>
                <a:latin typeface="Verdana" panose="020B0604030504040204" pitchFamily="34" charset="0"/>
                <a:ea typeface="HY헤드라인M" pitchFamily="2" charset="-127"/>
              </a:rPr>
              <a:t>الحب بين المجموعات</a:t>
            </a:r>
            <a:endParaRPr lang="ar-SA" sz="2400" b="1" dirty="0">
              <a:solidFill>
                <a:srgbClr val="292929"/>
              </a:solidFill>
              <a:latin typeface="Verdana" panose="020B0604030504040204" pitchFamily="34" charset="0"/>
              <a:ea typeface="HY헤드라인M" pitchFamily="2" charset="-127"/>
            </a:endParaRPr>
          </a:p>
        </p:txBody>
      </p:sp>
      <p:pic>
        <p:nvPicPr>
          <p:cNvPr id="32" name="Picture 2" descr="F:\دينى\work\صور\kid-smail.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275240" y="914400"/>
            <a:ext cx="1302880" cy="128810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xmlns="">
                <a:solidFill>
                  <a:srgbClr val="FFFFFF"/>
                </a:solidFill>
              </a14:hiddenFill>
            </a:ext>
          </a:extLst>
        </p:spPr>
      </p:pic>
      <p:pic>
        <p:nvPicPr>
          <p:cNvPr id="33" name="Picture 3" descr="F:\دينى\work\صور\إدارة الوقت.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43060" y="838200"/>
            <a:ext cx="1061940" cy="12954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xmlns="">
                <a:solidFill>
                  <a:srgbClr val="FFFFFF"/>
                </a:solidFill>
              </a14:hiddenFill>
            </a:ext>
          </a:extLst>
        </p:spPr>
      </p:pic>
      <p:pic>
        <p:nvPicPr>
          <p:cNvPr id="34" name="Picture 4" descr="F:\دينى\work\صور\ثقافة-الحوار-من-أجل-سورية-افضل-297x300.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275240" y="2057400"/>
            <a:ext cx="1229050" cy="12954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xmlns="">
                <a:solidFill>
                  <a:srgbClr val="FFFFFF"/>
                </a:solidFill>
              </a14:hiddenFill>
            </a:ext>
          </a:extLst>
        </p:spPr>
      </p:pic>
      <p:pic>
        <p:nvPicPr>
          <p:cNvPr id="35" name="Picture 5" descr="F:\دينى\work\صور\اختلاف مشارب.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16240" y="1981200"/>
            <a:ext cx="1107160" cy="12954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xmlns="">
                <a:solidFill>
                  <a:srgbClr val="FFFFFF"/>
                </a:solidFill>
              </a14:hiddenFill>
            </a:ext>
          </a:extLst>
        </p:spPr>
      </p:pic>
      <p:pic>
        <p:nvPicPr>
          <p:cNvPr id="36" name="Picture 6" descr="F:\دينى\work\صور\15460_IPhone_Locked.png"/>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334000" y="3200400"/>
            <a:ext cx="1143000" cy="12954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xmlns="">
                <a:solidFill>
                  <a:srgbClr val="FFFFFF"/>
                </a:solidFill>
              </a14:hiddenFill>
            </a:ext>
          </a:extLst>
        </p:spPr>
      </p:pic>
      <p:pic>
        <p:nvPicPr>
          <p:cNvPr id="37" name="Picture 7" descr="F:\دينى\work\صور\large.jp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609600" y="3124200"/>
            <a:ext cx="1295400" cy="12954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xmlns="">
                <a:solidFill>
                  <a:srgbClr val="FFFFFF"/>
                </a:solidFill>
              </a14:hiddenFill>
            </a:ext>
          </a:extLst>
        </p:spPr>
      </p:pic>
      <p:pic>
        <p:nvPicPr>
          <p:cNvPr id="38" name="Picture 8" descr="F:\دينى\work\صور\imagتes.jpg"/>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5370080" y="4305300"/>
            <a:ext cx="1155607" cy="12954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xmlns="">
                <a:solidFill>
                  <a:srgbClr val="FFFFFF"/>
                </a:solidFill>
              </a14:hiddenFill>
            </a:ext>
          </a:extLst>
        </p:spPr>
      </p:pic>
      <p:pic>
        <p:nvPicPr>
          <p:cNvPr id="39" name="Picture 9" descr="F:\دينى\work\صور\848484.jpg"/>
          <p:cNvPicPr>
            <a:picLocks noChangeAspect="1" noChangeArrowheads="1"/>
          </p:cNvPicPr>
          <p:nvPr/>
        </p:nvPicPr>
        <p:blipFill>
          <a:blip r:embed="rId9">
            <a:extLst>
              <a:ext uri="{28A0092B-C50C-407E-A947-70E740481C1C}">
                <a14:useLocalDpi xmlns:a14="http://schemas.microsoft.com/office/drawing/2010/main" xmlns="" val="0"/>
              </a:ext>
            </a:extLst>
          </a:blip>
          <a:srcRect/>
          <a:stretch>
            <a:fillRect/>
          </a:stretch>
        </p:blipFill>
        <p:spPr bwMode="auto">
          <a:xfrm>
            <a:off x="716240" y="4267200"/>
            <a:ext cx="1107160" cy="13335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xmlns="">
                <a:solidFill>
                  <a:srgbClr val="FFFFFF"/>
                </a:solidFill>
              </a14:hiddenFill>
            </a:ext>
          </a:extLst>
        </p:spPr>
      </p:pic>
      <p:pic>
        <p:nvPicPr>
          <p:cNvPr id="40" name="Picture 10" descr="F:\دينى\work\صور\zan 2.jpg"/>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5414940" y="5391702"/>
            <a:ext cx="1143000" cy="116149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xmlns="">
                <a:solidFill>
                  <a:srgbClr val="FFFFFF"/>
                </a:solidFill>
              </a14:hiddenFill>
            </a:ext>
          </a:extLst>
        </p:spPr>
      </p:pic>
      <p:pic>
        <p:nvPicPr>
          <p:cNvPr id="41" name="Picture 11" descr="F:\دينى\work\صور\Love-Is-Love_6.jpg"/>
          <p:cNvPicPr>
            <a:picLocks noChangeAspect="1" noChangeArrowheads="1"/>
          </p:cNvPicPr>
          <p:nvPr/>
        </p:nvPicPr>
        <p:blipFill>
          <a:blip r:embed="rId11">
            <a:extLst>
              <a:ext uri="{28A0092B-C50C-407E-A947-70E740481C1C}">
                <a14:useLocalDpi xmlns:a14="http://schemas.microsoft.com/office/drawing/2010/main" xmlns="" val="0"/>
              </a:ext>
            </a:extLst>
          </a:blip>
          <a:srcRect/>
          <a:stretch>
            <a:fillRect/>
          </a:stretch>
        </p:blipFill>
        <p:spPr bwMode="auto">
          <a:xfrm>
            <a:off x="785094" y="5391702"/>
            <a:ext cx="1045652" cy="116578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337518113"/>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fltVal val="0"/>
                                          </p:val>
                                        </p:tav>
                                        <p:tav tm="100000">
                                          <p:val>
                                            <p:strVal val="#ppt_w"/>
                                          </p:val>
                                        </p:tav>
                                      </p:tavLst>
                                    </p:anim>
                                    <p:anim calcmode="lin" valueType="num">
                                      <p:cBhvr>
                                        <p:cTn id="8" dur="1000" fill="hold"/>
                                        <p:tgtEl>
                                          <p:spTgt spid="21"/>
                                        </p:tgtEl>
                                        <p:attrNameLst>
                                          <p:attrName>ppt_h</p:attrName>
                                        </p:attrNameLst>
                                      </p:cBhvr>
                                      <p:tavLst>
                                        <p:tav tm="0">
                                          <p:val>
                                            <p:fltVal val="0"/>
                                          </p:val>
                                        </p:tav>
                                        <p:tav tm="100000">
                                          <p:val>
                                            <p:strVal val="#ppt_h"/>
                                          </p:val>
                                        </p:tav>
                                      </p:tavLst>
                                    </p:anim>
                                    <p:anim calcmode="lin" valueType="num">
                                      <p:cBhvr>
                                        <p:cTn id="9" dur="1000" fill="hold"/>
                                        <p:tgtEl>
                                          <p:spTgt spid="21"/>
                                        </p:tgtEl>
                                        <p:attrNameLst>
                                          <p:attrName>style.rotation</p:attrName>
                                        </p:attrNameLst>
                                      </p:cBhvr>
                                      <p:tavLst>
                                        <p:tav tm="0">
                                          <p:val>
                                            <p:fltVal val="90"/>
                                          </p:val>
                                        </p:tav>
                                        <p:tav tm="100000">
                                          <p:val>
                                            <p:fltVal val="0"/>
                                          </p:val>
                                        </p:tav>
                                      </p:tavLst>
                                    </p:anim>
                                    <p:animEffect transition="in" filter="fade">
                                      <p:cBhvr>
                                        <p:cTn id="10" dur="1000"/>
                                        <p:tgtEl>
                                          <p:spTgt spid="21"/>
                                        </p:tgtEl>
                                      </p:cBhvr>
                                    </p:animEffect>
                                  </p:childTnLst>
                                </p:cTn>
                              </p:par>
                              <p:par>
                                <p:cTn id="11" presetID="31" presetClass="entr" presetSubtype="0" fill="hold" nodeType="withEffect">
                                  <p:stCondLst>
                                    <p:cond delay="0"/>
                                  </p:stCondLst>
                                  <p:childTnLst>
                                    <p:set>
                                      <p:cBhvr>
                                        <p:cTn id="12" dur="1" fill="hold">
                                          <p:stCondLst>
                                            <p:cond delay="0"/>
                                          </p:stCondLst>
                                        </p:cTn>
                                        <p:tgtEl>
                                          <p:spTgt spid="32"/>
                                        </p:tgtEl>
                                        <p:attrNameLst>
                                          <p:attrName>style.visibility</p:attrName>
                                        </p:attrNameLst>
                                      </p:cBhvr>
                                      <p:to>
                                        <p:strVal val="visible"/>
                                      </p:to>
                                    </p:set>
                                    <p:anim calcmode="lin" valueType="num">
                                      <p:cBhvr>
                                        <p:cTn id="13" dur="1000" fill="hold"/>
                                        <p:tgtEl>
                                          <p:spTgt spid="32"/>
                                        </p:tgtEl>
                                        <p:attrNameLst>
                                          <p:attrName>ppt_w</p:attrName>
                                        </p:attrNameLst>
                                      </p:cBhvr>
                                      <p:tavLst>
                                        <p:tav tm="0">
                                          <p:val>
                                            <p:fltVal val="0"/>
                                          </p:val>
                                        </p:tav>
                                        <p:tav tm="100000">
                                          <p:val>
                                            <p:strVal val="#ppt_w"/>
                                          </p:val>
                                        </p:tav>
                                      </p:tavLst>
                                    </p:anim>
                                    <p:anim calcmode="lin" valueType="num">
                                      <p:cBhvr>
                                        <p:cTn id="14" dur="1000" fill="hold"/>
                                        <p:tgtEl>
                                          <p:spTgt spid="32"/>
                                        </p:tgtEl>
                                        <p:attrNameLst>
                                          <p:attrName>ppt_h</p:attrName>
                                        </p:attrNameLst>
                                      </p:cBhvr>
                                      <p:tavLst>
                                        <p:tav tm="0">
                                          <p:val>
                                            <p:fltVal val="0"/>
                                          </p:val>
                                        </p:tav>
                                        <p:tav tm="100000">
                                          <p:val>
                                            <p:strVal val="#ppt_h"/>
                                          </p:val>
                                        </p:tav>
                                      </p:tavLst>
                                    </p:anim>
                                    <p:anim calcmode="lin" valueType="num">
                                      <p:cBhvr>
                                        <p:cTn id="15" dur="1000" fill="hold"/>
                                        <p:tgtEl>
                                          <p:spTgt spid="32"/>
                                        </p:tgtEl>
                                        <p:attrNameLst>
                                          <p:attrName>style.rotation</p:attrName>
                                        </p:attrNameLst>
                                      </p:cBhvr>
                                      <p:tavLst>
                                        <p:tav tm="0">
                                          <p:val>
                                            <p:fltVal val="90"/>
                                          </p:val>
                                        </p:tav>
                                        <p:tav tm="100000">
                                          <p:val>
                                            <p:fltVal val="0"/>
                                          </p:val>
                                        </p:tav>
                                      </p:tavLst>
                                    </p:anim>
                                    <p:animEffect transition="in" filter="fade">
                                      <p:cBhvr>
                                        <p:cTn id="16" dur="1000"/>
                                        <p:tgtEl>
                                          <p:spTgt spid="32"/>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1000" fill="hold"/>
                                        <p:tgtEl>
                                          <p:spTgt spid="22"/>
                                        </p:tgtEl>
                                        <p:attrNameLst>
                                          <p:attrName>ppt_w</p:attrName>
                                        </p:attrNameLst>
                                      </p:cBhvr>
                                      <p:tavLst>
                                        <p:tav tm="0">
                                          <p:val>
                                            <p:fltVal val="0"/>
                                          </p:val>
                                        </p:tav>
                                        <p:tav tm="100000">
                                          <p:val>
                                            <p:strVal val="#ppt_w"/>
                                          </p:val>
                                        </p:tav>
                                      </p:tavLst>
                                    </p:anim>
                                    <p:anim calcmode="lin" valueType="num">
                                      <p:cBhvr>
                                        <p:cTn id="22" dur="1000" fill="hold"/>
                                        <p:tgtEl>
                                          <p:spTgt spid="22"/>
                                        </p:tgtEl>
                                        <p:attrNameLst>
                                          <p:attrName>ppt_h</p:attrName>
                                        </p:attrNameLst>
                                      </p:cBhvr>
                                      <p:tavLst>
                                        <p:tav tm="0">
                                          <p:val>
                                            <p:fltVal val="0"/>
                                          </p:val>
                                        </p:tav>
                                        <p:tav tm="100000">
                                          <p:val>
                                            <p:strVal val="#ppt_h"/>
                                          </p:val>
                                        </p:tav>
                                      </p:tavLst>
                                    </p:anim>
                                    <p:anim calcmode="lin" valueType="num">
                                      <p:cBhvr>
                                        <p:cTn id="23" dur="1000" fill="hold"/>
                                        <p:tgtEl>
                                          <p:spTgt spid="22"/>
                                        </p:tgtEl>
                                        <p:attrNameLst>
                                          <p:attrName>style.rotation</p:attrName>
                                        </p:attrNameLst>
                                      </p:cBhvr>
                                      <p:tavLst>
                                        <p:tav tm="0">
                                          <p:val>
                                            <p:fltVal val="90"/>
                                          </p:val>
                                        </p:tav>
                                        <p:tav tm="100000">
                                          <p:val>
                                            <p:fltVal val="0"/>
                                          </p:val>
                                        </p:tav>
                                      </p:tavLst>
                                    </p:anim>
                                    <p:animEffect transition="in" filter="fade">
                                      <p:cBhvr>
                                        <p:cTn id="24" dur="1000"/>
                                        <p:tgtEl>
                                          <p:spTgt spid="22"/>
                                        </p:tgtEl>
                                      </p:cBhvr>
                                    </p:animEffect>
                                  </p:childTnLst>
                                </p:cTn>
                              </p:par>
                              <p:par>
                                <p:cTn id="25" presetID="31" presetClass="entr" presetSubtype="0" fill="hold" nodeType="withEffect">
                                  <p:stCondLst>
                                    <p:cond delay="0"/>
                                  </p:stCondLst>
                                  <p:childTnLst>
                                    <p:set>
                                      <p:cBhvr>
                                        <p:cTn id="26" dur="1" fill="hold">
                                          <p:stCondLst>
                                            <p:cond delay="0"/>
                                          </p:stCondLst>
                                        </p:cTn>
                                        <p:tgtEl>
                                          <p:spTgt spid="33"/>
                                        </p:tgtEl>
                                        <p:attrNameLst>
                                          <p:attrName>style.visibility</p:attrName>
                                        </p:attrNameLst>
                                      </p:cBhvr>
                                      <p:to>
                                        <p:strVal val="visible"/>
                                      </p:to>
                                    </p:set>
                                    <p:anim calcmode="lin" valueType="num">
                                      <p:cBhvr>
                                        <p:cTn id="27" dur="1000" fill="hold"/>
                                        <p:tgtEl>
                                          <p:spTgt spid="33"/>
                                        </p:tgtEl>
                                        <p:attrNameLst>
                                          <p:attrName>ppt_w</p:attrName>
                                        </p:attrNameLst>
                                      </p:cBhvr>
                                      <p:tavLst>
                                        <p:tav tm="0">
                                          <p:val>
                                            <p:fltVal val="0"/>
                                          </p:val>
                                        </p:tav>
                                        <p:tav tm="100000">
                                          <p:val>
                                            <p:strVal val="#ppt_w"/>
                                          </p:val>
                                        </p:tav>
                                      </p:tavLst>
                                    </p:anim>
                                    <p:anim calcmode="lin" valueType="num">
                                      <p:cBhvr>
                                        <p:cTn id="28" dur="1000" fill="hold"/>
                                        <p:tgtEl>
                                          <p:spTgt spid="33"/>
                                        </p:tgtEl>
                                        <p:attrNameLst>
                                          <p:attrName>ppt_h</p:attrName>
                                        </p:attrNameLst>
                                      </p:cBhvr>
                                      <p:tavLst>
                                        <p:tav tm="0">
                                          <p:val>
                                            <p:fltVal val="0"/>
                                          </p:val>
                                        </p:tav>
                                        <p:tav tm="100000">
                                          <p:val>
                                            <p:strVal val="#ppt_h"/>
                                          </p:val>
                                        </p:tav>
                                      </p:tavLst>
                                    </p:anim>
                                    <p:anim calcmode="lin" valueType="num">
                                      <p:cBhvr>
                                        <p:cTn id="29" dur="1000" fill="hold"/>
                                        <p:tgtEl>
                                          <p:spTgt spid="33"/>
                                        </p:tgtEl>
                                        <p:attrNameLst>
                                          <p:attrName>style.rotation</p:attrName>
                                        </p:attrNameLst>
                                      </p:cBhvr>
                                      <p:tavLst>
                                        <p:tav tm="0">
                                          <p:val>
                                            <p:fltVal val="90"/>
                                          </p:val>
                                        </p:tav>
                                        <p:tav tm="100000">
                                          <p:val>
                                            <p:fltVal val="0"/>
                                          </p:val>
                                        </p:tav>
                                      </p:tavLst>
                                    </p:anim>
                                    <p:animEffect transition="in" filter="fade">
                                      <p:cBhvr>
                                        <p:cTn id="30" dur="1000"/>
                                        <p:tgtEl>
                                          <p:spTgt spid="33"/>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anim calcmode="lin" valueType="num">
                                      <p:cBhvr>
                                        <p:cTn id="35" dur="1000" fill="hold"/>
                                        <p:tgtEl>
                                          <p:spTgt spid="24"/>
                                        </p:tgtEl>
                                        <p:attrNameLst>
                                          <p:attrName>ppt_w</p:attrName>
                                        </p:attrNameLst>
                                      </p:cBhvr>
                                      <p:tavLst>
                                        <p:tav tm="0">
                                          <p:val>
                                            <p:fltVal val="0"/>
                                          </p:val>
                                        </p:tav>
                                        <p:tav tm="100000">
                                          <p:val>
                                            <p:strVal val="#ppt_w"/>
                                          </p:val>
                                        </p:tav>
                                      </p:tavLst>
                                    </p:anim>
                                    <p:anim calcmode="lin" valueType="num">
                                      <p:cBhvr>
                                        <p:cTn id="36" dur="1000" fill="hold"/>
                                        <p:tgtEl>
                                          <p:spTgt spid="24"/>
                                        </p:tgtEl>
                                        <p:attrNameLst>
                                          <p:attrName>ppt_h</p:attrName>
                                        </p:attrNameLst>
                                      </p:cBhvr>
                                      <p:tavLst>
                                        <p:tav tm="0">
                                          <p:val>
                                            <p:fltVal val="0"/>
                                          </p:val>
                                        </p:tav>
                                        <p:tav tm="100000">
                                          <p:val>
                                            <p:strVal val="#ppt_h"/>
                                          </p:val>
                                        </p:tav>
                                      </p:tavLst>
                                    </p:anim>
                                    <p:anim calcmode="lin" valueType="num">
                                      <p:cBhvr>
                                        <p:cTn id="37" dur="1000" fill="hold"/>
                                        <p:tgtEl>
                                          <p:spTgt spid="24"/>
                                        </p:tgtEl>
                                        <p:attrNameLst>
                                          <p:attrName>style.rotation</p:attrName>
                                        </p:attrNameLst>
                                      </p:cBhvr>
                                      <p:tavLst>
                                        <p:tav tm="0">
                                          <p:val>
                                            <p:fltVal val="90"/>
                                          </p:val>
                                        </p:tav>
                                        <p:tav tm="100000">
                                          <p:val>
                                            <p:fltVal val="0"/>
                                          </p:val>
                                        </p:tav>
                                      </p:tavLst>
                                    </p:anim>
                                    <p:animEffect transition="in" filter="fade">
                                      <p:cBhvr>
                                        <p:cTn id="38" dur="1000"/>
                                        <p:tgtEl>
                                          <p:spTgt spid="24"/>
                                        </p:tgtEl>
                                      </p:cBhvr>
                                    </p:animEffect>
                                  </p:childTnLst>
                                </p:cTn>
                              </p:par>
                              <p:par>
                                <p:cTn id="39" presetID="31" presetClass="entr" presetSubtype="0" fill="hold" nodeType="withEffect">
                                  <p:stCondLst>
                                    <p:cond delay="0"/>
                                  </p:stCondLst>
                                  <p:childTnLst>
                                    <p:set>
                                      <p:cBhvr>
                                        <p:cTn id="40" dur="1" fill="hold">
                                          <p:stCondLst>
                                            <p:cond delay="0"/>
                                          </p:stCondLst>
                                        </p:cTn>
                                        <p:tgtEl>
                                          <p:spTgt spid="34"/>
                                        </p:tgtEl>
                                        <p:attrNameLst>
                                          <p:attrName>style.visibility</p:attrName>
                                        </p:attrNameLst>
                                      </p:cBhvr>
                                      <p:to>
                                        <p:strVal val="visible"/>
                                      </p:to>
                                    </p:set>
                                    <p:anim calcmode="lin" valueType="num">
                                      <p:cBhvr>
                                        <p:cTn id="41" dur="1000" fill="hold"/>
                                        <p:tgtEl>
                                          <p:spTgt spid="34"/>
                                        </p:tgtEl>
                                        <p:attrNameLst>
                                          <p:attrName>ppt_w</p:attrName>
                                        </p:attrNameLst>
                                      </p:cBhvr>
                                      <p:tavLst>
                                        <p:tav tm="0">
                                          <p:val>
                                            <p:fltVal val="0"/>
                                          </p:val>
                                        </p:tav>
                                        <p:tav tm="100000">
                                          <p:val>
                                            <p:strVal val="#ppt_w"/>
                                          </p:val>
                                        </p:tav>
                                      </p:tavLst>
                                    </p:anim>
                                    <p:anim calcmode="lin" valueType="num">
                                      <p:cBhvr>
                                        <p:cTn id="42" dur="1000" fill="hold"/>
                                        <p:tgtEl>
                                          <p:spTgt spid="34"/>
                                        </p:tgtEl>
                                        <p:attrNameLst>
                                          <p:attrName>ppt_h</p:attrName>
                                        </p:attrNameLst>
                                      </p:cBhvr>
                                      <p:tavLst>
                                        <p:tav tm="0">
                                          <p:val>
                                            <p:fltVal val="0"/>
                                          </p:val>
                                        </p:tav>
                                        <p:tav tm="100000">
                                          <p:val>
                                            <p:strVal val="#ppt_h"/>
                                          </p:val>
                                        </p:tav>
                                      </p:tavLst>
                                    </p:anim>
                                    <p:anim calcmode="lin" valueType="num">
                                      <p:cBhvr>
                                        <p:cTn id="43" dur="1000" fill="hold"/>
                                        <p:tgtEl>
                                          <p:spTgt spid="34"/>
                                        </p:tgtEl>
                                        <p:attrNameLst>
                                          <p:attrName>style.rotation</p:attrName>
                                        </p:attrNameLst>
                                      </p:cBhvr>
                                      <p:tavLst>
                                        <p:tav tm="0">
                                          <p:val>
                                            <p:fltVal val="90"/>
                                          </p:val>
                                        </p:tav>
                                        <p:tav tm="100000">
                                          <p:val>
                                            <p:fltVal val="0"/>
                                          </p:val>
                                        </p:tav>
                                      </p:tavLst>
                                    </p:anim>
                                    <p:animEffect transition="in" filter="fade">
                                      <p:cBhvr>
                                        <p:cTn id="44" dur="1000"/>
                                        <p:tgtEl>
                                          <p:spTgt spid="34"/>
                                        </p:tgtEl>
                                      </p:cBhvr>
                                    </p:animEffect>
                                  </p:childTnLst>
                                </p:cTn>
                              </p:par>
                            </p:childTnLst>
                          </p:cTn>
                        </p:par>
                      </p:childTnLst>
                    </p:cTn>
                  </p:par>
                  <p:par>
                    <p:cTn id="45" fill="hold">
                      <p:stCondLst>
                        <p:cond delay="indefinite"/>
                      </p:stCondLst>
                      <p:childTnLst>
                        <p:par>
                          <p:cTn id="46" fill="hold">
                            <p:stCondLst>
                              <p:cond delay="0"/>
                            </p:stCondLst>
                            <p:childTnLst>
                              <p:par>
                                <p:cTn id="47" presetID="31" presetClass="entr" presetSubtype="0" fill="hold" grpId="0" nodeType="click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1000" fill="hold"/>
                                        <p:tgtEl>
                                          <p:spTgt spid="25"/>
                                        </p:tgtEl>
                                        <p:attrNameLst>
                                          <p:attrName>ppt_w</p:attrName>
                                        </p:attrNameLst>
                                      </p:cBhvr>
                                      <p:tavLst>
                                        <p:tav tm="0">
                                          <p:val>
                                            <p:fltVal val="0"/>
                                          </p:val>
                                        </p:tav>
                                        <p:tav tm="100000">
                                          <p:val>
                                            <p:strVal val="#ppt_w"/>
                                          </p:val>
                                        </p:tav>
                                      </p:tavLst>
                                    </p:anim>
                                    <p:anim calcmode="lin" valueType="num">
                                      <p:cBhvr>
                                        <p:cTn id="50" dur="1000" fill="hold"/>
                                        <p:tgtEl>
                                          <p:spTgt spid="25"/>
                                        </p:tgtEl>
                                        <p:attrNameLst>
                                          <p:attrName>ppt_h</p:attrName>
                                        </p:attrNameLst>
                                      </p:cBhvr>
                                      <p:tavLst>
                                        <p:tav tm="0">
                                          <p:val>
                                            <p:fltVal val="0"/>
                                          </p:val>
                                        </p:tav>
                                        <p:tav tm="100000">
                                          <p:val>
                                            <p:strVal val="#ppt_h"/>
                                          </p:val>
                                        </p:tav>
                                      </p:tavLst>
                                    </p:anim>
                                    <p:anim calcmode="lin" valueType="num">
                                      <p:cBhvr>
                                        <p:cTn id="51" dur="1000" fill="hold"/>
                                        <p:tgtEl>
                                          <p:spTgt spid="25"/>
                                        </p:tgtEl>
                                        <p:attrNameLst>
                                          <p:attrName>style.rotation</p:attrName>
                                        </p:attrNameLst>
                                      </p:cBhvr>
                                      <p:tavLst>
                                        <p:tav tm="0">
                                          <p:val>
                                            <p:fltVal val="90"/>
                                          </p:val>
                                        </p:tav>
                                        <p:tav tm="100000">
                                          <p:val>
                                            <p:fltVal val="0"/>
                                          </p:val>
                                        </p:tav>
                                      </p:tavLst>
                                    </p:anim>
                                    <p:animEffect transition="in" filter="fade">
                                      <p:cBhvr>
                                        <p:cTn id="52" dur="1000"/>
                                        <p:tgtEl>
                                          <p:spTgt spid="25"/>
                                        </p:tgtEl>
                                      </p:cBhvr>
                                    </p:animEffect>
                                  </p:childTnLst>
                                </p:cTn>
                              </p:par>
                              <p:par>
                                <p:cTn id="53" presetID="31" presetClass="entr" presetSubtype="0" fill="hold" nodeType="withEffect">
                                  <p:stCondLst>
                                    <p:cond delay="0"/>
                                  </p:stCondLst>
                                  <p:childTnLst>
                                    <p:set>
                                      <p:cBhvr>
                                        <p:cTn id="54" dur="1" fill="hold">
                                          <p:stCondLst>
                                            <p:cond delay="0"/>
                                          </p:stCondLst>
                                        </p:cTn>
                                        <p:tgtEl>
                                          <p:spTgt spid="35"/>
                                        </p:tgtEl>
                                        <p:attrNameLst>
                                          <p:attrName>style.visibility</p:attrName>
                                        </p:attrNameLst>
                                      </p:cBhvr>
                                      <p:to>
                                        <p:strVal val="visible"/>
                                      </p:to>
                                    </p:set>
                                    <p:anim calcmode="lin" valueType="num">
                                      <p:cBhvr>
                                        <p:cTn id="55" dur="1000" fill="hold"/>
                                        <p:tgtEl>
                                          <p:spTgt spid="35"/>
                                        </p:tgtEl>
                                        <p:attrNameLst>
                                          <p:attrName>ppt_w</p:attrName>
                                        </p:attrNameLst>
                                      </p:cBhvr>
                                      <p:tavLst>
                                        <p:tav tm="0">
                                          <p:val>
                                            <p:fltVal val="0"/>
                                          </p:val>
                                        </p:tav>
                                        <p:tav tm="100000">
                                          <p:val>
                                            <p:strVal val="#ppt_w"/>
                                          </p:val>
                                        </p:tav>
                                      </p:tavLst>
                                    </p:anim>
                                    <p:anim calcmode="lin" valueType="num">
                                      <p:cBhvr>
                                        <p:cTn id="56" dur="1000" fill="hold"/>
                                        <p:tgtEl>
                                          <p:spTgt spid="35"/>
                                        </p:tgtEl>
                                        <p:attrNameLst>
                                          <p:attrName>ppt_h</p:attrName>
                                        </p:attrNameLst>
                                      </p:cBhvr>
                                      <p:tavLst>
                                        <p:tav tm="0">
                                          <p:val>
                                            <p:fltVal val="0"/>
                                          </p:val>
                                        </p:tav>
                                        <p:tav tm="100000">
                                          <p:val>
                                            <p:strVal val="#ppt_h"/>
                                          </p:val>
                                        </p:tav>
                                      </p:tavLst>
                                    </p:anim>
                                    <p:anim calcmode="lin" valueType="num">
                                      <p:cBhvr>
                                        <p:cTn id="57" dur="1000" fill="hold"/>
                                        <p:tgtEl>
                                          <p:spTgt spid="35"/>
                                        </p:tgtEl>
                                        <p:attrNameLst>
                                          <p:attrName>style.rotation</p:attrName>
                                        </p:attrNameLst>
                                      </p:cBhvr>
                                      <p:tavLst>
                                        <p:tav tm="0">
                                          <p:val>
                                            <p:fltVal val="90"/>
                                          </p:val>
                                        </p:tav>
                                        <p:tav tm="100000">
                                          <p:val>
                                            <p:fltVal val="0"/>
                                          </p:val>
                                        </p:tav>
                                      </p:tavLst>
                                    </p:anim>
                                    <p:animEffect transition="in" filter="fade">
                                      <p:cBhvr>
                                        <p:cTn id="58" dur="1000"/>
                                        <p:tgtEl>
                                          <p:spTgt spid="35"/>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grpId="0" nodeType="click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1000" fill="hold"/>
                                        <p:tgtEl>
                                          <p:spTgt spid="26"/>
                                        </p:tgtEl>
                                        <p:attrNameLst>
                                          <p:attrName>ppt_w</p:attrName>
                                        </p:attrNameLst>
                                      </p:cBhvr>
                                      <p:tavLst>
                                        <p:tav tm="0">
                                          <p:val>
                                            <p:fltVal val="0"/>
                                          </p:val>
                                        </p:tav>
                                        <p:tav tm="100000">
                                          <p:val>
                                            <p:strVal val="#ppt_w"/>
                                          </p:val>
                                        </p:tav>
                                      </p:tavLst>
                                    </p:anim>
                                    <p:anim calcmode="lin" valueType="num">
                                      <p:cBhvr>
                                        <p:cTn id="64" dur="1000" fill="hold"/>
                                        <p:tgtEl>
                                          <p:spTgt spid="26"/>
                                        </p:tgtEl>
                                        <p:attrNameLst>
                                          <p:attrName>ppt_h</p:attrName>
                                        </p:attrNameLst>
                                      </p:cBhvr>
                                      <p:tavLst>
                                        <p:tav tm="0">
                                          <p:val>
                                            <p:fltVal val="0"/>
                                          </p:val>
                                        </p:tav>
                                        <p:tav tm="100000">
                                          <p:val>
                                            <p:strVal val="#ppt_h"/>
                                          </p:val>
                                        </p:tav>
                                      </p:tavLst>
                                    </p:anim>
                                    <p:anim calcmode="lin" valueType="num">
                                      <p:cBhvr>
                                        <p:cTn id="65" dur="1000" fill="hold"/>
                                        <p:tgtEl>
                                          <p:spTgt spid="26"/>
                                        </p:tgtEl>
                                        <p:attrNameLst>
                                          <p:attrName>style.rotation</p:attrName>
                                        </p:attrNameLst>
                                      </p:cBhvr>
                                      <p:tavLst>
                                        <p:tav tm="0">
                                          <p:val>
                                            <p:fltVal val="90"/>
                                          </p:val>
                                        </p:tav>
                                        <p:tav tm="100000">
                                          <p:val>
                                            <p:fltVal val="0"/>
                                          </p:val>
                                        </p:tav>
                                      </p:tavLst>
                                    </p:anim>
                                    <p:animEffect transition="in" filter="fade">
                                      <p:cBhvr>
                                        <p:cTn id="66" dur="1000"/>
                                        <p:tgtEl>
                                          <p:spTgt spid="26"/>
                                        </p:tgtEl>
                                      </p:cBhvr>
                                    </p:animEffect>
                                  </p:childTnLst>
                                </p:cTn>
                              </p:par>
                              <p:par>
                                <p:cTn id="67" presetID="31" presetClass="entr" presetSubtype="0" fill="hold" nodeType="with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p:cTn id="69" dur="1000" fill="hold"/>
                                        <p:tgtEl>
                                          <p:spTgt spid="36"/>
                                        </p:tgtEl>
                                        <p:attrNameLst>
                                          <p:attrName>ppt_w</p:attrName>
                                        </p:attrNameLst>
                                      </p:cBhvr>
                                      <p:tavLst>
                                        <p:tav tm="0">
                                          <p:val>
                                            <p:fltVal val="0"/>
                                          </p:val>
                                        </p:tav>
                                        <p:tav tm="100000">
                                          <p:val>
                                            <p:strVal val="#ppt_w"/>
                                          </p:val>
                                        </p:tav>
                                      </p:tavLst>
                                    </p:anim>
                                    <p:anim calcmode="lin" valueType="num">
                                      <p:cBhvr>
                                        <p:cTn id="70" dur="1000" fill="hold"/>
                                        <p:tgtEl>
                                          <p:spTgt spid="36"/>
                                        </p:tgtEl>
                                        <p:attrNameLst>
                                          <p:attrName>ppt_h</p:attrName>
                                        </p:attrNameLst>
                                      </p:cBhvr>
                                      <p:tavLst>
                                        <p:tav tm="0">
                                          <p:val>
                                            <p:fltVal val="0"/>
                                          </p:val>
                                        </p:tav>
                                        <p:tav tm="100000">
                                          <p:val>
                                            <p:strVal val="#ppt_h"/>
                                          </p:val>
                                        </p:tav>
                                      </p:tavLst>
                                    </p:anim>
                                    <p:anim calcmode="lin" valueType="num">
                                      <p:cBhvr>
                                        <p:cTn id="71" dur="1000" fill="hold"/>
                                        <p:tgtEl>
                                          <p:spTgt spid="36"/>
                                        </p:tgtEl>
                                        <p:attrNameLst>
                                          <p:attrName>style.rotation</p:attrName>
                                        </p:attrNameLst>
                                      </p:cBhvr>
                                      <p:tavLst>
                                        <p:tav tm="0">
                                          <p:val>
                                            <p:fltVal val="90"/>
                                          </p:val>
                                        </p:tav>
                                        <p:tav tm="100000">
                                          <p:val>
                                            <p:fltVal val="0"/>
                                          </p:val>
                                        </p:tav>
                                      </p:tavLst>
                                    </p:anim>
                                    <p:animEffect transition="in" filter="fade">
                                      <p:cBhvr>
                                        <p:cTn id="72" dur="1000"/>
                                        <p:tgtEl>
                                          <p:spTgt spid="36"/>
                                        </p:tgtEl>
                                      </p:cBhvr>
                                    </p:animEffect>
                                  </p:childTnLst>
                                </p:cTn>
                              </p:par>
                            </p:childTnLst>
                          </p:cTn>
                        </p:par>
                      </p:childTnLst>
                    </p:cTn>
                  </p:par>
                  <p:par>
                    <p:cTn id="73" fill="hold">
                      <p:stCondLst>
                        <p:cond delay="indefinite"/>
                      </p:stCondLst>
                      <p:childTnLst>
                        <p:par>
                          <p:cTn id="74" fill="hold">
                            <p:stCondLst>
                              <p:cond delay="0"/>
                            </p:stCondLst>
                            <p:childTnLst>
                              <p:par>
                                <p:cTn id="75" presetID="31" presetClass="entr" presetSubtype="0" fill="hold" grpId="0" nodeType="clickEffect">
                                  <p:stCondLst>
                                    <p:cond delay="0"/>
                                  </p:stCondLst>
                                  <p:childTnLst>
                                    <p:set>
                                      <p:cBhvr>
                                        <p:cTn id="76" dur="1" fill="hold">
                                          <p:stCondLst>
                                            <p:cond delay="0"/>
                                          </p:stCondLst>
                                        </p:cTn>
                                        <p:tgtEl>
                                          <p:spTgt spid="27"/>
                                        </p:tgtEl>
                                        <p:attrNameLst>
                                          <p:attrName>style.visibility</p:attrName>
                                        </p:attrNameLst>
                                      </p:cBhvr>
                                      <p:to>
                                        <p:strVal val="visible"/>
                                      </p:to>
                                    </p:set>
                                    <p:anim calcmode="lin" valueType="num">
                                      <p:cBhvr>
                                        <p:cTn id="77" dur="1000" fill="hold"/>
                                        <p:tgtEl>
                                          <p:spTgt spid="27"/>
                                        </p:tgtEl>
                                        <p:attrNameLst>
                                          <p:attrName>ppt_w</p:attrName>
                                        </p:attrNameLst>
                                      </p:cBhvr>
                                      <p:tavLst>
                                        <p:tav tm="0">
                                          <p:val>
                                            <p:fltVal val="0"/>
                                          </p:val>
                                        </p:tav>
                                        <p:tav tm="100000">
                                          <p:val>
                                            <p:strVal val="#ppt_w"/>
                                          </p:val>
                                        </p:tav>
                                      </p:tavLst>
                                    </p:anim>
                                    <p:anim calcmode="lin" valueType="num">
                                      <p:cBhvr>
                                        <p:cTn id="78" dur="1000" fill="hold"/>
                                        <p:tgtEl>
                                          <p:spTgt spid="27"/>
                                        </p:tgtEl>
                                        <p:attrNameLst>
                                          <p:attrName>ppt_h</p:attrName>
                                        </p:attrNameLst>
                                      </p:cBhvr>
                                      <p:tavLst>
                                        <p:tav tm="0">
                                          <p:val>
                                            <p:fltVal val="0"/>
                                          </p:val>
                                        </p:tav>
                                        <p:tav tm="100000">
                                          <p:val>
                                            <p:strVal val="#ppt_h"/>
                                          </p:val>
                                        </p:tav>
                                      </p:tavLst>
                                    </p:anim>
                                    <p:anim calcmode="lin" valueType="num">
                                      <p:cBhvr>
                                        <p:cTn id="79" dur="1000" fill="hold"/>
                                        <p:tgtEl>
                                          <p:spTgt spid="27"/>
                                        </p:tgtEl>
                                        <p:attrNameLst>
                                          <p:attrName>style.rotation</p:attrName>
                                        </p:attrNameLst>
                                      </p:cBhvr>
                                      <p:tavLst>
                                        <p:tav tm="0">
                                          <p:val>
                                            <p:fltVal val="90"/>
                                          </p:val>
                                        </p:tav>
                                        <p:tav tm="100000">
                                          <p:val>
                                            <p:fltVal val="0"/>
                                          </p:val>
                                        </p:tav>
                                      </p:tavLst>
                                    </p:anim>
                                    <p:animEffect transition="in" filter="fade">
                                      <p:cBhvr>
                                        <p:cTn id="80" dur="1000"/>
                                        <p:tgtEl>
                                          <p:spTgt spid="27"/>
                                        </p:tgtEl>
                                      </p:cBhvr>
                                    </p:animEffect>
                                  </p:childTnLst>
                                </p:cTn>
                              </p:par>
                              <p:par>
                                <p:cTn id="81" presetID="31" presetClass="entr" presetSubtype="0" fill="hold" nodeType="withEffect">
                                  <p:stCondLst>
                                    <p:cond delay="0"/>
                                  </p:stCondLst>
                                  <p:childTnLst>
                                    <p:set>
                                      <p:cBhvr>
                                        <p:cTn id="82" dur="1" fill="hold">
                                          <p:stCondLst>
                                            <p:cond delay="0"/>
                                          </p:stCondLst>
                                        </p:cTn>
                                        <p:tgtEl>
                                          <p:spTgt spid="37"/>
                                        </p:tgtEl>
                                        <p:attrNameLst>
                                          <p:attrName>style.visibility</p:attrName>
                                        </p:attrNameLst>
                                      </p:cBhvr>
                                      <p:to>
                                        <p:strVal val="visible"/>
                                      </p:to>
                                    </p:set>
                                    <p:anim calcmode="lin" valueType="num">
                                      <p:cBhvr>
                                        <p:cTn id="83" dur="1000" fill="hold"/>
                                        <p:tgtEl>
                                          <p:spTgt spid="37"/>
                                        </p:tgtEl>
                                        <p:attrNameLst>
                                          <p:attrName>ppt_w</p:attrName>
                                        </p:attrNameLst>
                                      </p:cBhvr>
                                      <p:tavLst>
                                        <p:tav tm="0">
                                          <p:val>
                                            <p:fltVal val="0"/>
                                          </p:val>
                                        </p:tav>
                                        <p:tav tm="100000">
                                          <p:val>
                                            <p:strVal val="#ppt_w"/>
                                          </p:val>
                                        </p:tav>
                                      </p:tavLst>
                                    </p:anim>
                                    <p:anim calcmode="lin" valueType="num">
                                      <p:cBhvr>
                                        <p:cTn id="84" dur="1000" fill="hold"/>
                                        <p:tgtEl>
                                          <p:spTgt spid="37"/>
                                        </p:tgtEl>
                                        <p:attrNameLst>
                                          <p:attrName>ppt_h</p:attrName>
                                        </p:attrNameLst>
                                      </p:cBhvr>
                                      <p:tavLst>
                                        <p:tav tm="0">
                                          <p:val>
                                            <p:fltVal val="0"/>
                                          </p:val>
                                        </p:tav>
                                        <p:tav tm="100000">
                                          <p:val>
                                            <p:strVal val="#ppt_h"/>
                                          </p:val>
                                        </p:tav>
                                      </p:tavLst>
                                    </p:anim>
                                    <p:anim calcmode="lin" valueType="num">
                                      <p:cBhvr>
                                        <p:cTn id="85" dur="1000" fill="hold"/>
                                        <p:tgtEl>
                                          <p:spTgt spid="37"/>
                                        </p:tgtEl>
                                        <p:attrNameLst>
                                          <p:attrName>style.rotation</p:attrName>
                                        </p:attrNameLst>
                                      </p:cBhvr>
                                      <p:tavLst>
                                        <p:tav tm="0">
                                          <p:val>
                                            <p:fltVal val="90"/>
                                          </p:val>
                                        </p:tav>
                                        <p:tav tm="100000">
                                          <p:val>
                                            <p:fltVal val="0"/>
                                          </p:val>
                                        </p:tav>
                                      </p:tavLst>
                                    </p:anim>
                                    <p:animEffect transition="in" filter="fade">
                                      <p:cBhvr>
                                        <p:cTn id="86" dur="1000"/>
                                        <p:tgtEl>
                                          <p:spTgt spid="37"/>
                                        </p:tgtEl>
                                      </p:cBhvr>
                                    </p:animEffect>
                                  </p:childTnLst>
                                </p:cTn>
                              </p:par>
                            </p:childTnLst>
                          </p:cTn>
                        </p:par>
                      </p:childTnLst>
                    </p:cTn>
                  </p:par>
                  <p:par>
                    <p:cTn id="87" fill="hold">
                      <p:stCondLst>
                        <p:cond delay="indefinite"/>
                      </p:stCondLst>
                      <p:childTnLst>
                        <p:par>
                          <p:cTn id="88" fill="hold">
                            <p:stCondLst>
                              <p:cond delay="0"/>
                            </p:stCondLst>
                            <p:childTnLst>
                              <p:par>
                                <p:cTn id="89" presetID="31" presetClass="entr" presetSubtype="0" fill="hold" grpId="0" nodeType="clickEffect">
                                  <p:stCondLst>
                                    <p:cond delay="0"/>
                                  </p:stCondLst>
                                  <p:childTnLst>
                                    <p:set>
                                      <p:cBhvr>
                                        <p:cTn id="90" dur="1" fill="hold">
                                          <p:stCondLst>
                                            <p:cond delay="0"/>
                                          </p:stCondLst>
                                        </p:cTn>
                                        <p:tgtEl>
                                          <p:spTgt spid="28"/>
                                        </p:tgtEl>
                                        <p:attrNameLst>
                                          <p:attrName>style.visibility</p:attrName>
                                        </p:attrNameLst>
                                      </p:cBhvr>
                                      <p:to>
                                        <p:strVal val="visible"/>
                                      </p:to>
                                    </p:set>
                                    <p:anim calcmode="lin" valueType="num">
                                      <p:cBhvr>
                                        <p:cTn id="91" dur="1000" fill="hold"/>
                                        <p:tgtEl>
                                          <p:spTgt spid="28"/>
                                        </p:tgtEl>
                                        <p:attrNameLst>
                                          <p:attrName>ppt_w</p:attrName>
                                        </p:attrNameLst>
                                      </p:cBhvr>
                                      <p:tavLst>
                                        <p:tav tm="0">
                                          <p:val>
                                            <p:fltVal val="0"/>
                                          </p:val>
                                        </p:tav>
                                        <p:tav tm="100000">
                                          <p:val>
                                            <p:strVal val="#ppt_w"/>
                                          </p:val>
                                        </p:tav>
                                      </p:tavLst>
                                    </p:anim>
                                    <p:anim calcmode="lin" valueType="num">
                                      <p:cBhvr>
                                        <p:cTn id="92" dur="1000" fill="hold"/>
                                        <p:tgtEl>
                                          <p:spTgt spid="28"/>
                                        </p:tgtEl>
                                        <p:attrNameLst>
                                          <p:attrName>ppt_h</p:attrName>
                                        </p:attrNameLst>
                                      </p:cBhvr>
                                      <p:tavLst>
                                        <p:tav tm="0">
                                          <p:val>
                                            <p:fltVal val="0"/>
                                          </p:val>
                                        </p:tav>
                                        <p:tav tm="100000">
                                          <p:val>
                                            <p:strVal val="#ppt_h"/>
                                          </p:val>
                                        </p:tav>
                                      </p:tavLst>
                                    </p:anim>
                                    <p:anim calcmode="lin" valueType="num">
                                      <p:cBhvr>
                                        <p:cTn id="93" dur="1000" fill="hold"/>
                                        <p:tgtEl>
                                          <p:spTgt spid="28"/>
                                        </p:tgtEl>
                                        <p:attrNameLst>
                                          <p:attrName>style.rotation</p:attrName>
                                        </p:attrNameLst>
                                      </p:cBhvr>
                                      <p:tavLst>
                                        <p:tav tm="0">
                                          <p:val>
                                            <p:fltVal val="90"/>
                                          </p:val>
                                        </p:tav>
                                        <p:tav tm="100000">
                                          <p:val>
                                            <p:fltVal val="0"/>
                                          </p:val>
                                        </p:tav>
                                      </p:tavLst>
                                    </p:anim>
                                    <p:animEffect transition="in" filter="fade">
                                      <p:cBhvr>
                                        <p:cTn id="94" dur="1000"/>
                                        <p:tgtEl>
                                          <p:spTgt spid="28"/>
                                        </p:tgtEl>
                                      </p:cBhvr>
                                    </p:animEffect>
                                  </p:childTnLst>
                                </p:cTn>
                              </p:par>
                              <p:par>
                                <p:cTn id="95" presetID="31" presetClass="entr" presetSubtype="0" fill="hold" nodeType="with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1000" fill="hold"/>
                                        <p:tgtEl>
                                          <p:spTgt spid="38"/>
                                        </p:tgtEl>
                                        <p:attrNameLst>
                                          <p:attrName>ppt_w</p:attrName>
                                        </p:attrNameLst>
                                      </p:cBhvr>
                                      <p:tavLst>
                                        <p:tav tm="0">
                                          <p:val>
                                            <p:fltVal val="0"/>
                                          </p:val>
                                        </p:tav>
                                        <p:tav tm="100000">
                                          <p:val>
                                            <p:strVal val="#ppt_w"/>
                                          </p:val>
                                        </p:tav>
                                      </p:tavLst>
                                    </p:anim>
                                    <p:anim calcmode="lin" valueType="num">
                                      <p:cBhvr>
                                        <p:cTn id="98" dur="1000" fill="hold"/>
                                        <p:tgtEl>
                                          <p:spTgt spid="38"/>
                                        </p:tgtEl>
                                        <p:attrNameLst>
                                          <p:attrName>ppt_h</p:attrName>
                                        </p:attrNameLst>
                                      </p:cBhvr>
                                      <p:tavLst>
                                        <p:tav tm="0">
                                          <p:val>
                                            <p:fltVal val="0"/>
                                          </p:val>
                                        </p:tav>
                                        <p:tav tm="100000">
                                          <p:val>
                                            <p:strVal val="#ppt_h"/>
                                          </p:val>
                                        </p:tav>
                                      </p:tavLst>
                                    </p:anim>
                                    <p:anim calcmode="lin" valueType="num">
                                      <p:cBhvr>
                                        <p:cTn id="99" dur="1000" fill="hold"/>
                                        <p:tgtEl>
                                          <p:spTgt spid="38"/>
                                        </p:tgtEl>
                                        <p:attrNameLst>
                                          <p:attrName>style.rotation</p:attrName>
                                        </p:attrNameLst>
                                      </p:cBhvr>
                                      <p:tavLst>
                                        <p:tav tm="0">
                                          <p:val>
                                            <p:fltVal val="90"/>
                                          </p:val>
                                        </p:tav>
                                        <p:tav tm="100000">
                                          <p:val>
                                            <p:fltVal val="0"/>
                                          </p:val>
                                        </p:tav>
                                      </p:tavLst>
                                    </p:anim>
                                    <p:animEffect transition="in" filter="fade">
                                      <p:cBhvr>
                                        <p:cTn id="100" dur="1000"/>
                                        <p:tgtEl>
                                          <p:spTgt spid="38"/>
                                        </p:tgtEl>
                                      </p:cBhvr>
                                    </p:animEffect>
                                  </p:childTnLst>
                                </p:cTn>
                              </p:par>
                            </p:childTnLst>
                          </p:cTn>
                        </p:par>
                      </p:childTnLst>
                    </p:cTn>
                  </p:par>
                  <p:par>
                    <p:cTn id="101" fill="hold">
                      <p:stCondLst>
                        <p:cond delay="indefinite"/>
                      </p:stCondLst>
                      <p:childTnLst>
                        <p:par>
                          <p:cTn id="102" fill="hold">
                            <p:stCondLst>
                              <p:cond delay="0"/>
                            </p:stCondLst>
                            <p:childTnLst>
                              <p:par>
                                <p:cTn id="103" presetID="31" presetClass="entr" presetSubtype="0" fill="hold" grpId="0" nodeType="clickEffect">
                                  <p:stCondLst>
                                    <p:cond delay="0"/>
                                  </p:stCondLst>
                                  <p:childTnLst>
                                    <p:set>
                                      <p:cBhvr>
                                        <p:cTn id="104" dur="1" fill="hold">
                                          <p:stCondLst>
                                            <p:cond delay="0"/>
                                          </p:stCondLst>
                                        </p:cTn>
                                        <p:tgtEl>
                                          <p:spTgt spid="29"/>
                                        </p:tgtEl>
                                        <p:attrNameLst>
                                          <p:attrName>style.visibility</p:attrName>
                                        </p:attrNameLst>
                                      </p:cBhvr>
                                      <p:to>
                                        <p:strVal val="visible"/>
                                      </p:to>
                                    </p:set>
                                    <p:anim calcmode="lin" valueType="num">
                                      <p:cBhvr>
                                        <p:cTn id="105" dur="1000" fill="hold"/>
                                        <p:tgtEl>
                                          <p:spTgt spid="29"/>
                                        </p:tgtEl>
                                        <p:attrNameLst>
                                          <p:attrName>ppt_w</p:attrName>
                                        </p:attrNameLst>
                                      </p:cBhvr>
                                      <p:tavLst>
                                        <p:tav tm="0">
                                          <p:val>
                                            <p:fltVal val="0"/>
                                          </p:val>
                                        </p:tav>
                                        <p:tav tm="100000">
                                          <p:val>
                                            <p:strVal val="#ppt_w"/>
                                          </p:val>
                                        </p:tav>
                                      </p:tavLst>
                                    </p:anim>
                                    <p:anim calcmode="lin" valueType="num">
                                      <p:cBhvr>
                                        <p:cTn id="106" dur="1000" fill="hold"/>
                                        <p:tgtEl>
                                          <p:spTgt spid="29"/>
                                        </p:tgtEl>
                                        <p:attrNameLst>
                                          <p:attrName>ppt_h</p:attrName>
                                        </p:attrNameLst>
                                      </p:cBhvr>
                                      <p:tavLst>
                                        <p:tav tm="0">
                                          <p:val>
                                            <p:fltVal val="0"/>
                                          </p:val>
                                        </p:tav>
                                        <p:tav tm="100000">
                                          <p:val>
                                            <p:strVal val="#ppt_h"/>
                                          </p:val>
                                        </p:tav>
                                      </p:tavLst>
                                    </p:anim>
                                    <p:anim calcmode="lin" valueType="num">
                                      <p:cBhvr>
                                        <p:cTn id="107" dur="1000" fill="hold"/>
                                        <p:tgtEl>
                                          <p:spTgt spid="29"/>
                                        </p:tgtEl>
                                        <p:attrNameLst>
                                          <p:attrName>style.rotation</p:attrName>
                                        </p:attrNameLst>
                                      </p:cBhvr>
                                      <p:tavLst>
                                        <p:tav tm="0">
                                          <p:val>
                                            <p:fltVal val="90"/>
                                          </p:val>
                                        </p:tav>
                                        <p:tav tm="100000">
                                          <p:val>
                                            <p:fltVal val="0"/>
                                          </p:val>
                                        </p:tav>
                                      </p:tavLst>
                                    </p:anim>
                                    <p:animEffect transition="in" filter="fade">
                                      <p:cBhvr>
                                        <p:cTn id="108" dur="1000"/>
                                        <p:tgtEl>
                                          <p:spTgt spid="29"/>
                                        </p:tgtEl>
                                      </p:cBhvr>
                                    </p:animEffect>
                                  </p:childTnLst>
                                </p:cTn>
                              </p:par>
                              <p:par>
                                <p:cTn id="109" presetID="31" presetClass="entr" presetSubtype="0" fill="hold" nodeType="withEffect">
                                  <p:stCondLst>
                                    <p:cond delay="0"/>
                                  </p:stCondLst>
                                  <p:childTnLst>
                                    <p:set>
                                      <p:cBhvr>
                                        <p:cTn id="110" dur="1" fill="hold">
                                          <p:stCondLst>
                                            <p:cond delay="0"/>
                                          </p:stCondLst>
                                        </p:cTn>
                                        <p:tgtEl>
                                          <p:spTgt spid="39"/>
                                        </p:tgtEl>
                                        <p:attrNameLst>
                                          <p:attrName>style.visibility</p:attrName>
                                        </p:attrNameLst>
                                      </p:cBhvr>
                                      <p:to>
                                        <p:strVal val="visible"/>
                                      </p:to>
                                    </p:set>
                                    <p:anim calcmode="lin" valueType="num">
                                      <p:cBhvr>
                                        <p:cTn id="111" dur="1000" fill="hold"/>
                                        <p:tgtEl>
                                          <p:spTgt spid="39"/>
                                        </p:tgtEl>
                                        <p:attrNameLst>
                                          <p:attrName>ppt_w</p:attrName>
                                        </p:attrNameLst>
                                      </p:cBhvr>
                                      <p:tavLst>
                                        <p:tav tm="0">
                                          <p:val>
                                            <p:fltVal val="0"/>
                                          </p:val>
                                        </p:tav>
                                        <p:tav tm="100000">
                                          <p:val>
                                            <p:strVal val="#ppt_w"/>
                                          </p:val>
                                        </p:tav>
                                      </p:tavLst>
                                    </p:anim>
                                    <p:anim calcmode="lin" valueType="num">
                                      <p:cBhvr>
                                        <p:cTn id="112" dur="1000" fill="hold"/>
                                        <p:tgtEl>
                                          <p:spTgt spid="39"/>
                                        </p:tgtEl>
                                        <p:attrNameLst>
                                          <p:attrName>ppt_h</p:attrName>
                                        </p:attrNameLst>
                                      </p:cBhvr>
                                      <p:tavLst>
                                        <p:tav tm="0">
                                          <p:val>
                                            <p:fltVal val="0"/>
                                          </p:val>
                                        </p:tav>
                                        <p:tav tm="100000">
                                          <p:val>
                                            <p:strVal val="#ppt_h"/>
                                          </p:val>
                                        </p:tav>
                                      </p:tavLst>
                                    </p:anim>
                                    <p:anim calcmode="lin" valueType="num">
                                      <p:cBhvr>
                                        <p:cTn id="113" dur="1000" fill="hold"/>
                                        <p:tgtEl>
                                          <p:spTgt spid="39"/>
                                        </p:tgtEl>
                                        <p:attrNameLst>
                                          <p:attrName>style.rotation</p:attrName>
                                        </p:attrNameLst>
                                      </p:cBhvr>
                                      <p:tavLst>
                                        <p:tav tm="0">
                                          <p:val>
                                            <p:fltVal val="90"/>
                                          </p:val>
                                        </p:tav>
                                        <p:tav tm="100000">
                                          <p:val>
                                            <p:fltVal val="0"/>
                                          </p:val>
                                        </p:tav>
                                      </p:tavLst>
                                    </p:anim>
                                    <p:animEffect transition="in" filter="fade">
                                      <p:cBhvr>
                                        <p:cTn id="114" dur="1000"/>
                                        <p:tgtEl>
                                          <p:spTgt spid="39"/>
                                        </p:tgtEl>
                                      </p:cBhvr>
                                    </p:animEffect>
                                  </p:childTnLst>
                                </p:cTn>
                              </p:par>
                            </p:childTnLst>
                          </p:cTn>
                        </p:par>
                      </p:childTnLst>
                    </p:cTn>
                  </p:par>
                  <p:par>
                    <p:cTn id="115" fill="hold">
                      <p:stCondLst>
                        <p:cond delay="indefinite"/>
                      </p:stCondLst>
                      <p:childTnLst>
                        <p:par>
                          <p:cTn id="116" fill="hold">
                            <p:stCondLst>
                              <p:cond delay="0"/>
                            </p:stCondLst>
                            <p:childTnLst>
                              <p:par>
                                <p:cTn id="117" presetID="31" presetClass="entr" presetSubtype="0" fill="hold" grpId="0" nodeType="clickEffect">
                                  <p:stCondLst>
                                    <p:cond delay="0"/>
                                  </p:stCondLst>
                                  <p:childTnLst>
                                    <p:set>
                                      <p:cBhvr>
                                        <p:cTn id="118" dur="1" fill="hold">
                                          <p:stCondLst>
                                            <p:cond delay="0"/>
                                          </p:stCondLst>
                                        </p:cTn>
                                        <p:tgtEl>
                                          <p:spTgt spid="30"/>
                                        </p:tgtEl>
                                        <p:attrNameLst>
                                          <p:attrName>style.visibility</p:attrName>
                                        </p:attrNameLst>
                                      </p:cBhvr>
                                      <p:to>
                                        <p:strVal val="visible"/>
                                      </p:to>
                                    </p:set>
                                    <p:anim calcmode="lin" valueType="num">
                                      <p:cBhvr>
                                        <p:cTn id="119" dur="1000" fill="hold"/>
                                        <p:tgtEl>
                                          <p:spTgt spid="30"/>
                                        </p:tgtEl>
                                        <p:attrNameLst>
                                          <p:attrName>ppt_w</p:attrName>
                                        </p:attrNameLst>
                                      </p:cBhvr>
                                      <p:tavLst>
                                        <p:tav tm="0">
                                          <p:val>
                                            <p:fltVal val="0"/>
                                          </p:val>
                                        </p:tav>
                                        <p:tav tm="100000">
                                          <p:val>
                                            <p:strVal val="#ppt_w"/>
                                          </p:val>
                                        </p:tav>
                                      </p:tavLst>
                                    </p:anim>
                                    <p:anim calcmode="lin" valueType="num">
                                      <p:cBhvr>
                                        <p:cTn id="120" dur="1000" fill="hold"/>
                                        <p:tgtEl>
                                          <p:spTgt spid="30"/>
                                        </p:tgtEl>
                                        <p:attrNameLst>
                                          <p:attrName>ppt_h</p:attrName>
                                        </p:attrNameLst>
                                      </p:cBhvr>
                                      <p:tavLst>
                                        <p:tav tm="0">
                                          <p:val>
                                            <p:fltVal val="0"/>
                                          </p:val>
                                        </p:tav>
                                        <p:tav tm="100000">
                                          <p:val>
                                            <p:strVal val="#ppt_h"/>
                                          </p:val>
                                        </p:tav>
                                      </p:tavLst>
                                    </p:anim>
                                    <p:anim calcmode="lin" valueType="num">
                                      <p:cBhvr>
                                        <p:cTn id="121" dur="1000" fill="hold"/>
                                        <p:tgtEl>
                                          <p:spTgt spid="30"/>
                                        </p:tgtEl>
                                        <p:attrNameLst>
                                          <p:attrName>style.rotation</p:attrName>
                                        </p:attrNameLst>
                                      </p:cBhvr>
                                      <p:tavLst>
                                        <p:tav tm="0">
                                          <p:val>
                                            <p:fltVal val="90"/>
                                          </p:val>
                                        </p:tav>
                                        <p:tav tm="100000">
                                          <p:val>
                                            <p:fltVal val="0"/>
                                          </p:val>
                                        </p:tav>
                                      </p:tavLst>
                                    </p:anim>
                                    <p:animEffect transition="in" filter="fade">
                                      <p:cBhvr>
                                        <p:cTn id="122" dur="1000"/>
                                        <p:tgtEl>
                                          <p:spTgt spid="30"/>
                                        </p:tgtEl>
                                      </p:cBhvr>
                                    </p:animEffect>
                                  </p:childTnLst>
                                </p:cTn>
                              </p:par>
                              <p:par>
                                <p:cTn id="123" presetID="31" presetClass="entr" presetSubtype="0" fill="hold" nodeType="with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1000" fill="hold"/>
                                        <p:tgtEl>
                                          <p:spTgt spid="40"/>
                                        </p:tgtEl>
                                        <p:attrNameLst>
                                          <p:attrName>ppt_w</p:attrName>
                                        </p:attrNameLst>
                                      </p:cBhvr>
                                      <p:tavLst>
                                        <p:tav tm="0">
                                          <p:val>
                                            <p:fltVal val="0"/>
                                          </p:val>
                                        </p:tav>
                                        <p:tav tm="100000">
                                          <p:val>
                                            <p:strVal val="#ppt_w"/>
                                          </p:val>
                                        </p:tav>
                                      </p:tavLst>
                                    </p:anim>
                                    <p:anim calcmode="lin" valueType="num">
                                      <p:cBhvr>
                                        <p:cTn id="126" dur="1000" fill="hold"/>
                                        <p:tgtEl>
                                          <p:spTgt spid="40"/>
                                        </p:tgtEl>
                                        <p:attrNameLst>
                                          <p:attrName>ppt_h</p:attrName>
                                        </p:attrNameLst>
                                      </p:cBhvr>
                                      <p:tavLst>
                                        <p:tav tm="0">
                                          <p:val>
                                            <p:fltVal val="0"/>
                                          </p:val>
                                        </p:tav>
                                        <p:tav tm="100000">
                                          <p:val>
                                            <p:strVal val="#ppt_h"/>
                                          </p:val>
                                        </p:tav>
                                      </p:tavLst>
                                    </p:anim>
                                    <p:anim calcmode="lin" valueType="num">
                                      <p:cBhvr>
                                        <p:cTn id="127" dur="1000" fill="hold"/>
                                        <p:tgtEl>
                                          <p:spTgt spid="40"/>
                                        </p:tgtEl>
                                        <p:attrNameLst>
                                          <p:attrName>style.rotation</p:attrName>
                                        </p:attrNameLst>
                                      </p:cBhvr>
                                      <p:tavLst>
                                        <p:tav tm="0">
                                          <p:val>
                                            <p:fltVal val="90"/>
                                          </p:val>
                                        </p:tav>
                                        <p:tav tm="100000">
                                          <p:val>
                                            <p:fltVal val="0"/>
                                          </p:val>
                                        </p:tav>
                                      </p:tavLst>
                                    </p:anim>
                                    <p:animEffect transition="in" filter="fade">
                                      <p:cBhvr>
                                        <p:cTn id="128" dur="1000"/>
                                        <p:tgtEl>
                                          <p:spTgt spid="40"/>
                                        </p:tgtEl>
                                      </p:cBhvr>
                                    </p:animEffect>
                                  </p:childTnLst>
                                </p:cTn>
                              </p:par>
                            </p:childTnLst>
                          </p:cTn>
                        </p:par>
                      </p:childTnLst>
                    </p:cTn>
                  </p:par>
                  <p:par>
                    <p:cTn id="129" fill="hold">
                      <p:stCondLst>
                        <p:cond delay="indefinite"/>
                      </p:stCondLst>
                      <p:childTnLst>
                        <p:par>
                          <p:cTn id="130" fill="hold">
                            <p:stCondLst>
                              <p:cond delay="0"/>
                            </p:stCondLst>
                            <p:childTnLst>
                              <p:par>
                                <p:cTn id="131" presetID="31" presetClass="entr" presetSubtype="0" fill="hold" grpId="0" nodeType="clickEffect">
                                  <p:stCondLst>
                                    <p:cond delay="0"/>
                                  </p:stCondLst>
                                  <p:childTnLst>
                                    <p:set>
                                      <p:cBhvr>
                                        <p:cTn id="132" dur="1" fill="hold">
                                          <p:stCondLst>
                                            <p:cond delay="0"/>
                                          </p:stCondLst>
                                        </p:cTn>
                                        <p:tgtEl>
                                          <p:spTgt spid="31"/>
                                        </p:tgtEl>
                                        <p:attrNameLst>
                                          <p:attrName>style.visibility</p:attrName>
                                        </p:attrNameLst>
                                      </p:cBhvr>
                                      <p:to>
                                        <p:strVal val="visible"/>
                                      </p:to>
                                    </p:set>
                                    <p:anim calcmode="lin" valueType="num">
                                      <p:cBhvr>
                                        <p:cTn id="133" dur="1000" fill="hold"/>
                                        <p:tgtEl>
                                          <p:spTgt spid="31"/>
                                        </p:tgtEl>
                                        <p:attrNameLst>
                                          <p:attrName>ppt_w</p:attrName>
                                        </p:attrNameLst>
                                      </p:cBhvr>
                                      <p:tavLst>
                                        <p:tav tm="0">
                                          <p:val>
                                            <p:fltVal val="0"/>
                                          </p:val>
                                        </p:tav>
                                        <p:tav tm="100000">
                                          <p:val>
                                            <p:strVal val="#ppt_w"/>
                                          </p:val>
                                        </p:tav>
                                      </p:tavLst>
                                    </p:anim>
                                    <p:anim calcmode="lin" valueType="num">
                                      <p:cBhvr>
                                        <p:cTn id="134" dur="1000" fill="hold"/>
                                        <p:tgtEl>
                                          <p:spTgt spid="31"/>
                                        </p:tgtEl>
                                        <p:attrNameLst>
                                          <p:attrName>ppt_h</p:attrName>
                                        </p:attrNameLst>
                                      </p:cBhvr>
                                      <p:tavLst>
                                        <p:tav tm="0">
                                          <p:val>
                                            <p:fltVal val="0"/>
                                          </p:val>
                                        </p:tav>
                                        <p:tav tm="100000">
                                          <p:val>
                                            <p:strVal val="#ppt_h"/>
                                          </p:val>
                                        </p:tav>
                                      </p:tavLst>
                                    </p:anim>
                                    <p:anim calcmode="lin" valueType="num">
                                      <p:cBhvr>
                                        <p:cTn id="135" dur="1000" fill="hold"/>
                                        <p:tgtEl>
                                          <p:spTgt spid="31"/>
                                        </p:tgtEl>
                                        <p:attrNameLst>
                                          <p:attrName>style.rotation</p:attrName>
                                        </p:attrNameLst>
                                      </p:cBhvr>
                                      <p:tavLst>
                                        <p:tav tm="0">
                                          <p:val>
                                            <p:fltVal val="90"/>
                                          </p:val>
                                        </p:tav>
                                        <p:tav tm="100000">
                                          <p:val>
                                            <p:fltVal val="0"/>
                                          </p:val>
                                        </p:tav>
                                      </p:tavLst>
                                    </p:anim>
                                    <p:animEffect transition="in" filter="fade">
                                      <p:cBhvr>
                                        <p:cTn id="136" dur="1000"/>
                                        <p:tgtEl>
                                          <p:spTgt spid="31"/>
                                        </p:tgtEl>
                                      </p:cBhvr>
                                    </p:animEffect>
                                  </p:childTnLst>
                                </p:cTn>
                              </p:par>
                              <p:par>
                                <p:cTn id="137" presetID="31" presetClass="entr" presetSubtype="0" fill="hold" nodeType="withEffect">
                                  <p:stCondLst>
                                    <p:cond delay="0"/>
                                  </p:stCondLst>
                                  <p:childTnLst>
                                    <p:set>
                                      <p:cBhvr>
                                        <p:cTn id="138" dur="1" fill="hold">
                                          <p:stCondLst>
                                            <p:cond delay="0"/>
                                          </p:stCondLst>
                                        </p:cTn>
                                        <p:tgtEl>
                                          <p:spTgt spid="41"/>
                                        </p:tgtEl>
                                        <p:attrNameLst>
                                          <p:attrName>style.visibility</p:attrName>
                                        </p:attrNameLst>
                                      </p:cBhvr>
                                      <p:to>
                                        <p:strVal val="visible"/>
                                      </p:to>
                                    </p:set>
                                    <p:anim calcmode="lin" valueType="num">
                                      <p:cBhvr>
                                        <p:cTn id="139" dur="1000" fill="hold"/>
                                        <p:tgtEl>
                                          <p:spTgt spid="41"/>
                                        </p:tgtEl>
                                        <p:attrNameLst>
                                          <p:attrName>ppt_w</p:attrName>
                                        </p:attrNameLst>
                                      </p:cBhvr>
                                      <p:tavLst>
                                        <p:tav tm="0">
                                          <p:val>
                                            <p:fltVal val="0"/>
                                          </p:val>
                                        </p:tav>
                                        <p:tav tm="100000">
                                          <p:val>
                                            <p:strVal val="#ppt_w"/>
                                          </p:val>
                                        </p:tav>
                                      </p:tavLst>
                                    </p:anim>
                                    <p:anim calcmode="lin" valueType="num">
                                      <p:cBhvr>
                                        <p:cTn id="140" dur="1000" fill="hold"/>
                                        <p:tgtEl>
                                          <p:spTgt spid="41"/>
                                        </p:tgtEl>
                                        <p:attrNameLst>
                                          <p:attrName>ppt_h</p:attrName>
                                        </p:attrNameLst>
                                      </p:cBhvr>
                                      <p:tavLst>
                                        <p:tav tm="0">
                                          <p:val>
                                            <p:fltVal val="0"/>
                                          </p:val>
                                        </p:tav>
                                        <p:tav tm="100000">
                                          <p:val>
                                            <p:strVal val="#ppt_h"/>
                                          </p:val>
                                        </p:tav>
                                      </p:tavLst>
                                    </p:anim>
                                    <p:anim calcmode="lin" valueType="num">
                                      <p:cBhvr>
                                        <p:cTn id="141" dur="1000" fill="hold"/>
                                        <p:tgtEl>
                                          <p:spTgt spid="41"/>
                                        </p:tgtEl>
                                        <p:attrNameLst>
                                          <p:attrName>style.rotation</p:attrName>
                                        </p:attrNameLst>
                                      </p:cBhvr>
                                      <p:tavLst>
                                        <p:tav tm="0">
                                          <p:val>
                                            <p:fltVal val="90"/>
                                          </p:val>
                                        </p:tav>
                                        <p:tav tm="100000">
                                          <p:val>
                                            <p:fltVal val="0"/>
                                          </p:val>
                                        </p:tav>
                                      </p:tavLst>
                                    </p:anim>
                                    <p:animEffect transition="in" filter="fade">
                                      <p:cBhvr>
                                        <p:cTn id="142" dur="10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4" grpId="0" animBg="1"/>
      <p:bldP spid="25" grpId="0" animBg="1"/>
      <p:bldP spid="26" grpId="0" animBg="1"/>
      <p:bldP spid="27" grpId="0" animBg="1"/>
      <p:bldP spid="28" grpId="0" animBg="1"/>
      <p:bldP spid="29" grpId="0" animBg="1"/>
      <p:bldP spid="30" grpId="0" animBg="1"/>
      <p:bldP spid="3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3"/>
          <p:cNvSpPr/>
          <p:nvPr/>
        </p:nvSpPr>
        <p:spPr bwMode="auto">
          <a:xfrm>
            <a:off x="5364088" y="404664"/>
            <a:ext cx="3648744" cy="720080"/>
          </a:xfrm>
          <a:prstGeom prst="round2DiagRect">
            <a:avLst/>
          </a:prstGeom>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pPr rtl="1"/>
            <a:r>
              <a:rPr lang="ar-EG" sz="2800" b="1" dirty="0" smtClean="0">
                <a:solidFill>
                  <a:srgbClr val="0120BD">
                    <a:lumMod val="75000"/>
                  </a:srgbClr>
                </a:solidFill>
                <a:latin typeface="Arial" charset="0"/>
              </a:rPr>
              <a:t>المستوى </a:t>
            </a:r>
            <a:r>
              <a:rPr lang="ar-EG" sz="2800" b="1" dirty="0">
                <a:solidFill>
                  <a:srgbClr val="0120BD">
                    <a:lumMod val="75000"/>
                  </a:srgbClr>
                </a:solidFill>
                <a:latin typeface="Arial" charset="0"/>
              </a:rPr>
              <a:t>الأعلى</a:t>
            </a:r>
            <a:endParaRPr lang="ar-EG" sz="2800" b="1" dirty="0" smtClean="0">
              <a:solidFill>
                <a:srgbClr val="0120BD">
                  <a:lumMod val="75000"/>
                </a:srgbClr>
              </a:solidFill>
              <a:latin typeface="Arial" charset="0"/>
            </a:endParaRPr>
          </a:p>
        </p:txBody>
      </p:sp>
      <p:sp>
        <p:nvSpPr>
          <p:cNvPr id="5" name="Flowchart: Alternate Process 4"/>
          <p:cNvSpPr/>
          <p:nvPr/>
        </p:nvSpPr>
        <p:spPr bwMode="auto">
          <a:xfrm>
            <a:off x="755576" y="3933056"/>
            <a:ext cx="7632848" cy="1800200"/>
          </a:xfrm>
          <a:prstGeom prst="flowChartAlternateProcess">
            <a:avLst/>
          </a:prstGeom>
          <a:solidFill>
            <a:schemeClr val="accent1">
              <a:alpha val="50000"/>
            </a:schemeClr>
          </a:solidFill>
          <a:ln/>
          <a:extLst/>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1" anchor="ctr" anchorCtr="0" compatLnSpc="1">
            <a:prstTxWarp prst="textNoShape">
              <a:avLst/>
            </a:prstTxWarp>
          </a:bodyPr>
          <a:lstStyle/>
          <a:p>
            <a:pPr rtl="1"/>
            <a:endParaRPr lang="ar-EG" b="1" dirty="0" smtClean="0">
              <a:solidFill>
                <a:srgbClr val="808080"/>
              </a:solidFill>
              <a:latin typeface="Arial" charset="0"/>
            </a:endParaRPr>
          </a:p>
        </p:txBody>
      </p:sp>
      <p:sp>
        <p:nvSpPr>
          <p:cNvPr id="2" name="TextBox 1"/>
          <p:cNvSpPr txBox="1"/>
          <p:nvPr/>
        </p:nvSpPr>
        <p:spPr>
          <a:xfrm>
            <a:off x="755576" y="4149080"/>
            <a:ext cx="7632848" cy="1569660"/>
          </a:xfrm>
          <a:prstGeom prst="rect">
            <a:avLst/>
          </a:prstGeom>
          <a:noFill/>
        </p:spPr>
        <p:txBody>
          <a:bodyPr wrap="square" rtlCol="1">
            <a:spAutoFit/>
          </a:bodyPr>
          <a:lstStyle/>
          <a:p>
            <a:pPr rtl="1"/>
            <a:r>
              <a:rPr lang="ar-SA" b="1" dirty="0">
                <a:solidFill>
                  <a:srgbClr val="FFFFFF"/>
                </a:solidFill>
              </a:rPr>
              <a:t>بعد أن تتشبع الحاجات الأدنى، تظهر الحاجات الاجتماعية مثل حاجات الصداقة والعطف والحنان والشعور بالانتماء، بعدها يسعى الفرد إلى إشباع دوافع التحصيل وتقدير الجمال ثم دافع تحقيق الذات الذي يُعد الغاية العظمى في هرمية ماسلو</a:t>
            </a:r>
            <a:endParaRPr lang="ar-EG" b="1" dirty="0">
              <a:solidFill>
                <a:srgbClr val="FFFFFF"/>
              </a:solidFill>
            </a:endParaRPr>
          </a:p>
        </p:txBody>
      </p:sp>
    </p:spTree>
    <p:extLst>
      <p:ext uri="{BB962C8B-B14F-4D97-AF65-F5344CB8AC3E}">
        <p14:creationId xmlns:p14="http://schemas.microsoft.com/office/powerpoint/2010/main" xmlns="" val="4137145587"/>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3"/>
          <p:cNvSpPr/>
          <p:nvPr/>
        </p:nvSpPr>
        <p:spPr bwMode="auto">
          <a:xfrm>
            <a:off x="1187624" y="404664"/>
            <a:ext cx="7825208" cy="720080"/>
          </a:xfrm>
          <a:prstGeom prst="round2DiagRect">
            <a:avLst/>
          </a:prstGeom>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pPr rtl="1"/>
            <a:r>
              <a:rPr lang="ar-EG" sz="2800" b="1" dirty="0">
                <a:solidFill>
                  <a:srgbClr val="0120BD">
                    <a:lumMod val="75000"/>
                  </a:srgbClr>
                </a:solidFill>
                <a:latin typeface="Arial" charset="0"/>
              </a:rPr>
              <a:t>ينبغي على المعلم الذي يسعى لتحقيق التعلم الفعال أن يقوم بالآتي</a:t>
            </a:r>
            <a:endParaRPr lang="ar-EG" sz="2800" b="1" dirty="0" smtClean="0">
              <a:solidFill>
                <a:srgbClr val="0120BD">
                  <a:lumMod val="75000"/>
                </a:srgbClr>
              </a:solidFill>
              <a:latin typeface="Arial" charset="0"/>
            </a:endParaRPr>
          </a:p>
        </p:txBody>
      </p:sp>
      <p:sp>
        <p:nvSpPr>
          <p:cNvPr id="6" name="Rectangle 3"/>
          <p:cNvSpPr>
            <a:spLocks noChangeArrowheads="1"/>
          </p:cNvSpPr>
          <p:nvPr/>
        </p:nvSpPr>
        <p:spPr bwMode="auto">
          <a:xfrm>
            <a:off x="467545" y="1733550"/>
            <a:ext cx="6912744" cy="504825"/>
          </a:xfrm>
          <a:prstGeom prst="rect">
            <a:avLst/>
          </a:prstGeom>
          <a:gradFill rotWithShape="1">
            <a:gsLst>
              <a:gs pos="0">
                <a:srgbClr val="FFC000"/>
              </a:gs>
              <a:gs pos="100000">
                <a:srgbClr val="FFCC66"/>
              </a:gs>
            </a:gsLst>
            <a:lin ang="5400000" scaled="1"/>
          </a:gradFill>
          <a:ln>
            <a:noFill/>
          </a:ln>
          <a:effectLst/>
          <a:extLst/>
        </p:spPr>
        <p:txBody>
          <a:bodyPr wrap="none" anchor="ctr"/>
          <a:lstStyle/>
          <a:p>
            <a:pPr rtl="1"/>
            <a:r>
              <a:rPr lang="ar-EG" altLang="zh-CN" b="1" dirty="0" smtClean="0">
                <a:solidFill>
                  <a:srgbClr val="002060"/>
                </a:solidFill>
                <a:ea typeface="幼圆" pitchFamily="1" charset="-122"/>
              </a:rPr>
              <a:t>أن </a:t>
            </a:r>
            <a:r>
              <a:rPr lang="ar-EG" altLang="zh-CN" b="1" dirty="0">
                <a:solidFill>
                  <a:srgbClr val="002060"/>
                </a:solidFill>
                <a:ea typeface="幼圆" pitchFamily="1" charset="-122"/>
              </a:rPr>
              <a:t>يتحقق من أن التلاميذ قد أشبعوا حاجاتهم الفسيولوجية </a:t>
            </a:r>
            <a:endParaRPr lang="ar-EG" altLang="zh-CN" sz="2400" b="1" dirty="0">
              <a:solidFill>
                <a:srgbClr val="002060"/>
              </a:solidFill>
              <a:ea typeface="幼圆" pitchFamily="1" charset="-122"/>
            </a:endParaRPr>
          </a:p>
        </p:txBody>
      </p:sp>
      <p:sp>
        <p:nvSpPr>
          <p:cNvPr id="7" name="Rectangle 4"/>
          <p:cNvSpPr>
            <a:spLocks noChangeArrowheads="1"/>
          </p:cNvSpPr>
          <p:nvPr/>
        </p:nvSpPr>
        <p:spPr bwMode="auto">
          <a:xfrm>
            <a:off x="467545" y="2765425"/>
            <a:ext cx="6912744" cy="504825"/>
          </a:xfrm>
          <a:prstGeom prst="rect">
            <a:avLst/>
          </a:prstGeom>
          <a:ln/>
          <a:extLst/>
        </p:spPr>
        <p:style>
          <a:lnRef idx="1">
            <a:schemeClr val="accent6"/>
          </a:lnRef>
          <a:fillRef idx="3">
            <a:schemeClr val="accent6"/>
          </a:fillRef>
          <a:effectRef idx="2">
            <a:schemeClr val="accent6"/>
          </a:effectRef>
          <a:fontRef idx="minor">
            <a:schemeClr val="lt1"/>
          </a:fontRef>
        </p:style>
        <p:txBody>
          <a:bodyPr wrap="none" anchor="ctr"/>
          <a:lstStyle/>
          <a:p>
            <a:pPr rtl="1"/>
            <a:r>
              <a:rPr lang="ar-EG" altLang="zh-CN" b="1" dirty="0" smtClean="0">
                <a:solidFill>
                  <a:srgbClr val="002060"/>
                </a:solidFill>
                <a:ea typeface="幼圆" pitchFamily="1" charset="-122"/>
              </a:rPr>
              <a:t>أن </a:t>
            </a:r>
            <a:r>
              <a:rPr lang="ar-EG" altLang="zh-CN" b="1" dirty="0">
                <a:solidFill>
                  <a:srgbClr val="002060"/>
                </a:solidFill>
                <a:ea typeface="幼圆" pitchFamily="1" charset="-122"/>
              </a:rPr>
              <a:t>يساعد التلاميذ على إشباع حاجتهم للانتماء والحب والصداقة </a:t>
            </a:r>
            <a:endParaRPr lang="zh-CN" altLang="en-US" sz="2400" b="1" dirty="0">
              <a:solidFill>
                <a:srgbClr val="002060"/>
              </a:solidFill>
              <a:ea typeface="幼圆" pitchFamily="1" charset="-122"/>
            </a:endParaRPr>
          </a:p>
        </p:txBody>
      </p:sp>
      <p:sp>
        <p:nvSpPr>
          <p:cNvPr id="8" name="Rectangle 5"/>
          <p:cNvSpPr>
            <a:spLocks noChangeArrowheads="1"/>
          </p:cNvSpPr>
          <p:nvPr/>
        </p:nvSpPr>
        <p:spPr bwMode="auto">
          <a:xfrm>
            <a:off x="467545" y="3797300"/>
            <a:ext cx="6912744" cy="504825"/>
          </a:xfrm>
          <a:prstGeom prst="rect">
            <a:avLst/>
          </a:prstGeom>
          <a:ln/>
          <a:extLst/>
        </p:spPr>
        <p:style>
          <a:lnRef idx="1">
            <a:schemeClr val="accent2"/>
          </a:lnRef>
          <a:fillRef idx="2">
            <a:schemeClr val="accent2"/>
          </a:fillRef>
          <a:effectRef idx="1">
            <a:schemeClr val="accent2"/>
          </a:effectRef>
          <a:fontRef idx="minor">
            <a:schemeClr val="dk1"/>
          </a:fontRef>
        </p:style>
        <p:txBody>
          <a:bodyPr wrap="none" anchor="ctr"/>
          <a:lstStyle/>
          <a:p>
            <a:pPr rtl="1"/>
            <a:r>
              <a:rPr lang="ar-EG" altLang="zh-CN" b="1" dirty="0" smtClean="0">
                <a:solidFill>
                  <a:srgbClr val="002060"/>
                </a:solidFill>
                <a:ea typeface="幼圆" pitchFamily="1" charset="-122"/>
              </a:rPr>
              <a:t>أن </a:t>
            </a:r>
            <a:r>
              <a:rPr lang="ar-EG" altLang="zh-CN" b="1" dirty="0">
                <a:solidFill>
                  <a:srgbClr val="002060"/>
                </a:solidFill>
                <a:ea typeface="幼圆" pitchFamily="1" charset="-122"/>
              </a:rPr>
              <a:t>يزودهم بالتغذية الراجعة، ويعزز استجاباتهم الصحيحة </a:t>
            </a:r>
            <a:endParaRPr lang="zh-CN" altLang="en-US" sz="2400" b="1" dirty="0">
              <a:solidFill>
                <a:srgbClr val="002060"/>
              </a:solidFill>
              <a:ea typeface="幼圆" pitchFamily="1" charset="-122"/>
            </a:endParaRPr>
          </a:p>
        </p:txBody>
      </p:sp>
      <p:sp>
        <p:nvSpPr>
          <p:cNvPr id="9" name="Rectangle 6"/>
          <p:cNvSpPr>
            <a:spLocks noChangeArrowheads="1"/>
          </p:cNvSpPr>
          <p:nvPr/>
        </p:nvSpPr>
        <p:spPr bwMode="auto">
          <a:xfrm>
            <a:off x="467545" y="4829175"/>
            <a:ext cx="6912744" cy="504825"/>
          </a:xfrm>
          <a:prstGeom prst="rect">
            <a:avLst/>
          </a:prstGeom>
          <a:solidFill>
            <a:srgbClr val="00B0F0"/>
          </a:solidFill>
          <a:ln>
            <a:noFill/>
          </a:ln>
          <a:effectLst/>
          <a:extLst/>
        </p:spPr>
        <p:txBody>
          <a:bodyPr wrap="none" anchor="ctr"/>
          <a:lstStyle/>
          <a:p>
            <a:pPr rtl="1"/>
            <a:r>
              <a:rPr lang="ar-EG" altLang="zh-CN" b="1" dirty="0" smtClean="0">
                <a:solidFill>
                  <a:srgbClr val="002060"/>
                </a:solidFill>
                <a:ea typeface="幼圆" pitchFamily="1" charset="-122"/>
              </a:rPr>
              <a:t>أن </a:t>
            </a:r>
            <a:r>
              <a:rPr lang="ar-EG" altLang="zh-CN" b="1" dirty="0">
                <a:solidFill>
                  <a:srgbClr val="002060"/>
                </a:solidFill>
                <a:ea typeface="幼圆" pitchFamily="1" charset="-122"/>
              </a:rPr>
              <a:t>يعلم أن حاجة تحقيق الذات تختلف من فرد لأخر</a:t>
            </a:r>
            <a:endParaRPr lang="zh-CN" altLang="en-US" b="1" dirty="0">
              <a:solidFill>
                <a:srgbClr val="002060"/>
              </a:solidFill>
              <a:ea typeface="幼圆" pitchFamily="1" charset="-122"/>
            </a:endParaRPr>
          </a:p>
        </p:txBody>
      </p:sp>
      <p:pic>
        <p:nvPicPr>
          <p:cNvPr id="10" name="Picture 7" descr="Green_01"/>
          <p:cNvPicPr>
            <a:picLocks noChangeAspect="1" noChangeArrowheads="1"/>
          </p:cNvPicPr>
          <p:nvPr/>
        </p:nvPicPr>
        <p:blipFill>
          <a:blip r:embed="rId3">
            <a:duotone>
              <a:prstClr val="black"/>
              <a:srgbClr val="FFCC66">
                <a:tint val="45000"/>
                <a:satMod val="400000"/>
              </a:srgbClr>
            </a:duotone>
            <a:extLst>
              <a:ext uri="{28A0092B-C50C-407E-A947-70E740481C1C}">
                <a14:useLocalDpi xmlns:a14="http://schemas.microsoft.com/office/drawing/2010/main" xmlns="" val="0"/>
              </a:ext>
            </a:extLst>
          </a:blip>
          <a:srcRect/>
          <a:stretch>
            <a:fillRect/>
          </a:stretch>
        </p:blipFill>
        <p:spPr bwMode="auto">
          <a:xfrm flipH="1">
            <a:off x="7811765" y="1804988"/>
            <a:ext cx="432643" cy="390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8" descr="Green_01"/>
          <p:cNvPicPr>
            <a:picLocks noChangeAspect="1" noChangeArrowheads="1"/>
          </p:cNvPicPr>
          <p:nvPr/>
        </p:nvPicPr>
        <p:blipFill>
          <a:blip r:embed="rId3">
            <a:duotone>
              <a:prstClr val="black"/>
              <a:schemeClr val="accent6">
                <a:tint val="45000"/>
                <a:satMod val="400000"/>
              </a:schemeClr>
            </a:duotone>
            <a:extLst>
              <a:ext uri="{28A0092B-C50C-407E-A947-70E740481C1C}">
                <a14:useLocalDpi xmlns:a14="http://schemas.microsoft.com/office/drawing/2010/main" xmlns="" val="0"/>
              </a:ext>
            </a:extLst>
          </a:blip>
          <a:srcRect/>
          <a:stretch>
            <a:fillRect/>
          </a:stretch>
        </p:blipFill>
        <p:spPr bwMode="auto">
          <a:xfrm flipH="1">
            <a:off x="7811765" y="2813050"/>
            <a:ext cx="432643" cy="390525"/>
          </a:xfrm>
          <a:prstGeom prst="rect">
            <a:avLst/>
          </a:prstGeom>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9" descr="Green_01"/>
          <p:cNvPicPr>
            <a:picLocks noChangeAspect="1" noChangeArrowheads="1"/>
          </p:cNvPicPr>
          <p:nvPr/>
        </p:nvPicPr>
        <p:blipFill>
          <a:blip r:embed="rId3">
            <a:duotone>
              <a:prstClr val="black"/>
              <a:schemeClr val="accent2">
                <a:tint val="45000"/>
                <a:satMod val="400000"/>
              </a:schemeClr>
            </a:duotone>
            <a:extLst>
              <a:ext uri="{28A0092B-C50C-407E-A947-70E740481C1C}">
                <a14:useLocalDpi xmlns:a14="http://schemas.microsoft.com/office/drawing/2010/main" xmlns="" val="0"/>
              </a:ext>
            </a:extLst>
          </a:blip>
          <a:srcRect/>
          <a:stretch>
            <a:fillRect/>
          </a:stretch>
        </p:blipFill>
        <p:spPr bwMode="auto">
          <a:xfrm flipH="1">
            <a:off x="7811765" y="3821113"/>
            <a:ext cx="432643" cy="390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10" descr="Green_01"/>
          <p:cNvPicPr>
            <a:picLocks noChangeAspect="1" noChangeArrowheads="1"/>
          </p:cNvPicPr>
          <p:nvPr/>
        </p:nvPicPr>
        <p:blipFill>
          <a:blip r:embed="rId3">
            <a:duotone>
              <a:prstClr val="black"/>
              <a:schemeClr val="accent1">
                <a:tint val="45000"/>
                <a:satMod val="400000"/>
              </a:schemeClr>
            </a:duotone>
            <a:extLst>
              <a:ext uri="{28A0092B-C50C-407E-A947-70E740481C1C}">
                <a14:useLocalDpi xmlns:a14="http://schemas.microsoft.com/office/drawing/2010/main" xmlns="" val="0"/>
              </a:ext>
            </a:extLst>
          </a:blip>
          <a:srcRect/>
          <a:stretch>
            <a:fillRect/>
          </a:stretch>
        </p:blipFill>
        <p:spPr bwMode="auto">
          <a:xfrm flipH="1">
            <a:off x="7811765" y="4902200"/>
            <a:ext cx="432643" cy="390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311395999"/>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10"/>
                                        </p:tgtEl>
                                        <p:attrNameLst>
                                          <p:attrName>r</p:attrName>
                                        </p:attrNameLst>
                                      </p:cBhvr>
                                    </p:animRot>
                                  </p:childTnLst>
                                </p:cTn>
                              </p:par>
                            </p:childTnLst>
                          </p:cTn>
                        </p:par>
                        <p:par>
                          <p:cTn id="7" fill="hold">
                            <p:stCondLst>
                              <p:cond delay="2000"/>
                            </p:stCondLst>
                            <p:childTnLst>
                              <p:par>
                                <p:cTn id="8" presetID="16" presetClass="entr" presetSubtype="21" fill="hold" grpId="0" nodeType="after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nodeType="clickEffect">
                                  <p:stCondLst>
                                    <p:cond delay="0"/>
                                  </p:stCondLst>
                                  <p:childTnLst>
                                    <p:animRot by="21600000">
                                      <p:cBhvr>
                                        <p:cTn id="14" dur="2000" fill="hold"/>
                                        <p:tgtEl>
                                          <p:spTgt spid="11"/>
                                        </p:tgtEl>
                                        <p:attrNameLst>
                                          <p:attrName>r</p:attrName>
                                        </p:attrNameLst>
                                      </p:cBhvr>
                                    </p:animRot>
                                  </p:childTnLst>
                                </p:cTn>
                              </p:par>
                            </p:childTnLst>
                          </p:cTn>
                        </p:par>
                        <p:par>
                          <p:cTn id="15" fill="hold">
                            <p:stCondLst>
                              <p:cond delay="2000"/>
                            </p:stCondLst>
                            <p:childTnLst>
                              <p:par>
                                <p:cTn id="16" presetID="16" presetClass="entr" presetSubtype="21"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mph" presetSubtype="0" fill="hold" nodeType="clickEffect">
                                  <p:stCondLst>
                                    <p:cond delay="0"/>
                                  </p:stCondLst>
                                  <p:childTnLst>
                                    <p:animRot by="21600000">
                                      <p:cBhvr>
                                        <p:cTn id="22" dur="2000" fill="hold"/>
                                        <p:tgtEl>
                                          <p:spTgt spid="12"/>
                                        </p:tgtEl>
                                        <p:attrNameLst>
                                          <p:attrName>r</p:attrName>
                                        </p:attrNameLst>
                                      </p:cBhvr>
                                    </p:animRot>
                                  </p:childTnLst>
                                </p:cTn>
                              </p:par>
                            </p:childTnLst>
                          </p:cTn>
                        </p:par>
                        <p:par>
                          <p:cTn id="23" fill="hold">
                            <p:stCondLst>
                              <p:cond delay="2000"/>
                            </p:stCondLst>
                            <p:childTnLst>
                              <p:par>
                                <p:cTn id="24" presetID="16" presetClass="entr" presetSubtype="21"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arn(inVertical)">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mph" presetSubtype="0" fill="hold" nodeType="clickEffect">
                                  <p:stCondLst>
                                    <p:cond delay="0"/>
                                  </p:stCondLst>
                                  <p:childTnLst>
                                    <p:animRot by="21600000">
                                      <p:cBhvr>
                                        <p:cTn id="30" dur="2000" fill="hold"/>
                                        <p:tgtEl>
                                          <p:spTgt spid="13"/>
                                        </p:tgtEl>
                                        <p:attrNameLst>
                                          <p:attrName>r</p:attrName>
                                        </p:attrNameLst>
                                      </p:cBhvr>
                                    </p:animRot>
                                  </p:childTnLst>
                                </p:cTn>
                              </p:par>
                            </p:childTnLst>
                          </p:cTn>
                        </p:par>
                        <p:par>
                          <p:cTn id="31" fill="hold">
                            <p:stCondLst>
                              <p:cond delay="2000"/>
                            </p:stCondLst>
                            <p:childTnLst>
                              <p:par>
                                <p:cTn id="32" presetID="16" presetClass="entr" presetSubtype="21"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barn(inVertical)">
                                      <p:cBhvr>
                                        <p:cTn id="3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3"/>
          <p:cNvSpPr/>
          <p:nvPr/>
        </p:nvSpPr>
        <p:spPr bwMode="auto">
          <a:xfrm>
            <a:off x="6516216" y="404664"/>
            <a:ext cx="2496616" cy="720080"/>
          </a:xfrm>
          <a:prstGeom prst="round2DiagRect">
            <a:avLst/>
          </a:prstGeom>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pPr rtl="1"/>
            <a:r>
              <a:rPr lang="ar-EG" sz="2800" b="1" dirty="0">
                <a:solidFill>
                  <a:srgbClr val="0120BD">
                    <a:lumMod val="75000"/>
                  </a:srgbClr>
                </a:solidFill>
                <a:latin typeface="Arial" charset="0"/>
              </a:rPr>
              <a:t>فروض الدراسة</a:t>
            </a:r>
            <a:endParaRPr lang="ar-EG" sz="2800" b="1" dirty="0" smtClean="0">
              <a:solidFill>
                <a:srgbClr val="0120BD">
                  <a:lumMod val="75000"/>
                </a:srgbClr>
              </a:solidFill>
              <a:latin typeface="Arial" charset="0"/>
            </a:endParaRPr>
          </a:p>
        </p:txBody>
      </p:sp>
      <p:sp>
        <p:nvSpPr>
          <p:cNvPr id="6" name="Rectangle 3"/>
          <p:cNvSpPr>
            <a:spLocks noChangeArrowheads="1"/>
          </p:cNvSpPr>
          <p:nvPr/>
        </p:nvSpPr>
        <p:spPr bwMode="auto">
          <a:xfrm>
            <a:off x="179513" y="1733550"/>
            <a:ext cx="6912744" cy="504825"/>
          </a:xfrm>
          <a:prstGeom prst="rect">
            <a:avLst/>
          </a:prstGeom>
          <a:gradFill rotWithShape="1">
            <a:gsLst>
              <a:gs pos="0">
                <a:srgbClr val="FFC000"/>
              </a:gs>
              <a:gs pos="100000">
                <a:srgbClr val="FFCC66"/>
              </a:gs>
            </a:gsLst>
            <a:lin ang="5400000" scaled="1"/>
          </a:gradFill>
          <a:ln>
            <a:noFill/>
          </a:ln>
          <a:effectLst/>
          <a:extLst/>
        </p:spPr>
        <p:txBody>
          <a:bodyPr wrap="none" anchor="ctr"/>
          <a:lstStyle/>
          <a:p>
            <a:pPr rtl="1"/>
            <a:r>
              <a:rPr lang="ar-EG" altLang="zh-CN" b="1" dirty="0">
                <a:solidFill>
                  <a:srgbClr val="002060"/>
                </a:solidFill>
                <a:ea typeface="幼圆" pitchFamily="1" charset="-122"/>
              </a:rPr>
              <a:t>ثمة ارتباط إيجابي بين توكيد الذات والدافعية للإنجاز </a:t>
            </a:r>
            <a:endParaRPr lang="ar-EG" altLang="zh-CN" sz="2400" b="1" dirty="0">
              <a:solidFill>
                <a:srgbClr val="002060"/>
              </a:solidFill>
              <a:ea typeface="幼圆" pitchFamily="1" charset="-122"/>
            </a:endParaRPr>
          </a:p>
        </p:txBody>
      </p:sp>
      <p:sp>
        <p:nvSpPr>
          <p:cNvPr id="7" name="Rectangle 4"/>
          <p:cNvSpPr>
            <a:spLocks noChangeArrowheads="1"/>
          </p:cNvSpPr>
          <p:nvPr/>
        </p:nvSpPr>
        <p:spPr bwMode="auto">
          <a:xfrm>
            <a:off x="179513" y="2765425"/>
            <a:ext cx="6912744" cy="504825"/>
          </a:xfrm>
          <a:prstGeom prst="rect">
            <a:avLst/>
          </a:prstGeom>
          <a:ln/>
          <a:extLst/>
        </p:spPr>
        <p:style>
          <a:lnRef idx="1">
            <a:schemeClr val="accent6"/>
          </a:lnRef>
          <a:fillRef idx="3">
            <a:schemeClr val="accent6"/>
          </a:fillRef>
          <a:effectRef idx="2">
            <a:schemeClr val="accent6"/>
          </a:effectRef>
          <a:fontRef idx="minor">
            <a:schemeClr val="lt1"/>
          </a:fontRef>
        </p:style>
        <p:txBody>
          <a:bodyPr wrap="none" anchor="ctr"/>
          <a:lstStyle/>
          <a:p>
            <a:pPr rtl="1"/>
            <a:r>
              <a:rPr lang="ar-EG" altLang="zh-CN" b="1" dirty="0">
                <a:solidFill>
                  <a:srgbClr val="002060"/>
                </a:solidFill>
                <a:ea typeface="幼圆" pitchFamily="1" charset="-122"/>
              </a:rPr>
              <a:t>لا توجد علاقة ارتباطية دالة بين العمر والدافعية للإنجاز </a:t>
            </a:r>
            <a:endParaRPr lang="zh-CN" altLang="en-US" sz="2400" b="1" dirty="0">
              <a:solidFill>
                <a:srgbClr val="002060"/>
              </a:solidFill>
              <a:ea typeface="幼圆" pitchFamily="1" charset="-122"/>
            </a:endParaRPr>
          </a:p>
        </p:txBody>
      </p:sp>
      <p:sp>
        <p:nvSpPr>
          <p:cNvPr id="8" name="Rectangle 5"/>
          <p:cNvSpPr>
            <a:spLocks noChangeArrowheads="1"/>
          </p:cNvSpPr>
          <p:nvPr/>
        </p:nvSpPr>
        <p:spPr bwMode="auto">
          <a:xfrm>
            <a:off x="179513" y="3797300"/>
            <a:ext cx="6912744" cy="504825"/>
          </a:xfrm>
          <a:prstGeom prst="rect">
            <a:avLst/>
          </a:prstGeom>
          <a:ln/>
          <a:extLst/>
        </p:spPr>
        <p:style>
          <a:lnRef idx="1">
            <a:schemeClr val="accent2"/>
          </a:lnRef>
          <a:fillRef idx="2">
            <a:schemeClr val="accent2"/>
          </a:fillRef>
          <a:effectRef idx="1">
            <a:schemeClr val="accent2"/>
          </a:effectRef>
          <a:fontRef idx="minor">
            <a:schemeClr val="dk1"/>
          </a:fontRef>
        </p:style>
        <p:txBody>
          <a:bodyPr wrap="none" anchor="ctr"/>
          <a:lstStyle/>
          <a:p>
            <a:pPr rtl="1"/>
            <a:r>
              <a:rPr lang="ar-EG" altLang="zh-CN" sz="2300" b="1" dirty="0">
                <a:solidFill>
                  <a:srgbClr val="002060"/>
                </a:solidFill>
                <a:ea typeface="幼圆" pitchFamily="1" charset="-122"/>
              </a:rPr>
              <a:t>هناك فروق في الدافعية للإنجاز بين المجموعات المتباينة حسب </a:t>
            </a:r>
            <a:r>
              <a:rPr lang="ar-EG" altLang="zh-CN" sz="2300" b="1" dirty="0" smtClean="0">
                <a:solidFill>
                  <a:srgbClr val="002060"/>
                </a:solidFill>
                <a:ea typeface="幼圆" pitchFamily="1" charset="-122"/>
              </a:rPr>
              <a:t>الجنس</a:t>
            </a:r>
            <a:endParaRPr lang="zh-CN" altLang="en-US" sz="2300" b="1" dirty="0">
              <a:solidFill>
                <a:srgbClr val="002060"/>
              </a:solidFill>
              <a:ea typeface="幼圆" pitchFamily="1" charset="-122"/>
            </a:endParaRPr>
          </a:p>
        </p:txBody>
      </p:sp>
      <p:sp>
        <p:nvSpPr>
          <p:cNvPr id="9" name="Rectangle 6"/>
          <p:cNvSpPr>
            <a:spLocks noChangeArrowheads="1"/>
          </p:cNvSpPr>
          <p:nvPr/>
        </p:nvSpPr>
        <p:spPr bwMode="auto">
          <a:xfrm>
            <a:off x="179513" y="4829175"/>
            <a:ext cx="6912744" cy="504825"/>
          </a:xfrm>
          <a:prstGeom prst="rect">
            <a:avLst/>
          </a:prstGeom>
          <a:solidFill>
            <a:srgbClr val="00B0F0"/>
          </a:solidFill>
          <a:ln>
            <a:noFill/>
          </a:ln>
          <a:effectLst/>
          <a:extLst/>
        </p:spPr>
        <p:txBody>
          <a:bodyPr wrap="none" anchor="ctr"/>
          <a:lstStyle/>
          <a:p>
            <a:pPr rtl="1"/>
            <a:r>
              <a:rPr lang="ar-EG" altLang="zh-CN" b="1" dirty="0">
                <a:solidFill>
                  <a:srgbClr val="002060"/>
                </a:solidFill>
                <a:ea typeface="幼圆" pitchFamily="1" charset="-122"/>
              </a:rPr>
              <a:t>لا توجد فروق دالة في الدافعية للإنجاز بين المجموعات </a:t>
            </a:r>
            <a:endParaRPr lang="zh-CN" altLang="en-US" b="1" dirty="0">
              <a:solidFill>
                <a:srgbClr val="002060"/>
              </a:solidFill>
              <a:ea typeface="幼圆" pitchFamily="1" charset="-122"/>
            </a:endParaRPr>
          </a:p>
        </p:txBody>
      </p:sp>
      <p:sp>
        <p:nvSpPr>
          <p:cNvPr id="14" name="Rectangle 6"/>
          <p:cNvSpPr>
            <a:spLocks noChangeArrowheads="1"/>
          </p:cNvSpPr>
          <p:nvPr/>
        </p:nvSpPr>
        <p:spPr bwMode="auto">
          <a:xfrm>
            <a:off x="179512" y="5876503"/>
            <a:ext cx="6912744" cy="504825"/>
          </a:xfrm>
          <a:prstGeom prst="rect">
            <a:avLst/>
          </a:prstGeom>
          <a:ln/>
          <a:extLst/>
        </p:spPr>
        <p:style>
          <a:lnRef idx="0">
            <a:schemeClr val="accent1"/>
          </a:lnRef>
          <a:fillRef idx="3">
            <a:schemeClr val="accent1"/>
          </a:fillRef>
          <a:effectRef idx="3">
            <a:schemeClr val="accent1"/>
          </a:effectRef>
          <a:fontRef idx="minor">
            <a:schemeClr val="lt1"/>
          </a:fontRef>
        </p:style>
        <p:txBody>
          <a:bodyPr wrap="none" anchor="ctr"/>
          <a:lstStyle/>
          <a:p>
            <a:pPr rtl="1"/>
            <a:r>
              <a:rPr lang="ar-EG" altLang="zh-CN" b="1" dirty="0">
                <a:solidFill>
                  <a:srgbClr val="002060"/>
                </a:solidFill>
                <a:ea typeface="幼圆" pitchFamily="1" charset="-122"/>
              </a:rPr>
              <a:t>توجد فروق في توكيد الذات بين المجموعات حسب كل من الجنس </a:t>
            </a:r>
            <a:endParaRPr lang="zh-CN" altLang="en-US" b="1" dirty="0">
              <a:solidFill>
                <a:srgbClr val="002060"/>
              </a:solidFill>
              <a:ea typeface="幼圆" pitchFamily="1" charset="-122"/>
            </a:endParaRPr>
          </a:p>
        </p:txBody>
      </p:sp>
      <p:sp>
        <p:nvSpPr>
          <p:cNvPr id="2" name="Flowchart: Alternate Process 1"/>
          <p:cNvSpPr/>
          <p:nvPr/>
        </p:nvSpPr>
        <p:spPr bwMode="auto">
          <a:xfrm>
            <a:off x="7236296" y="1733550"/>
            <a:ext cx="1728192" cy="504825"/>
          </a:xfrm>
          <a:prstGeom prst="flowChartAlternateProcess">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rtlCol="1" anchor="ctr" anchorCtr="0" compatLnSpc="1">
            <a:prstTxWarp prst="textNoShape">
              <a:avLst/>
            </a:prstTxWarp>
          </a:bodyPr>
          <a:lstStyle/>
          <a:p>
            <a:pPr rtl="1"/>
            <a:r>
              <a:rPr lang="ar-EG" b="1" dirty="0">
                <a:solidFill>
                  <a:srgbClr val="002060"/>
                </a:solidFill>
                <a:ea typeface="幼圆" pitchFamily="1" charset="-122"/>
              </a:rPr>
              <a:t>الفرض الأول</a:t>
            </a:r>
          </a:p>
        </p:txBody>
      </p:sp>
      <p:sp>
        <p:nvSpPr>
          <p:cNvPr id="15" name="Flowchart: Alternate Process 14"/>
          <p:cNvSpPr/>
          <p:nvPr/>
        </p:nvSpPr>
        <p:spPr bwMode="auto">
          <a:xfrm>
            <a:off x="7236296" y="2780159"/>
            <a:ext cx="1728192" cy="504825"/>
          </a:xfrm>
          <a:prstGeom prst="flowChartAlternateProcess">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rtlCol="1" anchor="ctr" anchorCtr="0" compatLnSpc="1">
            <a:prstTxWarp prst="textNoShape">
              <a:avLst/>
            </a:prstTxWarp>
          </a:bodyPr>
          <a:lstStyle/>
          <a:p>
            <a:pPr rtl="1"/>
            <a:r>
              <a:rPr lang="ar-EG" b="1" dirty="0">
                <a:solidFill>
                  <a:srgbClr val="002060"/>
                </a:solidFill>
                <a:ea typeface="幼圆" pitchFamily="1" charset="-122"/>
              </a:rPr>
              <a:t>الفرض </a:t>
            </a:r>
            <a:r>
              <a:rPr lang="ar-EG" b="1" dirty="0" smtClean="0">
                <a:solidFill>
                  <a:srgbClr val="002060"/>
                </a:solidFill>
                <a:ea typeface="幼圆" pitchFamily="1" charset="-122"/>
              </a:rPr>
              <a:t>الثانى</a:t>
            </a:r>
            <a:endParaRPr lang="ar-EG" b="1" dirty="0">
              <a:solidFill>
                <a:srgbClr val="002060"/>
              </a:solidFill>
              <a:ea typeface="幼圆" pitchFamily="1" charset="-122"/>
            </a:endParaRPr>
          </a:p>
        </p:txBody>
      </p:sp>
      <p:sp>
        <p:nvSpPr>
          <p:cNvPr id="16" name="Flowchart: Alternate Process 15"/>
          <p:cNvSpPr/>
          <p:nvPr/>
        </p:nvSpPr>
        <p:spPr bwMode="auto">
          <a:xfrm>
            <a:off x="7236296" y="3826768"/>
            <a:ext cx="1728192" cy="504825"/>
          </a:xfrm>
          <a:prstGeom prst="flowChartAlternateProcess">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rtlCol="1" anchor="ctr" anchorCtr="0" compatLnSpc="1">
            <a:prstTxWarp prst="textNoShape">
              <a:avLst/>
            </a:prstTxWarp>
          </a:bodyPr>
          <a:lstStyle/>
          <a:p>
            <a:pPr rtl="1"/>
            <a:r>
              <a:rPr lang="ar-EG" b="1" dirty="0">
                <a:solidFill>
                  <a:srgbClr val="002060"/>
                </a:solidFill>
                <a:ea typeface="幼圆" pitchFamily="1" charset="-122"/>
              </a:rPr>
              <a:t>الفرض </a:t>
            </a:r>
            <a:r>
              <a:rPr lang="ar-EG" b="1" dirty="0" smtClean="0">
                <a:solidFill>
                  <a:srgbClr val="002060"/>
                </a:solidFill>
                <a:ea typeface="幼圆" pitchFamily="1" charset="-122"/>
              </a:rPr>
              <a:t>الثالث</a:t>
            </a:r>
            <a:endParaRPr lang="ar-EG" b="1" dirty="0">
              <a:solidFill>
                <a:srgbClr val="002060"/>
              </a:solidFill>
              <a:ea typeface="幼圆" pitchFamily="1" charset="-122"/>
            </a:endParaRPr>
          </a:p>
        </p:txBody>
      </p:sp>
      <p:sp>
        <p:nvSpPr>
          <p:cNvPr id="17" name="Flowchart: Alternate Process 16"/>
          <p:cNvSpPr/>
          <p:nvPr/>
        </p:nvSpPr>
        <p:spPr bwMode="auto">
          <a:xfrm>
            <a:off x="7236296" y="4873377"/>
            <a:ext cx="1728192" cy="504825"/>
          </a:xfrm>
          <a:prstGeom prst="flowChartAlternateProcess">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rtlCol="1" anchor="ctr" anchorCtr="0" compatLnSpc="1">
            <a:prstTxWarp prst="textNoShape">
              <a:avLst/>
            </a:prstTxWarp>
          </a:bodyPr>
          <a:lstStyle/>
          <a:p>
            <a:pPr rtl="1"/>
            <a:r>
              <a:rPr lang="ar-EG" b="1" dirty="0">
                <a:solidFill>
                  <a:srgbClr val="002060"/>
                </a:solidFill>
                <a:ea typeface="幼圆" pitchFamily="1" charset="-122"/>
              </a:rPr>
              <a:t>الفرض </a:t>
            </a:r>
            <a:r>
              <a:rPr lang="ar-EG" b="1" dirty="0" smtClean="0">
                <a:solidFill>
                  <a:srgbClr val="002060"/>
                </a:solidFill>
                <a:ea typeface="幼圆" pitchFamily="1" charset="-122"/>
              </a:rPr>
              <a:t>الرابع</a:t>
            </a:r>
            <a:endParaRPr lang="ar-EG" b="1" dirty="0">
              <a:solidFill>
                <a:srgbClr val="002060"/>
              </a:solidFill>
              <a:ea typeface="幼圆" pitchFamily="1" charset="-122"/>
            </a:endParaRPr>
          </a:p>
        </p:txBody>
      </p:sp>
      <p:sp>
        <p:nvSpPr>
          <p:cNvPr id="18" name="Flowchart: Alternate Process 17"/>
          <p:cNvSpPr/>
          <p:nvPr/>
        </p:nvSpPr>
        <p:spPr bwMode="auto">
          <a:xfrm>
            <a:off x="7236296" y="5919986"/>
            <a:ext cx="1728192" cy="504825"/>
          </a:xfrm>
          <a:prstGeom prst="flowChartAlternateProcess">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rtlCol="1" anchor="ctr" anchorCtr="0" compatLnSpc="1">
            <a:prstTxWarp prst="textNoShape">
              <a:avLst/>
            </a:prstTxWarp>
          </a:bodyPr>
          <a:lstStyle/>
          <a:p>
            <a:pPr rtl="1"/>
            <a:r>
              <a:rPr lang="ar-EG" b="1" dirty="0">
                <a:solidFill>
                  <a:srgbClr val="002060"/>
                </a:solidFill>
                <a:ea typeface="幼圆" pitchFamily="1" charset="-122"/>
              </a:rPr>
              <a:t>الفرض </a:t>
            </a:r>
            <a:r>
              <a:rPr lang="ar-EG" b="1" dirty="0" smtClean="0">
                <a:solidFill>
                  <a:srgbClr val="002060"/>
                </a:solidFill>
                <a:ea typeface="幼圆" pitchFamily="1" charset="-122"/>
              </a:rPr>
              <a:t>الخامس</a:t>
            </a:r>
            <a:endParaRPr lang="ar-EG" b="1" dirty="0">
              <a:solidFill>
                <a:srgbClr val="002060"/>
              </a:solidFill>
              <a:ea typeface="幼圆" pitchFamily="1" charset="-122"/>
            </a:endParaRPr>
          </a:p>
        </p:txBody>
      </p:sp>
    </p:spTree>
    <p:extLst>
      <p:ext uri="{BB962C8B-B14F-4D97-AF65-F5344CB8AC3E}">
        <p14:creationId xmlns:p14="http://schemas.microsoft.com/office/powerpoint/2010/main" xmlns="" val="4267191303"/>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arn(inVertical)">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Multidocument 1"/>
          <p:cNvSpPr/>
          <p:nvPr/>
        </p:nvSpPr>
        <p:spPr bwMode="auto">
          <a:xfrm>
            <a:off x="1506375" y="2276872"/>
            <a:ext cx="6048672" cy="2475926"/>
          </a:xfrm>
          <a:prstGeom prst="flowChartMultidocument">
            <a:avLst/>
          </a:prstGeom>
          <a:ln/>
          <a:extLst/>
        </p:spPr>
        <p:style>
          <a:lnRef idx="3">
            <a:schemeClr val="lt1"/>
          </a:lnRef>
          <a:fillRef idx="1">
            <a:schemeClr val="accent6"/>
          </a:fillRef>
          <a:effectRef idx="1">
            <a:schemeClr val="accent6"/>
          </a:effectRef>
          <a:fontRef idx="minor">
            <a:schemeClr val="lt1"/>
          </a:fontRef>
        </p:style>
        <p:txBody>
          <a:bodyPr vert="horz" wrap="none" lIns="91440" tIns="45720" rIns="91440" bIns="45720" numCol="1" rtlCol="1" anchor="ctr" anchorCtr="0" compatLnSpc="1">
            <a:prstTxWarp prst="textNoShape">
              <a:avLst/>
            </a:prstTxWarp>
          </a:bodyPr>
          <a:lstStyle/>
          <a:p>
            <a:pPr rtl="1"/>
            <a:r>
              <a:rPr lang="ar-EG" sz="4000" b="1" dirty="0">
                <a:solidFill>
                  <a:srgbClr val="000000"/>
                </a:solidFill>
              </a:rPr>
              <a:t>نظرية الغزو- </a:t>
            </a:r>
            <a:r>
              <a:rPr lang="ar-SA" sz="4000" b="1" dirty="0"/>
              <a:t>وانير</a:t>
            </a:r>
            <a:endParaRPr lang="ar-EG" sz="4000" b="1" dirty="0">
              <a:solidFill>
                <a:srgbClr val="000000"/>
              </a:solidFill>
            </a:endParaRPr>
          </a:p>
        </p:txBody>
      </p:sp>
    </p:spTree>
    <p:extLst>
      <p:ext uri="{BB962C8B-B14F-4D97-AF65-F5344CB8AC3E}">
        <p14:creationId xmlns:p14="http://schemas.microsoft.com/office/powerpoint/2010/main" xmlns="" val="2465103020"/>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3"/>
          <p:cNvSpPr/>
          <p:nvPr/>
        </p:nvSpPr>
        <p:spPr bwMode="auto">
          <a:xfrm>
            <a:off x="6156176" y="404664"/>
            <a:ext cx="2856656" cy="720080"/>
          </a:xfrm>
          <a:prstGeom prst="round2DiagRect">
            <a:avLst/>
          </a:prstGeom>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pPr rtl="1"/>
            <a:r>
              <a:rPr lang="ar-EG" sz="2800" b="1" dirty="0">
                <a:solidFill>
                  <a:srgbClr val="0120BD">
                    <a:lumMod val="75000"/>
                  </a:srgbClr>
                </a:solidFill>
                <a:latin typeface="Arial" charset="0"/>
              </a:rPr>
              <a:t>اللذة والألم </a:t>
            </a:r>
            <a:endParaRPr lang="ar-EG" sz="2800" b="1" dirty="0" smtClean="0">
              <a:solidFill>
                <a:srgbClr val="0120BD">
                  <a:lumMod val="75000"/>
                </a:srgbClr>
              </a:solidFill>
              <a:latin typeface="Arial" charset="0"/>
            </a:endParaRPr>
          </a:p>
        </p:txBody>
      </p:sp>
      <p:sp>
        <p:nvSpPr>
          <p:cNvPr id="5" name="Flowchart: Alternate Process 4"/>
          <p:cNvSpPr/>
          <p:nvPr/>
        </p:nvSpPr>
        <p:spPr bwMode="auto">
          <a:xfrm>
            <a:off x="755576" y="3933056"/>
            <a:ext cx="7632848" cy="1800200"/>
          </a:xfrm>
          <a:prstGeom prst="flowChartAlternateProcess">
            <a:avLst/>
          </a:prstGeom>
          <a:solidFill>
            <a:schemeClr val="accent1">
              <a:alpha val="50000"/>
            </a:schemeClr>
          </a:solidFill>
          <a:ln/>
          <a:extLst/>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1" anchor="ctr" anchorCtr="0" compatLnSpc="1">
            <a:prstTxWarp prst="textNoShape">
              <a:avLst/>
            </a:prstTxWarp>
          </a:bodyPr>
          <a:lstStyle/>
          <a:p>
            <a:pPr rtl="1"/>
            <a:endParaRPr lang="ar-EG" b="1" dirty="0" smtClean="0">
              <a:solidFill>
                <a:srgbClr val="808080"/>
              </a:solidFill>
              <a:latin typeface="Arial" charset="0"/>
            </a:endParaRPr>
          </a:p>
        </p:txBody>
      </p:sp>
      <p:sp>
        <p:nvSpPr>
          <p:cNvPr id="2" name="TextBox 1"/>
          <p:cNvSpPr txBox="1"/>
          <p:nvPr/>
        </p:nvSpPr>
        <p:spPr>
          <a:xfrm>
            <a:off x="755576" y="4244895"/>
            <a:ext cx="7632848" cy="1200329"/>
          </a:xfrm>
          <a:prstGeom prst="rect">
            <a:avLst/>
          </a:prstGeom>
          <a:noFill/>
        </p:spPr>
        <p:txBody>
          <a:bodyPr wrap="square" rtlCol="1">
            <a:spAutoFit/>
          </a:bodyPr>
          <a:lstStyle/>
          <a:p>
            <a:pPr rtl="1"/>
            <a:r>
              <a:rPr lang="ar-SA" b="1" dirty="0">
                <a:solidFill>
                  <a:srgbClr val="FFFFFF"/>
                </a:solidFill>
              </a:rPr>
              <a:t>صاحبها: "وانير"، ويرى أن الحاجة للمفهوم تقود التلاميذ لأن يسألوا أنفسهم عن ظروف النجاح والفشل الذي يواجهونه في التعلم المدرسي. ويحاولون تفسير لماذا حصل ما حصل؟؟؟ من أجل أن يعزوها لأسباب معينة</a:t>
            </a:r>
            <a:endParaRPr lang="ar-EG" b="1" dirty="0">
              <a:solidFill>
                <a:srgbClr val="FFFFFF"/>
              </a:solidFill>
            </a:endParaRPr>
          </a:p>
        </p:txBody>
      </p:sp>
    </p:spTree>
    <p:extLst>
      <p:ext uri="{BB962C8B-B14F-4D97-AF65-F5344CB8AC3E}">
        <p14:creationId xmlns:p14="http://schemas.microsoft.com/office/powerpoint/2010/main" xmlns="" val="1171624888"/>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3"/>
          <p:cNvSpPr/>
          <p:nvPr/>
        </p:nvSpPr>
        <p:spPr bwMode="auto">
          <a:xfrm>
            <a:off x="2699792" y="404664"/>
            <a:ext cx="6313040" cy="720080"/>
          </a:xfrm>
          <a:prstGeom prst="round2DiagRect">
            <a:avLst/>
          </a:prstGeom>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pPr rtl="1"/>
            <a:r>
              <a:rPr lang="ar-EG" sz="2800" b="1" dirty="0" smtClean="0">
                <a:solidFill>
                  <a:srgbClr val="0120BD">
                    <a:lumMod val="75000"/>
                  </a:srgbClr>
                </a:solidFill>
                <a:latin typeface="Arial" charset="0"/>
              </a:rPr>
              <a:t>الأسباب </a:t>
            </a:r>
            <a:r>
              <a:rPr lang="ar-EG" sz="2800" b="1" dirty="0">
                <a:solidFill>
                  <a:srgbClr val="0120BD">
                    <a:lumMod val="75000"/>
                  </a:srgbClr>
                </a:solidFill>
                <a:latin typeface="Arial" charset="0"/>
              </a:rPr>
              <a:t>التي يعزوها التلاميذ إلى نجاحهم </a:t>
            </a:r>
            <a:r>
              <a:rPr lang="ar-EG" sz="2800" b="1" dirty="0" smtClean="0">
                <a:solidFill>
                  <a:srgbClr val="0120BD">
                    <a:lumMod val="75000"/>
                  </a:srgbClr>
                </a:solidFill>
                <a:latin typeface="Arial" charset="0"/>
              </a:rPr>
              <a:t>وفشلهم</a:t>
            </a:r>
          </a:p>
        </p:txBody>
      </p:sp>
      <p:sp>
        <p:nvSpPr>
          <p:cNvPr id="6" name="Rectangle 3"/>
          <p:cNvSpPr>
            <a:spLocks noChangeArrowheads="1"/>
          </p:cNvSpPr>
          <p:nvPr/>
        </p:nvSpPr>
        <p:spPr bwMode="auto">
          <a:xfrm>
            <a:off x="467545" y="2444601"/>
            <a:ext cx="6912744" cy="504825"/>
          </a:xfrm>
          <a:prstGeom prst="rect">
            <a:avLst/>
          </a:prstGeom>
          <a:gradFill rotWithShape="1">
            <a:gsLst>
              <a:gs pos="0">
                <a:srgbClr val="FFC000"/>
              </a:gs>
              <a:gs pos="100000">
                <a:srgbClr val="FFCC66"/>
              </a:gs>
            </a:gsLst>
            <a:lin ang="5400000" scaled="1"/>
          </a:gradFill>
          <a:ln>
            <a:noFill/>
          </a:ln>
          <a:effectLst/>
          <a:extLst/>
        </p:spPr>
        <p:txBody>
          <a:bodyPr wrap="none" anchor="ctr"/>
          <a:lstStyle/>
          <a:p>
            <a:pPr rtl="1"/>
            <a:r>
              <a:rPr lang="ar-EG" altLang="zh-CN" b="1" dirty="0" smtClean="0">
                <a:solidFill>
                  <a:srgbClr val="002060"/>
                </a:solidFill>
                <a:ea typeface="幼圆" pitchFamily="1" charset="-122"/>
              </a:rPr>
              <a:t>مجموعة </a:t>
            </a:r>
            <a:r>
              <a:rPr lang="ar-EG" altLang="zh-CN" b="1" dirty="0">
                <a:solidFill>
                  <a:srgbClr val="002060"/>
                </a:solidFill>
                <a:ea typeface="幼圆" pitchFamily="1" charset="-122"/>
              </a:rPr>
              <a:t>الأسباب الداخلية. (عوامل لدى الشخص نفسه</a:t>
            </a:r>
            <a:r>
              <a:rPr lang="ar-EG" altLang="zh-CN" b="1" dirty="0" smtClean="0">
                <a:solidFill>
                  <a:srgbClr val="002060"/>
                </a:solidFill>
                <a:ea typeface="幼圆" pitchFamily="1" charset="-122"/>
              </a:rPr>
              <a:t>)</a:t>
            </a:r>
            <a:endParaRPr lang="ar-EG" altLang="zh-CN" b="1" dirty="0">
              <a:solidFill>
                <a:srgbClr val="002060"/>
              </a:solidFill>
              <a:ea typeface="幼圆" pitchFamily="1" charset="-122"/>
            </a:endParaRPr>
          </a:p>
        </p:txBody>
      </p:sp>
      <p:sp>
        <p:nvSpPr>
          <p:cNvPr id="7" name="Rectangle 4"/>
          <p:cNvSpPr>
            <a:spLocks noChangeArrowheads="1"/>
          </p:cNvSpPr>
          <p:nvPr/>
        </p:nvSpPr>
        <p:spPr bwMode="auto">
          <a:xfrm>
            <a:off x="467545" y="3476476"/>
            <a:ext cx="6912744" cy="504825"/>
          </a:xfrm>
          <a:prstGeom prst="rect">
            <a:avLst/>
          </a:prstGeom>
          <a:ln/>
          <a:extLst/>
        </p:spPr>
        <p:style>
          <a:lnRef idx="1">
            <a:schemeClr val="accent6"/>
          </a:lnRef>
          <a:fillRef idx="3">
            <a:schemeClr val="accent6"/>
          </a:fillRef>
          <a:effectRef idx="2">
            <a:schemeClr val="accent6"/>
          </a:effectRef>
          <a:fontRef idx="minor">
            <a:schemeClr val="lt1"/>
          </a:fontRef>
        </p:style>
        <p:txBody>
          <a:bodyPr wrap="none" anchor="ctr"/>
          <a:lstStyle/>
          <a:p>
            <a:pPr rtl="1"/>
            <a:r>
              <a:rPr lang="ar-EG" altLang="zh-CN" b="1" dirty="0" smtClean="0">
                <a:solidFill>
                  <a:srgbClr val="002060"/>
                </a:solidFill>
                <a:ea typeface="幼圆" pitchFamily="1" charset="-122"/>
              </a:rPr>
              <a:t>مجموعة </a:t>
            </a:r>
            <a:r>
              <a:rPr lang="ar-EG" altLang="zh-CN" b="1" dirty="0">
                <a:solidFill>
                  <a:srgbClr val="002060"/>
                </a:solidFill>
                <a:ea typeface="幼圆" pitchFamily="1" charset="-122"/>
              </a:rPr>
              <a:t>الأسباب الثابتة أو الدائمة وغير الدائمة</a:t>
            </a:r>
            <a:endParaRPr lang="zh-CN" altLang="en-US" b="1" dirty="0">
              <a:solidFill>
                <a:srgbClr val="002060"/>
              </a:solidFill>
              <a:ea typeface="幼圆" pitchFamily="1" charset="-122"/>
            </a:endParaRPr>
          </a:p>
        </p:txBody>
      </p:sp>
      <p:sp>
        <p:nvSpPr>
          <p:cNvPr id="8" name="Rectangle 5"/>
          <p:cNvSpPr>
            <a:spLocks noChangeArrowheads="1"/>
          </p:cNvSpPr>
          <p:nvPr/>
        </p:nvSpPr>
        <p:spPr bwMode="auto">
          <a:xfrm>
            <a:off x="467545" y="4508351"/>
            <a:ext cx="6912744" cy="504825"/>
          </a:xfrm>
          <a:prstGeom prst="rect">
            <a:avLst/>
          </a:prstGeom>
          <a:ln/>
          <a:extLst/>
        </p:spPr>
        <p:style>
          <a:lnRef idx="1">
            <a:schemeClr val="accent2"/>
          </a:lnRef>
          <a:fillRef idx="2">
            <a:schemeClr val="accent2"/>
          </a:fillRef>
          <a:effectRef idx="1">
            <a:schemeClr val="accent2"/>
          </a:effectRef>
          <a:fontRef idx="minor">
            <a:schemeClr val="dk1"/>
          </a:fontRef>
        </p:style>
        <p:txBody>
          <a:bodyPr wrap="none" anchor="ctr"/>
          <a:lstStyle/>
          <a:p>
            <a:pPr rtl="1"/>
            <a:r>
              <a:rPr lang="ar-EG" altLang="zh-CN" b="1" dirty="0" smtClean="0">
                <a:solidFill>
                  <a:srgbClr val="002060"/>
                </a:solidFill>
                <a:ea typeface="幼圆" pitchFamily="1" charset="-122"/>
              </a:rPr>
              <a:t>مجموعة </a:t>
            </a:r>
            <a:r>
              <a:rPr lang="ar-EG" altLang="zh-CN" b="1" dirty="0">
                <a:solidFill>
                  <a:srgbClr val="002060"/>
                </a:solidFill>
                <a:ea typeface="幼圆" pitchFamily="1" charset="-122"/>
              </a:rPr>
              <a:t>الأسباب التي تخضع للضبط والتي لا تخضع للضبط</a:t>
            </a:r>
            <a:endParaRPr lang="zh-CN" altLang="en-US" b="1" dirty="0">
              <a:solidFill>
                <a:srgbClr val="002060"/>
              </a:solidFill>
              <a:ea typeface="幼圆" pitchFamily="1" charset="-122"/>
            </a:endParaRPr>
          </a:p>
        </p:txBody>
      </p:sp>
      <p:pic>
        <p:nvPicPr>
          <p:cNvPr id="10" name="Picture 7" descr="Green_01"/>
          <p:cNvPicPr>
            <a:picLocks noChangeAspect="1" noChangeArrowheads="1"/>
          </p:cNvPicPr>
          <p:nvPr/>
        </p:nvPicPr>
        <p:blipFill>
          <a:blip r:embed="rId3">
            <a:duotone>
              <a:prstClr val="black"/>
              <a:srgbClr val="FFCC66">
                <a:tint val="45000"/>
                <a:satMod val="400000"/>
              </a:srgbClr>
            </a:duotone>
            <a:extLst>
              <a:ext uri="{28A0092B-C50C-407E-A947-70E740481C1C}">
                <a14:useLocalDpi xmlns:a14="http://schemas.microsoft.com/office/drawing/2010/main" xmlns="" val="0"/>
              </a:ext>
            </a:extLst>
          </a:blip>
          <a:srcRect/>
          <a:stretch>
            <a:fillRect/>
          </a:stretch>
        </p:blipFill>
        <p:spPr bwMode="auto">
          <a:xfrm flipH="1">
            <a:off x="7811765" y="2516039"/>
            <a:ext cx="432643" cy="390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8" descr="Green_01"/>
          <p:cNvPicPr>
            <a:picLocks noChangeAspect="1" noChangeArrowheads="1"/>
          </p:cNvPicPr>
          <p:nvPr/>
        </p:nvPicPr>
        <p:blipFill>
          <a:blip r:embed="rId3">
            <a:duotone>
              <a:prstClr val="black"/>
              <a:schemeClr val="accent6">
                <a:tint val="45000"/>
                <a:satMod val="400000"/>
              </a:schemeClr>
            </a:duotone>
            <a:extLst>
              <a:ext uri="{28A0092B-C50C-407E-A947-70E740481C1C}">
                <a14:useLocalDpi xmlns:a14="http://schemas.microsoft.com/office/drawing/2010/main" xmlns="" val="0"/>
              </a:ext>
            </a:extLst>
          </a:blip>
          <a:srcRect/>
          <a:stretch>
            <a:fillRect/>
          </a:stretch>
        </p:blipFill>
        <p:spPr bwMode="auto">
          <a:xfrm flipH="1">
            <a:off x="7811765" y="3524101"/>
            <a:ext cx="432643" cy="390525"/>
          </a:xfrm>
          <a:prstGeom prst="rect">
            <a:avLst/>
          </a:prstGeom>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9" descr="Green_01"/>
          <p:cNvPicPr>
            <a:picLocks noChangeAspect="1" noChangeArrowheads="1"/>
          </p:cNvPicPr>
          <p:nvPr/>
        </p:nvPicPr>
        <p:blipFill>
          <a:blip r:embed="rId3">
            <a:duotone>
              <a:prstClr val="black"/>
              <a:schemeClr val="accent2">
                <a:tint val="45000"/>
                <a:satMod val="400000"/>
              </a:schemeClr>
            </a:duotone>
            <a:extLst>
              <a:ext uri="{28A0092B-C50C-407E-A947-70E740481C1C}">
                <a14:useLocalDpi xmlns:a14="http://schemas.microsoft.com/office/drawing/2010/main" xmlns="" val="0"/>
              </a:ext>
            </a:extLst>
          </a:blip>
          <a:srcRect/>
          <a:stretch>
            <a:fillRect/>
          </a:stretch>
        </p:blipFill>
        <p:spPr bwMode="auto">
          <a:xfrm flipH="1">
            <a:off x="7811765" y="4532164"/>
            <a:ext cx="432643" cy="390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264551262"/>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10"/>
                                        </p:tgtEl>
                                        <p:attrNameLst>
                                          <p:attrName>r</p:attrName>
                                        </p:attrNameLst>
                                      </p:cBhvr>
                                    </p:animRot>
                                  </p:childTnLst>
                                </p:cTn>
                              </p:par>
                            </p:childTnLst>
                          </p:cTn>
                        </p:par>
                        <p:par>
                          <p:cTn id="7" fill="hold">
                            <p:stCondLst>
                              <p:cond delay="2000"/>
                            </p:stCondLst>
                            <p:childTnLst>
                              <p:par>
                                <p:cTn id="8" presetID="16" presetClass="entr" presetSubtype="21" fill="hold" grpId="0" nodeType="after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nodeType="clickEffect">
                                  <p:stCondLst>
                                    <p:cond delay="0"/>
                                  </p:stCondLst>
                                  <p:childTnLst>
                                    <p:animRot by="21600000">
                                      <p:cBhvr>
                                        <p:cTn id="14" dur="2000" fill="hold"/>
                                        <p:tgtEl>
                                          <p:spTgt spid="11"/>
                                        </p:tgtEl>
                                        <p:attrNameLst>
                                          <p:attrName>r</p:attrName>
                                        </p:attrNameLst>
                                      </p:cBhvr>
                                    </p:animRot>
                                  </p:childTnLst>
                                </p:cTn>
                              </p:par>
                            </p:childTnLst>
                          </p:cTn>
                        </p:par>
                        <p:par>
                          <p:cTn id="15" fill="hold">
                            <p:stCondLst>
                              <p:cond delay="2000"/>
                            </p:stCondLst>
                            <p:childTnLst>
                              <p:par>
                                <p:cTn id="16" presetID="16" presetClass="entr" presetSubtype="21"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mph" presetSubtype="0" fill="hold" nodeType="clickEffect">
                                  <p:stCondLst>
                                    <p:cond delay="0"/>
                                  </p:stCondLst>
                                  <p:childTnLst>
                                    <p:animRot by="21600000">
                                      <p:cBhvr>
                                        <p:cTn id="22" dur="2000" fill="hold"/>
                                        <p:tgtEl>
                                          <p:spTgt spid="12"/>
                                        </p:tgtEl>
                                        <p:attrNameLst>
                                          <p:attrName>r</p:attrName>
                                        </p:attrNameLst>
                                      </p:cBhvr>
                                    </p:animRot>
                                  </p:childTnLst>
                                </p:cTn>
                              </p:par>
                            </p:childTnLst>
                          </p:cTn>
                        </p:par>
                        <p:par>
                          <p:cTn id="23" fill="hold">
                            <p:stCondLst>
                              <p:cond delay="2000"/>
                            </p:stCondLst>
                            <p:childTnLst>
                              <p:par>
                                <p:cTn id="24" presetID="16" presetClass="entr" presetSubtype="21"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arn(inVertical)">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3"/>
          <p:cNvSpPr/>
          <p:nvPr/>
        </p:nvSpPr>
        <p:spPr bwMode="auto">
          <a:xfrm>
            <a:off x="5724128" y="404664"/>
            <a:ext cx="3288704" cy="720080"/>
          </a:xfrm>
          <a:prstGeom prst="round2DiagRect">
            <a:avLst/>
          </a:prstGeom>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pPr rtl="1"/>
            <a:r>
              <a:rPr lang="ar-EG" sz="2800" b="1" dirty="0">
                <a:solidFill>
                  <a:srgbClr val="0120BD">
                    <a:lumMod val="75000"/>
                  </a:srgbClr>
                </a:solidFill>
                <a:latin typeface="Arial" charset="0"/>
              </a:rPr>
              <a:t>الدافعية لدى </a:t>
            </a:r>
            <a:r>
              <a:rPr lang="ar-EG" sz="2800" b="1" dirty="0" smtClean="0">
                <a:solidFill>
                  <a:srgbClr val="0120BD">
                    <a:lumMod val="75000"/>
                  </a:srgbClr>
                </a:solidFill>
                <a:latin typeface="Arial" charset="0"/>
              </a:rPr>
              <a:t>اتكنــون</a:t>
            </a:r>
          </a:p>
        </p:txBody>
      </p:sp>
      <p:sp>
        <p:nvSpPr>
          <p:cNvPr id="5" name="Flowchart: Alternate Process 4"/>
          <p:cNvSpPr/>
          <p:nvPr/>
        </p:nvSpPr>
        <p:spPr bwMode="auto">
          <a:xfrm>
            <a:off x="755576" y="3789040"/>
            <a:ext cx="7632848" cy="1944216"/>
          </a:xfrm>
          <a:prstGeom prst="flowChartAlternateProcess">
            <a:avLst/>
          </a:prstGeom>
          <a:solidFill>
            <a:schemeClr val="accent1">
              <a:alpha val="50000"/>
            </a:schemeClr>
          </a:solidFill>
          <a:ln/>
          <a:extLst/>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1" anchor="ctr" anchorCtr="0" compatLnSpc="1">
            <a:prstTxWarp prst="textNoShape">
              <a:avLst/>
            </a:prstTxWarp>
          </a:bodyPr>
          <a:lstStyle/>
          <a:p>
            <a:pPr rtl="1"/>
            <a:endParaRPr lang="ar-EG" b="1" dirty="0" smtClean="0">
              <a:solidFill>
                <a:srgbClr val="808080"/>
              </a:solidFill>
              <a:latin typeface="Arial" charset="0"/>
            </a:endParaRPr>
          </a:p>
        </p:txBody>
      </p:sp>
      <p:sp>
        <p:nvSpPr>
          <p:cNvPr id="2" name="TextBox 1"/>
          <p:cNvSpPr txBox="1"/>
          <p:nvPr/>
        </p:nvSpPr>
        <p:spPr>
          <a:xfrm>
            <a:off x="755576" y="3861048"/>
            <a:ext cx="7632848" cy="1938992"/>
          </a:xfrm>
          <a:prstGeom prst="rect">
            <a:avLst/>
          </a:prstGeom>
          <a:noFill/>
        </p:spPr>
        <p:txBody>
          <a:bodyPr wrap="square" rtlCol="1">
            <a:spAutoFit/>
          </a:bodyPr>
          <a:lstStyle/>
          <a:p>
            <a:pPr rtl="1"/>
            <a:r>
              <a:rPr lang="ar-SA" b="1" dirty="0">
                <a:solidFill>
                  <a:srgbClr val="FFFFFF"/>
                </a:solidFill>
              </a:rPr>
              <a:t>اهتم "اتكنون" بدراسة الدوافع، وذكر أن النزعة لإنجاز النجاح هي استعداد دافعي مكتسب، ويقول: إن الدافع لإنجاز النجاح، والدافع لتجنب الفشل مترابطان، فإذا كان الطالب مدفوعا بالنجاح، فسيحاول أداء المهمات التي تكون احتمالية نجاحها مساوية لاحتمالية فشلها، وتكون قيمة باعث النجاح هنا </a:t>
            </a:r>
            <a:r>
              <a:rPr lang="ar-SA" b="1" dirty="0" smtClean="0">
                <a:solidFill>
                  <a:srgbClr val="FFFFFF"/>
                </a:solidFill>
              </a:rPr>
              <a:t>مرتفعة</a:t>
            </a:r>
            <a:r>
              <a:rPr lang="ar-EG" b="1" dirty="0" smtClean="0">
                <a:solidFill>
                  <a:srgbClr val="FFFFFF"/>
                </a:solidFill>
              </a:rPr>
              <a:t> </a:t>
            </a:r>
            <a:endParaRPr lang="ar-EG" b="1" dirty="0">
              <a:solidFill>
                <a:srgbClr val="FFFFFF"/>
              </a:solidFill>
            </a:endParaRPr>
          </a:p>
        </p:txBody>
      </p:sp>
    </p:spTree>
    <p:extLst>
      <p:ext uri="{BB962C8B-B14F-4D97-AF65-F5344CB8AC3E}">
        <p14:creationId xmlns:p14="http://schemas.microsoft.com/office/powerpoint/2010/main" xmlns="" val="2220447638"/>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Multidocument 1"/>
          <p:cNvSpPr/>
          <p:nvPr/>
        </p:nvSpPr>
        <p:spPr bwMode="auto">
          <a:xfrm>
            <a:off x="1506375" y="2276872"/>
            <a:ext cx="6048672" cy="2475926"/>
          </a:xfrm>
          <a:prstGeom prst="flowChartMultidocument">
            <a:avLst/>
          </a:prstGeom>
          <a:ln/>
          <a:extLst/>
        </p:spPr>
        <p:style>
          <a:lnRef idx="3">
            <a:schemeClr val="lt1"/>
          </a:lnRef>
          <a:fillRef idx="1">
            <a:schemeClr val="accent6"/>
          </a:fillRef>
          <a:effectRef idx="1">
            <a:schemeClr val="accent6"/>
          </a:effectRef>
          <a:fontRef idx="minor">
            <a:schemeClr val="lt1"/>
          </a:fontRef>
        </p:style>
        <p:txBody>
          <a:bodyPr vert="horz" wrap="none" lIns="91440" tIns="45720" rIns="91440" bIns="45720" numCol="1" rtlCol="1" anchor="ctr" anchorCtr="0" compatLnSpc="1">
            <a:prstTxWarp prst="textNoShape">
              <a:avLst/>
            </a:prstTxWarp>
          </a:bodyPr>
          <a:lstStyle/>
          <a:p>
            <a:pPr rtl="1"/>
            <a:r>
              <a:rPr lang="ar-EG" sz="4000" b="1" dirty="0">
                <a:solidFill>
                  <a:srgbClr val="000000"/>
                </a:solidFill>
              </a:rPr>
              <a:t>النظرية </a:t>
            </a:r>
            <a:r>
              <a:rPr lang="ar-EG" sz="4000" b="1" dirty="0" smtClean="0">
                <a:solidFill>
                  <a:srgbClr val="000000"/>
                </a:solidFill>
              </a:rPr>
              <a:t>المعرفية</a:t>
            </a:r>
            <a:endParaRPr lang="ar-EG" sz="4000" b="1" dirty="0">
              <a:solidFill>
                <a:srgbClr val="000000"/>
              </a:solidFill>
            </a:endParaRPr>
          </a:p>
        </p:txBody>
      </p:sp>
    </p:spTree>
    <p:extLst>
      <p:ext uri="{BB962C8B-B14F-4D97-AF65-F5344CB8AC3E}">
        <p14:creationId xmlns:p14="http://schemas.microsoft.com/office/powerpoint/2010/main" xmlns="" val="3710496847"/>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3"/>
          <p:cNvSpPr/>
          <p:nvPr/>
        </p:nvSpPr>
        <p:spPr bwMode="auto">
          <a:xfrm>
            <a:off x="5724128" y="404664"/>
            <a:ext cx="3288704" cy="720080"/>
          </a:xfrm>
          <a:prstGeom prst="round2DiagRect">
            <a:avLst/>
          </a:prstGeom>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pPr rtl="1"/>
            <a:r>
              <a:rPr lang="ar-EG" sz="2800" b="1" dirty="0">
                <a:solidFill>
                  <a:srgbClr val="0120BD">
                    <a:lumMod val="75000"/>
                  </a:srgbClr>
                </a:solidFill>
                <a:latin typeface="Arial" charset="0"/>
              </a:rPr>
              <a:t>النظرية المعرفية</a:t>
            </a:r>
          </a:p>
        </p:txBody>
      </p:sp>
      <p:sp>
        <p:nvSpPr>
          <p:cNvPr id="5" name="Flowchart: Alternate Process 4"/>
          <p:cNvSpPr/>
          <p:nvPr/>
        </p:nvSpPr>
        <p:spPr bwMode="auto">
          <a:xfrm>
            <a:off x="755576" y="3789040"/>
            <a:ext cx="7632848" cy="1944216"/>
          </a:xfrm>
          <a:prstGeom prst="flowChartAlternateProcess">
            <a:avLst/>
          </a:prstGeom>
          <a:solidFill>
            <a:schemeClr val="accent1">
              <a:alpha val="50000"/>
            </a:schemeClr>
          </a:solidFill>
          <a:ln/>
          <a:extLst/>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1" anchor="ctr" anchorCtr="0" compatLnSpc="1">
            <a:prstTxWarp prst="textNoShape">
              <a:avLst/>
            </a:prstTxWarp>
          </a:bodyPr>
          <a:lstStyle/>
          <a:p>
            <a:pPr rtl="1"/>
            <a:endParaRPr lang="ar-EG" b="1" dirty="0" smtClean="0">
              <a:solidFill>
                <a:srgbClr val="808080"/>
              </a:solidFill>
              <a:latin typeface="Arial" charset="0"/>
            </a:endParaRPr>
          </a:p>
        </p:txBody>
      </p:sp>
      <p:sp>
        <p:nvSpPr>
          <p:cNvPr id="2" name="TextBox 1"/>
          <p:cNvSpPr txBox="1"/>
          <p:nvPr/>
        </p:nvSpPr>
        <p:spPr>
          <a:xfrm>
            <a:off x="755576" y="4005064"/>
            <a:ext cx="7632848" cy="1569660"/>
          </a:xfrm>
          <a:prstGeom prst="rect">
            <a:avLst/>
          </a:prstGeom>
          <a:noFill/>
        </p:spPr>
        <p:txBody>
          <a:bodyPr wrap="square" rtlCol="1">
            <a:spAutoFit/>
          </a:bodyPr>
          <a:lstStyle/>
          <a:p>
            <a:pPr rtl="1"/>
            <a:r>
              <a:rPr lang="ar-SA" b="1" dirty="0">
                <a:solidFill>
                  <a:srgbClr val="FFFFFF"/>
                </a:solidFill>
              </a:rPr>
              <a:t>تشير إلى أن الدوافع نابعة من ذات الفرد، وهي مرتبطة بعوامل مركزية كالقصد والنية، والتوقع استنادا إلى مقولة: إن الكائن البشري مخلوق عاقل يتمتع بإرادة حرة تمكنه من اتخاذ قرارات واعية على النحو الذي يرغب فيه، ولنأخذ ظاهرة حب الاستطلاع، كمثال</a:t>
            </a:r>
            <a:endParaRPr lang="ar-EG" b="1" dirty="0">
              <a:solidFill>
                <a:srgbClr val="FFFFFF"/>
              </a:solidFill>
            </a:endParaRPr>
          </a:p>
        </p:txBody>
      </p:sp>
    </p:spTree>
    <p:extLst>
      <p:ext uri="{BB962C8B-B14F-4D97-AF65-F5344CB8AC3E}">
        <p14:creationId xmlns:p14="http://schemas.microsoft.com/office/powerpoint/2010/main" xmlns="" val="330210014"/>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3"/>
          <p:cNvSpPr/>
          <p:nvPr/>
        </p:nvSpPr>
        <p:spPr bwMode="auto">
          <a:xfrm>
            <a:off x="5724128" y="404664"/>
            <a:ext cx="3288704" cy="720080"/>
          </a:xfrm>
          <a:prstGeom prst="round2DiagRect">
            <a:avLst/>
          </a:prstGeom>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pPr rtl="1"/>
            <a:r>
              <a:rPr lang="ar-EG" sz="2800" b="1" dirty="0">
                <a:solidFill>
                  <a:srgbClr val="0120BD">
                    <a:lumMod val="75000"/>
                  </a:srgbClr>
                </a:solidFill>
                <a:latin typeface="Arial" charset="0"/>
              </a:rPr>
              <a:t>تصنيف الدوافع</a:t>
            </a:r>
          </a:p>
        </p:txBody>
      </p:sp>
      <p:sp>
        <p:nvSpPr>
          <p:cNvPr id="5" name="Flowchart: Alternate Process 4"/>
          <p:cNvSpPr/>
          <p:nvPr/>
        </p:nvSpPr>
        <p:spPr bwMode="auto">
          <a:xfrm>
            <a:off x="1043608" y="2607294"/>
            <a:ext cx="6768752" cy="677690"/>
          </a:xfrm>
          <a:prstGeom prst="flowChartAlternateProcess">
            <a:avLst/>
          </a:prstGeom>
          <a:solidFill>
            <a:schemeClr val="accent1">
              <a:alpha val="50000"/>
            </a:schemeClr>
          </a:solidFill>
          <a:ln/>
          <a:extLst/>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1" anchor="ctr" anchorCtr="0" compatLnSpc="1">
            <a:prstTxWarp prst="textNoShape">
              <a:avLst/>
            </a:prstTxWarp>
          </a:bodyPr>
          <a:lstStyle/>
          <a:p>
            <a:pPr rtl="1"/>
            <a:endParaRPr lang="ar-EG" b="1" dirty="0" smtClean="0">
              <a:solidFill>
                <a:srgbClr val="808080"/>
              </a:solidFill>
              <a:latin typeface="Arial" charset="0"/>
            </a:endParaRPr>
          </a:p>
        </p:txBody>
      </p:sp>
      <p:sp>
        <p:nvSpPr>
          <p:cNvPr id="2" name="TextBox 1"/>
          <p:cNvSpPr txBox="1"/>
          <p:nvPr/>
        </p:nvSpPr>
        <p:spPr>
          <a:xfrm>
            <a:off x="1043608" y="2721693"/>
            <a:ext cx="6768752" cy="461665"/>
          </a:xfrm>
          <a:prstGeom prst="rect">
            <a:avLst/>
          </a:prstGeom>
          <a:noFill/>
        </p:spPr>
        <p:txBody>
          <a:bodyPr wrap="square" rtlCol="1">
            <a:spAutoFit/>
          </a:bodyPr>
          <a:lstStyle/>
          <a:p>
            <a:pPr rtl="1"/>
            <a:r>
              <a:rPr lang="ar-SA" b="1" dirty="0">
                <a:solidFill>
                  <a:srgbClr val="FFFFFF"/>
                </a:solidFill>
              </a:rPr>
              <a:t>الدوافع الأولية أو الفطرية أو البيولوجية</a:t>
            </a:r>
            <a:endParaRPr lang="ar-EG" b="1" dirty="0">
              <a:solidFill>
                <a:srgbClr val="FFFFFF"/>
              </a:solidFill>
            </a:endParaRPr>
          </a:p>
        </p:txBody>
      </p:sp>
      <p:sp>
        <p:nvSpPr>
          <p:cNvPr id="6" name="Flowchart: Alternate Process 5"/>
          <p:cNvSpPr/>
          <p:nvPr/>
        </p:nvSpPr>
        <p:spPr bwMode="auto">
          <a:xfrm>
            <a:off x="1043608" y="3903438"/>
            <a:ext cx="6768752" cy="677690"/>
          </a:xfrm>
          <a:prstGeom prst="flowChartAlternateProcess">
            <a:avLst/>
          </a:prstGeom>
          <a:solidFill>
            <a:schemeClr val="accent1">
              <a:alpha val="50000"/>
            </a:schemeClr>
          </a:solidFill>
          <a:ln/>
          <a:extLst/>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1" anchor="ctr" anchorCtr="0" compatLnSpc="1">
            <a:prstTxWarp prst="textNoShape">
              <a:avLst/>
            </a:prstTxWarp>
          </a:bodyPr>
          <a:lstStyle/>
          <a:p>
            <a:pPr rtl="1"/>
            <a:endParaRPr lang="ar-EG" b="1" dirty="0" smtClean="0">
              <a:solidFill>
                <a:srgbClr val="808080"/>
              </a:solidFill>
              <a:latin typeface="Arial" charset="0"/>
            </a:endParaRPr>
          </a:p>
        </p:txBody>
      </p:sp>
      <p:sp>
        <p:nvSpPr>
          <p:cNvPr id="7" name="TextBox 6"/>
          <p:cNvSpPr txBox="1"/>
          <p:nvPr/>
        </p:nvSpPr>
        <p:spPr>
          <a:xfrm>
            <a:off x="1043608" y="4017837"/>
            <a:ext cx="6768752" cy="461665"/>
          </a:xfrm>
          <a:prstGeom prst="rect">
            <a:avLst/>
          </a:prstGeom>
          <a:noFill/>
        </p:spPr>
        <p:txBody>
          <a:bodyPr wrap="square" rtlCol="1">
            <a:spAutoFit/>
          </a:bodyPr>
          <a:lstStyle/>
          <a:p>
            <a:pPr rtl="1"/>
            <a:r>
              <a:rPr lang="ar-SA" b="1" dirty="0">
                <a:solidFill>
                  <a:srgbClr val="FFFFFF"/>
                </a:solidFill>
              </a:rPr>
              <a:t>الدوافع المتعلمة أو المكتسبة أو الثانوية أو الاجتماعية النفسية</a:t>
            </a:r>
            <a:endParaRPr lang="ar-EG" b="1" dirty="0">
              <a:solidFill>
                <a:srgbClr val="FFFFFF"/>
              </a:solidFill>
            </a:endParaRPr>
          </a:p>
        </p:txBody>
      </p:sp>
    </p:spTree>
    <p:extLst>
      <p:ext uri="{BB962C8B-B14F-4D97-AF65-F5344CB8AC3E}">
        <p14:creationId xmlns:p14="http://schemas.microsoft.com/office/powerpoint/2010/main" xmlns="" val="1458990698"/>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P spid="6" grpId="0" animBg="1"/>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881611" y="44624"/>
            <a:ext cx="2226893" cy="584775"/>
          </a:xfrm>
          <a:prstGeom prst="rect">
            <a:avLst/>
          </a:prstGeom>
        </p:spPr>
        <p:txBody>
          <a:bodyPr wrap="none">
            <a:spAutoFit/>
          </a:bodyPr>
          <a:lstStyle/>
          <a:p>
            <a:pPr rtl="1"/>
            <a:r>
              <a:rPr lang="ar-EG" sz="3200" b="1" dirty="0" smtClean="0">
                <a:solidFill>
                  <a:schemeClr val="bg2"/>
                </a:solidFill>
              </a:rPr>
              <a:t>محاور البرنامج</a:t>
            </a:r>
            <a:endParaRPr lang="ar-EG" sz="3200" b="1" dirty="0">
              <a:solidFill>
                <a:schemeClr val="bg2"/>
              </a:solidFill>
            </a:endParaRPr>
          </a:p>
        </p:txBody>
      </p:sp>
      <p:graphicFrame>
        <p:nvGraphicFramePr>
          <p:cNvPr id="4" name="Diagram 3"/>
          <p:cNvGraphicFramePr/>
          <p:nvPr>
            <p:extLst>
              <p:ext uri="{D42A27DB-BD31-4B8C-83A1-F6EECF244321}">
                <p14:modId xmlns:p14="http://schemas.microsoft.com/office/powerpoint/2010/main" xmlns="" val="2052559664"/>
              </p:ext>
            </p:extLst>
          </p:nvPr>
        </p:nvGraphicFramePr>
        <p:xfrm>
          <a:off x="0" y="692696"/>
          <a:ext cx="9144000" cy="5461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913418906"/>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Alternate Process 4"/>
          <p:cNvSpPr/>
          <p:nvPr/>
        </p:nvSpPr>
        <p:spPr bwMode="auto">
          <a:xfrm>
            <a:off x="755576" y="3789040"/>
            <a:ext cx="7632848" cy="1944216"/>
          </a:xfrm>
          <a:prstGeom prst="flowChartAlternateProcess">
            <a:avLst/>
          </a:prstGeom>
          <a:solidFill>
            <a:schemeClr val="accent1">
              <a:alpha val="50000"/>
            </a:schemeClr>
          </a:solidFill>
          <a:ln/>
          <a:extLst/>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1" anchor="ctr" anchorCtr="0" compatLnSpc="1">
            <a:prstTxWarp prst="textNoShape">
              <a:avLst/>
            </a:prstTxWarp>
          </a:bodyPr>
          <a:lstStyle/>
          <a:p>
            <a:pPr rtl="1"/>
            <a:endParaRPr lang="ar-EG" b="1" dirty="0" smtClean="0">
              <a:solidFill>
                <a:srgbClr val="808080"/>
              </a:solidFill>
              <a:latin typeface="Arial" charset="0"/>
            </a:endParaRPr>
          </a:p>
        </p:txBody>
      </p:sp>
      <p:sp>
        <p:nvSpPr>
          <p:cNvPr id="2" name="TextBox 1"/>
          <p:cNvSpPr txBox="1"/>
          <p:nvPr/>
        </p:nvSpPr>
        <p:spPr>
          <a:xfrm>
            <a:off x="755576" y="3861048"/>
            <a:ext cx="7632848" cy="1938992"/>
          </a:xfrm>
          <a:prstGeom prst="rect">
            <a:avLst/>
          </a:prstGeom>
          <a:noFill/>
        </p:spPr>
        <p:txBody>
          <a:bodyPr wrap="square" rtlCol="1">
            <a:spAutoFit/>
          </a:bodyPr>
          <a:lstStyle/>
          <a:p>
            <a:pPr rtl="1"/>
            <a:r>
              <a:rPr lang="ar-SA" b="1" dirty="0">
                <a:solidFill>
                  <a:srgbClr val="FFFFFF"/>
                </a:solidFill>
              </a:rPr>
              <a:t>قد يبدو للبعض أن الدوافع الأولية أقل تأثيرا في حياتنا من الدوافع الثانوية، وذلك يتوقف إلى حد كبير على درجة إشباع هذه الدوافع. ومثال على ذلك: دافع الجوع، فلا يظهر له أثر كبير في حياتنا لأننا نعمل على إشباعه باستمرار. أما في الحالات التي يصعب فيها العثور على الطعام، فتظهر أهمية دافع الجوع وأثره في توجيه سلوك الإنسان</a:t>
            </a:r>
            <a:endParaRPr lang="ar-EG" b="1" dirty="0">
              <a:solidFill>
                <a:srgbClr val="FFFFFF"/>
              </a:solidFill>
            </a:endParaRPr>
          </a:p>
        </p:txBody>
      </p:sp>
      <p:sp>
        <p:nvSpPr>
          <p:cNvPr id="7" name="Flowchart: Alternate Process 6"/>
          <p:cNvSpPr/>
          <p:nvPr/>
        </p:nvSpPr>
        <p:spPr bwMode="auto">
          <a:xfrm>
            <a:off x="1115616" y="476672"/>
            <a:ext cx="6768752" cy="677690"/>
          </a:xfrm>
          <a:prstGeom prst="flowChartAlternateProcess">
            <a:avLst/>
          </a:prstGeom>
          <a:solidFill>
            <a:schemeClr val="accent1">
              <a:alpha val="50000"/>
            </a:schemeClr>
          </a:solidFill>
          <a:ln/>
          <a:extLst/>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1" anchor="ctr" anchorCtr="0" compatLnSpc="1">
            <a:prstTxWarp prst="textNoShape">
              <a:avLst/>
            </a:prstTxWarp>
          </a:bodyPr>
          <a:lstStyle/>
          <a:p>
            <a:pPr rtl="1"/>
            <a:endParaRPr lang="ar-EG" b="1" dirty="0" smtClean="0">
              <a:solidFill>
                <a:srgbClr val="808080"/>
              </a:solidFill>
              <a:latin typeface="Arial" charset="0"/>
            </a:endParaRPr>
          </a:p>
        </p:txBody>
      </p:sp>
      <p:sp>
        <p:nvSpPr>
          <p:cNvPr id="8" name="TextBox 7"/>
          <p:cNvSpPr txBox="1"/>
          <p:nvPr/>
        </p:nvSpPr>
        <p:spPr>
          <a:xfrm>
            <a:off x="1115616" y="591071"/>
            <a:ext cx="6768752" cy="461665"/>
          </a:xfrm>
          <a:prstGeom prst="rect">
            <a:avLst/>
          </a:prstGeom>
          <a:noFill/>
        </p:spPr>
        <p:txBody>
          <a:bodyPr wrap="square" rtlCol="1">
            <a:spAutoFit/>
          </a:bodyPr>
          <a:lstStyle/>
          <a:p>
            <a:pPr rtl="1"/>
            <a:r>
              <a:rPr lang="ar-SA" b="1" dirty="0">
                <a:solidFill>
                  <a:srgbClr val="FFFFFF"/>
                </a:solidFill>
              </a:rPr>
              <a:t>الدوافع الأولية أو الفطرية أو البيولوجية</a:t>
            </a:r>
            <a:endParaRPr lang="ar-EG" b="1" dirty="0">
              <a:solidFill>
                <a:srgbClr val="FFFFFF"/>
              </a:solidFill>
            </a:endParaRPr>
          </a:p>
        </p:txBody>
      </p:sp>
    </p:spTree>
    <p:extLst>
      <p:ext uri="{BB962C8B-B14F-4D97-AF65-F5344CB8AC3E}">
        <p14:creationId xmlns:p14="http://schemas.microsoft.com/office/powerpoint/2010/main" xmlns="" val="775468467"/>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Alternate Process 4"/>
          <p:cNvSpPr/>
          <p:nvPr/>
        </p:nvSpPr>
        <p:spPr bwMode="auto">
          <a:xfrm>
            <a:off x="755576" y="3789040"/>
            <a:ext cx="7632848" cy="1944216"/>
          </a:xfrm>
          <a:prstGeom prst="flowChartAlternateProcess">
            <a:avLst/>
          </a:prstGeom>
          <a:solidFill>
            <a:schemeClr val="accent1">
              <a:alpha val="50000"/>
            </a:schemeClr>
          </a:solidFill>
          <a:ln/>
          <a:extLst/>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1" anchor="ctr" anchorCtr="0" compatLnSpc="1">
            <a:prstTxWarp prst="textNoShape">
              <a:avLst/>
            </a:prstTxWarp>
          </a:bodyPr>
          <a:lstStyle/>
          <a:p>
            <a:pPr rtl="1"/>
            <a:endParaRPr lang="ar-EG" b="1" dirty="0" smtClean="0">
              <a:solidFill>
                <a:srgbClr val="808080"/>
              </a:solidFill>
              <a:latin typeface="Arial" charset="0"/>
            </a:endParaRPr>
          </a:p>
        </p:txBody>
      </p:sp>
      <p:sp>
        <p:nvSpPr>
          <p:cNvPr id="2" name="TextBox 1"/>
          <p:cNvSpPr txBox="1"/>
          <p:nvPr/>
        </p:nvSpPr>
        <p:spPr>
          <a:xfrm>
            <a:off x="755576" y="4019580"/>
            <a:ext cx="7632848" cy="1569660"/>
          </a:xfrm>
          <a:prstGeom prst="rect">
            <a:avLst/>
          </a:prstGeom>
          <a:noFill/>
        </p:spPr>
        <p:txBody>
          <a:bodyPr wrap="square" rtlCol="1">
            <a:spAutoFit/>
          </a:bodyPr>
          <a:lstStyle/>
          <a:p>
            <a:pPr rtl="1"/>
            <a:r>
              <a:rPr lang="ar-SA" b="1" dirty="0">
                <a:solidFill>
                  <a:srgbClr val="FFFFFF"/>
                </a:solidFill>
              </a:rPr>
              <a:t>وتنشأ هذه الدوافع نتيجة تفاعل الفرد مع البيئة، ونتيجة للتنشئة الاجتماعية وعمليات التطبيع الاجتماعي. فالطفل الصغير يتحدد سلوكه في سنوات عمره الأولى تبعا للدوافع الأولية، ولكن إشباع هذه الدوافع لا يتم إلا عن طريق الكبار. ومن الدوافع الثانوية: دافع التحصيل، الانتماء، النجاح</a:t>
            </a:r>
            <a:endParaRPr lang="ar-EG" b="1" dirty="0">
              <a:solidFill>
                <a:srgbClr val="FFFFFF"/>
              </a:solidFill>
            </a:endParaRPr>
          </a:p>
        </p:txBody>
      </p:sp>
      <p:sp>
        <p:nvSpPr>
          <p:cNvPr id="7" name="Flowchart: Alternate Process 6"/>
          <p:cNvSpPr/>
          <p:nvPr/>
        </p:nvSpPr>
        <p:spPr bwMode="auto">
          <a:xfrm>
            <a:off x="1115616" y="476672"/>
            <a:ext cx="6768752" cy="677690"/>
          </a:xfrm>
          <a:prstGeom prst="flowChartAlternateProcess">
            <a:avLst/>
          </a:prstGeom>
          <a:solidFill>
            <a:schemeClr val="accent1">
              <a:alpha val="50000"/>
            </a:schemeClr>
          </a:solidFill>
          <a:ln/>
          <a:extLst/>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1" anchor="ctr" anchorCtr="0" compatLnSpc="1">
            <a:prstTxWarp prst="textNoShape">
              <a:avLst/>
            </a:prstTxWarp>
          </a:bodyPr>
          <a:lstStyle/>
          <a:p>
            <a:pPr rtl="1"/>
            <a:endParaRPr lang="ar-EG" b="1" dirty="0" smtClean="0">
              <a:solidFill>
                <a:srgbClr val="808080"/>
              </a:solidFill>
              <a:latin typeface="Arial" charset="0"/>
            </a:endParaRPr>
          </a:p>
        </p:txBody>
      </p:sp>
      <p:sp>
        <p:nvSpPr>
          <p:cNvPr id="8" name="TextBox 7"/>
          <p:cNvSpPr txBox="1"/>
          <p:nvPr/>
        </p:nvSpPr>
        <p:spPr>
          <a:xfrm>
            <a:off x="1115616" y="591071"/>
            <a:ext cx="6768752" cy="461665"/>
          </a:xfrm>
          <a:prstGeom prst="rect">
            <a:avLst/>
          </a:prstGeom>
          <a:noFill/>
        </p:spPr>
        <p:txBody>
          <a:bodyPr wrap="square" rtlCol="1">
            <a:spAutoFit/>
          </a:bodyPr>
          <a:lstStyle/>
          <a:p>
            <a:pPr rtl="1"/>
            <a:r>
              <a:rPr lang="ar-SA" b="1" dirty="0">
                <a:solidFill>
                  <a:srgbClr val="FFFFFF"/>
                </a:solidFill>
              </a:rPr>
              <a:t>الدوافع المتعلمة أو المكتسبة أو الثانوية أو الاجتماعية النفسية</a:t>
            </a:r>
          </a:p>
        </p:txBody>
      </p:sp>
    </p:spTree>
    <p:extLst>
      <p:ext uri="{BB962C8B-B14F-4D97-AF65-F5344CB8AC3E}">
        <p14:creationId xmlns:p14="http://schemas.microsoft.com/office/powerpoint/2010/main" xmlns="" val="2191117776"/>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3"/>
          <p:cNvSpPr/>
          <p:nvPr/>
        </p:nvSpPr>
        <p:spPr bwMode="auto">
          <a:xfrm>
            <a:off x="6084168" y="404664"/>
            <a:ext cx="2928664" cy="720080"/>
          </a:xfrm>
          <a:prstGeom prst="round2DiagRect">
            <a:avLst/>
          </a:prstGeom>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pPr rtl="1"/>
            <a:r>
              <a:rPr lang="ar-EG" sz="2800" b="1" dirty="0">
                <a:solidFill>
                  <a:srgbClr val="0120BD">
                    <a:lumMod val="75000"/>
                  </a:srgbClr>
                </a:solidFill>
                <a:latin typeface="Arial" charset="0"/>
              </a:rPr>
              <a:t>من مفاهيم الدوافع</a:t>
            </a:r>
            <a:endParaRPr lang="ar-EG" sz="2800" b="1" dirty="0" smtClean="0">
              <a:solidFill>
                <a:srgbClr val="0120BD">
                  <a:lumMod val="75000"/>
                </a:srgbClr>
              </a:solidFill>
              <a:latin typeface="Arial" charset="0"/>
            </a:endParaRPr>
          </a:p>
        </p:txBody>
      </p:sp>
      <p:sp>
        <p:nvSpPr>
          <p:cNvPr id="6" name="Rectangle 3"/>
          <p:cNvSpPr>
            <a:spLocks noChangeArrowheads="1"/>
          </p:cNvSpPr>
          <p:nvPr/>
        </p:nvSpPr>
        <p:spPr bwMode="auto">
          <a:xfrm>
            <a:off x="467545" y="1733550"/>
            <a:ext cx="6912744" cy="504825"/>
          </a:xfrm>
          <a:prstGeom prst="rect">
            <a:avLst/>
          </a:prstGeom>
          <a:gradFill rotWithShape="1">
            <a:gsLst>
              <a:gs pos="0">
                <a:srgbClr val="FFC000"/>
              </a:gs>
              <a:gs pos="100000">
                <a:srgbClr val="FFCC66"/>
              </a:gs>
            </a:gsLst>
            <a:lin ang="5400000" scaled="1"/>
          </a:gradFill>
          <a:ln>
            <a:noFill/>
          </a:ln>
          <a:effectLst/>
          <a:extLst/>
        </p:spPr>
        <p:txBody>
          <a:bodyPr wrap="none" anchor="ctr"/>
          <a:lstStyle/>
          <a:p>
            <a:pPr rtl="1"/>
            <a:r>
              <a:rPr lang="ar-EG" altLang="zh-CN" b="1" dirty="0">
                <a:solidFill>
                  <a:srgbClr val="002060"/>
                </a:solidFill>
                <a:ea typeface="幼圆" pitchFamily="1" charset="-122"/>
              </a:rPr>
              <a:t>الدوافع الداخلية أكثر إثراء من الدوافع الخارجية في أحداث التعليم</a:t>
            </a:r>
            <a:endParaRPr lang="ar-EG" altLang="zh-CN" sz="2400" b="1" dirty="0">
              <a:solidFill>
                <a:srgbClr val="002060"/>
              </a:solidFill>
              <a:ea typeface="幼圆" pitchFamily="1" charset="-122"/>
            </a:endParaRPr>
          </a:p>
        </p:txBody>
      </p:sp>
      <p:sp>
        <p:nvSpPr>
          <p:cNvPr id="7" name="Rectangle 4"/>
          <p:cNvSpPr>
            <a:spLocks noChangeArrowheads="1"/>
          </p:cNvSpPr>
          <p:nvPr/>
        </p:nvSpPr>
        <p:spPr bwMode="auto">
          <a:xfrm>
            <a:off x="467545" y="2765425"/>
            <a:ext cx="6912744" cy="504825"/>
          </a:xfrm>
          <a:prstGeom prst="rect">
            <a:avLst/>
          </a:prstGeom>
          <a:ln/>
          <a:extLst/>
        </p:spPr>
        <p:style>
          <a:lnRef idx="1">
            <a:schemeClr val="accent6"/>
          </a:lnRef>
          <a:fillRef idx="3">
            <a:schemeClr val="accent6"/>
          </a:fillRef>
          <a:effectRef idx="2">
            <a:schemeClr val="accent6"/>
          </a:effectRef>
          <a:fontRef idx="minor">
            <a:schemeClr val="lt1"/>
          </a:fontRef>
        </p:style>
        <p:txBody>
          <a:bodyPr wrap="none" anchor="ctr"/>
          <a:lstStyle/>
          <a:p>
            <a:pPr rtl="1"/>
            <a:r>
              <a:rPr lang="ar-EG" altLang="zh-CN" b="1" dirty="0">
                <a:solidFill>
                  <a:srgbClr val="002060"/>
                </a:solidFill>
                <a:ea typeface="幼圆" pitchFamily="1" charset="-122"/>
              </a:rPr>
              <a:t>الدوافع الخارجية أهم من الدوافع الداخلية في أحداث التعلم</a:t>
            </a:r>
            <a:endParaRPr lang="zh-CN" altLang="en-US" sz="2400" b="1" dirty="0">
              <a:solidFill>
                <a:srgbClr val="002060"/>
              </a:solidFill>
              <a:ea typeface="幼圆" pitchFamily="1" charset="-122"/>
            </a:endParaRPr>
          </a:p>
        </p:txBody>
      </p:sp>
      <p:sp>
        <p:nvSpPr>
          <p:cNvPr id="8" name="Rectangle 5"/>
          <p:cNvSpPr>
            <a:spLocks noChangeArrowheads="1"/>
          </p:cNvSpPr>
          <p:nvPr/>
        </p:nvSpPr>
        <p:spPr bwMode="auto">
          <a:xfrm>
            <a:off x="467545" y="3797300"/>
            <a:ext cx="6912744" cy="504825"/>
          </a:xfrm>
          <a:prstGeom prst="rect">
            <a:avLst/>
          </a:prstGeom>
          <a:ln/>
          <a:extLst/>
        </p:spPr>
        <p:style>
          <a:lnRef idx="1">
            <a:schemeClr val="accent2"/>
          </a:lnRef>
          <a:fillRef idx="2">
            <a:schemeClr val="accent2"/>
          </a:fillRef>
          <a:effectRef idx="1">
            <a:schemeClr val="accent2"/>
          </a:effectRef>
          <a:fontRef idx="minor">
            <a:schemeClr val="dk1"/>
          </a:fontRef>
        </p:style>
        <p:txBody>
          <a:bodyPr wrap="none" anchor="ctr"/>
          <a:lstStyle/>
          <a:p>
            <a:pPr rtl="1"/>
            <a:r>
              <a:rPr lang="ar-EG" altLang="zh-CN" b="1" dirty="0">
                <a:solidFill>
                  <a:srgbClr val="002060"/>
                </a:solidFill>
                <a:ea typeface="幼圆" pitchFamily="1" charset="-122"/>
              </a:rPr>
              <a:t>الدوافع الداخلية والخارجية متساوية في القوة والأثر</a:t>
            </a:r>
            <a:endParaRPr lang="zh-CN" altLang="en-US" sz="2400" b="1" dirty="0">
              <a:solidFill>
                <a:srgbClr val="002060"/>
              </a:solidFill>
              <a:ea typeface="幼圆" pitchFamily="1" charset="-122"/>
            </a:endParaRPr>
          </a:p>
        </p:txBody>
      </p:sp>
      <p:sp>
        <p:nvSpPr>
          <p:cNvPr id="9" name="Rectangle 6"/>
          <p:cNvSpPr>
            <a:spLocks noChangeArrowheads="1"/>
          </p:cNvSpPr>
          <p:nvPr/>
        </p:nvSpPr>
        <p:spPr bwMode="auto">
          <a:xfrm>
            <a:off x="467545" y="4829175"/>
            <a:ext cx="6912744" cy="504825"/>
          </a:xfrm>
          <a:prstGeom prst="rect">
            <a:avLst/>
          </a:prstGeom>
          <a:solidFill>
            <a:srgbClr val="00B0F0"/>
          </a:solidFill>
          <a:ln>
            <a:noFill/>
          </a:ln>
          <a:effectLst/>
          <a:extLst/>
        </p:spPr>
        <p:txBody>
          <a:bodyPr wrap="none" anchor="ctr"/>
          <a:lstStyle/>
          <a:p>
            <a:pPr rtl="1"/>
            <a:r>
              <a:rPr lang="ar-EG" altLang="zh-CN" b="1" dirty="0">
                <a:solidFill>
                  <a:srgbClr val="002060"/>
                </a:solidFill>
                <a:ea typeface="幼圆" pitchFamily="1" charset="-122"/>
              </a:rPr>
              <a:t>الدوافع الداخلية تنبع من داخل المتعلم والخارجية من خارجة</a:t>
            </a:r>
            <a:endParaRPr lang="zh-CN" altLang="en-US" b="1" dirty="0">
              <a:solidFill>
                <a:srgbClr val="002060"/>
              </a:solidFill>
              <a:ea typeface="幼圆" pitchFamily="1" charset="-122"/>
            </a:endParaRPr>
          </a:p>
        </p:txBody>
      </p:sp>
      <p:pic>
        <p:nvPicPr>
          <p:cNvPr id="10" name="Picture 7" descr="Green_01"/>
          <p:cNvPicPr>
            <a:picLocks noChangeAspect="1" noChangeArrowheads="1"/>
          </p:cNvPicPr>
          <p:nvPr/>
        </p:nvPicPr>
        <p:blipFill>
          <a:blip r:embed="rId3">
            <a:duotone>
              <a:prstClr val="black"/>
              <a:srgbClr val="FFCC66">
                <a:tint val="45000"/>
                <a:satMod val="400000"/>
              </a:srgbClr>
            </a:duotone>
            <a:extLst>
              <a:ext uri="{28A0092B-C50C-407E-A947-70E740481C1C}">
                <a14:useLocalDpi xmlns:a14="http://schemas.microsoft.com/office/drawing/2010/main" xmlns="" val="0"/>
              </a:ext>
            </a:extLst>
          </a:blip>
          <a:srcRect/>
          <a:stretch>
            <a:fillRect/>
          </a:stretch>
        </p:blipFill>
        <p:spPr bwMode="auto">
          <a:xfrm flipH="1">
            <a:off x="7811765" y="1804988"/>
            <a:ext cx="432643" cy="390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8" descr="Green_01"/>
          <p:cNvPicPr>
            <a:picLocks noChangeAspect="1" noChangeArrowheads="1"/>
          </p:cNvPicPr>
          <p:nvPr/>
        </p:nvPicPr>
        <p:blipFill>
          <a:blip r:embed="rId3">
            <a:duotone>
              <a:prstClr val="black"/>
              <a:schemeClr val="accent6">
                <a:tint val="45000"/>
                <a:satMod val="400000"/>
              </a:schemeClr>
            </a:duotone>
            <a:extLst>
              <a:ext uri="{28A0092B-C50C-407E-A947-70E740481C1C}">
                <a14:useLocalDpi xmlns:a14="http://schemas.microsoft.com/office/drawing/2010/main" xmlns="" val="0"/>
              </a:ext>
            </a:extLst>
          </a:blip>
          <a:srcRect/>
          <a:stretch>
            <a:fillRect/>
          </a:stretch>
        </p:blipFill>
        <p:spPr bwMode="auto">
          <a:xfrm flipH="1">
            <a:off x="7811765" y="2813050"/>
            <a:ext cx="432643" cy="390525"/>
          </a:xfrm>
          <a:prstGeom prst="rect">
            <a:avLst/>
          </a:prstGeom>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9" descr="Green_01"/>
          <p:cNvPicPr>
            <a:picLocks noChangeAspect="1" noChangeArrowheads="1"/>
          </p:cNvPicPr>
          <p:nvPr/>
        </p:nvPicPr>
        <p:blipFill>
          <a:blip r:embed="rId3">
            <a:duotone>
              <a:prstClr val="black"/>
              <a:schemeClr val="accent2">
                <a:tint val="45000"/>
                <a:satMod val="400000"/>
              </a:schemeClr>
            </a:duotone>
            <a:extLst>
              <a:ext uri="{28A0092B-C50C-407E-A947-70E740481C1C}">
                <a14:useLocalDpi xmlns:a14="http://schemas.microsoft.com/office/drawing/2010/main" xmlns="" val="0"/>
              </a:ext>
            </a:extLst>
          </a:blip>
          <a:srcRect/>
          <a:stretch>
            <a:fillRect/>
          </a:stretch>
        </p:blipFill>
        <p:spPr bwMode="auto">
          <a:xfrm flipH="1">
            <a:off x="7811765" y="3821113"/>
            <a:ext cx="432643" cy="390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10" descr="Green_01"/>
          <p:cNvPicPr>
            <a:picLocks noChangeAspect="1" noChangeArrowheads="1"/>
          </p:cNvPicPr>
          <p:nvPr/>
        </p:nvPicPr>
        <p:blipFill>
          <a:blip r:embed="rId3">
            <a:duotone>
              <a:prstClr val="black"/>
              <a:schemeClr val="accent1">
                <a:tint val="45000"/>
                <a:satMod val="400000"/>
              </a:schemeClr>
            </a:duotone>
            <a:extLst>
              <a:ext uri="{28A0092B-C50C-407E-A947-70E740481C1C}">
                <a14:useLocalDpi xmlns:a14="http://schemas.microsoft.com/office/drawing/2010/main" xmlns="" val="0"/>
              </a:ext>
            </a:extLst>
          </a:blip>
          <a:srcRect/>
          <a:stretch>
            <a:fillRect/>
          </a:stretch>
        </p:blipFill>
        <p:spPr bwMode="auto">
          <a:xfrm flipH="1">
            <a:off x="7811765" y="4902200"/>
            <a:ext cx="432643" cy="390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033799135"/>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10"/>
                                        </p:tgtEl>
                                        <p:attrNameLst>
                                          <p:attrName>r</p:attrName>
                                        </p:attrNameLst>
                                      </p:cBhvr>
                                    </p:animRot>
                                  </p:childTnLst>
                                </p:cTn>
                              </p:par>
                            </p:childTnLst>
                          </p:cTn>
                        </p:par>
                        <p:par>
                          <p:cTn id="7" fill="hold">
                            <p:stCondLst>
                              <p:cond delay="2000"/>
                            </p:stCondLst>
                            <p:childTnLst>
                              <p:par>
                                <p:cTn id="8" presetID="16" presetClass="entr" presetSubtype="21" fill="hold" grpId="0" nodeType="after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nodeType="clickEffect">
                                  <p:stCondLst>
                                    <p:cond delay="0"/>
                                  </p:stCondLst>
                                  <p:childTnLst>
                                    <p:animRot by="21600000">
                                      <p:cBhvr>
                                        <p:cTn id="14" dur="2000" fill="hold"/>
                                        <p:tgtEl>
                                          <p:spTgt spid="11"/>
                                        </p:tgtEl>
                                        <p:attrNameLst>
                                          <p:attrName>r</p:attrName>
                                        </p:attrNameLst>
                                      </p:cBhvr>
                                    </p:animRot>
                                  </p:childTnLst>
                                </p:cTn>
                              </p:par>
                            </p:childTnLst>
                          </p:cTn>
                        </p:par>
                        <p:par>
                          <p:cTn id="15" fill="hold">
                            <p:stCondLst>
                              <p:cond delay="2000"/>
                            </p:stCondLst>
                            <p:childTnLst>
                              <p:par>
                                <p:cTn id="16" presetID="16" presetClass="entr" presetSubtype="21"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mph" presetSubtype="0" fill="hold" nodeType="clickEffect">
                                  <p:stCondLst>
                                    <p:cond delay="0"/>
                                  </p:stCondLst>
                                  <p:childTnLst>
                                    <p:animRot by="21600000">
                                      <p:cBhvr>
                                        <p:cTn id="22" dur="2000" fill="hold"/>
                                        <p:tgtEl>
                                          <p:spTgt spid="12"/>
                                        </p:tgtEl>
                                        <p:attrNameLst>
                                          <p:attrName>r</p:attrName>
                                        </p:attrNameLst>
                                      </p:cBhvr>
                                    </p:animRot>
                                  </p:childTnLst>
                                </p:cTn>
                              </p:par>
                            </p:childTnLst>
                          </p:cTn>
                        </p:par>
                        <p:par>
                          <p:cTn id="23" fill="hold">
                            <p:stCondLst>
                              <p:cond delay="2000"/>
                            </p:stCondLst>
                            <p:childTnLst>
                              <p:par>
                                <p:cTn id="24" presetID="16" presetClass="entr" presetSubtype="21"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arn(inVertical)">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mph" presetSubtype="0" fill="hold" nodeType="clickEffect">
                                  <p:stCondLst>
                                    <p:cond delay="0"/>
                                  </p:stCondLst>
                                  <p:childTnLst>
                                    <p:animRot by="21600000">
                                      <p:cBhvr>
                                        <p:cTn id="30" dur="2000" fill="hold"/>
                                        <p:tgtEl>
                                          <p:spTgt spid="13"/>
                                        </p:tgtEl>
                                        <p:attrNameLst>
                                          <p:attrName>r</p:attrName>
                                        </p:attrNameLst>
                                      </p:cBhvr>
                                    </p:animRot>
                                  </p:childTnLst>
                                </p:cTn>
                              </p:par>
                            </p:childTnLst>
                          </p:cTn>
                        </p:par>
                        <p:par>
                          <p:cTn id="31" fill="hold">
                            <p:stCondLst>
                              <p:cond delay="2000"/>
                            </p:stCondLst>
                            <p:childTnLst>
                              <p:par>
                                <p:cTn id="32" presetID="16" presetClass="entr" presetSubtype="21"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barn(inVertical)">
                                      <p:cBhvr>
                                        <p:cTn id="3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对角圆角矩形 5"/>
          <p:cNvSpPr>
            <a:spLocks/>
          </p:cNvSpPr>
          <p:nvPr/>
        </p:nvSpPr>
        <p:spPr bwMode="auto">
          <a:xfrm rot="21346829" flipH="1">
            <a:off x="1503901" y="2158577"/>
            <a:ext cx="5850448" cy="2931372"/>
          </a:xfrm>
          <a:custGeom>
            <a:avLst/>
            <a:gdLst>
              <a:gd name="T0" fmla="*/ 492043 w 6954838"/>
              <a:gd name="T1" fmla="*/ 0 h 3879850"/>
              <a:gd name="T2" fmla="*/ 6954838 w 6954838"/>
              <a:gd name="T3" fmla="*/ 0 h 3879850"/>
              <a:gd name="T4" fmla="*/ 6954838 w 6954838"/>
              <a:gd name="T5" fmla="*/ 0 h 3879850"/>
              <a:gd name="T6" fmla="*/ 6954838 w 6954838"/>
              <a:gd name="T7" fmla="*/ 3387807 h 3879850"/>
              <a:gd name="T8" fmla="*/ 6462795 w 6954838"/>
              <a:gd name="T9" fmla="*/ 3879850 h 3879850"/>
              <a:gd name="T10" fmla="*/ 0 w 6954838"/>
              <a:gd name="T11" fmla="*/ 3879850 h 3879850"/>
              <a:gd name="T12" fmla="*/ 0 w 6954838"/>
              <a:gd name="T13" fmla="*/ 3879850 h 3879850"/>
              <a:gd name="T14" fmla="*/ 0 w 6954838"/>
              <a:gd name="T15" fmla="*/ 492043 h 3879850"/>
              <a:gd name="T16" fmla="*/ 492043 w 6954838"/>
              <a:gd name="T17" fmla="*/ 0 h 3879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54838" h="3879850">
                <a:moveTo>
                  <a:pt x="492043" y="0"/>
                </a:moveTo>
                <a:lnTo>
                  <a:pt x="6954838" y="0"/>
                </a:lnTo>
                <a:lnTo>
                  <a:pt x="6954838" y="3387807"/>
                </a:lnTo>
                <a:cubicBezTo>
                  <a:pt x="6954838" y="3659555"/>
                  <a:pt x="6734543" y="3879850"/>
                  <a:pt x="6462795" y="3879850"/>
                </a:cubicBezTo>
                <a:lnTo>
                  <a:pt x="0" y="3879850"/>
                </a:lnTo>
                <a:lnTo>
                  <a:pt x="0" y="492043"/>
                </a:lnTo>
                <a:cubicBezTo>
                  <a:pt x="0" y="220295"/>
                  <a:pt x="220295" y="0"/>
                  <a:pt x="492043" y="0"/>
                </a:cubicBezTo>
                <a:close/>
              </a:path>
            </a:pathLst>
          </a:custGeom>
          <a:gradFill>
            <a:gsLst>
              <a:gs pos="0">
                <a:srgbClr val="66CCFF"/>
              </a:gs>
              <a:gs pos="35000">
                <a:srgbClr val="33CCFF"/>
              </a:gs>
              <a:gs pos="100000">
                <a:srgbClr val="00B0F0"/>
              </a:gs>
            </a:gsLst>
          </a:gradFill>
          <a:ln>
            <a:solidFill>
              <a:srgbClr val="00FFFF"/>
            </a:solidFill>
          </a:ln>
          <a:extLst/>
        </p:spPr>
        <p:style>
          <a:lnRef idx="1">
            <a:schemeClr val="accent1"/>
          </a:lnRef>
          <a:fillRef idx="2">
            <a:schemeClr val="accent1"/>
          </a:fillRef>
          <a:effectRef idx="1">
            <a:schemeClr val="accent1"/>
          </a:effectRef>
          <a:fontRef idx="minor">
            <a:schemeClr val="dk1"/>
          </a:fontRef>
        </p:style>
        <p:txBody>
          <a:bodyPr anchor="ctr"/>
          <a:lstStyle/>
          <a:p>
            <a:pPr>
              <a:defRPr/>
            </a:pPr>
            <a:endParaRPr lang="ar-EG">
              <a:solidFill>
                <a:srgbClr val="000000"/>
              </a:solidFill>
              <a:latin typeface="Arial" panose="020B0604020202020204" pitchFamily="34" charset="0"/>
              <a:ea typeface="SimSun" panose="02010600030101010101" pitchFamily="2" charset="-122"/>
            </a:endParaRPr>
          </a:p>
        </p:txBody>
      </p:sp>
      <p:pic>
        <p:nvPicPr>
          <p:cNvPr id="7" name="Picture 3" descr="C:\TDDOWNLOAD\pencil.png"/>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flipH="1">
            <a:off x="6826558" y="1700808"/>
            <a:ext cx="481746" cy="7466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内容占位符 2"/>
          <p:cNvSpPr>
            <a:spLocks noGrp="1"/>
          </p:cNvSpPr>
          <p:nvPr>
            <p:ph idx="4294967295"/>
          </p:nvPr>
        </p:nvSpPr>
        <p:spPr>
          <a:xfrm rot="21361315" flipH="1">
            <a:off x="1973263" y="2512816"/>
            <a:ext cx="4797425" cy="2054225"/>
          </a:xfrm>
        </p:spPr>
        <p:txBody>
          <a:bodyPr/>
          <a:lstStyle/>
          <a:p>
            <a:pPr marL="0" indent="0" algn="ctr">
              <a:buNone/>
            </a:pPr>
            <a:endParaRPr lang="ar-EG" altLang="zh-CN" sz="1800" b="1" dirty="0" smtClean="0">
              <a:solidFill>
                <a:srgbClr val="000000"/>
              </a:solidFill>
            </a:endParaRPr>
          </a:p>
          <a:p>
            <a:pPr marL="0" indent="0" algn="ctr">
              <a:buNone/>
            </a:pPr>
            <a:r>
              <a:rPr lang="ar-EG" altLang="zh-CN" sz="4000" b="1" dirty="0" smtClean="0">
                <a:solidFill>
                  <a:srgbClr val="000000"/>
                </a:solidFill>
              </a:rPr>
              <a:t>الدافعية </a:t>
            </a:r>
            <a:r>
              <a:rPr lang="ar-EG" altLang="zh-CN" sz="4000" b="1" dirty="0">
                <a:solidFill>
                  <a:srgbClr val="000000"/>
                </a:solidFill>
              </a:rPr>
              <a:t>من وجهة نظر الإسلام</a:t>
            </a:r>
          </a:p>
        </p:txBody>
      </p:sp>
    </p:spTree>
    <p:extLst>
      <p:ext uri="{BB962C8B-B14F-4D97-AF65-F5344CB8AC3E}">
        <p14:creationId xmlns:p14="http://schemas.microsoft.com/office/powerpoint/2010/main" xmlns="" val="1904819118"/>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par>
                          <p:cTn id="21" fill="hold">
                            <p:stCondLst>
                              <p:cond delay="2000"/>
                            </p:stCondLst>
                            <p:childTnLst>
                              <p:par>
                                <p:cTn id="22" presetID="26" presetClass="entr" presetSubtype="0"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80">
                                          <p:stCondLst>
                                            <p:cond delay="0"/>
                                          </p:stCondLst>
                                        </p:cTn>
                                        <p:tgtEl>
                                          <p:spTgt spid="7"/>
                                        </p:tgtEl>
                                      </p:cBhvr>
                                    </p:animEffect>
                                    <p:anim calcmode="lin" valueType="num">
                                      <p:cBhvr>
                                        <p:cTn id="25"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0" dur="26">
                                          <p:stCondLst>
                                            <p:cond delay="650"/>
                                          </p:stCondLst>
                                        </p:cTn>
                                        <p:tgtEl>
                                          <p:spTgt spid="7"/>
                                        </p:tgtEl>
                                      </p:cBhvr>
                                      <p:to x="100000" y="60000"/>
                                    </p:animScale>
                                    <p:animScale>
                                      <p:cBhvr>
                                        <p:cTn id="31" dur="166" decel="50000">
                                          <p:stCondLst>
                                            <p:cond delay="676"/>
                                          </p:stCondLst>
                                        </p:cTn>
                                        <p:tgtEl>
                                          <p:spTgt spid="7"/>
                                        </p:tgtEl>
                                      </p:cBhvr>
                                      <p:to x="100000" y="100000"/>
                                    </p:animScale>
                                    <p:animScale>
                                      <p:cBhvr>
                                        <p:cTn id="32" dur="26">
                                          <p:stCondLst>
                                            <p:cond delay="1312"/>
                                          </p:stCondLst>
                                        </p:cTn>
                                        <p:tgtEl>
                                          <p:spTgt spid="7"/>
                                        </p:tgtEl>
                                      </p:cBhvr>
                                      <p:to x="100000" y="80000"/>
                                    </p:animScale>
                                    <p:animScale>
                                      <p:cBhvr>
                                        <p:cTn id="33" dur="166" decel="50000">
                                          <p:stCondLst>
                                            <p:cond delay="1338"/>
                                          </p:stCondLst>
                                        </p:cTn>
                                        <p:tgtEl>
                                          <p:spTgt spid="7"/>
                                        </p:tgtEl>
                                      </p:cBhvr>
                                      <p:to x="100000" y="100000"/>
                                    </p:animScale>
                                    <p:animScale>
                                      <p:cBhvr>
                                        <p:cTn id="34" dur="26">
                                          <p:stCondLst>
                                            <p:cond delay="1642"/>
                                          </p:stCondLst>
                                        </p:cTn>
                                        <p:tgtEl>
                                          <p:spTgt spid="7"/>
                                        </p:tgtEl>
                                      </p:cBhvr>
                                      <p:to x="100000" y="90000"/>
                                    </p:animScale>
                                    <p:animScale>
                                      <p:cBhvr>
                                        <p:cTn id="35" dur="166" decel="50000">
                                          <p:stCondLst>
                                            <p:cond delay="1668"/>
                                          </p:stCondLst>
                                        </p:cTn>
                                        <p:tgtEl>
                                          <p:spTgt spid="7"/>
                                        </p:tgtEl>
                                      </p:cBhvr>
                                      <p:to x="100000" y="100000"/>
                                    </p:animScale>
                                    <p:animScale>
                                      <p:cBhvr>
                                        <p:cTn id="36" dur="26">
                                          <p:stCondLst>
                                            <p:cond delay="1808"/>
                                          </p:stCondLst>
                                        </p:cTn>
                                        <p:tgtEl>
                                          <p:spTgt spid="7"/>
                                        </p:tgtEl>
                                      </p:cBhvr>
                                      <p:to x="100000" y="95000"/>
                                    </p:animScale>
                                    <p:animScale>
                                      <p:cBhvr>
                                        <p:cTn id="37" dur="166" decel="50000">
                                          <p:stCondLst>
                                            <p:cond delay="1834"/>
                                          </p:stCondLst>
                                        </p:cTn>
                                        <p:tgtEl>
                                          <p:spTgt spid="7"/>
                                        </p:tgtEl>
                                      </p:cBhvr>
                                      <p:to x="100000" y="100000"/>
                                    </p:animScale>
                                  </p:childTnLst>
                                </p:cTn>
                              </p:par>
                            </p:childTnLst>
                          </p:cTn>
                        </p:par>
                        <p:par>
                          <p:cTn id="38" fill="hold">
                            <p:stCondLst>
                              <p:cond delay="4000"/>
                            </p:stCondLst>
                            <p:childTnLst>
                              <p:par>
                                <p:cTn id="39" presetID="26" presetClass="entr" presetSubtype="0" fill="hold" grpId="0" nodeType="afterEffect">
                                  <p:stCondLst>
                                    <p:cond delay="0"/>
                                  </p:stCondLst>
                                  <p:childTnLst>
                                    <p:set>
                                      <p:cBhvr>
                                        <p:cTn id="40" dur="1" fill="hold">
                                          <p:stCondLst>
                                            <p:cond delay="0"/>
                                          </p:stCondLst>
                                        </p:cTn>
                                        <p:tgtEl>
                                          <p:spTgt spid="8">
                                            <p:txEl>
                                              <p:pRg st="1" end="1"/>
                                            </p:txEl>
                                          </p:spTgt>
                                        </p:tgtEl>
                                        <p:attrNameLst>
                                          <p:attrName>style.visibility</p:attrName>
                                        </p:attrNameLst>
                                      </p:cBhvr>
                                      <p:to>
                                        <p:strVal val="visible"/>
                                      </p:to>
                                    </p:set>
                                    <p:animEffect transition="in" filter="wipe(down)">
                                      <p:cBhvr>
                                        <p:cTn id="41" dur="580">
                                          <p:stCondLst>
                                            <p:cond delay="0"/>
                                          </p:stCondLst>
                                        </p:cTn>
                                        <p:tgtEl>
                                          <p:spTgt spid="8">
                                            <p:txEl>
                                              <p:pRg st="1" end="1"/>
                                            </p:txEl>
                                          </p:spTgt>
                                        </p:tgtEl>
                                      </p:cBhvr>
                                    </p:animEffect>
                                    <p:anim calcmode="lin" valueType="num">
                                      <p:cBhvr>
                                        <p:cTn id="42" dur="1822" tmFilter="0,0; 0.14,0.36; 0.43,0.73; 0.71,0.91; 1.0,1.0">
                                          <p:stCondLst>
                                            <p:cond delay="0"/>
                                          </p:stCondLst>
                                        </p:cTn>
                                        <p:tgtEl>
                                          <p:spTgt spid="8">
                                            <p:txEl>
                                              <p:pRg st="1" end="1"/>
                                            </p:txEl>
                                          </p:spTgt>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8">
                                            <p:txEl>
                                              <p:pRg st="1" end="1"/>
                                            </p:txEl>
                                          </p:spTgt>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8">
                                            <p:txEl>
                                              <p:pRg st="1" end="1"/>
                                            </p:txEl>
                                          </p:spTgt>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8">
                                            <p:txEl>
                                              <p:pRg st="1" end="1"/>
                                            </p:txEl>
                                          </p:spTgt>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8">
                                            <p:txEl>
                                              <p:pRg st="1" end="1"/>
                                            </p:txEl>
                                          </p:spTgt>
                                        </p:tgtEl>
                                        <p:attrNameLst>
                                          <p:attrName>ppt_y</p:attrName>
                                        </p:attrNameLst>
                                      </p:cBhvr>
                                      <p:tavLst>
                                        <p:tav tm="0" fmla="#ppt_y-sin(pi*$)/81">
                                          <p:val>
                                            <p:fltVal val="0"/>
                                          </p:val>
                                        </p:tav>
                                        <p:tav tm="100000">
                                          <p:val>
                                            <p:fltVal val="1"/>
                                          </p:val>
                                        </p:tav>
                                      </p:tavLst>
                                    </p:anim>
                                    <p:animScale>
                                      <p:cBhvr>
                                        <p:cTn id="47" dur="26">
                                          <p:stCondLst>
                                            <p:cond delay="650"/>
                                          </p:stCondLst>
                                        </p:cTn>
                                        <p:tgtEl>
                                          <p:spTgt spid="8">
                                            <p:txEl>
                                              <p:pRg st="1" end="1"/>
                                            </p:txEl>
                                          </p:spTgt>
                                        </p:tgtEl>
                                      </p:cBhvr>
                                      <p:to x="100000" y="60000"/>
                                    </p:animScale>
                                    <p:animScale>
                                      <p:cBhvr>
                                        <p:cTn id="48" dur="166" decel="50000">
                                          <p:stCondLst>
                                            <p:cond delay="676"/>
                                          </p:stCondLst>
                                        </p:cTn>
                                        <p:tgtEl>
                                          <p:spTgt spid="8">
                                            <p:txEl>
                                              <p:pRg st="1" end="1"/>
                                            </p:txEl>
                                          </p:spTgt>
                                        </p:tgtEl>
                                      </p:cBhvr>
                                      <p:to x="100000" y="100000"/>
                                    </p:animScale>
                                    <p:animScale>
                                      <p:cBhvr>
                                        <p:cTn id="49" dur="26">
                                          <p:stCondLst>
                                            <p:cond delay="1312"/>
                                          </p:stCondLst>
                                        </p:cTn>
                                        <p:tgtEl>
                                          <p:spTgt spid="8">
                                            <p:txEl>
                                              <p:pRg st="1" end="1"/>
                                            </p:txEl>
                                          </p:spTgt>
                                        </p:tgtEl>
                                      </p:cBhvr>
                                      <p:to x="100000" y="80000"/>
                                    </p:animScale>
                                    <p:animScale>
                                      <p:cBhvr>
                                        <p:cTn id="50" dur="166" decel="50000">
                                          <p:stCondLst>
                                            <p:cond delay="1338"/>
                                          </p:stCondLst>
                                        </p:cTn>
                                        <p:tgtEl>
                                          <p:spTgt spid="8">
                                            <p:txEl>
                                              <p:pRg st="1" end="1"/>
                                            </p:txEl>
                                          </p:spTgt>
                                        </p:tgtEl>
                                      </p:cBhvr>
                                      <p:to x="100000" y="100000"/>
                                    </p:animScale>
                                    <p:animScale>
                                      <p:cBhvr>
                                        <p:cTn id="51" dur="26">
                                          <p:stCondLst>
                                            <p:cond delay="1642"/>
                                          </p:stCondLst>
                                        </p:cTn>
                                        <p:tgtEl>
                                          <p:spTgt spid="8">
                                            <p:txEl>
                                              <p:pRg st="1" end="1"/>
                                            </p:txEl>
                                          </p:spTgt>
                                        </p:tgtEl>
                                      </p:cBhvr>
                                      <p:to x="100000" y="90000"/>
                                    </p:animScale>
                                    <p:animScale>
                                      <p:cBhvr>
                                        <p:cTn id="52" dur="166" decel="50000">
                                          <p:stCondLst>
                                            <p:cond delay="1668"/>
                                          </p:stCondLst>
                                        </p:cTn>
                                        <p:tgtEl>
                                          <p:spTgt spid="8">
                                            <p:txEl>
                                              <p:pRg st="1" end="1"/>
                                            </p:txEl>
                                          </p:spTgt>
                                        </p:tgtEl>
                                      </p:cBhvr>
                                      <p:to x="100000" y="100000"/>
                                    </p:animScale>
                                    <p:animScale>
                                      <p:cBhvr>
                                        <p:cTn id="53" dur="26">
                                          <p:stCondLst>
                                            <p:cond delay="1808"/>
                                          </p:stCondLst>
                                        </p:cTn>
                                        <p:tgtEl>
                                          <p:spTgt spid="8">
                                            <p:txEl>
                                              <p:pRg st="1" end="1"/>
                                            </p:txEl>
                                          </p:spTgt>
                                        </p:tgtEl>
                                      </p:cBhvr>
                                      <p:to x="100000" y="95000"/>
                                    </p:animScale>
                                    <p:animScale>
                                      <p:cBhvr>
                                        <p:cTn id="54" dur="166" decel="50000">
                                          <p:stCondLst>
                                            <p:cond delay="1834"/>
                                          </p:stCondLst>
                                        </p:cTn>
                                        <p:tgtEl>
                                          <p:spTgt spid="8">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Alternate Process 4"/>
          <p:cNvSpPr/>
          <p:nvPr/>
        </p:nvSpPr>
        <p:spPr bwMode="auto">
          <a:xfrm>
            <a:off x="755576" y="2852936"/>
            <a:ext cx="7632848" cy="2880320"/>
          </a:xfrm>
          <a:prstGeom prst="flowChartAlternateProcess">
            <a:avLst/>
          </a:prstGeom>
          <a:solidFill>
            <a:schemeClr val="accent1">
              <a:alpha val="50000"/>
            </a:schemeClr>
          </a:solidFill>
          <a:ln/>
          <a:extLst/>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1" anchor="ctr" anchorCtr="0" compatLnSpc="1">
            <a:prstTxWarp prst="textNoShape">
              <a:avLst/>
            </a:prstTxWarp>
          </a:bodyPr>
          <a:lstStyle/>
          <a:p>
            <a:pPr rtl="1"/>
            <a:endParaRPr lang="ar-EG" b="1" dirty="0" smtClean="0">
              <a:solidFill>
                <a:srgbClr val="808080"/>
              </a:solidFill>
              <a:latin typeface="Arial" charset="0"/>
            </a:endParaRPr>
          </a:p>
        </p:txBody>
      </p:sp>
      <p:sp>
        <p:nvSpPr>
          <p:cNvPr id="2" name="TextBox 1"/>
          <p:cNvSpPr txBox="1"/>
          <p:nvPr/>
        </p:nvSpPr>
        <p:spPr>
          <a:xfrm>
            <a:off x="755576" y="2996952"/>
            <a:ext cx="7632848" cy="2677656"/>
          </a:xfrm>
          <a:prstGeom prst="rect">
            <a:avLst/>
          </a:prstGeom>
          <a:noFill/>
        </p:spPr>
        <p:txBody>
          <a:bodyPr wrap="square" rtlCol="1">
            <a:spAutoFit/>
          </a:bodyPr>
          <a:lstStyle/>
          <a:p>
            <a:pPr algn="justLow" rtl="1"/>
            <a:r>
              <a:rPr lang="ar-SA" b="1" dirty="0">
                <a:solidFill>
                  <a:srgbClr val="FFFFFF"/>
                </a:solidFill>
              </a:rPr>
              <a:t>لا بد إذاً أن تكون هناك دوافع قوية جدا قادرة على تحريك الإنسان ودفعها ليعبد الله وليعمل في الأرض وهذه الدوافع هي ابتغاء مرضاة الله سبحانه وتعالى. "ومن الناس من يشري نفسه ابتغاء مرضاة الله، والله رؤوف بالعباد " ومن الدوافع التي تدفع الإنسان لعبادة الله سبحانه ولكسب مرضاته: الحوافز العديدة التي عرضها الله على عباده الصالحين، </a:t>
            </a:r>
            <a:r>
              <a:rPr lang="ar-SA" b="1" dirty="0" smtClean="0">
                <a:solidFill>
                  <a:srgbClr val="FFFFFF"/>
                </a:solidFill>
              </a:rPr>
              <a:t>فقد </a:t>
            </a:r>
            <a:r>
              <a:rPr lang="ar-SA" b="1" dirty="0">
                <a:solidFill>
                  <a:srgbClr val="FFFFFF"/>
                </a:solidFill>
              </a:rPr>
              <a:t>قال الله سبحانه وتعالى: "من جاء بالحسنة فله عشر أمثالها، ومن جاء بالسيئة فلا يجزى </a:t>
            </a:r>
            <a:r>
              <a:rPr lang="ar-EG" b="1" dirty="0" smtClean="0">
                <a:solidFill>
                  <a:srgbClr val="FFFFFF"/>
                </a:solidFill>
              </a:rPr>
              <a:t/>
            </a:r>
            <a:br>
              <a:rPr lang="ar-EG" b="1" dirty="0" smtClean="0">
                <a:solidFill>
                  <a:srgbClr val="FFFFFF"/>
                </a:solidFill>
              </a:rPr>
            </a:br>
            <a:r>
              <a:rPr lang="ar-SA" b="1" dirty="0" smtClean="0">
                <a:solidFill>
                  <a:srgbClr val="FFFFFF"/>
                </a:solidFill>
              </a:rPr>
              <a:t>إلا </a:t>
            </a:r>
            <a:r>
              <a:rPr lang="ar-SA" b="1" dirty="0">
                <a:solidFill>
                  <a:srgbClr val="FFFFFF"/>
                </a:solidFill>
              </a:rPr>
              <a:t>مثلها، وهم لا يظلمون " </a:t>
            </a:r>
          </a:p>
        </p:txBody>
      </p:sp>
      <p:sp>
        <p:nvSpPr>
          <p:cNvPr id="6" name="Round Diagonal Corner Rectangle 5"/>
          <p:cNvSpPr/>
          <p:nvPr/>
        </p:nvSpPr>
        <p:spPr bwMode="auto">
          <a:xfrm>
            <a:off x="4716016" y="404664"/>
            <a:ext cx="4296816" cy="720080"/>
          </a:xfrm>
          <a:prstGeom prst="round2DiagRect">
            <a:avLst/>
          </a:prstGeom>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pPr rtl="1"/>
            <a:r>
              <a:rPr lang="ar-EG" sz="2800" b="1" dirty="0">
                <a:solidFill>
                  <a:srgbClr val="0120BD">
                    <a:lumMod val="75000"/>
                  </a:srgbClr>
                </a:solidFill>
                <a:latin typeface="Arial" charset="0"/>
              </a:rPr>
              <a:t>الدافعية من وجهة نظر الإسلام</a:t>
            </a:r>
          </a:p>
        </p:txBody>
      </p:sp>
    </p:spTree>
    <p:extLst>
      <p:ext uri="{BB962C8B-B14F-4D97-AF65-F5344CB8AC3E}">
        <p14:creationId xmlns:p14="http://schemas.microsoft.com/office/powerpoint/2010/main" xmlns="" val="3479791092"/>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对角圆角矩形 5"/>
          <p:cNvSpPr>
            <a:spLocks/>
          </p:cNvSpPr>
          <p:nvPr/>
        </p:nvSpPr>
        <p:spPr bwMode="auto">
          <a:xfrm rot="21346829" flipH="1">
            <a:off x="1503901" y="2158577"/>
            <a:ext cx="5850448" cy="2931372"/>
          </a:xfrm>
          <a:custGeom>
            <a:avLst/>
            <a:gdLst>
              <a:gd name="T0" fmla="*/ 492043 w 6954838"/>
              <a:gd name="T1" fmla="*/ 0 h 3879850"/>
              <a:gd name="T2" fmla="*/ 6954838 w 6954838"/>
              <a:gd name="T3" fmla="*/ 0 h 3879850"/>
              <a:gd name="T4" fmla="*/ 6954838 w 6954838"/>
              <a:gd name="T5" fmla="*/ 0 h 3879850"/>
              <a:gd name="T6" fmla="*/ 6954838 w 6954838"/>
              <a:gd name="T7" fmla="*/ 3387807 h 3879850"/>
              <a:gd name="T8" fmla="*/ 6462795 w 6954838"/>
              <a:gd name="T9" fmla="*/ 3879850 h 3879850"/>
              <a:gd name="T10" fmla="*/ 0 w 6954838"/>
              <a:gd name="T11" fmla="*/ 3879850 h 3879850"/>
              <a:gd name="T12" fmla="*/ 0 w 6954838"/>
              <a:gd name="T13" fmla="*/ 3879850 h 3879850"/>
              <a:gd name="T14" fmla="*/ 0 w 6954838"/>
              <a:gd name="T15" fmla="*/ 492043 h 3879850"/>
              <a:gd name="T16" fmla="*/ 492043 w 6954838"/>
              <a:gd name="T17" fmla="*/ 0 h 3879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54838" h="3879850">
                <a:moveTo>
                  <a:pt x="492043" y="0"/>
                </a:moveTo>
                <a:lnTo>
                  <a:pt x="6954838" y="0"/>
                </a:lnTo>
                <a:lnTo>
                  <a:pt x="6954838" y="3387807"/>
                </a:lnTo>
                <a:cubicBezTo>
                  <a:pt x="6954838" y="3659555"/>
                  <a:pt x="6734543" y="3879850"/>
                  <a:pt x="6462795" y="3879850"/>
                </a:cubicBezTo>
                <a:lnTo>
                  <a:pt x="0" y="3879850"/>
                </a:lnTo>
                <a:lnTo>
                  <a:pt x="0" y="492043"/>
                </a:lnTo>
                <a:cubicBezTo>
                  <a:pt x="0" y="220295"/>
                  <a:pt x="220295" y="0"/>
                  <a:pt x="492043" y="0"/>
                </a:cubicBezTo>
                <a:close/>
              </a:path>
            </a:pathLst>
          </a:custGeom>
          <a:gradFill>
            <a:gsLst>
              <a:gs pos="0">
                <a:srgbClr val="66CCFF"/>
              </a:gs>
              <a:gs pos="35000">
                <a:srgbClr val="33CCFF"/>
              </a:gs>
              <a:gs pos="100000">
                <a:srgbClr val="00B0F0"/>
              </a:gs>
            </a:gsLst>
          </a:gradFill>
          <a:ln>
            <a:solidFill>
              <a:srgbClr val="00FFFF"/>
            </a:solidFill>
          </a:ln>
          <a:extLst/>
        </p:spPr>
        <p:style>
          <a:lnRef idx="1">
            <a:schemeClr val="accent1"/>
          </a:lnRef>
          <a:fillRef idx="2">
            <a:schemeClr val="accent1"/>
          </a:fillRef>
          <a:effectRef idx="1">
            <a:schemeClr val="accent1"/>
          </a:effectRef>
          <a:fontRef idx="minor">
            <a:schemeClr val="dk1"/>
          </a:fontRef>
        </p:style>
        <p:txBody>
          <a:bodyPr anchor="ctr"/>
          <a:lstStyle/>
          <a:p>
            <a:pPr>
              <a:defRPr/>
            </a:pPr>
            <a:endParaRPr lang="ar-EG">
              <a:solidFill>
                <a:srgbClr val="000000"/>
              </a:solidFill>
              <a:latin typeface="Arial" panose="020B0604020202020204" pitchFamily="34" charset="0"/>
              <a:ea typeface="SimSun" panose="02010600030101010101" pitchFamily="2" charset="-122"/>
            </a:endParaRPr>
          </a:p>
        </p:txBody>
      </p:sp>
      <p:pic>
        <p:nvPicPr>
          <p:cNvPr id="7" name="Picture 3" descr="C:\TDDOWNLOAD\pencil.png"/>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flipH="1">
            <a:off x="6826558" y="1700808"/>
            <a:ext cx="481746" cy="7466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内容占位符 2"/>
          <p:cNvSpPr>
            <a:spLocks noGrp="1"/>
          </p:cNvSpPr>
          <p:nvPr>
            <p:ph idx="4294967295"/>
          </p:nvPr>
        </p:nvSpPr>
        <p:spPr>
          <a:xfrm rot="21361315" flipH="1">
            <a:off x="1973263" y="2512816"/>
            <a:ext cx="4797425" cy="2054225"/>
          </a:xfrm>
        </p:spPr>
        <p:txBody>
          <a:bodyPr/>
          <a:lstStyle/>
          <a:p>
            <a:pPr marL="0" indent="0" algn="ctr">
              <a:buNone/>
            </a:pPr>
            <a:endParaRPr lang="ar-EG" altLang="zh-CN" b="1" dirty="0" smtClean="0">
              <a:solidFill>
                <a:srgbClr val="000000"/>
              </a:solidFill>
            </a:endParaRPr>
          </a:p>
          <a:p>
            <a:pPr marL="0" indent="0" algn="ctr">
              <a:buNone/>
            </a:pPr>
            <a:r>
              <a:rPr lang="ar-EG" altLang="zh-CN" sz="4000" b="1" dirty="0" smtClean="0">
                <a:solidFill>
                  <a:srgbClr val="000000"/>
                </a:solidFill>
              </a:rPr>
              <a:t>ورشة</a:t>
            </a:r>
            <a:endParaRPr lang="ar-EG" altLang="zh-CN" sz="4000" b="1" dirty="0">
              <a:solidFill>
                <a:srgbClr val="000000"/>
              </a:solidFill>
            </a:endParaRPr>
          </a:p>
        </p:txBody>
      </p:sp>
    </p:spTree>
    <p:extLst>
      <p:ext uri="{BB962C8B-B14F-4D97-AF65-F5344CB8AC3E}">
        <p14:creationId xmlns:p14="http://schemas.microsoft.com/office/powerpoint/2010/main" xmlns="" val="3786292734"/>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par>
                          <p:cTn id="21" fill="hold">
                            <p:stCondLst>
                              <p:cond delay="2000"/>
                            </p:stCondLst>
                            <p:childTnLst>
                              <p:par>
                                <p:cTn id="22" presetID="26" presetClass="entr" presetSubtype="0"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80">
                                          <p:stCondLst>
                                            <p:cond delay="0"/>
                                          </p:stCondLst>
                                        </p:cTn>
                                        <p:tgtEl>
                                          <p:spTgt spid="7"/>
                                        </p:tgtEl>
                                      </p:cBhvr>
                                    </p:animEffect>
                                    <p:anim calcmode="lin" valueType="num">
                                      <p:cBhvr>
                                        <p:cTn id="25"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0" dur="26">
                                          <p:stCondLst>
                                            <p:cond delay="650"/>
                                          </p:stCondLst>
                                        </p:cTn>
                                        <p:tgtEl>
                                          <p:spTgt spid="7"/>
                                        </p:tgtEl>
                                      </p:cBhvr>
                                      <p:to x="100000" y="60000"/>
                                    </p:animScale>
                                    <p:animScale>
                                      <p:cBhvr>
                                        <p:cTn id="31" dur="166" decel="50000">
                                          <p:stCondLst>
                                            <p:cond delay="676"/>
                                          </p:stCondLst>
                                        </p:cTn>
                                        <p:tgtEl>
                                          <p:spTgt spid="7"/>
                                        </p:tgtEl>
                                      </p:cBhvr>
                                      <p:to x="100000" y="100000"/>
                                    </p:animScale>
                                    <p:animScale>
                                      <p:cBhvr>
                                        <p:cTn id="32" dur="26">
                                          <p:stCondLst>
                                            <p:cond delay="1312"/>
                                          </p:stCondLst>
                                        </p:cTn>
                                        <p:tgtEl>
                                          <p:spTgt spid="7"/>
                                        </p:tgtEl>
                                      </p:cBhvr>
                                      <p:to x="100000" y="80000"/>
                                    </p:animScale>
                                    <p:animScale>
                                      <p:cBhvr>
                                        <p:cTn id="33" dur="166" decel="50000">
                                          <p:stCondLst>
                                            <p:cond delay="1338"/>
                                          </p:stCondLst>
                                        </p:cTn>
                                        <p:tgtEl>
                                          <p:spTgt spid="7"/>
                                        </p:tgtEl>
                                      </p:cBhvr>
                                      <p:to x="100000" y="100000"/>
                                    </p:animScale>
                                    <p:animScale>
                                      <p:cBhvr>
                                        <p:cTn id="34" dur="26">
                                          <p:stCondLst>
                                            <p:cond delay="1642"/>
                                          </p:stCondLst>
                                        </p:cTn>
                                        <p:tgtEl>
                                          <p:spTgt spid="7"/>
                                        </p:tgtEl>
                                      </p:cBhvr>
                                      <p:to x="100000" y="90000"/>
                                    </p:animScale>
                                    <p:animScale>
                                      <p:cBhvr>
                                        <p:cTn id="35" dur="166" decel="50000">
                                          <p:stCondLst>
                                            <p:cond delay="1668"/>
                                          </p:stCondLst>
                                        </p:cTn>
                                        <p:tgtEl>
                                          <p:spTgt spid="7"/>
                                        </p:tgtEl>
                                      </p:cBhvr>
                                      <p:to x="100000" y="100000"/>
                                    </p:animScale>
                                    <p:animScale>
                                      <p:cBhvr>
                                        <p:cTn id="36" dur="26">
                                          <p:stCondLst>
                                            <p:cond delay="1808"/>
                                          </p:stCondLst>
                                        </p:cTn>
                                        <p:tgtEl>
                                          <p:spTgt spid="7"/>
                                        </p:tgtEl>
                                      </p:cBhvr>
                                      <p:to x="100000" y="95000"/>
                                    </p:animScale>
                                    <p:animScale>
                                      <p:cBhvr>
                                        <p:cTn id="37" dur="166" decel="50000">
                                          <p:stCondLst>
                                            <p:cond delay="1834"/>
                                          </p:stCondLst>
                                        </p:cTn>
                                        <p:tgtEl>
                                          <p:spTgt spid="7"/>
                                        </p:tgtEl>
                                      </p:cBhvr>
                                      <p:to x="100000" y="100000"/>
                                    </p:animScale>
                                  </p:childTnLst>
                                </p:cTn>
                              </p:par>
                            </p:childTnLst>
                          </p:cTn>
                        </p:par>
                        <p:par>
                          <p:cTn id="38" fill="hold">
                            <p:stCondLst>
                              <p:cond delay="4000"/>
                            </p:stCondLst>
                            <p:childTnLst>
                              <p:par>
                                <p:cTn id="39" presetID="26" presetClass="entr" presetSubtype="0" fill="hold" grpId="0" nodeType="afterEffect">
                                  <p:stCondLst>
                                    <p:cond delay="0"/>
                                  </p:stCondLst>
                                  <p:childTnLst>
                                    <p:set>
                                      <p:cBhvr>
                                        <p:cTn id="40" dur="1" fill="hold">
                                          <p:stCondLst>
                                            <p:cond delay="0"/>
                                          </p:stCondLst>
                                        </p:cTn>
                                        <p:tgtEl>
                                          <p:spTgt spid="8">
                                            <p:txEl>
                                              <p:pRg st="1" end="1"/>
                                            </p:txEl>
                                          </p:spTgt>
                                        </p:tgtEl>
                                        <p:attrNameLst>
                                          <p:attrName>style.visibility</p:attrName>
                                        </p:attrNameLst>
                                      </p:cBhvr>
                                      <p:to>
                                        <p:strVal val="visible"/>
                                      </p:to>
                                    </p:set>
                                    <p:animEffect transition="in" filter="wipe(down)">
                                      <p:cBhvr>
                                        <p:cTn id="41" dur="580">
                                          <p:stCondLst>
                                            <p:cond delay="0"/>
                                          </p:stCondLst>
                                        </p:cTn>
                                        <p:tgtEl>
                                          <p:spTgt spid="8">
                                            <p:txEl>
                                              <p:pRg st="1" end="1"/>
                                            </p:txEl>
                                          </p:spTgt>
                                        </p:tgtEl>
                                      </p:cBhvr>
                                    </p:animEffect>
                                    <p:anim calcmode="lin" valueType="num">
                                      <p:cBhvr>
                                        <p:cTn id="42" dur="1822" tmFilter="0,0; 0.14,0.36; 0.43,0.73; 0.71,0.91; 1.0,1.0">
                                          <p:stCondLst>
                                            <p:cond delay="0"/>
                                          </p:stCondLst>
                                        </p:cTn>
                                        <p:tgtEl>
                                          <p:spTgt spid="8">
                                            <p:txEl>
                                              <p:pRg st="1" end="1"/>
                                            </p:txEl>
                                          </p:spTgt>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8">
                                            <p:txEl>
                                              <p:pRg st="1" end="1"/>
                                            </p:txEl>
                                          </p:spTgt>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8">
                                            <p:txEl>
                                              <p:pRg st="1" end="1"/>
                                            </p:txEl>
                                          </p:spTgt>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8">
                                            <p:txEl>
                                              <p:pRg st="1" end="1"/>
                                            </p:txEl>
                                          </p:spTgt>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8">
                                            <p:txEl>
                                              <p:pRg st="1" end="1"/>
                                            </p:txEl>
                                          </p:spTgt>
                                        </p:tgtEl>
                                        <p:attrNameLst>
                                          <p:attrName>ppt_y</p:attrName>
                                        </p:attrNameLst>
                                      </p:cBhvr>
                                      <p:tavLst>
                                        <p:tav tm="0" fmla="#ppt_y-sin(pi*$)/81">
                                          <p:val>
                                            <p:fltVal val="0"/>
                                          </p:val>
                                        </p:tav>
                                        <p:tav tm="100000">
                                          <p:val>
                                            <p:fltVal val="1"/>
                                          </p:val>
                                        </p:tav>
                                      </p:tavLst>
                                    </p:anim>
                                    <p:animScale>
                                      <p:cBhvr>
                                        <p:cTn id="47" dur="26">
                                          <p:stCondLst>
                                            <p:cond delay="650"/>
                                          </p:stCondLst>
                                        </p:cTn>
                                        <p:tgtEl>
                                          <p:spTgt spid="8">
                                            <p:txEl>
                                              <p:pRg st="1" end="1"/>
                                            </p:txEl>
                                          </p:spTgt>
                                        </p:tgtEl>
                                      </p:cBhvr>
                                      <p:to x="100000" y="60000"/>
                                    </p:animScale>
                                    <p:animScale>
                                      <p:cBhvr>
                                        <p:cTn id="48" dur="166" decel="50000">
                                          <p:stCondLst>
                                            <p:cond delay="676"/>
                                          </p:stCondLst>
                                        </p:cTn>
                                        <p:tgtEl>
                                          <p:spTgt spid="8">
                                            <p:txEl>
                                              <p:pRg st="1" end="1"/>
                                            </p:txEl>
                                          </p:spTgt>
                                        </p:tgtEl>
                                      </p:cBhvr>
                                      <p:to x="100000" y="100000"/>
                                    </p:animScale>
                                    <p:animScale>
                                      <p:cBhvr>
                                        <p:cTn id="49" dur="26">
                                          <p:stCondLst>
                                            <p:cond delay="1312"/>
                                          </p:stCondLst>
                                        </p:cTn>
                                        <p:tgtEl>
                                          <p:spTgt spid="8">
                                            <p:txEl>
                                              <p:pRg st="1" end="1"/>
                                            </p:txEl>
                                          </p:spTgt>
                                        </p:tgtEl>
                                      </p:cBhvr>
                                      <p:to x="100000" y="80000"/>
                                    </p:animScale>
                                    <p:animScale>
                                      <p:cBhvr>
                                        <p:cTn id="50" dur="166" decel="50000">
                                          <p:stCondLst>
                                            <p:cond delay="1338"/>
                                          </p:stCondLst>
                                        </p:cTn>
                                        <p:tgtEl>
                                          <p:spTgt spid="8">
                                            <p:txEl>
                                              <p:pRg st="1" end="1"/>
                                            </p:txEl>
                                          </p:spTgt>
                                        </p:tgtEl>
                                      </p:cBhvr>
                                      <p:to x="100000" y="100000"/>
                                    </p:animScale>
                                    <p:animScale>
                                      <p:cBhvr>
                                        <p:cTn id="51" dur="26">
                                          <p:stCondLst>
                                            <p:cond delay="1642"/>
                                          </p:stCondLst>
                                        </p:cTn>
                                        <p:tgtEl>
                                          <p:spTgt spid="8">
                                            <p:txEl>
                                              <p:pRg st="1" end="1"/>
                                            </p:txEl>
                                          </p:spTgt>
                                        </p:tgtEl>
                                      </p:cBhvr>
                                      <p:to x="100000" y="90000"/>
                                    </p:animScale>
                                    <p:animScale>
                                      <p:cBhvr>
                                        <p:cTn id="52" dur="166" decel="50000">
                                          <p:stCondLst>
                                            <p:cond delay="1668"/>
                                          </p:stCondLst>
                                        </p:cTn>
                                        <p:tgtEl>
                                          <p:spTgt spid="8">
                                            <p:txEl>
                                              <p:pRg st="1" end="1"/>
                                            </p:txEl>
                                          </p:spTgt>
                                        </p:tgtEl>
                                      </p:cBhvr>
                                      <p:to x="100000" y="100000"/>
                                    </p:animScale>
                                    <p:animScale>
                                      <p:cBhvr>
                                        <p:cTn id="53" dur="26">
                                          <p:stCondLst>
                                            <p:cond delay="1808"/>
                                          </p:stCondLst>
                                        </p:cTn>
                                        <p:tgtEl>
                                          <p:spTgt spid="8">
                                            <p:txEl>
                                              <p:pRg st="1" end="1"/>
                                            </p:txEl>
                                          </p:spTgt>
                                        </p:tgtEl>
                                      </p:cBhvr>
                                      <p:to x="100000" y="95000"/>
                                    </p:animScale>
                                    <p:animScale>
                                      <p:cBhvr>
                                        <p:cTn id="54" dur="166" decel="50000">
                                          <p:stCondLst>
                                            <p:cond delay="1834"/>
                                          </p:stCondLst>
                                        </p:cTn>
                                        <p:tgtEl>
                                          <p:spTgt spid="8">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3" descr="07CD1E3675BD4affA6CA63955D31575C# #AutoShape 3"/>
          <p:cNvSpPr>
            <a:spLocks noChangeArrowheads="1"/>
          </p:cNvSpPr>
          <p:nvPr/>
        </p:nvSpPr>
        <p:spPr bwMode="auto">
          <a:xfrm>
            <a:off x="809625" y="2305223"/>
            <a:ext cx="7524750" cy="2347913"/>
          </a:xfrm>
          <a:prstGeom prst="rect">
            <a:avLst/>
          </a:prstGeom>
          <a:solidFill>
            <a:schemeClr val="accent1">
              <a:lumMod val="60000"/>
              <a:lumOff val="40000"/>
              <a:alpha val="78000"/>
            </a:schemeClr>
          </a:solidFill>
          <a:ln w="12700">
            <a:solidFill>
              <a:schemeClr val="bg1"/>
            </a:solidFill>
            <a:miter lim="800000"/>
            <a:headEnd/>
            <a:tailEnd/>
          </a:ln>
        </p:spPr>
        <p:txBody>
          <a:bodyPr anchor="ctr"/>
          <a:lstStyle/>
          <a:p>
            <a:pPr algn="l"/>
            <a:endParaRPr lang="zh-CN" altLang="en-US">
              <a:solidFill>
                <a:srgbClr val="808080"/>
              </a:solidFill>
              <a:latin typeface="Calibri" pitchFamily="34" charset="0"/>
            </a:endParaRPr>
          </a:p>
        </p:txBody>
      </p:sp>
      <p:sp>
        <p:nvSpPr>
          <p:cNvPr id="3" name="AutoShape 3" descr="D8FCD644EF414d608FD23FABDBB2453F# #AutoShape 3"/>
          <p:cNvSpPr>
            <a:spLocks noChangeArrowheads="1"/>
          </p:cNvSpPr>
          <p:nvPr/>
        </p:nvSpPr>
        <p:spPr bwMode="auto">
          <a:xfrm>
            <a:off x="914400" y="2162348"/>
            <a:ext cx="7315200" cy="2378075"/>
          </a:xfrm>
          <a:prstGeom prst="rect">
            <a:avLst/>
          </a:prstGeom>
          <a:solidFill>
            <a:schemeClr val="accent1">
              <a:lumMod val="75000"/>
              <a:alpha val="80000"/>
            </a:schemeClr>
          </a:solidFill>
          <a:ln w="12700">
            <a:solidFill>
              <a:schemeClr val="bg1"/>
            </a:solidFill>
            <a:miter lim="800000"/>
            <a:headEnd/>
            <a:tailEnd/>
          </a:ln>
        </p:spPr>
        <p:txBody>
          <a:bodyPr wrap="none" anchor="ctr"/>
          <a:lstStyle/>
          <a:p>
            <a:pPr rtl="1" eaLnBrk="0" hangingPunct="0"/>
            <a:r>
              <a:rPr lang="ar-EG" altLang="zh-CN" sz="4800" b="1" dirty="0">
                <a:solidFill>
                  <a:srgbClr val="FFFFFF"/>
                </a:solidFill>
                <a:ea typeface="Microsoft YaHei" pitchFamily="34" charset="-122"/>
              </a:rPr>
              <a:t>الوحدة التدريبية </a:t>
            </a:r>
            <a:r>
              <a:rPr lang="ar-EG" altLang="zh-CN" sz="4800" b="1" dirty="0" smtClean="0">
                <a:solidFill>
                  <a:srgbClr val="FFFFFF"/>
                </a:solidFill>
                <a:ea typeface="Microsoft YaHei" pitchFamily="34" charset="-122"/>
              </a:rPr>
              <a:t>الثانية</a:t>
            </a:r>
            <a:endParaRPr lang="ar-EG" altLang="zh-CN" sz="4800" b="1" dirty="0">
              <a:solidFill>
                <a:srgbClr val="FFFFFF"/>
              </a:solidFill>
              <a:ea typeface="Microsoft YaHei" pitchFamily="34" charset="-122"/>
            </a:endParaRPr>
          </a:p>
          <a:p>
            <a:pPr rtl="1" eaLnBrk="0" hangingPunct="0"/>
            <a:r>
              <a:rPr lang="ar-EG" altLang="zh-CN" sz="4800" b="1" dirty="0">
                <a:solidFill>
                  <a:srgbClr val="FFFFFF"/>
                </a:solidFill>
                <a:ea typeface="Microsoft YaHei" pitchFamily="34" charset="-122"/>
              </a:rPr>
              <a:t>التحفيز</a:t>
            </a:r>
          </a:p>
        </p:txBody>
      </p:sp>
      <p:sp>
        <p:nvSpPr>
          <p:cNvPr id="4" name="Rectangle 13" descr="FD1DDF730CE4456e89755B07FE1653D0# #Rectangle 13"/>
          <p:cNvSpPr>
            <a:spLocks noChangeArrowheads="1"/>
          </p:cNvSpPr>
          <p:nvPr/>
        </p:nvSpPr>
        <p:spPr bwMode="auto">
          <a:xfrm>
            <a:off x="1081088" y="2521123"/>
            <a:ext cx="6981825" cy="334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l"/>
            <a:endParaRPr lang="zh-CN" altLang="en-US" sz="1600">
              <a:solidFill>
                <a:srgbClr val="FFFFFF"/>
              </a:solidFill>
              <a:latin typeface="Microsoft YaHei" pitchFamily="34" charset="-122"/>
              <a:ea typeface="Microsoft YaHei" pitchFamily="34" charset="-122"/>
            </a:endParaRPr>
          </a:p>
        </p:txBody>
      </p:sp>
    </p:spTree>
    <p:extLst>
      <p:ext uri="{BB962C8B-B14F-4D97-AF65-F5344CB8AC3E}">
        <p14:creationId xmlns:p14="http://schemas.microsoft.com/office/powerpoint/2010/main" xmlns="" val="1994824971"/>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Top)">
                                      <p:cBhvr>
                                        <p:cTn id="7" dur="500"/>
                                        <p:tgtEl>
                                          <p:spTgt spid="3"/>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slide(fromBottom)">
                                      <p:cBhvr>
                                        <p:cTn id="10" dur="500"/>
                                        <p:tgtEl>
                                          <p:spTgt spid="2"/>
                                        </p:tgtEl>
                                      </p:cBhvr>
                                    </p:animEffect>
                                  </p:childTnLst>
                                </p:cTn>
                              </p:par>
                            </p:childTnLst>
                          </p:cTn>
                        </p:par>
                        <p:par>
                          <p:cTn id="11" fill="hold">
                            <p:stCondLst>
                              <p:cond delay="500"/>
                            </p:stCondLst>
                            <p:childTnLst>
                              <p:par>
                                <p:cTn id="12" presetID="12" presetClass="entr" presetSubtype="4"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slide(fromBottom)">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autoUpdateAnimBg="0"/>
      <p:bldP spid="3" grpId="0" animBg="1" autoUpdateAnimBg="0"/>
      <p:bldP spid="4" grpId="0"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2174304" y="116632"/>
            <a:ext cx="6934200" cy="715963"/>
          </a:xfrm>
        </p:spPr>
        <p:txBody>
          <a:bodyPr/>
          <a:lstStyle/>
          <a:p>
            <a:pPr algn="r"/>
            <a:r>
              <a:rPr lang="ar-EG" sz="4000" b="1" dirty="0" smtClean="0">
                <a:solidFill>
                  <a:schemeClr val="accent2">
                    <a:lumMod val="50000"/>
                  </a:schemeClr>
                </a:solidFill>
              </a:rPr>
              <a:t>الوحدة التدريبية الثانية</a:t>
            </a:r>
            <a:endParaRPr lang="en-US" sz="4000" b="1" dirty="0" smtClean="0">
              <a:solidFill>
                <a:schemeClr val="accent2">
                  <a:lumMod val="50000"/>
                </a:schemeClr>
              </a:solidFill>
            </a:endParaRPr>
          </a:p>
        </p:txBody>
      </p:sp>
      <p:sp>
        <p:nvSpPr>
          <p:cNvPr id="2" name="Rectangle 1"/>
          <p:cNvSpPr/>
          <p:nvPr/>
        </p:nvSpPr>
        <p:spPr>
          <a:xfrm>
            <a:off x="2771800" y="1196752"/>
            <a:ext cx="6012160" cy="461665"/>
          </a:xfrm>
          <a:prstGeom prst="rect">
            <a:avLst/>
          </a:prstGeom>
        </p:spPr>
        <p:txBody>
          <a:bodyPr wrap="square">
            <a:spAutoFit/>
          </a:bodyPr>
          <a:lstStyle/>
          <a:p>
            <a:pPr algn="justLow" rtl="1"/>
            <a:r>
              <a:rPr lang="ar-EG" b="1" dirty="0">
                <a:solidFill>
                  <a:srgbClr val="C00000"/>
                </a:solidFill>
              </a:rPr>
              <a:t>التحفيز</a:t>
            </a:r>
          </a:p>
        </p:txBody>
      </p:sp>
      <p:sp>
        <p:nvSpPr>
          <p:cNvPr id="6" name="Rectangle 3"/>
          <p:cNvSpPr>
            <a:spLocks noChangeArrowheads="1"/>
          </p:cNvSpPr>
          <p:nvPr/>
        </p:nvSpPr>
        <p:spPr bwMode="auto">
          <a:xfrm>
            <a:off x="1763688" y="2061430"/>
            <a:ext cx="7032667" cy="41549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gn="r" rtl="1">
              <a:buFont typeface="Wingdings" pitchFamily="2" charset="2"/>
              <a:buChar char="ü"/>
            </a:pPr>
            <a:r>
              <a:rPr lang="ar-SA" b="1" dirty="0">
                <a:solidFill>
                  <a:srgbClr val="7030A0"/>
                </a:solidFill>
                <a:ea typeface="Times New Roman" pitchFamily="18" charset="0"/>
                <a:cs typeface="Arial" pitchFamily="34" charset="0"/>
              </a:rPr>
              <a:t>مفهوم </a:t>
            </a:r>
            <a:r>
              <a:rPr lang="ar-SA" b="1" dirty="0" smtClean="0">
                <a:solidFill>
                  <a:srgbClr val="7030A0"/>
                </a:solidFill>
                <a:ea typeface="Times New Roman" pitchFamily="18" charset="0"/>
                <a:cs typeface="Arial" pitchFamily="34" charset="0"/>
              </a:rPr>
              <a:t>التحفيز</a:t>
            </a:r>
            <a:endParaRPr lang="ar-EG" b="1" dirty="0" smtClean="0">
              <a:solidFill>
                <a:srgbClr val="7030A0"/>
              </a:solidFill>
              <a:ea typeface="Times New Roman" pitchFamily="18" charset="0"/>
              <a:cs typeface="Arial" pitchFamily="34" charset="0"/>
            </a:endParaRPr>
          </a:p>
          <a:p>
            <a:pPr marL="285750" indent="-285750" algn="r" rtl="1">
              <a:buFont typeface="Wingdings" pitchFamily="2" charset="2"/>
              <a:buChar char="ü"/>
            </a:pPr>
            <a:r>
              <a:rPr lang="ar-SA" b="1" dirty="0">
                <a:solidFill>
                  <a:srgbClr val="7030A0"/>
                </a:solidFill>
                <a:ea typeface="Times New Roman" pitchFamily="18" charset="0"/>
                <a:cs typeface="Arial" pitchFamily="34" charset="0"/>
              </a:rPr>
              <a:t>الفرق بين التحفيز والدافعية</a:t>
            </a:r>
            <a:endParaRPr lang="en-US" b="1" dirty="0">
              <a:solidFill>
                <a:srgbClr val="7030A0"/>
              </a:solidFill>
              <a:ea typeface="Times New Roman" pitchFamily="18" charset="0"/>
              <a:cs typeface="Arial" pitchFamily="34" charset="0"/>
            </a:endParaRPr>
          </a:p>
          <a:p>
            <a:pPr marL="285750" indent="-285750" algn="r" rtl="1">
              <a:buFont typeface="Wingdings" pitchFamily="2" charset="2"/>
              <a:buChar char="ü"/>
            </a:pPr>
            <a:r>
              <a:rPr lang="ar-SA" b="1" dirty="0">
                <a:solidFill>
                  <a:srgbClr val="7030A0"/>
                </a:solidFill>
                <a:ea typeface="Times New Roman" pitchFamily="18" charset="0"/>
                <a:cs typeface="Arial" pitchFamily="34" charset="0"/>
              </a:rPr>
              <a:t>فلسفة التحفيز</a:t>
            </a:r>
            <a:endParaRPr lang="ar-EG" b="1" dirty="0">
              <a:solidFill>
                <a:srgbClr val="7030A0"/>
              </a:solidFill>
              <a:ea typeface="Times New Roman" pitchFamily="18" charset="0"/>
              <a:cs typeface="Arial" pitchFamily="34" charset="0"/>
            </a:endParaRPr>
          </a:p>
          <a:p>
            <a:pPr marL="285750" indent="-285750" algn="r" rtl="1">
              <a:buFont typeface="Wingdings" pitchFamily="2" charset="2"/>
              <a:buChar char="ü"/>
            </a:pPr>
            <a:r>
              <a:rPr lang="ar-SA" b="1" dirty="0">
                <a:solidFill>
                  <a:srgbClr val="7030A0"/>
                </a:solidFill>
                <a:ea typeface="Times New Roman" pitchFamily="18" charset="0"/>
                <a:cs typeface="Arial" pitchFamily="34" charset="0"/>
              </a:rPr>
              <a:t>أهمية التحفيز</a:t>
            </a:r>
            <a:endParaRPr lang="en-US" b="1" dirty="0">
              <a:solidFill>
                <a:srgbClr val="7030A0"/>
              </a:solidFill>
              <a:ea typeface="Times New Roman" pitchFamily="18" charset="0"/>
              <a:cs typeface="Arial" pitchFamily="34" charset="0"/>
            </a:endParaRPr>
          </a:p>
          <a:p>
            <a:pPr marL="285750" indent="-285750" algn="r" rtl="1">
              <a:buFont typeface="Wingdings" pitchFamily="2" charset="2"/>
              <a:buChar char="ü"/>
            </a:pPr>
            <a:r>
              <a:rPr lang="ar-SA" b="1" dirty="0">
                <a:solidFill>
                  <a:srgbClr val="7030A0"/>
                </a:solidFill>
                <a:ea typeface="Times New Roman" pitchFamily="18" charset="0"/>
                <a:cs typeface="Arial" pitchFamily="34" charset="0"/>
              </a:rPr>
              <a:t>متى يتم اللجوء للتحفيز</a:t>
            </a:r>
            <a:endParaRPr lang="en-US" b="1" dirty="0">
              <a:solidFill>
                <a:srgbClr val="7030A0"/>
              </a:solidFill>
              <a:ea typeface="Times New Roman" pitchFamily="18" charset="0"/>
              <a:cs typeface="Arial" pitchFamily="34" charset="0"/>
            </a:endParaRPr>
          </a:p>
          <a:p>
            <a:pPr marL="285750" indent="-285750" algn="r" rtl="1">
              <a:buFont typeface="Wingdings" pitchFamily="2" charset="2"/>
              <a:buChar char="ü"/>
            </a:pPr>
            <a:r>
              <a:rPr lang="ar-SA" b="1" dirty="0">
                <a:solidFill>
                  <a:srgbClr val="7030A0"/>
                </a:solidFill>
                <a:ea typeface="Times New Roman" pitchFamily="18" charset="0"/>
                <a:cs typeface="Arial" pitchFamily="34" charset="0"/>
              </a:rPr>
              <a:t>أسباب قلة الدافعية لدى العاملين</a:t>
            </a:r>
            <a:endParaRPr lang="en-US" b="1" dirty="0">
              <a:solidFill>
                <a:srgbClr val="7030A0"/>
              </a:solidFill>
              <a:ea typeface="Times New Roman" pitchFamily="18" charset="0"/>
              <a:cs typeface="Arial" pitchFamily="34" charset="0"/>
            </a:endParaRPr>
          </a:p>
          <a:p>
            <a:pPr marL="285750" indent="-285750" algn="r" rtl="1">
              <a:buFont typeface="Wingdings" pitchFamily="2" charset="2"/>
              <a:buChar char="ü"/>
            </a:pPr>
            <a:r>
              <a:rPr lang="ar-SA" b="1" dirty="0">
                <a:solidFill>
                  <a:srgbClr val="7030A0"/>
                </a:solidFill>
                <a:ea typeface="Times New Roman" pitchFamily="18" charset="0"/>
                <a:cs typeface="Arial" pitchFamily="34" charset="0"/>
              </a:rPr>
              <a:t>دور القيادة في تعزيز الدافعية</a:t>
            </a:r>
            <a:endParaRPr lang="en-US" b="1" dirty="0">
              <a:solidFill>
                <a:srgbClr val="7030A0"/>
              </a:solidFill>
              <a:ea typeface="Times New Roman" pitchFamily="18" charset="0"/>
              <a:cs typeface="Arial" pitchFamily="34" charset="0"/>
            </a:endParaRPr>
          </a:p>
          <a:p>
            <a:pPr marL="285750" indent="-285750" algn="r" rtl="1">
              <a:buFont typeface="Wingdings" pitchFamily="2" charset="2"/>
              <a:buChar char="ü"/>
            </a:pPr>
            <a:r>
              <a:rPr lang="ar-SA" b="1" dirty="0">
                <a:solidFill>
                  <a:srgbClr val="7030A0"/>
                </a:solidFill>
                <a:ea typeface="Times New Roman" pitchFamily="18" charset="0"/>
                <a:cs typeface="Arial" pitchFamily="34" charset="0"/>
              </a:rPr>
              <a:t>أنواع الحوافز (من حيث طبيعتها – أثرها – ارتباطها)</a:t>
            </a:r>
            <a:endParaRPr lang="en-US" b="1" dirty="0">
              <a:solidFill>
                <a:srgbClr val="7030A0"/>
              </a:solidFill>
              <a:ea typeface="Times New Roman" pitchFamily="18" charset="0"/>
              <a:cs typeface="Arial" pitchFamily="34" charset="0"/>
            </a:endParaRPr>
          </a:p>
          <a:p>
            <a:pPr marL="285750" indent="-285750" algn="r" rtl="1">
              <a:buFont typeface="Wingdings" pitchFamily="2" charset="2"/>
              <a:buChar char="ü"/>
            </a:pPr>
            <a:r>
              <a:rPr lang="ar-SA" b="1" dirty="0">
                <a:solidFill>
                  <a:srgbClr val="7030A0"/>
                </a:solidFill>
                <a:ea typeface="Times New Roman" pitchFamily="18" charset="0"/>
                <a:cs typeface="Arial" pitchFamily="34" charset="0"/>
              </a:rPr>
              <a:t>أسس الحوافز</a:t>
            </a:r>
            <a:endParaRPr lang="en-US" b="1" dirty="0">
              <a:solidFill>
                <a:srgbClr val="7030A0"/>
              </a:solidFill>
              <a:ea typeface="Times New Roman" pitchFamily="18" charset="0"/>
              <a:cs typeface="Arial" pitchFamily="34" charset="0"/>
            </a:endParaRPr>
          </a:p>
          <a:p>
            <a:pPr marL="285750" indent="-285750" algn="r" rtl="1">
              <a:buFont typeface="Wingdings" pitchFamily="2" charset="2"/>
              <a:buChar char="ü"/>
            </a:pPr>
            <a:r>
              <a:rPr lang="ar-SA" b="1" dirty="0">
                <a:solidFill>
                  <a:srgbClr val="7030A0"/>
                </a:solidFill>
                <a:ea typeface="Times New Roman" pitchFamily="18" charset="0"/>
                <a:cs typeface="Arial" pitchFamily="34" charset="0"/>
              </a:rPr>
              <a:t>تقييم نظام الحوافز</a:t>
            </a:r>
            <a:endParaRPr lang="en-US" b="1" dirty="0">
              <a:solidFill>
                <a:srgbClr val="7030A0"/>
              </a:solidFill>
              <a:ea typeface="Times New Roman" pitchFamily="18" charset="0"/>
              <a:cs typeface="Arial" pitchFamily="34" charset="0"/>
            </a:endParaRPr>
          </a:p>
          <a:p>
            <a:pPr marL="285750" indent="-285750" algn="r" rtl="1">
              <a:buFont typeface="Wingdings" pitchFamily="2" charset="2"/>
              <a:buChar char="ü"/>
            </a:pPr>
            <a:r>
              <a:rPr lang="ar-SA" b="1" dirty="0">
                <a:solidFill>
                  <a:srgbClr val="7030A0"/>
                </a:solidFill>
                <a:ea typeface="Times New Roman" pitchFamily="18" charset="0"/>
                <a:cs typeface="Arial" pitchFamily="34" charset="0"/>
              </a:rPr>
              <a:t>النتائج المفيدة لنظام </a:t>
            </a:r>
            <a:r>
              <a:rPr lang="ar-SA" b="1" dirty="0" smtClean="0">
                <a:solidFill>
                  <a:srgbClr val="7030A0"/>
                </a:solidFill>
                <a:ea typeface="Times New Roman" pitchFamily="18" charset="0"/>
                <a:cs typeface="Arial" pitchFamily="34" charset="0"/>
              </a:rPr>
              <a:t>الحوافز</a:t>
            </a:r>
            <a:endParaRPr lang="en-US" b="1" dirty="0">
              <a:solidFill>
                <a:srgbClr val="7030A0"/>
              </a:solidFill>
              <a:ea typeface="Times New Roman" pitchFamily="18" charset="0"/>
              <a:cs typeface="Arial" pitchFamily="34" charset="0"/>
            </a:endParaRPr>
          </a:p>
        </p:txBody>
      </p:sp>
      <p:sp>
        <p:nvSpPr>
          <p:cNvPr id="7" name="Rectangle 4"/>
          <p:cNvSpPr>
            <a:spLocks noChangeArrowheads="1"/>
          </p:cNvSpPr>
          <p:nvPr/>
        </p:nvSpPr>
        <p:spPr bwMode="auto">
          <a:xfrm>
            <a:off x="0" y="4572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ar-EG">
              <a:solidFill>
                <a:srgbClr val="808080"/>
              </a:solidFill>
            </a:endParaRPr>
          </a:p>
        </p:txBody>
      </p:sp>
    </p:spTree>
    <p:extLst>
      <p:ext uri="{BB962C8B-B14F-4D97-AF65-F5344CB8AC3E}">
        <p14:creationId xmlns:p14="http://schemas.microsoft.com/office/powerpoint/2010/main" xmlns="" val="192128808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arn(inVertic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arn(inVertical)">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barn(inVertical)">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barn(inVertical)">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barn(inVertical)">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barn(inVertical)">
                                      <p:cBhvr>
                                        <p:cTn id="37" dur="500"/>
                                        <p:tgtEl>
                                          <p:spTgt spid="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6">
                                            <p:txEl>
                                              <p:pRg st="7" end="7"/>
                                            </p:txEl>
                                          </p:spTgt>
                                        </p:tgtEl>
                                        <p:attrNameLst>
                                          <p:attrName>style.visibility</p:attrName>
                                        </p:attrNameLst>
                                      </p:cBhvr>
                                      <p:to>
                                        <p:strVal val="visible"/>
                                      </p:to>
                                    </p:set>
                                    <p:animEffect transition="in" filter="barn(inVertical)">
                                      <p:cBhvr>
                                        <p:cTn id="42" dur="500"/>
                                        <p:tgtEl>
                                          <p:spTgt spid="6">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6">
                                            <p:txEl>
                                              <p:pRg st="8" end="8"/>
                                            </p:txEl>
                                          </p:spTgt>
                                        </p:tgtEl>
                                        <p:attrNameLst>
                                          <p:attrName>style.visibility</p:attrName>
                                        </p:attrNameLst>
                                      </p:cBhvr>
                                      <p:to>
                                        <p:strVal val="visible"/>
                                      </p:to>
                                    </p:set>
                                    <p:animEffect transition="in" filter="barn(inVertical)">
                                      <p:cBhvr>
                                        <p:cTn id="47" dur="500"/>
                                        <p:tgtEl>
                                          <p:spTgt spid="6">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6">
                                            <p:txEl>
                                              <p:pRg st="9" end="9"/>
                                            </p:txEl>
                                          </p:spTgt>
                                        </p:tgtEl>
                                        <p:attrNameLst>
                                          <p:attrName>style.visibility</p:attrName>
                                        </p:attrNameLst>
                                      </p:cBhvr>
                                      <p:to>
                                        <p:strVal val="visible"/>
                                      </p:to>
                                    </p:set>
                                    <p:animEffect transition="in" filter="barn(inVertical)">
                                      <p:cBhvr>
                                        <p:cTn id="52" dur="500"/>
                                        <p:tgtEl>
                                          <p:spTgt spid="6">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6">
                                            <p:txEl>
                                              <p:pRg st="10" end="10"/>
                                            </p:txEl>
                                          </p:spTgt>
                                        </p:tgtEl>
                                        <p:attrNameLst>
                                          <p:attrName>style.visibility</p:attrName>
                                        </p:attrNameLst>
                                      </p:cBhvr>
                                      <p:to>
                                        <p:strVal val="visible"/>
                                      </p:to>
                                    </p:set>
                                    <p:animEffect transition="in" filter="barn(inVertical)">
                                      <p:cBhvr>
                                        <p:cTn id="57" dur="500"/>
                                        <p:tgtEl>
                                          <p:spTgt spid="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对角圆角矩形 5"/>
          <p:cNvSpPr>
            <a:spLocks/>
          </p:cNvSpPr>
          <p:nvPr/>
        </p:nvSpPr>
        <p:spPr bwMode="auto">
          <a:xfrm rot="21346829" flipH="1">
            <a:off x="1503901" y="2158577"/>
            <a:ext cx="5850448" cy="2931372"/>
          </a:xfrm>
          <a:custGeom>
            <a:avLst/>
            <a:gdLst>
              <a:gd name="T0" fmla="*/ 492043 w 6954838"/>
              <a:gd name="T1" fmla="*/ 0 h 3879850"/>
              <a:gd name="T2" fmla="*/ 6954838 w 6954838"/>
              <a:gd name="T3" fmla="*/ 0 h 3879850"/>
              <a:gd name="T4" fmla="*/ 6954838 w 6954838"/>
              <a:gd name="T5" fmla="*/ 0 h 3879850"/>
              <a:gd name="T6" fmla="*/ 6954838 w 6954838"/>
              <a:gd name="T7" fmla="*/ 3387807 h 3879850"/>
              <a:gd name="T8" fmla="*/ 6462795 w 6954838"/>
              <a:gd name="T9" fmla="*/ 3879850 h 3879850"/>
              <a:gd name="T10" fmla="*/ 0 w 6954838"/>
              <a:gd name="T11" fmla="*/ 3879850 h 3879850"/>
              <a:gd name="T12" fmla="*/ 0 w 6954838"/>
              <a:gd name="T13" fmla="*/ 3879850 h 3879850"/>
              <a:gd name="T14" fmla="*/ 0 w 6954838"/>
              <a:gd name="T15" fmla="*/ 492043 h 3879850"/>
              <a:gd name="T16" fmla="*/ 492043 w 6954838"/>
              <a:gd name="T17" fmla="*/ 0 h 3879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54838" h="3879850">
                <a:moveTo>
                  <a:pt x="492043" y="0"/>
                </a:moveTo>
                <a:lnTo>
                  <a:pt x="6954838" y="0"/>
                </a:lnTo>
                <a:lnTo>
                  <a:pt x="6954838" y="3387807"/>
                </a:lnTo>
                <a:cubicBezTo>
                  <a:pt x="6954838" y="3659555"/>
                  <a:pt x="6734543" y="3879850"/>
                  <a:pt x="6462795" y="3879850"/>
                </a:cubicBezTo>
                <a:lnTo>
                  <a:pt x="0" y="3879850"/>
                </a:lnTo>
                <a:lnTo>
                  <a:pt x="0" y="492043"/>
                </a:lnTo>
                <a:cubicBezTo>
                  <a:pt x="0" y="220295"/>
                  <a:pt x="220295" y="0"/>
                  <a:pt x="492043" y="0"/>
                </a:cubicBezTo>
                <a:close/>
              </a:path>
            </a:pathLst>
          </a:custGeom>
          <a:gradFill>
            <a:gsLst>
              <a:gs pos="0">
                <a:srgbClr val="66CCFF"/>
              </a:gs>
              <a:gs pos="35000">
                <a:srgbClr val="33CCFF"/>
              </a:gs>
              <a:gs pos="100000">
                <a:srgbClr val="00B0F0"/>
              </a:gs>
            </a:gsLst>
          </a:gradFill>
          <a:ln>
            <a:solidFill>
              <a:srgbClr val="00FFFF"/>
            </a:solidFill>
          </a:ln>
          <a:extLst/>
        </p:spPr>
        <p:style>
          <a:lnRef idx="1">
            <a:schemeClr val="accent1"/>
          </a:lnRef>
          <a:fillRef idx="2">
            <a:schemeClr val="accent1"/>
          </a:fillRef>
          <a:effectRef idx="1">
            <a:schemeClr val="accent1"/>
          </a:effectRef>
          <a:fontRef idx="minor">
            <a:schemeClr val="dk1"/>
          </a:fontRef>
        </p:style>
        <p:txBody>
          <a:bodyPr anchor="ctr"/>
          <a:lstStyle/>
          <a:p>
            <a:pPr>
              <a:defRPr/>
            </a:pPr>
            <a:endParaRPr lang="ar-EG">
              <a:solidFill>
                <a:srgbClr val="000000"/>
              </a:solidFill>
              <a:latin typeface="Arial" panose="020B0604020202020204" pitchFamily="34" charset="0"/>
              <a:ea typeface="SimSun" panose="02010600030101010101" pitchFamily="2" charset="-122"/>
            </a:endParaRPr>
          </a:p>
        </p:txBody>
      </p:sp>
      <p:pic>
        <p:nvPicPr>
          <p:cNvPr id="7" name="Picture 3" descr="C:\TDDOWNLOAD\pencil.png"/>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flipH="1">
            <a:off x="6826558" y="1700808"/>
            <a:ext cx="481746" cy="7466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内容占位符 2"/>
          <p:cNvSpPr>
            <a:spLocks noGrp="1"/>
          </p:cNvSpPr>
          <p:nvPr>
            <p:ph idx="4294967295"/>
          </p:nvPr>
        </p:nvSpPr>
        <p:spPr>
          <a:xfrm rot="21361315" flipH="1">
            <a:off x="1973263" y="2738438"/>
            <a:ext cx="4797425" cy="2054225"/>
          </a:xfrm>
        </p:spPr>
        <p:txBody>
          <a:bodyPr/>
          <a:lstStyle/>
          <a:p>
            <a:pPr marL="0" indent="0" algn="ctr" eaLnBrk="1" hangingPunct="1"/>
            <a:endParaRPr lang="en-US" sz="1600" b="1" dirty="0" smtClean="0">
              <a:solidFill>
                <a:schemeClr val="bg1"/>
              </a:solidFill>
            </a:endParaRPr>
          </a:p>
          <a:p>
            <a:pPr marL="0" indent="0" algn="ctr" rtl="1" eaLnBrk="1" hangingPunct="1">
              <a:buNone/>
            </a:pPr>
            <a:endParaRPr lang="ar-EG" altLang="zh-CN" sz="900" b="1" dirty="0" smtClean="0"/>
          </a:p>
          <a:p>
            <a:pPr marL="0" indent="0" algn="ctr">
              <a:buNone/>
            </a:pPr>
            <a:r>
              <a:rPr lang="ar-EG" altLang="zh-CN" sz="4000" b="1" dirty="0">
                <a:solidFill>
                  <a:srgbClr val="000000"/>
                </a:solidFill>
              </a:rPr>
              <a:t>مفهوم التحفيز</a:t>
            </a:r>
          </a:p>
        </p:txBody>
      </p:sp>
    </p:spTree>
    <p:extLst>
      <p:ext uri="{BB962C8B-B14F-4D97-AF65-F5344CB8AC3E}">
        <p14:creationId xmlns:p14="http://schemas.microsoft.com/office/powerpoint/2010/main" xmlns="" val="1489932992"/>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par>
                          <p:cTn id="21" fill="hold">
                            <p:stCondLst>
                              <p:cond delay="2000"/>
                            </p:stCondLst>
                            <p:childTnLst>
                              <p:par>
                                <p:cTn id="22" presetID="26" presetClass="entr" presetSubtype="0"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80">
                                          <p:stCondLst>
                                            <p:cond delay="0"/>
                                          </p:stCondLst>
                                        </p:cTn>
                                        <p:tgtEl>
                                          <p:spTgt spid="7"/>
                                        </p:tgtEl>
                                      </p:cBhvr>
                                    </p:animEffect>
                                    <p:anim calcmode="lin" valueType="num">
                                      <p:cBhvr>
                                        <p:cTn id="25"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0" dur="26">
                                          <p:stCondLst>
                                            <p:cond delay="650"/>
                                          </p:stCondLst>
                                        </p:cTn>
                                        <p:tgtEl>
                                          <p:spTgt spid="7"/>
                                        </p:tgtEl>
                                      </p:cBhvr>
                                      <p:to x="100000" y="60000"/>
                                    </p:animScale>
                                    <p:animScale>
                                      <p:cBhvr>
                                        <p:cTn id="31" dur="166" decel="50000">
                                          <p:stCondLst>
                                            <p:cond delay="676"/>
                                          </p:stCondLst>
                                        </p:cTn>
                                        <p:tgtEl>
                                          <p:spTgt spid="7"/>
                                        </p:tgtEl>
                                      </p:cBhvr>
                                      <p:to x="100000" y="100000"/>
                                    </p:animScale>
                                    <p:animScale>
                                      <p:cBhvr>
                                        <p:cTn id="32" dur="26">
                                          <p:stCondLst>
                                            <p:cond delay="1312"/>
                                          </p:stCondLst>
                                        </p:cTn>
                                        <p:tgtEl>
                                          <p:spTgt spid="7"/>
                                        </p:tgtEl>
                                      </p:cBhvr>
                                      <p:to x="100000" y="80000"/>
                                    </p:animScale>
                                    <p:animScale>
                                      <p:cBhvr>
                                        <p:cTn id="33" dur="166" decel="50000">
                                          <p:stCondLst>
                                            <p:cond delay="1338"/>
                                          </p:stCondLst>
                                        </p:cTn>
                                        <p:tgtEl>
                                          <p:spTgt spid="7"/>
                                        </p:tgtEl>
                                      </p:cBhvr>
                                      <p:to x="100000" y="100000"/>
                                    </p:animScale>
                                    <p:animScale>
                                      <p:cBhvr>
                                        <p:cTn id="34" dur="26">
                                          <p:stCondLst>
                                            <p:cond delay="1642"/>
                                          </p:stCondLst>
                                        </p:cTn>
                                        <p:tgtEl>
                                          <p:spTgt spid="7"/>
                                        </p:tgtEl>
                                      </p:cBhvr>
                                      <p:to x="100000" y="90000"/>
                                    </p:animScale>
                                    <p:animScale>
                                      <p:cBhvr>
                                        <p:cTn id="35" dur="166" decel="50000">
                                          <p:stCondLst>
                                            <p:cond delay="1668"/>
                                          </p:stCondLst>
                                        </p:cTn>
                                        <p:tgtEl>
                                          <p:spTgt spid="7"/>
                                        </p:tgtEl>
                                      </p:cBhvr>
                                      <p:to x="100000" y="100000"/>
                                    </p:animScale>
                                    <p:animScale>
                                      <p:cBhvr>
                                        <p:cTn id="36" dur="26">
                                          <p:stCondLst>
                                            <p:cond delay="1808"/>
                                          </p:stCondLst>
                                        </p:cTn>
                                        <p:tgtEl>
                                          <p:spTgt spid="7"/>
                                        </p:tgtEl>
                                      </p:cBhvr>
                                      <p:to x="100000" y="95000"/>
                                    </p:animScale>
                                    <p:animScale>
                                      <p:cBhvr>
                                        <p:cTn id="37"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3"/>
          <p:cNvSpPr/>
          <p:nvPr/>
        </p:nvSpPr>
        <p:spPr bwMode="auto">
          <a:xfrm>
            <a:off x="6852592" y="404664"/>
            <a:ext cx="2160240" cy="720080"/>
          </a:xfrm>
          <a:prstGeom prst="round2DiagRect">
            <a:avLst/>
          </a:prstGeom>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r>
              <a:rPr lang="ar-EG" sz="2800" b="1" dirty="0">
                <a:solidFill>
                  <a:srgbClr val="0120BD">
                    <a:lumMod val="75000"/>
                  </a:srgbClr>
                </a:solidFill>
                <a:latin typeface="Arial" charset="0"/>
              </a:rPr>
              <a:t>مفهوم التحفيز</a:t>
            </a:r>
            <a:endParaRPr lang="ar-EG" sz="2800" b="1" dirty="0" smtClean="0">
              <a:solidFill>
                <a:srgbClr val="0120BD">
                  <a:lumMod val="75000"/>
                </a:srgbClr>
              </a:solidFill>
              <a:latin typeface="Arial" charset="0"/>
            </a:endParaRPr>
          </a:p>
        </p:txBody>
      </p:sp>
      <p:sp>
        <p:nvSpPr>
          <p:cNvPr id="5" name="Flowchart: Alternate Process 4"/>
          <p:cNvSpPr/>
          <p:nvPr/>
        </p:nvSpPr>
        <p:spPr bwMode="auto">
          <a:xfrm>
            <a:off x="755576" y="3933056"/>
            <a:ext cx="7632848" cy="1800200"/>
          </a:xfrm>
          <a:prstGeom prst="flowChartAlternateProcess">
            <a:avLst/>
          </a:prstGeom>
          <a:solidFill>
            <a:schemeClr val="accent1">
              <a:alpha val="50000"/>
            </a:schemeClr>
          </a:solidFill>
          <a:ln/>
          <a:extLst/>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1" anchor="ctr" anchorCtr="0" compatLnSpc="1">
            <a:prstTxWarp prst="textNoShape">
              <a:avLst/>
            </a:prstTxWarp>
          </a:bodyPr>
          <a:lstStyle/>
          <a:p>
            <a:pPr rtl="1"/>
            <a:endParaRPr lang="ar-EG" b="1" dirty="0" smtClean="0">
              <a:solidFill>
                <a:srgbClr val="808080"/>
              </a:solidFill>
              <a:latin typeface="Arial" charset="0"/>
            </a:endParaRPr>
          </a:p>
        </p:txBody>
      </p:sp>
      <p:sp>
        <p:nvSpPr>
          <p:cNvPr id="2" name="TextBox 1"/>
          <p:cNvSpPr txBox="1"/>
          <p:nvPr/>
        </p:nvSpPr>
        <p:spPr>
          <a:xfrm>
            <a:off x="755576" y="4149080"/>
            <a:ext cx="7632848" cy="1569660"/>
          </a:xfrm>
          <a:prstGeom prst="rect">
            <a:avLst/>
          </a:prstGeom>
          <a:noFill/>
        </p:spPr>
        <p:txBody>
          <a:bodyPr wrap="square" rtlCol="1">
            <a:spAutoFit/>
          </a:bodyPr>
          <a:lstStyle/>
          <a:p>
            <a:pPr rtl="1"/>
            <a:r>
              <a:rPr lang="ar-SA" b="1" dirty="0">
                <a:solidFill>
                  <a:srgbClr val="FFFFFF"/>
                </a:solidFill>
              </a:rPr>
              <a:t>التحفيز هو وصول العاملين في مؤسسة ما الى حالة الشغف والتلهف والسرور بأعمالهم ومحاولة ايصالهم الى مرحلة القيام بكامل العمل دون تذمر او شكوى وبلوغهم مرحلة الفداء بكل شيء في سبيل مصلحة العمل والمؤسسة</a:t>
            </a:r>
            <a:endParaRPr lang="ar-EG" b="1" dirty="0">
              <a:solidFill>
                <a:srgbClr val="FFFFFF"/>
              </a:solidFill>
            </a:endParaRPr>
          </a:p>
        </p:txBody>
      </p:sp>
    </p:spTree>
    <p:extLst>
      <p:ext uri="{BB962C8B-B14F-4D97-AF65-F5344CB8AC3E}">
        <p14:creationId xmlns:p14="http://schemas.microsoft.com/office/powerpoint/2010/main" xmlns="" val="3355999503"/>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2174304" y="116632"/>
            <a:ext cx="6934200" cy="715963"/>
          </a:xfrm>
        </p:spPr>
        <p:txBody>
          <a:bodyPr/>
          <a:lstStyle/>
          <a:p>
            <a:pPr algn="r"/>
            <a:r>
              <a:rPr lang="ar-EG" sz="4000" b="1" dirty="0">
                <a:solidFill>
                  <a:schemeClr val="accent2">
                    <a:lumMod val="50000"/>
                  </a:schemeClr>
                </a:solidFill>
              </a:rPr>
              <a:t>الأهداف التفصيلية للبرنامج التدريبي </a:t>
            </a:r>
            <a:endParaRPr lang="en-US" sz="4000" b="1" dirty="0" smtClean="0">
              <a:solidFill>
                <a:schemeClr val="accent2">
                  <a:lumMod val="50000"/>
                </a:schemeClr>
              </a:solidFill>
            </a:endParaRPr>
          </a:p>
        </p:txBody>
      </p:sp>
      <p:sp>
        <p:nvSpPr>
          <p:cNvPr id="2" name="Rectangle 1"/>
          <p:cNvSpPr/>
          <p:nvPr/>
        </p:nvSpPr>
        <p:spPr>
          <a:xfrm>
            <a:off x="2771800" y="1196752"/>
            <a:ext cx="6012160" cy="830997"/>
          </a:xfrm>
          <a:prstGeom prst="rect">
            <a:avLst/>
          </a:prstGeom>
        </p:spPr>
        <p:txBody>
          <a:bodyPr wrap="square">
            <a:spAutoFit/>
          </a:bodyPr>
          <a:lstStyle/>
          <a:p>
            <a:pPr algn="justLow" rtl="1"/>
            <a:r>
              <a:rPr lang="ar-EG" b="1" dirty="0">
                <a:solidFill>
                  <a:srgbClr val="C00000"/>
                </a:solidFill>
              </a:rPr>
              <a:t>بنهاية هذا البرنامج التدريبي نتوقع أن المشاركون قد حققوا النتائج الآتية </a:t>
            </a:r>
            <a:r>
              <a:rPr lang="ar-EG" b="1" dirty="0" smtClean="0">
                <a:solidFill>
                  <a:srgbClr val="C00000"/>
                </a:solidFill>
              </a:rPr>
              <a:t>(</a:t>
            </a:r>
            <a:r>
              <a:rPr lang="ar-EG" b="1" dirty="0">
                <a:solidFill>
                  <a:srgbClr val="C00000"/>
                </a:solidFill>
              </a:rPr>
              <a:t>بمشيئة الله ) </a:t>
            </a:r>
          </a:p>
        </p:txBody>
      </p:sp>
      <p:sp>
        <p:nvSpPr>
          <p:cNvPr id="6" name="Rectangle 3"/>
          <p:cNvSpPr>
            <a:spLocks noChangeArrowheads="1"/>
          </p:cNvSpPr>
          <p:nvPr/>
        </p:nvSpPr>
        <p:spPr bwMode="auto">
          <a:xfrm>
            <a:off x="1763688" y="2257702"/>
            <a:ext cx="7032667" cy="41549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lvl="0" indent="-285750" algn="justLow" rtl="1">
              <a:buFont typeface="Wingdings" pitchFamily="2" charset="2"/>
              <a:buChar char="ü"/>
            </a:pPr>
            <a:r>
              <a:rPr lang="ar-SA" b="1" dirty="0" smtClean="0">
                <a:solidFill>
                  <a:srgbClr val="7030A0"/>
                </a:solidFill>
                <a:ea typeface="Times New Roman" pitchFamily="18" charset="0"/>
                <a:cs typeface="Arial" pitchFamily="34" charset="0"/>
              </a:rPr>
              <a:t>التحلي </a:t>
            </a:r>
            <a:r>
              <a:rPr lang="ar-SA" b="1" dirty="0">
                <a:solidFill>
                  <a:srgbClr val="7030A0"/>
                </a:solidFill>
                <a:ea typeface="Times New Roman" pitchFamily="18" charset="0"/>
                <a:cs typeface="Arial" pitchFamily="34" charset="0"/>
              </a:rPr>
              <a:t>بالصبر وإشعار العاملين بالاهتمام بهم وفسح المجال للعاملين أن يشاركوا </a:t>
            </a:r>
            <a:r>
              <a:rPr lang="ar-SA" b="1" dirty="0" smtClean="0">
                <a:solidFill>
                  <a:srgbClr val="7030A0"/>
                </a:solidFill>
                <a:ea typeface="Times New Roman" pitchFamily="18" charset="0"/>
                <a:cs typeface="Arial" pitchFamily="34" charset="0"/>
              </a:rPr>
              <a:t>في </a:t>
            </a:r>
            <a:r>
              <a:rPr lang="ar-SA" b="1" dirty="0">
                <a:solidFill>
                  <a:srgbClr val="7030A0"/>
                </a:solidFill>
                <a:ea typeface="Times New Roman" pitchFamily="18" charset="0"/>
                <a:cs typeface="Arial" pitchFamily="34" charset="0"/>
              </a:rPr>
              <a:t>تحمل المسؤولية لتحسين العمل . </a:t>
            </a:r>
          </a:p>
          <a:p>
            <a:pPr marL="285750" lvl="0" indent="-285750" algn="justLow" rtl="1">
              <a:buFont typeface="Wingdings" pitchFamily="2" charset="2"/>
              <a:buChar char="ü"/>
            </a:pPr>
            <a:r>
              <a:rPr lang="ar-SA" b="1" dirty="0" smtClean="0">
                <a:solidFill>
                  <a:srgbClr val="7030A0"/>
                </a:solidFill>
                <a:ea typeface="Times New Roman" pitchFamily="18" charset="0"/>
                <a:cs typeface="Arial" pitchFamily="34" charset="0"/>
              </a:rPr>
              <a:t>تشجيع </a:t>
            </a:r>
            <a:r>
              <a:rPr lang="ar-SA" b="1" dirty="0">
                <a:solidFill>
                  <a:srgbClr val="7030A0"/>
                </a:solidFill>
                <a:ea typeface="Times New Roman" pitchFamily="18" charset="0"/>
                <a:cs typeface="Arial" pitchFamily="34" charset="0"/>
              </a:rPr>
              <a:t>العاملين ومشاركتهم في تصوراتك وتعليمهم كيفية إنجاز الأشياء بأنفسهم </a:t>
            </a:r>
          </a:p>
          <a:p>
            <a:pPr marL="285750" lvl="0" indent="-285750" algn="justLow" rtl="1">
              <a:buFont typeface="Wingdings" pitchFamily="2" charset="2"/>
              <a:buChar char="ü"/>
            </a:pPr>
            <a:r>
              <a:rPr lang="ar-SA" b="1" dirty="0" smtClean="0">
                <a:solidFill>
                  <a:srgbClr val="7030A0"/>
                </a:solidFill>
                <a:ea typeface="Times New Roman" pitchFamily="18" charset="0"/>
                <a:cs typeface="Arial" pitchFamily="34" charset="0"/>
              </a:rPr>
              <a:t>تذكرهم </a:t>
            </a:r>
            <a:r>
              <a:rPr lang="ar-SA" b="1" dirty="0">
                <a:solidFill>
                  <a:srgbClr val="7030A0"/>
                </a:solidFill>
                <a:ea typeface="Times New Roman" pitchFamily="18" charset="0"/>
                <a:cs typeface="Arial" pitchFamily="34" charset="0"/>
              </a:rPr>
              <a:t>بفضل العمل الذي يقومون به والتضحية التي قام بها </a:t>
            </a:r>
            <a:r>
              <a:rPr lang="ar-SA" b="1" dirty="0" smtClean="0">
                <a:solidFill>
                  <a:srgbClr val="7030A0"/>
                </a:solidFill>
                <a:ea typeface="Times New Roman" pitchFamily="18" charset="0"/>
                <a:cs typeface="Arial" pitchFamily="34" charset="0"/>
              </a:rPr>
              <a:t>الآخرون </a:t>
            </a:r>
            <a:r>
              <a:rPr lang="ar-SA" b="1" dirty="0">
                <a:solidFill>
                  <a:srgbClr val="7030A0"/>
                </a:solidFill>
                <a:ea typeface="Times New Roman" pitchFamily="18" charset="0"/>
                <a:cs typeface="Arial" pitchFamily="34" charset="0"/>
              </a:rPr>
              <a:t>في سبيل هذا العمل ونزع الخوف من قلوبهم وصدورهم من أثار ذلك العمل . </a:t>
            </a:r>
          </a:p>
          <a:p>
            <a:pPr marL="285750" lvl="0" indent="-285750" algn="r" rtl="1">
              <a:buFont typeface="Wingdings" pitchFamily="2" charset="2"/>
              <a:buChar char="ü"/>
            </a:pPr>
            <a:r>
              <a:rPr lang="ar-SA" b="1" dirty="0" smtClean="0">
                <a:solidFill>
                  <a:srgbClr val="7030A0"/>
                </a:solidFill>
                <a:ea typeface="Times New Roman" pitchFamily="18" charset="0"/>
                <a:cs typeface="Arial" pitchFamily="34" charset="0"/>
              </a:rPr>
              <a:t>التفاعل </a:t>
            </a:r>
            <a:r>
              <a:rPr lang="ar-SA" b="1" dirty="0">
                <a:solidFill>
                  <a:srgbClr val="7030A0"/>
                </a:solidFill>
                <a:ea typeface="Times New Roman" pitchFamily="18" charset="0"/>
                <a:cs typeface="Arial" pitchFamily="34" charset="0"/>
              </a:rPr>
              <a:t>والتواصل مع العاملين ومحاولة توفير مايثير رغباتهم في أشياء كثيرة </a:t>
            </a:r>
          </a:p>
          <a:p>
            <a:pPr marL="285750" lvl="0" indent="-285750" algn="r" rtl="1">
              <a:buFont typeface="Wingdings" pitchFamily="2" charset="2"/>
              <a:buChar char="ü"/>
            </a:pPr>
            <a:r>
              <a:rPr lang="ar-SA" b="1" dirty="0" smtClean="0">
                <a:solidFill>
                  <a:srgbClr val="7030A0"/>
                </a:solidFill>
                <a:ea typeface="Times New Roman" pitchFamily="18" charset="0"/>
                <a:cs typeface="Arial" pitchFamily="34" charset="0"/>
              </a:rPr>
              <a:t>أن </a:t>
            </a:r>
            <a:r>
              <a:rPr lang="ar-SA" b="1" dirty="0">
                <a:solidFill>
                  <a:srgbClr val="7030A0"/>
                </a:solidFill>
                <a:ea typeface="Times New Roman" pitchFamily="18" charset="0"/>
                <a:cs typeface="Arial" pitchFamily="34" charset="0"/>
              </a:rPr>
              <a:t>تجعل مجموعة العمل متناسبة في توزيع المهام عليهم والتكرار بوجوب قرن </a:t>
            </a:r>
            <a:r>
              <a:rPr lang="ar-SA" b="1" dirty="0" smtClean="0">
                <a:solidFill>
                  <a:srgbClr val="7030A0"/>
                </a:solidFill>
                <a:ea typeface="Times New Roman" pitchFamily="18" charset="0"/>
                <a:cs typeface="Arial" pitchFamily="34" charset="0"/>
              </a:rPr>
              <a:t>العمل </a:t>
            </a:r>
            <a:r>
              <a:rPr lang="ar-SA" b="1" dirty="0">
                <a:solidFill>
                  <a:srgbClr val="7030A0"/>
                </a:solidFill>
                <a:ea typeface="Times New Roman" pitchFamily="18" charset="0"/>
                <a:cs typeface="Arial" pitchFamily="34" charset="0"/>
              </a:rPr>
              <a:t>بالإخلاص </a:t>
            </a:r>
          </a:p>
        </p:txBody>
      </p:sp>
      <p:sp>
        <p:nvSpPr>
          <p:cNvPr id="7" name="Rectangle 4"/>
          <p:cNvSpPr>
            <a:spLocks noChangeArrowheads="1"/>
          </p:cNvSpPr>
          <p:nvPr/>
        </p:nvSpPr>
        <p:spPr bwMode="auto">
          <a:xfrm>
            <a:off x="0" y="4572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ar-EG"/>
          </a:p>
        </p:txBody>
      </p:sp>
    </p:spTree>
    <p:extLst>
      <p:ext uri="{BB962C8B-B14F-4D97-AF65-F5344CB8AC3E}">
        <p14:creationId xmlns:p14="http://schemas.microsoft.com/office/powerpoint/2010/main" xmlns="" val="111485684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wipe(down)">
                                      <p:cBhvr>
                                        <p:cTn id="11" dur="500"/>
                                        <p:tgtEl>
                                          <p:spTgt spid="6">
                                            <p:txEl>
                                              <p:pRg st="1" end="1"/>
                                            </p:txEl>
                                          </p:spTgt>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wipe(down)">
                                      <p:cBhvr>
                                        <p:cTn id="15" dur="500"/>
                                        <p:tgtEl>
                                          <p:spTgt spid="6">
                                            <p:txEl>
                                              <p:pRg st="2" end="2"/>
                                            </p:txEl>
                                          </p:spTgt>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Effect transition="in" filter="wipe(down)">
                                      <p:cBhvr>
                                        <p:cTn id="19" dur="500"/>
                                        <p:tgtEl>
                                          <p:spTgt spid="6">
                                            <p:txEl>
                                              <p:pRg st="3" end="3"/>
                                            </p:txEl>
                                          </p:spTgt>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Effect transition="in" filter="wipe(down)">
                                      <p:cBhvr>
                                        <p:cTn id="23"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3"/>
          <p:cNvSpPr/>
          <p:nvPr/>
        </p:nvSpPr>
        <p:spPr bwMode="auto">
          <a:xfrm>
            <a:off x="755576" y="2780928"/>
            <a:ext cx="7704856" cy="1440160"/>
          </a:xfrm>
          <a:prstGeom prst="round2DiagRect">
            <a:avLst/>
          </a:prstGeom>
          <a:ln/>
          <a:extLst/>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1" anchor="ctr" anchorCtr="0" compatLnSpc="1">
            <a:prstTxWarp prst="textNoShape">
              <a:avLst/>
            </a:prstTxWarp>
          </a:bodyPr>
          <a:lstStyle/>
          <a:p>
            <a:pPr rtl="1"/>
            <a:r>
              <a:rPr lang="ar-EG" b="1" dirty="0">
                <a:solidFill>
                  <a:srgbClr val="FFFFFF"/>
                </a:solidFill>
                <a:latin typeface="Arial" pitchFamily="34" charset="0"/>
              </a:rPr>
              <a:t>المهمة الاساسية للإدارة الناجحة هي: المساعدة والاحتضان واكتشاف </a:t>
            </a:r>
            <a:endParaRPr lang="ar-EG" b="1" dirty="0" smtClean="0">
              <a:solidFill>
                <a:srgbClr val="FFFFFF"/>
              </a:solidFill>
              <a:latin typeface="Arial" pitchFamily="34" charset="0"/>
            </a:endParaRPr>
          </a:p>
          <a:p>
            <a:pPr rtl="1"/>
            <a:r>
              <a:rPr lang="ar-EG" b="1" dirty="0" smtClean="0">
                <a:solidFill>
                  <a:srgbClr val="FFFFFF"/>
                </a:solidFill>
                <a:latin typeface="Arial" pitchFamily="34" charset="0"/>
              </a:rPr>
              <a:t>القدرات </a:t>
            </a:r>
            <a:r>
              <a:rPr lang="ar-EG" b="1" dirty="0">
                <a:solidFill>
                  <a:srgbClr val="FFFFFF"/>
                </a:solidFill>
                <a:latin typeface="Arial" pitchFamily="34" charset="0"/>
              </a:rPr>
              <a:t>والمحافظة عليها وتسخيرها لمصلحة الفرد اولا ثم مصلحة </a:t>
            </a:r>
            <a:endParaRPr lang="ar-EG" b="1" dirty="0" smtClean="0">
              <a:solidFill>
                <a:srgbClr val="FFFFFF"/>
              </a:solidFill>
              <a:latin typeface="Arial" pitchFamily="34" charset="0"/>
            </a:endParaRPr>
          </a:p>
          <a:p>
            <a:pPr rtl="1"/>
            <a:r>
              <a:rPr lang="ar-EG" b="1" dirty="0" smtClean="0">
                <a:solidFill>
                  <a:srgbClr val="FFFFFF"/>
                </a:solidFill>
                <a:latin typeface="Arial" pitchFamily="34" charset="0"/>
              </a:rPr>
              <a:t>العمل </a:t>
            </a:r>
            <a:r>
              <a:rPr lang="ar-EG" b="1" dirty="0">
                <a:solidFill>
                  <a:srgbClr val="FFFFFF"/>
                </a:solidFill>
                <a:latin typeface="Arial" pitchFamily="34" charset="0"/>
              </a:rPr>
              <a:t>والمؤسسة ثانيا </a:t>
            </a:r>
          </a:p>
        </p:txBody>
      </p:sp>
    </p:spTree>
    <p:extLst>
      <p:ext uri="{BB962C8B-B14F-4D97-AF65-F5344CB8AC3E}">
        <p14:creationId xmlns:p14="http://schemas.microsoft.com/office/powerpoint/2010/main" xmlns="" val="1129535522"/>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3"/>
          <p:cNvSpPr/>
          <p:nvPr/>
        </p:nvSpPr>
        <p:spPr bwMode="auto">
          <a:xfrm>
            <a:off x="6852592" y="404664"/>
            <a:ext cx="2160240" cy="720080"/>
          </a:xfrm>
          <a:prstGeom prst="round2DiagRect">
            <a:avLst/>
          </a:prstGeom>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r>
              <a:rPr lang="ar-EG" sz="2800" b="1" dirty="0">
                <a:solidFill>
                  <a:srgbClr val="0120BD">
                    <a:lumMod val="75000"/>
                  </a:srgbClr>
                </a:solidFill>
                <a:latin typeface="Arial" charset="0"/>
              </a:rPr>
              <a:t>لكل انسان مفتاح</a:t>
            </a:r>
            <a:endParaRPr lang="ar-EG" sz="2800" b="1" dirty="0" smtClean="0">
              <a:solidFill>
                <a:srgbClr val="0120BD">
                  <a:lumMod val="75000"/>
                </a:srgbClr>
              </a:solidFill>
              <a:latin typeface="Arial" charset="0"/>
            </a:endParaRPr>
          </a:p>
        </p:txBody>
      </p:sp>
      <p:sp>
        <p:nvSpPr>
          <p:cNvPr id="5" name="Flowchart: Alternate Process 4"/>
          <p:cNvSpPr/>
          <p:nvPr/>
        </p:nvSpPr>
        <p:spPr bwMode="auto">
          <a:xfrm>
            <a:off x="755576" y="3429000"/>
            <a:ext cx="7632848" cy="2304256"/>
          </a:xfrm>
          <a:prstGeom prst="flowChartAlternateProcess">
            <a:avLst/>
          </a:prstGeom>
          <a:solidFill>
            <a:schemeClr val="accent1">
              <a:alpha val="50000"/>
            </a:schemeClr>
          </a:solidFill>
          <a:ln/>
          <a:extLst/>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1" anchor="ctr" anchorCtr="0" compatLnSpc="1">
            <a:prstTxWarp prst="textNoShape">
              <a:avLst/>
            </a:prstTxWarp>
          </a:bodyPr>
          <a:lstStyle/>
          <a:p>
            <a:pPr rtl="1"/>
            <a:endParaRPr lang="ar-EG" b="1" dirty="0" smtClean="0">
              <a:solidFill>
                <a:srgbClr val="808080"/>
              </a:solidFill>
              <a:latin typeface="Arial" charset="0"/>
            </a:endParaRPr>
          </a:p>
        </p:txBody>
      </p:sp>
      <p:sp>
        <p:nvSpPr>
          <p:cNvPr id="2" name="TextBox 1"/>
          <p:cNvSpPr txBox="1"/>
          <p:nvPr/>
        </p:nvSpPr>
        <p:spPr>
          <a:xfrm>
            <a:off x="755576" y="3429000"/>
            <a:ext cx="7632848" cy="2308324"/>
          </a:xfrm>
          <a:prstGeom prst="rect">
            <a:avLst/>
          </a:prstGeom>
          <a:noFill/>
        </p:spPr>
        <p:txBody>
          <a:bodyPr wrap="square" rtlCol="1">
            <a:spAutoFit/>
          </a:bodyPr>
          <a:lstStyle/>
          <a:p>
            <a:pPr rtl="1"/>
            <a:r>
              <a:rPr lang="ar-SA" b="1" dirty="0">
                <a:solidFill>
                  <a:srgbClr val="FFFFFF"/>
                </a:solidFill>
              </a:rPr>
              <a:t>تتفاوت طبيعة الافراد من حيث استجابتهم الى العوامل التي تؤثر على حافزيتهم او دافعيتهم للعمل من فرد إلى فرد ومن مؤسسة إلى </a:t>
            </a:r>
            <a:r>
              <a:rPr lang="ar-SA" b="1" dirty="0" smtClean="0">
                <a:solidFill>
                  <a:srgbClr val="FFFFFF"/>
                </a:solidFill>
              </a:rPr>
              <a:t>أخرى</a:t>
            </a:r>
            <a:r>
              <a:rPr lang="ar-EG" b="1" dirty="0" smtClean="0">
                <a:solidFill>
                  <a:srgbClr val="FFFFFF"/>
                </a:solidFill>
              </a:rPr>
              <a:t> </a:t>
            </a:r>
            <a:r>
              <a:rPr lang="ar-SA" b="1" dirty="0" smtClean="0">
                <a:solidFill>
                  <a:srgbClr val="FFFFFF"/>
                </a:solidFill>
              </a:rPr>
              <a:t>فبعض </a:t>
            </a:r>
            <a:r>
              <a:rPr lang="ar-SA" b="1" dirty="0">
                <a:solidFill>
                  <a:srgbClr val="FFFFFF"/>
                </a:solidFill>
              </a:rPr>
              <a:t>الموظفين يمكن تحفيزهم عن طريق الألقاب المهنية وبعضهم عن طريق رؤية نجاحهم في العمل ومنهم من يحب الشهرة المهنية ومنهم من يحفز حين يعمل فقط في أوقات العمل وليس من الضروري ان يأخذ اي عمل معه </a:t>
            </a:r>
          </a:p>
          <a:p>
            <a:pPr rtl="1"/>
            <a:r>
              <a:rPr lang="ar-SA" b="1" dirty="0">
                <a:solidFill>
                  <a:srgbClr val="FFFFFF"/>
                </a:solidFill>
              </a:rPr>
              <a:t>الى منزله</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043608" y="430131"/>
            <a:ext cx="3810000" cy="25146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024381665"/>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对角圆角矩形 5"/>
          <p:cNvSpPr>
            <a:spLocks/>
          </p:cNvSpPr>
          <p:nvPr/>
        </p:nvSpPr>
        <p:spPr bwMode="auto">
          <a:xfrm rot="21346829" flipH="1">
            <a:off x="1503901" y="2158577"/>
            <a:ext cx="5850448" cy="2931372"/>
          </a:xfrm>
          <a:custGeom>
            <a:avLst/>
            <a:gdLst>
              <a:gd name="T0" fmla="*/ 492043 w 6954838"/>
              <a:gd name="T1" fmla="*/ 0 h 3879850"/>
              <a:gd name="T2" fmla="*/ 6954838 w 6954838"/>
              <a:gd name="T3" fmla="*/ 0 h 3879850"/>
              <a:gd name="T4" fmla="*/ 6954838 w 6954838"/>
              <a:gd name="T5" fmla="*/ 0 h 3879850"/>
              <a:gd name="T6" fmla="*/ 6954838 w 6954838"/>
              <a:gd name="T7" fmla="*/ 3387807 h 3879850"/>
              <a:gd name="T8" fmla="*/ 6462795 w 6954838"/>
              <a:gd name="T9" fmla="*/ 3879850 h 3879850"/>
              <a:gd name="T10" fmla="*/ 0 w 6954838"/>
              <a:gd name="T11" fmla="*/ 3879850 h 3879850"/>
              <a:gd name="T12" fmla="*/ 0 w 6954838"/>
              <a:gd name="T13" fmla="*/ 3879850 h 3879850"/>
              <a:gd name="T14" fmla="*/ 0 w 6954838"/>
              <a:gd name="T15" fmla="*/ 492043 h 3879850"/>
              <a:gd name="T16" fmla="*/ 492043 w 6954838"/>
              <a:gd name="T17" fmla="*/ 0 h 3879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54838" h="3879850">
                <a:moveTo>
                  <a:pt x="492043" y="0"/>
                </a:moveTo>
                <a:lnTo>
                  <a:pt x="6954838" y="0"/>
                </a:lnTo>
                <a:lnTo>
                  <a:pt x="6954838" y="3387807"/>
                </a:lnTo>
                <a:cubicBezTo>
                  <a:pt x="6954838" y="3659555"/>
                  <a:pt x="6734543" y="3879850"/>
                  <a:pt x="6462795" y="3879850"/>
                </a:cubicBezTo>
                <a:lnTo>
                  <a:pt x="0" y="3879850"/>
                </a:lnTo>
                <a:lnTo>
                  <a:pt x="0" y="492043"/>
                </a:lnTo>
                <a:cubicBezTo>
                  <a:pt x="0" y="220295"/>
                  <a:pt x="220295" y="0"/>
                  <a:pt x="492043" y="0"/>
                </a:cubicBezTo>
                <a:close/>
              </a:path>
            </a:pathLst>
          </a:custGeom>
          <a:gradFill>
            <a:gsLst>
              <a:gs pos="0">
                <a:srgbClr val="66CCFF"/>
              </a:gs>
              <a:gs pos="35000">
                <a:srgbClr val="33CCFF"/>
              </a:gs>
              <a:gs pos="100000">
                <a:srgbClr val="00B0F0"/>
              </a:gs>
            </a:gsLst>
          </a:gradFill>
          <a:ln>
            <a:solidFill>
              <a:srgbClr val="00FFFF"/>
            </a:solidFill>
          </a:ln>
          <a:extLst/>
        </p:spPr>
        <p:style>
          <a:lnRef idx="1">
            <a:schemeClr val="accent1"/>
          </a:lnRef>
          <a:fillRef idx="2">
            <a:schemeClr val="accent1"/>
          </a:fillRef>
          <a:effectRef idx="1">
            <a:schemeClr val="accent1"/>
          </a:effectRef>
          <a:fontRef idx="minor">
            <a:schemeClr val="dk1"/>
          </a:fontRef>
        </p:style>
        <p:txBody>
          <a:bodyPr anchor="ctr"/>
          <a:lstStyle/>
          <a:p>
            <a:pPr>
              <a:defRPr/>
            </a:pPr>
            <a:endParaRPr lang="ar-EG">
              <a:solidFill>
                <a:srgbClr val="000000"/>
              </a:solidFill>
              <a:latin typeface="Arial" panose="020B0604020202020204" pitchFamily="34" charset="0"/>
              <a:ea typeface="SimSun" panose="02010600030101010101" pitchFamily="2" charset="-122"/>
            </a:endParaRPr>
          </a:p>
        </p:txBody>
      </p:sp>
      <p:pic>
        <p:nvPicPr>
          <p:cNvPr id="7" name="Picture 3" descr="C:\TDDOWNLOAD\pencil.png"/>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flipH="1">
            <a:off x="6826558" y="1700808"/>
            <a:ext cx="481746" cy="7466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内容占位符 2"/>
          <p:cNvSpPr>
            <a:spLocks noGrp="1"/>
          </p:cNvSpPr>
          <p:nvPr>
            <p:ph idx="4294967295"/>
          </p:nvPr>
        </p:nvSpPr>
        <p:spPr>
          <a:xfrm rot="21361315" flipH="1">
            <a:off x="1973263" y="2738438"/>
            <a:ext cx="4797425" cy="2054225"/>
          </a:xfrm>
        </p:spPr>
        <p:txBody>
          <a:bodyPr/>
          <a:lstStyle/>
          <a:p>
            <a:pPr marL="0" indent="0" algn="ctr" eaLnBrk="1" hangingPunct="1"/>
            <a:endParaRPr lang="en-US" b="1" dirty="0" smtClean="0">
              <a:solidFill>
                <a:schemeClr val="bg1"/>
              </a:solidFill>
            </a:endParaRPr>
          </a:p>
          <a:p>
            <a:pPr marL="0" indent="0" algn="ctr">
              <a:buNone/>
            </a:pPr>
            <a:r>
              <a:rPr lang="ar-EG" altLang="zh-CN" sz="4000" b="1" dirty="0" smtClean="0">
                <a:solidFill>
                  <a:srgbClr val="000000"/>
                </a:solidFill>
              </a:rPr>
              <a:t>الفرق </a:t>
            </a:r>
            <a:r>
              <a:rPr lang="ar-EG" altLang="zh-CN" sz="4000" b="1" dirty="0">
                <a:solidFill>
                  <a:srgbClr val="000000"/>
                </a:solidFill>
              </a:rPr>
              <a:t>بين التحفيز والدافعية </a:t>
            </a:r>
          </a:p>
        </p:txBody>
      </p:sp>
    </p:spTree>
    <p:extLst>
      <p:ext uri="{BB962C8B-B14F-4D97-AF65-F5344CB8AC3E}">
        <p14:creationId xmlns:p14="http://schemas.microsoft.com/office/powerpoint/2010/main" xmlns="" val="1962332154"/>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par>
                          <p:cTn id="21" fill="hold">
                            <p:stCondLst>
                              <p:cond delay="2000"/>
                            </p:stCondLst>
                            <p:childTnLst>
                              <p:par>
                                <p:cTn id="22" presetID="26" presetClass="entr" presetSubtype="0"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80">
                                          <p:stCondLst>
                                            <p:cond delay="0"/>
                                          </p:stCondLst>
                                        </p:cTn>
                                        <p:tgtEl>
                                          <p:spTgt spid="7"/>
                                        </p:tgtEl>
                                      </p:cBhvr>
                                    </p:animEffect>
                                    <p:anim calcmode="lin" valueType="num">
                                      <p:cBhvr>
                                        <p:cTn id="25"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0" dur="26">
                                          <p:stCondLst>
                                            <p:cond delay="650"/>
                                          </p:stCondLst>
                                        </p:cTn>
                                        <p:tgtEl>
                                          <p:spTgt spid="7"/>
                                        </p:tgtEl>
                                      </p:cBhvr>
                                      <p:to x="100000" y="60000"/>
                                    </p:animScale>
                                    <p:animScale>
                                      <p:cBhvr>
                                        <p:cTn id="31" dur="166" decel="50000">
                                          <p:stCondLst>
                                            <p:cond delay="676"/>
                                          </p:stCondLst>
                                        </p:cTn>
                                        <p:tgtEl>
                                          <p:spTgt spid="7"/>
                                        </p:tgtEl>
                                      </p:cBhvr>
                                      <p:to x="100000" y="100000"/>
                                    </p:animScale>
                                    <p:animScale>
                                      <p:cBhvr>
                                        <p:cTn id="32" dur="26">
                                          <p:stCondLst>
                                            <p:cond delay="1312"/>
                                          </p:stCondLst>
                                        </p:cTn>
                                        <p:tgtEl>
                                          <p:spTgt spid="7"/>
                                        </p:tgtEl>
                                      </p:cBhvr>
                                      <p:to x="100000" y="80000"/>
                                    </p:animScale>
                                    <p:animScale>
                                      <p:cBhvr>
                                        <p:cTn id="33" dur="166" decel="50000">
                                          <p:stCondLst>
                                            <p:cond delay="1338"/>
                                          </p:stCondLst>
                                        </p:cTn>
                                        <p:tgtEl>
                                          <p:spTgt spid="7"/>
                                        </p:tgtEl>
                                      </p:cBhvr>
                                      <p:to x="100000" y="100000"/>
                                    </p:animScale>
                                    <p:animScale>
                                      <p:cBhvr>
                                        <p:cTn id="34" dur="26">
                                          <p:stCondLst>
                                            <p:cond delay="1642"/>
                                          </p:stCondLst>
                                        </p:cTn>
                                        <p:tgtEl>
                                          <p:spTgt spid="7"/>
                                        </p:tgtEl>
                                      </p:cBhvr>
                                      <p:to x="100000" y="90000"/>
                                    </p:animScale>
                                    <p:animScale>
                                      <p:cBhvr>
                                        <p:cTn id="35" dur="166" decel="50000">
                                          <p:stCondLst>
                                            <p:cond delay="1668"/>
                                          </p:stCondLst>
                                        </p:cTn>
                                        <p:tgtEl>
                                          <p:spTgt spid="7"/>
                                        </p:tgtEl>
                                      </p:cBhvr>
                                      <p:to x="100000" y="100000"/>
                                    </p:animScale>
                                    <p:animScale>
                                      <p:cBhvr>
                                        <p:cTn id="36" dur="26">
                                          <p:stCondLst>
                                            <p:cond delay="1808"/>
                                          </p:stCondLst>
                                        </p:cTn>
                                        <p:tgtEl>
                                          <p:spTgt spid="7"/>
                                        </p:tgtEl>
                                      </p:cBhvr>
                                      <p:to x="100000" y="95000"/>
                                    </p:animScale>
                                    <p:animScale>
                                      <p:cBhvr>
                                        <p:cTn id="37" dur="166" decel="50000">
                                          <p:stCondLst>
                                            <p:cond delay="1834"/>
                                          </p:stCondLst>
                                        </p:cTn>
                                        <p:tgtEl>
                                          <p:spTgt spid="7"/>
                                        </p:tgtEl>
                                      </p:cBhvr>
                                      <p:to x="100000" y="100000"/>
                                    </p:animScale>
                                  </p:childTnLst>
                                </p:cTn>
                              </p:par>
                            </p:childTnLst>
                          </p:cTn>
                        </p:par>
                        <p:par>
                          <p:cTn id="38" fill="hold">
                            <p:stCondLst>
                              <p:cond delay="4000"/>
                            </p:stCondLst>
                            <p:childTnLst>
                              <p:par>
                                <p:cTn id="39" presetID="26" presetClass="entr" presetSubtype="0" fill="hold" grpId="0" nodeType="afterEffect">
                                  <p:stCondLst>
                                    <p:cond delay="0"/>
                                  </p:stCondLst>
                                  <p:childTnLst>
                                    <p:set>
                                      <p:cBhvr>
                                        <p:cTn id="40" dur="1" fill="hold">
                                          <p:stCondLst>
                                            <p:cond delay="0"/>
                                          </p:stCondLst>
                                        </p:cTn>
                                        <p:tgtEl>
                                          <p:spTgt spid="8">
                                            <p:txEl>
                                              <p:pRg st="1" end="1"/>
                                            </p:txEl>
                                          </p:spTgt>
                                        </p:tgtEl>
                                        <p:attrNameLst>
                                          <p:attrName>style.visibility</p:attrName>
                                        </p:attrNameLst>
                                      </p:cBhvr>
                                      <p:to>
                                        <p:strVal val="visible"/>
                                      </p:to>
                                    </p:set>
                                    <p:animEffect transition="in" filter="wipe(down)">
                                      <p:cBhvr>
                                        <p:cTn id="41" dur="580">
                                          <p:stCondLst>
                                            <p:cond delay="0"/>
                                          </p:stCondLst>
                                        </p:cTn>
                                        <p:tgtEl>
                                          <p:spTgt spid="8">
                                            <p:txEl>
                                              <p:pRg st="1" end="1"/>
                                            </p:txEl>
                                          </p:spTgt>
                                        </p:tgtEl>
                                      </p:cBhvr>
                                    </p:animEffect>
                                    <p:anim calcmode="lin" valueType="num">
                                      <p:cBhvr>
                                        <p:cTn id="42" dur="1822" tmFilter="0,0; 0.14,0.36; 0.43,0.73; 0.71,0.91; 1.0,1.0">
                                          <p:stCondLst>
                                            <p:cond delay="0"/>
                                          </p:stCondLst>
                                        </p:cTn>
                                        <p:tgtEl>
                                          <p:spTgt spid="8">
                                            <p:txEl>
                                              <p:pRg st="1" end="1"/>
                                            </p:txEl>
                                          </p:spTgt>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8">
                                            <p:txEl>
                                              <p:pRg st="1" end="1"/>
                                            </p:txEl>
                                          </p:spTgt>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8">
                                            <p:txEl>
                                              <p:pRg st="1" end="1"/>
                                            </p:txEl>
                                          </p:spTgt>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8">
                                            <p:txEl>
                                              <p:pRg st="1" end="1"/>
                                            </p:txEl>
                                          </p:spTgt>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8">
                                            <p:txEl>
                                              <p:pRg st="1" end="1"/>
                                            </p:txEl>
                                          </p:spTgt>
                                        </p:tgtEl>
                                        <p:attrNameLst>
                                          <p:attrName>ppt_y</p:attrName>
                                        </p:attrNameLst>
                                      </p:cBhvr>
                                      <p:tavLst>
                                        <p:tav tm="0" fmla="#ppt_y-sin(pi*$)/81">
                                          <p:val>
                                            <p:fltVal val="0"/>
                                          </p:val>
                                        </p:tav>
                                        <p:tav tm="100000">
                                          <p:val>
                                            <p:fltVal val="1"/>
                                          </p:val>
                                        </p:tav>
                                      </p:tavLst>
                                    </p:anim>
                                    <p:animScale>
                                      <p:cBhvr>
                                        <p:cTn id="47" dur="26">
                                          <p:stCondLst>
                                            <p:cond delay="650"/>
                                          </p:stCondLst>
                                        </p:cTn>
                                        <p:tgtEl>
                                          <p:spTgt spid="8">
                                            <p:txEl>
                                              <p:pRg st="1" end="1"/>
                                            </p:txEl>
                                          </p:spTgt>
                                        </p:tgtEl>
                                      </p:cBhvr>
                                      <p:to x="100000" y="60000"/>
                                    </p:animScale>
                                    <p:animScale>
                                      <p:cBhvr>
                                        <p:cTn id="48" dur="166" decel="50000">
                                          <p:stCondLst>
                                            <p:cond delay="676"/>
                                          </p:stCondLst>
                                        </p:cTn>
                                        <p:tgtEl>
                                          <p:spTgt spid="8">
                                            <p:txEl>
                                              <p:pRg st="1" end="1"/>
                                            </p:txEl>
                                          </p:spTgt>
                                        </p:tgtEl>
                                      </p:cBhvr>
                                      <p:to x="100000" y="100000"/>
                                    </p:animScale>
                                    <p:animScale>
                                      <p:cBhvr>
                                        <p:cTn id="49" dur="26">
                                          <p:stCondLst>
                                            <p:cond delay="1312"/>
                                          </p:stCondLst>
                                        </p:cTn>
                                        <p:tgtEl>
                                          <p:spTgt spid="8">
                                            <p:txEl>
                                              <p:pRg st="1" end="1"/>
                                            </p:txEl>
                                          </p:spTgt>
                                        </p:tgtEl>
                                      </p:cBhvr>
                                      <p:to x="100000" y="80000"/>
                                    </p:animScale>
                                    <p:animScale>
                                      <p:cBhvr>
                                        <p:cTn id="50" dur="166" decel="50000">
                                          <p:stCondLst>
                                            <p:cond delay="1338"/>
                                          </p:stCondLst>
                                        </p:cTn>
                                        <p:tgtEl>
                                          <p:spTgt spid="8">
                                            <p:txEl>
                                              <p:pRg st="1" end="1"/>
                                            </p:txEl>
                                          </p:spTgt>
                                        </p:tgtEl>
                                      </p:cBhvr>
                                      <p:to x="100000" y="100000"/>
                                    </p:animScale>
                                    <p:animScale>
                                      <p:cBhvr>
                                        <p:cTn id="51" dur="26">
                                          <p:stCondLst>
                                            <p:cond delay="1642"/>
                                          </p:stCondLst>
                                        </p:cTn>
                                        <p:tgtEl>
                                          <p:spTgt spid="8">
                                            <p:txEl>
                                              <p:pRg st="1" end="1"/>
                                            </p:txEl>
                                          </p:spTgt>
                                        </p:tgtEl>
                                      </p:cBhvr>
                                      <p:to x="100000" y="90000"/>
                                    </p:animScale>
                                    <p:animScale>
                                      <p:cBhvr>
                                        <p:cTn id="52" dur="166" decel="50000">
                                          <p:stCondLst>
                                            <p:cond delay="1668"/>
                                          </p:stCondLst>
                                        </p:cTn>
                                        <p:tgtEl>
                                          <p:spTgt spid="8">
                                            <p:txEl>
                                              <p:pRg st="1" end="1"/>
                                            </p:txEl>
                                          </p:spTgt>
                                        </p:tgtEl>
                                      </p:cBhvr>
                                      <p:to x="100000" y="100000"/>
                                    </p:animScale>
                                    <p:animScale>
                                      <p:cBhvr>
                                        <p:cTn id="53" dur="26">
                                          <p:stCondLst>
                                            <p:cond delay="1808"/>
                                          </p:stCondLst>
                                        </p:cTn>
                                        <p:tgtEl>
                                          <p:spTgt spid="8">
                                            <p:txEl>
                                              <p:pRg st="1" end="1"/>
                                            </p:txEl>
                                          </p:spTgt>
                                        </p:tgtEl>
                                      </p:cBhvr>
                                      <p:to x="100000" y="95000"/>
                                    </p:animScale>
                                    <p:animScale>
                                      <p:cBhvr>
                                        <p:cTn id="54" dur="166" decel="50000">
                                          <p:stCondLst>
                                            <p:cond delay="1834"/>
                                          </p:stCondLst>
                                        </p:cTn>
                                        <p:tgtEl>
                                          <p:spTgt spid="8">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3"/>
          <p:cNvSpPr/>
          <p:nvPr/>
        </p:nvSpPr>
        <p:spPr bwMode="auto">
          <a:xfrm>
            <a:off x="6852592" y="404664"/>
            <a:ext cx="2160240" cy="720080"/>
          </a:xfrm>
          <a:prstGeom prst="round2DiagRect">
            <a:avLst/>
          </a:prstGeom>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r>
              <a:rPr lang="ar-EG" sz="2800" b="1" dirty="0">
                <a:solidFill>
                  <a:srgbClr val="0120BD">
                    <a:lumMod val="75000"/>
                  </a:srgbClr>
                </a:solidFill>
                <a:latin typeface="Arial" charset="0"/>
              </a:rPr>
              <a:t>الدوافع </a:t>
            </a:r>
            <a:endParaRPr lang="ar-EG" sz="2800" b="1" dirty="0" smtClean="0">
              <a:solidFill>
                <a:srgbClr val="0120BD">
                  <a:lumMod val="75000"/>
                </a:srgbClr>
              </a:solidFill>
              <a:latin typeface="Arial" charset="0"/>
            </a:endParaRPr>
          </a:p>
        </p:txBody>
      </p:sp>
      <p:sp>
        <p:nvSpPr>
          <p:cNvPr id="5" name="Flowchart: Alternate Process 4"/>
          <p:cNvSpPr/>
          <p:nvPr/>
        </p:nvSpPr>
        <p:spPr bwMode="auto">
          <a:xfrm>
            <a:off x="755576" y="3933056"/>
            <a:ext cx="7632848" cy="1800200"/>
          </a:xfrm>
          <a:prstGeom prst="flowChartAlternateProcess">
            <a:avLst/>
          </a:prstGeom>
          <a:solidFill>
            <a:schemeClr val="accent1">
              <a:alpha val="50000"/>
            </a:schemeClr>
          </a:solidFill>
          <a:ln/>
          <a:extLst/>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1" anchor="ctr" anchorCtr="0" compatLnSpc="1">
            <a:prstTxWarp prst="textNoShape">
              <a:avLst/>
            </a:prstTxWarp>
          </a:bodyPr>
          <a:lstStyle/>
          <a:p>
            <a:pPr rtl="1"/>
            <a:endParaRPr lang="ar-EG" b="1" dirty="0" smtClean="0">
              <a:solidFill>
                <a:srgbClr val="808080"/>
              </a:solidFill>
              <a:latin typeface="Arial" charset="0"/>
            </a:endParaRPr>
          </a:p>
        </p:txBody>
      </p:sp>
      <p:sp>
        <p:nvSpPr>
          <p:cNvPr id="2" name="TextBox 1"/>
          <p:cNvSpPr txBox="1"/>
          <p:nvPr/>
        </p:nvSpPr>
        <p:spPr>
          <a:xfrm>
            <a:off x="755576" y="4149080"/>
            <a:ext cx="7632848" cy="1569660"/>
          </a:xfrm>
          <a:prstGeom prst="rect">
            <a:avLst/>
          </a:prstGeom>
          <a:noFill/>
        </p:spPr>
        <p:txBody>
          <a:bodyPr wrap="square" rtlCol="1">
            <a:spAutoFit/>
          </a:bodyPr>
          <a:lstStyle/>
          <a:p>
            <a:pPr rtl="1"/>
            <a:r>
              <a:rPr lang="ar-SA" b="1" dirty="0">
                <a:solidFill>
                  <a:srgbClr val="FFFFFF"/>
                </a:solidFill>
              </a:rPr>
              <a:t>هى مجموعة من القوى الدافعة داخل الشخصية الانسانية تعمل على تنسيط السلوك الانسانى وتدفع الفرد باتجاه تحقيق اهداف معينة وذلك عن طريق ممارسة بعض انواع السلوك وايضا يستخدم ليعبر عن الحاجة التى تدفعه للقيام بسلوك ما من اجل تحقيق هدف معين</a:t>
            </a:r>
            <a:endParaRPr lang="ar-EG" b="1" dirty="0">
              <a:solidFill>
                <a:srgbClr val="FFFFFF"/>
              </a:solidFill>
            </a:endParaRPr>
          </a:p>
        </p:txBody>
      </p:sp>
    </p:spTree>
    <p:extLst>
      <p:ext uri="{BB962C8B-B14F-4D97-AF65-F5344CB8AC3E}">
        <p14:creationId xmlns:p14="http://schemas.microsoft.com/office/powerpoint/2010/main" xmlns="" val="1657202635"/>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3"/>
          <p:cNvSpPr/>
          <p:nvPr/>
        </p:nvSpPr>
        <p:spPr bwMode="auto">
          <a:xfrm>
            <a:off x="2699792" y="404664"/>
            <a:ext cx="6313040" cy="720080"/>
          </a:xfrm>
          <a:prstGeom prst="round2DiagRect">
            <a:avLst/>
          </a:prstGeom>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pPr rtl="1"/>
            <a:r>
              <a:rPr lang="ar-EG" sz="2800" b="1" dirty="0">
                <a:solidFill>
                  <a:srgbClr val="0120BD">
                    <a:lumMod val="75000"/>
                  </a:srgbClr>
                </a:solidFill>
                <a:latin typeface="Arial" charset="0"/>
              </a:rPr>
              <a:t>ويعرض "ديفيز" عددا من الدوافع الإنسانية </a:t>
            </a:r>
            <a:r>
              <a:rPr lang="ar-EG" sz="2800" b="1" dirty="0" smtClean="0">
                <a:solidFill>
                  <a:srgbClr val="0120BD">
                    <a:lumMod val="75000"/>
                  </a:srgbClr>
                </a:solidFill>
                <a:latin typeface="Arial" charset="0"/>
              </a:rPr>
              <a:t>الهامة</a:t>
            </a:r>
          </a:p>
        </p:txBody>
      </p:sp>
      <p:sp>
        <p:nvSpPr>
          <p:cNvPr id="6" name="Rectangle 3"/>
          <p:cNvSpPr>
            <a:spLocks noChangeArrowheads="1"/>
          </p:cNvSpPr>
          <p:nvPr/>
        </p:nvSpPr>
        <p:spPr bwMode="auto">
          <a:xfrm>
            <a:off x="179513" y="1733550"/>
            <a:ext cx="6912744" cy="504825"/>
          </a:xfrm>
          <a:prstGeom prst="rect">
            <a:avLst/>
          </a:prstGeom>
          <a:gradFill rotWithShape="1">
            <a:gsLst>
              <a:gs pos="0">
                <a:srgbClr val="FFC000"/>
              </a:gs>
              <a:gs pos="100000">
                <a:srgbClr val="FFCC66"/>
              </a:gs>
            </a:gsLst>
            <a:lin ang="5400000" scaled="1"/>
          </a:gradFill>
          <a:ln>
            <a:noFill/>
          </a:ln>
          <a:effectLst/>
          <a:extLst/>
        </p:spPr>
        <p:txBody>
          <a:bodyPr wrap="none" anchor="ctr"/>
          <a:lstStyle/>
          <a:p>
            <a:pPr rtl="1"/>
            <a:r>
              <a:rPr lang="ar-EG" altLang="zh-CN" b="1" dirty="0" smtClean="0">
                <a:solidFill>
                  <a:srgbClr val="002060"/>
                </a:solidFill>
                <a:ea typeface="幼圆" pitchFamily="1" charset="-122"/>
              </a:rPr>
              <a:t>تعني </a:t>
            </a:r>
            <a:r>
              <a:rPr lang="ar-EG" altLang="zh-CN" b="1" dirty="0">
                <a:solidFill>
                  <a:srgbClr val="002060"/>
                </a:solidFill>
                <a:ea typeface="幼圆" pitchFamily="1" charset="-122"/>
              </a:rPr>
              <a:t>القوة هنا الحاجة إلى أن يكون الفرد </a:t>
            </a:r>
            <a:r>
              <a:rPr lang="ar-EG" altLang="zh-CN" b="1" dirty="0" smtClean="0">
                <a:solidFill>
                  <a:srgbClr val="002060"/>
                </a:solidFill>
                <a:ea typeface="幼圆" pitchFamily="1" charset="-122"/>
              </a:rPr>
              <a:t>مسؤولا</a:t>
            </a:r>
            <a:r>
              <a:rPr lang="ar-EG" altLang="zh-CN" b="1" dirty="0">
                <a:solidFill>
                  <a:srgbClr val="002060"/>
                </a:solidFill>
                <a:ea typeface="幼圆" pitchFamily="1" charset="-122"/>
              </a:rPr>
              <a:t> </a:t>
            </a:r>
            <a:r>
              <a:rPr lang="ar-EG" altLang="zh-CN" b="1" dirty="0" smtClean="0">
                <a:solidFill>
                  <a:srgbClr val="002060"/>
                </a:solidFill>
                <a:ea typeface="幼圆" pitchFamily="1" charset="-122"/>
              </a:rPr>
              <a:t>, </a:t>
            </a:r>
            <a:r>
              <a:rPr lang="ar-EG" altLang="zh-CN" b="1" dirty="0">
                <a:solidFill>
                  <a:srgbClr val="002060"/>
                </a:solidFill>
                <a:ea typeface="幼圆" pitchFamily="1" charset="-122"/>
              </a:rPr>
              <a:t>وأن يوجه</a:t>
            </a:r>
          </a:p>
        </p:txBody>
      </p:sp>
      <p:sp>
        <p:nvSpPr>
          <p:cNvPr id="7" name="Rectangle 4"/>
          <p:cNvSpPr>
            <a:spLocks noChangeArrowheads="1"/>
          </p:cNvSpPr>
          <p:nvPr/>
        </p:nvSpPr>
        <p:spPr bwMode="auto">
          <a:xfrm>
            <a:off x="179513" y="2765425"/>
            <a:ext cx="6912744" cy="504825"/>
          </a:xfrm>
          <a:prstGeom prst="rect">
            <a:avLst/>
          </a:prstGeom>
          <a:ln/>
          <a:extLst/>
        </p:spPr>
        <p:style>
          <a:lnRef idx="1">
            <a:schemeClr val="accent6"/>
          </a:lnRef>
          <a:fillRef idx="3">
            <a:schemeClr val="accent6"/>
          </a:fillRef>
          <a:effectRef idx="2">
            <a:schemeClr val="accent6"/>
          </a:effectRef>
          <a:fontRef idx="minor">
            <a:schemeClr val="lt1"/>
          </a:fontRef>
        </p:style>
        <p:txBody>
          <a:bodyPr wrap="none" anchor="ctr"/>
          <a:lstStyle/>
          <a:p>
            <a:pPr rtl="1"/>
            <a:r>
              <a:rPr lang="ar-EG" altLang="zh-CN" b="1" dirty="0">
                <a:solidFill>
                  <a:srgbClr val="002060"/>
                </a:solidFill>
                <a:ea typeface="幼圆" pitchFamily="1" charset="-122"/>
              </a:rPr>
              <a:t>أي حاجة الفرد للإنضمام أو الانتساب إلى آخرين</a:t>
            </a:r>
            <a:endParaRPr lang="zh-CN" altLang="en-US" b="1" dirty="0">
              <a:solidFill>
                <a:srgbClr val="002060"/>
              </a:solidFill>
              <a:ea typeface="幼圆" pitchFamily="1" charset="-122"/>
            </a:endParaRPr>
          </a:p>
        </p:txBody>
      </p:sp>
      <p:sp>
        <p:nvSpPr>
          <p:cNvPr id="8" name="Rectangle 5"/>
          <p:cNvSpPr>
            <a:spLocks noChangeArrowheads="1"/>
          </p:cNvSpPr>
          <p:nvPr/>
        </p:nvSpPr>
        <p:spPr bwMode="auto">
          <a:xfrm>
            <a:off x="179513" y="3797300"/>
            <a:ext cx="6912744" cy="504825"/>
          </a:xfrm>
          <a:prstGeom prst="rect">
            <a:avLst/>
          </a:prstGeom>
          <a:ln/>
          <a:extLst/>
        </p:spPr>
        <p:style>
          <a:lnRef idx="1">
            <a:schemeClr val="accent2"/>
          </a:lnRef>
          <a:fillRef idx="2">
            <a:schemeClr val="accent2"/>
          </a:fillRef>
          <a:effectRef idx="1">
            <a:schemeClr val="accent2"/>
          </a:effectRef>
          <a:fontRef idx="minor">
            <a:schemeClr val="dk1"/>
          </a:fontRef>
        </p:style>
        <p:txBody>
          <a:bodyPr wrap="none" anchor="ctr"/>
          <a:lstStyle/>
          <a:p>
            <a:pPr rtl="1"/>
            <a:r>
              <a:rPr lang="ar-EG" altLang="zh-CN" b="1" dirty="0">
                <a:solidFill>
                  <a:srgbClr val="002060"/>
                </a:solidFill>
                <a:ea typeface="幼圆" pitchFamily="1" charset="-122"/>
              </a:rPr>
              <a:t>ويعني حاجة الفرد لإنجاز أعمال يحقق بها ذاته</a:t>
            </a:r>
            <a:endParaRPr lang="zh-CN" altLang="en-US" b="1" dirty="0">
              <a:solidFill>
                <a:srgbClr val="002060"/>
              </a:solidFill>
              <a:ea typeface="幼圆" pitchFamily="1" charset="-122"/>
            </a:endParaRPr>
          </a:p>
        </p:txBody>
      </p:sp>
      <p:sp>
        <p:nvSpPr>
          <p:cNvPr id="9" name="Rectangle 6"/>
          <p:cNvSpPr>
            <a:spLocks noChangeArrowheads="1"/>
          </p:cNvSpPr>
          <p:nvPr/>
        </p:nvSpPr>
        <p:spPr bwMode="auto">
          <a:xfrm>
            <a:off x="179513" y="4829175"/>
            <a:ext cx="6912744" cy="504825"/>
          </a:xfrm>
          <a:prstGeom prst="rect">
            <a:avLst/>
          </a:prstGeom>
          <a:solidFill>
            <a:srgbClr val="00B0F0"/>
          </a:solidFill>
          <a:ln>
            <a:noFill/>
          </a:ln>
          <a:effectLst/>
          <a:extLst/>
        </p:spPr>
        <p:txBody>
          <a:bodyPr wrap="none" anchor="ctr"/>
          <a:lstStyle/>
          <a:p>
            <a:pPr rtl="1"/>
            <a:r>
              <a:rPr lang="ar-EG" altLang="zh-CN" b="1" dirty="0">
                <a:solidFill>
                  <a:srgbClr val="002060"/>
                </a:solidFill>
                <a:ea typeface="幼圆" pitchFamily="1" charset="-122"/>
              </a:rPr>
              <a:t>ويعني حاجة الفرد لأن تكون له مرتبة ومكانة كبيرة </a:t>
            </a:r>
            <a:r>
              <a:rPr lang="ar-EG" altLang="zh-CN" b="1" dirty="0" smtClean="0">
                <a:solidFill>
                  <a:srgbClr val="002060"/>
                </a:solidFill>
                <a:ea typeface="幼圆" pitchFamily="1" charset="-122"/>
              </a:rPr>
              <a:t>في </a:t>
            </a:r>
            <a:r>
              <a:rPr lang="ar-EG" altLang="zh-CN" b="1" dirty="0">
                <a:solidFill>
                  <a:srgbClr val="002060"/>
                </a:solidFill>
                <a:ea typeface="幼圆" pitchFamily="1" charset="-122"/>
              </a:rPr>
              <a:t>المؤسسة</a:t>
            </a:r>
          </a:p>
        </p:txBody>
      </p:sp>
      <p:sp>
        <p:nvSpPr>
          <p:cNvPr id="14" name="Rectangle 6"/>
          <p:cNvSpPr>
            <a:spLocks noChangeArrowheads="1"/>
          </p:cNvSpPr>
          <p:nvPr/>
        </p:nvSpPr>
        <p:spPr bwMode="auto">
          <a:xfrm>
            <a:off x="179512" y="5876503"/>
            <a:ext cx="6912744" cy="504825"/>
          </a:xfrm>
          <a:prstGeom prst="rect">
            <a:avLst/>
          </a:prstGeom>
          <a:ln/>
          <a:extLst/>
        </p:spPr>
        <p:style>
          <a:lnRef idx="0">
            <a:schemeClr val="accent1"/>
          </a:lnRef>
          <a:fillRef idx="3">
            <a:schemeClr val="accent1"/>
          </a:fillRef>
          <a:effectRef idx="3">
            <a:schemeClr val="accent1"/>
          </a:effectRef>
          <a:fontRef idx="minor">
            <a:schemeClr val="lt1"/>
          </a:fontRef>
        </p:style>
        <p:txBody>
          <a:bodyPr wrap="none" anchor="ctr"/>
          <a:lstStyle/>
          <a:p>
            <a:pPr algn="r" rtl="1"/>
            <a:r>
              <a:rPr lang="ar-EG" altLang="zh-CN" sz="2300" b="1" dirty="0" smtClean="0">
                <a:solidFill>
                  <a:srgbClr val="002060"/>
                </a:solidFill>
                <a:ea typeface="幼圆" pitchFamily="1" charset="-122"/>
              </a:rPr>
              <a:t>المؤسسات الحديثة </a:t>
            </a:r>
            <a:r>
              <a:rPr lang="ar-EG" altLang="zh-CN" sz="2300" b="1" dirty="0">
                <a:solidFill>
                  <a:srgbClr val="002060"/>
                </a:solidFill>
                <a:ea typeface="幼圆" pitchFamily="1" charset="-122"/>
              </a:rPr>
              <a:t>تمنح الكثير من الميزات الإضافية لإشباع هذه الحاجة</a:t>
            </a:r>
            <a:endParaRPr lang="zh-CN" altLang="en-US" sz="2300" b="1" dirty="0">
              <a:solidFill>
                <a:srgbClr val="002060"/>
              </a:solidFill>
              <a:ea typeface="幼圆" pitchFamily="1" charset="-122"/>
            </a:endParaRPr>
          </a:p>
        </p:txBody>
      </p:sp>
      <p:sp>
        <p:nvSpPr>
          <p:cNvPr id="2" name="Flowchart: Alternate Process 1"/>
          <p:cNvSpPr/>
          <p:nvPr/>
        </p:nvSpPr>
        <p:spPr bwMode="auto">
          <a:xfrm>
            <a:off x="7236296" y="1733550"/>
            <a:ext cx="1728192" cy="504825"/>
          </a:xfrm>
          <a:prstGeom prst="flowChartAlternateProcess">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rtlCol="1" anchor="ctr" anchorCtr="0" compatLnSpc="1">
            <a:prstTxWarp prst="textNoShape">
              <a:avLst/>
            </a:prstTxWarp>
          </a:bodyPr>
          <a:lstStyle/>
          <a:p>
            <a:pPr rtl="1"/>
            <a:r>
              <a:rPr lang="ar-EG" b="1" dirty="0" smtClean="0">
                <a:solidFill>
                  <a:srgbClr val="002060"/>
                </a:solidFill>
                <a:ea typeface="幼圆" pitchFamily="1" charset="-122"/>
              </a:rPr>
              <a:t>دافع </a:t>
            </a:r>
            <a:r>
              <a:rPr lang="ar-EG" b="1" dirty="0">
                <a:solidFill>
                  <a:srgbClr val="002060"/>
                </a:solidFill>
                <a:ea typeface="幼圆" pitchFamily="1" charset="-122"/>
              </a:rPr>
              <a:t>القوة</a:t>
            </a:r>
          </a:p>
        </p:txBody>
      </p:sp>
      <p:sp>
        <p:nvSpPr>
          <p:cNvPr id="15" name="Flowchart: Alternate Process 14"/>
          <p:cNvSpPr/>
          <p:nvPr/>
        </p:nvSpPr>
        <p:spPr bwMode="auto">
          <a:xfrm>
            <a:off x="7236296" y="2780159"/>
            <a:ext cx="1728192" cy="504825"/>
          </a:xfrm>
          <a:prstGeom prst="flowChartAlternateProcess">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rtlCol="1" anchor="ctr" anchorCtr="0" compatLnSpc="1">
            <a:prstTxWarp prst="textNoShape">
              <a:avLst/>
            </a:prstTxWarp>
          </a:bodyPr>
          <a:lstStyle/>
          <a:p>
            <a:pPr rtl="1"/>
            <a:r>
              <a:rPr lang="ar-EG" b="1" dirty="0" smtClean="0">
                <a:solidFill>
                  <a:srgbClr val="002060"/>
                </a:solidFill>
                <a:ea typeface="幼圆" pitchFamily="1" charset="-122"/>
              </a:rPr>
              <a:t>دافع </a:t>
            </a:r>
            <a:r>
              <a:rPr lang="ar-EG" b="1" dirty="0">
                <a:solidFill>
                  <a:srgbClr val="002060"/>
                </a:solidFill>
                <a:ea typeface="幼圆" pitchFamily="1" charset="-122"/>
              </a:rPr>
              <a:t>الانتماء</a:t>
            </a:r>
          </a:p>
        </p:txBody>
      </p:sp>
      <p:sp>
        <p:nvSpPr>
          <p:cNvPr id="16" name="Flowchart: Alternate Process 15"/>
          <p:cNvSpPr/>
          <p:nvPr/>
        </p:nvSpPr>
        <p:spPr bwMode="auto">
          <a:xfrm>
            <a:off x="7236296" y="3826768"/>
            <a:ext cx="1728192" cy="504825"/>
          </a:xfrm>
          <a:prstGeom prst="flowChartAlternateProcess">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rtlCol="1" anchor="ctr" anchorCtr="0" compatLnSpc="1">
            <a:prstTxWarp prst="textNoShape">
              <a:avLst/>
            </a:prstTxWarp>
          </a:bodyPr>
          <a:lstStyle/>
          <a:p>
            <a:pPr rtl="1"/>
            <a:r>
              <a:rPr lang="ar-EG" b="1" dirty="0" smtClean="0">
                <a:solidFill>
                  <a:srgbClr val="002060"/>
                </a:solidFill>
                <a:ea typeface="幼圆" pitchFamily="1" charset="-122"/>
              </a:rPr>
              <a:t>دافع </a:t>
            </a:r>
            <a:r>
              <a:rPr lang="ar-EG" b="1" dirty="0">
                <a:solidFill>
                  <a:srgbClr val="002060"/>
                </a:solidFill>
                <a:ea typeface="幼圆" pitchFamily="1" charset="-122"/>
              </a:rPr>
              <a:t>الإنجاز</a:t>
            </a:r>
          </a:p>
        </p:txBody>
      </p:sp>
      <p:sp>
        <p:nvSpPr>
          <p:cNvPr id="17" name="Flowchart: Alternate Process 16"/>
          <p:cNvSpPr/>
          <p:nvPr/>
        </p:nvSpPr>
        <p:spPr bwMode="auto">
          <a:xfrm>
            <a:off x="7236296" y="4873377"/>
            <a:ext cx="1728192" cy="504825"/>
          </a:xfrm>
          <a:prstGeom prst="flowChartAlternateProcess">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rtlCol="1" anchor="ctr" anchorCtr="0" compatLnSpc="1">
            <a:prstTxWarp prst="textNoShape">
              <a:avLst/>
            </a:prstTxWarp>
          </a:bodyPr>
          <a:lstStyle/>
          <a:p>
            <a:pPr rtl="1"/>
            <a:r>
              <a:rPr lang="ar-EG" b="1" dirty="0" smtClean="0">
                <a:solidFill>
                  <a:srgbClr val="002060"/>
                </a:solidFill>
                <a:ea typeface="幼圆" pitchFamily="1" charset="-122"/>
              </a:rPr>
              <a:t>دافع المركز</a:t>
            </a:r>
            <a:endParaRPr lang="ar-EG" b="1" dirty="0">
              <a:solidFill>
                <a:srgbClr val="002060"/>
              </a:solidFill>
              <a:ea typeface="幼圆" pitchFamily="1" charset="-122"/>
            </a:endParaRPr>
          </a:p>
        </p:txBody>
      </p:sp>
      <p:sp>
        <p:nvSpPr>
          <p:cNvPr id="18" name="Flowchart: Alternate Process 17"/>
          <p:cNvSpPr/>
          <p:nvPr/>
        </p:nvSpPr>
        <p:spPr bwMode="auto">
          <a:xfrm>
            <a:off x="7236296" y="5919986"/>
            <a:ext cx="1728192" cy="504825"/>
          </a:xfrm>
          <a:prstGeom prst="flowChartAlternateProcess">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rtlCol="1" anchor="ctr" anchorCtr="0" compatLnSpc="1">
            <a:prstTxWarp prst="textNoShape">
              <a:avLst/>
            </a:prstTxWarp>
          </a:bodyPr>
          <a:lstStyle/>
          <a:p>
            <a:pPr rtl="1"/>
            <a:r>
              <a:rPr lang="ar-EG" b="1" dirty="0" smtClean="0">
                <a:solidFill>
                  <a:srgbClr val="002060"/>
                </a:solidFill>
                <a:ea typeface="幼圆" pitchFamily="1" charset="-122"/>
              </a:rPr>
              <a:t>دافع </a:t>
            </a:r>
            <a:r>
              <a:rPr lang="ar-EG" b="1" dirty="0">
                <a:solidFill>
                  <a:srgbClr val="002060"/>
                </a:solidFill>
                <a:ea typeface="幼圆" pitchFamily="1" charset="-122"/>
              </a:rPr>
              <a:t>الأمن</a:t>
            </a:r>
          </a:p>
        </p:txBody>
      </p:sp>
    </p:spTree>
    <p:extLst>
      <p:ext uri="{BB962C8B-B14F-4D97-AF65-F5344CB8AC3E}">
        <p14:creationId xmlns:p14="http://schemas.microsoft.com/office/powerpoint/2010/main" xmlns="" val="1290760365"/>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arn(inVertical)">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4"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3"/>
          <p:cNvSpPr/>
          <p:nvPr/>
        </p:nvSpPr>
        <p:spPr bwMode="auto">
          <a:xfrm>
            <a:off x="6852592" y="404664"/>
            <a:ext cx="2160240" cy="720080"/>
          </a:xfrm>
          <a:prstGeom prst="round2DiagRect">
            <a:avLst/>
          </a:prstGeom>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r>
              <a:rPr lang="ar-EG" sz="2800" b="1" dirty="0">
                <a:solidFill>
                  <a:srgbClr val="0120BD">
                    <a:lumMod val="75000"/>
                  </a:srgbClr>
                </a:solidFill>
                <a:latin typeface="Arial" charset="0"/>
              </a:rPr>
              <a:t>الحوافز </a:t>
            </a:r>
            <a:endParaRPr lang="ar-EG" sz="2800" b="1" dirty="0" smtClean="0">
              <a:solidFill>
                <a:srgbClr val="0120BD">
                  <a:lumMod val="75000"/>
                </a:srgbClr>
              </a:solidFill>
              <a:latin typeface="Arial" charset="0"/>
            </a:endParaRPr>
          </a:p>
        </p:txBody>
      </p:sp>
      <p:sp>
        <p:nvSpPr>
          <p:cNvPr id="5" name="Flowchart: Alternate Process 4"/>
          <p:cNvSpPr/>
          <p:nvPr/>
        </p:nvSpPr>
        <p:spPr bwMode="auto">
          <a:xfrm>
            <a:off x="611560" y="3933056"/>
            <a:ext cx="7920880" cy="1800200"/>
          </a:xfrm>
          <a:prstGeom prst="flowChartAlternateProcess">
            <a:avLst/>
          </a:prstGeom>
          <a:solidFill>
            <a:schemeClr val="accent1">
              <a:alpha val="50000"/>
            </a:schemeClr>
          </a:solidFill>
          <a:ln/>
          <a:extLst/>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1" anchor="ctr" anchorCtr="0" compatLnSpc="1">
            <a:prstTxWarp prst="textNoShape">
              <a:avLst/>
            </a:prstTxWarp>
          </a:bodyPr>
          <a:lstStyle/>
          <a:p>
            <a:pPr rtl="1"/>
            <a:endParaRPr lang="ar-EG" b="1" dirty="0" smtClean="0">
              <a:solidFill>
                <a:srgbClr val="808080"/>
              </a:solidFill>
              <a:latin typeface="Arial" charset="0"/>
            </a:endParaRPr>
          </a:p>
        </p:txBody>
      </p:sp>
      <p:sp>
        <p:nvSpPr>
          <p:cNvPr id="2" name="TextBox 1"/>
          <p:cNvSpPr txBox="1"/>
          <p:nvPr/>
        </p:nvSpPr>
        <p:spPr>
          <a:xfrm>
            <a:off x="611560" y="4149080"/>
            <a:ext cx="7920880" cy="1569660"/>
          </a:xfrm>
          <a:prstGeom prst="rect">
            <a:avLst/>
          </a:prstGeom>
          <a:noFill/>
        </p:spPr>
        <p:txBody>
          <a:bodyPr wrap="square" rtlCol="1">
            <a:spAutoFit/>
          </a:bodyPr>
          <a:lstStyle/>
          <a:p>
            <a:pPr rtl="1"/>
            <a:r>
              <a:rPr lang="ar-SA" b="1" dirty="0">
                <a:solidFill>
                  <a:srgbClr val="FFFFFF"/>
                </a:solidFill>
              </a:rPr>
              <a:t>فهي عبارة عن مؤثرات خارجية تحفز الفرد وتشجعه للقيام بأداء أفضل, فالفرد قد يعمل بمستوى جيد لكن ترى الإدارة أن لدى هذا الفرد مهارات وقدرات لم توظف, فيمنح حافزا لاستثمار كل طاقاته لصالح العمل. فالحوافز تتعامل مع المؤثرات الخارجية وكيف يمكن أن توجه هذه المؤثرات سلوك الأفراد</a:t>
            </a:r>
            <a:endParaRPr lang="ar-EG" b="1" dirty="0">
              <a:solidFill>
                <a:srgbClr val="FFFFFF"/>
              </a:solidFill>
            </a:endParaRPr>
          </a:p>
        </p:txBody>
      </p:sp>
    </p:spTree>
    <p:extLst>
      <p:ext uri="{BB962C8B-B14F-4D97-AF65-F5344CB8AC3E}">
        <p14:creationId xmlns:p14="http://schemas.microsoft.com/office/powerpoint/2010/main" xmlns="" val="2976976649"/>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对角圆角矩形 5"/>
          <p:cNvSpPr>
            <a:spLocks/>
          </p:cNvSpPr>
          <p:nvPr/>
        </p:nvSpPr>
        <p:spPr bwMode="auto">
          <a:xfrm rot="21346829" flipH="1">
            <a:off x="1503901" y="2158577"/>
            <a:ext cx="5850448" cy="2931372"/>
          </a:xfrm>
          <a:custGeom>
            <a:avLst/>
            <a:gdLst>
              <a:gd name="T0" fmla="*/ 492043 w 6954838"/>
              <a:gd name="T1" fmla="*/ 0 h 3879850"/>
              <a:gd name="T2" fmla="*/ 6954838 w 6954838"/>
              <a:gd name="T3" fmla="*/ 0 h 3879850"/>
              <a:gd name="T4" fmla="*/ 6954838 w 6954838"/>
              <a:gd name="T5" fmla="*/ 0 h 3879850"/>
              <a:gd name="T6" fmla="*/ 6954838 w 6954838"/>
              <a:gd name="T7" fmla="*/ 3387807 h 3879850"/>
              <a:gd name="T8" fmla="*/ 6462795 w 6954838"/>
              <a:gd name="T9" fmla="*/ 3879850 h 3879850"/>
              <a:gd name="T10" fmla="*/ 0 w 6954838"/>
              <a:gd name="T11" fmla="*/ 3879850 h 3879850"/>
              <a:gd name="T12" fmla="*/ 0 w 6954838"/>
              <a:gd name="T13" fmla="*/ 3879850 h 3879850"/>
              <a:gd name="T14" fmla="*/ 0 w 6954838"/>
              <a:gd name="T15" fmla="*/ 492043 h 3879850"/>
              <a:gd name="T16" fmla="*/ 492043 w 6954838"/>
              <a:gd name="T17" fmla="*/ 0 h 3879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54838" h="3879850">
                <a:moveTo>
                  <a:pt x="492043" y="0"/>
                </a:moveTo>
                <a:lnTo>
                  <a:pt x="6954838" y="0"/>
                </a:lnTo>
                <a:lnTo>
                  <a:pt x="6954838" y="3387807"/>
                </a:lnTo>
                <a:cubicBezTo>
                  <a:pt x="6954838" y="3659555"/>
                  <a:pt x="6734543" y="3879850"/>
                  <a:pt x="6462795" y="3879850"/>
                </a:cubicBezTo>
                <a:lnTo>
                  <a:pt x="0" y="3879850"/>
                </a:lnTo>
                <a:lnTo>
                  <a:pt x="0" y="492043"/>
                </a:lnTo>
                <a:cubicBezTo>
                  <a:pt x="0" y="220295"/>
                  <a:pt x="220295" y="0"/>
                  <a:pt x="492043" y="0"/>
                </a:cubicBezTo>
                <a:close/>
              </a:path>
            </a:pathLst>
          </a:custGeom>
          <a:gradFill>
            <a:gsLst>
              <a:gs pos="0">
                <a:srgbClr val="66CCFF"/>
              </a:gs>
              <a:gs pos="35000">
                <a:srgbClr val="33CCFF"/>
              </a:gs>
              <a:gs pos="100000">
                <a:srgbClr val="00B0F0"/>
              </a:gs>
            </a:gsLst>
          </a:gradFill>
          <a:ln>
            <a:solidFill>
              <a:srgbClr val="00FFFF"/>
            </a:solidFill>
          </a:ln>
          <a:extLst/>
        </p:spPr>
        <p:style>
          <a:lnRef idx="1">
            <a:schemeClr val="accent1"/>
          </a:lnRef>
          <a:fillRef idx="2">
            <a:schemeClr val="accent1"/>
          </a:fillRef>
          <a:effectRef idx="1">
            <a:schemeClr val="accent1"/>
          </a:effectRef>
          <a:fontRef idx="minor">
            <a:schemeClr val="dk1"/>
          </a:fontRef>
        </p:style>
        <p:txBody>
          <a:bodyPr anchor="ctr"/>
          <a:lstStyle/>
          <a:p>
            <a:pPr>
              <a:defRPr/>
            </a:pPr>
            <a:endParaRPr lang="ar-EG">
              <a:solidFill>
                <a:srgbClr val="000000"/>
              </a:solidFill>
              <a:latin typeface="Arial" panose="020B0604020202020204" pitchFamily="34" charset="0"/>
              <a:ea typeface="SimSun" panose="02010600030101010101" pitchFamily="2" charset="-122"/>
            </a:endParaRPr>
          </a:p>
        </p:txBody>
      </p:sp>
      <p:pic>
        <p:nvPicPr>
          <p:cNvPr id="7" name="Picture 3" descr="C:\TDDOWNLOAD\pencil.png"/>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flipH="1">
            <a:off x="6826558" y="1700808"/>
            <a:ext cx="481746" cy="7466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内容占位符 2"/>
          <p:cNvSpPr>
            <a:spLocks noGrp="1"/>
          </p:cNvSpPr>
          <p:nvPr>
            <p:ph idx="4294967295"/>
          </p:nvPr>
        </p:nvSpPr>
        <p:spPr>
          <a:xfrm rot="21361315" flipH="1">
            <a:off x="1973263" y="2738438"/>
            <a:ext cx="4797425" cy="2054225"/>
          </a:xfrm>
        </p:spPr>
        <p:txBody>
          <a:bodyPr/>
          <a:lstStyle/>
          <a:p>
            <a:pPr marL="0" indent="0" algn="ctr" eaLnBrk="1" hangingPunct="1"/>
            <a:endParaRPr lang="en-US" sz="1600" b="1" dirty="0" smtClean="0">
              <a:solidFill>
                <a:schemeClr val="bg1"/>
              </a:solidFill>
            </a:endParaRPr>
          </a:p>
          <a:p>
            <a:pPr marL="0" indent="0" algn="ctr" rtl="1" eaLnBrk="1" hangingPunct="1">
              <a:buNone/>
            </a:pPr>
            <a:endParaRPr lang="ar-EG" altLang="zh-CN" sz="1800" b="1" dirty="0" smtClean="0"/>
          </a:p>
          <a:p>
            <a:pPr marL="0" indent="0" algn="ctr">
              <a:buNone/>
            </a:pPr>
            <a:r>
              <a:rPr lang="ar-EG" altLang="zh-CN" sz="4000" b="1" dirty="0">
                <a:solidFill>
                  <a:srgbClr val="000000"/>
                </a:solidFill>
              </a:rPr>
              <a:t>فلسفة التحفيز</a:t>
            </a:r>
          </a:p>
        </p:txBody>
      </p:sp>
    </p:spTree>
    <p:extLst>
      <p:ext uri="{BB962C8B-B14F-4D97-AF65-F5344CB8AC3E}">
        <p14:creationId xmlns:p14="http://schemas.microsoft.com/office/powerpoint/2010/main" xmlns="" val="395826875"/>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par>
                          <p:cTn id="21" fill="hold">
                            <p:stCondLst>
                              <p:cond delay="2000"/>
                            </p:stCondLst>
                            <p:childTnLst>
                              <p:par>
                                <p:cTn id="22" presetID="26" presetClass="entr" presetSubtype="0"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80">
                                          <p:stCondLst>
                                            <p:cond delay="0"/>
                                          </p:stCondLst>
                                        </p:cTn>
                                        <p:tgtEl>
                                          <p:spTgt spid="7"/>
                                        </p:tgtEl>
                                      </p:cBhvr>
                                    </p:animEffect>
                                    <p:anim calcmode="lin" valueType="num">
                                      <p:cBhvr>
                                        <p:cTn id="25"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0" dur="26">
                                          <p:stCondLst>
                                            <p:cond delay="650"/>
                                          </p:stCondLst>
                                        </p:cTn>
                                        <p:tgtEl>
                                          <p:spTgt spid="7"/>
                                        </p:tgtEl>
                                      </p:cBhvr>
                                      <p:to x="100000" y="60000"/>
                                    </p:animScale>
                                    <p:animScale>
                                      <p:cBhvr>
                                        <p:cTn id="31" dur="166" decel="50000">
                                          <p:stCondLst>
                                            <p:cond delay="676"/>
                                          </p:stCondLst>
                                        </p:cTn>
                                        <p:tgtEl>
                                          <p:spTgt spid="7"/>
                                        </p:tgtEl>
                                      </p:cBhvr>
                                      <p:to x="100000" y="100000"/>
                                    </p:animScale>
                                    <p:animScale>
                                      <p:cBhvr>
                                        <p:cTn id="32" dur="26">
                                          <p:stCondLst>
                                            <p:cond delay="1312"/>
                                          </p:stCondLst>
                                        </p:cTn>
                                        <p:tgtEl>
                                          <p:spTgt spid="7"/>
                                        </p:tgtEl>
                                      </p:cBhvr>
                                      <p:to x="100000" y="80000"/>
                                    </p:animScale>
                                    <p:animScale>
                                      <p:cBhvr>
                                        <p:cTn id="33" dur="166" decel="50000">
                                          <p:stCondLst>
                                            <p:cond delay="1338"/>
                                          </p:stCondLst>
                                        </p:cTn>
                                        <p:tgtEl>
                                          <p:spTgt spid="7"/>
                                        </p:tgtEl>
                                      </p:cBhvr>
                                      <p:to x="100000" y="100000"/>
                                    </p:animScale>
                                    <p:animScale>
                                      <p:cBhvr>
                                        <p:cTn id="34" dur="26">
                                          <p:stCondLst>
                                            <p:cond delay="1642"/>
                                          </p:stCondLst>
                                        </p:cTn>
                                        <p:tgtEl>
                                          <p:spTgt spid="7"/>
                                        </p:tgtEl>
                                      </p:cBhvr>
                                      <p:to x="100000" y="90000"/>
                                    </p:animScale>
                                    <p:animScale>
                                      <p:cBhvr>
                                        <p:cTn id="35" dur="166" decel="50000">
                                          <p:stCondLst>
                                            <p:cond delay="1668"/>
                                          </p:stCondLst>
                                        </p:cTn>
                                        <p:tgtEl>
                                          <p:spTgt spid="7"/>
                                        </p:tgtEl>
                                      </p:cBhvr>
                                      <p:to x="100000" y="100000"/>
                                    </p:animScale>
                                    <p:animScale>
                                      <p:cBhvr>
                                        <p:cTn id="36" dur="26">
                                          <p:stCondLst>
                                            <p:cond delay="1808"/>
                                          </p:stCondLst>
                                        </p:cTn>
                                        <p:tgtEl>
                                          <p:spTgt spid="7"/>
                                        </p:tgtEl>
                                      </p:cBhvr>
                                      <p:to x="100000" y="95000"/>
                                    </p:animScale>
                                    <p:animScale>
                                      <p:cBhvr>
                                        <p:cTn id="37" dur="166" decel="50000">
                                          <p:stCondLst>
                                            <p:cond delay="1834"/>
                                          </p:stCondLst>
                                        </p:cTn>
                                        <p:tgtEl>
                                          <p:spTgt spid="7"/>
                                        </p:tgtEl>
                                      </p:cBhvr>
                                      <p:to x="100000" y="100000"/>
                                    </p:animScale>
                                  </p:childTnLst>
                                </p:cTn>
                              </p:par>
                            </p:childTnLst>
                          </p:cTn>
                        </p:par>
                        <p:par>
                          <p:cTn id="38" fill="hold">
                            <p:stCondLst>
                              <p:cond delay="4000"/>
                            </p:stCondLst>
                            <p:childTnLst>
                              <p:par>
                                <p:cTn id="39" presetID="26" presetClass="entr" presetSubtype="0" fill="hold" grpId="0" nodeType="afterEffect">
                                  <p:stCondLst>
                                    <p:cond delay="0"/>
                                  </p:stCondLst>
                                  <p:childTnLst>
                                    <p:set>
                                      <p:cBhvr>
                                        <p:cTn id="40" dur="1" fill="hold">
                                          <p:stCondLst>
                                            <p:cond delay="0"/>
                                          </p:stCondLst>
                                        </p:cTn>
                                        <p:tgtEl>
                                          <p:spTgt spid="8">
                                            <p:txEl>
                                              <p:pRg st="2" end="2"/>
                                            </p:txEl>
                                          </p:spTgt>
                                        </p:tgtEl>
                                        <p:attrNameLst>
                                          <p:attrName>style.visibility</p:attrName>
                                        </p:attrNameLst>
                                      </p:cBhvr>
                                      <p:to>
                                        <p:strVal val="visible"/>
                                      </p:to>
                                    </p:set>
                                    <p:animEffect transition="in" filter="wipe(down)">
                                      <p:cBhvr>
                                        <p:cTn id="41" dur="580">
                                          <p:stCondLst>
                                            <p:cond delay="0"/>
                                          </p:stCondLst>
                                        </p:cTn>
                                        <p:tgtEl>
                                          <p:spTgt spid="8">
                                            <p:txEl>
                                              <p:pRg st="2" end="2"/>
                                            </p:txEl>
                                          </p:spTgt>
                                        </p:tgtEl>
                                      </p:cBhvr>
                                    </p:animEffect>
                                    <p:anim calcmode="lin" valueType="num">
                                      <p:cBhvr>
                                        <p:cTn id="42" dur="1822" tmFilter="0,0; 0.14,0.36; 0.43,0.73; 0.71,0.91; 1.0,1.0">
                                          <p:stCondLst>
                                            <p:cond delay="0"/>
                                          </p:stCondLst>
                                        </p:cTn>
                                        <p:tgtEl>
                                          <p:spTgt spid="8">
                                            <p:txEl>
                                              <p:pRg st="2" end="2"/>
                                            </p:txEl>
                                          </p:spTgt>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8">
                                            <p:txEl>
                                              <p:pRg st="2" end="2"/>
                                            </p:txEl>
                                          </p:spTgt>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8">
                                            <p:txEl>
                                              <p:pRg st="2" end="2"/>
                                            </p:txEl>
                                          </p:spTgt>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8">
                                            <p:txEl>
                                              <p:pRg st="2" end="2"/>
                                            </p:txEl>
                                          </p:spTgt>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8">
                                            <p:txEl>
                                              <p:pRg st="2" end="2"/>
                                            </p:txEl>
                                          </p:spTgt>
                                        </p:tgtEl>
                                        <p:attrNameLst>
                                          <p:attrName>ppt_y</p:attrName>
                                        </p:attrNameLst>
                                      </p:cBhvr>
                                      <p:tavLst>
                                        <p:tav tm="0" fmla="#ppt_y-sin(pi*$)/81">
                                          <p:val>
                                            <p:fltVal val="0"/>
                                          </p:val>
                                        </p:tav>
                                        <p:tav tm="100000">
                                          <p:val>
                                            <p:fltVal val="1"/>
                                          </p:val>
                                        </p:tav>
                                      </p:tavLst>
                                    </p:anim>
                                    <p:animScale>
                                      <p:cBhvr>
                                        <p:cTn id="47" dur="26">
                                          <p:stCondLst>
                                            <p:cond delay="650"/>
                                          </p:stCondLst>
                                        </p:cTn>
                                        <p:tgtEl>
                                          <p:spTgt spid="8">
                                            <p:txEl>
                                              <p:pRg st="2" end="2"/>
                                            </p:txEl>
                                          </p:spTgt>
                                        </p:tgtEl>
                                      </p:cBhvr>
                                      <p:to x="100000" y="60000"/>
                                    </p:animScale>
                                    <p:animScale>
                                      <p:cBhvr>
                                        <p:cTn id="48" dur="166" decel="50000">
                                          <p:stCondLst>
                                            <p:cond delay="676"/>
                                          </p:stCondLst>
                                        </p:cTn>
                                        <p:tgtEl>
                                          <p:spTgt spid="8">
                                            <p:txEl>
                                              <p:pRg st="2" end="2"/>
                                            </p:txEl>
                                          </p:spTgt>
                                        </p:tgtEl>
                                      </p:cBhvr>
                                      <p:to x="100000" y="100000"/>
                                    </p:animScale>
                                    <p:animScale>
                                      <p:cBhvr>
                                        <p:cTn id="49" dur="26">
                                          <p:stCondLst>
                                            <p:cond delay="1312"/>
                                          </p:stCondLst>
                                        </p:cTn>
                                        <p:tgtEl>
                                          <p:spTgt spid="8">
                                            <p:txEl>
                                              <p:pRg st="2" end="2"/>
                                            </p:txEl>
                                          </p:spTgt>
                                        </p:tgtEl>
                                      </p:cBhvr>
                                      <p:to x="100000" y="80000"/>
                                    </p:animScale>
                                    <p:animScale>
                                      <p:cBhvr>
                                        <p:cTn id="50" dur="166" decel="50000">
                                          <p:stCondLst>
                                            <p:cond delay="1338"/>
                                          </p:stCondLst>
                                        </p:cTn>
                                        <p:tgtEl>
                                          <p:spTgt spid="8">
                                            <p:txEl>
                                              <p:pRg st="2" end="2"/>
                                            </p:txEl>
                                          </p:spTgt>
                                        </p:tgtEl>
                                      </p:cBhvr>
                                      <p:to x="100000" y="100000"/>
                                    </p:animScale>
                                    <p:animScale>
                                      <p:cBhvr>
                                        <p:cTn id="51" dur="26">
                                          <p:stCondLst>
                                            <p:cond delay="1642"/>
                                          </p:stCondLst>
                                        </p:cTn>
                                        <p:tgtEl>
                                          <p:spTgt spid="8">
                                            <p:txEl>
                                              <p:pRg st="2" end="2"/>
                                            </p:txEl>
                                          </p:spTgt>
                                        </p:tgtEl>
                                      </p:cBhvr>
                                      <p:to x="100000" y="90000"/>
                                    </p:animScale>
                                    <p:animScale>
                                      <p:cBhvr>
                                        <p:cTn id="52" dur="166" decel="50000">
                                          <p:stCondLst>
                                            <p:cond delay="1668"/>
                                          </p:stCondLst>
                                        </p:cTn>
                                        <p:tgtEl>
                                          <p:spTgt spid="8">
                                            <p:txEl>
                                              <p:pRg st="2" end="2"/>
                                            </p:txEl>
                                          </p:spTgt>
                                        </p:tgtEl>
                                      </p:cBhvr>
                                      <p:to x="100000" y="100000"/>
                                    </p:animScale>
                                    <p:animScale>
                                      <p:cBhvr>
                                        <p:cTn id="53" dur="26">
                                          <p:stCondLst>
                                            <p:cond delay="1808"/>
                                          </p:stCondLst>
                                        </p:cTn>
                                        <p:tgtEl>
                                          <p:spTgt spid="8">
                                            <p:txEl>
                                              <p:pRg st="2" end="2"/>
                                            </p:txEl>
                                          </p:spTgt>
                                        </p:tgtEl>
                                      </p:cBhvr>
                                      <p:to x="100000" y="95000"/>
                                    </p:animScale>
                                    <p:animScale>
                                      <p:cBhvr>
                                        <p:cTn id="54" dur="166" decel="50000">
                                          <p:stCondLst>
                                            <p:cond delay="1834"/>
                                          </p:stCondLst>
                                        </p:cTn>
                                        <p:tgtEl>
                                          <p:spTgt spid="8">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3"/>
          <p:cNvSpPr/>
          <p:nvPr/>
        </p:nvSpPr>
        <p:spPr bwMode="auto">
          <a:xfrm>
            <a:off x="2123728" y="404664"/>
            <a:ext cx="6889104" cy="720080"/>
          </a:xfrm>
          <a:prstGeom prst="round2DiagRect">
            <a:avLst/>
          </a:prstGeom>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r>
              <a:rPr lang="ar-EG" sz="2800" b="1" dirty="0">
                <a:solidFill>
                  <a:srgbClr val="0120BD">
                    <a:lumMod val="75000"/>
                  </a:srgbClr>
                </a:solidFill>
                <a:latin typeface="Arial" charset="0"/>
              </a:rPr>
              <a:t>القيم التي تتبناها المؤسسة وتحكم علاقاتها مع موظفيها</a:t>
            </a:r>
            <a:endParaRPr lang="ar-EG" sz="2800" b="1" dirty="0" smtClean="0">
              <a:solidFill>
                <a:srgbClr val="0120BD">
                  <a:lumMod val="75000"/>
                </a:srgbClr>
              </a:solidFill>
              <a:latin typeface="Arial" charset="0"/>
            </a:endParaRPr>
          </a:p>
        </p:txBody>
      </p:sp>
      <p:sp>
        <p:nvSpPr>
          <p:cNvPr id="5" name="Flowchart: Alternate Process 4"/>
          <p:cNvSpPr/>
          <p:nvPr/>
        </p:nvSpPr>
        <p:spPr bwMode="auto">
          <a:xfrm>
            <a:off x="611560" y="4365104"/>
            <a:ext cx="7920880" cy="1584176"/>
          </a:xfrm>
          <a:prstGeom prst="flowChartAlternateProcess">
            <a:avLst/>
          </a:prstGeom>
          <a:solidFill>
            <a:schemeClr val="accent1">
              <a:alpha val="50000"/>
            </a:schemeClr>
          </a:solidFill>
          <a:ln/>
          <a:extLst/>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1" anchor="ctr" anchorCtr="0" compatLnSpc="1">
            <a:prstTxWarp prst="textNoShape">
              <a:avLst/>
            </a:prstTxWarp>
          </a:bodyPr>
          <a:lstStyle/>
          <a:p>
            <a:pPr rtl="1"/>
            <a:endParaRPr lang="ar-EG" b="1" dirty="0" smtClean="0">
              <a:solidFill>
                <a:srgbClr val="808080"/>
              </a:solidFill>
              <a:latin typeface="Arial" charset="0"/>
            </a:endParaRPr>
          </a:p>
        </p:txBody>
      </p:sp>
      <p:sp>
        <p:nvSpPr>
          <p:cNvPr id="2" name="TextBox 1"/>
          <p:cNvSpPr txBox="1"/>
          <p:nvPr/>
        </p:nvSpPr>
        <p:spPr>
          <a:xfrm>
            <a:off x="611560" y="4581128"/>
            <a:ext cx="7920880" cy="1200329"/>
          </a:xfrm>
          <a:prstGeom prst="rect">
            <a:avLst/>
          </a:prstGeom>
          <a:noFill/>
        </p:spPr>
        <p:txBody>
          <a:bodyPr wrap="square" rtlCol="1">
            <a:spAutoFit/>
          </a:bodyPr>
          <a:lstStyle/>
          <a:p>
            <a:pPr rtl="1"/>
            <a:r>
              <a:rPr lang="ar-SA" b="1" dirty="0">
                <a:solidFill>
                  <a:srgbClr val="FFFFFF"/>
                </a:solidFill>
              </a:rPr>
              <a:t>ان فلسفة التحفيز مرتبطة ارتباطا وثيقا بفلسفة المؤسسة ونقصد بفلسفة المؤسسة " تلك المجموعة من القيم والمبادئ التي تحكم تصرفات المؤسسة تجاه العاملين فيها</a:t>
            </a:r>
            <a:r>
              <a:rPr lang="ar-SA" b="1" dirty="0" smtClean="0">
                <a:solidFill>
                  <a:srgbClr val="FFFFFF"/>
                </a:solidFill>
              </a:rPr>
              <a:t>"</a:t>
            </a:r>
            <a:endParaRPr lang="ar-EG" b="1" dirty="0">
              <a:solidFill>
                <a:srgbClr val="FFFFFF"/>
              </a:solidFill>
            </a:endParaRPr>
          </a:p>
        </p:txBody>
      </p:sp>
    </p:spTree>
    <p:extLst>
      <p:ext uri="{BB962C8B-B14F-4D97-AF65-F5344CB8AC3E}">
        <p14:creationId xmlns:p14="http://schemas.microsoft.com/office/powerpoint/2010/main" xmlns="" val="357597816"/>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3"/>
          <p:cNvSpPr/>
          <p:nvPr/>
        </p:nvSpPr>
        <p:spPr bwMode="auto">
          <a:xfrm>
            <a:off x="1259632" y="404664"/>
            <a:ext cx="7753200" cy="720080"/>
          </a:xfrm>
          <a:prstGeom prst="round2DiagRect">
            <a:avLst/>
          </a:prstGeom>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r>
              <a:rPr lang="ar-EG" sz="2800" b="1" dirty="0">
                <a:solidFill>
                  <a:srgbClr val="0120BD">
                    <a:lumMod val="75000"/>
                  </a:srgbClr>
                </a:solidFill>
                <a:latin typeface="Arial" charset="0"/>
              </a:rPr>
              <a:t>البشر يعملون لأهداف ويعطون ولاءهم لمن يساعدهم في تحقيقها</a:t>
            </a:r>
            <a:endParaRPr lang="ar-EG" sz="2800" b="1" dirty="0" smtClean="0">
              <a:solidFill>
                <a:srgbClr val="0120BD">
                  <a:lumMod val="75000"/>
                </a:srgbClr>
              </a:solidFill>
              <a:latin typeface="Arial" charset="0"/>
            </a:endParaRPr>
          </a:p>
        </p:txBody>
      </p:sp>
      <p:sp>
        <p:nvSpPr>
          <p:cNvPr id="5" name="Flowchart: Alternate Process 4"/>
          <p:cNvSpPr/>
          <p:nvPr/>
        </p:nvSpPr>
        <p:spPr bwMode="auto">
          <a:xfrm>
            <a:off x="611560" y="4365104"/>
            <a:ext cx="7920880" cy="1584176"/>
          </a:xfrm>
          <a:prstGeom prst="flowChartAlternateProcess">
            <a:avLst/>
          </a:prstGeom>
          <a:solidFill>
            <a:schemeClr val="accent1">
              <a:alpha val="50000"/>
            </a:schemeClr>
          </a:solidFill>
          <a:ln/>
          <a:extLst/>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1" anchor="ctr" anchorCtr="0" compatLnSpc="1">
            <a:prstTxWarp prst="textNoShape">
              <a:avLst/>
            </a:prstTxWarp>
          </a:bodyPr>
          <a:lstStyle/>
          <a:p>
            <a:pPr rtl="1"/>
            <a:endParaRPr lang="ar-EG" b="1" dirty="0" smtClean="0">
              <a:solidFill>
                <a:srgbClr val="808080"/>
              </a:solidFill>
              <a:latin typeface="Arial" charset="0"/>
            </a:endParaRPr>
          </a:p>
        </p:txBody>
      </p:sp>
      <p:sp>
        <p:nvSpPr>
          <p:cNvPr id="2" name="TextBox 1"/>
          <p:cNvSpPr txBox="1"/>
          <p:nvPr/>
        </p:nvSpPr>
        <p:spPr>
          <a:xfrm>
            <a:off x="611560" y="4581128"/>
            <a:ext cx="7920880" cy="1200329"/>
          </a:xfrm>
          <a:prstGeom prst="rect">
            <a:avLst/>
          </a:prstGeom>
          <a:noFill/>
        </p:spPr>
        <p:txBody>
          <a:bodyPr wrap="square" rtlCol="1">
            <a:spAutoFit/>
          </a:bodyPr>
          <a:lstStyle/>
          <a:p>
            <a:pPr rtl="1"/>
            <a:r>
              <a:rPr lang="ar-SA" b="1" dirty="0">
                <a:solidFill>
                  <a:srgbClr val="FFFFFF"/>
                </a:solidFill>
              </a:rPr>
              <a:t>وتستند عملية تكوين هذا الشعور بالولاء والانتماء الى ضرورة تعرف المؤسسة على مختلف الاحتياجات الانسانية للعاملين فيها والاسباب التي تدفعهم الى العمل وما يمكن ان يعوقهم عن تحقيق ذلك</a:t>
            </a:r>
            <a:endParaRPr lang="ar-EG" b="1" dirty="0">
              <a:solidFill>
                <a:srgbClr val="FFFFFF"/>
              </a:solidFill>
            </a:endParaRPr>
          </a:p>
        </p:txBody>
      </p:sp>
    </p:spTree>
    <p:extLst>
      <p:ext uri="{BB962C8B-B14F-4D97-AF65-F5344CB8AC3E}">
        <p14:creationId xmlns:p14="http://schemas.microsoft.com/office/powerpoint/2010/main" xmlns="" val="631502003"/>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对角圆角矩形 5"/>
          <p:cNvSpPr>
            <a:spLocks/>
          </p:cNvSpPr>
          <p:nvPr/>
        </p:nvSpPr>
        <p:spPr bwMode="auto">
          <a:xfrm rot="21346829" flipH="1">
            <a:off x="1503901" y="2158577"/>
            <a:ext cx="5850448" cy="2931372"/>
          </a:xfrm>
          <a:custGeom>
            <a:avLst/>
            <a:gdLst>
              <a:gd name="T0" fmla="*/ 492043 w 6954838"/>
              <a:gd name="T1" fmla="*/ 0 h 3879850"/>
              <a:gd name="T2" fmla="*/ 6954838 w 6954838"/>
              <a:gd name="T3" fmla="*/ 0 h 3879850"/>
              <a:gd name="T4" fmla="*/ 6954838 w 6954838"/>
              <a:gd name="T5" fmla="*/ 0 h 3879850"/>
              <a:gd name="T6" fmla="*/ 6954838 w 6954838"/>
              <a:gd name="T7" fmla="*/ 3387807 h 3879850"/>
              <a:gd name="T8" fmla="*/ 6462795 w 6954838"/>
              <a:gd name="T9" fmla="*/ 3879850 h 3879850"/>
              <a:gd name="T10" fmla="*/ 0 w 6954838"/>
              <a:gd name="T11" fmla="*/ 3879850 h 3879850"/>
              <a:gd name="T12" fmla="*/ 0 w 6954838"/>
              <a:gd name="T13" fmla="*/ 3879850 h 3879850"/>
              <a:gd name="T14" fmla="*/ 0 w 6954838"/>
              <a:gd name="T15" fmla="*/ 492043 h 3879850"/>
              <a:gd name="T16" fmla="*/ 492043 w 6954838"/>
              <a:gd name="T17" fmla="*/ 0 h 3879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54838" h="3879850">
                <a:moveTo>
                  <a:pt x="492043" y="0"/>
                </a:moveTo>
                <a:lnTo>
                  <a:pt x="6954838" y="0"/>
                </a:lnTo>
                <a:lnTo>
                  <a:pt x="6954838" y="3387807"/>
                </a:lnTo>
                <a:cubicBezTo>
                  <a:pt x="6954838" y="3659555"/>
                  <a:pt x="6734543" y="3879850"/>
                  <a:pt x="6462795" y="3879850"/>
                </a:cubicBezTo>
                <a:lnTo>
                  <a:pt x="0" y="3879850"/>
                </a:lnTo>
                <a:lnTo>
                  <a:pt x="0" y="492043"/>
                </a:lnTo>
                <a:cubicBezTo>
                  <a:pt x="0" y="220295"/>
                  <a:pt x="220295" y="0"/>
                  <a:pt x="492043" y="0"/>
                </a:cubicBezTo>
                <a:close/>
              </a:path>
            </a:pathLst>
          </a:custGeom>
          <a:gradFill>
            <a:gsLst>
              <a:gs pos="0">
                <a:srgbClr val="66CCFF"/>
              </a:gs>
              <a:gs pos="35000">
                <a:srgbClr val="33CCFF"/>
              </a:gs>
              <a:gs pos="100000">
                <a:srgbClr val="00B0F0"/>
              </a:gs>
            </a:gsLst>
          </a:gradFill>
          <a:ln>
            <a:solidFill>
              <a:srgbClr val="00FFFF"/>
            </a:solidFill>
          </a:ln>
          <a:extLst/>
        </p:spPr>
        <p:style>
          <a:lnRef idx="1">
            <a:schemeClr val="accent1"/>
          </a:lnRef>
          <a:fillRef idx="2">
            <a:schemeClr val="accent1"/>
          </a:fillRef>
          <a:effectRef idx="1">
            <a:schemeClr val="accent1"/>
          </a:effectRef>
          <a:fontRef idx="minor">
            <a:schemeClr val="dk1"/>
          </a:fontRef>
        </p:style>
        <p:txBody>
          <a:bodyPr anchor="ctr"/>
          <a:lstStyle/>
          <a:p>
            <a:pPr>
              <a:defRPr/>
            </a:pPr>
            <a:endParaRPr lang="ar-EG">
              <a:solidFill>
                <a:srgbClr val="000000"/>
              </a:solidFill>
              <a:latin typeface="Arial" panose="020B0604020202020204" pitchFamily="34" charset="0"/>
              <a:ea typeface="SimSun" panose="02010600030101010101" pitchFamily="2" charset="-122"/>
            </a:endParaRPr>
          </a:p>
        </p:txBody>
      </p:sp>
      <p:pic>
        <p:nvPicPr>
          <p:cNvPr id="7" name="Picture 3" descr="C:\TDDOWNLOAD\pencil.png"/>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flipH="1">
            <a:off x="6826558" y="1700808"/>
            <a:ext cx="481746" cy="7466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内容占位符 2"/>
          <p:cNvSpPr>
            <a:spLocks noGrp="1"/>
          </p:cNvSpPr>
          <p:nvPr>
            <p:ph idx="4294967295"/>
          </p:nvPr>
        </p:nvSpPr>
        <p:spPr>
          <a:xfrm rot="21361315" flipH="1">
            <a:off x="1973263" y="2738438"/>
            <a:ext cx="4797425" cy="2054225"/>
          </a:xfrm>
        </p:spPr>
        <p:txBody>
          <a:bodyPr/>
          <a:lstStyle/>
          <a:p>
            <a:pPr marL="0" indent="0" algn="ctr" eaLnBrk="1" hangingPunct="1"/>
            <a:endParaRPr lang="en-US" sz="1600" b="1" dirty="0" smtClean="0">
              <a:solidFill>
                <a:srgbClr val="002060"/>
              </a:solidFill>
            </a:endParaRPr>
          </a:p>
          <a:p>
            <a:pPr marL="0" indent="0" algn="ctr" rtl="1" eaLnBrk="1" hangingPunct="1">
              <a:buNone/>
            </a:pPr>
            <a:endParaRPr lang="ar-EG" altLang="zh-CN" sz="1800" b="1" dirty="0" smtClean="0">
              <a:solidFill>
                <a:srgbClr val="002060"/>
              </a:solidFill>
            </a:endParaRPr>
          </a:p>
          <a:p>
            <a:pPr marL="0" indent="0" algn="ctr">
              <a:buNone/>
            </a:pPr>
            <a:r>
              <a:rPr lang="ar-EG" altLang="zh-CN" sz="4000" b="1" dirty="0">
                <a:solidFill>
                  <a:srgbClr val="002060"/>
                </a:solidFill>
              </a:rPr>
              <a:t>أهمية الحوافز</a:t>
            </a:r>
          </a:p>
        </p:txBody>
      </p:sp>
    </p:spTree>
    <p:extLst>
      <p:ext uri="{BB962C8B-B14F-4D97-AF65-F5344CB8AC3E}">
        <p14:creationId xmlns:p14="http://schemas.microsoft.com/office/powerpoint/2010/main" xmlns="" val="1761147153"/>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80">
                                          <p:stCondLst>
                                            <p:cond delay="0"/>
                                          </p:stCondLst>
                                        </p:cTn>
                                        <p:tgtEl>
                                          <p:spTgt spid="7"/>
                                        </p:tgtEl>
                                      </p:cBhvr>
                                    </p:animEffect>
                                    <p:anim calcmode="lin" valueType="num">
                                      <p:cBhvr>
                                        <p:cTn id="2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9" dur="26">
                                          <p:stCondLst>
                                            <p:cond delay="650"/>
                                          </p:stCondLst>
                                        </p:cTn>
                                        <p:tgtEl>
                                          <p:spTgt spid="7"/>
                                        </p:tgtEl>
                                      </p:cBhvr>
                                      <p:to x="100000" y="60000"/>
                                    </p:animScale>
                                    <p:animScale>
                                      <p:cBhvr>
                                        <p:cTn id="30" dur="166" decel="50000">
                                          <p:stCondLst>
                                            <p:cond delay="676"/>
                                          </p:stCondLst>
                                        </p:cTn>
                                        <p:tgtEl>
                                          <p:spTgt spid="7"/>
                                        </p:tgtEl>
                                      </p:cBhvr>
                                      <p:to x="100000" y="100000"/>
                                    </p:animScale>
                                    <p:animScale>
                                      <p:cBhvr>
                                        <p:cTn id="31" dur="26">
                                          <p:stCondLst>
                                            <p:cond delay="1312"/>
                                          </p:stCondLst>
                                        </p:cTn>
                                        <p:tgtEl>
                                          <p:spTgt spid="7"/>
                                        </p:tgtEl>
                                      </p:cBhvr>
                                      <p:to x="100000" y="80000"/>
                                    </p:animScale>
                                    <p:animScale>
                                      <p:cBhvr>
                                        <p:cTn id="32" dur="166" decel="50000">
                                          <p:stCondLst>
                                            <p:cond delay="1338"/>
                                          </p:stCondLst>
                                        </p:cTn>
                                        <p:tgtEl>
                                          <p:spTgt spid="7"/>
                                        </p:tgtEl>
                                      </p:cBhvr>
                                      <p:to x="100000" y="100000"/>
                                    </p:animScale>
                                    <p:animScale>
                                      <p:cBhvr>
                                        <p:cTn id="33" dur="26">
                                          <p:stCondLst>
                                            <p:cond delay="1642"/>
                                          </p:stCondLst>
                                        </p:cTn>
                                        <p:tgtEl>
                                          <p:spTgt spid="7"/>
                                        </p:tgtEl>
                                      </p:cBhvr>
                                      <p:to x="100000" y="90000"/>
                                    </p:animScale>
                                    <p:animScale>
                                      <p:cBhvr>
                                        <p:cTn id="34" dur="166" decel="50000">
                                          <p:stCondLst>
                                            <p:cond delay="1668"/>
                                          </p:stCondLst>
                                        </p:cTn>
                                        <p:tgtEl>
                                          <p:spTgt spid="7"/>
                                        </p:tgtEl>
                                      </p:cBhvr>
                                      <p:to x="100000" y="100000"/>
                                    </p:animScale>
                                    <p:animScale>
                                      <p:cBhvr>
                                        <p:cTn id="35" dur="26">
                                          <p:stCondLst>
                                            <p:cond delay="1808"/>
                                          </p:stCondLst>
                                        </p:cTn>
                                        <p:tgtEl>
                                          <p:spTgt spid="7"/>
                                        </p:tgtEl>
                                      </p:cBhvr>
                                      <p:to x="100000" y="95000"/>
                                    </p:animScale>
                                    <p:animScale>
                                      <p:cBhvr>
                                        <p:cTn id="36" dur="166" decel="50000">
                                          <p:stCondLst>
                                            <p:cond delay="1834"/>
                                          </p:stCondLst>
                                        </p:cTn>
                                        <p:tgtEl>
                                          <p:spTgt spid="7"/>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8">
                                            <p:txEl>
                                              <p:pRg st="2" end="2"/>
                                            </p:txEl>
                                          </p:spTgt>
                                        </p:tgtEl>
                                        <p:attrNameLst>
                                          <p:attrName>style.visibility</p:attrName>
                                        </p:attrNameLst>
                                      </p:cBhvr>
                                      <p:to>
                                        <p:strVal val="visible"/>
                                      </p:to>
                                    </p:set>
                                    <p:animEffect transition="in" filter="wipe(down)">
                                      <p:cBhvr>
                                        <p:cTn id="39" dur="580">
                                          <p:stCondLst>
                                            <p:cond delay="0"/>
                                          </p:stCondLst>
                                        </p:cTn>
                                        <p:tgtEl>
                                          <p:spTgt spid="8">
                                            <p:txEl>
                                              <p:pRg st="2" end="2"/>
                                            </p:txEl>
                                          </p:spTgt>
                                        </p:tgtEl>
                                      </p:cBhvr>
                                    </p:animEffect>
                                    <p:anim calcmode="lin" valueType="num">
                                      <p:cBhvr>
                                        <p:cTn id="40" dur="1822" tmFilter="0,0; 0.14,0.36; 0.43,0.73; 0.71,0.91; 1.0,1.0">
                                          <p:stCondLst>
                                            <p:cond delay="0"/>
                                          </p:stCondLst>
                                        </p:cTn>
                                        <p:tgtEl>
                                          <p:spTgt spid="8">
                                            <p:txEl>
                                              <p:pRg st="2" end="2"/>
                                            </p:txEl>
                                          </p:spTgt>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8">
                                            <p:txEl>
                                              <p:pRg st="2" end="2"/>
                                            </p:txEl>
                                          </p:spTgt>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8">
                                            <p:txEl>
                                              <p:pRg st="2" end="2"/>
                                            </p:txEl>
                                          </p:spTgt>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8">
                                            <p:txEl>
                                              <p:pRg st="2" end="2"/>
                                            </p:txEl>
                                          </p:spTgt>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8">
                                            <p:txEl>
                                              <p:pRg st="2" end="2"/>
                                            </p:txEl>
                                          </p:spTgt>
                                        </p:tgtEl>
                                        <p:attrNameLst>
                                          <p:attrName>ppt_y</p:attrName>
                                        </p:attrNameLst>
                                      </p:cBhvr>
                                      <p:tavLst>
                                        <p:tav tm="0" fmla="#ppt_y-sin(pi*$)/81">
                                          <p:val>
                                            <p:fltVal val="0"/>
                                          </p:val>
                                        </p:tav>
                                        <p:tav tm="100000">
                                          <p:val>
                                            <p:fltVal val="1"/>
                                          </p:val>
                                        </p:tav>
                                      </p:tavLst>
                                    </p:anim>
                                    <p:animScale>
                                      <p:cBhvr>
                                        <p:cTn id="45" dur="26">
                                          <p:stCondLst>
                                            <p:cond delay="650"/>
                                          </p:stCondLst>
                                        </p:cTn>
                                        <p:tgtEl>
                                          <p:spTgt spid="8">
                                            <p:txEl>
                                              <p:pRg st="2" end="2"/>
                                            </p:txEl>
                                          </p:spTgt>
                                        </p:tgtEl>
                                      </p:cBhvr>
                                      <p:to x="100000" y="60000"/>
                                    </p:animScale>
                                    <p:animScale>
                                      <p:cBhvr>
                                        <p:cTn id="46" dur="166" decel="50000">
                                          <p:stCondLst>
                                            <p:cond delay="676"/>
                                          </p:stCondLst>
                                        </p:cTn>
                                        <p:tgtEl>
                                          <p:spTgt spid="8">
                                            <p:txEl>
                                              <p:pRg st="2" end="2"/>
                                            </p:txEl>
                                          </p:spTgt>
                                        </p:tgtEl>
                                      </p:cBhvr>
                                      <p:to x="100000" y="100000"/>
                                    </p:animScale>
                                    <p:animScale>
                                      <p:cBhvr>
                                        <p:cTn id="47" dur="26">
                                          <p:stCondLst>
                                            <p:cond delay="1312"/>
                                          </p:stCondLst>
                                        </p:cTn>
                                        <p:tgtEl>
                                          <p:spTgt spid="8">
                                            <p:txEl>
                                              <p:pRg st="2" end="2"/>
                                            </p:txEl>
                                          </p:spTgt>
                                        </p:tgtEl>
                                      </p:cBhvr>
                                      <p:to x="100000" y="80000"/>
                                    </p:animScale>
                                    <p:animScale>
                                      <p:cBhvr>
                                        <p:cTn id="48" dur="166" decel="50000">
                                          <p:stCondLst>
                                            <p:cond delay="1338"/>
                                          </p:stCondLst>
                                        </p:cTn>
                                        <p:tgtEl>
                                          <p:spTgt spid="8">
                                            <p:txEl>
                                              <p:pRg st="2" end="2"/>
                                            </p:txEl>
                                          </p:spTgt>
                                        </p:tgtEl>
                                      </p:cBhvr>
                                      <p:to x="100000" y="100000"/>
                                    </p:animScale>
                                    <p:animScale>
                                      <p:cBhvr>
                                        <p:cTn id="49" dur="26">
                                          <p:stCondLst>
                                            <p:cond delay="1642"/>
                                          </p:stCondLst>
                                        </p:cTn>
                                        <p:tgtEl>
                                          <p:spTgt spid="8">
                                            <p:txEl>
                                              <p:pRg st="2" end="2"/>
                                            </p:txEl>
                                          </p:spTgt>
                                        </p:tgtEl>
                                      </p:cBhvr>
                                      <p:to x="100000" y="90000"/>
                                    </p:animScale>
                                    <p:animScale>
                                      <p:cBhvr>
                                        <p:cTn id="50" dur="166" decel="50000">
                                          <p:stCondLst>
                                            <p:cond delay="1668"/>
                                          </p:stCondLst>
                                        </p:cTn>
                                        <p:tgtEl>
                                          <p:spTgt spid="8">
                                            <p:txEl>
                                              <p:pRg st="2" end="2"/>
                                            </p:txEl>
                                          </p:spTgt>
                                        </p:tgtEl>
                                      </p:cBhvr>
                                      <p:to x="100000" y="100000"/>
                                    </p:animScale>
                                    <p:animScale>
                                      <p:cBhvr>
                                        <p:cTn id="51" dur="26">
                                          <p:stCondLst>
                                            <p:cond delay="1808"/>
                                          </p:stCondLst>
                                        </p:cTn>
                                        <p:tgtEl>
                                          <p:spTgt spid="8">
                                            <p:txEl>
                                              <p:pRg st="2" end="2"/>
                                            </p:txEl>
                                          </p:spTgt>
                                        </p:tgtEl>
                                      </p:cBhvr>
                                      <p:to x="100000" y="95000"/>
                                    </p:animScale>
                                    <p:animScale>
                                      <p:cBhvr>
                                        <p:cTn id="52" dur="166" decel="50000">
                                          <p:stCondLst>
                                            <p:cond delay="1834"/>
                                          </p:stCondLst>
                                        </p:cTn>
                                        <p:tgtEl>
                                          <p:spTgt spid="8">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981200" y="476672"/>
            <a:ext cx="4876800" cy="1380530"/>
          </a:xfrm>
          <a:prstGeom prst="rect">
            <a:avLst/>
          </a:prstGeom>
          <a:noFill/>
        </p:spPr>
        <p:txBody>
          <a:bodyPr wrap="none">
            <a:prstTxWarp prst="textWave1">
              <a:avLst>
                <a:gd name="adj1" fmla="val 6386"/>
                <a:gd name="adj2" fmla="val 0"/>
              </a:avLst>
            </a:prstTxWarp>
            <a:spAutoFit/>
          </a:bodyPr>
          <a:lstStyle/>
          <a:p>
            <a:pPr algn="ctr" fontAlgn="auto">
              <a:spcBef>
                <a:spcPts val="0"/>
              </a:spcBef>
              <a:spcAft>
                <a:spcPts val="0"/>
              </a:spcAft>
              <a:defRPr/>
            </a:pPr>
            <a:r>
              <a:rPr lang="ar-EG" sz="4800" b="1" dirty="0">
                <a:solidFill>
                  <a:schemeClr val="bg2">
                    <a:lumMod val="50000"/>
                  </a:schemeClr>
                </a:solidFill>
                <a:latin typeface="+mj-lt"/>
                <a:ea typeface="+mj-ea"/>
                <a:cs typeface="+mj-cs"/>
              </a:rPr>
              <a:t>لنبدأ البرنامج</a:t>
            </a:r>
            <a:endParaRPr lang="en-US" sz="4800" b="1" dirty="0">
              <a:solidFill>
                <a:schemeClr val="bg2">
                  <a:lumMod val="50000"/>
                </a:schemeClr>
              </a:solidFill>
              <a:latin typeface="+mj-lt"/>
              <a:ea typeface="+mj-ea"/>
              <a:cs typeface="+mj-cs"/>
            </a:endParaRPr>
          </a:p>
        </p:txBody>
      </p:sp>
      <p:grpSp>
        <p:nvGrpSpPr>
          <p:cNvPr id="9" name="مجموعة 7"/>
          <p:cNvGrpSpPr>
            <a:grpSpLocks/>
          </p:cNvGrpSpPr>
          <p:nvPr/>
        </p:nvGrpSpPr>
        <p:grpSpPr bwMode="auto">
          <a:xfrm>
            <a:off x="1690712" y="1916113"/>
            <a:ext cx="5689600" cy="4465637"/>
            <a:chOff x="1726959" y="1916832"/>
            <a:chExt cx="5690081" cy="4464496"/>
          </a:xfrm>
        </p:grpSpPr>
        <p:pic>
          <p:nvPicPr>
            <p:cNvPr id="10" name="Picture 2" descr="F:\work\Sonia Sayari\lets_go_showeps.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1726959" y="1916832"/>
              <a:ext cx="5690081" cy="44644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771800" y="4149080"/>
              <a:ext cx="1368152" cy="5760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xmlns="" val="134795711"/>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nodeType="withEffect">
                                  <p:stCondLst>
                                    <p:cond delay="0"/>
                                  </p:stCondLst>
                                  <p:childTnLst>
                                    <p:animMotion origin="layout" path="M 0 0  L 0 -0.33302  E" pathEditMode="relative" ptsTypes="">
                                      <p:cBhvr>
                                        <p:cTn id="6" dur="5000" fill="hold"/>
                                        <p:tgtEl>
                                          <p:spTgt spid="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3"/>
          <p:cNvSpPr/>
          <p:nvPr/>
        </p:nvSpPr>
        <p:spPr bwMode="auto">
          <a:xfrm>
            <a:off x="6084168" y="404664"/>
            <a:ext cx="2928664" cy="720080"/>
          </a:xfrm>
          <a:prstGeom prst="round2DiagRect">
            <a:avLst/>
          </a:prstGeom>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pPr rtl="1"/>
            <a:r>
              <a:rPr lang="ar-EG" sz="2800" b="1" dirty="0">
                <a:solidFill>
                  <a:srgbClr val="0120BD">
                    <a:lumMod val="75000"/>
                  </a:srgbClr>
                </a:solidFill>
                <a:latin typeface="Arial" charset="0"/>
              </a:rPr>
              <a:t>أهمية الحوافز</a:t>
            </a:r>
            <a:endParaRPr lang="ar-EG" sz="2800" b="1" dirty="0" smtClean="0">
              <a:solidFill>
                <a:srgbClr val="0120BD">
                  <a:lumMod val="75000"/>
                </a:srgbClr>
              </a:solidFill>
              <a:latin typeface="Arial" charset="0"/>
            </a:endParaRPr>
          </a:p>
        </p:txBody>
      </p:sp>
      <p:sp>
        <p:nvSpPr>
          <p:cNvPr id="6" name="Rectangle 3"/>
          <p:cNvSpPr>
            <a:spLocks noChangeArrowheads="1"/>
          </p:cNvSpPr>
          <p:nvPr/>
        </p:nvSpPr>
        <p:spPr bwMode="auto">
          <a:xfrm>
            <a:off x="467545" y="2132806"/>
            <a:ext cx="6912744" cy="504825"/>
          </a:xfrm>
          <a:prstGeom prst="rect">
            <a:avLst/>
          </a:prstGeom>
          <a:gradFill rotWithShape="1">
            <a:gsLst>
              <a:gs pos="0">
                <a:srgbClr val="FFC000"/>
              </a:gs>
              <a:gs pos="100000">
                <a:srgbClr val="FFCC66"/>
              </a:gs>
            </a:gsLst>
            <a:lin ang="5400000" scaled="1"/>
          </a:gradFill>
          <a:ln>
            <a:noFill/>
          </a:ln>
          <a:effectLst/>
          <a:extLst/>
        </p:spPr>
        <p:txBody>
          <a:bodyPr wrap="none" anchor="ctr"/>
          <a:lstStyle/>
          <a:p>
            <a:pPr rtl="1"/>
            <a:r>
              <a:rPr lang="ar-EG" altLang="zh-CN" b="1" dirty="0" smtClean="0">
                <a:solidFill>
                  <a:srgbClr val="002060"/>
                </a:solidFill>
                <a:ea typeface="幼圆" pitchFamily="1" charset="-122"/>
              </a:rPr>
              <a:t>المساهمة </a:t>
            </a:r>
            <a:r>
              <a:rPr lang="ar-EG" altLang="zh-CN" b="1" dirty="0">
                <a:solidFill>
                  <a:srgbClr val="002060"/>
                </a:solidFill>
                <a:ea typeface="幼圆" pitchFamily="1" charset="-122"/>
              </a:rPr>
              <a:t>في إشباع العملين ورفع روحهم المعنوية</a:t>
            </a:r>
            <a:endParaRPr lang="ar-EG" altLang="zh-CN" sz="2400" b="1" dirty="0">
              <a:solidFill>
                <a:srgbClr val="002060"/>
              </a:solidFill>
              <a:ea typeface="幼圆" pitchFamily="1" charset="-122"/>
            </a:endParaRPr>
          </a:p>
        </p:txBody>
      </p:sp>
      <p:sp>
        <p:nvSpPr>
          <p:cNvPr id="7" name="Rectangle 4"/>
          <p:cNvSpPr>
            <a:spLocks noChangeArrowheads="1"/>
          </p:cNvSpPr>
          <p:nvPr/>
        </p:nvSpPr>
        <p:spPr bwMode="auto">
          <a:xfrm>
            <a:off x="467545" y="3164681"/>
            <a:ext cx="6912744" cy="504825"/>
          </a:xfrm>
          <a:prstGeom prst="rect">
            <a:avLst/>
          </a:prstGeom>
          <a:ln/>
          <a:extLst/>
        </p:spPr>
        <p:style>
          <a:lnRef idx="1">
            <a:schemeClr val="accent6"/>
          </a:lnRef>
          <a:fillRef idx="3">
            <a:schemeClr val="accent6"/>
          </a:fillRef>
          <a:effectRef idx="2">
            <a:schemeClr val="accent6"/>
          </a:effectRef>
          <a:fontRef idx="minor">
            <a:schemeClr val="lt1"/>
          </a:fontRef>
        </p:style>
        <p:txBody>
          <a:bodyPr wrap="none" anchor="ctr"/>
          <a:lstStyle/>
          <a:p>
            <a:pPr rtl="1"/>
            <a:r>
              <a:rPr lang="ar-EG" altLang="zh-CN" sz="2300" b="1" dirty="0">
                <a:solidFill>
                  <a:srgbClr val="002060"/>
                </a:solidFill>
                <a:ea typeface="幼圆" pitchFamily="1" charset="-122"/>
              </a:rPr>
              <a:t>	المساهمة في إعادة تنظيم منظومة احتياجات العاملين وتنسيق أولوياتها</a:t>
            </a:r>
            <a:endParaRPr lang="zh-CN" altLang="en-US" sz="2300" b="1" dirty="0">
              <a:solidFill>
                <a:srgbClr val="002060"/>
              </a:solidFill>
              <a:ea typeface="幼圆" pitchFamily="1" charset="-122"/>
            </a:endParaRPr>
          </a:p>
        </p:txBody>
      </p:sp>
      <p:sp>
        <p:nvSpPr>
          <p:cNvPr id="8" name="Rectangle 5"/>
          <p:cNvSpPr>
            <a:spLocks noChangeArrowheads="1"/>
          </p:cNvSpPr>
          <p:nvPr/>
        </p:nvSpPr>
        <p:spPr bwMode="auto">
          <a:xfrm>
            <a:off x="467545" y="4196556"/>
            <a:ext cx="6912744" cy="504825"/>
          </a:xfrm>
          <a:prstGeom prst="rect">
            <a:avLst/>
          </a:prstGeom>
          <a:ln/>
          <a:extLst/>
        </p:spPr>
        <p:style>
          <a:lnRef idx="1">
            <a:schemeClr val="accent2"/>
          </a:lnRef>
          <a:fillRef idx="2">
            <a:schemeClr val="accent2"/>
          </a:fillRef>
          <a:effectRef idx="1">
            <a:schemeClr val="accent2"/>
          </a:effectRef>
          <a:fontRef idx="minor">
            <a:schemeClr val="dk1"/>
          </a:fontRef>
        </p:style>
        <p:txBody>
          <a:bodyPr wrap="none" anchor="ctr"/>
          <a:lstStyle/>
          <a:p>
            <a:pPr rtl="1"/>
            <a:r>
              <a:rPr lang="ar-EG" altLang="zh-CN" b="1" dirty="0" smtClean="0">
                <a:solidFill>
                  <a:srgbClr val="002060"/>
                </a:solidFill>
                <a:ea typeface="幼圆" pitchFamily="1" charset="-122"/>
              </a:rPr>
              <a:t>المساهمة </a:t>
            </a:r>
            <a:r>
              <a:rPr lang="ar-EG" altLang="zh-CN" b="1" dirty="0">
                <a:solidFill>
                  <a:srgbClr val="002060"/>
                </a:solidFill>
                <a:ea typeface="幼圆" pitchFamily="1" charset="-122"/>
              </a:rPr>
              <a:t>في التحكم في سلوك العاملين </a:t>
            </a:r>
            <a:endParaRPr lang="zh-CN" altLang="en-US" sz="2400" b="1" dirty="0">
              <a:solidFill>
                <a:srgbClr val="002060"/>
              </a:solidFill>
              <a:ea typeface="幼圆" pitchFamily="1" charset="-122"/>
            </a:endParaRPr>
          </a:p>
        </p:txBody>
      </p:sp>
      <p:sp>
        <p:nvSpPr>
          <p:cNvPr id="9" name="Rectangle 6"/>
          <p:cNvSpPr>
            <a:spLocks noChangeArrowheads="1"/>
          </p:cNvSpPr>
          <p:nvPr/>
        </p:nvSpPr>
        <p:spPr bwMode="auto">
          <a:xfrm>
            <a:off x="467545" y="5228431"/>
            <a:ext cx="6912744" cy="504825"/>
          </a:xfrm>
          <a:prstGeom prst="rect">
            <a:avLst/>
          </a:prstGeom>
          <a:solidFill>
            <a:srgbClr val="00B0F0"/>
          </a:solidFill>
          <a:ln>
            <a:noFill/>
          </a:ln>
          <a:effectLst/>
          <a:extLst/>
        </p:spPr>
        <p:txBody>
          <a:bodyPr wrap="none" anchor="ctr"/>
          <a:lstStyle/>
          <a:p>
            <a:pPr rtl="1"/>
            <a:r>
              <a:rPr lang="ar-EG" altLang="zh-CN" b="1" dirty="0" smtClean="0">
                <a:solidFill>
                  <a:srgbClr val="002060"/>
                </a:solidFill>
                <a:ea typeface="幼圆" pitchFamily="1" charset="-122"/>
              </a:rPr>
              <a:t>تنمية </a:t>
            </a:r>
            <a:r>
              <a:rPr lang="ar-EG" altLang="zh-CN" b="1" dirty="0">
                <a:solidFill>
                  <a:srgbClr val="002060"/>
                </a:solidFill>
                <a:ea typeface="幼圆" pitchFamily="1" charset="-122"/>
              </a:rPr>
              <a:t>عادات وقيم سلوكية جديدة </a:t>
            </a:r>
            <a:endParaRPr lang="zh-CN" altLang="en-US" b="1" dirty="0">
              <a:solidFill>
                <a:srgbClr val="002060"/>
              </a:solidFill>
              <a:ea typeface="幼圆" pitchFamily="1" charset="-122"/>
            </a:endParaRPr>
          </a:p>
        </p:txBody>
      </p:sp>
      <p:pic>
        <p:nvPicPr>
          <p:cNvPr id="10" name="Picture 7" descr="Green_01"/>
          <p:cNvPicPr>
            <a:picLocks noChangeAspect="1" noChangeArrowheads="1"/>
          </p:cNvPicPr>
          <p:nvPr/>
        </p:nvPicPr>
        <p:blipFill>
          <a:blip r:embed="rId3">
            <a:duotone>
              <a:prstClr val="black"/>
              <a:srgbClr val="FFCC66">
                <a:tint val="45000"/>
                <a:satMod val="400000"/>
              </a:srgbClr>
            </a:duotone>
            <a:extLst>
              <a:ext uri="{28A0092B-C50C-407E-A947-70E740481C1C}">
                <a14:useLocalDpi xmlns:a14="http://schemas.microsoft.com/office/drawing/2010/main" xmlns="" val="0"/>
              </a:ext>
            </a:extLst>
          </a:blip>
          <a:srcRect/>
          <a:stretch>
            <a:fillRect/>
          </a:stretch>
        </p:blipFill>
        <p:spPr bwMode="auto">
          <a:xfrm flipH="1">
            <a:off x="7811765" y="2204244"/>
            <a:ext cx="432643" cy="390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8" descr="Green_01"/>
          <p:cNvPicPr>
            <a:picLocks noChangeAspect="1" noChangeArrowheads="1"/>
          </p:cNvPicPr>
          <p:nvPr/>
        </p:nvPicPr>
        <p:blipFill>
          <a:blip r:embed="rId3">
            <a:duotone>
              <a:prstClr val="black"/>
              <a:schemeClr val="accent6">
                <a:tint val="45000"/>
                <a:satMod val="400000"/>
              </a:schemeClr>
            </a:duotone>
            <a:extLst>
              <a:ext uri="{28A0092B-C50C-407E-A947-70E740481C1C}">
                <a14:useLocalDpi xmlns:a14="http://schemas.microsoft.com/office/drawing/2010/main" xmlns="" val="0"/>
              </a:ext>
            </a:extLst>
          </a:blip>
          <a:srcRect/>
          <a:stretch>
            <a:fillRect/>
          </a:stretch>
        </p:blipFill>
        <p:spPr bwMode="auto">
          <a:xfrm flipH="1">
            <a:off x="7811765" y="3212306"/>
            <a:ext cx="432643" cy="390525"/>
          </a:xfrm>
          <a:prstGeom prst="rect">
            <a:avLst/>
          </a:prstGeom>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9" descr="Green_01"/>
          <p:cNvPicPr>
            <a:picLocks noChangeAspect="1" noChangeArrowheads="1"/>
          </p:cNvPicPr>
          <p:nvPr/>
        </p:nvPicPr>
        <p:blipFill>
          <a:blip r:embed="rId3">
            <a:duotone>
              <a:prstClr val="black"/>
              <a:schemeClr val="accent2">
                <a:tint val="45000"/>
                <a:satMod val="400000"/>
              </a:schemeClr>
            </a:duotone>
            <a:extLst>
              <a:ext uri="{28A0092B-C50C-407E-A947-70E740481C1C}">
                <a14:useLocalDpi xmlns:a14="http://schemas.microsoft.com/office/drawing/2010/main" xmlns="" val="0"/>
              </a:ext>
            </a:extLst>
          </a:blip>
          <a:srcRect/>
          <a:stretch>
            <a:fillRect/>
          </a:stretch>
        </p:blipFill>
        <p:spPr bwMode="auto">
          <a:xfrm flipH="1">
            <a:off x="7811765" y="4220369"/>
            <a:ext cx="432643" cy="390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10" descr="Green_01"/>
          <p:cNvPicPr>
            <a:picLocks noChangeAspect="1" noChangeArrowheads="1"/>
          </p:cNvPicPr>
          <p:nvPr/>
        </p:nvPicPr>
        <p:blipFill>
          <a:blip r:embed="rId3">
            <a:duotone>
              <a:prstClr val="black"/>
              <a:schemeClr val="accent1">
                <a:tint val="45000"/>
                <a:satMod val="400000"/>
              </a:schemeClr>
            </a:duotone>
            <a:extLst>
              <a:ext uri="{28A0092B-C50C-407E-A947-70E740481C1C}">
                <a14:useLocalDpi xmlns:a14="http://schemas.microsoft.com/office/drawing/2010/main" xmlns="" val="0"/>
              </a:ext>
            </a:extLst>
          </a:blip>
          <a:srcRect/>
          <a:stretch>
            <a:fillRect/>
          </a:stretch>
        </p:blipFill>
        <p:spPr bwMode="auto">
          <a:xfrm flipH="1">
            <a:off x="7811765" y="5301456"/>
            <a:ext cx="432643" cy="390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207221133"/>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10"/>
                                        </p:tgtEl>
                                        <p:attrNameLst>
                                          <p:attrName>r</p:attrName>
                                        </p:attrNameLst>
                                      </p:cBhvr>
                                    </p:animRot>
                                  </p:childTnLst>
                                </p:cTn>
                              </p:par>
                            </p:childTnLst>
                          </p:cTn>
                        </p:par>
                        <p:par>
                          <p:cTn id="7" fill="hold">
                            <p:stCondLst>
                              <p:cond delay="2000"/>
                            </p:stCondLst>
                            <p:childTnLst>
                              <p:par>
                                <p:cTn id="8" presetID="16" presetClass="entr" presetSubtype="21" fill="hold" grpId="0" nodeType="after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nodeType="clickEffect">
                                  <p:stCondLst>
                                    <p:cond delay="0"/>
                                  </p:stCondLst>
                                  <p:childTnLst>
                                    <p:animRot by="21600000">
                                      <p:cBhvr>
                                        <p:cTn id="14" dur="2000" fill="hold"/>
                                        <p:tgtEl>
                                          <p:spTgt spid="11"/>
                                        </p:tgtEl>
                                        <p:attrNameLst>
                                          <p:attrName>r</p:attrName>
                                        </p:attrNameLst>
                                      </p:cBhvr>
                                    </p:animRot>
                                  </p:childTnLst>
                                </p:cTn>
                              </p:par>
                            </p:childTnLst>
                          </p:cTn>
                        </p:par>
                        <p:par>
                          <p:cTn id="15" fill="hold">
                            <p:stCondLst>
                              <p:cond delay="2000"/>
                            </p:stCondLst>
                            <p:childTnLst>
                              <p:par>
                                <p:cTn id="16" presetID="16" presetClass="entr" presetSubtype="21"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mph" presetSubtype="0" fill="hold" nodeType="clickEffect">
                                  <p:stCondLst>
                                    <p:cond delay="0"/>
                                  </p:stCondLst>
                                  <p:childTnLst>
                                    <p:animRot by="21600000">
                                      <p:cBhvr>
                                        <p:cTn id="22" dur="2000" fill="hold"/>
                                        <p:tgtEl>
                                          <p:spTgt spid="12"/>
                                        </p:tgtEl>
                                        <p:attrNameLst>
                                          <p:attrName>r</p:attrName>
                                        </p:attrNameLst>
                                      </p:cBhvr>
                                    </p:animRot>
                                  </p:childTnLst>
                                </p:cTn>
                              </p:par>
                            </p:childTnLst>
                          </p:cTn>
                        </p:par>
                        <p:par>
                          <p:cTn id="23" fill="hold">
                            <p:stCondLst>
                              <p:cond delay="2000"/>
                            </p:stCondLst>
                            <p:childTnLst>
                              <p:par>
                                <p:cTn id="24" presetID="16" presetClass="entr" presetSubtype="21"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arn(inVertical)">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mph" presetSubtype="0" fill="hold" nodeType="clickEffect">
                                  <p:stCondLst>
                                    <p:cond delay="0"/>
                                  </p:stCondLst>
                                  <p:childTnLst>
                                    <p:animRot by="21600000">
                                      <p:cBhvr>
                                        <p:cTn id="30" dur="2000" fill="hold"/>
                                        <p:tgtEl>
                                          <p:spTgt spid="13"/>
                                        </p:tgtEl>
                                        <p:attrNameLst>
                                          <p:attrName>r</p:attrName>
                                        </p:attrNameLst>
                                      </p:cBhvr>
                                    </p:animRot>
                                  </p:childTnLst>
                                </p:cTn>
                              </p:par>
                            </p:childTnLst>
                          </p:cTn>
                        </p:par>
                        <p:par>
                          <p:cTn id="31" fill="hold">
                            <p:stCondLst>
                              <p:cond delay="2000"/>
                            </p:stCondLst>
                            <p:childTnLst>
                              <p:par>
                                <p:cTn id="32" presetID="16" presetClass="entr" presetSubtype="21"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barn(inVertical)">
                                      <p:cBhvr>
                                        <p:cTn id="3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3"/>
          <p:cNvSpPr/>
          <p:nvPr/>
        </p:nvSpPr>
        <p:spPr bwMode="auto">
          <a:xfrm>
            <a:off x="6084168" y="404664"/>
            <a:ext cx="2928664" cy="720080"/>
          </a:xfrm>
          <a:prstGeom prst="round2DiagRect">
            <a:avLst/>
          </a:prstGeom>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pPr rtl="1"/>
            <a:r>
              <a:rPr lang="ar-EG" sz="2800" b="1" dirty="0">
                <a:solidFill>
                  <a:srgbClr val="0120BD">
                    <a:lumMod val="75000"/>
                  </a:srgbClr>
                </a:solidFill>
                <a:latin typeface="Arial" charset="0"/>
              </a:rPr>
              <a:t>أهمية الحوافز</a:t>
            </a:r>
            <a:endParaRPr lang="ar-EG" sz="2800" b="1" dirty="0" smtClean="0">
              <a:solidFill>
                <a:srgbClr val="0120BD">
                  <a:lumMod val="75000"/>
                </a:srgbClr>
              </a:solidFill>
              <a:latin typeface="Arial" charset="0"/>
            </a:endParaRPr>
          </a:p>
        </p:txBody>
      </p:sp>
      <p:sp>
        <p:nvSpPr>
          <p:cNvPr id="6" name="Rectangle 3"/>
          <p:cNvSpPr>
            <a:spLocks noChangeArrowheads="1"/>
          </p:cNvSpPr>
          <p:nvPr/>
        </p:nvSpPr>
        <p:spPr bwMode="auto">
          <a:xfrm>
            <a:off x="467545" y="2132806"/>
            <a:ext cx="6912744" cy="504825"/>
          </a:xfrm>
          <a:prstGeom prst="rect">
            <a:avLst/>
          </a:prstGeom>
          <a:gradFill rotWithShape="1">
            <a:gsLst>
              <a:gs pos="0">
                <a:srgbClr val="FFC000"/>
              </a:gs>
              <a:gs pos="100000">
                <a:srgbClr val="FFCC66"/>
              </a:gs>
            </a:gsLst>
            <a:lin ang="5400000" scaled="1"/>
          </a:gradFill>
          <a:ln>
            <a:noFill/>
          </a:ln>
          <a:effectLst/>
          <a:extLst/>
        </p:spPr>
        <p:txBody>
          <a:bodyPr wrap="none" anchor="ctr"/>
          <a:lstStyle/>
          <a:p>
            <a:pPr rtl="1"/>
            <a:r>
              <a:rPr lang="ar-EG" altLang="zh-CN" b="1" dirty="0" smtClean="0">
                <a:solidFill>
                  <a:srgbClr val="002060"/>
                </a:solidFill>
                <a:ea typeface="幼圆" pitchFamily="1" charset="-122"/>
              </a:rPr>
              <a:t>المساهمة </a:t>
            </a:r>
            <a:r>
              <a:rPr lang="ar-EG" altLang="zh-CN" b="1" dirty="0">
                <a:solidFill>
                  <a:srgbClr val="002060"/>
                </a:solidFill>
                <a:ea typeface="幼圆" pitchFamily="1" charset="-122"/>
              </a:rPr>
              <a:t>في تعزيز العاملين لأهداف المنظمة أو سياساتها </a:t>
            </a:r>
            <a:endParaRPr lang="ar-EG" altLang="zh-CN" sz="2400" b="1" dirty="0">
              <a:solidFill>
                <a:srgbClr val="002060"/>
              </a:solidFill>
              <a:ea typeface="幼圆" pitchFamily="1" charset="-122"/>
            </a:endParaRPr>
          </a:p>
        </p:txBody>
      </p:sp>
      <p:sp>
        <p:nvSpPr>
          <p:cNvPr id="7" name="Rectangle 4"/>
          <p:cNvSpPr>
            <a:spLocks noChangeArrowheads="1"/>
          </p:cNvSpPr>
          <p:nvPr/>
        </p:nvSpPr>
        <p:spPr bwMode="auto">
          <a:xfrm>
            <a:off x="467545" y="3164681"/>
            <a:ext cx="6912744" cy="504825"/>
          </a:xfrm>
          <a:prstGeom prst="rect">
            <a:avLst/>
          </a:prstGeom>
          <a:ln/>
          <a:extLst/>
        </p:spPr>
        <p:style>
          <a:lnRef idx="1">
            <a:schemeClr val="accent6"/>
          </a:lnRef>
          <a:fillRef idx="3">
            <a:schemeClr val="accent6"/>
          </a:fillRef>
          <a:effectRef idx="2">
            <a:schemeClr val="accent6"/>
          </a:effectRef>
          <a:fontRef idx="minor">
            <a:schemeClr val="lt1"/>
          </a:fontRef>
        </p:style>
        <p:txBody>
          <a:bodyPr wrap="none" anchor="ctr"/>
          <a:lstStyle/>
          <a:p>
            <a:pPr rtl="1"/>
            <a:r>
              <a:rPr lang="ar-EG" altLang="zh-CN" sz="2300" b="1" dirty="0" smtClean="0">
                <a:solidFill>
                  <a:srgbClr val="002060"/>
                </a:solidFill>
                <a:ea typeface="幼圆" pitchFamily="1" charset="-122"/>
              </a:rPr>
              <a:t>تنمية </a:t>
            </a:r>
            <a:r>
              <a:rPr lang="ar-EG" altLang="zh-CN" sz="2300" b="1" dirty="0">
                <a:solidFill>
                  <a:srgbClr val="002060"/>
                </a:solidFill>
                <a:ea typeface="幼圆" pitchFamily="1" charset="-122"/>
              </a:rPr>
              <a:t>الطاقات الإبداعية لدى العاملين </a:t>
            </a:r>
            <a:endParaRPr lang="zh-CN" altLang="en-US" sz="2300" b="1" dirty="0">
              <a:solidFill>
                <a:srgbClr val="002060"/>
              </a:solidFill>
              <a:ea typeface="幼圆" pitchFamily="1" charset="-122"/>
            </a:endParaRPr>
          </a:p>
        </p:txBody>
      </p:sp>
      <p:sp>
        <p:nvSpPr>
          <p:cNvPr id="8" name="Rectangle 5"/>
          <p:cNvSpPr>
            <a:spLocks noChangeArrowheads="1"/>
          </p:cNvSpPr>
          <p:nvPr/>
        </p:nvSpPr>
        <p:spPr bwMode="auto">
          <a:xfrm>
            <a:off x="467545" y="4196556"/>
            <a:ext cx="6912744" cy="504825"/>
          </a:xfrm>
          <a:prstGeom prst="rect">
            <a:avLst/>
          </a:prstGeom>
          <a:ln/>
          <a:extLst/>
        </p:spPr>
        <p:style>
          <a:lnRef idx="1">
            <a:schemeClr val="accent2"/>
          </a:lnRef>
          <a:fillRef idx="2">
            <a:schemeClr val="accent2"/>
          </a:fillRef>
          <a:effectRef idx="1">
            <a:schemeClr val="accent2"/>
          </a:effectRef>
          <a:fontRef idx="minor">
            <a:schemeClr val="dk1"/>
          </a:fontRef>
        </p:style>
        <p:txBody>
          <a:bodyPr wrap="none" anchor="ctr"/>
          <a:lstStyle/>
          <a:p>
            <a:pPr rtl="1"/>
            <a:r>
              <a:rPr lang="ar-EG" altLang="zh-CN" b="1" dirty="0">
                <a:solidFill>
                  <a:srgbClr val="002060"/>
                </a:solidFill>
                <a:ea typeface="幼圆" pitchFamily="1" charset="-122"/>
              </a:rPr>
              <a:t>	المساهمة في تحقيق أي أعمال او أنشطة تسعى المنظمة على إنجازها</a:t>
            </a:r>
            <a:endParaRPr lang="zh-CN" altLang="en-US" sz="2400" b="1" dirty="0">
              <a:solidFill>
                <a:srgbClr val="002060"/>
              </a:solidFill>
              <a:ea typeface="幼圆" pitchFamily="1" charset="-122"/>
            </a:endParaRPr>
          </a:p>
        </p:txBody>
      </p:sp>
      <p:pic>
        <p:nvPicPr>
          <p:cNvPr id="10" name="Picture 7" descr="Green_01"/>
          <p:cNvPicPr>
            <a:picLocks noChangeAspect="1" noChangeArrowheads="1"/>
          </p:cNvPicPr>
          <p:nvPr/>
        </p:nvPicPr>
        <p:blipFill>
          <a:blip r:embed="rId3">
            <a:duotone>
              <a:prstClr val="black"/>
              <a:srgbClr val="FFCC66">
                <a:tint val="45000"/>
                <a:satMod val="400000"/>
              </a:srgbClr>
            </a:duotone>
            <a:extLst>
              <a:ext uri="{28A0092B-C50C-407E-A947-70E740481C1C}">
                <a14:useLocalDpi xmlns:a14="http://schemas.microsoft.com/office/drawing/2010/main" xmlns="" val="0"/>
              </a:ext>
            </a:extLst>
          </a:blip>
          <a:srcRect/>
          <a:stretch>
            <a:fillRect/>
          </a:stretch>
        </p:blipFill>
        <p:spPr bwMode="auto">
          <a:xfrm flipH="1">
            <a:off x="7811765" y="2204244"/>
            <a:ext cx="432643" cy="390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8" descr="Green_01"/>
          <p:cNvPicPr>
            <a:picLocks noChangeAspect="1" noChangeArrowheads="1"/>
          </p:cNvPicPr>
          <p:nvPr/>
        </p:nvPicPr>
        <p:blipFill>
          <a:blip r:embed="rId3">
            <a:duotone>
              <a:prstClr val="black"/>
              <a:schemeClr val="accent6">
                <a:tint val="45000"/>
                <a:satMod val="400000"/>
              </a:schemeClr>
            </a:duotone>
            <a:extLst>
              <a:ext uri="{28A0092B-C50C-407E-A947-70E740481C1C}">
                <a14:useLocalDpi xmlns:a14="http://schemas.microsoft.com/office/drawing/2010/main" xmlns="" val="0"/>
              </a:ext>
            </a:extLst>
          </a:blip>
          <a:srcRect/>
          <a:stretch>
            <a:fillRect/>
          </a:stretch>
        </p:blipFill>
        <p:spPr bwMode="auto">
          <a:xfrm flipH="1">
            <a:off x="7811765" y="3212306"/>
            <a:ext cx="432643" cy="390525"/>
          </a:xfrm>
          <a:prstGeom prst="rect">
            <a:avLst/>
          </a:prstGeom>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9" descr="Green_01"/>
          <p:cNvPicPr>
            <a:picLocks noChangeAspect="1" noChangeArrowheads="1"/>
          </p:cNvPicPr>
          <p:nvPr/>
        </p:nvPicPr>
        <p:blipFill>
          <a:blip r:embed="rId3">
            <a:duotone>
              <a:prstClr val="black"/>
              <a:schemeClr val="accent2">
                <a:tint val="45000"/>
                <a:satMod val="400000"/>
              </a:schemeClr>
            </a:duotone>
            <a:extLst>
              <a:ext uri="{28A0092B-C50C-407E-A947-70E740481C1C}">
                <a14:useLocalDpi xmlns:a14="http://schemas.microsoft.com/office/drawing/2010/main" xmlns="" val="0"/>
              </a:ext>
            </a:extLst>
          </a:blip>
          <a:srcRect/>
          <a:stretch>
            <a:fillRect/>
          </a:stretch>
        </p:blipFill>
        <p:spPr bwMode="auto">
          <a:xfrm flipH="1">
            <a:off x="7811765" y="4220369"/>
            <a:ext cx="432643" cy="390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818289174"/>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10"/>
                                        </p:tgtEl>
                                        <p:attrNameLst>
                                          <p:attrName>r</p:attrName>
                                        </p:attrNameLst>
                                      </p:cBhvr>
                                    </p:animRot>
                                  </p:childTnLst>
                                </p:cTn>
                              </p:par>
                            </p:childTnLst>
                          </p:cTn>
                        </p:par>
                        <p:par>
                          <p:cTn id="7" fill="hold">
                            <p:stCondLst>
                              <p:cond delay="2000"/>
                            </p:stCondLst>
                            <p:childTnLst>
                              <p:par>
                                <p:cTn id="8" presetID="16" presetClass="entr" presetSubtype="21" fill="hold" grpId="0" nodeType="after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nodeType="clickEffect">
                                  <p:stCondLst>
                                    <p:cond delay="0"/>
                                  </p:stCondLst>
                                  <p:childTnLst>
                                    <p:animRot by="21600000">
                                      <p:cBhvr>
                                        <p:cTn id="14" dur="2000" fill="hold"/>
                                        <p:tgtEl>
                                          <p:spTgt spid="11"/>
                                        </p:tgtEl>
                                        <p:attrNameLst>
                                          <p:attrName>r</p:attrName>
                                        </p:attrNameLst>
                                      </p:cBhvr>
                                    </p:animRot>
                                  </p:childTnLst>
                                </p:cTn>
                              </p:par>
                            </p:childTnLst>
                          </p:cTn>
                        </p:par>
                        <p:par>
                          <p:cTn id="15" fill="hold">
                            <p:stCondLst>
                              <p:cond delay="2000"/>
                            </p:stCondLst>
                            <p:childTnLst>
                              <p:par>
                                <p:cTn id="16" presetID="16" presetClass="entr" presetSubtype="21"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mph" presetSubtype="0" fill="hold" nodeType="clickEffect">
                                  <p:stCondLst>
                                    <p:cond delay="0"/>
                                  </p:stCondLst>
                                  <p:childTnLst>
                                    <p:animRot by="21600000">
                                      <p:cBhvr>
                                        <p:cTn id="22" dur="2000" fill="hold"/>
                                        <p:tgtEl>
                                          <p:spTgt spid="12"/>
                                        </p:tgtEl>
                                        <p:attrNameLst>
                                          <p:attrName>r</p:attrName>
                                        </p:attrNameLst>
                                      </p:cBhvr>
                                    </p:animRot>
                                  </p:childTnLst>
                                </p:cTn>
                              </p:par>
                            </p:childTnLst>
                          </p:cTn>
                        </p:par>
                        <p:par>
                          <p:cTn id="23" fill="hold">
                            <p:stCondLst>
                              <p:cond delay="2000"/>
                            </p:stCondLst>
                            <p:childTnLst>
                              <p:par>
                                <p:cTn id="24" presetID="16" presetClass="entr" presetSubtype="21"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arn(inVertical)">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对角圆角矩形 5"/>
          <p:cNvSpPr>
            <a:spLocks/>
          </p:cNvSpPr>
          <p:nvPr/>
        </p:nvSpPr>
        <p:spPr bwMode="auto">
          <a:xfrm rot="21346829" flipH="1">
            <a:off x="1503901" y="2158577"/>
            <a:ext cx="5850448" cy="2931372"/>
          </a:xfrm>
          <a:custGeom>
            <a:avLst/>
            <a:gdLst>
              <a:gd name="T0" fmla="*/ 492043 w 6954838"/>
              <a:gd name="T1" fmla="*/ 0 h 3879850"/>
              <a:gd name="T2" fmla="*/ 6954838 w 6954838"/>
              <a:gd name="T3" fmla="*/ 0 h 3879850"/>
              <a:gd name="T4" fmla="*/ 6954838 w 6954838"/>
              <a:gd name="T5" fmla="*/ 0 h 3879850"/>
              <a:gd name="T6" fmla="*/ 6954838 w 6954838"/>
              <a:gd name="T7" fmla="*/ 3387807 h 3879850"/>
              <a:gd name="T8" fmla="*/ 6462795 w 6954838"/>
              <a:gd name="T9" fmla="*/ 3879850 h 3879850"/>
              <a:gd name="T10" fmla="*/ 0 w 6954838"/>
              <a:gd name="T11" fmla="*/ 3879850 h 3879850"/>
              <a:gd name="T12" fmla="*/ 0 w 6954838"/>
              <a:gd name="T13" fmla="*/ 3879850 h 3879850"/>
              <a:gd name="T14" fmla="*/ 0 w 6954838"/>
              <a:gd name="T15" fmla="*/ 492043 h 3879850"/>
              <a:gd name="T16" fmla="*/ 492043 w 6954838"/>
              <a:gd name="T17" fmla="*/ 0 h 3879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54838" h="3879850">
                <a:moveTo>
                  <a:pt x="492043" y="0"/>
                </a:moveTo>
                <a:lnTo>
                  <a:pt x="6954838" y="0"/>
                </a:lnTo>
                <a:lnTo>
                  <a:pt x="6954838" y="3387807"/>
                </a:lnTo>
                <a:cubicBezTo>
                  <a:pt x="6954838" y="3659555"/>
                  <a:pt x="6734543" y="3879850"/>
                  <a:pt x="6462795" y="3879850"/>
                </a:cubicBezTo>
                <a:lnTo>
                  <a:pt x="0" y="3879850"/>
                </a:lnTo>
                <a:lnTo>
                  <a:pt x="0" y="492043"/>
                </a:lnTo>
                <a:cubicBezTo>
                  <a:pt x="0" y="220295"/>
                  <a:pt x="220295" y="0"/>
                  <a:pt x="492043" y="0"/>
                </a:cubicBezTo>
                <a:close/>
              </a:path>
            </a:pathLst>
          </a:custGeom>
          <a:gradFill>
            <a:gsLst>
              <a:gs pos="0">
                <a:srgbClr val="66CCFF"/>
              </a:gs>
              <a:gs pos="35000">
                <a:srgbClr val="33CCFF"/>
              </a:gs>
              <a:gs pos="100000">
                <a:srgbClr val="00B0F0"/>
              </a:gs>
            </a:gsLst>
          </a:gradFill>
          <a:ln>
            <a:solidFill>
              <a:srgbClr val="00FFFF"/>
            </a:solidFill>
          </a:ln>
          <a:extLst/>
        </p:spPr>
        <p:style>
          <a:lnRef idx="1">
            <a:schemeClr val="accent1"/>
          </a:lnRef>
          <a:fillRef idx="2">
            <a:schemeClr val="accent1"/>
          </a:fillRef>
          <a:effectRef idx="1">
            <a:schemeClr val="accent1"/>
          </a:effectRef>
          <a:fontRef idx="minor">
            <a:schemeClr val="dk1"/>
          </a:fontRef>
        </p:style>
        <p:txBody>
          <a:bodyPr anchor="ctr"/>
          <a:lstStyle/>
          <a:p>
            <a:pPr>
              <a:defRPr/>
            </a:pPr>
            <a:endParaRPr lang="ar-EG">
              <a:solidFill>
                <a:srgbClr val="000000"/>
              </a:solidFill>
              <a:latin typeface="Arial" panose="020B0604020202020204" pitchFamily="34" charset="0"/>
              <a:ea typeface="SimSun" panose="02010600030101010101" pitchFamily="2" charset="-122"/>
            </a:endParaRPr>
          </a:p>
        </p:txBody>
      </p:sp>
      <p:pic>
        <p:nvPicPr>
          <p:cNvPr id="7" name="Picture 3" descr="C:\TDDOWNLOAD\pencil.png"/>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flipH="1">
            <a:off x="6826558" y="1700808"/>
            <a:ext cx="481746" cy="7466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内容占位符 2"/>
          <p:cNvSpPr>
            <a:spLocks noGrp="1"/>
          </p:cNvSpPr>
          <p:nvPr>
            <p:ph idx="4294967295"/>
          </p:nvPr>
        </p:nvSpPr>
        <p:spPr>
          <a:xfrm rot="21361315" flipH="1">
            <a:off x="1973263" y="2738438"/>
            <a:ext cx="4797425" cy="2054225"/>
          </a:xfrm>
        </p:spPr>
        <p:txBody>
          <a:bodyPr/>
          <a:lstStyle/>
          <a:p>
            <a:pPr marL="0" indent="0" algn="ctr" eaLnBrk="1" hangingPunct="1"/>
            <a:endParaRPr lang="en-US" sz="1600" b="1" dirty="0" smtClean="0">
              <a:solidFill>
                <a:srgbClr val="002060"/>
              </a:solidFill>
            </a:endParaRPr>
          </a:p>
          <a:p>
            <a:pPr marL="0" indent="0" algn="ctr" rtl="1" eaLnBrk="1" hangingPunct="1">
              <a:buNone/>
            </a:pPr>
            <a:endParaRPr lang="ar-EG" altLang="zh-CN" sz="1800" b="1" dirty="0" smtClean="0">
              <a:solidFill>
                <a:srgbClr val="002060"/>
              </a:solidFill>
            </a:endParaRPr>
          </a:p>
          <a:p>
            <a:pPr marL="0" indent="0" algn="ctr">
              <a:buNone/>
            </a:pPr>
            <a:r>
              <a:rPr lang="ar-EG" altLang="zh-CN" sz="4000" b="1" dirty="0" smtClean="0">
                <a:solidFill>
                  <a:srgbClr val="002060"/>
                </a:solidFill>
              </a:rPr>
              <a:t>متى </a:t>
            </a:r>
            <a:r>
              <a:rPr lang="ar-EG" altLang="zh-CN" sz="4000" b="1" dirty="0">
                <a:solidFill>
                  <a:srgbClr val="002060"/>
                </a:solidFill>
              </a:rPr>
              <a:t>يتم اللجوء للتحفيز؟</a:t>
            </a:r>
          </a:p>
        </p:txBody>
      </p:sp>
    </p:spTree>
    <p:extLst>
      <p:ext uri="{BB962C8B-B14F-4D97-AF65-F5344CB8AC3E}">
        <p14:creationId xmlns:p14="http://schemas.microsoft.com/office/powerpoint/2010/main" xmlns="" val="953638221"/>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par>
                          <p:cTn id="21" fill="hold">
                            <p:stCondLst>
                              <p:cond delay="2000"/>
                            </p:stCondLst>
                            <p:childTnLst>
                              <p:par>
                                <p:cTn id="22" presetID="26" presetClass="entr" presetSubtype="0"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80">
                                          <p:stCondLst>
                                            <p:cond delay="0"/>
                                          </p:stCondLst>
                                        </p:cTn>
                                        <p:tgtEl>
                                          <p:spTgt spid="7"/>
                                        </p:tgtEl>
                                      </p:cBhvr>
                                    </p:animEffect>
                                    <p:anim calcmode="lin" valueType="num">
                                      <p:cBhvr>
                                        <p:cTn id="25"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0" dur="26">
                                          <p:stCondLst>
                                            <p:cond delay="650"/>
                                          </p:stCondLst>
                                        </p:cTn>
                                        <p:tgtEl>
                                          <p:spTgt spid="7"/>
                                        </p:tgtEl>
                                      </p:cBhvr>
                                      <p:to x="100000" y="60000"/>
                                    </p:animScale>
                                    <p:animScale>
                                      <p:cBhvr>
                                        <p:cTn id="31" dur="166" decel="50000">
                                          <p:stCondLst>
                                            <p:cond delay="676"/>
                                          </p:stCondLst>
                                        </p:cTn>
                                        <p:tgtEl>
                                          <p:spTgt spid="7"/>
                                        </p:tgtEl>
                                      </p:cBhvr>
                                      <p:to x="100000" y="100000"/>
                                    </p:animScale>
                                    <p:animScale>
                                      <p:cBhvr>
                                        <p:cTn id="32" dur="26">
                                          <p:stCondLst>
                                            <p:cond delay="1312"/>
                                          </p:stCondLst>
                                        </p:cTn>
                                        <p:tgtEl>
                                          <p:spTgt spid="7"/>
                                        </p:tgtEl>
                                      </p:cBhvr>
                                      <p:to x="100000" y="80000"/>
                                    </p:animScale>
                                    <p:animScale>
                                      <p:cBhvr>
                                        <p:cTn id="33" dur="166" decel="50000">
                                          <p:stCondLst>
                                            <p:cond delay="1338"/>
                                          </p:stCondLst>
                                        </p:cTn>
                                        <p:tgtEl>
                                          <p:spTgt spid="7"/>
                                        </p:tgtEl>
                                      </p:cBhvr>
                                      <p:to x="100000" y="100000"/>
                                    </p:animScale>
                                    <p:animScale>
                                      <p:cBhvr>
                                        <p:cTn id="34" dur="26">
                                          <p:stCondLst>
                                            <p:cond delay="1642"/>
                                          </p:stCondLst>
                                        </p:cTn>
                                        <p:tgtEl>
                                          <p:spTgt spid="7"/>
                                        </p:tgtEl>
                                      </p:cBhvr>
                                      <p:to x="100000" y="90000"/>
                                    </p:animScale>
                                    <p:animScale>
                                      <p:cBhvr>
                                        <p:cTn id="35" dur="166" decel="50000">
                                          <p:stCondLst>
                                            <p:cond delay="1668"/>
                                          </p:stCondLst>
                                        </p:cTn>
                                        <p:tgtEl>
                                          <p:spTgt spid="7"/>
                                        </p:tgtEl>
                                      </p:cBhvr>
                                      <p:to x="100000" y="100000"/>
                                    </p:animScale>
                                    <p:animScale>
                                      <p:cBhvr>
                                        <p:cTn id="36" dur="26">
                                          <p:stCondLst>
                                            <p:cond delay="1808"/>
                                          </p:stCondLst>
                                        </p:cTn>
                                        <p:tgtEl>
                                          <p:spTgt spid="7"/>
                                        </p:tgtEl>
                                      </p:cBhvr>
                                      <p:to x="100000" y="95000"/>
                                    </p:animScale>
                                    <p:animScale>
                                      <p:cBhvr>
                                        <p:cTn id="37" dur="166" decel="50000">
                                          <p:stCondLst>
                                            <p:cond delay="1834"/>
                                          </p:stCondLst>
                                        </p:cTn>
                                        <p:tgtEl>
                                          <p:spTgt spid="7"/>
                                        </p:tgtEl>
                                      </p:cBhvr>
                                      <p:to x="100000" y="100000"/>
                                    </p:animScale>
                                  </p:childTnLst>
                                </p:cTn>
                              </p:par>
                            </p:childTnLst>
                          </p:cTn>
                        </p:par>
                        <p:par>
                          <p:cTn id="38" fill="hold">
                            <p:stCondLst>
                              <p:cond delay="4000"/>
                            </p:stCondLst>
                            <p:childTnLst>
                              <p:par>
                                <p:cTn id="39" presetID="26" presetClass="entr" presetSubtype="0" fill="hold" grpId="0" nodeType="afterEffect">
                                  <p:stCondLst>
                                    <p:cond delay="0"/>
                                  </p:stCondLst>
                                  <p:childTnLst>
                                    <p:set>
                                      <p:cBhvr>
                                        <p:cTn id="40" dur="1" fill="hold">
                                          <p:stCondLst>
                                            <p:cond delay="0"/>
                                          </p:stCondLst>
                                        </p:cTn>
                                        <p:tgtEl>
                                          <p:spTgt spid="8">
                                            <p:txEl>
                                              <p:pRg st="2" end="2"/>
                                            </p:txEl>
                                          </p:spTgt>
                                        </p:tgtEl>
                                        <p:attrNameLst>
                                          <p:attrName>style.visibility</p:attrName>
                                        </p:attrNameLst>
                                      </p:cBhvr>
                                      <p:to>
                                        <p:strVal val="visible"/>
                                      </p:to>
                                    </p:set>
                                    <p:animEffect transition="in" filter="wipe(down)">
                                      <p:cBhvr>
                                        <p:cTn id="41" dur="580">
                                          <p:stCondLst>
                                            <p:cond delay="0"/>
                                          </p:stCondLst>
                                        </p:cTn>
                                        <p:tgtEl>
                                          <p:spTgt spid="8">
                                            <p:txEl>
                                              <p:pRg st="2" end="2"/>
                                            </p:txEl>
                                          </p:spTgt>
                                        </p:tgtEl>
                                      </p:cBhvr>
                                    </p:animEffect>
                                    <p:anim calcmode="lin" valueType="num">
                                      <p:cBhvr>
                                        <p:cTn id="42" dur="1822" tmFilter="0,0; 0.14,0.36; 0.43,0.73; 0.71,0.91; 1.0,1.0">
                                          <p:stCondLst>
                                            <p:cond delay="0"/>
                                          </p:stCondLst>
                                        </p:cTn>
                                        <p:tgtEl>
                                          <p:spTgt spid="8">
                                            <p:txEl>
                                              <p:pRg st="2" end="2"/>
                                            </p:txEl>
                                          </p:spTgt>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8">
                                            <p:txEl>
                                              <p:pRg st="2" end="2"/>
                                            </p:txEl>
                                          </p:spTgt>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8">
                                            <p:txEl>
                                              <p:pRg st="2" end="2"/>
                                            </p:txEl>
                                          </p:spTgt>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8">
                                            <p:txEl>
                                              <p:pRg st="2" end="2"/>
                                            </p:txEl>
                                          </p:spTgt>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8">
                                            <p:txEl>
                                              <p:pRg st="2" end="2"/>
                                            </p:txEl>
                                          </p:spTgt>
                                        </p:tgtEl>
                                        <p:attrNameLst>
                                          <p:attrName>ppt_y</p:attrName>
                                        </p:attrNameLst>
                                      </p:cBhvr>
                                      <p:tavLst>
                                        <p:tav tm="0" fmla="#ppt_y-sin(pi*$)/81">
                                          <p:val>
                                            <p:fltVal val="0"/>
                                          </p:val>
                                        </p:tav>
                                        <p:tav tm="100000">
                                          <p:val>
                                            <p:fltVal val="1"/>
                                          </p:val>
                                        </p:tav>
                                      </p:tavLst>
                                    </p:anim>
                                    <p:animScale>
                                      <p:cBhvr>
                                        <p:cTn id="47" dur="26">
                                          <p:stCondLst>
                                            <p:cond delay="650"/>
                                          </p:stCondLst>
                                        </p:cTn>
                                        <p:tgtEl>
                                          <p:spTgt spid="8">
                                            <p:txEl>
                                              <p:pRg st="2" end="2"/>
                                            </p:txEl>
                                          </p:spTgt>
                                        </p:tgtEl>
                                      </p:cBhvr>
                                      <p:to x="100000" y="60000"/>
                                    </p:animScale>
                                    <p:animScale>
                                      <p:cBhvr>
                                        <p:cTn id="48" dur="166" decel="50000">
                                          <p:stCondLst>
                                            <p:cond delay="676"/>
                                          </p:stCondLst>
                                        </p:cTn>
                                        <p:tgtEl>
                                          <p:spTgt spid="8">
                                            <p:txEl>
                                              <p:pRg st="2" end="2"/>
                                            </p:txEl>
                                          </p:spTgt>
                                        </p:tgtEl>
                                      </p:cBhvr>
                                      <p:to x="100000" y="100000"/>
                                    </p:animScale>
                                    <p:animScale>
                                      <p:cBhvr>
                                        <p:cTn id="49" dur="26">
                                          <p:stCondLst>
                                            <p:cond delay="1312"/>
                                          </p:stCondLst>
                                        </p:cTn>
                                        <p:tgtEl>
                                          <p:spTgt spid="8">
                                            <p:txEl>
                                              <p:pRg st="2" end="2"/>
                                            </p:txEl>
                                          </p:spTgt>
                                        </p:tgtEl>
                                      </p:cBhvr>
                                      <p:to x="100000" y="80000"/>
                                    </p:animScale>
                                    <p:animScale>
                                      <p:cBhvr>
                                        <p:cTn id="50" dur="166" decel="50000">
                                          <p:stCondLst>
                                            <p:cond delay="1338"/>
                                          </p:stCondLst>
                                        </p:cTn>
                                        <p:tgtEl>
                                          <p:spTgt spid="8">
                                            <p:txEl>
                                              <p:pRg st="2" end="2"/>
                                            </p:txEl>
                                          </p:spTgt>
                                        </p:tgtEl>
                                      </p:cBhvr>
                                      <p:to x="100000" y="100000"/>
                                    </p:animScale>
                                    <p:animScale>
                                      <p:cBhvr>
                                        <p:cTn id="51" dur="26">
                                          <p:stCondLst>
                                            <p:cond delay="1642"/>
                                          </p:stCondLst>
                                        </p:cTn>
                                        <p:tgtEl>
                                          <p:spTgt spid="8">
                                            <p:txEl>
                                              <p:pRg st="2" end="2"/>
                                            </p:txEl>
                                          </p:spTgt>
                                        </p:tgtEl>
                                      </p:cBhvr>
                                      <p:to x="100000" y="90000"/>
                                    </p:animScale>
                                    <p:animScale>
                                      <p:cBhvr>
                                        <p:cTn id="52" dur="166" decel="50000">
                                          <p:stCondLst>
                                            <p:cond delay="1668"/>
                                          </p:stCondLst>
                                        </p:cTn>
                                        <p:tgtEl>
                                          <p:spTgt spid="8">
                                            <p:txEl>
                                              <p:pRg st="2" end="2"/>
                                            </p:txEl>
                                          </p:spTgt>
                                        </p:tgtEl>
                                      </p:cBhvr>
                                      <p:to x="100000" y="100000"/>
                                    </p:animScale>
                                    <p:animScale>
                                      <p:cBhvr>
                                        <p:cTn id="53" dur="26">
                                          <p:stCondLst>
                                            <p:cond delay="1808"/>
                                          </p:stCondLst>
                                        </p:cTn>
                                        <p:tgtEl>
                                          <p:spTgt spid="8">
                                            <p:txEl>
                                              <p:pRg st="2" end="2"/>
                                            </p:txEl>
                                          </p:spTgt>
                                        </p:tgtEl>
                                      </p:cBhvr>
                                      <p:to x="100000" y="95000"/>
                                    </p:animScale>
                                    <p:animScale>
                                      <p:cBhvr>
                                        <p:cTn id="54" dur="166" decel="50000">
                                          <p:stCondLst>
                                            <p:cond delay="1834"/>
                                          </p:stCondLst>
                                        </p:cTn>
                                        <p:tgtEl>
                                          <p:spTgt spid="8">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3"/>
          <p:cNvSpPr/>
          <p:nvPr/>
        </p:nvSpPr>
        <p:spPr bwMode="auto">
          <a:xfrm>
            <a:off x="6084168" y="404664"/>
            <a:ext cx="2928664" cy="720080"/>
          </a:xfrm>
          <a:prstGeom prst="round2DiagRect">
            <a:avLst/>
          </a:prstGeom>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pPr rtl="1"/>
            <a:r>
              <a:rPr lang="ar-EG" sz="2800" b="1" dirty="0" smtClean="0">
                <a:solidFill>
                  <a:srgbClr val="0120BD">
                    <a:lumMod val="75000"/>
                  </a:srgbClr>
                </a:solidFill>
                <a:latin typeface="Arial" charset="0"/>
              </a:rPr>
              <a:t>متى </a:t>
            </a:r>
            <a:r>
              <a:rPr lang="ar-EG" sz="2800" b="1" dirty="0">
                <a:solidFill>
                  <a:srgbClr val="0120BD">
                    <a:lumMod val="75000"/>
                  </a:srgbClr>
                </a:solidFill>
                <a:latin typeface="Arial" charset="0"/>
              </a:rPr>
              <a:t>يتم اللجوء للتحفيز؟</a:t>
            </a:r>
          </a:p>
        </p:txBody>
      </p:sp>
      <p:sp>
        <p:nvSpPr>
          <p:cNvPr id="6" name="Rectangle 3"/>
          <p:cNvSpPr>
            <a:spLocks noChangeArrowheads="1"/>
          </p:cNvSpPr>
          <p:nvPr/>
        </p:nvSpPr>
        <p:spPr bwMode="auto">
          <a:xfrm>
            <a:off x="467545" y="2132806"/>
            <a:ext cx="6912744" cy="504825"/>
          </a:xfrm>
          <a:prstGeom prst="rect">
            <a:avLst/>
          </a:prstGeom>
          <a:gradFill rotWithShape="1">
            <a:gsLst>
              <a:gs pos="0">
                <a:srgbClr val="FFC000"/>
              </a:gs>
              <a:gs pos="100000">
                <a:srgbClr val="FFCC66"/>
              </a:gs>
            </a:gsLst>
            <a:lin ang="5400000" scaled="1"/>
          </a:gradFill>
          <a:ln>
            <a:noFill/>
          </a:ln>
          <a:effectLst/>
          <a:extLst/>
        </p:spPr>
        <p:txBody>
          <a:bodyPr wrap="none" anchor="ctr"/>
          <a:lstStyle/>
          <a:p>
            <a:pPr rtl="1"/>
            <a:r>
              <a:rPr lang="ar-EG" altLang="zh-CN" b="1" dirty="0" smtClean="0">
                <a:solidFill>
                  <a:srgbClr val="002060"/>
                </a:solidFill>
                <a:ea typeface="幼圆" pitchFamily="1" charset="-122"/>
              </a:rPr>
              <a:t>الشعور </a:t>
            </a:r>
            <a:r>
              <a:rPr lang="ar-EG" altLang="zh-CN" b="1" dirty="0">
                <a:solidFill>
                  <a:srgbClr val="002060"/>
                </a:solidFill>
                <a:ea typeface="幼圆" pitchFamily="1" charset="-122"/>
              </a:rPr>
              <a:t>بانخفاض الطاقة او النشاط البدنى </a:t>
            </a:r>
            <a:endParaRPr lang="ar-EG" altLang="zh-CN" sz="2400" b="1" dirty="0">
              <a:solidFill>
                <a:srgbClr val="002060"/>
              </a:solidFill>
              <a:ea typeface="幼圆" pitchFamily="1" charset="-122"/>
            </a:endParaRPr>
          </a:p>
        </p:txBody>
      </p:sp>
      <p:sp>
        <p:nvSpPr>
          <p:cNvPr id="7" name="Rectangle 4"/>
          <p:cNvSpPr>
            <a:spLocks noChangeArrowheads="1"/>
          </p:cNvSpPr>
          <p:nvPr/>
        </p:nvSpPr>
        <p:spPr bwMode="auto">
          <a:xfrm>
            <a:off x="467545" y="3164681"/>
            <a:ext cx="6912744" cy="504825"/>
          </a:xfrm>
          <a:prstGeom prst="rect">
            <a:avLst/>
          </a:prstGeom>
          <a:ln/>
          <a:extLst/>
        </p:spPr>
        <p:style>
          <a:lnRef idx="1">
            <a:schemeClr val="accent6"/>
          </a:lnRef>
          <a:fillRef idx="3">
            <a:schemeClr val="accent6"/>
          </a:fillRef>
          <a:effectRef idx="2">
            <a:schemeClr val="accent6"/>
          </a:effectRef>
          <a:fontRef idx="minor">
            <a:schemeClr val="lt1"/>
          </a:fontRef>
        </p:style>
        <p:txBody>
          <a:bodyPr wrap="none" anchor="ctr"/>
          <a:lstStyle/>
          <a:p>
            <a:pPr rtl="1"/>
            <a:r>
              <a:rPr lang="ar-EG" altLang="zh-CN" b="1" dirty="0" smtClean="0">
                <a:solidFill>
                  <a:srgbClr val="002060"/>
                </a:solidFill>
                <a:ea typeface="幼圆" pitchFamily="1" charset="-122"/>
              </a:rPr>
              <a:t>عند </a:t>
            </a:r>
            <a:r>
              <a:rPr lang="ar-EG" altLang="zh-CN" b="1" dirty="0">
                <a:solidFill>
                  <a:srgbClr val="002060"/>
                </a:solidFill>
                <a:ea typeface="幼圆" pitchFamily="1" charset="-122"/>
              </a:rPr>
              <a:t>الشعور بعدم جدوى تحقيق اهداف المؤسسة </a:t>
            </a:r>
            <a:endParaRPr lang="zh-CN" altLang="en-US" b="1" dirty="0">
              <a:solidFill>
                <a:srgbClr val="002060"/>
              </a:solidFill>
              <a:ea typeface="幼圆" pitchFamily="1" charset="-122"/>
            </a:endParaRPr>
          </a:p>
        </p:txBody>
      </p:sp>
      <p:sp>
        <p:nvSpPr>
          <p:cNvPr id="8" name="Rectangle 5"/>
          <p:cNvSpPr>
            <a:spLocks noChangeArrowheads="1"/>
          </p:cNvSpPr>
          <p:nvPr/>
        </p:nvSpPr>
        <p:spPr bwMode="auto">
          <a:xfrm>
            <a:off x="467545" y="4196556"/>
            <a:ext cx="6912744" cy="504825"/>
          </a:xfrm>
          <a:prstGeom prst="rect">
            <a:avLst/>
          </a:prstGeom>
          <a:ln/>
          <a:extLst/>
        </p:spPr>
        <p:style>
          <a:lnRef idx="1">
            <a:schemeClr val="accent2"/>
          </a:lnRef>
          <a:fillRef idx="2">
            <a:schemeClr val="accent2"/>
          </a:fillRef>
          <a:effectRef idx="1">
            <a:schemeClr val="accent2"/>
          </a:effectRef>
          <a:fontRef idx="minor">
            <a:schemeClr val="dk1"/>
          </a:fontRef>
        </p:style>
        <p:txBody>
          <a:bodyPr wrap="none" anchor="ctr"/>
          <a:lstStyle/>
          <a:p>
            <a:pPr rtl="1"/>
            <a:r>
              <a:rPr lang="ar-EG" altLang="zh-CN" b="1" dirty="0" smtClean="0">
                <a:solidFill>
                  <a:srgbClr val="002060"/>
                </a:solidFill>
                <a:ea typeface="幼圆" pitchFamily="1" charset="-122"/>
              </a:rPr>
              <a:t>تشجيع </a:t>
            </a:r>
            <a:r>
              <a:rPr lang="ar-EG" altLang="zh-CN" b="1" dirty="0">
                <a:solidFill>
                  <a:srgbClr val="002060"/>
                </a:solidFill>
                <a:ea typeface="幼圆" pitchFamily="1" charset="-122"/>
              </a:rPr>
              <a:t>الافراد لمضاعفة الجهود والاصراع فى تحقيق الاهداف </a:t>
            </a:r>
            <a:endParaRPr lang="zh-CN" altLang="en-US" sz="2400" b="1" dirty="0">
              <a:solidFill>
                <a:srgbClr val="002060"/>
              </a:solidFill>
              <a:ea typeface="幼圆" pitchFamily="1" charset="-122"/>
            </a:endParaRPr>
          </a:p>
        </p:txBody>
      </p:sp>
      <p:sp>
        <p:nvSpPr>
          <p:cNvPr id="9" name="Rectangle 6"/>
          <p:cNvSpPr>
            <a:spLocks noChangeArrowheads="1"/>
          </p:cNvSpPr>
          <p:nvPr/>
        </p:nvSpPr>
        <p:spPr bwMode="auto">
          <a:xfrm>
            <a:off x="467545" y="5228431"/>
            <a:ext cx="6912744" cy="504825"/>
          </a:xfrm>
          <a:prstGeom prst="rect">
            <a:avLst/>
          </a:prstGeom>
          <a:solidFill>
            <a:srgbClr val="00B0F0"/>
          </a:solidFill>
          <a:ln>
            <a:noFill/>
          </a:ln>
          <a:effectLst/>
          <a:extLst/>
        </p:spPr>
        <p:txBody>
          <a:bodyPr wrap="none" anchor="ctr"/>
          <a:lstStyle/>
          <a:p>
            <a:pPr rtl="1"/>
            <a:r>
              <a:rPr lang="ar-EG" altLang="zh-CN" b="1" dirty="0" smtClean="0">
                <a:solidFill>
                  <a:srgbClr val="002060"/>
                </a:solidFill>
                <a:ea typeface="幼圆" pitchFamily="1" charset="-122"/>
              </a:rPr>
              <a:t>الشعور </a:t>
            </a:r>
            <a:r>
              <a:rPr lang="ar-EG" altLang="zh-CN" b="1" dirty="0">
                <a:solidFill>
                  <a:srgbClr val="002060"/>
                </a:solidFill>
                <a:ea typeface="幼圆" pitchFamily="1" charset="-122"/>
              </a:rPr>
              <a:t>بالامبالاه والاكتئاب واختفاق بريق الامل فى الافق </a:t>
            </a:r>
            <a:endParaRPr lang="zh-CN" altLang="en-US" b="1" dirty="0">
              <a:solidFill>
                <a:srgbClr val="002060"/>
              </a:solidFill>
              <a:ea typeface="幼圆" pitchFamily="1" charset="-122"/>
            </a:endParaRPr>
          </a:p>
        </p:txBody>
      </p:sp>
      <p:pic>
        <p:nvPicPr>
          <p:cNvPr id="10" name="Picture 7" descr="Green_01"/>
          <p:cNvPicPr>
            <a:picLocks noChangeAspect="1" noChangeArrowheads="1"/>
          </p:cNvPicPr>
          <p:nvPr/>
        </p:nvPicPr>
        <p:blipFill>
          <a:blip r:embed="rId3">
            <a:duotone>
              <a:prstClr val="black"/>
              <a:srgbClr val="FFCC66">
                <a:tint val="45000"/>
                <a:satMod val="400000"/>
              </a:srgbClr>
            </a:duotone>
            <a:extLst>
              <a:ext uri="{28A0092B-C50C-407E-A947-70E740481C1C}">
                <a14:useLocalDpi xmlns:a14="http://schemas.microsoft.com/office/drawing/2010/main" xmlns="" val="0"/>
              </a:ext>
            </a:extLst>
          </a:blip>
          <a:srcRect/>
          <a:stretch>
            <a:fillRect/>
          </a:stretch>
        </p:blipFill>
        <p:spPr bwMode="auto">
          <a:xfrm flipH="1">
            <a:off x="7811765" y="2204244"/>
            <a:ext cx="432643" cy="390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8" descr="Green_01"/>
          <p:cNvPicPr>
            <a:picLocks noChangeAspect="1" noChangeArrowheads="1"/>
          </p:cNvPicPr>
          <p:nvPr/>
        </p:nvPicPr>
        <p:blipFill>
          <a:blip r:embed="rId3">
            <a:duotone>
              <a:prstClr val="black"/>
              <a:schemeClr val="accent6">
                <a:tint val="45000"/>
                <a:satMod val="400000"/>
              </a:schemeClr>
            </a:duotone>
            <a:extLst>
              <a:ext uri="{28A0092B-C50C-407E-A947-70E740481C1C}">
                <a14:useLocalDpi xmlns:a14="http://schemas.microsoft.com/office/drawing/2010/main" xmlns="" val="0"/>
              </a:ext>
            </a:extLst>
          </a:blip>
          <a:srcRect/>
          <a:stretch>
            <a:fillRect/>
          </a:stretch>
        </p:blipFill>
        <p:spPr bwMode="auto">
          <a:xfrm flipH="1">
            <a:off x="7811765" y="3212306"/>
            <a:ext cx="432643" cy="390525"/>
          </a:xfrm>
          <a:prstGeom prst="rect">
            <a:avLst/>
          </a:prstGeom>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9" descr="Green_01"/>
          <p:cNvPicPr>
            <a:picLocks noChangeAspect="1" noChangeArrowheads="1"/>
          </p:cNvPicPr>
          <p:nvPr/>
        </p:nvPicPr>
        <p:blipFill>
          <a:blip r:embed="rId3">
            <a:duotone>
              <a:prstClr val="black"/>
              <a:schemeClr val="accent2">
                <a:tint val="45000"/>
                <a:satMod val="400000"/>
              </a:schemeClr>
            </a:duotone>
            <a:extLst>
              <a:ext uri="{28A0092B-C50C-407E-A947-70E740481C1C}">
                <a14:useLocalDpi xmlns:a14="http://schemas.microsoft.com/office/drawing/2010/main" xmlns="" val="0"/>
              </a:ext>
            </a:extLst>
          </a:blip>
          <a:srcRect/>
          <a:stretch>
            <a:fillRect/>
          </a:stretch>
        </p:blipFill>
        <p:spPr bwMode="auto">
          <a:xfrm flipH="1">
            <a:off x="7811765" y="4220369"/>
            <a:ext cx="432643" cy="390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10" descr="Green_01"/>
          <p:cNvPicPr>
            <a:picLocks noChangeAspect="1" noChangeArrowheads="1"/>
          </p:cNvPicPr>
          <p:nvPr/>
        </p:nvPicPr>
        <p:blipFill>
          <a:blip r:embed="rId3">
            <a:duotone>
              <a:prstClr val="black"/>
              <a:schemeClr val="accent1">
                <a:tint val="45000"/>
                <a:satMod val="400000"/>
              </a:schemeClr>
            </a:duotone>
            <a:extLst>
              <a:ext uri="{28A0092B-C50C-407E-A947-70E740481C1C}">
                <a14:useLocalDpi xmlns:a14="http://schemas.microsoft.com/office/drawing/2010/main" xmlns="" val="0"/>
              </a:ext>
            </a:extLst>
          </a:blip>
          <a:srcRect/>
          <a:stretch>
            <a:fillRect/>
          </a:stretch>
        </p:blipFill>
        <p:spPr bwMode="auto">
          <a:xfrm flipH="1">
            <a:off x="7811765" y="5301456"/>
            <a:ext cx="432643" cy="390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055975944"/>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10"/>
                                        </p:tgtEl>
                                        <p:attrNameLst>
                                          <p:attrName>r</p:attrName>
                                        </p:attrNameLst>
                                      </p:cBhvr>
                                    </p:animRot>
                                  </p:childTnLst>
                                </p:cTn>
                              </p:par>
                            </p:childTnLst>
                          </p:cTn>
                        </p:par>
                        <p:par>
                          <p:cTn id="7" fill="hold">
                            <p:stCondLst>
                              <p:cond delay="2000"/>
                            </p:stCondLst>
                            <p:childTnLst>
                              <p:par>
                                <p:cTn id="8" presetID="16" presetClass="entr" presetSubtype="21" fill="hold" grpId="0" nodeType="after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nodeType="clickEffect">
                                  <p:stCondLst>
                                    <p:cond delay="0"/>
                                  </p:stCondLst>
                                  <p:childTnLst>
                                    <p:animRot by="21600000">
                                      <p:cBhvr>
                                        <p:cTn id="14" dur="2000" fill="hold"/>
                                        <p:tgtEl>
                                          <p:spTgt spid="11"/>
                                        </p:tgtEl>
                                        <p:attrNameLst>
                                          <p:attrName>r</p:attrName>
                                        </p:attrNameLst>
                                      </p:cBhvr>
                                    </p:animRot>
                                  </p:childTnLst>
                                </p:cTn>
                              </p:par>
                            </p:childTnLst>
                          </p:cTn>
                        </p:par>
                        <p:par>
                          <p:cTn id="15" fill="hold">
                            <p:stCondLst>
                              <p:cond delay="2000"/>
                            </p:stCondLst>
                            <p:childTnLst>
                              <p:par>
                                <p:cTn id="16" presetID="16" presetClass="entr" presetSubtype="21"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mph" presetSubtype="0" fill="hold" nodeType="clickEffect">
                                  <p:stCondLst>
                                    <p:cond delay="0"/>
                                  </p:stCondLst>
                                  <p:childTnLst>
                                    <p:animRot by="21600000">
                                      <p:cBhvr>
                                        <p:cTn id="22" dur="2000" fill="hold"/>
                                        <p:tgtEl>
                                          <p:spTgt spid="12"/>
                                        </p:tgtEl>
                                        <p:attrNameLst>
                                          <p:attrName>r</p:attrName>
                                        </p:attrNameLst>
                                      </p:cBhvr>
                                    </p:animRot>
                                  </p:childTnLst>
                                </p:cTn>
                              </p:par>
                            </p:childTnLst>
                          </p:cTn>
                        </p:par>
                        <p:par>
                          <p:cTn id="23" fill="hold">
                            <p:stCondLst>
                              <p:cond delay="2000"/>
                            </p:stCondLst>
                            <p:childTnLst>
                              <p:par>
                                <p:cTn id="24" presetID="16" presetClass="entr" presetSubtype="21"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arn(inVertical)">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mph" presetSubtype="0" fill="hold" nodeType="clickEffect">
                                  <p:stCondLst>
                                    <p:cond delay="0"/>
                                  </p:stCondLst>
                                  <p:childTnLst>
                                    <p:animRot by="21600000">
                                      <p:cBhvr>
                                        <p:cTn id="30" dur="2000" fill="hold"/>
                                        <p:tgtEl>
                                          <p:spTgt spid="13"/>
                                        </p:tgtEl>
                                        <p:attrNameLst>
                                          <p:attrName>r</p:attrName>
                                        </p:attrNameLst>
                                      </p:cBhvr>
                                    </p:animRot>
                                  </p:childTnLst>
                                </p:cTn>
                              </p:par>
                            </p:childTnLst>
                          </p:cTn>
                        </p:par>
                        <p:par>
                          <p:cTn id="31" fill="hold">
                            <p:stCondLst>
                              <p:cond delay="2000"/>
                            </p:stCondLst>
                            <p:childTnLst>
                              <p:par>
                                <p:cTn id="32" presetID="16" presetClass="entr" presetSubtype="21"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barn(inVertical)">
                                      <p:cBhvr>
                                        <p:cTn id="3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对角圆角矩形 5"/>
          <p:cNvSpPr>
            <a:spLocks/>
          </p:cNvSpPr>
          <p:nvPr/>
        </p:nvSpPr>
        <p:spPr bwMode="auto">
          <a:xfrm rot="21346829" flipH="1">
            <a:off x="1503901" y="2158577"/>
            <a:ext cx="5850448" cy="2931372"/>
          </a:xfrm>
          <a:custGeom>
            <a:avLst/>
            <a:gdLst>
              <a:gd name="T0" fmla="*/ 492043 w 6954838"/>
              <a:gd name="T1" fmla="*/ 0 h 3879850"/>
              <a:gd name="T2" fmla="*/ 6954838 w 6954838"/>
              <a:gd name="T3" fmla="*/ 0 h 3879850"/>
              <a:gd name="T4" fmla="*/ 6954838 w 6954838"/>
              <a:gd name="T5" fmla="*/ 0 h 3879850"/>
              <a:gd name="T6" fmla="*/ 6954838 w 6954838"/>
              <a:gd name="T7" fmla="*/ 3387807 h 3879850"/>
              <a:gd name="T8" fmla="*/ 6462795 w 6954838"/>
              <a:gd name="T9" fmla="*/ 3879850 h 3879850"/>
              <a:gd name="T10" fmla="*/ 0 w 6954838"/>
              <a:gd name="T11" fmla="*/ 3879850 h 3879850"/>
              <a:gd name="T12" fmla="*/ 0 w 6954838"/>
              <a:gd name="T13" fmla="*/ 3879850 h 3879850"/>
              <a:gd name="T14" fmla="*/ 0 w 6954838"/>
              <a:gd name="T15" fmla="*/ 492043 h 3879850"/>
              <a:gd name="T16" fmla="*/ 492043 w 6954838"/>
              <a:gd name="T17" fmla="*/ 0 h 3879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54838" h="3879850">
                <a:moveTo>
                  <a:pt x="492043" y="0"/>
                </a:moveTo>
                <a:lnTo>
                  <a:pt x="6954838" y="0"/>
                </a:lnTo>
                <a:lnTo>
                  <a:pt x="6954838" y="3387807"/>
                </a:lnTo>
                <a:cubicBezTo>
                  <a:pt x="6954838" y="3659555"/>
                  <a:pt x="6734543" y="3879850"/>
                  <a:pt x="6462795" y="3879850"/>
                </a:cubicBezTo>
                <a:lnTo>
                  <a:pt x="0" y="3879850"/>
                </a:lnTo>
                <a:lnTo>
                  <a:pt x="0" y="492043"/>
                </a:lnTo>
                <a:cubicBezTo>
                  <a:pt x="0" y="220295"/>
                  <a:pt x="220295" y="0"/>
                  <a:pt x="492043" y="0"/>
                </a:cubicBezTo>
                <a:close/>
              </a:path>
            </a:pathLst>
          </a:custGeom>
          <a:gradFill>
            <a:gsLst>
              <a:gs pos="0">
                <a:srgbClr val="66CCFF"/>
              </a:gs>
              <a:gs pos="35000">
                <a:srgbClr val="33CCFF"/>
              </a:gs>
              <a:gs pos="100000">
                <a:srgbClr val="00B0F0"/>
              </a:gs>
            </a:gsLst>
          </a:gradFill>
          <a:ln>
            <a:solidFill>
              <a:srgbClr val="00FFFF"/>
            </a:solidFill>
          </a:ln>
          <a:extLst/>
        </p:spPr>
        <p:style>
          <a:lnRef idx="1">
            <a:schemeClr val="accent1"/>
          </a:lnRef>
          <a:fillRef idx="2">
            <a:schemeClr val="accent1"/>
          </a:fillRef>
          <a:effectRef idx="1">
            <a:schemeClr val="accent1"/>
          </a:effectRef>
          <a:fontRef idx="minor">
            <a:schemeClr val="dk1"/>
          </a:fontRef>
        </p:style>
        <p:txBody>
          <a:bodyPr anchor="ctr"/>
          <a:lstStyle/>
          <a:p>
            <a:pPr>
              <a:defRPr/>
            </a:pPr>
            <a:endParaRPr lang="ar-EG">
              <a:solidFill>
                <a:srgbClr val="000000"/>
              </a:solidFill>
              <a:latin typeface="Arial" panose="020B0604020202020204" pitchFamily="34" charset="0"/>
              <a:ea typeface="SimSun" panose="02010600030101010101" pitchFamily="2" charset="-122"/>
            </a:endParaRPr>
          </a:p>
        </p:txBody>
      </p:sp>
      <p:pic>
        <p:nvPicPr>
          <p:cNvPr id="7" name="Picture 3" descr="C:\TDDOWNLOAD\pencil.png"/>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flipH="1">
            <a:off x="6826558" y="1700808"/>
            <a:ext cx="481746" cy="7466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内容占位符 2"/>
          <p:cNvSpPr>
            <a:spLocks noGrp="1"/>
          </p:cNvSpPr>
          <p:nvPr>
            <p:ph idx="4294967295"/>
          </p:nvPr>
        </p:nvSpPr>
        <p:spPr>
          <a:xfrm rot="21361315" flipH="1">
            <a:off x="1973263" y="2738438"/>
            <a:ext cx="4797425" cy="2054225"/>
          </a:xfrm>
        </p:spPr>
        <p:txBody>
          <a:bodyPr/>
          <a:lstStyle/>
          <a:p>
            <a:pPr marL="0" indent="0" algn="ctr" eaLnBrk="1" hangingPunct="1"/>
            <a:endParaRPr lang="en-US" sz="1600" b="1" dirty="0" smtClean="0">
              <a:solidFill>
                <a:srgbClr val="002060"/>
              </a:solidFill>
            </a:endParaRPr>
          </a:p>
          <a:p>
            <a:pPr marL="0" indent="0" algn="ctr">
              <a:buNone/>
            </a:pPr>
            <a:r>
              <a:rPr lang="ar-EG" altLang="zh-CN" sz="4000" b="1" dirty="0" smtClean="0">
                <a:solidFill>
                  <a:srgbClr val="002060"/>
                </a:solidFill>
              </a:rPr>
              <a:t>أسباب </a:t>
            </a:r>
            <a:r>
              <a:rPr lang="ar-EG" altLang="zh-CN" sz="4000" b="1" dirty="0">
                <a:solidFill>
                  <a:srgbClr val="002060"/>
                </a:solidFill>
              </a:rPr>
              <a:t>قلة الدافعية لدى العاملين</a:t>
            </a:r>
          </a:p>
        </p:txBody>
      </p:sp>
    </p:spTree>
    <p:extLst>
      <p:ext uri="{BB962C8B-B14F-4D97-AF65-F5344CB8AC3E}">
        <p14:creationId xmlns:p14="http://schemas.microsoft.com/office/powerpoint/2010/main" xmlns="" val="2197719708"/>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par>
                          <p:cTn id="21" fill="hold">
                            <p:stCondLst>
                              <p:cond delay="2000"/>
                            </p:stCondLst>
                            <p:childTnLst>
                              <p:par>
                                <p:cTn id="22" presetID="26" presetClass="entr" presetSubtype="0"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80">
                                          <p:stCondLst>
                                            <p:cond delay="0"/>
                                          </p:stCondLst>
                                        </p:cTn>
                                        <p:tgtEl>
                                          <p:spTgt spid="7"/>
                                        </p:tgtEl>
                                      </p:cBhvr>
                                    </p:animEffect>
                                    <p:anim calcmode="lin" valueType="num">
                                      <p:cBhvr>
                                        <p:cTn id="25"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0" dur="26">
                                          <p:stCondLst>
                                            <p:cond delay="650"/>
                                          </p:stCondLst>
                                        </p:cTn>
                                        <p:tgtEl>
                                          <p:spTgt spid="7"/>
                                        </p:tgtEl>
                                      </p:cBhvr>
                                      <p:to x="100000" y="60000"/>
                                    </p:animScale>
                                    <p:animScale>
                                      <p:cBhvr>
                                        <p:cTn id="31" dur="166" decel="50000">
                                          <p:stCondLst>
                                            <p:cond delay="676"/>
                                          </p:stCondLst>
                                        </p:cTn>
                                        <p:tgtEl>
                                          <p:spTgt spid="7"/>
                                        </p:tgtEl>
                                      </p:cBhvr>
                                      <p:to x="100000" y="100000"/>
                                    </p:animScale>
                                    <p:animScale>
                                      <p:cBhvr>
                                        <p:cTn id="32" dur="26">
                                          <p:stCondLst>
                                            <p:cond delay="1312"/>
                                          </p:stCondLst>
                                        </p:cTn>
                                        <p:tgtEl>
                                          <p:spTgt spid="7"/>
                                        </p:tgtEl>
                                      </p:cBhvr>
                                      <p:to x="100000" y="80000"/>
                                    </p:animScale>
                                    <p:animScale>
                                      <p:cBhvr>
                                        <p:cTn id="33" dur="166" decel="50000">
                                          <p:stCondLst>
                                            <p:cond delay="1338"/>
                                          </p:stCondLst>
                                        </p:cTn>
                                        <p:tgtEl>
                                          <p:spTgt spid="7"/>
                                        </p:tgtEl>
                                      </p:cBhvr>
                                      <p:to x="100000" y="100000"/>
                                    </p:animScale>
                                    <p:animScale>
                                      <p:cBhvr>
                                        <p:cTn id="34" dur="26">
                                          <p:stCondLst>
                                            <p:cond delay="1642"/>
                                          </p:stCondLst>
                                        </p:cTn>
                                        <p:tgtEl>
                                          <p:spTgt spid="7"/>
                                        </p:tgtEl>
                                      </p:cBhvr>
                                      <p:to x="100000" y="90000"/>
                                    </p:animScale>
                                    <p:animScale>
                                      <p:cBhvr>
                                        <p:cTn id="35" dur="166" decel="50000">
                                          <p:stCondLst>
                                            <p:cond delay="1668"/>
                                          </p:stCondLst>
                                        </p:cTn>
                                        <p:tgtEl>
                                          <p:spTgt spid="7"/>
                                        </p:tgtEl>
                                      </p:cBhvr>
                                      <p:to x="100000" y="100000"/>
                                    </p:animScale>
                                    <p:animScale>
                                      <p:cBhvr>
                                        <p:cTn id="36" dur="26">
                                          <p:stCondLst>
                                            <p:cond delay="1808"/>
                                          </p:stCondLst>
                                        </p:cTn>
                                        <p:tgtEl>
                                          <p:spTgt spid="7"/>
                                        </p:tgtEl>
                                      </p:cBhvr>
                                      <p:to x="100000" y="95000"/>
                                    </p:animScale>
                                    <p:animScale>
                                      <p:cBhvr>
                                        <p:cTn id="37" dur="166" decel="50000">
                                          <p:stCondLst>
                                            <p:cond delay="1834"/>
                                          </p:stCondLst>
                                        </p:cTn>
                                        <p:tgtEl>
                                          <p:spTgt spid="7"/>
                                        </p:tgtEl>
                                      </p:cBhvr>
                                      <p:to x="100000" y="100000"/>
                                    </p:animScale>
                                  </p:childTnLst>
                                </p:cTn>
                              </p:par>
                            </p:childTnLst>
                          </p:cTn>
                        </p:par>
                        <p:par>
                          <p:cTn id="38" fill="hold">
                            <p:stCondLst>
                              <p:cond delay="4000"/>
                            </p:stCondLst>
                            <p:childTnLst>
                              <p:par>
                                <p:cTn id="39" presetID="26" presetClass="entr" presetSubtype="0" fill="hold" grpId="0" nodeType="afterEffect">
                                  <p:stCondLst>
                                    <p:cond delay="0"/>
                                  </p:stCondLst>
                                  <p:childTnLst>
                                    <p:set>
                                      <p:cBhvr>
                                        <p:cTn id="40" dur="1" fill="hold">
                                          <p:stCondLst>
                                            <p:cond delay="0"/>
                                          </p:stCondLst>
                                        </p:cTn>
                                        <p:tgtEl>
                                          <p:spTgt spid="8">
                                            <p:txEl>
                                              <p:pRg st="1" end="1"/>
                                            </p:txEl>
                                          </p:spTgt>
                                        </p:tgtEl>
                                        <p:attrNameLst>
                                          <p:attrName>style.visibility</p:attrName>
                                        </p:attrNameLst>
                                      </p:cBhvr>
                                      <p:to>
                                        <p:strVal val="visible"/>
                                      </p:to>
                                    </p:set>
                                    <p:animEffect transition="in" filter="wipe(down)">
                                      <p:cBhvr>
                                        <p:cTn id="41" dur="580">
                                          <p:stCondLst>
                                            <p:cond delay="0"/>
                                          </p:stCondLst>
                                        </p:cTn>
                                        <p:tgtEl>
                                          <p:spTgt spid="8">
                                            <p:txEl>
                                              <p:pRg st="1" end="1"/>
                                            </p:txEl>
                                          </p:spTgt>
                                        </p:tgtEl>
                                      </p:cBhvr>
                                    </p:animEffect>
                                    <p:anim calcmode="lin" valueType="num">
                                      <p:cBhvr>
                                        <p:cTn id="42" dur="1822" tmFilter="0,0; 0.14,0.36; 0.43,0.73; 0.71,0.91; 1.0,1.0">
                                          <p:stCondLst>
                                            <p:cond delay="0"/>
                                          </p:stCondLst>
                                        </p:cTn>
                                        <p:tgtEl>
                                          <p:spTgt spid="8">
                                            <p:txEl>
                                              <p:pRg st="1" end="1"/>
                                            </p:txEl>
                                          </p:spTgt>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8">
                                            <p:txEl>
                                              <p:pRg st="1" end="1"/>
                                            </p:txEl>
                                          </p:spTgt>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8">
                                            <p:txEl>
                                              <p:pRg st="1" end="1"/>
                                            </p:txEl>
                                          </p:spTgt>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8">
                                            <p:txEl>
                                              <p:pRg st="1" end="1"/>
                                            </p:txEl>
                                          </p:spTgt>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8">
                                            <p:txEl>
                                              <p:pRg st="1" end="1"/>
                                            </p:txEl>
                                          </p:spTgt>
                                        </p:tgtEl>
                                        <p:attrNameLst>
                                          <p:attrName>ppt_y</p:attrName>
                                        </p:attrNameLst>
                                      </p:cBhvr>
                                      <p:tavLst>
                                        <p:tav tm="0" fmla="#ppt_y-sin(pi*$)/81">
                                          <p:val>
                                            <p:fltVal val="0"/>
                                          </p:val>
                                        </p:tav>
                                        <p:tav tm="100000">
                                          <p:val>
                                            <p:fltVal val="1"/>
                                          </p:val>
                                        </p:tav>
                                      </p:tavLst>
                                    </p:anim>
                                    <p:animScale>
                                      <p:cBhvr>
                                        <p:cTn id="47" dur="26">
                                          <p:stCondLst>
                                            <p:cond delay="650"/>
                                          </p:stCondLst>
                                        </p:cTn>
                                        <p:tgtEl>
                                          <p:spTgt spid="8">
                                            <p:txEl>
                                              <p:pRg st="1" end="1"/>
                                            </p:txEl>
                                          </p:spTgt>
                                        </p:tgtEl>
                                      </p:cBhvr>
                                      <p:to x="100000" y="60000"/>
                                    </p:animScale>
                                    <p:animScale>
                                      <p:cBhvr>
                                        <p:cTn id="48" dur="166" decel="50000">
                                          <p:stCondLst>
                                            <p:cond delay="676"/>
                                          </p:stCondLst>
                                        </p:cTn>
                                        <p:tgtEl>
                                          <p:spTgt spid="8">
                                            <p:txEl>
                                              <p:pRg st="1" end="1"/>
                                            </p:txEl>
                                          </p:spTgt>
                                        </p:tgtEl>
                                      </p:cBhvr>
                                      <p:to x="100000" y="100000"/>
                                    </p:animScale>
                                    <p:animScale>
                                      <p:cBhvr>
                                        <p:cTn id="49" dur="26">
                                          <p:stCondLst>
                                            <p:cond delay="1312"/>
                                          </p:stCondLst>
                                        </p:cTn>
                                        <p:tgtEl>
                                          <p:spTgt spid="8">
                                            <p:txEl>
                                              <p:pRg st="1" end="1"/>
                                            </p:txEl>
                                          </p:spTgt>
                                        </p:tgtEl>
                                      </p:cBhvr>
                                      <p:to x="100000" y="80000"/>
                                    </p:animScale>
                                    <p:animScale>
                                      <p:cBhvr>
                                        <p:cTn id="50" dur="166" decel="50000">
                                          <p:stCondLst>
                                            <p:cond delay="1338"/>
                                          </p:stCondLst>
                                        </p:cTn>
                                        <p:tgtEl>
                                          <p:spTgt spid="8">
                                            <p:txEl>
                                              <p:pRg st="1" end="1"/>
                                            </p:txEl>
                                          </p:spTgt>
                                        </p:tgtEl>
                                      </p:cBhvr>
                                      <p:to x="100000" y="100000"/>
                                    </p:animScale>
                                    <p:animScale>
                                      <p:cBhvr>
                                        <p:cTn id="51" dur="26">
                                          <p:stCondLst>
                                            <p:cond delay="1642"/>
                                          </p:stCondLst>
                                        </p:cTn>
                                        <p:tgtEl>
                                          <p:spTgt spid="8">
                                            <p:txEl>
                                              <p:pRg st="1" end="1"/>
                                            </p:txEl>
                                          </p:spTgt>
                                        </p:tgtEl>
                                      </p:cBhvr>
                                      <p:to x="100000" y="90000"/>
                                    </p:animScale>
                                    <p:animScale>
                                      <p:cBhvr>
                                        <p:cTn id="52" dur="166" decel="50000">
                                          <p:stCondLst>
                                            <p:cond delay="1668"/>
                                          </p:stCondLst>
                                        </p:cTn>
                                        <p:tgtEl>
                                          <p:spTgt spid="8">
                                            <p:txEl>
                                              <p:pRg st="1" end="1"/>
                                            </p:txEl>
                                          </p:spTgt>
                                        </p:tgtEl>
                                      </p:cBhvr>
                                      <p:to x="100000" y="100000"/>
                                    </p:animScale>
                                    <p:animScale>
                                      <p:cBhvr>
                                        <p:cTn id="53" dur="26">
                                          <p:stCondLst>
                                            <p:cond delay="1808"/>
                                          </p:stCondLst>
                                        </p:cTn>
                                        <p:tgtEl>
                                          <p:spTgt spid="8">
                                            <p:txEl>
                                              <p:pRg st="1" end="1"/>
                                            </p:txEl>
                                          </p:spTgt>
                                        </p:tgtEl>
                                      </p:cBhvr>
                                      <p:to x="100000" y="95000"/>
                                    </p:animScale>
                                    <p:animScale>
                                      <p:cBhvr>
                                        <p:cTn id="54" dur="166" decel="50000">
                                          <p:stCondLst>
                                            <p:cond delay="1834"/>
                                          </p:stCondLst>
                                        </p:cTn>
                                        <p:tgtEl>
                                          <p:spTgt spid="8">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3"/>
          <p:cNvSpPr/>
          <p:nvPr/>
        </p:nvSpPr>
        <p:spPr bwMode="auto">
          <a:xfrm>
            <a:off x="5004048" y="404664"/>
            <a:ext cx="4008784" cy="720080"/>
          </a:xfrm>
          <a:prstGeom prst="round2DiagRect">
            <a:avLst/>
          </a:prstGeom>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pPr rtl="1"/>
            <a:r>
              <a:rPr lang="ar-EG" sz="2800" b="1" dirty="0">
                <a:solidFill>
                  <a:srgbClr val="0120BD">
                    <a:lumMod val="75000"/>
                  </a:srgbClr>
                </a:solidFill>
                <a:latin typeface="Arial" charset="0"/>
              </a:rPr>
              <a:t>أسباب قلة الدافعية لدى العاملين</a:t>
            </a:r>
          </a:p>
        </p:txBody>
      </p:sp>
      <p:sp>
        <p:nvSpPr>
          <p:cNvPr id="6" name="Rectangle 3"/>
          <p:cNvSpPr>
            <a:spLocks noChangeArrowheads="1"/>
          </p:cNvSpPr>
          <p:nvPr/>
        </p:nvSpPr>
        <p:spPr bwMode="auto">
          <a:xfrm>
            <a:off x="467545" y="2132806"/>
            <a:ext cx="6912744" cy="504825"/>
          </a:xfrm>
          <a:prstGeom prst="rect">
            <a:avLst/>
          </a:prstGeom>
          <a:gradFill rotWithShape="1">
            <a:gsLst>
              <a:gs pos="0">
                <a:srgbClr val="FFC000"/>
              </a:gs>
              <a:gs pos="100000">
                <a:srgbClr val="FFCC66"/>
              </a:gs>
            </a:gsLst>
            <a:lin ang="5400000" scaled="1"/>
          </a:gradFill>
          <a:ln>
            <a:noFill/>
          </a:ln>
          <a:effectLst/>
          <a:extLst/>
        </p:spPr>
        <p:txBody>
          <a:bodyPr wrap="none" anchor="ctr"/>
          <a:lstStyle/>
          <a:p>
            <a:pPr rtl="1"/>
            <a:r>
              <a:rPr lang="ar-EG" altLang="zh-CN" b="1" dirty="0" smtClean="0">
                <a:solidFill>
                  <a:srgbClr val="002060"/>
                </a:solidFill>
                <a:ea typeface="幼圆" pitchFamily="1" charset="-122"/>
              </a:rPr>
              <a:t>خوف </a:t>
            </a:r>
            <a:r>
              <a:rPr lang="ar-EG" altLang="zh-CN" b="1" dirty="0">
                <a:solidFill>
                  <a:srgbClr val="002060"/>
                </a:solidFill>
                <a:ea typeface="幼圆" pitchFamily="1" charset="-122"/>
              </a:rPr>
              <a:t>أو رهبة من المؤسسة </a:t>
            </a:r>
            <a:endParaRPr lang="ar-EG" altLang="zh-CN" sz="2400" b="1" dirty="0">
              <a:solidFill>
                <a:srgbClr val="002060"/>
              </a:solidFill>
              <a:ea typeface="幼圆" pitchFamily="1" charset="-122"/>
            </a:endParaRPr>
          </a:p>
        </p:txBody>
      </p:sp>
      <p:sp>
        <p:nvSpPr>
          <p:cNvPr id="7" name="Rectangle 4"/>
          <p:cNvSpPr>
            <a:spLocks noChangeArrowheads="1"/>
          </p:cNvSpPr>
          <p:nvPr/>
        </p:nvSpPr>
        <p:spPr bwMode="auto">
          <a:xfrm>
            <a:off x="467545" y="3164681"/>
            <a:ext cx="6912744" cy="504825"/>
          </a:xfrm>
          <a:prstGeom prst="rect">
            <a:avLst/>
          </a:prstGeom>
          <a:ln/>
          <a:extLst/>
        </p:spPr>
        <p:style>
          <a:lnRef idx="1">
            <a:schemeClr val="accent6"/>
          </a:lnRef>
          <a:fillRef idx="3">
            <a:schemeClr val="accent6"/>
          </a:fillRef>
          <a:effectRef idx="2">
            <a:schemeClr val="accent6"/>
          </a:effectRef>
          <a:fontRef idx="minor">
            <a:schemeClr val="lt1"/>
          </a:fontRef>
        </p:style>
        <p:txBody>
          <a:bodyPr wrap="none" anchor="ctr"/>
          <a:lstStyle/>
          <a:p>
            <a:pPr rtl="1"/>
            <a:r>
              <a:rPr lang="ar-EG" altLang="zh-CN" b="1" dirty="0" smtClean="0">
                <a:solidFill>
                  <a:srgbClr val="002060"/>
                </a:solidFill>
                <a:ea typeface="幼圆" pitchFamily="1" charset="-122"/>
              </a:rPr>
              <a:t>كثرة </a:t>
            </a:r>
            <a:r>
              <a:rPr lang="ar-EG" altLang="zh-CN" b="1" dirty="0">
                <a:solidFill>
                  <a:srgbClr val="002060"/>
                </a:solidFill>
                <a:ea typeface="幼圆" pitchFamily="1" charset="-122"/>
              </a:rPr>
              <a:t>الإجراءات الشكلية التي ليس منها فائدة </a:t>
            </a:r>
            <a:endParaRPr lang="zh-CN" altLang="en-US" b="1" dirty="0">
              <a:solidFill>
                <a:srgbClr val="002060"/>
              </a:solidFill>
              <a:ea typeface="幼圆" pitchFamily="1" charset="-122"/>
            </a:endParaRPr>
          </a:p>
        </p:txBody>
      </p:sp>
      <p:sp>
        <p:nvSpPr>
          <p:cNvPr id="8" name="Rectangle 5"/>
          <p:cNvSpPr>
            <a:spLocks noChangeArrowheads="1"/>
          </p:cNvSpPr>
          <p:nvPr/>
        </p:nvSpPr>
        <p:spPr bwMode="auto">
          <a:xfrm>
            <a:off x="467545" y="4196556"/>
            <a:ext cx="6912744" cy="504825"/>
          </a:xfrm>
          <a:prstGeom prst="rect">
            <a:avLst/>
          </a:prstGeom>
          <a:ln/>
          <a:extLst/>
        </p:spPr>
        <p:style>
          <a:lnRef idx="1">
            <a:schemeClr val="accent2"/>
          </a:lnRef>
          <a:fillRef idx="2">
            <a:schemeClr val="accent2"/>
          </a:fillRef>
          <a:effectRef idx="1">
            <a:schemeClr val="accent2"/>
          </a:effectRef>
          <a:fontRef idx="minor">
            <a:schemeClr val="dk1"/>
          </a:fontRef>
        </p:style>
        <p:txBody>
          <a:bodyPr wrap="none" anchor="ctr"/>
          <a:lstStyle/>
          <a:p>
            <a:pPr rtl="1"/>
            <a:r>
              <a:rPr lang="ar-EG" altLang="zh-CN" b="1" dirty="0" smtClean="0">
                <a:solidFill>
                  <a:srgbClr val="002060"/>
                </a:solidFill>
                <a:ea typeface="幼圆" pitchFamily="1" charset="-122"/>
              </a:rPr>
              <a:t>شعور </a:t>
            </a:r>
            <a:r>
              <a:rPr lang="ar-EG" altLang="zh-CN" b="1" dirty="0">
                <a:solidFill>
                  <a:srgbClr val="002060"/>
                </a:solidFill>
                <a:ea typeface="幼圆" pitchFamily="1" charset="-122"/>
              </a:rPr>
              <a:t>العاملين بالقلق لوجود موعد محدد لإنهاء العمل </a:t>
            </a:r>
            <a:endParaRPr lang="zh-CN" altLang="en-US" sz="2400" b="1" dirty="0">
              <a:solidFill>
                <a:srgbClr val="002060"/>
              </a:solidFill>
              <a:ea typeface="幼圆" pitchFamily="1" charset="-122"/>
            </a:endParaRPr>
          </a:p>
        </p:txBody>
      </p:sp>
      <p:sp>
        <p:nvSpPr>
          <p:cNvPr id="9" name="Rectangle 6"/>
          <p:cNvSpPr>
            <a:spLocks noChangeArrowheads="1"/>
          </p:cNvSpPr>
          <p:nvPr/>
        </p:nvSpPr>
        <p:spPr bwMode="auto">
          <a:xfrm>
            <a:off x="467545" y="5228431"/>
            <a:ext cx="6912744" cy="504825"/>
          </a:xfrm>
          <a:prstGeom prst="rect">
            <a:avLst/>
          </a:prstGeom>
          <a:solidFill>
            <a:srgbClr val="00B0F0"/>
          </a:solidFill>
          <a:ln>
            <a:noFill/>
          </a:ln>
          <a:effectLst/>
          <a:extLst/>
        </p:spPr>
        <p:txBody>
          <a:bodyPr wrap="none" anchor="ctr"/>
          <a:lstStyle/>
          <a:p>
            <a:pPr rtl="1"/>
            <a:r>
              <a:rPr lang="ar-EG" altLang="zh-CN" b="1" dirty="0" smtClean="0">
                <a:solidFill>
                  <a:srgbClr val="002060"/>
                </a:solidFill>
                <a:ea typeface="幼圆" pitchFamily="1" charset="-122"/>
              </a:rPr>
              <a:t>تعارض </a:t>
            </a:r>
            <a:r>
              <a:rPr lang="ar-EG" altLang="zh-CN" b="1" dirty="0">
                <a:solidFill>
                  <a:srgbClr val="002060"/>
                </a:solidFill>
                <a:ea typeface="幼圆" pitchFamily="1" charset="-122"/>
              </a:rPr>
              <a:t>وتقاطع الأوامر الصادرة من مصادر مختلفة </a:t>
            </a:r>
            <a:endParaRPr lang="zh-CN" altLang="en-US" b="1" dirty="0">
              <a:solidFill>
                <a:srgbClr val="002060"/>
              </a:solidFill>
              <a:ea typeface="幼圆" pitchFamily="1" charset="-122"/>
            </a:endParaRPr>
          </a:p>
        </p:txBody>
      </p:sp>
      <p:pic>
        <p:nvPicPr>
          <p:cNvPr id="10" name="Picture 7" descr="Green_01"/>
          <p:cNvPicPr>
            <a:picLocks noChangeAspect="1" noChangeArrowheads="1"/>
          </p:cNvPicPr>
          <p:nvPr/>
        </p:nvPicPr>
        <p:blipFill>
          <a:blip r:embed="rId3">
            <a:duotone>
              <a:prstClr val="black"/>
              <a:srgbClr val="FFCC66">
                <a:tint val="45000"/>
                <a:satMod val="400000"/>
              </a:srgbClr>
            </a:duotone>
            <a:extLst>
              <a:ext uri="{28A0092B-C50C-407E-A947-70E740481C1C}">
                <a14:useLocalDpi xmlns:a14="http://schemas.microsoft.com/office/drawing/2010/main" xmlns="" val="0"/>
              </a:ext>
            </a:extLst>
          </a:blip>
          <a:srcRect/>
          <a:stretch>
            <a:fillRect/>
          </a:stretch>
        </p:blipFill>
        <p:spPr bwMode="auto">
          <a:xfrm flipH="1">
            <a:off x="7811765" y="2204244"/>
            <a:ext cx="432643" cy="390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8" descr="Green_01"/>
          <p:cNvPicPr>
            <a:picLocks noChangeAspect="1" noChangeArrowheads="1"/>
          </p:cNvPicPr>
          <p:nvPr/>
        </p:nvPicPr>
        <p:blipFill>
          <a:blip r:embed="rId3">
            <a:duotone>
              <a:prstClr val="black"/>
              <a:schemeClr val="accent6">
                <a:tint val="45000"/>
                <a:satMod val="400000"/>
              </a:schemeClr>
            </a:duotone>
            <a:extLst>
              <a:ext uri="{28A0092B-C50C-407E-A947-70E740481C1C}">
                <a14:useLocalDpi xmlns:a14="http://schemas.microsoft.com/office/drawing/2010/main" xmlns="" val="0"/>
              </a:ext>
            </a:extLst>
          </a:blip>
          <a:srcRect/>
          <a:stretch>
            <a:fillRect/>
          </a:stretch>
        </p:blipFill>
        <p:spPr bwMode="auto">
          <a:xfrm flipH="1">
            <a:off x="7811765" y="3212306"/>
            <a:ext cx="432643" cy="390525"/>
          </a:xfrm>
          <a:prstGeom prst="rect">
            <a:avLst/>
          </a:prstGeom>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9" descr="Green_01"/>
          <p:cNvPicPr>
            <a:picLocks noChangeAspect="1" noChangeArrowheads="1"/>
          </p:cNvPicPr>
          <p:nvPr/>
        </p:nvPicPr>
        <p:blipFill>
          <a:blip r:embed="rId3">
            <a:duotone>
              <a:prstClr val="black"/>
              <a:schemeClr val="accent2">
                <a:tint val="45000"/>
                <a:satMod val="400000"/>
              </a:schemeClr>
            </a:duotone>
            <a:extLst>
              <a:ext uri="{28A0092B-C50C-407E-A947-70E740481C1C}">
                <a14:useLocalDpi xmlns:a14="http://schemas.microsoft.com/office/drawing/2010/main" xmlns="" val="0"/>
              </a:ext>
            </a:extLst>
          </a:blip>
          <a:srcRect/>
          <a:stretch>
            <a:fillRect/>
          </a:stretch>
        </p:blipFill>
        <p:spPr bwMode="auto">
          <a:xfrm flipH="1">
            <a:off x="7811765" y="4220369"/>
            <a:ext cx="432643" cy="390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10" descr="Green_01"/>
          <p:cNvPicPr>
            <a:picLocks noChangeAspect="1" noChangeArrowheads="1"/>
          </p:cNvPicPr>
          <p:nvPr/>
        </p:nvPicPr>
        <p:blipFill>
          <a:blip r:embed="rId3">
            <a:duotone>
              <a:prstClr val="black"/>
              <a:schemeClr val="accent1">
                <a:tint val="45000"/>
                <a:satMod val="400000"/>
              </a:schemeClr>
            </a:duotone>
            <a:extLst>
              <a:ext uri="{28A0092B-C50C-407E-A947-70E740481C1C}">
                <a14:useLocalDpi xmlns:a14="http://schemas.microsoft.com/office/drawing/2010/main" xmlns="" val="0"/>
              </a:ext>
            </a:extLst>
          </a:blip>
          <a:srcRect/>
          <a:stretch>
            <a:fillRect/>
          </a:stretch>
        </p:blipFill>
        <p:spPr bwMode="auto">
          <a:xfrm flipH="1">
            <a:off x="7811765" y="5301456"/>
            <a:ext cx="432643" cy="390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200994029"/>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10"/>
                                        </p:tgtEl>
                                        <p:attrNameLst>
                                          <p:attrName>r</p:attrName>
                                        </p:attrNameLst>
                                      </p:cBhvr>
                                    </p:animRot>
                                  </p:childTnLst>
                                </p:cTn>
                              </p:par>
                            </p:childTnLst>
                          </p:cTn>
                        </p:par>
                        <p:par>
                          <p:cTn id="7" fill="hold">
                            <p:stCondLst>
                              <p:cond delay="2000"/>
                            </p:stCondLst>
                            <p:childTnLst>
                              <p:par>
                                <p:cTn id="8" presetID="16" presetClass="entr" presetSubtype="21" fill="hold" grpId="0" nodeType="after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nodeType="clickEffect">
                                  <p:stCondLst>
                                    <p:cond delay="0"/>
                                  </p:stCondLst>
                                  <p:childTnLst>
                                    <p:animRot by="21600000">
                                      <p:cBhvr>
                                        <p:cTn id="14" dur="2000" fill="hold"/>
                                        <p:tgtEl>
                                          <p:spTgt spid="11"/>
                                        </p:tgtEl>
                                        <p:attrNameLst>
                                          <p:attrName>r</p:attrName>
                                        </p:attrNameLst>
                                      </p:cBhvr>
                                    </p:animRot>
                                  </p:childTnLst>
                                </p:cTn>
                              </p:par>
                            </p:childTnLst>
                          </p:cTn>
                        </p:par>
                        <p:par>
                          <p:cTn id="15" fill="hold">
                            <p:stCondLst>
                              <p:cond delay="2000"/>
                            </p:stCondLst>
                            <p:childTnLst>
                              <p:par>
                                <p:cTn id="16" presetID="16" presetClass="entr" presetSubtype="21"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mph" presetSubtype="0" fill="hold" nodeType="clickEffect">
                                  <p:stCondLst>
                                    <p:cond delay="0"/>
                                  </p:stCondLst>
                                  <p:childTnLst>
                                    <p:animRot by="21600000">
                                      <p:cBhvr>
                                        <p:cTn id="22" dur="2000" fill="hold"/>
                                        <p:tgtEl>
                                          <p:spTgt spid="12"/>
                                        </p:tgtEl>
                                        <p:attrNameLst>
                                          <p:attrName>r</p:attrName>
                                        </p:attrNameLst>
                                      </p:cBhvr>
                                    </p:animRot>
                                  </p:childTnLst>
                                </p:cTn>
                              </p:par>
                            </p:childTnLst>
                          </p:cTn>
                        </p:par>
                        <p:par>
                          <p:cTn id="23" fill="hold">
                            <p:stCondLst>
                              <p:cond delay="2000"/>
                            </p:stCondLst>
                            <p:childTnLst>
                              <p:par>
                                <p:cTn id="24" presetID="16" presetClass="entr" presetSubtype="21"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arn(inVertical)">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mph" presetSubtype="0" fill="hold" nodeType="clickEffect">
                                  <p:stCondLst>
                                    <p:cond delay="0"/>
                                  </p:stCondLst>
                                  <p:childTnLst>
                                    <p:animRot by="21600000">
                                      <p:cBhvr>
                                        <p:cTn id="30" dur="2000" fill="hold"/>
                                        <p:tgtEl>
                                          <p:spTgt spid="13"/>
                                        </p:tgtEl>
                                        <p:attrNameLst>
                                          <p:attrName>r</p:attrName>
                                        </p:attrNameLst>
                                      </p:cBhvr>
                                    </p:animRot>
                                  </p:childTnLst>
                                </p:cTn>
                              </p:par>
                            </p:childTnLst>
                          </p:cTn>
                        </p:par>
                        <p:par>
                          <p:cTn id="31" fill="hold">
                            <p:stCondLst>
                              <p:cond delay="2000"/>
                            </p:stCondLst>
                            <p:childTnLst>
                              <p:par>
                                <p:cTn id="32" presetID="16" presetClass="entr" presetSubtype="21"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barn(inVertical)">
                                      <p:cBhvr>
                                        <p:cTn id="3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3"/>
          <p:cNvSpPr/>
          <p:nvPr/>
        </p:nvSpPr>
        <p:spPr bwMode="auto">
          <a:xfrm>
            <a:off x="5004048" y="404664"/>
            <a:ext cx="4008784" cy="720080"/>
          </a:xfrm>
          <a:prstGeom prst="round2DiagRect">
            <a:avLst/>
          </a:prstGeom>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pPr rtl="1"/>
            <a:r>
              <a:rPr lang="ar-EG" sz="2800" b="1" dirty="0">
                <a:solidFill>
                  <a:srgbClr val="0120BD">
                    <a:lumMod val="75000"/>
                  </a:srgbClr>
                </a:solidFill>
                <a:latin typeface="Arial" charset="0"/>
              </a:rPr>
              <a:t>أسباب قلة الدافعية لدى العاملين</a:t>
            </a:r>
          </a:p>
        </p:txBody>
      </p:sp>
      <p:sp>
        <p:nvSpPr>
          <p:cNvPr id="6" name="Rectangle 3"/>
          <p:cNvSpPr>
            <a:spLocks noChangeArrowheads="1"/>
          </p:cNvSpPr>
          <p:nvPr/>
        </p:nvSpPr>
        <p:spPr bwMode="auto">
          <a:xfrm>
            <a:off x="467545" y="2132806"/>
            <a:ext cx="6912744" cy="504825"/>
          </a:xfrm>
          <a:prstGeom prst="rect">
            <a:avLst/>
          </a:prstGeom>
          <a:gradFill rotWithShape="1">
            <a:gsLst>
              <a:gs pos="0">
                <a:srgbClr val="FFC000"/>
              </a:gs>
              <a:gs pos="100000">
                <a:srgbClr val="FFCC66"/>
              </a:gs>
            </a:gsLst>
            <a:lin ang="5400000" scaled="1"/>
          </a:gradFill>
          <a:ln>
            <a:noFill/>
          </a:ln>
          <a:effectLst/>
          <a:extLst/>
        </p:spPr>
        <p:txBody>
          <a:bodyPr wrap="none" anchor="ctr"/>
          <a:lstStyle/>
          <a:p>
            <a:pPr rtl="1"/>
            <a:r>
              <a:rPr lang="ar-EG" altLang="zh-CN" b="1" dirty="0" smtClean="0">
                <a:solidFill>
                  <a:srgbClr val="002060"/>
                </a:solidFill>
                <a:ea typeface="幼圆" pitchFamily="1" charset="-122"/>
              </a:rPr>
              <a:t>قلة </a:t>
            </a:r>
            <a:r>
              <a:rPr lang="ar-EG" altLang="zh-CN" b="1" dirty="0">
                <a:solidFill>
                  <a:srgbClr val="002060"/>
                </a:solidFill>
                <a:ea typeface="幼圆" pitchFamily="1" charset="-122"/>
              </a:rPr>
              <a:t>التدريب </a:t>
            </a:r>
            <a:endParaRPr lang="ar-EG" altLang="zh-CN" sz="2400" b="1" dirty="0">
              <a:solidFill>
                <a:srgbClr val="002060"/>
              </a:solidFill>
              <a:ea typeface="幼圆" pitchFamily="1" charset="-122"/>
            </a:endParaRPr>
          </a:p>
        </p:txBody>
      </p:sp>
      <p:sp>
        <p:nvSpPr>
          <p:cNvPr id="7" name="Rectangle 4"/>
          <p:cNvSpPr>
            <a:spLocks noChangeArrowheads="1"/>
          </p:cNvSpPr>
          <p:nvPr/>
        </p:nvSpPr>
        <p:spPr bwMode="auto">
          <a:xfrm>
            <a:off x="467545" y="3164681"/>
            <a:ext cx="6912744" cy="504825"/>
          </a:xfrm>
          <a:prstGeom prst="rect">
            <a:avLst/>
          </a:prstGeom>
          <a:ln/>
          <a:extLst/>
        </p:spPr>
        <p:style>
          <a:lnRef idx="1">
            <a:schemeClr val="accent6"/>
          </a:lnRef>
          <a:fillRef idx="3">
            <a:schemeClr val="accent6"/>
          </a:fillRef>
          <a:effectRef idx="2">
            <a:schemeClr val="accent6"/>
          </a:effectRef>
          <a:fontRef idx="minor">
            <a:schemeClr val="lt1"/>
          </a:fontRef>
        </p:style>
        <p:txBody>
          <a:bodyPr wrap="none" anchor="ctr"/>
          <a:lstStyle/>
          <a:p>
            <a:pPr rtl="1"/>
            <a:r>
              <a:rPr lang="ar-EG" altLang="zh-CN" b="1" dirty="0" smtClean="0">
                <a:solidFill>
                  <a:srgbClr val="002060"/>
                </a:solidFill>
                <a:ea typeface="幼圆" pitchFamily="1" charset="-122"/>
              </a:rPr>
              <a:t>كثرة </a:t>
            </a:r>
            <a:r>
              <a:rPr lang="ar-EG" altLang="zh-CN" b="1" dirty="0">
                <a:solidFill>
                  <a:srgbClr val="002060"/>
                </a:solidFill>
                <a:ea typeface="幼圆" pitchFamily="1" charset="-122"/>
              </a:rPr>
              <a:t>سوء التفاهم بين المسئولين والإدارة </a:t>
            </a:r>
            <a:endParaRPr lang="zh-CN" altLang="en-US" b="1" dirty="0">
              <a:solidFill>
                <a:srgbClr val="002060"/>
              </a:solidFill>
              <a:ea typeface="幼圆" pitchFamily="1" charset="-122"/>
            </a:endParaRPr>
          </a:p>
        </p:txBody>
      </p:sp>
      <p:sp>
        <p:nvSpPr>
          <p:cNvPr id="8" name="Rectangle 5"/>
          <p:cNvSpPr>
            <a:spLocks noChangeArrowheads="1"/>
          </p:cNvSpPr>
          <p:nvPr/>
        </p:nvSpPr>
        <p:spPr bwMode="auto">
          <a:xfrm>
            <a:off x="467545" y="4196556"/>
            <a:ext cx="6912744" cy="504825"/>
          </a:xfrm>
          <a:prstGeom prst="rect">
            <a:avLst/>
          </a:prstGeom>
          <a:ln/>
          <a:extLst/>
        </p:spPr>
        <p:style>
          <a:lnRef idx="1">
            <a:schemeClr val="accent2"/>
          </a:lnRef>
          <a:fillRef idx="2">
            <a:schemeClr val="accent2"/>
          </a:fillRef>
          <a:effectRef idx="1">
            <a:schemeClr val="accent2"/>
          </a:effectRef>
          <a:fontRef idx="minor">
            <a:schemeClr val="dk1"/>
          </a:fontRef>
        </p:style>
        <p:txBody>
          <a:bodyPr wrap="none" anchor="ctr"/>
          <a:lstStyle/>
          <a:p>
            <a:pPr rtl="1"/>
            <a:r>
              <a:rPr lang="ar-EG" altLang="zh-CN" b="1" dirty="0" smtClean="0">
                <a:solidFill>
                  <a:srgbClr val="002060"/>
                </a:solidFill>
                <a:ea typeface="幼圆" pitchFamily="1" charset="-122"/>
              </a:rPr>
              <a:t>الأهداف </a:t>
            </a:r>
            <a:r>
              <a:rPr lang="ar-EG" altLang="zh-CN" b="1" dirty="0">
                <a:solidFill>
                  <a:srgbClr val="002060"/>
                </a:solidFill>
                <a:ea typeface="幼圆" pitchFamily="1" charset="-122"/>
              </a:rPr>
              <a:t>غير واضحة </a:t>
            </a:r>
            <a:endParaRPr lang="zh-CN" altLang="en-US" sz="2400" b="1" dirty="0">
              <a:solidFill>
                <a:srgbClr val="002060"/>
              </a:solidFill>
              <a:ea typeface="幼圆" pitchFamily="1" charset="-122"/>
            </a:endParaRPr>
          </a:p>
        </p:txBody>
      </p:sp>
      <p:sp>
        <p:nvSpPr>
          <p:cNvPr id="9" name="Rectangle 6"/>
          <p:cNvSpPr>
            <a:spLocks noChangeArrowheads="1"/>
          </p:cNvSpPr>
          <p:nvPr/>
        </p:nvSpPr>
        <p:spPr bwMode="auto">
          <a:xfrm>
            <a:off x="467545" y="5228431"/>
            <a:ext cx="6912744" cy="504825"/>
          </a:xfrm>
          <a:prstGeom prst="rect">
            <a:avLst/>
          </a:prstGeom>
          <a:solidFill>
            <a:srgbClr val="00B0F0"/>
          </a:solidFill>
          <a:ln>
            <a:noFill/>
          </a:ln>
          <a:effectLst/>
          <a:extLst/>
        </p:spPr>
        <p:txBody>
          <a:bodyPr wrap="none" anchor="ctr"/>
          <a:lstStyle/>
          <a:p>
            <a:pPr rtl="1"/>
            <a:r>
              <a:rPr lang="ar-EG" altLang="zh-CN" b="1" dirty="0" smtClean="0">
                <a:solidFill>
                  <a:srgbClr val="002060"/>
                </a:solidFill>
                <a:ea typeface="幼圆" pitchFamily="1" charset="-122"/>
              </a:rPr>
              <a:t>قلة </a:t>
            </a:r>
            <a:r>
              <a:rPr lang="ar-EG" altLang="zh-CN" b="1" dirty="0">
                <a:solidFill>
                  <a:srgbClr val="002060"/>
                </a:solidFill>
                <a:ea typeface="幼圆" pitchFamily="1" charset="-122"/>
              </a:rPr>
              <a:t>الوقت وقلة المصادر التي يحتاج لها لإنجاز العمل </a:t>
            </a:r>
            <a:endParaRPr lang="zh-CN" altLang="en-US" b="1" dirty="0">
              <a:solidFill>
                <a:srgbClr val="002060"/>
              </a:solidFill>
              <a:ea typeface="幼圆" pitchFamily="1" charset="-122"/>
            </a:endParaRPr>
          </a:p>
        </p:txBody>
      </p:sp>
      <p:pic>
        <p:nvPicPr>
          <p:cNvPr id="10" name="Picture 7" descr="Green_01"/>
          <p:cNvPicPr>
            <a:picLocks noChangeAspect="1" noChangeArrowheads="1"/>
          </p:cNvPicPr>
          <p:nvPr/>
        </p:nvPicPr>
        <p:blipFill>
          <a:blip r:embed="rId3">
            <a:duotone>
              <a:prstClr val="black"/>
              <a:srgbClr val="FFCC66">
                <a:tint val="45000"/>
                <a:satMod val="400000"/>
              </a:srgbClr>
            </a:duotone>
            <a:extLst>
              <a:ext uri="{28A0092B-C50C-407E-A947-70E740481C1C}">
                <a14:useLocalDpi xmlns:a14="http://schemas.microsoft.com/office/drawing/2010/main" xmlns="" val="0"/>
              </a:ext>
            </a:extLst>
          </a:blip>
          <a:srcRect/>
          <a:stretch>
            <a:fillRect/>
          </a:stretch>
        </p:blipFill>
        <p:spPr bwMode="auto">
          <a:xfrm flipH="1">
            <a:off x="7811765" y="2204244"/>
            <a:ext cx="432643" cy="390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8" descr="Green_01"/>
          <p:cNvPicPr>
            <a:picLocks noChangeAspect="1" noChangeArrowheads="1"/>
          </p:cNvPicPr>
          <p:nvPr/>
        </p:nvPicPr>
        <p:blipFill>
          <a:blip r:embed="rId3">
            <a:duotone>
              <a:prstClr val="black"/>
              <a:schemeClr val="accent6">
                <a:tint val="45000"/>
                <a:satMod val="400000"/>
              </a:schemeClr>
            </a:duotone>
            <a:extLst>
              <a:ext uri="{28A0092B-C50C-407E-A947-70E740481C1C}">
                <a14:useLocalDpi xmlns:a14="http://schemas.microsoft.com/office/drawing/2010/main" xmlns="" val="0"/>
              </a:ext>
            </a:extLst>
          </a:blip>
          <a:srcRect/>
          <a:stretch>
            <a:fillRect/>
          </a:stretch>
        </p:blipFill>
        <p:spPr bwMode="auto">
          <a:xfrm flipH="1">
            <a:off x="7811765" y="3212306"/>
            <a:ext cx="432643" cy="390525"/>
          </a:xfrm>
          <a:prstGeom prst="rect">
            <a:avLst/>
          </a:prstGeom>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9" descr="Green_01"/>
          <p:cNvPicPr>
            <a:picLocks noChangeAspect="1" noChangeArrowheads="1"/>
          </p:cNvPicPr>
          <p:nvPr/>
        </p:nvPicPr>
        <p:blipFill>
          <a:blip r:embed="rId3">
            <a:duotone>
              <a:prstClr val="black"/>
              <a:schemeClr val="accent2">
                <a:tint val="45000"/>
                <a:satMod val="400000"/>
              </a:schemeClr>
            </a:duotone>
            <a:extLst>
              <a:ext uri="{28A0092B-C50C-407E-A947-70E740481C1C}">
                <a14:useLocalDpi xmlns:a14="http://schemas.microsoft.com/office/drawing/2010/main" xmlns="" val="0"/>
              </a:ext>
            </a:extLst>
          </a:blip>
          <a:srcRect/>
          <a:stretch>
            <a:fillRect/>
          </a:stretch>
        </p:blipFill>
        <p:spPr bwMode="auto">
          <a:xfrm flipH="1">
            <a:off x="7811765" y="4220369"/>
            <a:ext cx="432643" cy="390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10" descr="Green_01"/>
          <p:cNvPicPr>
            <a:picLocks noChangeAspect="1" noChangeArrowheads="1"/>
          </p:cNvPicPr>
          <p:nvPr/>
        </p:nvPicPr>
        <p:blipFill>
          <a:blip r:embed="rId3">
            <a:duotone>
              <a:prstClr val="black"/>
              <a:schemeClr val="accent1">
                <a:tint val="45000"/>
                <a:satMod val="400000"/>
              </a:schemeClr>
            </a:duotone>
            <a:extLst>
              <a:ext uri="{28A0092B-C50C-407E-A947-70E740481C1C}">
                <a14:useLocalDpi xmlns:a14="http://schemas.microsoft.com/office/drawing/2010/main" xmlns="" val="0"/>
              </a:ext>
            </a:extLst>
          </a:blip>
          <a:srcRect/>
          <a:stretch>
            <a:fillRect/>
          </a:stretch>
        </p:blipFill>
        <p:spPr bwMode="auto">
          <a:xfrm flipH="1">
            <a:off x="7811765" y="5301456"/>
            <a:ext cx="432643" cy="390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772431587"/>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10"/>
                                        </p:tgtEl>
                                        <p:attrNameLst>
                                          <p:attrName>r</p:attrName>
                                        </p:attrNameLst>
                                      </p:cBhvr>
                                    </p:animRot>
                                  </p:childTnLst>
                                </p:cTn>
                              </p:par>
                            </p:childTnLst>
                          </p:cTn>
                        </p:par>
                        <p:par>
                          <p:cTn id="7" fill="hold">
                            <p:stCondLst>
                              <p:cond delay="2000"/>
                            </p:stCondLst>
                            <p:childTnLst>
                              <p:par>
                                <p:cTn id="8" presetID="16" presetClass="entr" presetSubtype="21" fill="hold" grpId="0" nodeType="after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nodeType="clickEffect">
                                  <p:stCondLst>
                                    <p:cond delay="0"/>
                                  </p:stCondLst>
                                  <p:childTnLst>
                                    <p:animRot by="21600000">
                                      <p:cBhvr>
                                        <p:cTn id="14" dur="2000" fill="hold"/>
                                        <p:tgtEl>
                                          <p:spTgt spid="11"/>
                                        </p:tgtEl>
                                        <p:attrNameLst>
                                          <p:attrName>r</p:attrName>
                                        </p:attrNameLst>
                                      </p:cBhvr>
                                    </p:animRot>
                                  </p:childTnLst>
                                </p:cTn>
                              </p:par>
                            </p:childTnLst>
                          </p:cTn>
                        </p:par>
                        <p:par>
                          <p:cTn id="15" fill="hold">
                            <p:stCondLst>
                              <p:cond delay="2000"/>
                            </p:stCondLst>
                            <p:childTnLst>
                              <p:par>
                                <p:cTn id="16" presetID="16" presetClass="entr" presetSubtype="21"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mph" presetSubtype="0" fill="hold" nodeType="clickEffect">
                                  <p:stCondLst>
                                    <p:cond delay="0"/>
                                  </p:stCondLst>
                                  <p:childTnLst>
                                    <p:animRot by="21600000">
                                      <p:cBhvr>
                                        <p:cTn id="22" dur="2000" fill="hold"/>
                                        <p:tgtEl>
                                          <p:spTgt spid="12"/>
                                        </p:tgtEl>
                                        <p:attrNameLst>
                                          <p:attrName>r</p:attrName>
                                        </p:attrNameLst>
                                      </p:cBhvr>
                                    </p:animRot>
                                  </p:childTnLst>
                                </p:cTn>
                              </p:par>
                            </p:childTnLst>
                          </p:cTn>
                        </p:par>
                        <p:par>
                          <p:cTn id="23" fill="hold">
                            <p:stCondLst>
                              <p:cond delay="2000"/>
                            </p:stCondLst>
                            <p:childTnLst>
                              <p:par>
                                <p:cTn id="24" presetID="16" presetClass="entr" presetSubtype="21"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arn(inVertical)">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mph" presetSubtype="0" fill="hold" nodeType="clickEffect">
                                  <p:stCondLst>
                                    <p:cond delay="0"/>
                                  </p:stCondLst>
                                  <p:childTnLst>
                                    <p:animRot by="21600000">
                                      <p:cBhvr>
                                        <p:cTn id="30" dur="2000" fill="hold"/>
                                        <p:tgtEl>
                                          <p:spTgt spid="13"/>
                                        </p:tgtEl>
                                        <p:attrNameLst>
                                          <p:attrName>r</p:attrName>
                                        </p:attrNameLst>
                                      </p:cBhvr>
                                    </p:animRot>
                                  </p:childTnLst>
                                </p:cTn>
                              </p:par>
                            </p:childTnLst>
                          </p:cTn>
                        </p:par>
                        <p:par>
                          <p:cTn id="31" fill="hold">
                            <p:stCondLst>
                              <p:cond delay="2000"/>
                            </p:stCondLst>
                            <p:childTnLst>
                              <p:par>
                                <p:cTn id="32" presetID="16" presetClass="entr" presetSubtype="21"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barn(inVertical)">
                                      <p:cBhvr>
                                        <p:cTn id="3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对角圆角矩形 5"/>
          <p:cNvSpPr>
            <a:spLocks/>
          </p:cNvSpPr>
          <p:nvPr/>
        </p:nvSpPr>
        <p:spPr bwMode="auto">
          <a:xfrm rot="21346829" flipH="1">
            <a:off x="1503901" y="2158577"/>
            <a:ext cx="5850448" cy="2931372"/>
          </a:xfrm>
          <a:custGeom>
            <a:avLst/>
            <a:gdLst>
              <a:gd name="T0" fmla="*/ 492043 w 6954838"/>
              <a:gd name="T1" fmla="*/ 0 h 3879850"/>
              <a:gd name="T2" fmla="*/ 6954838 w 6954838"/>
              <a:gd name="T3" fmla="*/ 0 h 3879850"/>
              <a:gd name="T4" fmla="*/ 6954838 w 6954838"/>
              <a:gd name="T5" fmla="*/ 0 h 3879850"/>
              <a:gd name="T6" fmla="*/ 6954838 w 6954838"/>
              <a:gd name="T7" fmla="*/ 3387807 h 3879850"/>
              <a:gd name="T8" fmla="*/ 6462795 w 6954838"/>
              <a:gd name="T9" fmla="*/ 3879850 h 3879850"/>
              <a:gd name="T10" fmla="*/ 0 w 6954838"/>
              <a:gd name="T11" fmla="*/ 3879850 h 3879850"/>
              <a:gd name="T12" fmla="*/ 0 w 6954838"/>
              <a:gd name="T13" fmla="*/ 3879850 h 3879850"/>
              <a:gd name="T14" fmla="*/ 0 w 6954838"/>
              <a:gd name="T15" fmla="*/ 492043 h 3879850"/>
              <a:gd name="T16" fmla="*/ 492043 w 6954838"/>
              <a:gd name="T17" fmla="*/ 0 h 3879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54838" h="3879850">
                <a:moveTo>
                  <a:pt x="492043" y="0"/>
                </a:moveTo>
                <a:lnTo>
                  <a:pt x="6954838" y="0"/>
                </a:lnTo>
                <a:lnTo>
                  <a:pt x="6954838" y="3387807"/>
                </a:lnTo>
                <a:cubicBezTo>
                  <a:pt x="6954838" y="3659555"/>
                  <a:pt x="6734543" y="3879850"/>
                  <a:pt x="6462795" y="3879850"/>
                </a:cubicBezTo>
                <a:lnTo>
                  <a:pt x="0" y="3879850"/>
                </a:lnTo>
                <a:lnTo>
                  <a:pt x="0" y="492043"/>
                </a:lnTo>
                <a:cubicBezTo>
                  <a:pt x="0" y="220295"/>
                  <a:pt x="220295" y="0"/>
                  <a:pt x="492043" y="0"/>
                </a:cubicBezTo>
                <a:close/>
              </a:path>
            </a:pathLst>
          </a:custGeom>
          <a:gradFill>
            <a:gsLst>
              <a:gs pos="0">
                <a:srgbClr val="66CCFF"/>
              </a:gs>
              <a:gs pos="35000">
                <a:srgbClr val="33CCFF"/>
              </a:gs>
              <a:gs pos="100000">
                <a:srgbClr val="00B0F0"/>
              </a:gs>
            </a:gsLst>
          </a:gradFill>
          <a:ln>
            <a:solidFill>
              <a:srgbClr val="00FFFF"/>
            </a:solidFill>
          </a:ln>
          <a:extLst/>
        </p:spPr>
        <p:style>
          <a:lnRef idx="1">
            <a:schemeClr val="accent1"/>
          </a:lnRef>
          <a:fillRef idx="2">
            <a:schemeClr val="accent1"/>
          </a:fillRef>
          <a:effectRef idx="1">
            <a:schemeClr val="accent1"/>
          </a:effectRef>
          <a:fontRef idx="minor">
            <a:schemeClr val="dk1"/>
          </a:fontRef>
        </p:style>
        <p:txBody>
          <a:bodyPr anchor="ctr"/>
          <a:lstStyle/>
          <a:p>
            <a:pPr>
              <a:defRPr/>
            </a:pPr>
            <a:endParaRPr lang="ar-EG">
              <a:solidFill>
                <a:srgbClr val="000000"/>
              </a:solidFill>
              <a:latin typeface="Arial" panose="020B0604020202020204" pitchFamily="34" charset="0"/>
              <a:ea typeface="SimSun" panose="02010600030101010101" pitchFamily="2" charset="-122"/>
            </a:endParaRPr>
          </a:p>
        </p:txBody>
      </p:sp>
      <p:pic>
        <p:nvPicPr>
          <p:cNvPr id="7" name="Picture 3" descr="C:\TDDOWNLOAD\pencil.png"/>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flipH="1">
            <a:off x="6826558" y="1700808"/>
            <a:ext cx="481746" cy="7466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内容占位符 2"/>
          <p:cNvSpPr>
            <a:spLocks noGrp="1"/>
          </p:cNvSpPr>
          <p:nvPr>
            <p:ph idx="4294967295"/>
          </p:nvPr>
        </p:nvSpPr>
        <p:spPr>
          <a:xfrm rot="21361315" flipH="1">
            <a:off x="1973263" y="2738438"/>
            <a:ext cx="4797425" cy="2054225"/>
          </a:xfrm>
        </p:spPr>
        <p:txBody>
          <a:bodyPr/>
          <a:lstStyle/>
          <a:p>
            <a:pPr marL="0" indent="0" algn="ctr" eaLnBrk="1" hangingPunct="1"/>
            <a:endParaRPr lang="en-US" sz="1600" b="1" dirty="0" smtClean="0">
              <a:solidFill>
                <a:srgbClr val="002060"/>
              </a:solidFill>
            </a:endParaRPr>
          </a:p>
          <a:p>
            <a:pPr marL="0" indent="0" algn="ctr">
              <a:buNone/>
            </a:pPr>
            <a:r>
              <a:rPr lang="ar-EG" altLang="zh-CN" sz="4000" b="1" dirty="0">
                <a:solidFill>
                  <a:srgbClr val="002060"/>
                </a:solidFill>
              </a:rPr>
              <a:t>دور القيادة في تعزيز الدافعية</a:t>
            </a:r>
          </a:p>
        </p:txBody>
      </p:sp>
    </p:spTree>
    <p:extLst>
      <p:ext uri="{BB962C8B-B14F-4D97-AF65-F5344CB8AC3E}">
        <p14:creationId xmlns:p14="http://schemas.microsoft.com/office/powerpoint/2010/main" xmlns="" val="4284029151"/>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par>
                          <p:cTn id="21" fill="hold">
                            <p:stCondLst>
                              <p:cond delay="2000"/>
                            </p:stCondLst>
                            <p:childTnLst>
                              <p:par>
                                <p:cTn id="22" presetID="26" presetClass="entr" presetSubtype="0"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80">
                                          <p:stCondLst>
                                            <p:cond delay="0"/>
                                          </p:stCondLst>
                                        </p:cTn>
                                        <p:tgtEl>
                                          <p:spTgt spid="7"/>
                                        </p:tgtEl>
                                      </p:cBhvr>
                                    </p:animEffect>
                                    <p:anim calcmode="lin" valueType="num">
                                      <p:cBhvr>
                                        <p:cTn id="25"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0" dur="26">
                                          <p:stCondLst>
                                            <p:cond delay="650"/>
                                          </p:stCondLst>
                                        </p:cTn>
                                        <p:tgtEl>
                                          <p:spTgt spid="7"/>
                                        </p:tgtEl>
                                      </p:cBhvr>
                                      <p:to x="100000" y="60000"/>
                                    </p:animScale>
                                    <p:animScale>
                                      <p:cBhvr>
                                        <p:cTn id="31" dur="166" decel="50000">
                                          <p:stCondLst>
                                            <p:cond delay="676"/>
                                          </p:stCondLst>
                                        </p:cTn>
                                        <p:tgtEl>
                                          <p:spTgt spid="7"/>
                                        </p:tgtEl>
                                      </p:cBhvr>
                                      <p:to x="100000" y="100000"/>
                                    </p:animScale>
                                    <p:animScale>
                                      <p:cBhvr>
                                        <p:cTn id="32" dur="26">
                                          <p:stCondLst>
                                            <p:cond delay="1312"/>
                                          </p:stCondLst>
                                        </p:cTn>
                                        <p:tgtEl>
                                          <p:spTgt spid="7"/>
                                        </p:tgtEl>
                                      </p:cBhvr>
                                      <p:to x="100000" y="80000"/>
                                    </p:animScale>
                                    <p:animScale>
                                      <p:cBhvr>
                                        <p:cTn id="33" dur="166" decel="50000">
                                          <p:stCondLst>
                                            <p:cond delay="1338"/>
                                          </p:stCondLst>
                                        </p:cTn>
                                        <p:tgtEl>
                                          <p:spTgt spid="7"/>
                                        </p:tgtEl>
                                      </p:cBhvr>
                                      <p:to x="100000" y="100000"/>
                                    </p:animScale>
                                    <p:animScale>
                                      <p:cBhvr>
                                        <p:cTn id="34" dur="26">
                                          <p:stCondLst>
                                            <p:cond delay="1642"/>
                                          </p:stCondLst>
                                        </p:cTn>
                                        <p:tgtEl>
                                          <p:spTgt spid="7"/>
                                        </p:tgtEl>
                                      </p:cBhvr>
                                      <p:to x="100000" y="90000"/>
                                    </p:animScale>
                                    <p:animScale>
                                      <p:cBhvr>
                                        <p:cTn id="35" dur="166" decel="50000">
                                          <p:stCondLst>
                                            <p:cond delay="1668"/>
                                          </p:stCondLst>
                                        </p:cTn>
                                        <p:tgtEl>
                                          <p:spTgt spid="7"/>
                                        </p:tgtEl>
                                      </p:cBhvr>
                                      <p:to x="100000" y="100000"/>
                                    </p:animScale>
                                    <p:animScale>
                                      <p:cBhvr>
                                        <p:cTn id="36" dur="26">
                                          <p:stCondLst>
                                            <p:cond delay="1808"/>
                                          </p:stCondLst>
                                        </p:cTn>
                                        <p:tgtEl>
                                          <p:spTgt spid="7"/>
                                        </p:tgtEl>
                                      </p:cBhvr>
                                      <p:to x="100000" y="95000"/>
                                    </p:animScale>
                                    <p:animScale>
                                      <p:cBhvr>
                                        <p:cTn id="37" dur="166" decel="50000">
                                          <p:stCondLst>
                                            <p:cond delay="1834"/>
                                          </p:stCondLst>
                                        </p:cTn>
                                        <p:tgtEl>
                                          <p:spTgt spid="7"/>
                                        </p:tgtEl>
                                      </p:cBhvr>
                                      <p:to x="100000" y="100000"/>
                                    </p:animScale>
                                  </p:childTnLst>
                                </p:cTn>
                              </p:par>
                            </p:childTnLst>
                          </p:cTn>
                        </p:par>
                        <p:par>
                          <p:cTn id="38" fill="hold">
                            <p:stCondLst>
                              <p:cond delay="4000"/>
                            </p:stCondLst>
                            <p:childTnLst>
                              <p:par>
                                <p:cTn id="39" presetID="26" presetClass="entr" presetSubtype="0" fill="hold" grpId="0" nodeType="afterEffect">
                                  <p:stCondLst>
                                    <p:cond delay="0"/>
                                  </p:stCondLst>
                                  <p:childTnLst>
                                    <p:set>
                                      <p:cBhvr>
                                        <p:cTn id="40" dur="1" fill="hold">
                                          <p:stCondLst>
                                            <p:cond delay="0"/>
                                          </p:stCondLst>
                                        </p:cTn>
                                        <p:tgtEl>
                                          <p:spTgt spid="8">
                                            <p:txEl>
                                              <p:pRg st="1" end="1"/>
                                            </p:txEl>
                                          </p:spTgt>
                                        </p:tgtEl>
                                        <p:attrNameLst>
                                          <p:attrName>style.visibility</p:attrName>
                                        </p:attrNameLst>
                                      </p:cBhvr>
                                      <p:to>
                                        <p:strVal val="visible"/>
                                      </p:to>
                                    </p:set>
                                    <p:animEffect transition="in" filter="wipe(down)">
                                      <p:cBhvr>
                                        <p:cTn id="41" dur="580">
                                          <p:stCondLst>
                                            <p:cond delay="0"/>
                                          </p:stCondLst>
                                        </p:cTn>
                                        <p:tgtEl>
                                          <p:spTgt spid="8">
                                            <p:txEl>
                                              <p:pRg st="1" end="1"/>
                                            </p:txEl>
                                          </p:spTgt>
                                        </p:tgtEl>
                                      </p:cBhvr>
                                    </p:animEffect>
                                    <p:anim calcmode="lin" valueType="num">
                                      <p:cBhvr>
                                        <p:cTn id="42" dur="1822" tmFilter="0,0; 0.14,0.36; 0.43,0.73; 0.71,0.91; 1.0,1.0">
                                          <p:stCondLst>
                                            <p:cond delay="0"/>
                                          </p:stCondLst>
                                        </p:cTn>
                                        <p:tgtEl>
                                          <p:spTgt spid="8">
                                            <p:txEl>
                                              <p:pRg st="1" end="1"/>
                                            </p:txEl>
                                          </p:spTgt>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8">
                                            <p:txEl>
                                              <p:pRg st="1" end="1"/>
                                            </p:txEl>
                                          </p:spTgt>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8">
                                            <p:txEl>
                                              <p:pRg st="1" end="1"/>
                                            </p:txEl>
                                          </p:spTgt>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8">
                                            <p:txEl>
                                              <p:pRg st="1" end="1"/>
                                            </p:txEl>
                                          </p:spTgt>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8">
                                            <p:txEl>
                                              <p:pRg st="1" end="1"/>
                                            </p:txEl>
                                          </p:spTgt>
                                        </p:tgtEl>
                                        <p:attrNameLst>
                                          <p:attrName>ppt_y</p:attrName>
                                        </p:attrNameLst>
                                      </p:cBhvr>
                                      <p:tavLst>
                                        <p:tav tm="0" fmla="#ppt_y-sin(pi*$)/81">
                                          <p:val>
                                            <p:fltVal val="0"/>
                                          </p:val>
                                        </p:tav>
                                        <p:tav tm="100000">
                                          <p:val>
                                            <p:fltVal val="1"/>
                                          </p:val>
                                        </p:tav>
                                      </p:tavLst>
                                    </p:anim>
                                    <p:animScale>
                                      <p:cBhvr>
                                        <p:cTn id="47" dur="26">
                                          <p:stCondLst>
                                            <p:cond delay="650"/>
                                          </p:stCondLst>
                                        </p:cTn>
                                        <p:tgtEl>
                                          <p:spTgt spid="8">
                                            <p:txEl>
                                              <p:pRg st="1" end="1"/>
                                            </p:txEl>
                                          </p:spTgt>
                                        </p:tgtEl>
                                      </p:cBhvr>
                                      <p:to x="100000" y="60000"/>
                                    </p:animScale>
                                    <p:animScale>
                                      <p:cBhvr>
                                        <p:cTn id="48" dur="166" decel="50000">
                                          <p:stCondLst>
                                            <p:cond delay="676"/>
                                          </p:stCondLst>
                                        </p:cTn>
                                        <p:tgtEl>
                                          <p:spTgt spid="8">
                                            <p:txEl>
                                              <p:pRg st="1" end="1"/>
                                            </p:txEl>
                                          </p:spTgt>
                                        </p:tgtEl>
                                      </p:cBhvr>
                                      <p:to x="100000" y="100000"/>
                                    </p:animScale>
                                    <p:animScale>
                                      <p:cBhvr>
                                        <p:cTn id="49" dur="26">
                                          <p:stCondLst>
                                            <p:cond delay="1312"/>
                                          </p:stCondLst>
                                        </p:cTn>
                                        <p:tgtEl>
                                          <p:spTgt spid="8">
                                            <p:txEl>
                                              <p:pRg st="1" end="1"/>
                                            </p:txEl>
                                          </p:spTgt>
                                        </p:tgtEl>
                                      </p:cBhvr>
                                      <p:to x="100000" y="80000"/>
                                    </p:animScale>
                                    <p:animScale>
                                      <p:cBhvr>
                                        <p:cTn id="50" dur="166" decel="50000">
                                          <p:stCondLst>
                                            <p:cond delay="1338"/>
                                          </p:stCondLst>
                                        </p:cTn>
                                        <p:tgtEl>
                                          <p:spTgt spid="8">
                                            <p:txEl>
                                              <p:pRg st="1" end="1"/>
                                            </p:txEl>
                                          </p:spTgt>
                                        </p:tgtEl>
                                      </p:cBhvr>
                                      <p:to x="100000" y="100000"/>
                                    </p:animScale>
                                    <p:animScale>
                                      <p:cBhvr>
                                        <p:cTn id="51" dur="26">
                                          <p:stCondLst>
                                            <p:cond delay="1642"/>
                                          </p:stCondLst>
                                        </p:cTn>
                                        <p:tgtEl>
                                          <p:spTgt spid="8">
                                            <p:txEl>
                                              <p:pRg st="1" end="1"/>
                                            </p:txEl>
                                          </p:spTgt>
                                        </p:tgtEl>
                                      </p:cBhvr>
                                      <p:to x="100000" y="90000"/>
                                    </p:animScale>
                                    <p:animScale>
                                      <p:cBhvr>
                                        <p:cTn id="52" dur="166" decel="50000">
                                          <p:stCondLst>
                                            <p:cond delay="1668"/>
                                          </p:stCondLst>
                                        </p:cTn>
                                        <p:tgtEl>
                                          <p:spTgt spid="8">
                                            <p:txEl>
                                              <p:pRg st="1" end="1"/>
                                            </p:txEl>
                                          </p:spTgt>
                                        </p:tgtEl>
                                      </p:cBhvr>
                                      <p:to x="100000" y="100000"/>
                                    </p:animScale>
                                    <p:animScale>
                                      <p:cBhvr>
                                        <p:cTn id="53" dur="26">
                                          <p:stCondLst>
                                            <p:cond delay="1808"/>
                                          </p:stCondLst>
                                        </p:cTn>
                                        <p:tgtEl>
                                          <p:spTgt spid="8">
                                            <p:txEl>
                                              <p:pRg st="1" end="1"/>
                                            </p:txEl>
                                          </p:spTgt>
                                        </p:tgtEl>
                                      </p:cBhvr>
                                      <p:to x="100000" y="95000"/>
                                    </p:animScale>
                                    <p:animScale>
                                      <p:cBhvr>
                                        <p:cTn id="54" dur="166" decel="50000">
                                          <p:stCondLst>
                                            <p:cond delay="1834"/>
                                          </p:stCondLst>
                                        </p:cTn>
                                        <p:tgtEl>
                                          <p:spTgt spid="8">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3"/>
          <p:cNvSpPr/>
          <p:nvPr/>
        </p:nvSpPr>
        <p:spPr bwMode="auto">
          <a:xfrm>
            <a:off x="5004048" y="404664"/>
            <a:ext cx="4008784" cy="720080"/>
          </a:xfrm>
          <a:prstGeom prst="round2DiagRect">
            <a:avLst/>
          </a:prstGeom>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pPr rtl="1"/>
            <a:r>
              <a:rPr lang="ar-EG" sz="2800" b="1" dirty="0">
                <a:solidFill>
                  <a:srgbClr val="0120BD">
                    <a:lumMod val="75000"/>
                  </a:srgbClr>
                </a:solidFill>
                <a:latin typeface="Arial" charset="0"/>
              </a:rPr>
              <a:t>دور القيادة في تعزيز الدافعية</a:t>
            </a:r>
          </a:p>
        </p:txBody>
      </p:sp>
      <p:sp>
        <p:nvSpPr>
          <p:cNvPr id="6" name="Rectangle 3"/>
          <p:cNvSpPr>
            <a:spLocks noChangeArrowheads="1"/>
          </p:cNvSpPr>
          <p:nvPr/>
        </p:nvSpPr>
        <p:spPr bwMode="auto">
          <a:xfrm>
            <a:off x="467545" y="2132806"/>
            <a:ext cx="6912744" cy="504825"/>
          </a:xfrm>
          <a:prstGeom prst="rect">
            <a:avLst/>
          </a:prstGeom>
          <a:gradFill rotWithShape="1">
            <a:gsLst>
              <a:gs pos="0">
                <a:srgbClr val="FFC000"/>
              </a:gs>
              <a:gs pos="100000">
                <a:srgbClr val="FFCC66"/>
              </a:gs>
            </a:gsLst>
            <a:lin ang="5400000" scaled="1"/>
          </a:gradFill>
          <a:ln>
            <a:noFill/>
          </a:ln>
          <a:effectLst/>
          <a:extLst/>
        </p:spPr>
        <p:txBody>
          <a:bodyPr wrap="none" anchor="ctr"/>
          <a:lstStyle/>
          <a:p>
            <a:pPr rtl="1"/>
            <a:r>
              <a:rPr lang="ar-EG" altLang="zh-CN" b="1" dirty="0" smtClean="0">
                <a:solidFill>
                  <a:srgbClr val="002060"/>
                </a:solidFill>
                <a:ea typeface="幼圆" pitchFamily="1" charset="-122"/>
              </a:rPr>
              <a:t>العمل </a:t>
            </a:r>
            <a:r>
              <a:rPr lang="ar-EG" altLang="zh-CN" b="1" dirty="0">
                <a:solidFill>
                  <a:srgbClr val="002060"/>
                </a:solidFill>
                <a:ea typeface="幼圆" pitchFamily="1" charset="-122"/>
              </a:rPr>
              <a:t>على بناء الشعور بالاحترام والتقدير للعاملين </a:t>
            </a:r>
            <a:endParaRPr lang="ar-EG" altLang="zh-CN" sz="2400" b="1" dirty="0">
              <a:solidFill>
                <a:srgbClr val="002060"/>
              </a:solidFill>
              <a:ea typeface="幼圆" pitchFamily="1" charset="-122"/>
            </a:endParaRPr>
          </a:p>
        </p:txBody>
      </p:sp>
      <p:sp>
        <p:nvSpPr>
          <p:cNvPr id="7" name="Rectangle 4"/>
          <p:cNvSpPr>
            <a:spLocks noChangeArrowheads="1"/>
          </p:cNvSpPr>
          <p:nvPr/>
        </p:nvSpPr>
        <p:spPr bwMode="auto">
          <a:xfrm>
            <a:off x="467545" y="3164681"/>
            <a:ext cx="6912744" cy="504825"/>
          </a:xfrm>
          <a:prstGeom prst="rect">
            <a:avLst/>
          </a:prstGeom>
          <a:ln/>
          <a:extLst/>
        </p:spPr>
        <p:style>
          <a:lnRef idx="1">
            <a:schemeClr val="accent6"/>
          </a:lnRef>
          <a:fillRef idx="3">
            <a:schemeClr val="accent6"/>
          </a:fillRef>
          <a:effectRef idx="2">
            <a:schemeClr val="accent6"/>
          </a:effectRef>
          <a:fontRef idx="minor">
            <a:schemeClr val="lt1"/>
          </a:fontRef>
        </p:style>
        <p:txBody>
          <a:bodyPr wrap="none" anchor="ctr"/>
          <a:lstStyle/>
          <a:p>
            <a:pPr rtl="1"/>
            <a:r>
              <a:rPr lang="ar-EG" altLang="zh-CN" b="1" dirty="0" smtClean="0">
                <a:solidFill>
                  <a:srgbClr val="002060"/>
                </a:solidFill>
                <a:ea typeface="幼圆" pitchFamily="1" charset="-122"/>
              </a:rPr>
              <a:t>التحلي </a:t>
            </a:r>
            <a:r>
              <a:rPr lang="ar-EG" altLang="zh-CN" b="1" dirty="0">
                <a:solidFill>
                  <a:srgbClr val="002060"/>
                </a:solidFill>
                <a:ea typeface="幼圆" pitchFamily="1" charset="-122"/>
              </a:rPr>
              <a:t>بالصبر ، وإشعار العاملين أنك مهتم بهم </a:t>
            </a:r>
            <a:endParaRPr lang="zh-CN" altLang="en-US" b="1" dirty="0">
              <a:solidFill>
                <a:srgbClr val="002060"/>
              </a:solidFill>
              <a:ea typeface="幼圆" pitchFamily="1" charset="-122"/>
            </a:endParaRPr>
          </a:p>
        </p:txBody>
      </p:sp>
      <p:sp>
        <p:nvSpPr>
          <p:cNvPr id="8" name="Rectangle 5"/>
          <p:cNvSpPr>
            <a:spLocks noChangeArrowheads="1"/>
          </p:cNvSpPr>
          <p:nvPr/>
        </p:nvSpPr>
        <p:spPr bwMode="auto">
          <a:xfrm>
            <a:off x="467545" y="4196556"/>
            <a:ext cx="6912744" cy="504825"/>
          </a:xfrm>
          <a:prstGeom prst="rect">
            <a:avLst/>
          </a:prstGeom>
          <a:ln/>
          <a:extLst/>
        </p:spPr>
        <p:style>
          <a:lnRef idx="1">
            <a:schemeClr val="accent2"/>
          </a:lnRef>
          <a:fillRef idx="2">
            <a:schemeClr val="accent2"/>
          </a:fillRef>
          <a:effectRef idx="1">
            <a:schemeClr val="accent2"/>
          </a:effectRef>
          <a:fontRef idx="minor">
            <a:schemeClr val="dk1"/>
          </a:fontRef>
        </p:style>
        <p:txBody>
          <a:bodyPr wrap="none" anchor="ctr"/>
          <a:lstStyle/>
          <a:p>
            <a:pPr rtl="1"/>
            <a:r>
              <a:rPr lang="ar-EG" altLang="zh-CN" b="1" dirty="0" smtClean="0">
                <a:solidFill>
                  <a:srgbClr val="002060"/>
                </a:solidFill>
                <a:ea typeface="幼圆" pitchFamily="1" charset="-122"/>
              </a:rPr>
              <a:t>  </a:t>
            </a:r>
            <a:r>
              <a:rPr lang="ar-EG" altLang="zh-CN" b="1" dirty="0">
                <a:solidFill>
                  <a:srgbClr val="002060"/>
                </a:solidFill>
                <a:ea typeface="幼圆" pitchFamily="1" charset="-122"/>
              </a:rPr>
              <a:t>	إفساح المجال للعاملين أن يشاركوا في تحمل المسؤولية لتحسين العمل </a:t>
            </a:r>
            <a:endParaRPr lang="zh-CN" altLang="en-US" sz="2400" b="1" dirty="0">
              <a:solidFill>
                <a:srgbClr val="002060"/>
              </a:solidFill>
              <a:ea typeface="幼圆" pitchFamily="1" charset="-122"/>
            </a:endParaRPr>
          </a:p>
        </p:txBody>
      </p:sp>
      <p:sp>
        <p:nvSpPr>
          <p:cNvPr id="9" name="Rectangle 6"/>
          <p:cNvSpPr>
            <a:spLocks noChangeArrowheads="1"/>
          </p:cNvSpPr>
          <p:nvPr/>
        </p:nvSpPr>
        <p:spPr bwMode="auto">
          <a:xfrm>
            <a:off x="467545" y="5228431"/>
            <a:ext cx="6912744" cy="504825"/>
          </a:xfrm>
          <a:prstGeom prst="rect">
            <a:avLst/>
          </a:prstGeom>
          <a:solidFill>
            <a:srgbClr val="00B0F0"/>
          </a:solidFill>
          <a:ln>
            <a:noFill/>
          </a:ln>
          <a:effectLst/>
          <a:extLst/>
        </p:spPr>
        <p:txBody>
          <a:bodyPr wrap="none" anchor="ctr"/>
          <a:lstStyle/>
          <a:p>
            <a:pPr rtl="1"/>
            <a:r>
              <a:rPr lang="ar-EG" altLang="zh-CN" b="1" dirty="0" smtClean="0">
                <a:solidFill>
                  <a:srgbClr val="002060"/>
                </a:solidFill>
                <a:ea typeface="幼圆" pitchFamily="1" charset="-122"/>
              </a:rPr>
              <a:t>إشراك </a:t>
            </a:r>
            <a:r>
              <a:rPr lang="ar-EG" altLang="zh-CN" b="1" dirty="0">
                <a:solidFill>
                  <a:srgbClr val="002060"/>
                </a:solidFill>
                <a:ea typeface="幼圆" pitchFamily="1" charset="-122"/>
              </a:rPr>
              <a:t>العاملين في تصورات الإدارة ، وطلب المزيد من الأفكار منهم</a:t>
            </a:r>
            <a:endParaRPr lang="zh-CN" altLang="en-US" b="1" dirty="0">
              <a:solidFill>
                <a:srgbClr val="002060"/>
              </a:solidFill>
              <a:ea typeface="幼圆" pitchFamily="1" charset="-122"/>
            </a:endParaRPr>
          </a:p>
        </p:txBody>
      </p:sp>
      <p:pic>
        <p:nvPicPr>
          <p:cNvPr id="10" name="Picture 7" descr="Green_01"/>
          <p:cNvPicPr>
            <a:picLocks noChangeAspect="1" noChangeArrowheads="1"/>
          </p:cNvPicPr>
          <p:nvPr/>
        </p:nvPicPr>
        <p:blipFill>
          <a:blip r:embed="rId3">
            <a:duotone>
              <a:prstClr val="black"/>
              <a:srgbClr val="FFCC66">
                <a:tint val="45000"/>
                <a:satMod val="400000"/>
              </a:srgbClr>
            </a:duotone>
            <a:extLst>
              <a:ext uri="{28A0092B-C50C-407E-A947-70E740481C1C}">
                <a14:useLocalDpi xmlns:a14="http://schemas.microsoft.com/office/drawing/2010/main" xmlns="" val="0"/>
              </a:ext>
            </a:extLst>
          </a:blip>
          <a:srcRect/>
          <a:stretch>
            <a:fillRect/>
          </a:stretch>
        </p:blipFill>
        <p:spPr bwMode="auto">
          <a:xfrm flipH="1">
            <a:off x="7811765" y="2204244"/>
            <a:ext cx="432643" cy="390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8" descr="Green_01"/>
          <p:cNvPicPr>
            <a:picLocks noChangeAspect="1" noChangeArrowheads="1"/>
          </p:cNvPicPr>
          <p:nvPr/>
        </p:nvPicPr>
        <p:blipFill>
          <a:blip r:embed="rId3">
            <a:duotone>
              <a:prstClr val="black"/>
              <a:schemeClr val="accent6">
                <a:tint val="45000"/>
                <a:satMod val="400000"/>
              </a:schemeClr>
            </a:duotone>
            <a:extLst>
              <a:ext uri="{28A0092B-C50C-407E-A947-70E740481C1C}">
                <a14:useLocalDpi xmlns:a14="http://schemas.microsoft.com/office/drawing/2010/main" xmlns="" val="0"/>
              </a:ext>
            </a:extLst>
          </a:blip>
          <a:srcRect/>
          <a:stretch>
            <a:fillRect/>
          </a:stretch>
        </p:blipFill>
        <p:spPr bwMode="auto">
          <a:xfrm flipH="1">
            <a:off x="7811765" y="3212306"/>
            <a:ext cx="432643" cy="390525"/>
          </a:xfrm>
          <a:prstGeom prst="rect">
            <a:avLst/>
          </a:prstGeom>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9" descr="Green_01"/>
          <p:cNvPicPr>
            <a:picLocks noChangeAspect="1" noChangeArrowheads="1"/>
          </p:cNvPicPr>
          <p:nvPr/>
        </p:nvPicPr>
        <p:blipFill>
          <a:blip r:embed="rId3">
            <a:duotone>
              <a:prstClr val="black"/>
              <a:schemeClr val="accent2">
                <a:tint val="45000"/>
                <a:satMod val="400000"/>
              </a:schemeClr>
            </a:duotone>
            <a:extLst>
              <a:ext uri="{28A0092B-C50C-407E-A947-70E740481C1C}">
                <a14:useLocalDpi xmlns:a14="http://schemas.microsoft.com/office/drawing/2010/main" xmlns="" val="0"/>
              </a:ext>
            </a:extLst>
          </a:blip>
          <a:srcRect/>
          <a:stretch>
            <a:fillRect/>
          </a:stretch>
        </p:blipFill>
        <p:spPr bwMode="auto">
          <a:xfrm flipH="1">
            <a:off x="7811765" y="4220369"/>
            <a:ext cx="432643" cy="390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10" descr="Green_01"/>
          <p:cNvPicPr>
            <a:picLocks noChangeAspect="1" noChangeArrowheads="1"/>
          </p:cNvPicPr>
          <p:nvPr/>
        </p:nvPicPr>
        <p:blipFill>
          <a:blip r:embed="rId3">
            <a:duotone>
              <a:prstClr val="black"/>
              <a:schemeClr val="accent1">
                <a:tint val="45000"/>
                <a:satMod val="400000"/>
              </a:schemeClr>
            </a:duotone>
            <a:extLst>
              <a:ext uri="{28A0092B-C50C-407E-A947-70E740481C1C}">
                <a14:useLocalDpi xmlns:a14="http://schemas.microsoft.com/office/drawing/2010/main" xmlns="" val="0"/>
              </a:ext>
            </a:extLst>
          </a:blip>
          <a:srcRect/>
          <a:stretch>
            <a:fillRect/>
          </a:stretch>
        </p:blipFill>
        <p:spPr bwMode="auto">
          <a:xfrm flipH="1">
            <a:off x="7811765" y="5301456"/>
            <a:ext cx="432643" cy="390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224687757"/>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10"/>
                                        </p:tgtEl>
                                        <p:attrNameLst>
                                          <p:attrName>r</p:attrName>
                                        </p:attrNameLst>
                                      </p:cBhvr>
                                    </p:animRot>
                                  </p:childTnLst>
                                </p:cTn>
                              </p:par>
                            </p:childTnLst>
                          </p:cTn>
                        </p:par>
                        <p:par>
                          <p:cTn id="7" fill="hold">
                            <p:stCondLst>
                              <p:cond delay="2000"/>
                            </p:stCondLst>
                            <p:childTnLst>
                              <p:par>
                                <p:cTn id="8" presetID="16" presetClass="entr" presetSubtype="21" fill="hold" grpId="0" nodeType="after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nodeType="clickEffect">
                                  <p:stCondLst>
                                    <p:cond delay="0"/>
                                  </p:stCondLst>
                                  <p:childTnLst>
                                    <p:animRot by="21600000">
                                      <p:cBhvr>
                                        <p:cTn id="14" dur="2000" fill="hold"/>
                                        <p:tgtEl>
                                          <p:spTgt spid="11"/>
                                        </p:tgtEl>
                                        <p:attrNameLst>
                                          <p:attrName>r</p:attrName>
                                        </p:attrNameLst>
                                      </p:cBhvr>
                                    </p:animRot>
                                  </p:childTnLst>
                                </p:cTn>
                              </p:par>
                            </p:childTnLst>
                          </p:cTn>
                        </p:par>
                        <p:par>
                          <p:cTn id="15" fill="hold">
                            <p:stCondLst>
                              <p:cond delay="2000"/>
                            </p:stCondLst>
                            <p:childTnLst>
                              <p:par>
                                <p:cTn id="16" presetID="16" presetClass="entr" presetSubtype="21"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mph" presetSubtype="0" fill="hold" nodeType="clickEffect">
                                  <p:stCondLst>
                                    <p:cond delay="0"/>
                                  </p:stCondLst>
                                  <p:childTnLst>
                                    <p:animRot by="21600000">
                                      <p:cBhvr>
                                        <p:cTn id="22" dur="2000" fill="hold"/>
                                        <p:tgtEl>
                                          <p:spTgt spid="12"/>
                                        </p:tgtEl>
                                        <p:attrNameLst>
                                          <p:attrName>r</p:attrName>
                                        </p:attrNameLst>
                                      </p:cBhvr>
                                    </p:animRot>
                                  </p:childTnLst>
                                </p:cTn>
                              </p:par>
                            </p:childTnLst>
                          </p:cTn>
                        </p:par>
                        <p:par>
                          <p:cTn id="23" fill="hold">
                            <p:stCondLst>
                              <p:cond delay="2000"/>
                            </p:stCondLst>
                            <p:childTnLst>
                              <p:par>
                                <p:cTn id="24" presetID="16" presetClass="entr" presetSubtype="21"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arn(inVertical)">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mph" presetSubtype="0" fill="hold" nodeType="clickEffect">
                                  <p:stCondLst>
                                    <p:cond delay="0"/>
                                  </p:stCondLst>
                                  <p:childTnLst>
                                    <p:animRot by="21600000">
                                      <p:cBhvr>
                                        <p:cTn id="30" dur="2000" fill="hold"/>
                                        <p:tgtEl>
                                          <p:spTgt spid="13"/>
                                        </p:tgtEl>
                                        <p:attrNameLst>
                                          <p:attrName>r</p:attrName>
                                        </p:attrNameLst>
                                      </p:cBhvr>
                                    </p:animRot>
                                  </p:childTnLst>
                                </p:cTn>
                              </p:par>
                            </p:childTnLst>
                          </p:cTn>
                        </p:par>
                        <p:par>
                          <p:cTn id="31" fill="hold">
                            <p:stCondLst>
                              <p:cond delay="2000"/>
                            </p:stCondLst>
                            <p:childTnLst>
                              <p:par>
                                <p:cTn id="32" presetID="16" presetClass="entr" presetSubtype="21"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barn(inVertical)">
                                      <p:cBhvr>
                                        <p:cTn id="3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3"/>
          <p:cNvSpPr/>
          <p:nvPr/>
        </p:nvSpPr>
        <p:spPr bwMode="auto">
          <a:xfrm>
            <a:off x="5004048" y="404664"/>
            <a:ext cx="4008784" cy="720080"/>
          </a:xfrm>
          <a:prstGeom prst="round2DiagRect">
            <a:avLst/>
          </a:prstGeom>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pPr rtl="1"/>
            <a:r>
              <a:rPr lang="ar-EG" sz="2800" b="1" dirty="0">
                <a:solidFill>
                  <a:srgbClr val="0120BD">
                    <a:lumMod val="75000"/>
                  </a:srgbClr>
                </a:solidFill>
                <a:latin typeface="Arial" charset="0"/>
              </a:rPr>
              <a:t>دور القيادة في تعزيز الدافعية</a:t>
            </a:r>
          </a:p>
        </p:txBody>
      </p:sp>
      <p:sp>
        <p:nvSpPr>
          <p:cNvPr id="6" name="Rectangle 3"/>
          <p:cNvSpPr>
            <a:spLocks noChangeArrowheads="1"/>
          </p:cNvSpPr>
          <p:nvPr/>
        </p:nvSpPr>
        <p:spPr bwMode="auto">
          <a:xfrm>
            <a:off x="467545" y="2132806"/>
            <a:ext cx="6912744" cy="504825"/>
          </a:xfrm>
          <a:prstGeom prst="rect">
            <a:avLst/>
          </a:prstGeom>
          <a:gradFill rotWithShape="1">
            <a:gsLst>
              <a:gs pos="0">
                <a:srgbClr val="FFC000"/>
              </a:gs>
              <a:gs pos="100000">
                <a:srgbClr val="FFCC66"/>
              </a:gs>
            </a:gsLst>
            <a:lin ang="5400000" scaled="1"/>
          </a:gradFill>
          <a:ln>
            <a:noFill/>
          </a:ln>
          <a:effectLst/>
          <a:extLst/>
        </p:spPr>
        <p:txBody>
          <a:bodyPr wrap="none" anchor="ctr"/>
          <a:lstStyle/>
          <a:p>
            <a:pPr rtl="1"/>
            <a:r>
              <a:rPr lang="ar-EG" altLang="zh-CN" b="1" dirty="0" smtClean="0">
                <a:solidFill>
                  <a:srgbClr val="002060"/>
                </a:solidFill>
                <a:ea typeface="幼圆" pitchFamily="1" charset="-122"/>
              </a:rPr>
              <a:t>العمل </a:t>
            </a:r>
            <a:r>
              <a:rPr lang="ar-EG" altLang="zh-CN" b="1" dirty="0">
                <a:solidFill>
                  <a:srgbClr val="002060"/>
                </a:solidFill>
                <a:ea typeface="幼圆" pitchFamily="1" charset="-122"/>
              </a:rPr>
              <a:t>على تعليم الآخرين كيف ينجزون الأشياء بأنفسهم </a:t>
            </a:r>
            <a:endParaRPr lang="ar-EG" altLang="zh-CN" sz="2400" b="1" dirty="0">
              <a:solidFill>
                <a:srgbClr val="002060"/>
              </a:solidFill>
              <a:ea typeface="幼圆" pitchFamily="1" charset="-122"/>
            </a:endParaRPr>
          </a:p>
        </p:txBody>
      </p:sp>
      <p:sp>
        <p:nvSpPr>
          <p:cNvPr id="7" name="Rectangle 4"/>
          <p:cNvSpPr>
            <a:spLocks noChangeArrowheads="1"/>
          </p:cNvSpPr>
          <p:nvPr/>
        </p:nvSpPr>
        <p:spPr bwMode="auto">
          <a:xfrm>
            <a:off x="467545" y="3164681"/>
            <a:ext cx="6912744" cy="504825"/>
          </a:xfrm>
          <a:prstGeom prst="rect">
            <a:avLst/>
          </a:prstGeom>
          <a:ln/>
          <a:extLst/>
        </p:spPr>
        <p:style>
          <a:lnRef idx="1">
            <a:schemeClr val="accent6"/>
          </a:lnRef>
          <a:fillRef idx="3">
            <a:schemeClr val="accent6"/>
          </a:fillRef>
          <a:effectRef idx="2">
            <a:schemeClr val="accent6"/>
          </a:effectRef>
          <a:fontRef idx="minor">
            <a:schemeClr val="lt1"/>
          </a:fontRef>
        </p:style>
        <p:txBody>
          <a:bodyPr wrap="none" anchor="ctr"/>
          <a:lstStyle/>
          <a:p>
            <a:pPr rtl="1"/>
            <a:r>
              <a:rPr lang="ar-EG" altLang="zh-CN" b="1" dirty="0" smtClean="0">
                <a:solidFill>
                  <a:srgbClr val="002060"/>
                </a:solidFill>
                <a:ea typeface="幼圆" pitchFamily="1" charset="-122"/>
              </a:rPr>
              <a:t>ربط </a:t>
            </a:r>
            <a:r>
              <a:rPr lang="ar-EG" altLang="zh-CN" b="1" dirty="0">
                <a:solidFill>
                  <a:srgbClr val="002060"/>
                </a:solidFill>
                <a:ea typeface="幼圆" pitchFamily="1" charset="-122"/>
              </a:rPr>
              <a:t>العلاوات بالإنجاز الجيد للعمل </a:t>
            </a:r>
            <a:endParaRPr lang="zh-CN" altLang="en-US" b="1" dirty="0">
              <a:solidFill>
                <a:srgbClr val="002060"/>
              </a:solidFill>
              <a:ea typeface="幼圆" pitchFamily="1" charset="-122"/>
            </a:endParaRPr>
          </a:p>
        </p:txBody>
      </p:sp>
      <p:sp>
        <p:nvSpPr>
          <p:cNvPr id="8" name="Rectangle 5"/>
          <p:cNvSpPr>
            <a:spLocks noChangeArrowheads="1"/>
          </p:cNvSpPr>
          <p:nvPr/>
        </p:nvSpPr>
        <p:spPr bwMode="auto">
          <a:xfrm>
            <a:off x="467545" y="4196556"/>
            <a:ext cx="6912744" cy="504825"/>
          </a:xfrm>
          <a:prstGeom prst="rect">
            <a:avLst/>
          </a:prstGeom>
          <a:ln/>
          <a:extLst/>
        </p:spPr>
        <p:style>
          <a:lnRef idx="1">
            <a:schemeClr val="accent2"/>
          </a:lnRef>
          <a:fillRef idx="2">
            <a:schemeClr val="accent2"/>
          </a:fillRef>
          <a:effectRef idx="1">
            <a:schemeClr val="accent2"/>
          </a:effectRef>
          <a:fontRef idx="minor">
            <a:schemeClr val="dk1"/>
          </a:fontRef>
        </p:style>
        <p:txBody>
          <a:bodyPr wrap="none" anchor="ctr"/>
          <a:lstStyle/>
          <a:p>
            <a:pPr rtl="1"/>
            <a:r>
              <a:rPr lang="ar-EG" altLang="zh-CN" b="1" dirty="0" smtClean="0">
                <a:solidFill>
                  <a:srgbClr val="002060"/>
                </a:solidFill>
                <a:ea typeface="幼圆" pitchFamily="1" charset="-122"/>
              </a:rPr>
              <a:t>تشجيع </a:t>
            </a:r>
            <a:r>
              <a:rPr lang="ar-EG" altLang="zh-CN" b="1" dirty="0">
                <a:solidFill>
                  <a:srgbClr val="002060"/>
                </a:solidFill>
                <a:ea typeface="幼圆" pitchFamily="1" charset="-122"/>
              </a:rPr>
              <a:t>العملين على حل مشاكلهم بأنفسهم </a:t>
            </a:r>
            <a:endParaRPr lang="zh-CN" altLang="en-US" sz="2400" b="1" dirty="0">
              <a:solidFill>
                <a:srgbClr val="002060"/>
              </a:solidFill>
              <a:ea typeface="幼圆" pitchFamily="1" charset="-122"/>
            </a:endParaRPr>
          </a:p>
        </p:txBody>
      </p:sp>
      <p:sp>
        <p:nvSpPr>
          <p:cNvPr id="9" name="Rectangle 6"/>
          <p:cNvSpPr>
            <a:spLocks noChangeArrowheads="1"/>
          </p:cNvSpPr>
          <p:nvPr/>
        </p:nvSpPr>
        <p:spPr bwMode="auto">
          <a:xfrm>
            <a:off x="467545" y="5228431"/>
            <a:ext cx="6912744" cy="504825"/>
          </a:xfrm>
          <a:prstGeom prst="rect">
            <a:avLst/>
          </a:prstGeom>
          <a:solidFill>
            <a:srgbClr val="00B0F0"/>
          </a:solidFill>
          <a:ln>
            <a:noFill/>
          </a:ln>
          <a:effectLst/>
          <a:extLst/>
        </p:spPr>
        <p:txBody>
          <a:bodyPr wrap="none" anchor="ctr"/>
          <a:lstStyle/>
          <a:p>
            <a:pPr rtl="1"/>
            <a:r>
              <a:rPr lang="ar-EG" altLang="zh-CN" b="1" dirty="0" smtClean="0">
                <a:solidFill>
                  <a:srgbClr val="002060"/>
                </a:solidFill>
                <a:ea typeface="幼圆" pitchFamily="1" charset="-122"/>
              </a:rPr>
              <a:t>تذكيرهم </a:t>
            </a:r>
            <a:r>
              <a:rPr lang="ar-EG" altLang="zh-CN" b="1" dirty="0">
                <a:solidFill>
                  <a:srgbClr val="002060"/>
                </a:solidFill>
                <a:ea typeface="幼圆" pitchFamily="1" charset="-122"/>
              </a:rPr>
              <a:t>بفضل العمل الذي يقومون به </a:t>
            </a:r>
            <a:endParaRPr lang="zh-CN" altLang="en-US" b="1" dirty="0">
              <a:solidFill>
                <a:srgbClr val="002060"/>
              </a:solidFill>
              <a:ea typeface="幼圆" pitchFamily="1" charset="-122"/>
            </a:endParaRPr>
          </a:p>
        </p:txBody>
      </p:sp>
      <p:pic>
        <p:nvPicPr>
          <p:cNvPr id="10" name="Picture 7" descr="Green_01"/>
          <p:cNvPicPr>
            <a:picLocks noChangeAspect="1" noChangeArrowheads="1"/>
          </p:cNvPicPr>
          <p:nvPr/>
        </p:nvPicPr>
        <p:blipFill>
          <a:blip r:embed="rId3">
            <a:duotone>
              <a:prstClr val="black"/>
              <a:srgbClr val="FFCC66">
                <a:tint val="45000"/>
                <a:satMod val="400000"/>
              </a:srgbClr>
            </a:duotone>
            <a:extLst>
              <a:ext uri="{28A0092B-C50C-407E-A947-70E740481C1C}">
                <a14:useLocalDpi xmlns:a14="http://schemas.microsoft.com/office/drawing/2010/main" xmlns="" val="0"/>
              </a:ext>
            </a:extLst>
          </a:blip>
          <a:srcRect/>
          <a:stretch>
            <a:fillRect/>
          </a:stretch>
        </p:blipFill>
        <p:spPr bwMode="auto">
          <a:xfrm flipH="1">
            <a:off x="7811765" y="2204244"/>
            <a:ext cx="432643" cy="390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8" descr="Green_01"/>
          <p:cNvPicPr>
            <a:picLocks noChangeAspect="1" noChangeArrowheads="1"/>
          </p:cNvPicPr>
          <p:nvPr/>
        </p:nvPicPr>
        <p:blipFill>
          <a:blip r:embed="rId3">
            <a:duotone>
              <a:prstClr val="black"/>
              <a:schemeClr val="accent6">
                <a:tint val="45000"/>
                <a:satMod val="400000"/>
              </a:schemeClr>
            </a:duotone>
            <a:extLst>
              <a:ext uri="{28A0092B-C50C-407E-A947-70E740481C1C}">
                <a14:useLocalDpi xmlns:a14="http://schemas.microsoft.com/office/drawing/2010/main" xmlns="" val="0"/>
              </a:ext>
            </a:extLst>
          </a:blip>
          <a:srcRect/>
          <a:stretch>
            <a:fillRect/>
          </a:stretch>
        </p:blipFill>
        <p:spPr bwMode="auto">
          <a:xfrm flipH="1">
            <a:off x="7811765" y="3212306"/>
            <a:ext cx="432643" cy="390525"/>
          </a:xfrm>
          <a:prstGeom prst="rect">
            <a:avLst/>
          </a:prstGeom>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9" descr="Green_01"/>
          <p:cNvPicPr>
            <a:picLocks noChangeAspect="1" noChangeArrowheads="1"/>
          </p:cNvPicPr>
          <p:nvPr/>
        </p:nvPicPr>
        <p:blipFill>
          <a:blip r:embed="rId3">
            <a:duotone>
              <a:prstClr val="black"/>
              <a:schemeClr val="accent2">
                <a:tint val="45000"/>
                <a:satMod val="400000"/>
              </a:schemeClr>
            </a:duotone>
            <a:extLst>
              <a:ext uri="{28A0092B-C50C-407E-A947-70E740481C1C}">
                <a14:useLocalDpi xmlns:a14="http://schemas.microsoft.com/office/drawing/2010/main" xmlns="" val="0"/>
              </a:ext>
            </a:extLst>
          </a:blip>
          <a:srcRect/>
          <a:stretch>
            <a:fillRect/>
          </a:stretch>
        </p:blipFill>
        <p:spPr bwMode="auto">
          <a:xfrm flipH="1">
            <a:off x="7811765" y="4220369"/>
            <a:ext cx="432643" cy="390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10" descr="Green_01"/>
          <p:cNvPicPr>
            <a:picLocks noChangeAspect="1" noChangeArrowheads="1"/>
          </p:cNvPicPr>
          <p:nvPr/>
        </p:nvPicPr>
        <p:blipFill>
          <a:blip r:embed="rId3">
            <a:duotone>
              <a:prstClr val="black"/>
              <a:schemeClr val="accent1">
                <a:tint val="45000"/>
                <a:satMod val="400000"/>
              </a:schemeClr>
            </a:duotone>
            <a:extLst>
              <a:ext uri="{28A0092B-C50C-407E-A947-70E740481C1C}">
                <a14:useLocalDpi xmlns:a14="http://schemas.microsoft.com/office/drawing/2010/main" xmlns="" val="0"/>
              </a:ext>
            </a:extLst>
          </a:blip>
          <a:srcRect/>
          <a:stretch>
            <a:fillRect/>
          </a:stretch>
        </p:blipFill>
        <p:spPr bwMode="auto">
          <a:xfrm flipH="1">
            <a:off x="7811765" y="5301456"/>
            <a:ext cx="432643" cy="390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633897592"/>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10"/>
                                        </p:tgtEl>
                                        <p:attrNameLst>
                                          <p:attrName>r</p:attrName>
                                        </p:attrNameLst>
                                      </p:cBhvr>
                                    </p:animRot>
                                  </p:childTnLst>
                                </p:cTn>
                              </p:par>
                            </p:childTnLst>
                          </p:cTn>
                        </p:par>
                        <p:par>
                          <p:cTn id="7" fill="hold">
                            <p:stCondLst>
                              <p:cond delay="2000"/>
                            </p:stCondLst>
                            <p:childTnLst>
                              <p:par>
                                <p:cTn id="8" presetID="16" presetClass="entr" presetSubtype="21" fill="hold" grpId="0" nodeType="after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nodeType="clickEffect">
                                  <p:stCondLst>
                                    <p:cond delay="0"/>
                                  </p:stCondLst>
                                  <p:childTnLst>
                                    <p:animRot by="21600000">
                                      <p:cBhvr>
                                        <p:cTn id="14" dur="2000" fill="hold"/>
                                        <p:tgtEl>
                                          <p:spTgt spid="11"/>
                                        </p:tgtEl>
                                        <p:attrNameLst>
                                          <p:attrName>r</p:attrName>
                                        </p:attrNameLst>
                                      </p:cBhvr>
                                    </p:animRot>
                                  </p:childTnLst>
                                </p:cTn>
                              </p:par>
                            </p:childTnLst>
                          </p:cTn>
                        </p:par>
                        <p:par>
                          <p:cTn id="15" fill="hold">
                            <p:stCondLst>
                              <p:cond delay="2000"/>
                            </p:stCondLst>
                            <p:childTnLst>
                              <p:par>
                                <p:cTn id="16" presetID="16" presetClass="entr" presetSubtype="21"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mph" presetSubtype="0" fill="hold" nodeType="clickEffect">
                                  <p:stCondLst>
                                    <p:cond delay="0"/>
                                  </p:stCondLst>
                                  <p:childTnLst>
                                    <p:animRot by="21600000">
                                      <p:cBhvr>
                                        <p:cTn id="22" dur="2000" fill="hold"/>
                                        <p:tgtEl>
                                          <p:spTgt spid="12"/>
                                        </p:tgtEl>
                                        <p:attrNameLst>
                                          <p:attrName>r</p:attrName>
                                        </p:attrNameLst>
                                      </p:cBhvr>
                                    </p:animRot>
                                  </p:childTnLst>
                                </p:cTn>
                              </p:par>
                            </p:childTnLst>
                          </p:cTn>
                        </p:par>
                        <p:par>
                          <p:cTn id="23" fill="hold">
                            <p:stCondLst>
                              <p:cond delay="2000"/>
                            </p:stCondLst>
                            <p:childTnLst>
                              <p:par>
                                <p:cTn id="24" presetID="16" presetClass="entr" presetSubtype="21"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arn(inVertical)">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mph" presetSubtype="0" fill="hold" nodeType="clickEffect">
                                  <p:stCondLst>
                                    <p:cond delay="0"/>
                                  </p:stCondLst>
                                  <p:childTnLst>
                                    <p:animRot by="21600000">
                                      <p:cBhvr>
                                        <p:cTn id="30" dur="2000" fill="hold"/>
                                        <p:tgtEl>
                                          <p:spTgt spid="13"/>
                                        </p:tgtEl>
                                        <p:attrNameLst>
                                          <p:attrName>r</p:attrName>
                                        </p:attrNameLst>
                                      </p:cBhvr>
                                    </p:animRot>
                                  </p:childTnLst>
                                </p:cTn>
                              </p:par>
                            </p:childTnLst>
                          </p:cTn>
                        </p:par>
                        <p:par>
                          <p:cTn id="31" fill="hold">
                            <p:stCondLst>
                              <p:cond delay="2000"/>
                            </p:stCondLst>
                            <p:childTnLst>
                              <p:par>
                                <p:cTn id="32" presetID="16" presetClass="entr" presetSubtype="21"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barn(inVertical)">
                                      <p:cBhvr>
                                        <p:cTn id="3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2174304" y="116632"/>
            <a:ext cx="6934200" cy="715963"/>
          </a:xfrm>
        </p:spPr>
        <p:txBody>
          <a:bodyPr/>
          <a:lstStyle/>
          <a:p>
            <a:pPr algn="r"/>
            <a:r>
              <a:rPr lang="ar-EG" sz="4000" b="1" dirty="0">
                <a:solidFill>
                  <a:schemeClr val="accent2">
                    <a:lumMod val="50000"/>
                  </a:schemeClr>
                </a:solidFill>
              </a:rPr>
              <a:t>مقدمة</a:t>
            </a:r>
            <a:endParaRPr lang="en-US" sz="4000" b="1" dirty="0" smtClean="0">
              <a:solidFill>
                <a:schemeClr val="accent2">
                  <a:lumMod val="50000"/>
                </a:schemeClr>
              </a:solidFill>
            </a:endParaRPr>
          </a:p>
        </p:txBody>
      </p:sp>
      <p:sp>
        <p:nvSpPr>
          <p:cNvPr id="6" name="Rectangle 3"/>
          <p:cNvSpPr>
            <a:spLocks noChangeArrowheads="1"/>
          </p:cNvSpPr>
          <p:nvPr/>
        </p:nvSpPr>
        <p:spPr bwMode="auto">
          <a:xfrm>
            <a:off x="1763688" y="1484784"/>
            <a:ext cx="7032667" cy="23083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Low" rtl="1"/>
            <a:r>
              <a:rPr lang="ar-SA" b="1" dirty="0">
                <a:solidFill>
                  <a:srgbClr val="7030A0"/>
                </a:solidFill>
                <a:ea typeface="Times New Roman" pitchFamily="18" charset="0"/>
                <a:cs typeface="Arial" pitchFamily="34" charset="0"/>
              </a:rPr>
              <a:t>يعيش الإنسان حياة مليئة بالنشاط والعمل والحركة. وفي كل نشاط </a:t>
            </a:r>
            <a:r>
              <a:rPr lang="ar-EG" b="1" dirty="0" smtClean="0">
                <a:solidFill>
                  <a:srgbClr val="7030A0"/>
                </a:solidFill>
                <a:ea typeface="Times New Roman" pitchFamily="18" charset="0"/>
                <a:cs typeface="Arial" pitchFamily="34" charset="0"/>
              </a:rPr>
              <a:t/>
            </a:r>
            <a:br>
              <a:rPr lang="ar-EG" b="1" dirty="0" smtClean="0">
                <a:solidFill>
                  <a:srgbClr val="7030A0"/>
                </a:solidFill>
                <a:ea typeface="Times New Roman" pitchFamily="18" charset="0"/>
                <a:cs typeface="Arial" pitchFamily="34" charset="0"/>
              </a:rPr>
            </a:br>
            <a:r>
              <a:rPr lang="ar-SA" b="1" dirty="0" smtClean="0">
                <a:solidFill>
                  <a:srgbClr val="7030A0"/>
                </a:solidFill>
                <a:ea typeface="Times New Roman" pitchFamily="18" charset="0"/>
                <a:cs typeface="Arial" pitchFamily="34" charset="0"/>
              </a:rPr>
              <a:t>أو </a:t>
            </a:r>
            <a:r>
              <a:rPr lang="ar-SA" b="1" dirty="0">
                <a:solidFill>
                  <a:srgbClr val="7030A0"/>
                </a:solidFill>
                <a:ea typeface="Times New Roman" pitchFamily="18" charset="0"/>
                <a:cs typeface="Arial" pitchFamily="34" charset="0"/>
              </a:rPr>
              <a:t>عمل يقوم به الإنسان يقصد فيه الوصول إلى هدف معين أو بلوغ غاية يسعى إليها، فالتلميذ يذهب إلى المدرسة بقصد التعلم والتحصيل والنجاح والحصول على شهادة دراسية، والمعلم يذهب لأداء عمل مكلف به والحصول على مكافأة مادية، وتقدير معنوي إذا أحس أن تلاميذه ق تعلموا شيئا وأنهم يحبونه ويحبون دروسه ومادته</a:t>
            </a:r>
          </a:p>
        </p:txBody>
      </p:sp>
      <p:sp>
        <p:nvSpPr>
          <p:cNvPr id="7" name="Rectangle 4"/>
          <p:cNvSpPr>
            <a:spLocks noChangeArrowheads="1"/>
          </p:cNvSpPr>
          <p:nvPr/>
        </p:nvSpPr>
        <p:spPr bwMode="auto">
          <a:xfrm>
            <a:off x="0" y="4572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ar-EG">
              <a:solidFill>
                <a:srgbClr val="808080"/>
              </a:solidFill>
            </a:endParaRP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3780627" y="4401790"/>
            <a:ext cx="2998787" cy="406777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19192009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3"/>
          <p:cNvSpPr/>
          <p:nvPr/>
        </p:nvSpPr>
        <p:spPr bwMode="auto">
          <a:xfrm>
            <a:off x="5004048" y="404664"/>
            <a:ext cx="4008784" cy="720080"/>
          </a:xfrm>
          <a:prstGeom prst="round2DiagRect">
            <a:avLst/>
          </a:prstGeom>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pPr rtl="1"/>
            <a:r>
              <a:rPr lang="ar-EG" sz="2800" b="1" dirty="0">
                <a:solidFill>
                  <a:srgbClr val="0120BD">
                    <a:lumMod val="75000"/>
                  </a:srgbClr>
                </a:solidFill>
                <a:latin typeface="Arial" charset="0"/>
              </a:rPr>
              <a:t>دور القيادة في تعزيز الدافعية</a:t>
            </a:r>
          </a:p>
        </p:txBody>
      </p:sp>
      <p:sp>
        <p:nvSpPr>
          <p:cNvPr id="6" name="Rectangle 3"/>
          <p:cNvSpPr>
            <a:spLocks noChangeArrowheads="1"/>
          </p:cNvSpPr>
          <p:nvPr/>
        </p:nvSpPr>
        <p:spPr bwMode="auto">
          <a:xfrm>
            <a:off x="467545" y="2132806"/>
            <a:ext cx="6912744" cy="504825"/>
          </a:xfrm>
          <a:prstGeom prst="rect">
            <a:avLst/>
          </a:prstGeom>
          <a:gradFill rotWithShape="1">
            <a:gsLst>
              <a:gs pos="0">
                <a:srgbClr val="FFC000"/>
              </a:gs>
              <a:gs pos="100000">
                <a:srgbClr val="FFCC66"/>
              </a:gs>
            </a:gsLst>
            <a:lin ang="5400000" scaled="1"/>
          </a:gradFill>
          <a:ln>
            <a:noFill/>
          </a:ln>
          <a:effectLst/>
          <a:extLst/>
        </p:spPr>
        <p:txBody>
          <a:bodyPr wrap="none" anchor="ctr"/>
          <a:lstStyle/>
          <a:p>
            <a:pPr rtl="1"/>
            <a:r>
              <a:rPr lang="ar-EG" altLang="zh-CN" b="1" dirty="0" smtClean="0">
                <a:solidFill>
                  <a:srgbClr val="002060"/>
                </a:solidFill>
                <a:ea typeface="幼圆" pitchFamily="1" charset="-122"/>
              </a:rPr>
              <a:t>تذكيرهم </a:t>
            </a:r>
            <a:r>
              <a:rPr lang="ar-EG" altLang="zh-CN" b="1" dirty="0">
                <a:solidFill>
                  <a:srgbClr val="002060"/>
                </a:solidFill>
                <a:ea typeface="幼圆" pitchFamily="1" charset="-122"/>
              </a:rPr>
              <a:t>بالتضحيات التي قام بها الآخرون في سبيل هذا العمل </a:t>
            </a:r>
            <a:endParaRPr lang="ar-EG" altLang="zh-CN" sz="2400" b="1" dirty="0">
              <a:solidFill>
                <a:srgbClr val="002060"/>
              </a:solidFill>
              <a:ea typeface="幼圆" pitchFamily="1" charset="-122"/>
            </a:endParaRPr>
          </a:p>
        </p:txBody>
      </p:sp>
      <p:sp>
        <p:nvSpPr>
          <p:cNvPr id="7" name="Rectangle 4"/>
          <p:cNvSpPr>
            <a:spLocks noChangeArrowheads="1"/>
          </p:cNvSpPr>
          <p:nvPr/>
        </p:nvSpPr>
        <p:spPr bwMode="auto">
          <a:xfrm>
            <a:off x="467545" y="3164681"/>
            <a:ext cx="6912744" cy="504825"/>
          </a:xfrm>
          <a:prstGeom prst="rect">
            <a:avLst/>
          </a:prstGeom>
          <a:ln/>
          <a:extLst/>
        </p:spPr>
        <p:style>
          <a:lnRef idx="1">
            <a:schemeClr val="accent6"/>
          </a:lnRef>
          <a:fillRef idx="3">
            <a:schemeClr val="accent6"/>
          </a:fillRef>
          <a:effectRef idx="2">
            <a:schemeClr val="accent6"/>
          </a:effectRef>
          <a:fontRef idx="minor">
            <a:schemeClr val="lt1"/>
          </a:fontRef>
        </p:style>
        <p:txBody>
          <a:bodyPr wrap="none" anchor="ctr"/>
          <a:lstStyle/>
          <a:p>
            <a:pPr rtl="1"/>
            <a:r>
              <a:rPr lang="ar-EG" altLang="zh-CN" b="1" dirty="0" smtClean="0">
                <a:solidFill>
                  <a:srgbClr val="002060"/>
                </a:solidFill>
                <a:ea typeface="幼圆" pitchFamily="1" charset="-122"/>
              </a:rPr>
              <a:t>محاولة </a:t>
            </a:r>
            <a:r>
              <a:rPr lang="ar-EG" altLang="zh-CN" b="1" dirty="0">
                <a:solidFill>
                  <a:srgbClr val="002060"/>
                </a:solidFill>
                <a:ea typeface="幼圆" pitchFamily="1" charset="-122"/>
              </a:rPr>
              <a:t>ابعادهم عن الإشاعات والافتراءات </a:t>
            </a:r>
            <a:endParaRPr lang="zh-CN" altLang="en-US" b="1" dirty="0">
              <a:solidFill>
                <a:srgbClr val="002060"/>
              </a:solidFill>
              <a:ea typeface="幼圆" pitchFamily="1" charset="-122"/>
            </a:endParaRPr>
          </a:p>
        </p:txBody>
      </p:sp>
      <p:sp>
        <p:nvSpPr>
          <p:cNvPr id="8" name="Rectangle 5"/>
          <p:cNvSpPr>
            <a:spLocks noChangeArrowheads="1"/>
          </p:cNvSpPr>
          <p:nvPr/>
        </p:nvSpPr>
        <p:spPr bwMode="auto">
          <a:xfrm>
            <a:off x="467545" y="4196556"/>
            <a:ext cx="6912744" cy="504825"/>
          </a:xfrm>
          <a:prstGeom prst="rect">
            <a:avLst/>
          </a:prstGeom>
          <a:ln/>
          <a:extLst/>
        </p:spPr>
        <p:style>
          <a:lnRef idx="1">
            <a:schemeClr val="accent2"/>
          </a:lnRef>
          <a:fillRef idx="2">
            <a:schemeClr val="accent2"/>
          </a:fillRef>
          <a:effectRef idx="1">
            <a:schemeClr val="accent2"/>
          </a:effectRef>
          <a:fontRef idx="minor">
            <a:schemeClr val="dk1"/>
          </a:fontRef>
        </p:style>
        <p:txBody>
          <a:bodyPr wrap="none" anchor="ctr"/>
          <a:lstStyle/>
          <a:p>
            <a:pPr rtl="1"/>
            <a:r>
              <a:rPr lang="ar-EG" altLang="zh-CN" b="1" dirty="0" smtClean="0">
                <a:solidFill>
                  <a:srgbClr val="002060"/>
                </a:solidFill>
                <a:ea typeface="幼圆" pitchFamily="1" charset="-122"/>
              </a:rPr>
              <a:t>محاولة </a:t>
            </a:r>
            <a:r>
              <a:rPr lang="ar-EG" altLang="zh-CN" b="1" dirty="0">
                <a:solidFill>
                  <a:srgbClr val="002060"/>
                </a:solidFill>
                <a:ea typeface="幼圆" pitchFamily="1" charset="-122"/>
              </a:rPr>
              <a:t>التفاعل والتواصل مع العاملين </a:t>
            </a:r>
            <a:endParaRPr lang="zh-CN" altLang="en-US" sz="2400" b="1" dirty="0">
              <a:solidFill>
                <a:srgbClr val="002060"/>
              </a:solidFill>
              <a:ea typeface="幼圆" pitchFamily="1" charset="-122"/>
            </a:endParaRPr>
          </a:p>
        </p:txBody>
      </p:sp>
      <p:sp>
        <p:nvSpPr>
          <p:cNvPr id="9" name="Rectangle 6"/>
          <p:cNvSpPr>
            <a:spLocks noChangeArrowheads="1"/>
          </p:cNvSpPr>
          <p:nvPr/>
        </p:nvSpPr>
        <p:spPr bwMode="auto">
          <a:xfrm>
            <a:off x="467545" y="5228431"/>
            <a:ext cx="6912744" cy="504825"/>
          </a:xfrm>
          <a:prstGeom prst="rect">
            <a:avLst/>
          </a:prstGeom>
          <a:solidFill>
            <a:srgbClr val="00B0F0"/>
          </a:solidFill>
          <a:ln>
            <a:noFill/>
          </a:ln>
          <a:effectLst/>
          <a:extLst/>
        </p:spPr>
        <p:txBody>
          <a:bodyPr wrap="none" anchor="ctr"/>
          <a:lstStyle/>
          <a:p>
            <a:pPr rtl="1"/>
            <a:r>
              <a:rPr lang="ar-EG" altLang="zh-CN" b="1" dirty="0" smtClean="0">
                <a:solidFill>
                  <a:srgbClr val="002060"/>
                </a:solidFill>
                <a:ea typeface="幼圆" pitchFamily="1" charset="-122"/>
              </a:rPr>
              <a:t>محاولة </a:t>
            </a:r>
            <a:r>
              <a:rPr lang="ar-EG" altLang="zh-CN" b="1" dirty="0">
                <a:solidFill>
                  <a:srgbClr val="002060"/>
                </a:solidFill>
                <a:ea typeface="幼圆" pitchFamily="1" charset="-122"/>
              </a:rPr>
              <a:t>توفير ما يثير رغباتهم في أشياء كثيرة </a:t>
            </a:r>
            <a:endParaRPr lang="zh-CN" altLang="en-US" b="1" dirty="0">
              <a:solidFill>
                <a:srgbClr val="002060"/>
              </a:solidFill>
              <a:ea typeface="幼圆" pitchFamily="1" charset="-122"/>
            </a:endParaRPr>
          </a:p>
        </p:txBody>
      </p:sp>
      <p:pic>
        <p:nvPicPr>
          <p:cNvPr id="10" name="Picture 7" descr="Green_01"/>
          <p:cNvPicPr>
            <a:picLocks noChangeAspect="1" noChangeArrowheads="1"/>
          </p:cNvPicPr>
          <p:nvPr/>
        </p:nvPicPr>
        <p:blipFill>
          <a:blip r:embed="rId3">
            <a:duotone>
              <a:prstClr val="black"/>
              <a:srgbClr val="FFCC66">
                <a:tint val="45000"/>
                <a:satMod val="400000"/>
              </a:srgbClr>
            </a:duotone>
            <a:extLst>
              <a:ext uri="{28A0092B-C50C-407E-A947-70E740481C1C}">
                <a14:useLocalDpi xmlns:a14="http://schemas.microsoft.com/office/drawing/2010/main" xmlns="" val="0"/>
              </a:ext>
            </a:extLst>
          </a:blip>
          <a:srcRect/>
          <a:stretch>
            <a:fillRect/>
          </a:stretch>
        </p:blipFill>
        <p:spPr bwMode="auto">
          <a:xfrm flipH="1">
            <a:off x="7811765" y="2204244"/>
            <a:ext cx="432643" cy="390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8" descr="Green_01"/>
          <p:cNvPicPr>
            <a:picLocks noChangeAspect="1" noChangeArrowheads="1"/>
          </p:cNvPicPr>
          <p:nvPr/>
        </p:nvPicPr>
        <p:blipFill>
          <a:blip r:embed="rId3">
            <a:duotone>
              <a:prstClr val="black"/>
              <a:schemeClr val="accent6">
                <a:tint val="45000"/>
                <a:satMod val="400000"/>
              </a:schemeClr>
            </a:duotone>
            <a:extLst>
              <a:ext uri="{28A0092B-C50C-407E-A947-70E740481C1C}">
                <a14:useLocalDpi xmlns:a14="http://schemas.microsoft.com/office/drawing/2010/main" xmlns="" val="0"/>
              </a:ext>
            </a:extLst>
          </a:blip>
          <a:srcRect/>
          <a:stretch>
            <a:fillRect/>
          </a:stretch>
        </p:blipFill>
        <p:spPr bwMode="auto">
          <a:xfrm flipH="1">
            <a:off x="7811765" y="3212306"/>
            <a:ext cx="432643" cy="390525"/>
          </a:xfrm>
          <a:prstGeom prst="rect">
            <a:avLst/>
          </a:prstGeom>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9" descr="Green_01"/>
          <p:cNvPicPr>
            <a:picLocks noChangeAspect="1" noChangeArrowheads="1"/>
          </p:cNvPicPr>
          <p:nvPr/>
        </p:nvPicPr>
        <p:blipFill>
          <a:blip r:embed="rId3">
            <a:duotone>
              <a:prstClr val="black"/>
              <a:schemeClr val="accent2">
                <a:tint val="45000"/>
                <a:satMod val="400000"/>
              </a:schemeClr>
            </a:duotone>
            <a:extLst>
              <a:ext uri="{28A0092B-C50C-407E-A947-70E740481C1C}">
                <a14:useLocalDpi xmlns:a14="http://schemas.microsoft.com/office/drawing/2010/main" xmlns="" val="0"/>
              </a:ext>
            </a:extLst>
          </a:blip>
          <a:srcRect/>
          <a:stretch>
            <a:fillRect/>
          </a:stretch>
        </p:blipFill>
        <p:spPr bwMode="auto">
          <a:xfrm flipH="1">
            <a:off x="7811765" y="4220369"/>
            <a:ext cx="432643" cy="390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10" descr="Green_01"/>
          <p:cNvPicPr>
            <a:picLocks noChangeAspect="1" noChangeArrowheads="1"/>
          </p:cNvPicPr>
          <p:nvPr/>
        </p:nvPicPr>
        <p:blipFill>
          <a:blip r:embed="rId3">
            <a:duotone>
              <a:prstClr val="black"/>
              <a:schemeClr val="accent1">
                <a:tint val="45000"/>
                <a:satMod val="400000"/>
              </a:schemeClr>
            </a:duotone>
            <a:extLst>
              <a:ext uri="{28A0092B-C50C-407E-A947-70E740481C1C}">
                <a14:useLocalDpi xmlns:a14="http://schemas.microsoft.com/office/drawing/2010/main" xmlns="" val="0"/>
              </a:ext>
            </a:extLst>
          </a:blip>
          <a:srcRect/>
          <a:stretch>
            <a:fillRect/>
          </a:stretch>
        </p:blipFill>
        <p:spPr bwMode="auto">
          <a:xfrm flipH="1">
            <a:off x="7811765" y="5301456"/>
            <a:ext cx="432643" cy="390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821875211"/>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10"/>
                                        </p:tgtEl>
                                        <p:attrNameLst>
                                          <p:attrName>r</p:attrName>
                                        </p:attrNameLst>
                                      </p:cBhvr>
                                    </p:animRot>
                                  </p:childTnLst>
                                </p:cTn>
                              </p:par>
                            </p:childTnLst>
                          </p:cTn>
                        </p:par>
                        <p:par>
                          <p:cTn id="7" fill="hold">
                            <p:stCondLst>
                              <p:cond delay="2000"/>
                            </p:stCondLst>
                            <p:childTnLst>
                              <p:par>
                                <p:cTn id="8" presetID="16" presetClass="entr" presetSubtype="21" fill="hold" grpId="0" nodeType="after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nodeType="clickEffect">
                                  <p:stCondLst>
                                    <p:cond delay="0"/>
                                  </p:stCondLst>
                                  <p:childTnLst>
                                    <p:animRot by="21600000">
                                      <p:cBhvr>
                                        <p:cTn id="14" dur="2000" fill="hold"/>
                                        <p:tgtEl>
                                          <p:spTgt spid="11"/>
                                        </p:tgtEl>
                                        <p:attrNameLst>
                                          <p:attrName>r</p:attrName>
                                        </p:attrNameLst>
                                      </p:cBhvr>
                                    </p:animRot>
                                  </p:childTnLst>
                                </p:cTn>
                              </p:par>
                            </p:childTnLst>
                          </p:cTn>
                        </p:par>
                        <p:par>
                          <p:cTn id="15" fill="hold">
                            <p:stCondLst>
                              <p:cond delay="2000"/>
                            </p:stCondLst>
                            <p:childTnLst>
                              <p:par>
                                <p:cTn id="16" presetID="16" presetClass="entr" presetSubtype="21"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mph" presetSubtype="0" fill="hold" nodeType="clickEffect">
                                  <p:stCondLst>
                                    <p:cond delay="0"/>
                                  </p:stCondLst>
                                  <p:childTnLst>
                                    <p:animRot by="21600000">
                                      <p:cBhvr>
                                        <p:cTn id="22" dur="2000" fill="hold"/>
                                        <p:tgtEl>
                                          <p:spTgt spid="12"/>
                                        </p:tgtEl>
                                        <p:attrNameLst>
                                          <p:attrName>r</p:attrName>
                                        </p:attrNameLst>
                                      </p:cBhvr>
                                    </p:animRot>
                                  </p:childTnLst>
                                </p:cTn>
                              </p:par>
                            </p:childTnLst>
                          </p:cTn>
                        </p:par>
                        <p:par>
                          <p:cTn id="23" fill="hold">
                            <p:stCondLst>
                              <p:cond delay="2000"/>
                            </p:stCondLst>
                            <p:childTnLst>
                              <p:par>
                                <p:cTn id="24" presetID="16" presetClass="entr" presetSubtype="21"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arn(inVertical)">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mph" presetSubtype="0" fill="hold" nodeType="clickEffect">
                                  <p:stCondLst>
                                    <p:cond delay="0"/>
                                  </p:stCondLst>
                                  <p:childTnLst>
                                    <p:animRot by="21600000">
                                      <p:cBhvr>
                                        <p:cTn id="30" dur="2000" fill="hold"/>
                                        <p:tgtEl>
                                          <p:spTgt spid="13"/>
                                        </p:tgtEl>
                                        <p:attrNameLst>
                                          <p:attrName>r</p:attrName>
                                        </p:attrNameLst>
                                      </p:cBhvr>
                                    </p:animRot>
                                  </p:childTnLst>
                                </p:cTn>
                              </p:par>
                            </p:childTnLst>
                          </p:cTn>
                        </p:par>
                        <p:par>
                          <p:cTn id="31" fill="hold">
                            <p:stCondLst>
                              <p:cond delay="2000"/>
                            </p:stCondLst>
                            <p:childTnLst>
                              <p:par>
                                <p:cTn id="32" presetID="16" presetClass="entr" presetSubtype="21"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barn(inVertical)">
                                      <p:cBhvr>
                                        <p:cTn id="3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对角圆角矩形 5"/>
          <p:cNvSpPr>
            <a:spLocks/>
          </p:cNvSpPr>
          <p:nvPr/>
        </p:nvSpPr>
        <p:spPr bwMode="auto">
          <a:xfrm rot="21346829" flipH="1">
            <a:off x="1503901" y="2158577"/>
            <a:ext cx="5850448" cy="2931372"/>
          </a:xfrm>
          <a:custGeom>
            <a:avLst/>
            <a:gdLst>
              <a:gd name="T0" fmla="*/ 492043 w 6954838"/>
              <a:gd name="T1" fmla="*/ 0 h 3879850"/>
              <a:gd name="T2" fmla="*/ 6954838 w 6954838"/>
              <a:gd name="T3" fmla="*/ 0 h 3879850"/>
              <a:gd name="T4" fmla="*/ 6954838 w 6954838"/>
              <a:gd name="T5" fmla="*/ 0 h 3879850"/>
              <a:gd name="T6" fmla="*/ 6954838 w 6954838"/>
              <a:gd name="T7" fmla="*/ 3387807 h 3879850"/>
              <a:gd name="T8" fmla="*/ 6462795 w 6954838"/>
              <a:gd name="T9" fmla="*/ 3879850 h 3879850"/>
              <a:gd name="T10" fmla="*/ 0 w 6954838"/>
              <a:gd name="T11" fmla="*/ 3879850 h 3879850"/>
              <a:gd name="T12" fmla="*/ 0 w 6954838"/>
              <a:gd name="T13" fmla="*/ 3879850 h 3879850"/>
              <a:gd name="T14" fmla="*/ 0 w 6954838"/>
              <a:gd name="T15" fmla="*/ 492043 h 3879850"/>
              <a:gd name="T16" fmla="*/ 492043 w 6954838"/>
              <a:gd name="T17" fmla="*/ 0 h 3879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54838" h="3879850">
                <a:moveTo>
                  <a:pt x="492043" y="0"/>
                </a:moveTo>
                <a:lnTo>
                  <a:pt x="6954838" y="0"/>
                </a:lnTo>
                <a:lnTo>
                  <a:pt x="6954838" y="3387807"/>
                </a:lnTo>
                <a:cubicBezTo>
                  <a:pt x="6954838" y="3659555"/>
                  <a:pt x="6734543" y="3879850"/>
                  <a:pt x="6462795" y="3879850"/>
                </a:cubicBezTo>
                <a:lnTo>
                  <a:pt x="0" y="3879850"/>
                </a:lnTo>
                <a:lnTo>
                  <a:pt x="0" y="492043"/>
                </a:lnTo>
                <a:cubicBezTo>
                  <a:pt x="0" y="220295"/>
                  <a:pt x="220295" y="0"/>
                  <a:pt x="492043" y="0"/>
                </a:cubicBezTo>
                <a:close/>
              </a:path>
            </a:pathLst>
          </a:custGeom>
          <a:gradFill>
            <a:gsLst>
              <a:gs pos="0">
                <a:srgbClr val="66CCFF"/>
              </a:gs>
              <a:gs pos="35000">
                <a:srgbClr val="33CCFF"/>
              </a:gs>
              <a:gs pos="100000">
                <a:srgbClr val="00B0F0"/>
              </a:gs>
            </a:gsLst>
          </a:gradFill>
          <a:ln>
            <a:solidFill>
              <a:srgbClr val="00FFFF"/>
            </a:solidFill>
          </a:ln>
          <a:extLst/>
        </p:spPr>
        <p:style>
          <a:lnRef idx="1">
            <a:schemeClr val="accent1"/>
          </a:lnRef>
          <a:fillRef idx="2">
            <a:schemeClr val="accent1"/>
          </a:fillRef>
          <a:effectRef idx="1">
            <a:schemeClr val="accent1"/>
          </a:effectRef>
          <a:fontRef idx="minor">
            <a:schemeClr val="dk1"/>
          </a:fontRef>
        </p:style>
        <p:txBody>
          <a:bodyPr anchor="ctr"/>
          <a:lstStyle/>
          <a:p>
            <a:pPr>
              <a:defRPr/>
            </a:pPr>
            <a:endParaRPr lang="ar-EG">
              <a:solidFill>
                <a:srgbClr val="000000"/>
              </a:solidFill>
              <a:latin typeface="Arial" panose="020B0604020202020204" pitchFamily="34" charset="0"/>
              <a:ea typeface="SimSun" panose="02010600030101010101" pitchFamily="2" charset="-122"/>
            </a:endParaRPr>
          </a:p>
        </p:txBody>
      </p:sp>
      <p:pic>
        <p:nvPicPr>
          <p:cNvPr id="7" name="Picture 3" descr="C:\TDDOWNLOAD\pencil.png"/>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flipH="1">
            <a:off x="6826558" y="1700808"/>
            <a:ext cx="481746" cy="7466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内容占位符 2"/>
          <p:cNvSpPr>
            <a:spLocks noGrp="1"/>
          </p:cNvSpPr>
          <p:nvPr>
            <p:ph idx="4294967295"/>
          </p:nvPr>
        </p:nvSpPr>
        <p:spPr>
          <a:xfrm rot="21361315" flipH="1">
            <a:off x="1973263" y="2738438"/>
            <a:ext cx="4797425" cy="2054225"/>
          </a:xfrm>
        </p:spPr>
        <p:txBody>
          <a:bodyPr/>
          <a:lstStyle/>
          <a:p>
            <a:pPr marL="0" indent="0" algn="ctr" eaLnBrk="1" hangingPunct="1"/>
            <a:endParaRPr lang="en-US" sz="2800" b="1" dirty="0" smtClean="0">
              <a:solidFill>
                <a:srgbClr val="002060"/>
              </a:solidFill>
            </a:endParaRPr>
          </a:p>
          <a:p>
            <a:pPr marL="0" indent="0" algn="ctr">
              <a:buNone/>
            </a:pPr>
            <a:r>
              <a:rPr lang="ar-EG" altLang="zh-CN" sz="4000" b="1" dirty="0">
                <a:solidFill>
                  <a:srgbClr val="002060"/>
                </a:solidFill>
              </a:rPr>
              <a:t>أنواع الحوافز</a:t>
            </a:r>
          </a:p>
        </p:txBody>
      </p:sp>
    </p:spTree>
    <p:extLst>
      <p:ext uri="{BB962C8B-B14F-4D97-AF65-F5344CB8AC3E}">
        <p14:creationId xmlns:p14="http://schemas.microsoft.com/office/powerpoint/2010/main" xmlns="" val="2821778449"/>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par>
                          <p:cTn id="21" fill="hold">
                            <p:stCondLst>
                              <p:cond delay="2000"/>
                            </p:stCondLst>
                            <p:childTnLst>
                              <p:par>
                                <p:cTn id="22" presetID="26" presetClass="entr" presetSubtype="0"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80">
                                          <p:stCondLst>
                                            <p:cond delay="0"/>
                                          </p:stCondLst>
                                        </p:cTn>
                                        <p:tgtEl>
                                          <p:spTgt spid="7"/>
                                        </p:tgtEl>
                                      </p:cBhvr>
                                    </p:animEffect>
                                    <p:anim calcmode="lin" valueType="num">
                                      <p:cBhvr>
                                        <p:cTn id="25"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0" dur="26">
                                          <p:stCondLst>
                                            <p:cond delay="650"/>
                                          </p:stCondLst>
                                        </p:cTn>
                                        <p:tgtEl>
                                          <p:spTgt spid="7"/>
                                        </p:tgtEl>
                                      </p:cBhvr>
                                      <p:to x="100000" y="60000"/>
                                    </p:animScale>
                                    <p:animScale>
                                      <p:cBhvr>
                                        <p:cTn id="31" dur="166" decel="50000">
                                          <p:stCondLst>
                                            <p:cond delay="676"/>
                                          </p:stCondLst>
                                        </p:cTn>
                                        <p:tgtEl>
                                          <p:spTgt spid="7"/>
                                        </p:tgtEl>
                                      </p:cBhvr>
                                      <p:to x="100000" y="100000"/>
                                    </p:animScale>
                                    <p:animScale>
                                      <p:cBhvr>
                                        <p:cTn id="32" dur="26">
                                          <p:stCondLst>
                                            <p:cond delay="1312"/>
                                          </p:stCondLst>
                                        </p:cTn>
                                        <p:tgtEl>
                                          <p:spTgt spid="7"/>
                                        </p:tgtEl>
                                      </p:cBhvr>
                                      <p:to x="100000" y="80000"/>
                                    </p:animScale>
                                    <p:animScale>
                                      <p:cBhvr>
                                        <p:cTn id="33" dur="166" decel="50000">
                                          <p:stCondLst>
                                            <p:cond delay="1338"/>
                                          </p:stCondLst>
                                        </p:cTn>
                                        <p:tgtEl>
                                          <p:spTgt spid="7"/>
                                        </p:tgtEl>
                                      </p:cBhvr>
                                      <p:to x="100000" y="100000"/>
                                    </p:animScale>
                                    <p:animScale>
                                      <p:cBhvr>
                                        <p:cTn id="34" dur="26">
                                          <p:stCondLst>
                                            <p:cond delay="1642"/>
                                          </p:stCondLst>
                                        </p:cTn>
                                        <p:tgtEl>
                                          <p:spTgt spid="7"/>
                                        </p:tgtEl>
                                      </p:cBhvr>
                                      <p:to x="100000" y="90000"/>
                                    </p:animScale>
                                    <p:animScale>
                                      <p:cBhvr>
                                        <p:cTn id="35" dur="166" decel="50000">
                                          <p:stCondLst>
                                            <p:cond delay="1668"/>
                                          </p:stCondLst>
                                        </p:cTn>
                                        <p:tgtEl>
                                          <p:spTgt spid="7"/>
                                        </p:tgtEl>
                                      </p:cBhvr>
                                      <p:to x="100000" y="100000"/>
                                    </p:animScale>
                                    <p:animScale>
                                      <p:cBhvr>
                                        <p:cTn id="36" dur="26">
                                          <p:stCondLst>
                                            <p:cond delay="1808"/>
                                          </p:stCondLst>
                                        </p:cTn>
                                        <p:tgtEl>
                                          <p:spTgt spid="7"/>
                                        </p:tgtEl>
                                      </p:cBhvr>
                                      <p:to x="100000" y="95000"/>
                                    </p:animScale>
                                    <p:animScale>
                                      <p:cBhvr>
                                        <p:cTn id="37" dur="166" decel="50000">
                                          <p:stCondLst>
                                            <p:cond delay="1834"/>
                                          </p:stCondLst>
                                        </p:cTn>
                                        <p:tgtEl>
                                          <p:spTgt spid="7"/>
                                        </p:tgtEl>
                                      </p:cBhvr>
                                      <p:to x="100000" y="100000"/>
                                    </p:animScale>
                                  </p:childTnLst>
                                </p:cTn>
                              </p:par>
                            </p:childTnLst>
                          </p:cTn>
                        </p:par>
                        <p:par>
                          <p:cTn id="38" fill="hold">
                            <p:stCondLst>
                              <p:cond delay="4000"/>
                            </p:stCondLst>
                            <p:childTnLst>
                              <p:par>
                                <p:cTn id="39" presetID="26" presetClass="entr" presetSubtype="0" fill="hold" grpId="0" nodeType="afterEffect">
                                  <p:stCondLst>
                                    <p:cond delay="0"/>
                                  </p:stCondLst>
                                  <p:childTnLst>
                                    <p:set>
                                      <p:cBhvr>
                                        <p:cTn id="40" dur="1" fill="hold">
                                          <p:stCondLst>
                                            <p:cond delay="0"/>
                                          </p:stCondLst>
                                        </p:cTn>
                                        <p:tgtEl>
                                          <p:spTgt spid="8">
                                            <p:txEl>
                                              <p:pRg st="1" end="1"/>
                                            </p:txEl>
                                          </p:spTgt>
                                        </p:tgtEl>
                                        <p:attrNameLst>
                                          <p:attrName>style.visibility</p:attrName>
                                        </p:attrNameLst>
                                      </p:cBhvr>
                                      <p:to>
                                        <p:strVal val="visible"/>
                                      </p:to>
                                    </p:set>
                                    <p:animEffect transition="in" filter="wipe(down)">
                                      <p:cBhvr>
                                        <p:cTn id="41" dur="580">
                                          <p:stCondLst>
                                            <p:cond delay="0"/>
                                          </p:stCondLst>
                                        </p:cTn>
                                        <p:tgtEl>
                                          <p:spTgt spid="8">
                                            <p:txEl>
                                              <p:pRg st="1" end="1"/>
                                            </p:txEl>
                                          </p:spTgt>
                                        </p:tgtEl>
                                      </p:cBhvr>
                                    </p:animEffect>
                                    <p:anim calcmode="lin" valueType="num">
                                      <p:cBhvr>
                                        <p:cTn id="42" dur="1822" tmFilter="0,0; 0.14,0.36; 0.43,0.73; 0.71,0.91; 1.0,1.0">
                                          <p:stCondLst>
                                            <p:cond delay="0"/>
                                          </p:stCondLst>
                                        </p:cTn>
                                        <p:tgtEl>
                                          <p:spTgt spid="8">
                                            <p:txEl>
                                              <p:pRg st="1" end="1"/>
                                            </p:txEl>
                                          </p:spTgt>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8">
                                            <p:txEl>
                                              <p:pRg st="1" end="1"/>
                                            </p:txEl>
                                          </p:spTgt>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8">
                                            <p:txEl>
                                              <p:pRg st="1" end="1"/>
                                            </p:txEl>
                                          </p:spTgt>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8">
                                            <p:txEl>
                                              <p:pRg st="1" end="1"/>
                                            </p:txEl>
                                          </p:spTgt>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8">
                                            <p:txEl>
                                              <p:pRg st="1" end="1"/>
                                            </p:txEl>
                                          </p:spTgt>
                                        </p:tgtEl>
                                        <p:attrNameLst>
                                          <p:attrName>ppt_y</p:attrName>
                                        </p:attrNameLst>
                                      </p:cBhvr>
                                      <p:tavLst>
                                        <p:tav tm="0" fmla="#ppt_y-sin(pi*$)/81">
                                          <p:val>
                                            <p:fltVal val="0"/>
                                          </p:val>
                                        </p:tav>
                                        <p:tav tm="100000">
                                          <p:val>
                                            <p:fltVal val="1"/>
                                          </p:val>
                                        </p:tav>
                                      </p:tavLst>
                                    </p:anim>
                                    <p:animScale>
                                      <p:cBhvr>
                                        <p:cTn id="47" dur="26">
                                          <p:stCondLst>
                                            <p:cond delay="650"/>
                                          </p:stCondLst>
                                        </p:cTn>
                                        <p:tgtEl>
                                          <p:spTgt spid="8">
                                            <p:txEl>
                                              <p:pRg st="1" end="1"/>
                                            </p:txEl>
                                          </p:spTgt>
                                        </p:tgtEl>
                                      </p:cBhvr>
                                      <p:to x="100000" y="60000"/>
                                    </p:animScale>
                                    <p:animScale>
                                      <p:cBhvr>
                                        <p:cTn id="48" dur="166" decel="50000">
                                          <p:stCondLst>
                                            <p:cond delay="676"/>
                                          </p:stCondLst>
                                        </p:cTn>
                                        <p:tgtEl>
                                          <p:spTgt spid="8">
                                            <p:txEl>
                                              <p:pRg st="1" end="1"/>
                                            </p:txEl>
                                          </p:spTgt>
                                        </p:tgtEl>
                                      </p:cBhvr>
                                      <p:to x="100000" y="100000"/>
                                    </p:animScale>
                                    <p:animScale>
                                      <p:cBhvr>
                                        <p:cTn id="49" dur="26">
                                          <p:stCondLst>
                                            <p:cond delay="1312"/>
                                          </p:stCondLst>
                                        </p:cTn>
                                        <p:tgtEl>
                                          <p:spTgt spid="8">
                                            <p:txEl>
                                              <p:pRg st="1" end="1"/>
                                            </p:txEl>
                                          </p:spTgt>
                                        </p:tgtEl>
                                      </p:cBhvr>
                                      <p:to x="100000" y="80000"/>
                                    </p:animScale>
                                    <p:animScale>
                                      <p:cBhvr>
                                        <p:cTn id="50" dur="166" decel="50000">
                                          <p:stCondLst>
                                            <p:cond delay="1338"/>
                                          </p:stCondLst>
                                        </p:cTn>
                                        <p:tgtEl>
                                          <p:spTgt spid="8">
                                            <p:txEl>
                                              <p:pRg st="1" end="1"/>
                                            </p:txEl>
                                          </p:spTgt>
                                        </p:tgtEl>
                                      </p:cBhvr>
                                      <p:to x="100000" y="100000"/>
                                    </p:animScale>
                                    <p:animScale>
                                      <p:cBhvr>
                                        <p:cTn id="51" dur="26">
                                          <p:stCondLst>
                                            <p:cond delay="1642"/>
                                          </p:stCondLst>
                                        </p:cTn>
                                        <p:tgtEl>
                                          <p:spTgt spid="8">
                                            <p:txEl>
                                              <p:pRg st="1" end="1"/>
                                            </p:txEl>
                                          </p:spTgt>
                                        </p:tgtEl>
                                      </p:cBhvr>
                                      <p:to x="100000" y="90000"/>
                                    </p:animScale>
                                    <p:animScale>
                                      <p:cBhvr>
                                        <p:cTn id="52" dur="166" decel="50000">
                                          <p:stCondLst>
                                            <p:cond delay="1668"/>
                                          </p:stCondLst>
                                        </p:cTn>
                                        <p:tgtEl>
                                          <p:spTgt spid="8">
                                            <p:txEl>
                                              <p:pRg st="1" end="1"/>
                                            </p:txEl>
                                          </p:spTgt>
                                        </p:tgtEl>
                                      </p:cBhvr>
                                      <p:to x="100000" y="100000"/>
                                    </p:animScale>
                                    <p:animScale>
                                      <p:cBhvr>
                                        <p:cTn id="53" dur="26">
                                          <p:stCondLst>
                                            <p:cond delay="1808"/>
                                          </p:stCondLst>
                                        </p:cTn>
                                        <p:tgtEl>
                                          <p:spTgt spid="8">
                                            <p:txEl>
                                              <p:pRg st="1" end="1"/>
                                            </p:txEl>
                                          </p:spTgt>
                                        </p:tgtEl>
                                      </p:cBhvr>
                                      <p:to x="100000" y="95000"/>
                                    </p:animScale>
                                    <p:animScale>
                                      <p:cBhvr>
                                        <p:cTn id="54" dur="166" decel="50000">
                                          <p:stCondLst>
                                            <p:cond delay="1834"/>
                                          </p:stCondLst>
                                        </p:cTn>
                                        <p:tgtEl>
                                          <p:spTgt spid="8">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283968" y="2204864"/>
            <a:ext cx="4572000" cy="3108543"/>
          </a:xfrm>
          <a:prstGeom prst="rect">
            <a:avLst/>
          </a:prstGeom>
        </p:spPr>
        <p:txBody>
          <a:bodyPr>
            <a:spAutoFit/>
          </a:bodyPr>
          <a:lstStyle/>
          <a:p>
            <a:pPr algn="justLow" rtl="1"/>
            <a:r>
              <a:rPr lang="ar-EG" sz="2800" b="1" dirty="0">
                <a:solidFill>
                  <a:srgbClr val="002060"/>
                </a:solidFill>
                <a:latin typeface="+mn-lt"/>
                <a:ea typeface="幼圆" pitchFamily="1" charset="-122"/>
              </a:rPr>
              <a:t>توجد تصنيفات متعددة ومتنوعة للحوافز، ومتداخلة مع بعضها البعض، حيث تعددت تقسيمات الباحثين في مجال الحوافز لوسائل أو أساليب يمكن للإدارة استخدامها للحصول على أقصى كفاءة ممكنة من الأداء الإنساني للعاملين، وأهمها هذه التقسيمات:</a:t>
            </a:r>
          </a:p>
        </p:txBody>
      </p:sp>
      <p:sp>
        <p:nvSpPr>
          <p:cNvPr id="5" name="Folded Corner 4"/>
          <p:cNvSpPr/>
          <p:nvPr/>
        </p:nvSpPr>
        <p:spPr bwMode="auto">
          <a:xfrm>
            <a:off x="467544" y="1916832"/>
            <a:ext cx="3240360" cy="864096"/>
          </a:xfrm>
          <a:prstGeom prst="foldedCorner">
            <a:avLst/>
          </a:prstGeom>
          <a:ln/>
          <a:extLst/>
        </p:spPr>
        <p:style>
          <a:lnRef idx="2">
            <a:schemeClr val="accent6"/>
          </a:lnRef>
          <a:fillRef idx="1">
            <a:schemeClr val="lt1"/>
          </a:fillRef>
          <a:effectRef idx="0">
            <a:schemeClr val="accent6"/>
          </a:effectRef>
          <a:fontRef idx="minor">
            <a:schemeClr val="dk1"/>
          </a:fontRef>
        </p:style>
        <p:txBody>
          <a:bodyPr vert="horz" wrap="none" lIns="91440" tIns="45720" rIns="91440" bIns="45720" numCol="1" rtlCol="1" anchor="ctr" anchorCtr="0" compatLnSpc="1">
            <a:prstTxWarp prst="textNoShape">
              <a:avLst/>
            </a:prstTxWarp>
          </a:bodyPr>
          <a:lstStyle/>
          <a:p>
            <a:r>
              <a:rPr lang="ar-EG" b="1" dirty="0">
                <a:solidFill>
                  <a:srgbClr val="002060"/>
                </a:solidFill>
                <a:latin typeface="Arial" charset="0"/>
              </a:rPr>
              <a:t>أولا من حيث طبيعتها أو قيمتها</a:t>
            </a:r>
            <a:endParaRPr kumimoji="0" lang="ar-EG" sz="2400" b="1" strike="noStrike" cap="none" normalizeH="0" baseline="0" dirty="0" smtClean="0">
              <a:ln>
                <a:noFill/>
              </a:ln>
              <a:solidFill>
                <a:srgbClr val="002060"/>
              </a:solidFill>
              <a:latin typeface="Arial" charset="0"/>
            </a:endParaRPr>
          </a:p>
        </p:txBody>
      </p:sp>
      <p:sp>
        <p:nvSpPr>
          <p:cNvPr id="6" name="Folded Corner 5"/>
          <p:cNvSpPr/>
          <p:nvPr/>
        </p:nvSpPr>
        <p:spPr bwMode="auto">
          <a:xfrm>
            <a:off x="467544" y="3284984"/>
            <a:ext cx="3240360" cy="864096"/>
          </a:xfrm>
          <a:prstGeom prst="foldedCorner">
            <a:avLst/>
          </a:prstGeom>
          <a:ln/>
          <a:extLst/>
        </p:spPr>
        <p:style>
          <a:lnRef idx="2">
            <a:schemeClr val="accent4"/>
          </a:lnRef>
          <a:fillRef idx="1">
            <a:schemeClr val="lt1"/>
          </a:fillRef>
          <a:effectRef idx="0">
            <a:schemeClr val="accent4"/>
          </a:effectRef>
          <a:fontRef idx="minor">
            <a:schemeClr val="dk1"/>
          </a:fontRef>
        </p:style>
        <p:txBody>
          <a:bodyPr vert="horz" wrap="none" lIns="91440" tIns="45720" rIns="91440" bIns="45720" numCol="1" rtlCol="1" anchor="ctr" anchorCtr="0" compatLnSpc="1">
            <a:prstTxWarp prst="textNoShape">
              <a:avLst/>
            </a:prstTxWarp>
          </a:bodyPr>
          <a:lstStyle/>
          <a:p>
            <a:r>
              <a:rPr lang="ar-EG" b="1" dirty="0">
                <a:solidFill>
                  <a:srgbClr val="002060"/>
                </a:solidFill>
                <a:latin typeface="Arial" charset="0"/>
              </a:rPr>
              <a:t>ثانيا من حيث أثرها أو فاعليتها </a:t>
            </a:r>
            <a:endParaRPr kumimoji="0" lang="ar-EG" sz="2400" b="1" strike="noStrike" cap="none" normalizeH="0" baseline="0" dirty="0" smtClean="0">
              <a:ln>
                <a:noFill/>
              </a:ln>
              <a:solidFill>
                <a:srgbClr val="002060"/>
              </a:solidFill>
              <a:latin typeface="Arial" charset="0"/>
            </a:endParaRPr>
          </a:p>
        </p:txBody>
      </p:sp>
      <p:sp>
        <p:nvSpPr>
          <p:cNvPr id="7" name="Folded Corner 6"/>
          <p:cNvSpPr/>
          <p:nvPr/>
        </p:nvSpPr>
        <p:spPr bwMode="auto">
          <a:xfrm>
            <a:off x="467544" y="4653136"/>
            <a:ext cx="3240360" cy="864096"/>
          </a:xfrm>
          <a:prstGeom prst="foldedCorner">
            <a:avLst/>
          </a:prstGeom>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r>
              <a:rPr lang="ar-EG" b="1" dirty="0">
                <a:solidFill>
                  <a:srgbClr val="002060"/>
                </a:solidFill>
                <a:latin typeface="Arial" charset="0"/>
              </a:rPr>
              <a:t>ثالثا من حيث ارتباطها</a:t>
            </a:r>
            <a:endParaRPr kumimoji="0" lang="ar-EG" sz="2400" b="1" strike="noStrike" cap="none" normalizeH="0" baseline="0" dirty="0" smtClean="0">
              <a:ln>
                <a:noFill/>
              </a:ln>
              <a:solidFill>
                <a:srgbClr val="002060"/>
              </a:solidFill>
              <a:latin typeface="Arial" charset="0"/>
            </a:endParaRPr>
          </a:p>
        </p:txBody>
      </p:sp>
    </p:spTree>
    <p:extLst>
      <p:ext uri="{BB962C8B-B14F-4D97-AF65-F5344CB8AC3E}">
        <p14:creationId xmlns:p14="http://schemas.microsoft.com/office/powerpoint/2010/main" xmlns="" val="2556284060"/>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ded Corner 4"/>
          <p:cNvSpPr/>
          <p:nvPr/>
        </p:nvSpPr>
        <p:spPr bwMode="auto">
          <a:xfrm>
            <a:off x="1619672" y="2708920"/>
            <a:ext cx="5832648" cy="864096"/>
          </a:xfrm>
          <a:prstGeom prst="foldedCorner">
            <a:avLst/>
          </a:prstGeom>
          <a:ln/>
          <a:extLst/>
        </p:spPr>
        <p:style>
          <a:lnRef idx="2">
            <a:schemeClr val="accent6"/>
          </a:lnRef>
          <a:fillRef idx="1">
            <a:schemeClr val="lt1"/>
          </a:fillRef>
          <a:effectRef idx="0">
            <a:schemeClr val="accent6"/>
          </a:effectRef>
          <a:fontRef idx="minor">
            <a:schemeClr val="dk1"/>
          </a:fontRef>
        </p:style>
        <p:txBody>
          <a:bodyPr vert="horz" wrap="none" lIns="91440" tIns="45720" rIns="91440" bIns="45720" numCol="1" rtlCol="1" anchor="ctr" anchorCtr="0" compatLnSpc="1">
            <a:prstTxWarp prst="textNoShape">
              <a:avLst/>
            </a:prstTxWarp>
          </a:bodyPr>
          <a:lstStyle/>
          <a:p>
            <a:r>
              <a:rPr lang="ar-EG" sz="4000" b="1" dirty="0">
                <a:solidFill>
                  <a:srgbClr val="002060"/>
                </a:solidFill>
                <a:latin typeface="Arial" charset="0"/>
              </a:rPr>
              <a:t>أولا من حيث طبيعتها أو قيمتها</a:t>
            </a:r>
            <a:endParaRPr kumimoji="0" lang="ar-EG" sz="4000" b="1" strike="noStrike" cap="none" normalizeH="0" baseline="0" dirty="0" smtClean="0">
              <a:ln>
                <a:noFill/>
              </a:ln>
              <a:solidFill>
                <a:srgbClr val="002060"/>
              </a:solidFill>
              <a:latin typeface="Arial" charset="0"/>
            </a:endParaRPr>
          </a:p>
        </p:txBody>
      </p:sp>
      <p:sp>
        <p:nvSpPr>
          <p:cNvPr id="8" name="Round Diagonal Corner Rectangle 7"/>
          <p:cNvSpPr/>
          <p:nvPr/>
        </p:nvSpPr>
        <p:spPr bwMode="auto">
          <a:xfrm>
            <a:off x="5556448" y="4653136"/>
            <a:ext cx="2903984" cy="720080"/>
          </a:xfrm>
          <a:prstGeom prst="round2DiagRect">
            <a:avLst/>
          </a:prstGeom>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pPr rtl="1"/>
            <a:r>
              <a:rPr lang="ar-EG" sz="2800" b="1" dirty="0" smtClean="0">
                <a:solidFill>
                  <a:srgbClr val="0120BD">
                    <a:lumMod val="75000"/>
                  </a:srgbClr>
                </a:solidFill>
                <a:latin typeface="Arial" charset="0"/>
              </a:rPr>
              <a:t>الحوافز المادية</a:t>
            </a:r>
            <a:endParaRPr lang="ar-EG" sz="2800" b="1" dirty="0">
              <a:solidFill>
                <a:srgbClr val="0120BD">
                  <a:lumMod val="75000"/>
                </a:srgbClr>
              </a:solidFill>
              <a:latin typeface="Arial" charset="0"/>
            </a:endParaRPr>
          </a:p>
        </p:txBody>
      </p:sp>
      <p:sp>
        <p:nvSpPr>
          <p:cNvPr id="9" name="Round Diagonal Corner Rectangle 8"/>
          <p:cNvSpPr/>
          <p:nvPr/>
        </p:nvSpPr>
        <p:spPr bwMode="auto">
          <a:xfrm>
            <a:off x="611560" y="4653136"/>
            <a:ext cx="2903984" cy="720080"/>
          </a:xfrm>
          <a:prstGeom prst="round2DiagRect">
            <a:avLst/>
          </a:prstGeom>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pPr rtl="1"/>
            <a:r>
              <a:rPr lang="ar-EG" sz="2800" b="1" dirty="0" smtClean="0">
                <a:solidFill>
                  <a:srgbClr val="0120BD">
                    <a:lumMod val="75000"/>
                  </a:srgbClr>
                </a:solidFill>
                <a:latin typeface="Arial" charset="0"/>
              </a:rPr>
              <a:t>الحوافز المعنوية</a:t>
            </a:r>
            <a:endParaRPr lang="ar-EG" sz="2800" b="1" dirty="0">
              <a:solidFill>
                <a:srgbClr val="0120BD">
                  <a:lumMod val="75000"/>
                </a:srgbClr>
              </a:solidFill>
              <a:latin typeface="Arial" charset="0"/>
            </a:endParaRPr>
          </a:p>
        </p:txBody>
      </p:sp>
    </p:spTree>
    <p:extLst>
      <p:ext uri="{BB962C8B-B14F-4D97-AF65-F5344CB8AC3E}">
        <p14:creationId xmlns:p14="http://schemas.microsoft.com/office/powerpoint/2010/main" xmlns="" val="389729017"/>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3"/>
          <p:cNvSpPr/>
          <p:nvPr/>
        </p:nvSpPr>
        <p:spPr bwMode="auto">
          <a:xfrm>
            <a:off x="5004048" y="404664"/>
            <a:ext cx="4008784" cy="720080"/>
          </a:xfrm>
          <a:prstGeom prst="round2DiagRect">
            <a:avLst/>
          </a:prstGeom>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pPr rtl="1"/>
            <a:r>
              <a:rPr lang="ar-EG" sz="2800" b="1" dirty="0">
                <a:solidFill>
                  <a:srgbClr val="0120BD">
                    <a:lumMod val="75000"/>
                  </a:srgbClr>
                </a:solidFill>
                <a:latin typeface="Arial" charset="0"/>
              </a:rPr>
              <a:t>الحوافز المادية</a:t>
            </a:r>
          </a:p>
        </p:txBody>
      </p:sp>
      <p:sp>
        <p:nvSpPr>
          <p:cNvPr id="2" name="Rectangle 1"/>
          <p:cNvSpPr/>
          <p:nvPr/>
        </p:nvSpPr>
        <p:spPr>
          <a:xfrm>
            <a:off x="4572000" y="1720840"/>
            <a:ext cx="4230216" cy="4154984"/>
          </a:xfrm>
          <a:prstGeom prst="rect">
            <a:avLst/>
          </a:prstGeom>
        </p:spPr>
        <p:txBody>
          <a:bodyPr wrap="square">
            <a:spAutoFit/>
          </a:bodyPr>
          <a:lstStyle/>
          <a:p>
            <a:pPr algn="justLow" rtl="1"/>
            <a:r>
              <a:rPr lang="ar-EG" b="1" dirty="0">
                <a:solidFill>
                  <a:srgbClr val="0120BD">
                    <a:lumMod val="75000"/>
                  </a:srgbClr>
                </a:solidFill>
                <a:latin typeface="Arial" charset="0"/>
              </a:rPr>
              <a:t>والحافز المادي هو الحافز ذو الطابع المالي او النقدي او الاقتصادي، والحوافز المادية هي التي تقوم بإشباع حاجات الإنسان حاجات الأساسية فتشجع العاملين على بذل قصارى جهدهم في العمل، وتجنيد ما لديهم من قدرات، والارتفاع بمستوى كفاءتهم والحوافز المادية تشمل كل الطرق المتعلقة بدفع مقابل مادي على أساس الإنتاج لزيادته من حيث </a:t>
            </a:r>
            <a:r>
              <a:rPr lang="ar-EG" b="1" dirty="0" smtClean="0">
                <a:solidFill>
                  <a:srgbClr val="0120BD">
                    <a:lumMod val="75000"/>
                  </a:srgbClr>
                </a:solidFill>
                <a:latin typeface="Arial" charset="0"/>
              </a:rPr>
              <a:t>الكم</a:t>
            </a:r>
            <a:br>
              <a:rPr lang="ar-EG" b="1" dirty="0" smtClean="0">
                <a:solidFill>
                  <a:srgbClr val="0120BD">
                    <a:lumMod val="75000"/>
                  </a:srgbClr>
                </a:solidFill>
                <a:latin typeface="Arial" charset="0"/>
              </a:rPr>
            </a:br>
            <a:r>
              <a:rPr lang="ar-EG" b="1" dirty="0" smtClean="0">
                <a:solidFill>
                  <a:srgbClr val="0120BD">
                    <a:lumMod val="75000"/>
                  </a:srgbClr>
                </a:solidFill>
                <a:latin typeface="Arial" charset="0"/>
              </a:rPr>
              <a:t>أو </a:t>
            </a:r>
            <a:r>
              <a:rPr lang="ar-EG" b="1" dirty="0">
                <a:solidFill>
                  <a:srgbClr val="0120BD">
                    <a:lumMod val="75000"/>
                  </a:srgbClr>
                </a:solidFill>
                <a:latin typeface="Arial" charset="0"/>
              </a:rPr>
              <a:t>تحسينه من حيث النوع، أحدهما </a:t>
            </a:r>
            <a:r>
              <a:rPr lang="ar-EG" b="1" dirty="0" smtClean="0">
                <a:solidFill>
                  <a:srgbClr val="0120BD">
                    <a:lumMod val="75000"/>
                  </a:srgbClr>
                </a:solidFill>
                <a:latin typeface="Arial" charset="0"/>
              </a:rPr>
              <a:t/>
            </a:r>
            <a:br>
              <a:rPr lang="ar-EG" b="1" dirty="0" smtClean="0">
                <a:solidFill>
                  <a:srgbClr val="0120BD">
                    <a:lumMod val="75000"/>
                  </a:srgbClr>
                </a:solidFill>
                <a:latin typeface="Arial" charset="0"/>
              </a:rPr>
            </a:br>
            <a:r>
              <a:rPr lang="ar-EG" b="1" dirty="0" smtClean="0">
                <a:solidFill>
                  <a:srgbClr val="0120BD">
                    <a:lumMod val="75000"/>
                  </a:srgbClr>
                </a:solidFill>
                <a:latin typeface="Arial" charset="0"/>
              </a:rPr>
              <a:t>أو </a:t>
            </a:r>
            <a:r>
              <a:rPr lang="ar-EG" b="1" dirty="0">
                <a:solidFill>
                  <a:srgbClr val="0120BD">
                    <a:lumMod val="75000"/>
                  </a:srgbClr>
                </a:solidFill>
                <a:latin typeface="Arial" charset="0"/>
              </a:rPr>
              <a:t>كلاهما</a:t>
            </a:r>
          </a:p>
        </p:txBody>
      </p:sp>
      <p:pic>
        <p:nvPicPr>
          <p:cNvPr id="3074" name="Picture 2"/>
          <p:cNvPicPr>
            <a:picLocks noChangeAspect="1" noChangeArrowheads="1"/>
          </p:cNvPicPr>
          <p:nvPr/>
        </p:nvPicPr>
        <p:blipFill>
          <a:blip r:embed="rId3">
            <a:clrChange>
              <a:clrFrom>
                <a:srgbClr val="FEFFFF"/>
              </a:clrFrom>
              <a:clrTo>
                <a:srgbClr val="FEFFFF">
                  <a:alpha val="0"/>
                </a:srgbClr>
              </a:clrTo>
            </a:clrChange>
            <a:extLst>
              <a:ext uri="{28A0092B-C50C-407E-A947-70E740481C1C}">
                <a14:useLocalDpi xmlns:a14="http://schemas.microsoft.com/office/drawing/2010/main" xmlns="" val="0"/>
              </a:ext>
            </a:extLst>
          </a:blip>
          <a:srcRect/>
          <a:stretch>
            <a:fillRect/>
          </a:stretch>
        </p:blipFill>
        <p:spPr bwMode="auto">
          <a:xfrm>
            <a:off x="727246" y="2132856"/>
            <a:ext cx="2952750" cy="3374231"/>
          </a:xfrm>
          <a:prstGeom prst="rect">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375138967"/>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3"/>
          <p:cNvSpPr/>
          <p:nvPr/>
        </p:nvSpPr>
        <p:spPr bwMode="auto">
          <a:xfrm>
            <a:off x="5004048" y="404664"/>
            <a:ext cx="4008784" cy="720080"/>
          </a:xfrm>
          <a:prstGeom prst="round2DiagRect">
            <a:avLst/>
          </a:prstGeom>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pPr rtl="1"/>
            <a:r>
              <a:rPr lang="ar-EG" sz="2800" b="1" dirty="0" smtClean="0">
                <a:solidFill>
                  <a:srgbClr val="0120BD">
                    <a:lumMod val="75000"/>
                  </a:srgbClr>
                </a:solidFill>
                <a:latin typeface="Arial" charset="0"/>
              </a:rPr>
              <a:t>اشكال الحوافز </a:t>
            </a:r>
            <a:r>
              <a:rPr lang="ar-EG" sz="2800" b="1" dirty="0">
                <a:solidFill>
                  <a:srgbClr val="0120BD">
                    <a:lumMod val="75000"/>
                  </a:srgbClr>
                </a:solidFill>
                <a:latin typeface="Arial" charset="0"/>
              </a:rPr>
              <a:t>المادية</a:t>
            </a:r>
          </a:p>
        </p:txBody>
      </p:sp>
      <p:sp>
        <p:nvSpPr>
          <p:cNvPr id="3" name="Vertical Scroll 2"/>
          <p:cNvSpPr/>
          <p:nvPr/>
        </p:nvSpPr>
        <p:spPr bwMode="auto">
          <a:xfrm>
            <a:off x="6300192" y="1844824"/>
            <a:ext cx="2376264" cy="1584176"/>
          </a:xfrm>
          <a:prstGeom prst="verticalScroll">
            <a:avLst/>
          </a:prstGeom>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r>
              <a:rPr lang="ar-EG" b="1" dirty="0">
                <a:solidFill>
                  <a:srgbClr val="002060"/>
                </a:solidFill>
                <a:latin typeface="Arial" charset="0"/>
              </a:rPr>
              <a:t>الأجر</a:t>
            </a:r>
            <a:endParaRPr kumimoji="0" lang="ar-EG" sz="2400" b="1" i="0" u="none" strike="noStrike" cap="none" normalizeH="0" baseline="0" dirty="0" smtClean="0">
              <a:ln>
                <a:noFill/>
              </a:ln>
              <a:solidFill>
                <a:srgbClr val="002060"/>
              </a:solidFill>
              <a:effectLst/>
              <a:latin typeface="Arial" charset="0"/>
            </a:endParaRPr>
          </a:p>
        </p:txBody>
      </p:sp>
      <p:sp>
        <p:nvSpPr>
          <p:cNvPr id="5" name="Vertical Scroll 4"/>
          <p:cNvSpPr/>
          <p:nvPr/>
        </p:nvSpPr>
        <p:spPr bwMode="auto">
          <a:xfrm>
            <a:off x="3347864" y="1844824"/>
            <a:ext cx="2376264" cy="1584176"/>
          </a:xfrm>
          <a:prstGeom prst="verticalScroll">
            <a:avLst/>
          </a:prstGeom>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r>
              <a:rPr lang="ar-EG" b="1" dirty="0">
                <a:solidFill>
                  <a:srgbClr val="002060"/>
                </a:solidFill>
                <a:latin typeface="Arial" charset="0"/>
              </a:rPr>
              <a:t>الرضا الوظيفي</a:t>
            </a:r>
            <a:endParaRPr kumimoji="0" lang="ar-EG" sz="2400" b="1" i="0" u="none" strike="noStrike" cap="none" normalizeH="0" baseline="0" dirty="0" smtClean="0">
              <a:ln>
                <a:noFill/>
              </a:ln>
              <a:solidFill>
                <a:srgbClr val="002060"/>
              </a:solidFill>
              <a:effectLst/>
              <a:latin typeface="Arial" charset="0"/>
            </a:endParaRPr>
          </a:p>
        </p:txBody>
      </p:sp>
      <p:sp>
        <p:nvSpPr>
          <p:cNvPr id="6" name="Vertical Scroll 5"/>
          <p:cNvSpPr/>
          <p:nvPr/>
        </p:nvSpPr>
        <p:spPr bwMode="auto">
          <a:xfrm>
            <a:off x="395536" y="1844824"/>
            <a:ext cx="2376264" cy="1584176"/>
          </a:xfrm>
          <a:prstGeom prst="verticalScroll">
            <a:avLst/>
          </a:prstGeom>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r>
              <a:rPr lang="ar-EG" b="1" dirty="0">
                <a:solidFill>
                  <a:srgbClr val="002060"/>
                </a:solidFill>
                <a:latin typeface="Arial" charset="0"/>
              </a:rPr>
              <a:t>المكافآت</a:t>
            </a:r>
            <a:endParaRPr kumimoji="0" lang="ar-EG" sz="2400" b="1" i="0" u="none" strike="noStrike" cap="none" normalizeH="0" baseline="0" dirty="0" smtClean="0">
              <a:ln>
                <a:noFill/>
              </a:ln>
              <a:solidFill>
                <a:srgbClr val="002060"/>
              </a:solidFill>
              <a:effectLst/>
              <a:latin typeface="Arial" charset="0"/>
            </a:endParaRPr>
          </a:p>
        </p:txBody>
      </p:sp>
      <p:sp>
        <p:nvSpPr>
          <p:cNvPr id="7" name="Vertical Scroll 6"/>
          <p:cNvSpPr/>
          <p:nvPr/>
        </p:nvSpPr>
        <p:spPr bwMode="auto">
          <a:xfrm>
            <a:off x="6300192" y="3933056"/>
            <a:ext cx="2376264" cy="1584176"/>
          </a:xfrm>
          <a:prstGeom prst="verticalScroll">
            <a:avLst/>
          </a:prstGeom>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r>
              <a:rPr lang="ar-EG" b="1" dirty="0">
                <a:solidFill>
                  <a:srgbClr val="002060"/>
                </a:solidFill>
                <a:latin typeface="Arial" charset="0"/>
              </a:rPr>
              <a:t>مكافآت </a:t>
            </a:r>
            <a:endParaRPr lang="ar-EG" b="1" dirty="0" smtClean="0">
              <a:solidFill>
                <a:srgbClr val="002060"/>
              </a:solidFill>
              <a:latin typeface="Arial" charset="0"/>
            </a:endParaRPr>
          </a:p>
          <a:p>
            <a:r>
              <a:rPr lang="ar-EG" b="1" dirty="0" smtClean="0">
                <a:solidFill>
                  <a:srgbClr val="002060"/>
                </a:solidFill>
                <a:latin typeface="Arial" charset="0"/>
              </a:rPr>
              <a:t>العمل </a:t>
            </a:r>
            <a:r>
              <a:rPr lang="ar-EG" b="1" dirty="0">
                <a:solidFill>
                  <a:srgbClr val="002060"/>
                </a:solidFill>
                <a:latin typeface="Arial" charset="0"/>
              </a:rPr>
              <a:t>الإضافي</a:t>
            </a:r>
            <a:endParaRPr kumimoji="0" lang="ar-EG" sz="2400" b="1" i="0" u="none" strike="noStrike" cap="none" normalizeH="0" baseline="0" dirty="0" smtClean="0">
              <a:ln>
                <a:noFill/>
              </a:ln>
              <a:solidFill>
                <a:srgbClr val="002060"/>
              </a:solidFill>
              <a:effectLst/>
              <a:latin typeface="Arial" charset="0"/>
            </a:endParaRPr>
          </a:p>
        </p:txBody>
      </p:sp>
      <p:sp>
        <p:nvSpPr>
          <p:cNvPr id="8" name="Vertical Scroll 7"/>
          <p:cNvSpPr/>
          <p:nvPr/>
        </p:nvSpPr>
        <p:spPr bwMode="auto">
          <a:xfrm>
            <a:off x="3347864" y="3933056"/>
            <a:ext cx="2376264" cy="1584176"/>
          </a:xfrm>
          <a:prstGeom prst="verticalScroll">
            <a:avLst/>
          </a:prstGeom>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pPr rtl="1"/>
            <a:r>
              <a:rPr lang="ar-EG" b="1" dirty="0">
                <a:solidFill>
                  <a:srgbClr val="002060"/>
                </a:solidFill>
                <a:latin typeface="Arial" charset="0"/>
              </a:rPr>
              <a:t>المشاركة </a:t>
            </a:r>
            <a:r>
              <a:rPr lang="ar-EG" b="1" dirty="0" smtClean="0">
                <a:solidFill>
                  <a:srgbClr val="002060"/>
                </a:solidFill>
                <a:latin typeface="Arial" charset="0"/>
              </a:rPr>
              <a:t>في</a:t>
            </a:r>
          </a:p>
          <a:p>
            <a:pPr rtl="1"/>
            <a:r>
              <a:rPr lang="ar-EG" b="1" dirty="0" smtClean="0">
                <a:solidFill>
                  <a:srgbClr val="002060"/>
                </a:solidFill>
                <a:latin typeface="Arial" charset="0"/>
              </a:rPr>
              <a:t>الأرباح</a:t>
            </a:r>
            <a:endParaRPr kumimoji="0" lang="ar-EG" sz="2400" b="1" i="0" u="none" strike="noStrike" cap="none" normalizeH="0" baseline="0" dirty="0" smtClean="0">
              <a:ln>
                <a:noFill/>
              </a:ln>
              <a:solidFill>
                <a:srgbClr val="002060"/>
              </a:solidFill>
              <a:effectLst/>
              <a:latin typeface="Arial" charset="0"/>
            </a:endParaRPr>
          </a:p>
        </p:txBody>
      </p:sp>
      <p:sp>
        <p:nvSpPr>
          <p:cNvPr id="9" name="Vertical Scroll 8"/>
          <p:cNvSpPr/>
          <p:nvPr/>
        </p:nvSpPr>
        <p:spPr bwMode="auto">
          <a:xfrm>
            <a:off x="395536" y="3933056"/>
            <a:ext cx="2376264" cy="1584176"/>
          </a:xfrm>
          <a:prstGeom prst="verticalScroll">
            <a:avLst/>
          </a:prstGeom>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r>
              <a:rPr lang="ar-EG" b="1" dirty="0">
                <a:solidFill>
                  <a:srgbClr val="002060"/>
                </a:solidFill>
                <a:latin typeface="Arial" charset="0"/>
              </a:rPr>
              <a:t>الترقية</a:t>
            </a:r>
            <a:endParaRPr kumimoji="0" lang="ar-EG" sz="2400" b="1" i="0" u="none" strike="noStrike" cap="none" normalizeH="0" baseline="0" dirty="0" smtClean="0">
              <a:ln>
                <a:noFill/>
              </a:ln>
              <a:solidFill>
                <a:srgbClr val="002060"/>
              </a:solidFill>
              <a:effectLst/>
              <a:latin typeface="Arial" charset="0"/>
            </a:endParaRPr>
          </a:p>
        </p:txBody>
      </p:sp>
    </p:spTree>
    <p:extLst>
      <p:ext uri="{BB962C8B-B14F-4D97-AF65-F5344CB8AC3E}">
        <p14:creationId xmlns:p14="http://schemas.microsoft.com/office/powerpoint/2010/main" xmlns="" val="2216674248"/>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1000"/>
                                        <p:tgtEl>
                                          <p:spTgt spid="9"/>
                                        </p:tgtEl>
                                      </p:cBhvr>
                                    </p:animEffect>
                                    <p:anim calcmode="lin" valueType="num">
                                      <p:cBhvr>
                                        <p:cTn id="43" dur="1000" fill="hold"/>
                                        <p:tgtEl>
                                          <p:spTgt spid="9"/>
                                        </p:tgtEl>
                                        <p:attrNameLst>
                                          <p:attrName>ppt_x</p:attrName>
                                        </p:attrNameLst>
                                      </p:cBhvr>
                                      <p:tavLst>
                                        <p:tav tm="0">
                                          <p:val>
                                            <p:strVal val="#ppt_x"/>
                                          </p:val>
                                        </p:tav>
                                        <p:tav tm="100000">
                                          <p:val>
                                            <p:strVal val="#ppt_x"/>
                                          </p:val>
                                        </p:tav>
                                      </p:tavLst>
                                    </p:anim>
                                    <p:anim calcmode="lin" valueType="num">
                                      <p:cBhvr>
                                        <p:cTn id="4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8" grpId="0" animBg="1"/>
      <p:bldP spid="9"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3"/>
          <p:cNvSpPr/>
          <p:nvPr/>
        </p:nvSpPr>
        <p:spPr bwMode="auto">
          <a:xfrm>
            <a:off x="5004048" y="404664"/>
            <a:ext cx="4008784" cy="720080"/>
          </a:xfrm>
          <a:prstGeom prst="round2DiagRect">
            <a:avLst/>
          </a:prstGeom>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pPr rtl="1"/>
            <a:r>
              <a:rPr lang="ar-EG" sz="2800" b="1" dirty="0" smtClean="0">
                <a:solidFill>
                  <a:srgbClr val="0120BD">
                    <a:lumMod val="75000"/>
                  </a:srgbClr>
                </a:solidFill>
                <a:latin typeface="Arial" charset="0"/>
              </a:rPr>
              <a:t>اشكال الحوافز </a:t>
            </a:r>
            <a:r>
              <a:rPr lang="ar-EG" sz="2800" b="1" dirty="0">
                <a:solidFill>
                  <a:srgbClr val="0120BD">
                    <a:lumMod val="75000"/>
                  </a:srgbClr>
                </a:solidFill>
                <a:latin typeface="Arial" charset="0"/>
              </a:rPr>
              <a:t>المادية</a:t>
            </a:r>
          </a:p>
        </p:txBody>
      </p:sp>
      <p:sp>
        <p:nvSpPr>
          <p:cNvPr id="3" name="Vertical Scroll 2"/>
          <p:cNvSpPr/>
          <p:nvPr/>
        </p:nvSpPr>
        <p:spPr bwMode="auto">
          <a:xfrm>
            <a:off x="6300192" y="1844824"/>
            <a:ext cx="2376264" cy="1584176"/>
          </a:xfrm>
          <a:prstGeom prst="verticalScroll">
            <a:avLst/>
          </a:prstGeom>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r>
              <a:rPr lang="ar-EG" b="1" dirty="0">
                <a:solidFill>
                  <a:srgbClr val="002060"/>
                </a:solidFill>
                <a:latin typeface="Arial" charset="0"/>
              </a:rPr>
              <a:t>التأمين الصحي</a:t>
            </a:r>
            <a:endParaRPr kumimoji="0" lang="ar-EG" sz="2400" b="1" i="0" u="none" strike="noStrike" cap="none" normalizeH="0" baseline="0" dirty="0" smtClean="0">
              <a:ln>
                <a:noFill/>
              </a:ln>
              <a:solidFill>
                <a:srgbClr val="002060"/>
              </a:solidFill>
              <a:effectLst/>
              <a:latin typeface="Arial" charset="0"/>
            </a:endParaRPr>
          </a:p>
        </p:txBody>
      </p:sp>
      <p:sp>
        <p:nvSpPr>
          <p:cNvPr id="5" name="Vertical Scroll 4"/>
          <p:cNvSpPr/>
          <p:nvPr/>
        </p:nvSpPr>
        <p:spPr bwMode="auto">
          <a:xfrm>
            <a:off x="3347864" y="1844824"/>
            <a:ext cx="2376264" cy="1584176"/>
          </a:xfrm>
          <a:prstGeom prst="verticalScroll">
            <a:avLst/>
          </a:prstGeom>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r>
              <a:rPr lang="ar-EG" b="1" dirty="0">
                <a:solidFill>
                  <a:srgbClr val="002060"/>
                </a:solidFill>
                <a:latin typeface="Arial" charset="0"/>
              </a:rPr>
              <a:t>العلاوات الدورية </a:t>
            </a:r>
            <a:endParaRPr lang="ar-EG" b="1" dirty="0" smtClean="0">
              <a:solidFill>
                <a:srgbClr val="002060"/>
              </a:solidFill>
              <a:latin typeface="Arial" charset="0"/>
            </a:endParaRPr>
          </a:p>
          <a:p>
            <a:r>
              <a:rPr lang="ar-EG" b="1" dirty="0" smtClean="0">
                <a:solidFill>
                  <a:srgbClr val="002060"/>
                </a:solidFill>
                <a:latin typeface="Arial" charset="0"/>
              </a:rPr>
              <a:t>والاستثنائية</a:t>
            </a:r>
            <a:endParaRPr kumimoji="0" lang="ar-EG" sz="2400" b="1" i="0" u="none" strike="noStrike" cap="none" normalizeH="0" baseline="0" dirty="0" smtClean="0">
              <a:ln>
                <a:noFill/>
              </a:ln>
              <a:solidFill>
                <a:srgbClr val="002060"/>
              </a:solidFill>
              <a:effectLst/>
              <a:latin typeface="Arial" charset="0"/>
            </a:endParaRPr>
          </a:p>
        </p:txBody>
      </p:sp>
      <p:sp>
        <p:nvSpPr>
          <p:cNvPr id="6" name="Vertical Scroll 5"/>
          <p:cNvSpPr/>
          <p:nvPr/>
        </p:nvSpPr>
        <p:spPr bwMode="auto">
          <a:xfrm>
            <a:off x="395536" y="1844824"/>
            <a:ext cx="2376264" cy="1584176"/>
          </a:xfrm>
          <a:prstGeom prst="verticalScroll">
            <a:avLst/>
          </a:prstGeom>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r>
              <a:rPr lang="ar-EG" b="1" dirty="0">
                <a:solidFill>
                  <a:srgbClr val="002060"/>
                </a:solidFill>
                <a:latin typeface="Arial" charset="0"/>
              </a:rPr>
              <a:t>السكن والمواصلات</a:t>
            </a:r>
            <a:endParaRPr kumimoji="0" lang="ar-EG" sz="2400" b="1" i="0" u="none" strike="noStrike" cap="none" normalizeH="0" baseline="0" dirty="0" smtClean="0">
              <a:ln>
                <a:noFill/>
              </a:ln>
              <a:solidFill>
                <a:srgbClr val="002060"/>
              </a:solidFill>
              <a:effectLst/>
              <a:latin typeface="Arial" charset="0"/>
            </a:endParaRPr>
          </a:p>
        </p:txBody>
      </p:sp>
      <p:sp>
        <p:nvSpPr>
          <p:cNvPr id="7" name="Vertical Scroll 6"/>
          <p:cNvSpPr/>
          <p:nvPr/>
        </p:nvSpPr>
        <p:spPr bwMode="auto">
          <a:xfrm>
            <a:off x="4860032" y="3933056"/>
            <a:ext cx="2376264" cy="1584176"/>
          </a:xfrm>
          <a:prstGeom prst="verticalScroll">
            <a:avLst/>
          </a:prstGeom>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r>
              <a:rPr lang="ar-EG" b="1" dirty="0">
                <a:solidFill>
                  <a:srgbClr val="002060"/>
                </a:solidFill>
                <a:latin typeface="Arial" charset="0"/>
              </a:rPr>
              <a:t>ربط الأجر بالإنتاج</a:t>
            </a:r>
            <a:endParaRPr kumimoji="0" lang="ar-EG" sz="2400" b="1" i="0" u="none" strike="noStrike" cap="none" normalizeH="0" baseline="0" dirty="0" smtClean="0">
              <a:ln>
                <a:noFill/>
              </a:ln>
              <a:solidFill>
                <a:srgbClr val="002060"/>
              </a:solidFill>
              <a:effectLst/>
              <a:latin typeface="Arial" charset="0"/>
            </a:endParaRPr>
          </a:p>
        </p:txBody>
      </p:sp>
      <p:sp>
        <p:nvSpPr>
          <p:cNvPr id="8" name="Vertical Scroll 7"/>
          <p:cNvSpPr/>
          <p:nvPr/>
        </p:nvSpPr>
        <p:spPr bwMode="auto">
          <a:xfrm>
            <a:off x="1907704" y="3933056"/>
            <a:ext cx="2376264" cy="1584176"/>
          </a:xfrm>
          <a:prstGeom prst="verticalScroll">
            <a:avLst/>
          </a:prstGeom>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pPr rtl="1"/>
            <a:r>
              <a:rPr lang="ar-EG" b="1" dirty="0">
                <a:solidFill>
                  <a:srgbClr val="002060"/>
                </a:solidFill>
                <a:latin typeface="Arial" charset="0"/>
              </a:rPr>
              <a:t>الضمان الاجتماعي</a:t>
            </a:r>
            <a:endParaRPr kumimoji="0" lang="ar-EG" sz="2400" b="1" i="0" u="none" strike="noStrike" cap="none" normalizeH="0" baseline="0" dirty="0" smtClean="0">
              <a:ln>
                <a:noFill/>
              </a:ln>
              <a:solidFill>
                <a:srgbClr val="002060"/>
              </a:solidFill>
              <a:effectLst/>
              <a:latin typeface="Arial" charset="0"/>
            </a:endParaRPr>
          </a:p>
        </p:txBody>
      </p:sp>
    </p:spTree>
    <p:extLst>
      <p:ext uri="{BB962C8B-B14F-4D97-AF65-F5344CB8AC3E}">
        <p14:creationId xmlns:p14="http://schemas.microsoft.com/office/powerpoint/2010/main" xmlns="" val="2366924979"/>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8"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3"/>
          <p:cNvSpPr/>
          <p:nvPr/>
        </p:nvSpPr>
        <p:spPr bwMode="auto">
          <a:xfrm>
            <a:off x="5004048" y="404664"/>
            <a:ext cx="4008784" cy="720080"/>
          </a:xfrm>
          <a:prstGeom prst="round2DiagRect">
            <a:avLst/>
          </a:prstGeom>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pPr rtl="1"/>
            <a:r>
              <a:rPr lang="ar-EG" sz="2800" b="1" dirty="0">
                <a:solidFill>
                  <a:srgbClr val="0120BD">
                    <a:lumMod val="75000"/>
                  </a:srgbClr>
                </a:solidFill>
                <a:latin typeface="Arial" charset="0"/>
              </a:rPr>
              <a:t>مزايا الحافز المادي</a:t>
            </a:r>
          </a:p>
        </p:txBody>
      </p:sp>
      <p:sp>
        <p:nvSpPr>
          <p:cNvPr id="6" name="Rectangle 3"/>
          <p:cNvSpPr>
            <a:spLocks noChangeArrowheads="1"/>
          </p:cNvSpPr>
          <p:nvPr/>
        </p:nvSpPr>
        <p:spPr bwMode="auto">
          <a:xfrm>
            <a:off x="467545" y="2132806"/>
            <a:ext cx="6912744" cy="504825"/>
          </a:xfrm>
          <a:prstGeom prst="rect">
            <a:avLst/>
          </a:prstGeom>
          <a:gradFill rotWithShape="1">
            <a:gsLst>
              <a:gs pos="0">
                <a:srgbClr val="FFC000"/>
              </a:gs>
              <a:gs pos="100000">
                <a:srgbClr val="FFCC66"/>
              </a:gs>
            </a:gsLst>
            <a:lin ang="5400000" scaled="1"/>
          </a:gradFill>
          <a:ln>
            <a:noFill/>
          </a:ln>
          <a:effectLst/>
          <a:extLst/>
        </p:spPr>
        <p:txBody>
          <a:bodyPr wrap="none" anchor="ctr"/>
          <a:lstStyle/>
          <a:p>
            <a:pPr rtl="1"/>
            <a:r>
              <a:rPr lang="ar-EG" altLang="zh-CN" b="1" dirty="0" smtClean="0">
                <a:solidFill>
                  <a:srgbClr val="002060"/>
                </a:solidFill>
                <a:ea typeface="幼圆" pitchFamily="1" charset="-122"/>
              </a:rPr>
              <a:t>السرعة </a:t>
            </a:r>
            <a:r>
              <a:rPr lang="ar-EG" altLang="zh-CN" b="1" dirty="0">
                <a:solidFill>
                  <a:srgbClr val="002060"/>
                </a:solidFill>
                <a:ea typeface="幼圆" pitchFamily="1" charset="-122"/>
              </a:rPr>
              <a:t>الفورية والأثر المباشر الذي يلمسه الفرد لجهده</a:t>
            </a:r>
            <a:endParaRPr lang="ar-EG" altLang="zh-CN" sz="2400" b="1" dirty="0">
              <a:solidFill>
                <a:srgbClr val="002060"/>
              </a:solidFill>
              <a:ea typeface="幼圆" pitchFamily="1" charset="-122"/>
            </a:endParaRPr>
          </a:p>
        </p:txBody>
      </p:sp>
      <p:sp>
        <p:nvSpPr>
          <p:cNvPr id="7" name="Rectangle 4"/>
          <p:cNvSpPr>
            <a:spLocks noChangeArrowheads="1"/>
          </p:cNvSpPr>
          <p:nvPr/>
        </p:nvSpPr>
        <p:spPr bwMode="auto">
          <a:xfrm>
            <a:off x="467545" y="3164681"/>
            <a:ext cx="6912744" cy="504825"/>
          </a:xfrm>
          <a:prstGeom prst="rect">
            <a:avLst/>
          </a:prstGeom>
          <a:ln/>
          <a:extLst/>
        </p:spPr>
        <p:style>
          <a:lnRef idx="1">
            <a:schemeClr val="accent6"/>
          </a:lnRef>
          <a:fillRef idx="3">
            <a:schemeClr val="accent6"/>
          </a:fillRef>
          <a:effectRef idx="2">
            <a:schemeClr val="accent6"/>
          </a:effectRef>
          <a:fontRef idx="minor">
            <a:schemeClr val="lt1"/>
          </a:fontRef>
        </p:style>
        <p:txBody>
          <a:bodyPr wrap="none" anchor="ctr"/>
          <a:lstStyle/>
          <a:p>
            <a:pPr rtl="1"/>
            <a:r>
              <a:rPr lang="ar-EG" altLang="zh-CN" b="1" dirty="0" smtClean="0">
                <a:solidFill>
                  <a:srgbClr val="002060"/>
                </a:solidFill>
                <a:ea typeface="幼圆" pitchFamily="1" charset="-122"/>
              </a:rPr>
              <a:t>تحسين </a:t>
            </a:r>
            <a:r>
              <a:rPr lang="ar-EG" altLang="zh-CN" b="1" dirty="0">
                <a:solidFill>
                  <a:srgbClr val="002060"/>
                </a:solidFill>
                <a:ea typeface="幼圆" pitchFamily="1" charset="-122"/>
              </a:rPr>
              <a:t>الأداء بشكل دوري ومنتظم</a:t>
            </a:r>
            <a:endParaRPr lang="zh-CN" altLang="en-US" b="1" dirty="0">
              <a:solidFill>
                <a:srgbClr val="002060"/>
              </a:solidFill>
              <a:ea typeface="幼圆" pitchFamily="1" charset="-122"/>
            </a:endParaRPr>
          </a:p>
        </p:txBody>
      </p:sp>
      <p:sp>
        <p:nvSpPr>
          <p:cNvPr id="8" name="Rectangle 5"/>
          <p:cNvSpPr>
            <a:spLocks noChangeArrowheads="1"/>
          </p:cNvSpPr>
          <p:nvPr/>
        </p:nvSpPr>
        <p:spPr bwMode="auto">
          <a:xfrm>
            <a:off x="467545" y="4196556"/>
            <a:ext cx="6912744" cy="504825"/>
          </a:xfrm>
          <a:prstGeom prst="rect">
            <a:avLst/>
          </a:prstGeom>
          <a:ln/>
          <a:extLst/>
        </p:spPr>
        <p:style>
          <a:lnRef idx="1">
            <a:schemeClr val="accent2"/>
          </a:lnRef>
          <a:fillRef idx="2">
            <a:schemeClr val="accent2"/>
          </a:fillRef>
          <a:effectRef idx="1">
            <a:schemeClr val="accent2"/>
          </a:effectRef>
          <a:fontRef idx="minor">
            <a:schemeClr val="dk1"/>
          </a:fontRef>
        </p:style>
        <p:txBody>
          <a:bodyPr wrap="none" anchor="ctr"/>
          <a:lstStyle/>
          <a:p>
            <a:pPr rtl="1"/>
            <a:r>
              <a:rPr lang="ar-EG" altLang="zh-CN" b="1" dirty="0" smtClean="0">
                <a:solidFill>
                  <a:srgbClr val="002060"/>
                </a:solidFill>
                <a:ea typeface="幼圆" pitchFamily="1" charset="-122"/>
              </a:rPr>
              <a:t>اشتماله </a:t>
            </a:r>
            <a:r>
              <a:rPr lang="ar-EG" altLang="zh-CN" b="1" dirty="0">
                <a:solidFill>
                  <a:srgbClr val="002060"/>
                </a:solidFill>
                <a:ea typeface="幼圆" pitchFamily="1" charset="-122"/>
              </a:rPr>
              <a:t>على معان نفسية واجتماعية</a:t>
            </a:r>
            <a:endParaRPr lang="zh-CN" altLang="en-US" sz="2400" b="1" dirty="0">
              <a:solidFill>
                <a:srgbClr val="002060"/>
              </a:solidFill>
              <a:ea typeface="幼圆" pitchFamily="1" charset="-122"/>
            </a:endParaRPr>
          </a:p>
        </p:txBody>
      </p:sp>
      <p:pic>
        <p:nvPicPr>
          <p:cNvPr id="10" name="Picture 7" descr="Green_01"/>
          <p:cNvPicPr>
            <a:picLocks noChangeAspect="1" noChangeArrowheads="1"/>
          </p:cNvPicPr>
          <p:nvPr/>
        </p:nvPicPr>
        <p:blipFill>
          <a:blip r:embed="rId3">
            <a:duotone>
              <a:prstClr val="black"/>
              <a:srgbClr val="FFCC66">
                <a:tint val="45000"/>
                <a:satMod val="400000"/>
              </a:srgbClr>
            </a:duotone>
            <a:extLst>
              <a:ext uri="{28A0092B-C50C-407E-A947-70E740481C1C}">
                <a14:useLocalDpi xmlns:a14="http://schemas.microsoft.com/office/drawing/2010/main" xmlns="" val="0"/>
              </a:ext>
            </a:extLst>
          </a:blip>
          <a:srcRect/>
          <a:stretch>
            <a:fillRect/>
          </a:stretch>
        </p:blipFill>
        <p:spPr bwMode="auto">
          <a:xfrm flipH="1">
            <a:off x="7811765" y="2204244"/>
            <a:ext cx="432643" cy="390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8" descr="Green_01"/>
          <p:cNvPicPr>
            <a:picLocks noChangeAspect="1" noChangeArrowheads="1"/>
          </p:cNvPicPr>
          <p:nvPr/>
        </p:nvPicPr>
        <p:blipFill>
          <a:blip r:embed="rId3">
            <a:duotone>
              <a:prstClr val="black"/>
              <a:schemeClr val="accent6">
                <a:tint val="45000"/>
                <a:satMod val="400000"/>
              </a:schemeClr>
            </a:duotone>
            <a:extLst>
              <a:ext uri="{28A0092B-C50C-407E-A947-70E740481C1C}">
                <a14:useLocalDpi xmlns:a14="http://schemas.microsoft.com/office/drawing/2010/main" xmlns="" val="0"/>
              </a:ext>
            </a:extLst>
          </a:blip>
          <a:srcRect/>
          <a:stretch>
            <a:fillRect/>
          </a:stretch>
        </p:blipFill>
        <p:spPr bwMode="auto">
          <a:xfrm flipH="1">
            <a:off x="7811765" y="3212306"/>
            <a:ext cx="432643" cy="390525"/>
          </a:xfrm>
          <a:prstGeom prst="rect">
            <a:avLst/>
          </a:prstGeom>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9" descr="Green_01"/>
          <p:cNvPicPr>
            <a:picLocks noChangeAspect="1" noChangeArrowheads="1"/>
          </p:cNvPicPr>
          <p:nvPr/>
        </p:nvPicPr>
        <p:blipFill>
          <a:blip r:embed="rId3">
            <a:duotone>
              <a:prstClr val="black"/>
              <a:schemeClr val="accent2">
                <a:tint val="45000"/>
                <a:satMod val="400000"/>
              </a:schemeClr>
            </a:duotone>
            <a:extLst>
              <a:ext uri="{28A0092B-C50C-407E-A947-70E740481C1C}">
                <a14:useLocalDpi xmlns:a14="http://schemas.microsoft.com/office/drawing/2010/main" xmlns="" val="0"/>
              </a:ext>
            </a:extLst>
          </a:blip>
          <a:srcRect/>
          <a:stretch>
            <a:fillRect/>
          </a:stretch>
        </p:blipFill>
        <p:spPr bwMode="auto">
          <a:xfrm flipH="1">
            <a:off x="7811765" y="4220369"/>
            <a:ext cx="432643" cy="390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29171768"/>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10"/>
                                        </p:tgtEl>
                                        <p:attrNameLst>
                                          <p:attrName>r</p:attrName>
                                        </p:attrNameLst>
                                      </p:cBhvr>
                                    </p:animRot>
                                  </p:childTnLst>
                                </p:cTn>
                              </p:par>
                            </p:childTnLst>
                          </p:cTn>
                        </p:par>
                        <p:par>
                          <p:cTn id="7" fill="hold">
                            <p:stCondLst>
                              <p:cond delay="2000"/>
                            </p:stCondLst>
                            <p:childTnLst>
                              <p:par>
                                <p:cTn id="8" presetID="16" presetClass="entr" presetSubtype="21" fill="hold" grpId="0" nodeType="after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nodeType="clickEffect">
                                  <p:stCondLst>
                                    <p:cond delay="0"/>
                                  </p:stCondLst>
                                  <p:childTnLst>
                                    <p:animRot by="21600000">
                                      <p:cBhvr>
                                        <p:cTn id="14" dur="2000" fill="hold"/>
                                        <p:tgtEl>
                                          <p:spTgt spid="11"/>
                                        </p:tgtEl>
                                        <p:attrNameLst>
                                          <p:attrName>r</p:attrName>
                                        </p:attrNameLst>
                                      </p:cBhvr>
                                    </p:animRot>
                                  </p:childTnLst>
                                </p:cTn>
                              </p:par>
                            </p:childTnLst>
                          </p:cTn>
                        </p:par>
                        <p:par>
                          <p:cTn id="15" fill="hold">
                            <p:stCondLst>
                              <p:cond delay="2000"/>
                            </p:stCondLst>
                            <p:childTnLst>
                              <p:par>
                                <p:cTn id="16" presetID="16" presetClass="entr" presetSubtype="21"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mph" presetSubtype="0" fill="hold" nodeType="clickEffect">
                                  <p:stCondLst>
                                    <p:cond delay="0"/>
                                  </p:stCondLst>
                                  <p:childTnLst>
                                    <p:animRot by="21600000">
                                      <p:cBhvr>
                                        <p:cTn id="22" dur="2000" fill="hold"/>
                                        <p:tgtEl>
                                          <p:spTgt spid="12"/>
                                        </p:tgtEl>
                                        <p:attrNameLst>
                                          <p:attrName>r</p:attrName>
                                        </p:attrNameLst>
                                      </p:cBhvr>
                                    </p:animRot>
                                  </p:childTnLst>
                                </p:cTn>
                              </p:par>
                            </p:childTnLst>
                          </p:cTn>
                        </p:par>
                        <p:par>
                          <p:cTn id="23" fill="hold">
                            <p:stCondLst>
                              <p:cond delay="2000"/>
                            </p:stCondLst>
                            <p:childTnLst>
                              <p:par>
                                <p:cTn id="24" presetID="16" presetClass="entr" presetSubtype="21"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arn(inVertical)">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3"/>
          <p:cNvSpPr/>
          <p:nvPr/>
        </p:nvSpPr>
        <p:spPr bwMode="auto">
          <a:xfrm>
            <a:off x="5004048" y="404664"/>
            <a:ext cx="4008784" cy="720080"/>
          </a:xfrm>
          <a:prstGeom prst="round2DiagRect">
            <a:avLst/>
          </a:prstGeom>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pPr rtl="1"/>
            <a:r>
              <a:rPr lang="ar-EG" sz="2800" b="1" dirty="0">
                <a:solidFill>
                  <a:srgbClr val="0120BD">
                    <a:lumMod val="75000"/>
                  </a:srgbClr>
                </a:solidFill>
                <a:latin typeface="Arial" charset="0"/>
              </a:rPr>
              <a:t>عيوب الحافز المادي</a:t>
            </a:r>
          </a:p>
        </p:txBody>
      </p:sp>
      <p:sp>
        <p:nvSpPr>
          <p:cNvPr id="6" name="Rectangle 3"/>
          <p:cNvSpPr>
            <a:spLocks noChangeArrowheads="1"/>
          </p:cNvSpPr>
          <p:nvPr/>
        </p:nvSpPr>
        <p:spPr bwMode="auto">
          <a:xfrm>
            <a:off x="467545" y="2493564"/>
            <a:ext cx="6912744" cy="791420"/>
          </a:xfrm>
          <a:prstGeom prst="rect">
            <a:avLst/>
          </a:prstGeom>
          <a:gradFill rotWithShape="1">
            <a:gsLst>
              <a:gs pos="0">
                <a:srgbClr val="FFC000"/>
              </a:gs>
              <a:gs pos="100000">
                <a:srgbClr val="FFCC66"/>
              </a:gs>
            </a:gsLst>
            <a:lin ang="5400000" scaled="1"/>
          </a:gradFill>
          <a:ln>
            <a:noFill/>
          </a:ln>
          <a:effectLst/>
          <a:extLst/>
        </p:spPr>
        <p:txBody>
          <a:bodyPr wrap="none" anchor="ctr"/>
          <a:lstStyle/>
          <a:p>
            <a:pPr rtl="1"/>
            <a:r>
              <a:rPr lang="ar-EG" altLang="zh-CN" b="1" dirty="0" smtClean="0">
                <a:solidFill>
                  <a:srgbClr val="002060"/>
                </a:solidFill>
                <a:ea typeface="幼圆" pitchFamily="1" charset="-122"/>
              </a:rPr>
              <a:t>أنها </a:t>
            </a:r>
            <a:r>
              <a:rPr lang="ar-EG" altLang="zh-CN" b="1" dirty="0">
                <a:solidFill>
                  <a:srgbClr val="002060"/>
                </a:solidFill>
                <a:ea typeface="幼圆" pitchFamily="1" charset="-122"/>
              </a:rPr>
              <a:t>تدفع العمال إلى العمل الشاق والمضنى الذي غالبا ما </a:t>
            </a:r>
            <a:r>
              <a:rPr lang="ar-EG" altLang="zh-CN" b="1" dirty="0" smtClean="0">
                <a:solidFill>
                  <a:srgbClr val="002060"/>
                </a:solidFill>
                <a:ea typeface="幼圆" pitchFamily="1" charset="-122"/>
              </a:rPr>
              <a:t>يؤثر</a:t>
            </a:r>
          </a:p>
          <a:p>
            <a:pPr rtl="1"/>
            <a:r>
              <a:rPr lang="ar-EG" altLang="zh-CN" b="1" dirty="0" smtClean="0">
                <a:solidFill>
                  <a:srgbClr val="002060"/>
                </a:solidFill>
                <a:ea typeface="幼圆" pitchFamily="1" charset="-122"/>
              </a:rPr>
              <a:t> </a:t>
            </a:r>
            <a:r>
              <a:rPr lang="ar-EG" altLang="zh-CN" b="1" dirty="0">
                <a:solidFill>
                  <a:srgbClr val="002060"/>
                </a:solidFill>
                <a:ea typeface="幼圆" pitchFamily="1" charset="-122"/>
              </a:rPr>
              <a:t>على صحتهم الجسدية </a:t>
            </a:r>
            <a:endParaRPr lang="ar-EG" altLang="zh-CN" sz="2400" b="1" dirty="0">
              <a:solidFill>
                <a:srgbClr val="002060"/>
              </a:solidFill>
              <a:ea typeface="幼圆" pitchFamily="1" charset="-122"/>
            </a:endParaRPr>
          </a:p>
        </p:txBody>
      </p:sp>
      <p:sp>
        <p:nvSpPr>
          <p:cNvPr id="7" name="Rectangle 4"/>
          <p:cNvSpPr>
            <a:spLocks noChangeArrowheads="1"/>
          </p:cNvSpPr>
          <p:nvPr/>
        </p:nvSpPr>
        <p:spPr bwMode="auto">
          <a:xfrm>
            <a:off x="467545" y="3788270"/>
            <a:ext cx="6912744" cy="1224906"/>
          </a:xfrm>
          <a:prstGeom prst="rect">
            <a:avLst/>
          </a:prstGeom>
          <a:ln/>
          <a:extLst/>
        </p:spPr>
        <p:style>
          <a:lnRef idx="1">
            <a:schemeClr val="accent6"/>
          </a:lnRef>
          <a:fillRef idx="3">
            <a:schemeClr val="accent6"/>
          </a:fillRef>
          <a:effectRef idx="2">
            <a:schemeClr val="accent6"/>
          </a:effectRef>
          <a:fontRef idx="minor">
            <a:schemeClr val="lt1"/>
          </a:fontRef>
        </p:style>
        <p:txBody>
          <a:bodyPr wrap="none" anchor="ctr"/>
          <a:lstStyle/>
          <a:p>
            <a:pPr rtl="1"/>
            <a:r>
              <a:rPr lang="ar-EG" altLang="zh-CN" b="1" dirty="0" smtClean="0">
                <a:solidFill>
                  <a:srgbClr val="002060"/>
                </a:solidFill>
                <a:ea typeface="幼圆" pitchFamily="1" charset="-122"/>
              </a:rPr>
              <a:t>إن </a:t>
            </a:r>
            <a:r>
              <a:rPr lang="ar-EG" altLang="zh-CN" b="1" dirty="0">
                <a:solidFill>
                  <a:srgbClr val="002060"/>
                </a:solidFill>
                <a:ea typeface="幼圆" pitchFamily="1" charset="-122"/>
              </a:rPr>
              <a:t>هذا الأسلوب المادي في تقييم الحوافز لا يصلح أساسيا </a:t>
            </a:r>
            <a:r>
              <a:rPr lang="ar-EG" altLang="zh-CN" b="1" dirty="0" smtClean="0">
                <a:solidFill>
                  <a:srgbClr val="002060"/>
                </a:solidFill>
                <a:ea typeface="幼圆" pitchFamily="1" charset="-122"/>
              </a:rPr>
              <a:t>لتحديد</a:t>
            </a:r>
            <a:br>
              <a:rPr lang="ar-EG" altLang="zh-CN" b="1" dirty="0" smtClean="0">
                <a:solidFill>
                  <a:srgbClr val="002060"/>
                </a:solidFill>
                <a:ea typeface="幼圆" pitchFamily="1" charset="-122"/>
              </a:rPr>
            </a:br>
            <a:r>
              <a:rPr lang="ar-EG" altLang="zh-CN" b="1" dirty="0" smtClean="0">
                <a:solidFill>
                  <a:srgbClr val="002060"/>
                </a:solidFill>
                <a:ea typeface="幼圆" pitchFamily="1" charset="-122"/>
              </a:rPr>
              <a:t>المقابل </a:t>
            </a:r>
            <a:r>
              <a:rPr lang="ar-EG" altLang="zh-CN" b="1" dirty="0">
                <a:solidFill>
                  <a:srgbClr val="002060"/>
                </a:solidFill>
                <a:ea typeface="幼圆" pitchFamily="1" charset="-122"/>
              </a:rPr>
              <a:t>المالي لكثير من الأعمال التي لا يحدد الأجر فيها على أساس </a:t>
            </a:r>
            <a:endParaRPr lang="ar-EG" altLang="zh-CN" b="1" dirty="0" smtClean="0">
              <a:solidFill>
                <a:srgbClr val="002060"/>
              </a:solidFill>
              <a:ea typeface="幼圆" pitchFamily="1" charset="-122"/>
            </a:endParaRPr>
          </a:p>
          <a:p>
            <a:pPr rtl="1"/>
            <a:r>
              <a:rPr lang="ar-EG" altLang="zh-CN" b="1" dirty="0" smtClean="0">
                <a:solidFill>
                  <a:srgbClr val="002060"/>
                </a:solidFill>
                <a:ea typeface="幼圆" pitchFamily="1" charset="-122"/>
              </a:rPr>
              <a:t>الإنتاج </a:t>
            </a:r>
            <a:r>
              <a:rPr lang="ar-EG" altLang="zh-CN" b="1" dirty="0">
                <a:solidFill>
                  <a:srgbClr val="002060"/>
                </a:solidFill>
                <a:ea typeface="幼圆" pitchFamily="1" charset="-122"/>
              </a:rPr>
              <a:t>مثل أعمال الخدمات والإشراف وكذلك أعمال البحث العلمي</a:t>
            </a:r>
            <a:endParaRPr lang="zh-CN" altLang="en-US" b="1" dirty="0">
              <a:solidFill>
                <a:srgbClr val="002060"/>
              </a:solidFill>
              <a:ea typeface="幼圆" pitchFamily="1" charset="-122"/>
            </a:endParaRPr>
          </a:p>
        </p:txBody>
      </p:sp>
      <p:pic>
        <p:nvPicPr>
          <p:cNvPr id="10" name="Picture 7" descr="Green_01"/>
          <p:cNvPicPr>
            <a:picLocks noChangeAspect="1" noChangeArrowheads="1"/>
          </p:cNvPicPr>
          <p:nvPr/>
        </p:nvPicPr>
        <p:blipFill>
          <a:blip r:embed="rId3">
            <a:duotone>
              <a:prstClr val="black"/>
              <a:srgbClr val="FFCC66">
                <a:tint val="45000"/>
                <a:satMod val="400000"/>
              </a:srgbClr>
            </a:duotone>
            <a:extLst>
              <a:ext uri="{28A0092B-C50C-407E-A947-70E740481C1C}">
                <a14:useLocalDpi xmlns:a14="http://schemas.microsoft.com/office/drawing/2010/main" xmlns="" val="0"/>
              </a:ext>
            </a:extLst>
          </a:blip>
          <a:srcRect/>
          <a:stretch>
            <a:fillRect/>
          </a:stretch>
        </p:blipFill>
        <p:spPr bwMode="auto">
          <a:xfrm flipH="1">
            <a:off x="7811765" y="2708299"/>
            <a:ext cx="432643" cy="390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8" descr="Green_01"/>
          <p:cNvPicPr>
            <a:picLocks noChangeAspect="1" noChangeArrowheads="1"/>
          </p:cNvPicPr>
          <p:nvPr/>
        </p:nvPicPr>
        <p:blipFill>
          <a:blip r:embed="rId3">
            <a:duotone>
              <a:prstClr val="black"/>
              <a:schemeClr val="accent6">
                <a:tint val="45000"/>
                <a:satMod val="400000"/>
              </a:schemeClr>
            </a:duotone>
            <a:extLst>
              <a:ext uri="{28A0092B-C50C-407E-A947-70E740481C1C}">
                <a14:useLocalDpi xmlns:a14="http://schemas.microsoft.com/office/drawing/2010/main" xmlns="" val="0"/>
              </a:ext>
            </a:extLst>
          </a:blip>
          <a:srcRect/>
          <a:stretch>
            <a:fillRect/>
          </a:stretch>
        </p:blipFill>
        <p:spPr bwMode="auto">
          <a:xfrm flipH="1">
            <a:off x="7811765" y="4195935"/>
            <a:ext cx="432643" cy="390525"/>
          </a:xfrm>
          <a:prstGeom prst="rect">
            <a:avLst/>
          </a:prstGeom>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096277627"/>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10"/>
                                        </p:tgtEl>
                                        <p:attrNameLst>
                                          <p:attrName>r</p:attrName>
                                        </p:attrNameLst>
                                      </p:cBhvr>
                                    </p:animRot>
                                  </p:childTnLst>
                                </p:cTn>
                              </p:par>
                            </p:childTnLst>
                          </p:cTn>
                        </p:par>
                        <p:par>
                          <p:cTn id="7" fill="hold">
                            <p:stCondLst>
                              <p:cond delay="2000"/>
                            </p:stCondLst>
                            <p:childTnLst>
                              <p:par>
                                <p:cTn id="8" presetID="16" presetClass="entr" presetSubtype="21" fill="hold" grpId="0" nodeType="after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nodeType="clickEffect">
                                  <p:stCondLst>
                                    <p:cond delay="0"/>
                                  </p:stCondLst>
                                  <p:childTnLst>
                                    <p:animRot by="21600000">
                                      <p:cBhvr>
                                        <p:cTn id="14" dur="2000" fill="hold"/>
                                        <p:tgtEl>
                                          <p:spTgt spid="11"/>
                                        </p:tgtEl>
                                        <p:attrNameLst>
                                          <p:attrName>r</p:attrName>
                                        </p:attrNameLst>
                                      </p:cBhvr>
                                    </p:animRot>
                                  </p:childTnLst>
                                </p:cTn>
                              </p:par>
                            </p:childTnLst>
                          </p:cTn>
                        </p:par>
                        <p:par>
                          <p:cTn id="15" fill="hold">
                            <p:stCondLst>
                              <p:cond delay="2000"/>
                            </p:stCondLst>
                            <p:childTnLst>
                              <p:par>
                                <p:cTn id="16" presetID="16" presetClass="entr" presetSubtype="21"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3"/>
          <p:cNvSpPr/>
          <p:nvPr/>
        </p:nvSpPr>
        <p:spPr bwMode="auto">
          <a:xfrm>
            <a:off x="5004048" y="404664"/>
            <a:ext cx="4008784" cy="720080"/>
          </a:xfrm>
          <a:prstGeom prst="round2DiagRect">
            <a:avLst/>
          </a:prstGeom>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pPr rtl="1"/>
            <a:r>
              <a:rPr lang="ar-EG" sz="2800" b="1" dirty="0">
                <a:solidFill>
                  <a:srgbClr val="0120BD">
                    <a:lumMod val="75000"/>
                  </a:srgbClr>
                </a:solidFill>
                <a:latin typeface="Arial" charset="0"/>
              </a:rPr>
              <a:t>الحوافز المعنوية</a:t>
            </a:r>
          </a:p>
        </p:txBody>
      </p:sp>
      <p:sp>
        <p:nvSpPr>
          <p:cNvPr id="2" name="Rectangle 1"/>
          <p:cNvSpPr/>
          <p:nvPr/>
        </p:nvSpPr>
        <p:spPr>
          <a:xfrm>
            <a:off x="4572000" y="1720840"/>
            <a:ext cx="4230216" cy="4154984"/>
          </a:xfrm>
          <a:prstGeom prst="rect">
            <a:avLst/>
          </a:prstGeom>
        </p:spPr>
        <p:txBody>
          <a:bodyPr wrap="square">
            <a:spAutoFit/>
          </a:bodyPr>
          <a:lstStyle/>
          <a:p>
            <a:pPr algn="justLow" rtl="1"/>
            <a:r>
              <a:rPr lang="ar-EG" b="1" dirty="0">
                <a:solidFill>
                  <a:srgbClr val="0120BD">
                    <a:lumMod val="75000"/>
                  </a:srgbClr>
                </a:solidFill>
                <a:latin typeface="Arial" charset="0"/>
              </a:rPr>
              <a:t>وهي الحوافز التي تساعد الإنسان وتحقق له إشباع حاجاته الأخرى النفسية والاجتماعية، فتزيد من شعور العامل بالترقي في عمله وولائه له، وتحقيق التعاون بين زملائه. والحوافز المعنوية </a:t>
            </a:r>
            <a:r>
              <a:rPr lang="ar-EG" b="1" dirty="0" smtClean="0">
                <a:solidFill>
                  <a:srgbClr val="0120BD">
                    <a:lumMod val="75000"/>
                  </a:srgbClr>
                </a:solidFill>
                <a:latin typeface="Arial" charset="0"/>
              </a:rPr>
              <a:t/>
            </a:r>
            <a:br>
              <a:rPr lang="ar-EG" b="1" dirty="0" smtClean="0">
                <a:solidFill>
                  <a:srgbClr val="0120BD">
                    <a:lumMod val="75000"/>
                  </a:srgbClr>
                </a:solidFill>
                <a:latin typeface="Arial" charset="0"/>
              </a:rPr>
            </a:br>
            <a:r>
              <a:rPr lang="ar-EG" b="1" dirty="0" smtClean="0">
                <a:solidFill>
                  <a:srgbClr val="0120BD">
                    <a:lumMod val="75000"/>
                  </a:srgbClr>
                </a:solidFill>
                <a:latin typeface="Arial" charset="0"/>
              </a:rPr>
              <a:t>لا </a:t>
            </a:r>
            <a:r>
              <a:rPr lang="ar-EG" b="1" dirty="0">
                <a:solidFill>
                  <a:srgbClr val="0120BD">
                    <a:lumMod val="75000"/>
                  </a:srgbClr>
                </a:solidFill>
                <a:latin typeface="Arial" charset="0"/>
              </a:rPr>
              <a:t>تقل أهمية عن الحوافز المادية، بل إن المادي منها لا يتحقق مالم يقترن بحوافز معنوية، وتختلف أهمية الحوافز المعنوية وفقا للظروف التي تمر بها المنظمة، لهذا فإن لها أن تختار ما بين الحوافز المعنوية ما يلائم ظروفها</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47589" y="2204864"/>
            <a:ext cx="3304332" cy="33123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295950994"/>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3" descr="07CD1E3675BD4affA6CA63955D31575C# #AutoShape 3"/>
          <p:cNvSpPr>
            <a:spLocks noChangeArrowheads="1"/>
          </p:cNvSpPr>
          <p:nvPr/>
        </p:nvSpPr>
        <p:spPr bwMode="auto">
          <a:xfrm>
            <a:off x="809625" y="2305223"/>
            <a:ext cx="7524750" cy="2347913"/>
          </a:xfrm>
          <a:prstGeom prst="rect">
            <a:avLst/>
          </a:prstGeom>
          <a:solidFill>
            <a:schemeClr val="accent1">
              <a:lumMod val="60000"/>
              <a:lumOff val="40000"/>
              <a:alpha val="78000"/>
            </a:schemeClr>
          </a:solidFill>
          <a:ln w="12700">
            <a:solidFill>
              <a:schemeClr val="bg1"/>
            </a:solidFill>
            <a:miter lim="800000"/>
            <a:headEnd/>
            <a:tailEnd/>
          </a:ln>
        </p:spPr>
        <p:txBody>
          <a:bodyPr anchor="ctr"/>
          <a:lstStyle/>
          <a:p>
            <a:pPr algn="l" rtl="0"/>
            <a:endParaRPr lang="zh-CN" altLang="en-US">
              <a:latin typeface="Calibri" pitchFamily="34" charset="0"/>
            </a:endParaRPr>
          </a:p>
        </p:txBody>
      </p:sp>
      <p:sp>
        <p:nvSpPr>
          <p:cNvPr id="3" name="AutoShape 3" descr="D8FCD644EF414d608FD23FABDBB2453F# #AutoShape 3"/>
          <p:cNvSpPr>
            <a:spLocks noChangeArrowheads="1"/>
          </p:cNvSpPr>
          <p:nvPr/>
        </p:nvSpPr>
        <p:spPr bwMode="auto">
          <a:xfrm>
            <a:off x="914400" y="2162348"/>
            <a:ext cx="7315200" cy="2378075"/>
          </a:xfrm>
          <a:prstGeom prst="rect">
            <a:avLst/>
          </a:prstGeom>
          <a:solidFill>
            <a:schemeClr val="accent1">
              <a:lumMod val="75000"/>
              <a:alpha val="80000"/>
            </a:schemeClr>
          </a:solidFill>
          <a:ln w="12700">
            <a:solidFill>
              <a:schemeClr val="bg1"/>
            </a:solidFill>
            <a:miter lim="800000"/>
            <a:headEnd/>
            <a:tailEnd/>
          </a:ln>
        </p:spPr>
        <p:txBody>
          <a:bodyPr wrap="none" anchor="ctr"/>
          <a:lstStyle/>
          <a:p>
            <a:pPr rtl="1" eaLnBrk="0" hangingPunct="0"/>
            <a:r>
              <a:rPr lang="ar-EG" altLang="zh-CN" sz="4800" b="1" dirty="0">
                <a:solidFill>
                  <a:schemeClr val="bg1"/>
                </a:solidFill>
                <a:ea typeface="Microsoft YaHei" pitchFamily="34" charset="-122"/>
              </a:rPr>
              <a:t>الوحدة التدريبية الاولى </a:t>
            </a:r>
          </a:p>
          <a:p>
            <a:pPr rtl="1" eaLnBrk="0" hangingPunct="0"/>
            <a:r>
              <a:rPr lang="ar-EG" altLang="zh-CN" sz="4800" b="1" dirty="0">
                <a:solidFill>
                  <a:schemeClr val="bg1"/>
                </a:solidFill>
                <a:ea typeface="Microsoft YaHei" pitchFamily="34" charset="-122"/>
              </a:rPr>
              <a:t>التعريف بالدافعية والتحفيز</a:t>
            </a:r>
          </a:p>
        </p:txBody>
      </p:sp>
      <p:sp>
        <p:nvSpPr>
          <p:cNvPr id="4" name="Rectangle 13" descr="FD1DDF730CE4456e89755B07FE1653D0# #Rectangle 13"/>
          <p:cNvSpPr>
            <a:spLocks noChangeArrowheads="1"/>
          </p:cNvSpPr>
          <p:nvPr/>
        </p:nvSpPr>
        <p:spPr bwMode="auto">
          <a:xfrm>
            <a:off x="1081088" y="2521123"/>
            <a:ext cx="6981825" cy="334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l" rtl="0"/>
            <a:endParaRPr lang="zh-CN" altLang="en-US" sz="1600">
              <a:solidFill>
                <a:schemeClr val="bg1"/>
              </a:solidFill>
              <a:latin typeface="Microsoft YaHei" pitchFamily="34" charset="-122"/>
              <a:ea typeface="Microsoft YaHei" pitchFamily="34" charset="-122"/>
            </a:endParaRPr>
          </a:p>
        </p:txBody>
      </p:sp>
    </p:spTree>
    <p:extLst>
      <p:ext uri="{BB962C8B-B14F-4D97-AF65-F5344CB8AC3E}">
        <p14:creationId xmlns:p14="http://schemas.microsoft.com/office/powerpoint/2010/main" xmlns="" val="2822316737"/>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Top)">
                                      <p:cBhvr>
                                        <p:cTn id="7" dur="500"/>
                                        <p:tgtEl>
                                          <p:spTgt spid="3"/>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slide(fromBottom)">
                                      <p:cBhvr>
                                        <p:cTn id="10" dur="500"/>
                                        <p:tgtEl>
                                          <p:spTgt spid="2"/>
                                        </p:tgtEl>
                                      </p:cBhvr>
                                    </p:animEffect>
                                  </p:childTnLst>
                                </p:cTn>
                              </p:par>
                            </p:childTnLst>
                          </p:cTn>
                        </p:par>
                        <p:par>
                          <p:cTn id="11" fill="hold">
                            <p:stCondLst>
                              <p:cond delay="500"/>
                            </p:stCondLst>
                            <p:childTnLst>
                              <p:par>
                                <p:cTn id="12" presetID="12" presetClass="entr" presetSubtype="4"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slide(fromBottom)">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autoUpdateAnimBg="0"/>
      <p:bldP spid="3" grpId="0" animBg="1" autoUpdateAnimBg="0"/>
      <p:bldP spid="4" grpId="0" autoUpdateAnimBg="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3"/>
          <p:cNvSpPr/>
          <p:nvPr/>
        </p:nvSpPr>
        <p:spPr bwMode="auto">
          <a:xfrm>
            <a:off x="5004048" y="404664"/>
            <a:ext cx="4008784" cy="720080"/>
          </a:xfrm>
          <a:prstGeom prst="round2DiagRect">
            <a:avLst/>
          </a:prstGeom>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pPr rtl="1"/>
            <a:r>
              <a:rPr lang="ar-EG" sz="2800" b="1" dirty="0" smtClean="0">
                <a:solidFill>
                  <a:srgbClr val="0120BD">
                    <a:lumMod val="75000"/>
                  </a:srgbClr>
                </a:solidFill>
                <a:latin typeface="Arial" charset="0"/>
              </a:rPr>
              <a:t>اشكال الحوافز المعنوية</a:t>
            </a:r>
            <a:endParaRPr lang="ar-EG" sz="2800" b="1" dirty="0">
              <a:solidFill>
                <a:srgbClr val="0120BD">
                  <a:lumMod val="75000"/>
                </a:srgbClr>
              </a:solidFill>
              <a:latin typeface="Arial" charset="0"/>
            </a:endParaRPr>
          </a:p>
        </p:txBody>
      </p:sp>
      <p:sp>
        <p:nvSpPr>
          <p:cNvPr id="3" name="Vertical Scroll 2"/>
          <p:cNvSpPr/>
          <p:nvPr/>
        </p:nvSpPr>
        <p:spPr bwMode="auto">
          <a:xfrm>
            <a:off x="6300192" y="1844824"/>
            <a:ext cx="2376264" cy="1584176"/>
          </a:xfrm>
          <a:prstGeom prst="verticalScroll">
            <a:avLst/>
          </a:prstGeom>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r>
              <a:rPr lang="ar-EG" b="1" dirty="0">
                <a:solidFill>
                  <a:srgbClr val="002060"/>
                </a:solidFill>
                <a:latin typeface="Arial" charset="0"/>
              </a:rPr>
              <a:t>الوظيفة المناسبة</a:t>
            </a:r>
            <a:endParaRPr kumimoji="0" lang="ar-EG" sz="2400" b="1" i="0" u="none" strike="noStrike" cap="none" normalizeH="0" baseline="0" dirty="0" smtClean="0">
              <a:ln>
                <a:noFill/>
              </a:ln>
              <a:solidFill>
                <a:srgbClr val="002060"/>
              </a:solidFill>
              <a:effectLst/>
              <a:latin typeface="Arial" charset="0"/>
            </a:endParaRPr>
          </a:p>
        </p:txBody>
      </p:sp>
      <p:sp>
        <p:nvSpPr>
          <p:cNvPr id="5" name="Vertical Scroll 4"/>
          <p:cNvSpPr/>
          <p:nvPr/>
        </p:nvSpPr>
        <p:spPr bwMode="auto">
          <a:xfrm>
            <a:off x="3347864" y="1844824"/>
            <a:ext cx="2376264" cy="1584176"/>
          </a:xfrm>
          <a:prstGeom prst="verticalScroll">
            <a:avLst/>
          </a:prstGeom>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r>
              <a:rPr lang="ar-EG" b="1" dirty="0">
                <a:solidFill>
                  <a:srgbClr val="002060"/>
                </a:solidFill>
                <a:latin typeface="Arial" charset="0"/>
              </a:rPr>
              <a:t>الإثراء الوظيفي</a:t>
            </a:r>
            <a:endParaRPr kumimoji="0" lang="ar-EG" sz="2400" b="1" i="0" u="none" strike="noStrike" cap="none" normalizeH="0" baseline="0" dirty="0" smtClean="0">
              <a:ln>
                <a:noFill/>
              </a:ln>
              <a:solidFill>
                <a:srgbClr val="002060"/>
              </a:solidFill>
              <a:effectLst/>
              <a:latin typeface="Arial" charset="0"/>
            </a:endParaRPr>
          </a:p>
        </p:txBody>
      </p:sp>
      <p:sp>
        <p:nvSpPr>
          <p:cNvPr id="6" name="Vertical Scroll 5"/>
          <p:cNvSpPr/>
          <p:nvPr/>
        </p:nvSpPr>
        <p:spPr bwMode="auto">
          <a:xfrm>
            <a:off x="395536" y="1844824"/>
            <a:ext cx="2376264" cy="1584176"/>
          </a:xfrm>
          <a:prstGeom prst="verticalScroll">
            <a:avLst/>
          </a:prstGeom>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pPr rtl="1"/>
            <a:r>
              <a:rPr lang="ar-EG" b="1" dirty="0">
                <a:solidFill>
                  <a:srgbClr val="002060"/>
                </a:solidFill>
                <a:latin typeface="Arial" charset="0"/>
              </a:rPr>
              <a:t>المشاركة في </a:t>
            </a:r>
            <a:endParaRPr lang="ar-EG" b="1" dirty="0" smtClean="0">
              <a:solidFill>
                <a:srgbClr val="002060"/>
              </a:solidFill>
              <a:latin typeface="Arial" charset="0"/>
            </a:endParaRPr>
          </a:p>
          <a:p>
            <a:pPr rtl="1"/>
            <a:r>
              <a:rPr lang="ar-EG" b="1" dirty="0" smtClean="0">
                <a:solidFill>
                  <a:srgbClr val="002060"/>
                </a:solidFill>
                <a:latin typeface="Arial" charset="0"/>
              </a:rPr>
              <a:t>اتخاذ </a:t>
            </a:r>
            <a:r>
              <a:rPr lang="ar-EG" b="1" dirty="0">
                <a:solidFill>
                  <a:srgbClr val="002060"/>
                </a:solidFill>
                <a:latin typeface="Arial" charset="0"/>
              </a:rPr>
              <a:t>القرارات</a:t>
            </a:r>
            <a:endParaRPr kumimoji="0" lang="ar-EG" sz="2400" b="1" i="0" u="none" strike="noStrike" cap="none" normalizeH="0" baseline="0" dirty="0" smtClean="0">
              <a:ln>
                <a:noFill/>
              </a:ln>
              <a:solidFill>
                <a:srgbClr val="002060"/>
              </a:solidFill>
              <a:effectLst/>
              <a:latin typeface="Arial" charset="0"/>
            </a:endParaRPr>
          </a:p>
        </p:txBody>
      </p:sp>
      <p:sp>
        <p:nvSpPr>
          <p:cNvPr id="7" name="Vertical Scroll 6"/>
          <p:cNvSpPr/>
          <p:nvPr/>
        </p:nvSpPr>
        <p:spPr bwMode="auto">
          <a:xfrm>
            <a:off x="4716016" y="3933056"/>
            <a:ext cx="2376264" cy="1584176"/>
          </a:xfrm>
          <a:prstGeom prst="verticalScroll">
            <a:avLst/>
          </a:prstGeom>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r>
              <a:rPr lang="ar-EG" b="1" dirty="0">
                <a:solidFill>
                  <a:srgbClr val="002060"/>
                </a:solidFill>
                <a:latin typeface="Arial" charset="0"/>
              </a:rPr>
              <a:t>الترقية</a:t>
            </a:r>
            <a:endParaRPr kumimoji="0" lang="ar-EG" sz="2400" b="1" i="0" u="none" strike="noStrike" cap="none" normalizeH="0" baseline="0" dirty="0" smtClean="0">
              <a:ln>
                <a:noFill/>
              </a:ln>
              <a:solidFill>
                <a:srgbClr val="002060"/>
              </a:solidFill>
              <a:effectLst/>
              <a:latin typeface="Arial" charset="0"/>
            </a:endParaRPr>
          </a:p>
        </p:txBody>
      </p:sp>
      <p:sp>
        <p:nvSpPr>
          <p:cNvPr id="8" name="Vertical Scroll 7"/>
          <p:cNvSpPr/>
          <p:nvPr/>
        </p:nvSpPr>
        <p:spPr bwMode="auto">
          <a:xfrm>
            <a:off x="1763688" y="3933056"/>
            <a:ext cx="2376264" cy="1584176"/>
          </a:xfrm>
          <a:prstGeom prst="verticalScroll">
            <a:avLst/>
          </a:prstGeom>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pPr rtl="1"/>
            <a:r>
              <a:rPr lang="ar-EG" b="1" dirty="0">
                <a:solidFill>
                  <a:srgbClr val="002060"/>
                </a:solidFill>
                <a:latin typeface="Arial" charset="0"/>
              </a:rPr>
              <a:t>الباب المفتوح</a:t>
            </a:r>
            <a:endParaRPr kumimoji="0" lang="ar-EG" sz="2400" b="1" i="0" u="none" strike="noStrike" cap="none" normalizeH="0" baseline="0" dirty="0" smtClean="0">
              <a:ln>
                <a:noFill/>
              </a:ln>
              <a:solidFill>
                <a:srgbClr val="002060"/>
              </a:solidFill>
              <a:effectLst/>
              <a:latin typeface="Arial" charset="0"/>
            </a:endParaRPr>
          </a:p>
        </p:txBody>
      </p:sp>
    </p:spTree>
    <p:extLst>
      <p:ext uri="{BB962C8B-B14F-4D97-AF65-F5344CB8AC3E}">
        <p14:creationId xmlns:p14="http://schemas.microsoft.com/office/powerpoint/2010/main" xmlns="" val="581983666"/>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8"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3"/>
          <p:cNvSpPr/>
          <p:nvPr/>
        </p:nvSpPr>
        <p:spPr bwMode="auto">
          <a:xfrm>
            <a:off x="5004048" y="404664"/>
            <a:ext cx="4008784" cy="720080"/>
          </a:xfrm>
          <a:prstGeom prst="round2DiagRect">
            <a:avLst/>
          </a:prstGeom>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pPr rtl="1"/>
            <a:r>
              <a:rPr lang="ar-EG" sz="2800" b="1" dirty="0" smtClean="0">
                <a:solidFill>
                  <a:srgbClr val="0120BD">
                    <a:lumMod val="75000"/>
                  </a:srgbClr>
                </a:solidFill>
                <a:latin typeface="Arial" charset="0"/>
              </a:rPr>
              <a:t>اشكال الحوافز المعنوية</a:t>
            </a:r>
            <a:endParaRPr lang="ar-EG" sz="2800" b="1" dirty="0">
              <a:solidFill>
                <a:srgbClr val="0120BD">
                  <a:lumMod val="75000"/>
                </a:srgbClr>
              </a:solidFill>
              <a:latin typeface="Arial" charset="0"/>
            </a:endParaRPr>
          </a:p>
        </p:txBody>
      </p:sp>
      <p:sp>
        <p:nvSpPr>
          <p:cNvPr id="3" name="Vertical Scroll 2"/>
          <p:cNvSpPr/>
          <p:nvPr/>
        </p:nvSpPr>
        <p:spPr bwMode="auto">
          <a:xfrm>
            <a:off x="6300192" y="1844824"/>
            <a:ext cx="2376264" cy="1584176"/>
          </a:xfrm>
          <a:prstGeom prst="verticalScroll">
            <a:avLst/>
          </a:prstGeom>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r>
              <a:rPr lang="ar-EG" b="1" dirty="0">
                <a:solidFill>
                  <a:srgbClr val="002060"/>
                </a:solidFill>
                <a:latin typeface="Arial" charset="0"/>
              </a:rPr>
              <a:t>الباب المفتوح</a:t>
            </a:r>
            <a:endParaRPr kumimoji="0" lang="ar-EG" sz="2400" b="1" i="0" u="none" strike="noStrike" cap="none" normalizeH="0" baseline="0" dirty="0" smtClean="0">
              <a:ln>
                <a:noFill/>
              </a:ln>
              <a:solidFill>
                <a:srgbClr val="002060"/>
              </a:solidFill>
              <a:effectLst/>
              <a:latin typeface="Arial" charset="0"/>
            </a:endParaRPr>
          </a:p>
        </p:txBody>
      </p:sp>
      <p:sp>
        <p:nvSpPr>
          <p:cNvPr id="5" name="Vertical Scroll 4"/>
          <p:cNvSpPr/>
          <p:nvPr/>
        </p:nvSpPr>
        <p:spPr bwMode="auto">
          <a:xfrm>
            <a:off x="3347864" y="1844824"/>
            <a:ext cx="2376264" cy="1584176"/>
          </a:xfrm>
          <a:prstGeom prst="verticalScroll">
            <a:avLst/>
          </a:prstGeom>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r>
              <a:rPr lang="ar-EG" b="1" dirty="0">
                <a:solidFill>
                  <a:srgbClr val="002060"/>
                </a:solidFill>
                <a:latin typeface="Arial" charset="0"/>
              </a:rPr>
              <a:t>لوحات الشرف</a:t>
            </a:r>
            <a:endParaRPr kumimoji="0" lang="ar-EG" sz="2400" b="1" i="0" u="none" strike="noStrike" cap="none" normalizeH="0" baseline="0" dirty="0" smtClean="0">
              <a:ln>
                <a:noFill/>
              </a:ln>
              <a:solidFill>
                <a:srgbClr val="002060"/>
              </a:solidFill>
              <a:effectLst/>
              <a:latin typeface="Arial" charset="0"/>
            </a:endParaRPr>
          </a:p>
        </p:txBody>
      </p:sp>
      <p:sp>
        <p:nvSpPr>
          <p:cNvPr id="7" name="Vertical Scroll 6"/>
          <p:cNvSpPr/>
          <p:nvPr/>
        </p:nvSpPr>
        <p:spPr bwMode="auto">
          <a:xfrm>
            <a:off x="4716016" y="3933056"/>
            <a:ext cx="2376264" cy="1584176"/>
          </a:xfrm>
          <a:prstGeom prst="verticalScroll">
            <a:avLst/>
          </a:prstGeom>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r>
              <a:rPr lang="ar-EG" b="1" dirty="0">
                <a:solidFill>
                  <a:srgbClr val="002060"/>
                </a:solidFill>
                <a:latin typeface="Arial" charset="0"/>
              </a:rPr>
              <a:t>المركز الاجتماعي</a:t>
            </a:r>
            <a:endParaRPr kumimoji="0" lang="ar-EG" sz="2400" b="1" i="0" u="none" strike="noStrike" cap="none" normalizeH="0" baseline="0" dirty="0" smtClean="0">
              <a:ln>
                <a:noFill/>
              </a:ln>
              <a:solidFill>
                <a:srgbClr val="002060"/>
              </a:solidFill>
              <a:effectLst/>
              <a:latin typeface="Arial" charset="0"/>
            </a:endParaRPr>
          </a:p>
        </p:txBody>
      </p:sp>
      <p:sp>
        <p:nvSpPr>
          <p:cNvPr id="8" name="Vertical Scroll 7"/>
          <p:cNvSpPr/>
          <p:nvPr/>
        </p:nvSpPr>
        <p:spPr bwMode="auto">
          <a:xfrm>
            <a:off x="1763688" y="3933056"/>
            <a:ext cx="2376264" cy="1584176"/>
          </a:xfrm>
          <a:prstGeom prst="verticalScroll">
            <a:avLst/>
          </a:prstGeom>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pPr rtl="1"/>
            <a:r>
              <a:rPr lang="ar-EG" b="1" dirty="0">
                <a:solidFill>
                  <a:srgbClr val="002060"/>
                </a:solidFill>
                <a:latin typeface="Arial" charset="0"/>
              </a:rPr>
              <a:t>تسليم الأوسمة</a:t>
            </a:r>
            <a:endParaRPr kumimoji="0" lang="ar-EG" sz="2400" b="1" i="0" u="none" strike="noStrike" cap="none" normalizeH="0" baseline="0" dirty="0" smtClean="0">
              <a:ln>
                <a:noFill/>
              </a:ln>
              <a:solidFill>
                <a:srgbClr val="002060"/>
              </a:solidFill>
              <a:effectLst/>
              <a:latin typeface="Arial" charset="0"/>
            </a:endParaRPr>
          </a:p>
        </p:txBody>
      </p:sp>
    </p:spTree>
    <p:extLst>
      <p:ext uri="{BB962C8B-B14F-4D97-AF65-F5344CB8AC3E}">
        <p14:creationId xmlns:p14="http://schemas.microsoft.com/office/powerpoint/2010/main" xmlns="" val="1219173741"/>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7" grpId="0" animBg="1"/>
      <p:bldP spid="8"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ded Corner 4"/>
          <p:cNvSpPr/>
          <p:nvPr/>
        </p:nvSpPr>
        <p:spPr bwMode="auto">
          <a:xfrm>
            <a:off x="1619672" y="2708920"/>
            <a:ext cx="5832648" cy="864096"/>
          </a:xfrm>
          <a:prstGeom prst="foldedCorner">
            <a:avLst/>
          </a:prstGeom>
          <a:ln/>
          <a:extLst/>
        </p:spPr>
        <p:style>
          <a:lnRef idx="2">
            <a:schemeClr val="accent6"/>
          </a:lnRef>
          <a:fillRef idx="1">
            <a:schemeClr val="lt1"/>
          </a:fillRef>
          <a:effectRef idx="0">
            <a:schemeClr val="accent6"/>
          </a:effectRef>
          <a:fontRef idx="minor">
            <a:schemeClr val="dk1"/>
          </a:fontRef>
        </p:style>
        <p:txBody>
          <a:bodyPr vert="horz" wrap="none" lIns="91440" tIns="45720" rIns="91440" bIns="45720" numCol="1" rtlCol="1" anchor="ctr" anchorCtr="0" compatLnSpc="1">
            <a:prstTxWarp prst="textNoShape">
              <a:avLst/>
            </a:prstTxWarp>
          </a:bodyPr>
          <a:lstStyle/>
          <a:p>
            <a:r>
              <a:rPr lang="ar-EG" sz="4000" b="1" dirty="0">
                <a:solidFill>
                  <a:srgbClr val="002060"/>
                </a:solidFill>
                <a:latin typeface="Arial" charset="0"/>
              </a:rPr>
              <a:t>ثانيا من حيث أثرها أو فاعليتها </a:t>
            </a:r>
            <a:endParaRPr lang="ar-EG" sz="4000" b="1" dirty="0" smtClean="0">
              <a:solidFill>
                <a:srgbClr val="002060"/>
              </a:solidFill>
              <a:latin typeface="Arial" charset="0"/>
            </a:endParaRPr>
          </a:p>
        </p:txBody>
      </p:sp>
      <p:sp>
        <p:nvSpPr>
          <p:cNvPr id="8" name="Round Diagonal Corner Rectangle 7"/>
          <p:cNvSpPr/>
          <p:nvPr/>
        </p:nvSpPr>
        <p:spPr bwMode="auto">
          <a:xfrm>
            <a:off x="5556448" y="4653136"/>
            <a:ext cx="2903984" cy="720080"/>
          </a:xfrm>
          <a:prstGeom prst="round2DiagRect">
            <a:avLst/>
          </a:prstGeom>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pPr rtl="1"/>
            <a:r>
              <a:rPr lang="ar-EG" sz="2800" b="1" dirty="0">
                <a:solidFill>
                  <a:srgbClr val="0120BD">
                    <a:lumMod val="75000"/>
                  </a:srgbClr>
                </a:solidFill>
                <a:latin typeface="Arial" charset="0"/>
              </a:rPr>
              <a:t>حوافز إيجابية</a:t>
            </a:r>
          </a:p>
        </p:txBody>
      </p:sp>
      <p:sp>
        <p:nvSpPr>
          <p:cNvPr id="9" name="Round Diagonal Corner Rectangle 8"/>
          <p:cNvSpPr/>
          <p:nvPr/>
        </p:nvSpPr>
        <p:spPr bwMode="auto">
          <a:xfrm>
            <a:off x="611560" y="4653136"/>
            <a:ext cx="2903984" cy="720080"/>
          </a:xfrm>
          <a:prstGeom prst="round2DiagRect">
            <a:avLst/>
          </a:prstGeom>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pPr rtl="1"/>
            <a:r>
              <a:rPr lang="ar-EG" sz="2800" b="1" dirty="0">
                <a:solidFill>
                  <a:srgbClr val="0120BD">
                    <a:lumMod val="75000"/>
                  </a:srgbClr>
                </a:solidFill>
                <a:latin typeface="Arial" charset="0"/>
              </a:rPr>
              <a:t>حوافز سلبية</a:t>
            </a:r>
          </a:p>
        </p:txBody>
      </p:sp>
    </p:spTree>
    <p:extLst>
      <p:ext uri="{BB962C8B-B14F-4D97-AF65-F5344CB8AC3E}">
        <p14:creationId xmlns:p14="http://schemas.microsoft.com/office/powerpoint/2010/main" xmlns="" val="108825289"/>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3"/>
          <p:cNvSpPr/>
          <p:nvPr/>
        </p:nvSpPr>
        <p:spPr bwMode="auto">
          <a:xfrm>
            <a:off x="5004048" y="404664"/>
            <a:ext cx="4008784" cy="720080"/>
          </a:xfrm>
          <a:prstGeom prst="round2DiagRect">
            <a:avLst/>
          </a:prstGeom>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pPr rtl="1"/>
            <a:r>
              <a:rPr lang="ar-EG" sz="2800" b="1" dirty="0">
                <a:solidFill>
                  <a:srgbClr val="0120BD">
                    <a:lumMod val="75000"/>
                  </a:srgbClr>
                </a:solidFill>
                <a:latin typeface="Arial" charset="0"/>
              </a:rPr>
              <a:t>حوافز إيجابية</a:t>
            </a:r>
          </a:p>
        </p:txBody>
      </p:sp>
      <p:sp>
        <p:nvSpPr>
          <p:cNvPr id="2" name="Rectangle 1"/>
          <p:cNvSpPr/>
          <p:nvPr/>
        </p:nvSpPr>
        <p:spPr>
          <a:xfrm>
            <a:off x="4572000" y="2623552"/>
            <a:ext cx="4230216" cy="2677656"/>
          </a:xfrm>
          <a:prstGeom prst="rect">
            <a:avLst/>
          </a:prstGeom>
        </p:spPr>
        <p:txBody>
          <a:bodyPr wrap="square">
            <a:spAutoFit/>
          </a:bodyPr>
          <a:lstStyle/>
          <a:p>
            <a:pPr algn="justLow" rtl="1"/>
            <a:r>
              <a:rPr lang="ar-EG" b="1" dirty="0">
                <a:solidFill>
                  <a:srgbClr val="0120BD">
                    <a:lumMod val="75000"/>
                  </a:srgbClr>
                </a:solidFill>
                <a:latin typeface="Arial" charset="0"/>
              </a:rPr>
              <a:t>وهي تمثل تلك الحوافز التي تحمل مبدأ الثواب للعاملين والتي تلبي حاجاتهم ودوافعهم </a:t>
            </a:r>
            <a:r>
              <a:rPr lang="ar-EG" b="1" dirty="0" smtClean="0">
                <a:solidFill>
                  <a:srgbClr val="0120BD">
                    <a:lumMod val="75000"/>
                  </a:srgbClr>
                </a:solidFill>
                <a:latin typeface="Arial" charset="0"/>
              </a:rPr>
              <a:t>لزيادة </a:t>
            </a:r>
            <a:r>
              <a:rPr lang="ar-EG" b="1" dirty="0">
                <a:solidFill>
                  <a:srgbClr val="0120BD">
                    <a:lumMod val="75000"/>
                  </a:srgbClr>
                </a:solidFill>
                <a:latin typeface="Arial" charset="0"/>
              </a:rPr>
              <a:t>الإنتاج وتحسين نوعيته وتقديم المقترحات والأفكار البناءة، وتهدف هذه الحوافز </a:t>
            </a:r>
            <a:r>
              <a:rPr lang="ar-EG" b="1" dirty="0" smtClean="0">
                <a:solidFill>
                  <a:srgbClr val="0120BD">
                    <a:lumMod val="75000"/>
                  </a:srgbClr>
                </a:solidFill>
                <a:latin typeface="Arial" charset="0"/>
              </a:rPr>
              <a:t>إلى </a:t>
            </a:r>
            <a:r>
              <a:rPr lang="ar-EG" b="1" dirty="0">
                <a:solidFill>
                  <a:srgbClr val="0120BD">
                    <a:lumMod val="75000"/>
                  </a:srgbClr>
                </a:solidFill>
                <a:latin typeface="Arial" charset="0"/>
              </a:rPr>
              <a:t>تحسين الأداء في العمل من خلال التشجيع بسلوك ما يؤدي إلى ذلك</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67544" y="2229199"/>
            <a:ext cx="3484810" cy="34663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926874989"/>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3"/>
          <p:cNvSpPr/>
          <p:nvPr/>
        </p:nvSpPr>
        <p:spPr bwMode="auto">
          <a:xfrm>
            <a:off x="4499992" y="404664"/>
            <a:ext cx="4512840" cy="720080"/>
          </a:xfrm>
          <a:prstGeom prst="round2DiagRect">
            <a:avLst/>
          </a:prstGeom>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pPr rtl="1"/>
            <a:r>
              <a:rPr lang="ar-EG" sz="2800" b="1" dirty="0" smtClean="0">
                <a:solidFill>
                  <a:srgbClr val="0120BD">
                    <a:lumMod val="75000"/>
                  </a:srgbClr>
                </a:solidFill>
                <a:latin typeface="Arial" charset="0"/>
              </a:rPr>
              <a:t>مثال </a:t>
            </a:r>
            <a:r>
              <a:rPr lang="ar-EG" sz="2800" b="1" dirty="0">
                <a:solidFill>
                  <a:srgbClr val="0120BD">
                    <a:lumMod val="75000"/>
                  </a:srgbClr>
                </a:solidFill>
                <a:latin typeface="Arial" charset="0"/>
              </a:rPr>
              <a:t>على هذا النوع من الحوافز هو</a:t>
            </a:r>
          </a:p>
        </p:txBody>
      </p:sp>
      <p:sp>
        <p:nvSpPr>
          <p:cNvPr id="6" name="Rectangle 3"/>
          <p:cNvSpPr>
            <a:spLocks noChangeArrowheads="1"/>
          </p:cNvSpPr>
          <p:nvPr/>
        </p:nvSpPr>
        <p:spPr bwMode="auto">
          <a:xfrm>
            <a:off x="467545" y="2132806"/>
            <a:ext cx="6912744" cy="504825"/>
          </a:xfrm>
          <a:prstGeom prst="rect">
            <a:avLst/>
          </a:prstGeom>
          <a:gradFill rotWithShape="1">
            <a:gsLst>
              <a:gs pos="0">
                <a:srgbClr val="FFC000"/>
              </a:gs>
              <a:gs pos="100000">
                <a:srgbClr val="FFCC66"/>
              </a:gs>
            </a:gsLst>
            <a:lin ang="5400000" scaled="1"/>
          </a:gradFill>
          <a:ln>
            <a:noFill/>
          </a:ln>
          <a:effectLst/>
          <a:extLst/>
        </p:spPr>
        <p:txBody>
          <a:bodyPr wrap="none" anchor="ctr"/>
          <a:lstStyle/>
          <a:p>
            <a:pPr rtl="1"/>
            <a:r>
              <a:rPr lang="ar-EG" altLang="zh-CN" b="1" dirty="0" smtClean="0">
                <a:solidFill>
                  <a:srgbClr val="002060"/>
                </a:solidFill>
                <a:ea typeface="幼圆" pitchFamily="1" charset="-122"/>
              </a:rPr>
              <a:t>عدالة </a:t>
            </a:r>
            <a:r>
              <a:rPr lang="ar-EG" altLang="zh-CN" b="1" dirty="0">
                <a:solidFill>
                  <a:srgbClr val="002060"/>
                </a:solidFill>
                <a:ea typeface="幼圆" pitchFamily="1" charset="-122"/>
              </a:rPr>
              <a:t>الأجور الأساسية</a:t>
            </a:r>
            <a:endParaRPr lang="ar-EG" altLang="zh-CN" sz="2400" b="1" dirty="0">
              <a:solidFill>
                <a:srgbClr val="002060"/>
              </a:solidFill>
              <a:ea typeface="幼圆" pitchFamily="1" charset="-122"/>
            </a:endParaRPr>
          </a:p>
        </p:txBody>
      </p:sp>
      <p:sp>
        <p:nvSpPr>
          <p:cNvPr id="7" name="Rectangle 4"/>
          <p:cNvSpPr>
            <a:spLocks noChangeArrowheads="1"/>
          </p:cNvSpPr>
          <p:nvPr/>
        </p:nvSpPr>
        <p:spPr bwMode="auto">
          <a:xfrm>
            <a:off x="467545" y="3164681"/>
            <a:ext cx="6912744" cy="504825"/>
          </a:xfrm>
          <a:prstGeom prst="rect">
            <a:avLst/>
          </a:prstGeom>
          <a:ln/>
          <a:extLst/>
        </p:spPr>
        <p:style>
          <a:lnRef idx="1">
            <a:schemeClr val="accent6"/>
          </a:lnRef>
          <a:fillRef idx="3">
            <a:schemeClr val="accent6"/>
          </a:fillRef>
          <a:effectRef idx="2">
            <a:schemeClr val="accent6"/>
          </a:effectRef>
          <a:fontRef idx="minor">
            <a:schemeClr val="lt1"/>
          </a:fontRef>
        </p:style>
        <p:txBody>
          <a:bodyPr wrap="none" anchor="ctr"/>
          <a:lstStyle/>
          <a:p>
            <a:pPr rtl="1"/>
            <a:r>
              <a:rPr lang="ar-EG" altLang="zh-CN" b="1" dirty="0" smtClean="0">
                <a:solidFill>
                  <a:srgbClr val="002060"/>
                </a:solidFill>
                <a:ea typeface="幼圆" pitchFamily="1" charset="-122"/>
              </a:rPr>
              <a:t>منح </a:t>
            </a:r>
            <a:r>
              <a:rPr lang="ar-EG" altLang="zh-CN" b="1" dirty="0">
                <a:solidFill>
                  <a:srgbClr val="002060"/>
                </a:solidFill>
                <a:ea typeface="幼圆" pitchFamily="1" charset="-122"/>
              </a:rPr>
              <a:t>الأكفاء علاوات استثنائية</a:t>
            </a:r>
            <a:endParaRPr lang="zh-CN" altLang="en-US" b="1" dirty="0">
              <a:solidFill>
                <a:srgbClr val="002060"/>
              </a:solidFill>
              <a:ea typeface="幼圆" pitchFamily="1" charset="-122"/>
            </a:endParaRPr>
          </a:p>
        </p:txBody>
      </p:sp>
      <p:sp>
        <p:nvSpPr>
          <p:cNvPr id="8" name="Rectangle 5"/>
          <p:cNvSpPr>
            <a:spLocks noChangeArrowheads="1"/>
          </p:cNvSpPr>
          <p:nvPr/>
        </p:nvSpPr>
        <p:spPr bwMode="auto">
          <a:xfrm>
            <a:off x="467545" y="4196556"/>
            <a:ext cx="6912744" cy="504825"/>
          </a:xfrm>
          <a:prstGeom prst="rect">
            <a:avLst/>
          </a:prstGeom>
          <a:ln/>
          <a:extLst/>
        </p:spPr>
        <p:style>
          <a:lnRef idx="1">
            <a:schemeClr val="accent2"/>
          </a:lnRef>
          <a:fillRef idx="2">
            <a:schemeClr val="accent2"/>
          </a:fillRef>
          <a:effectRef idx="1">
            <a:schemeClr val="accent2"/>
          </a:effectRef>
          <a:fontRef idx="minor">
            <a:schemeClr val="dk1"/>
          </a:fontRef>
        </p:style>
        <p:txBody>
          <a:bodyPr wrap="none" anchor="ctr"/>
          <a:lstStyle/>
          <a:p>
            <a:pPr rtl="1"/>
            <a:r>
              <a:rPr lang="ar-EG" altLang="zh-CN" b="1" dirty="0" smtClean="0">
                <a:solidFill>
                  <a:srgbClr val="002060"/>
                </a:solidFill>
                <a:ea typeface="幼圆" pitchFamily="1" charset="-122"/>
              </a:rPr>
              <a:t>ثبات </a:t>
            </a:r>
            <a:r>
              <a:rPr lang="ar-EG" altLang="zh-CN" b="1" dirty="0">
                <a:solidFill>
                  <a:srgbClr val="002060"/>
                </a:solidFill>
                <a:ea typeface="幼圆" pitchFamily="1" charset="-122"/>
              </a:rPr>
              <a:t>العمل واستقرار الفرد في عمله</a:t>
            </a:r>
            <a:endParaRPr lang="zh-CN" altLang="en-US" sz="2400" b="1" dirty="0">
              <a:solidFill>
                <a:srgbClr val="002060"/>
              </a:solidFill>
              <a:ea typeface="幼圆" pitchFamily="1" charset="-122"/>
            </a:endParaRPr>
          </a:p>
        </p:txBody>
      </p:sp>
      <p:sp>
        <p:nvSpPr>
          <p:cNvPr id="9" name="Rectangle 6"/>
          <p:cNvSpPr>
            <a:spLocks noChangeArrowheads="1"/>
          </p:cNvSpPr>
          <p:nvPr/>
        </p:nvSpPr>
        <p:spPr bwMode="auto">
          <a:xfrm>
            <a:off x="467545" y="5228431"/>
            <a:ext cx="6912744" cy="504825"/>
          </a:xfrm>
          <a:prstGeom prst="rect">
            <a:avLst/>
          </a:prstGeom>
          <a:solidFill>
            <a:srgbClr val="00B0F0"/>
          </a:solidFill>
          <a:ln>
            <a:noFill/>
          </a:ln>
          <a:effectLst/>
          <a:extLst/>
        </p:spPr>
        <p:txBody>
          <a:bodyPr wrap="none" anchor="ctr"/>
          <a:lstStyle/>
          <a:p>
            <a:pPr rtl="1"/>
            <a:r>
              <a:rPr lang="ar-EG" altLang="zh-CN" b="1" dirty="0" smtClean="0">
                <a:solidFill>
                  <a:srgbClr val="002060"/>
                </a:solidFill>
                <a:ea typeface="幼圆" pitchFamily="1" charset="-122"/>
              </a:rPr>
              <a:t>توفير </a:t>
            </a:r>
            <a:r>
              <a:rPr lang="ar-EG" altLang="zh-CN" b="1" dirty="0">
                <a:solidFill>
                  <a:srgbClr val="002060"/>
                </a:solidFill>
                <a:ea typeface="幼圆" pitchFamily="1" charset="-122"/>
              </a:rPr>
              <a:t>فرص الترقية الاستثنائية أمام العاملين</a:t>
            </a:r>
            <a:endParaRPr lang="zh-CN" altLang="en-US" b="1" dirty="0">
              <a:solidFill>
                <a:srgbClr val="002060"/>
              </a:solidFill>
              <a:ea typeface="幼圆" pitchFamily="1" charset="-122"/>
            </a:endParaRPr>
          </a:p>
        </p:txBody>
      </p:sp>
      <p:pic>
        <p:nvPicPr>
          <p:cNvPr id="10" name="Picture 7" descr="Green_01"/>
          <p:cNvPicPr>
            <a:picLocks noChangeAspect="1" noChangeArrowheads="1"/>
          </p:cNvPicPr>
          <p:nvPr/>
        </p:nvPicPr>
        <p:blipFill>
          <a:blip r:embed="rId3">
            <a:duotone>
              <a:prstClr val="black"/>
              <a:srgbClr val="FFCC66">
                <a:tint val="45000"/>
                <a:satMod val="400000"/>
              </a:srgbClr>
            </a:duotone>
            <a:extLst>
              <a:ext uri="{28A0092B-C50C-407E-A947-70E740481C1C}">
                <a14:useLocalDpi xmlns:a14="http://schemas.microsoft.com/office/drawing/2010/main" xmlns="" val="0"/>
              </a:ext>
            </a:extLst>
          </a:blip>
          <a:srcRect/>
          <a:stretch>
            <a:fillRect/>
          </a:stretch>
        </p:blipFill>
        <p:spPr bwMode="auto">
          <a:xfrm flipH="1">
            <a:off x="7811765" y="2204244"/>
            <a:ext cx="432643" cy="390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8" descr="Green_01"/>
          <p:cNvPicPr>
            <a:picLocks noChangeAspect="1" noChangeArrowheads="1"/>
          </p:cNvPicPr>
          <p:nvPr/>
        </p:nvPicPr>
        <p:blipFill>
          <a:blip r:embed="rId3">
            <a:duotone>
              <a:prstClr val="black"/>
              <a:schemeClr val="accent6">
                <a:tint val="45000"/>
                <a:satMod val="400000"/>
              </a:schemeClr>
            </a:duotone>
            <a:extLst>
              <a:ext uri="{28A0092B-C50C-407E-A947-70E740481C1C}">
                <a14:useLocalDpi xmlns:a14="http://schemas.microsoft.com/office/drawing/2010/main" xmlns="" val="0"/>
              </a:ext>
            </a:extLst>
          </a:blip>
          <a:srcRect/>
          <a:stretch>
            <a:fillRect/>
          </a:stretch>
        </p:blipFill>
        <p:spPr bwMode="auto">
          <a:xfrm flipH="1">
            <a:off x="7811765" y="3212306"/>
            <a:ext cx="432643" cy="390525"/>
          </a:xfrm>
          <a:prstGeom prst="rect">
            <a:avLst/>
          </a:prstGeom>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9" descr="Green_01"/>
          <p:cNvPicPr>
            <a:picLocks noChangeAspect="1" noChangeArrowheads="1"/>
          </p:cNvPicPr>
          <p:nvPr/>
        </p:nvPicPr>
        <p:blipFill>
          <a:blip r:embed="rId3">
            <a:duotone>
              <a:prstClr val="black"/>
              <a:schemeClr val="accent2">
                <a:tint val="45000"/>
                <a:satMod val="400000"/>
              </a:schemeClr>
            </a:duotone>
            <a:extLst>
              <a:ext uri="{28A0092B-C50C-407E-A947-70E740481C1C}">
                <a14:useLocalDpi xmlns:a14="http://schemas.microsoft.com/office/drawing/2010/main" xmlns="" val="0"/>
              </a:ext>
            </a:extLst>
          </a:blip>
          <a:srcRect/>
          <a:stretch>
            <a:fillRect/>
          </a:stretch>
        </p:blipFill>
        <p:spPr bwMode="auto">
          <a:xfrm flipH="1">
            <a:off x="7811765" y="4220369"/>
            <a:ext cx="432643" cy="390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10" descr="Green_01"/>
          <p:cNvPicPr>
            <a:picLocks noChangeAspect="1" noChangeArrowheads="1"/>
          </p:cNvPicPr>
          <p:nvPr/>
        </p:nvPicPr>
        <p:blipFill>
          <a:blip r:embed="rId3">
            <a:duotone>
              <a:prstClr val="black"/>
              <a:schemeClr val="accent1">
                <a:tint val="45000"/>
                <a:satMod val="400000"/>
              </a:schemeClr>
            </a:duotone>
            <a:extLst>
              <a:ext uri="{28A0092B-C50C-407E-A947-70E740481C1C}">
                <a14:useLocalDpi xmlns:a14="http://schemas.microsoft.com/office/drawing/2010/main" xmlns="" val="0"/>
              </a:ext>
            </a:extLst>
          </a:blip>
          <a:srcRect/>
          <a:stretch>
            <a:fillRect/>
          </a:stretch>
        </p:blipFill>
        <p:spPr bwMode="auto">
          <a:xfrm flipH="1">
            <a:off x="7811765" y="5301456"/>
            <a:ext cx="432643" cy="390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807237402"/>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10"/>
                                        </p:tgtEl>
                                        <p:attrNameLst>
                                          <p:attrName>r</p:attrName>
                                        </p:attrNameLst>
                                      </p:cBhvr>
                                    </p:animRot>
                                  </p:childTnLst>
                                </p:cTn>
                              </p:par>
                            </p:childTnLst>
                          </p:cTn>
                        </p:par>
                        <p:par>
                          <p:cTn id="7" fill="hold">
                            <p:stCondLst>
                              <p:cond delay="2000"/>
                            </p:stCondLst>
                            <p:childTnLst>
                              <p:par>
                                <p:cTn id="8" presetID="16" presetClass="entr" presetSubtype="21" fill="hold" grpId="0" nodeType="after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nodeType="clickEffect">
                                  <p:stCondLst>
                                    <p:cond delay="0"/>
                                  </p:stCondLst>
                                  <p:childTnLst>
                                    <p:animRot by="21600000">
                                      <p:cBhvr>
                                        <p:cTn id="14" dur="2000" fill="hold"/>
                                        <p:tgtEl>
                                          <p:spTgt spid="11"/>
                                        </p:tgtEl>
                                        <p:attrNameLst>
                                          <p:attrName>r</p:attrName>
                                        </p:attrNameLst>
                                      </p:cBhvr>
                                    </p:animRot>
                                  </p:childTnLst>
                                </p:cTn>
                              </p:par>
                            </p:childTnLst>
                          </p:cTn>
                        </p:par>
                        <p:par>
                          <p:cTn id="15" fill="hold">
                            <p:stCondLst>
                              <p:cond delay="2000"/>
                            </p:stCondLst>
                            <p:childTnLst>
                              <p:par>
                                <p:cTn id="16" presetID="16" presetClass="entr" presetSubtype="21"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mph" presetSubtype="0" fill="hold" nodeType="clickEffect">
                                  <p:stCondLst>
                                    <p:cond delay="0"/>
                                  </p:stCondLst>
                                  <p:childTnLst>
                                    <p:animRot by="21600000">
                                      <p:cBhvr>
                                        <p:cTn id="22" dur="2000" fill="hold"/>
                                        <p:tgtEl>
                                          <p:spTgt spid="12"/>
                                        </p:tgtEl>
                                        <p:attrNameLst>
                                          <p:attrName>r</p:attrName>
                                        </p:attrNameLst>
                                      </p:cBhvr>
                                    </p:animRot>
                                  </p:childTnLst>
                                </p:cTn>
                              </p:par>
                            </p:childTnLst>
                          </p:cTn>
                        </p:par>
                        <p:par>
                          <p:cTn id="23" fill="hold">
                            <p:stCondLst>
                              <p:cond delay="2000"/>
                            </p:stCondLst>
                            <p:childTnLst>
                              <p:par>
                                <p:cTn id="24" presetID="16" presetClass="entr" presetSubtype="21"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arn(inVertical)">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mph" presetSubtype="0" fill="hold" nodeType="clickEffect">
                                  <p:stCondLst>
                                    <p:cond delay="0"/>
                                  </p:stCondLst>
                                  <p:childTnLst>
                                    <p:animRot by="21600000">
                                      <p:cBhvr>
                                        <p:cTn id="30" dur="2000" fill="hold"/>
                                        <p:tgtEl>
                                          <p:spTgt spid="13"/>
                                        </p:tgtEl>
                                        <p:attrNameLst>
                                          <p:attrName>r</p:attrName>
                                        </p:attrNameLst>
                                      </p:cBhvr>
                                    </p:animRot>
                                  </p:childTnLst>
                                </p:cTn>
                              </p:par>
                            </p:childTnLst>
                          </p:cTn>
                        </p:par>
                        <p:par>
                          <p:cTn id="31" fill="hold">
                            <p:stCondLst>
                              <p:cond delay="2000"/>
                            </p:stCondLst>
                            <p:childTnLst>
                              <p:par>
                                <p:cTn id="32" presetID="16" presetClass="entr" presetSubtype="21"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barn(inVertical)">
                                      <p:cBhvr>
                                        <p:cTn id="3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3"/>
          <p:cNvSpPr/>
          <p:nvPr/>
        </p:nvSpPr>
        <p:spPr bwMode="auto">
          <a:xfrm>
            <a:off x="5004048" y="404664"/>
            <a:ext cx="4008784" cy="720080"/>
          </a:xfrm>
          <a:prstGeom prst="round2DiagRect">
            <a:avLst/>
          </a:prstGeom>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pPr rtl="1"/>
            <a:r>
              <a:rPr lang="ar-EG" sz="2800" b="1" dirty="0">
                <a:solidFill>
                  <a:srgbClr val="0120BD">
                    <a:lumMod val="75000"/>
                  </a:srgbClr>
                </a:solidFill>
                <a:latin typeface="Arial" charset="0"/>
              </a:rPr>
              <a:t>حوافز سلبية</a:t>
            </a:r>
          </a:p>
        </p:txBody>
      </p:sp>
      <p:sp>
        <p:nvSpPr>
          <p:cNvPr id="2" name="Rectangle 1"/>
          <p:cNvSpPr/>
          <p:nvPr/>
        </p:nvSpPr>
        <p:spPr>
          <a:xfrm>
            <a:off x="4572000" y="2204864"/>
            <a:ext cx="4230216" cy="2677656"/>
          </a:xfrm>
          <a:prstGeom prst="rect">
            <a:avLst/>
          </a:prstGeom>
        </p:spPr>
        <p:txBody>
          <a:bodyPr wrap="square">
            <a:spAutoFit/>
          </a:bodyPr>
          <a:lstStyle/>
          <a:p>
            <a:pPr algn="justLow" rtl="1"/>
            <a:r>
              <a:rPr lang="ar-EG" b="1" dirty="0">
                <a:solidFill>
                  <a:srgbClr val="0120BD">
                    <a:lumMod val="75000"/>
                  </a:srgbClr>
                </a:solidFill>
                <a:latin typeface="Arial" charset="0"/>
              </a:rPr>
              <a:t>هي الحوافز المستخدمة لمنع السلوك السلبي من الحدوث أو التكرار وتقويمه والحد منه، </a:t>
            </a:r>
            <a:r>
              <a:rPr lang="ar-EG" b="1" dirty="0" smtClean="0">
                <a:solidFill>
                  <a:srgbClr val="0120BD">
                    <a:lumMod val="75000"/>
                  </a:srgbClr>
                </a:solidFill>
                <a:latin typeface="Arial" charset="0"/>
              </a:rPr>
              <a:t>ومن </a:t>
            </a:r>
            <a:r>
              <a:rPr lang="ar-EG" b="1" dirty="0">
                <a:solidFill>
                  <a:srgbClr val="0120BD">
                    <a:lumMod val="75000"/>
                  </a:srgbClr>
                </a:solidFill>
                <a:latin typeface="Arial" charset="0"/>
              </a:rPr>
              <a:t>أمثلة السلوك السلبي التكاسل والإهمال وعدم الشعور بالمسؤولية وعدم الانصياع  </a:t>
            </a:r>
            <a:r>
              <a:rPr lang="ar-EG" b="1" dirty="0" smtClean="0">
                <a:solidFill>
                  <a:srgbClr val="0120BD">
                    <a:lumMod val="75000"/>
                  </a:srgbClr>
                </a:solidFill>
                <a:latin typeface="Arial" charset="0"/>
              </a:rPr>
              <a:t>للتوجيهات </a:t>
            </a:r>
            <a:r>
              <a:rPr lang="ar-EG" b="1" dirty="0">
                <a:solidFill>
                  <a:srgbClr val="0120BD">
                    <a:lumMod val="75000"/>
                  </a:srgbClr>
                </a:solidFill>
                <a:latin typeface="Arial" charset="0"/>
              </a:rPr>
              <a:t>والأوامر والتعليمات، مما يدفع الإدارة إلى القيام بتطبيق الحوافز السلبية</a:t>
            </a:r>
          </a:p>
        </p:txBody>
      </p:sp>
    </p:spTree>
    <p:extLst>
      <p:ext uri="{BB962C8B-B14F-4D97-AF65-F5344CB8AC3E}">
        <p14:creationId xmlns:p14="http://schemas.microsoft.com/office/powerpoint/2010/main" xmlns="" val="1872377052"/>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3"/>
          <p:cNvSpPr/>
          <p:nvPr/>
        </p:nvSpPr>
        <p:spPr bwMode="auto">
          <a:xfrm>
            <a:off x="4499992" y="404664"/>
            <a:ext cx="4512840" cy="720080"/>
          </a:xfrm>
          <a:prstGeom prst="round2DiagRect">
            <a:avLst/>
          </a:prstGeom>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pPr rtl="1"/>
            <a:r>
              <a:rPr lang="ar-EG" sz="2800" b="1" dirty="0" smtClean="0">
                <a:solidFill>
                  <a:srgbClr val="0120BD">
                    <a:lumMod val="75000"/>
                  </a:srgbClr>
                </a:solidFill>
                <a:latin typeface="Arial" charset="0"/>
              </a:rPr>
              <a:t>مثال </a:t>
            </a:r>
            <a:r>
              <a:rPr lang="ar-EG" sz="2800" b="1" dirty="0">
                <a:solidFill>
                  <a:srgbClr val="0120BD">
                    <a:lumMod val="75000"/>
                  </a:srgbClr>
                </a:solidFill>
                <a:latin typeface="Arial" charset="0"/>
              </a:rPr>
              <a:t>على هذا النوع من الحوافز هو</a:t>
            </a:r>
          </a:p>
        </p:txBody>
      </p:sp>
      <p:sp>
        <p:nvSpPr>
          <p:cNvPr id="6" name="Rectangle 3"/>
          <p:cNvSpPr>
            <a:spLocks noChangeArrowheads="1"/>
          </p:cNvSpPr>
          <p:nvPr/>
        </p:nvSpPr>
        <p:spPr bwMode="auto">
          <a:xfrm>
            <a:off x="467545" y="2132806"/>
            <a:ext cx="6912744" cy="504825"/>
          </a:xfrm>
          <a:prstGeom prst="rect">
            <a:avLst/>
          </a:prstGeom>
          <a:gradFill rotWithShape="1">
            <a:gsLst>
              <a:gs pos="0">
                <a:srgbClr val="FFC000"/>
              </a:gs>
              <a:gs pos="100000">
                <a:srgbClr val="FFCC66"/>
              </a:gs>
            </a:gsLst>
            <a:lin ang="5400000" scaled="1"/>
          </a:gradFill>
          <a:ln>
            <a:noFill/>
          </a:ln>
          <a:effectLst/>
          <a:extLst/>
        </p:spPr>
        <p:txBody>
          <a:bodyPr wrap="none" anchor="ctr"/>
          <a:lstStyle/>
          <a:p>
            <a:pPr rtl="1"/>
            <a:r>
              <a:rPr lang="ar-EG" altLang="zh-CN" b="1" dirty="0" smtClean="0">
                <a:solidFill>
                  <a:srgbClr val="002060"/>
                </a:solidFill>
                <a:ea typeface="幼圆" pitchFamily="1" charset="-122"/>
              </a:rPr>
              <a:t>الإنذار </a:t>
            </a:r>
            <a:r>
              <a:rPr lang="ar-EG" altLang="zh-CN" b="1" dirty="0">
                <a:solidFill>
                  <a:srgbClr val="002060"/>
                </a:solidFill>
                <a:ea typeface="幼圆" pitchFamily="1" charset="-122"/>
              </a:rPr>
              <a:t>والردع</a:t>
            </a:r>
            <a:endParaRPr lang="ar-EG" altLang="zh-CN" sz="2400" b="1" dirty="0">
              <a:solidFill>
                <a:srgbClr val="002060"/>
              </a:solidFill>
              <a:ea typeface="幼圆" pitchFamily="1" charset="-122"/>
            </a:endParaRPr>
          </a:p>
        </p:txBody>
      </p:sp>
      <p:sp>
        <p:nvSpPr>
          <p:cNvPr id="7" name="Rectangle 4"/>
          <p:cNvSpPr>
            <a:spLocks noChangeArrowheads="1"/>
          </p:cNvSpPr>
          <p:nvPr/>
        </p:nvSpPr>
        <p:spPr bwMode="auto">
          <a:xfrm>
            <a:off x="467545" y="3164681"/>
            <a:ext cx="6912744" cy="504825"/>
          </a:xfrm>
          <a:prstGeom prst="rect">
            <a:avLst/>
          </a:prstGeom>
          <a:ln/>
          <a:extLst/>
        </p:spPr>
        <p:style>
          <a:lnRef idx="1">
            <a:schemeClr val="accent6"/>
          </a:lnRef>
          <a:fillRef idx="3">
            <a:schemeClr val="accent6"/>
          </a:fillRef>
          <a:effectRef idx="2">
            <a:schemeClr val="accent6"/>
          </a:effectRef>
          <a:fontRef idx="minor">
            <a:schemeClr val="lt1"/>
          </a:fontRef>
        </p:style>
        <p:txBody>
          <a:bodyPr wrap="none" anchor="ctr"/>
          <a:lstStyle/>
          <a:p>
            <a:pPr rtl="1"/>
            <a:r>
              <a:rPr lang="ar-EG" altLang="zh-CN" b="1" dirty="0" smtClean="0">
                <a:solidFill>
                  <a:srgbClr val="002060"/>
                </a:solidFill>
                <a:ea typeface="幼圆" pitchFamily="1" charset="-122"/>
              </a:rPr>
              <a:t>الخصم </a:t>
            </a:r>
            <a:r>
              <a:rPr lang="ar-EG" altLang="zh-CN" b="1" dirty="0">
                <a:solidFill>
                  <a:srgbClr val="002060"/>
                </a:solidFill>
                <a:ea typeface="幼圆" pitchFamily="1" charset="-122"/>
              </a:rPr>
              <a:t>من الراتب</a:t>
            </a:r>
            <a:endParaRPr lang="zh-CN" altLang="en-US" b="1" dirty="0">
              <a:solidFill>
                <a:srgbClr val="002060"/>
              </a:solidFill>
              <a:ea typeface="幼圆" pitchFamily="1" charset="-122"/>
            </a:endParaRPr>
          </a:p>
        </p:txBody>
      </p:sp>
      <p:sp>
        <p:nvSpPr>
          <p:cNvPr id="8" name="Rectangle 5"/>
          <p:cNvSpPr>
            <a:spLocks noChangeArrowheads="1"/>
          </p:cNvSpPr>
          <p:nvPr/>
        </p:nvSpPr>
        <p:spPr bwMode="auto">
          <a:xfrm>
            <a:off x="467545" y="4196556"/>
            <a:ext cx="6912744" cy="504825"/>
          </a:xfrm>
          <a:prstGeom prst="rect">
            <a:avLst/>
          </a:prstGeom>
          <a:ln/>
          <a:extLst/>
        </p:spPr>
        <p:style>
          <a:lnRef idx="1">
            <a:schemeClr val="accent2"/>
          </a:lnRef>
          <a:fillRef idx="2">
            <a:schemeClr val="accent2"/>
          </a:fillRef>
          <a:effectRef idx="1">
            <a:schemeClr val="accent2"/>
          </a:effectRef>
          <a:fontRef idx="minor">
            <a:schemeClr val="dk1"/>
          </a:fontRef>
        </p:style>
        <p:txBody>
          <a:bodyPr wrap="none" anchor="ctr"/>
          <a:lstStyle/>
          <a:p>
            <a:pPr rtl="1"/>
            <a:r>
              <a:rPr lang="ar-EG" altLang="zh-CN" b="1" dirty="0" smtClean="0">
                <a:solidFill>
                  <a:srgbClr val="002060"/>
                </a:solidFill>
                <a:ea typeface="幼圆" pitchFamily="1" charset="-122"/>
              </a:rPr>
              <a:t>الحرمان </a:t>
            </a:r>
            <a:r>
              <a:rPr lang="ar-EG" altLang="zh-CN" b="1" dirty="0">
                <a:solidFill>
                  <a:srgbClr val="002060"/>
                </a:solidFill>
                <a:ea typeface="幼圆" pitchFamily="1" charset="-122"/>
              </a:rPr>
              <a:t>من العلاوة</a:t>
            </a:r>
            <a:endParaRPr lang="zh-CN" altLang="en-US" sz="2400" b="1" dirty="0">
              <a:solidFill>
                <a:srgbClr val="002060"/>
              </a:solidFill>
              <a:ea typeface="幼圆" pitchFamily="1" charset="-122"/>
            </a:endParaRPr>
          </a:p>
        </p:txBody>
      </p:sp>
      <p:sp>
        <p:nvSpPr>
          <p:cNvPr id="9" name="Rectangle 6"/>
          <p:cNvSpPr>
            <a:spLocks noChangeArrowheads="1"/>
          </p:cNvSpPr>
          <p:nvPr/>
        </p:nvSpPr>
        <p:spPr bwMode="auto">
          <a:xfrm>
            <a:off x="467545" y="5228431"/>
            <a:ext cx="6912744" cy="504825"/>
          </a:xfrm>
          <a:prstGeom prst="rect">
            <a:avLst/>
          </a:prstGeom>
          <a:solidFill>
            <a:srgbClr val="00B0F0"/>
          </a:solidFill>
          <a:ln>
            <a:noFill/>
          </a:ln>
          <a:effectLst/>
          <a:extLst/>
        </p:spPr>
        <p:txBody>
          <a:bodyPr wrap="none" anchor="ctr"/>
          <a:lstStyle/>
          <a:p>
            <a:pPr rtl="1"/>
            <a:r>
              <a:rPr lang="ar-EG" altLang="zh-CN" b="1" dirty="0" smtClean="0">
                <a:solidFill>
                  <a:srgbClr val="002060"/>
                </a:solidFill>
                <a:ea typeface="幼圆" pitchFamily="1" charset="-122"/>
              </a:rPr>
              <a:t>الحرمان </a:t>
            </a:r>
            <a:r>
              <a:rPr lang="ar-EG" altLang="zh-CN" b="1" dirty="0">
                <a:solidFill>
                  <a:srgbClr val="002060"/>
                </a:solidFill>
                <a:ea typeface="幼圆" pitchFamily="1" charset="-122"/>
              </a:rPr>
              <a:t>من الترقية </a:t>
            </a:r>
            <a:endParaRPr lang="zh-CN" altLang="en-US" b="1" dirty="0">
              <a:solidFill>
                <a:srgbClr val="002060"/>
              </a:solidFill>
              <a:ea typeface="幼圆" pitchFamily="1" charset="-122"/>
            </a:endParaRPr>
          </a:p>
        </p:txBody>
      </p:sp>
      <p:pic>
        <p:nvPicPr>
          <p:cNvPr id="10" name="Picture 7" descr="Green_01"/>
          <p:cNvPicPr>
            <a:picLocks noChangeAspect="1" noChangeArrowheads="1"/>
          </p:cNvPicPr>
          <p:nvPr/>
        </p:nvPicPr>
        <p:blipFill>
          <a:blip r:embed="rId3">
            <a:duotone>
              <a:prstClr val="black"/>
              <a:srgbClr val="FFCC66">
                <a:tint val="45000"/>
                <a:satMod val="400000"/>
              </a:srgbClr>
            </a:duotone>
            <a:extLst>
              <a:ext uri="{28A0092B-C50C-407E-A947-70E740481C1C}">
                <a14:useLocalDpi xmlns:a14="http://schemas.microsoft.com/office/drawing/2010/main" xmlns="" val="0"/>
              </a:ext>
            </a:extLst>
          </a:blip>
          <a:srcRect/>
          <a:stretch>
            <a:fillRect/>
          </a:stretch>
        </p:blipFill>
        <p:spPr bwMode="auto">
          <a:xfrm flipH="1">
            <a:off x="7811765" y="2204244"/>
            <a:ext cx="432643" cy="390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8" descr="Green_01"/>
          <p:cNvPicPr>
            <a:picLocks noChangeAspect="1" noChangeArrowheads="1"/>
          </p:cNvPicPr>
          <p:nvPr/>
        </p:nvPicPr>
        <p:blipFill>
          <a:blip r:embed="rId3">
            <a:duotone>
              <a:prstClr val="black"/>
              <a:schemeClr val="accent6">
                <a:tint val="45000"/>
                <a:satMod val="400000"/>
              </a:schemeClr>
            </a:duotone>
            <a:extLst>
              <a:ext uri="{28A0092B-C50C-407E-A947-70E740481C1C}">
                <a14:useLocalDpi xmlns:a14="http://schemas.microsoft.com/office/drawing/2010/main" xmlns="" val="0"/>
              </a:ext>
            </a:extLst>
          </a:blip>
          <a:srcRect/>
          <a:stretch>
            <a:fillRect/>
          </a:stretch>
        </p:blipFill>
        <p:spPr bwMode="auto">
          <a:xfrm flipH="1">
            <a:off x="7811765" y="3212306"/>
            <a:ext cx="432643" cy="390525"/>
          </a:xfrm>
          <a:prstGeom prst="rect">
            <a:avLst/>
          </a:prstGeom>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9" descr="Green_01"/>
          <p:cNvPicPr>
            <a:picLocks noChangeAspect="1" noChangeArrowheads="1"/>
          </p:cNvPicPr>
          <p:nvPr/>
        </p:nvPicPr>
        <p:blipFill>
          <a:blip r:embed="rId3">
            <a:duotone>
              <a:prstClr val="black"/>
              <a:schemeClr val="accent2">
                <a:tint val="45000"/>
                <a:satMod val="400000"/>
              </a:schemeClr>
            </a:duotone>
            <a:extLst>
              <a:ext uri="{28A0092B-C50C-407E-A947-70E740481C1C}">
                <a14:useLocalDpi xmlns:a14="http://schemas.microsoft.com/office/drawing/2010/main" xmlns="" val="0"/>
              </a:ext>
            </a:extLst>
          </a:blip>
          <a:srcRect/>
          <a:stretch>
            <a:fillRect/>
          </a:stretch>
        </p:blipFill>
        <p:spPr bwMode="auto">
          <a:xfrm flipH="1">
            <a:off x="7811765" y="4220369"/>
            <a:ext cx="432643" cy="390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10" descr="Green_01"/>
          <p:cNvPicPr>
            <a:picLocks noChangeAspect="1" noChangeArrowheads="1"/>
          </p:cNvPicPr>
          <p:nvPr/>
        </p:nvPicPr>
        <p:blipFill>
          <a:blip r:embed="rId3">
            <a:duotone>
              <a:prstClr val="black"/>
              <a:schemeClr val="accent1">
                <a:tint val="45000"/>
                <a:satMod val="400000"/>
              </a:schemeClr>
            </a:duotone>
            <a:extLst>
              <a:ext uri="{28A0092B-C50C-407E-A947-70E740481C1C}">
                <a14:useLocalDpi xmlns:a14="http://schemas.microsoft.com/office/drawing/2010/main" xmlns="" val="0"/>
              </a:ext>
            </a:extLst>
          </a:blip>
          <a:srcRect/>
          <a:stretch>
            <a:fillRect/>
          </a:stretch>
        </p:blipFill>
        <p:spPr bwMode="auto">
          <a:xfrm flipH="1">
            <a:off x="7811765" y="5301456"/>
            <a:ext cx="432643" cy="390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799372798"/>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10"/>
                                        </p:tgtEl>
                                        <p:attrNameLst>
                                          <p:attrName>r</p:attrName>
                                        </p:attrNameLst>
                                      </p:cBhvr>
                                    </p:animRot>
                                  </p:childTnLst>
                                </p:cTn>
                              </p:par>
                            </p:childTnLst>
                          </p:cTn>
                        </p:par>
                        <p:par>
                          <p:cTn id="7" fill="hold">
                            <p:stCondLst>
                              <p:cond delay="2000"/>
                            </p:stCondLst>
                            <p:childTnLst>
                              <p:par>
                                <p:cTn id="8" presetID="16" presetClass="entr" presetSubtype="21" fill="hold" grpId="0" nodeType="after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nodeType="clickEffect">
                                  <p:stCondLst>
                                    <p:cond delay="0"/>
                                  </p:stCondLst>
                                  <p:childTnLst>
                                    <p:animRot by="21600000">
                                      <p:cBhvr>
                                        <p:cTn id="14" dur="2000" fill="hold"/>
                                        <p:tgtEl>
                                          <p:spTgt spid="11"/>
                                        </p:tgtEl>
                                        <p:attrNameLst>
                                          <p:attrName>r</p:attrName>
                                        </p:attrNameLst>
                                      </p:cBhvr>
                                    </p:animRot>
                                  </p:childTnLst>
                                </p:cTn>
                              </p:par>
                            </p:childTnLst>
                          </p:cTn>
                        </p:par>
                        <p:par>
                          <p:cTn id="15" fill="hold">
                            <p:stCondLst>
                              <p:cond delay="2000"/>
                            </p:stCondLst>
                            <p:childTnLst>
                              <p:par>
                                <p:cTn id="16" presetID="16" presetClass="entr" presetSubtype="21"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mph" presetSubtype="0" fill="hold" nodeType="clickEffect">
                                  <p:stCondLst>
                                    <p:cond delay="0"/>
                                  </p:stCondLst>
                                  <p:childTnLst>
                                    <p:animRot by="21600000">
                                      <p:cBhvr>
                                        <p:cTn id="22" dur="2000" fill="hold"/>
                                        <p:tgtEl>
                                          <p:spTgt spid="12"/>
                                        </p:tgtEl>
                                        <p:attrNameLst>
                                          <p:attrName>r</p:attrName>
                                        </p:attrNameLst>
                                      </p:cBhvr>
                                    </p:animRot>
                                  </p:childTnLst>
                                </p:cTn>
                              </p:par>
                            </p:childTnLst>
                          </p:cTn>
                        </p:par>
                        <p:par>
                          <p:cTn id="23" fill="hold">
                            <p:stCondLst>
                              <p:cond delay="2000"/>
                            </p:stCondLst>
                            <p:childTnLst>
                              <p:par>
                                <p:cTn id="24" presetID="16" presetClass="entr" presetSubtype="21"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arn(inVertical)">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mph" presetSubtype="0" fill="hold" nodeType="clickEffect">
                                  <p:stCondLst>
                                    <p:cond delay="0"/>
                                  </p:stCondLst>
                                  <p:childTnLst>
                                    <p:animRot by="21600000">
                                      <p:cBhvr>
                                        <p:cTn id="30" dur="2000" fill="hold"/>
                                        <p:tgtEl>
                                          <p:spTgt spid="13"/>
                                        </p:tgtEl>
                                        <p:attrNameLst>
                                          <p:attrName>r</p:attrName>
                                        </p:attrNameLst>
                                      </p:cBhvr>
                                    </p:animRot>
                                  </p:childTnLst>
                                </p:cTn>
                              </p:par>
                            </p:childTnLst>
                          </p:cTn>
                        </p:par>
                        <p:par>
                          <p:cTn id="31" fill="hold">
                            <p:stCondLst>
                              <p:cond delay="2000"/>
                            </p:stCondLst>
                            <p:childTnLst>
                              <p:par>
                                <p:cTn id="32" presetID="16" presetClass="entr" presetSubtype="21"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barn(inVertical)">
                                      <p:cBhvr>
                                        <p:cTn id="3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ded Corner 4"/>
          <p:cNvSpPr/>
          <p:nvPr/>
        </p:nvSpPr>
        <p:spPr bwMode="auto">
          <a:xfrm>
            <a:off x="1619672" y="2708920"/>
            <a:ext cx="5832648" cy="864096"/>
          </a:xfrm>
          <a:prstGeom prst="foldedCorner">
            <a:avLst/>
          </a:prstGeom>
          <a:ln/>
          <a:extLst/>
        </p:spPr>
        <p:style>
          <a:lnRef idx="2">
            <a:schemeClr val="accent6"/>
          </a:lnRef>
          <a:fillRef idx="1">
            <a:schemeClr val="lt1"/>
          </a:fillRef>
          <a:effectRef idx="0">
            <a:schemeClr val="accent6"/>
          </a:effectRef>
          <a:fontRef idx="minor">
            <a:schemeClr val="dk1"/>
          </a:fontRef>
        </p:style>
        <p:txBody>
          <a:bodyPr vert="horz" wrap="none" lIns="91440" tIns="45720" rIns="91440" bIns="45720" numCol="1" rtlCol="1" anchor="ctr" anchorCtr="0" compatLnSpc="1">
            <a:prstTxWarp prst="textNoShape">
              <a:avLst/>
            </a:prstTxWarp>
          </a:bodyPr>
          <a:lstStyle/>
          <a:p>
            <a:r>
              <a:rPr lang="ar-EG" sz="4000" b="1" dirty="0">
                <a:solidFill>
                  <a:srgbClr val="002060"/>
                </a:solidFill>
                <a:latin typeface="Arial" charset="0"/>
              </a:rPr>
              <a:t>ثالثا من حيث ارتباطها</a:t>
            </a:r>
            <a:endParaRPr lang="ar-EG" sz="4000" b="1" dirty="0" smtClean="0">
              <a:solidFill>
                <a:srgbClr val="002060"/>
              </a:solidFill>
              <a:latin typeface="Arial" charset="0"/>
            </a:endParaRPr>
          </a:p>
        </p:txBody>
      </p:sp>
      <p:sp>
        <p:nvSpPr>
          <p:cNvPr id="8" name="Round Diagonal Corner Rectangle 7"/>
          <p:cNvSpPr/>
          <p:nvPr/>
        </p:nvSpPr>
        <p:spPr bwMode="auto">
          <a:xfrm>
            <a:off x="5556448" y="4653136"/>
            <a:ext cx="2903984" cy="720080"/>
          </a:xfrm>
          <a:prstGeom prst="round2DiagRect">
            <a:avLst/>
          </a:prstGeom>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pPr rtl="1"/>
            <a:r>
              <a:rPr lang="ar-EG" sz="2800" b="1" dirty="0">
                <a:solidFill>
                  <a:srgbClr val="0120BD">
                    <a:lumMod val="75000"/>
                  </a:srgbClr>
                </a:solidFill>
                <a:latin typeface="Arial" charset="0"/>
              </a:rPr>
              <a:t>الحوافز الفردية</a:t>
            </a:r>
          </a:p>
        </p:txBody>
      </p:sp>
      <p:sp>
        <p:nvSpPr>
          <p:cNvPr id="9" name="Round Diagonal Corner Rectangle 8"/>
          <p:cNvSpPr/>
          <p:nvPr/>
        </p:nvSpPr>
        <p:spPr bwMode="auto">
          <a:xfrm>
            <a:off x="611560" y="4653136"/>
            <a:ext cx="2903984" cy="720080"/>
          </a:xfrm>
          <a:prstGeom prst="round2DiagRect">
            <a:avLst/>
          </a:prstGeom>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pPr rtl="1"/>
            <a:r>
              <a:rPr lang="ar-EG" sz="2800" b="1" dirty="0">
                <a:solidFill>
                  <a:srgbClr val="0120BD">
                    <a:lumMod val="75000"/>
                  </a:srgbClr>
                </a:solidFill>
                <a:latin typeface="Arial" charset="0"/>
              </a:rPr>
              <a:t>الحوافز الجماعية</a:t>
            </a:r>
          </a:p>
        </p:txBody>
      </p:sp>
    </p:spTree>
    <p:extLst>
      <p:ext uri="{BB962C8B-B14F-4D97-AF65-F5344CB8AC3E}">
        <p14:creationId xmlns:p14="http://schemas.microsoft.com/office/powerpoint/2010/main" xmlns="" val="240425337"/>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3"/>
          <p:cNvSpPr/>
          <p:nvPr/>
        </p:nvSpPr>
        <p:spPr bwMode="auto">
          <a:xfrm>
            <a:off x="5004048" y="404664"/>
            <a:ext cx="4008784" cy="720080"/>
          </a:xfrm>
          <a:prstGeom prst="round2DiagRect">
            <a:avLst/>
          </a:prstGeom>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pPr rtl="1"/>
            <a:r>
              <a:rPr lang="ar-EG" sz="2800" b="1" dirty="0">
                <a:solidFill>
                  <a:srgbClr val="0120BD">
                    <a:lumMod val="75000"/>
                  </a:srgbClr>
                </a:solidFill>
                <a:latin typeface="Arial" charset="0"/>
              </a:rPr>
              <a:t>الحوافز الفردية</a:t>
            </a:r>
          </a:p>
        </p:txBody>
      </p:sp>
      <p:sp>
        <p:nvSpPr>
          <p:cNvPr id="2" name="Rectangle 1"/>
          <p:cNvSpPr/>
          <p:nvPr/>
        </p:nvSpPr>
        <p:spPr>
          <a:xfrm>
            <a:off x="4572000" y="2204864"/>
            <a:ext cx="4230216" cy="3046988"/>
          </a:xfrm>
          <a:prstGeom prst="rect">
            <a:avLst/>
          </a:prstGeom>
        </p:spPr>
        <p:txBody>
          <a:bodyPr wrap="square">
            <a:spAutoFit/>
          </a:bodyPr>
          <a:lstStyle/>
          <a:p>
            <a:pPr algn="justLow" rtl="1"/>
            <a:r>
              <a:rPr lang="ar-EG" b="1" dirty="0">
                <a:solidFill>
                  <a:srgbClr val="0120BD">
                    <a:lumMod val="75000"/>
                  </a:srgbClr>
                </a:solidFill>
                <a:latin typeface="Arial" charset="0"/>
              </a:rPr>
              <a:t>وهي تلك الحوافز التي يقصد بها تشجيع أو حفز أفراد معينين لزيادة الإنتاج، </a:t>
            </a:r>
            <a:r>
              <a:rPr lang="ar-EG" b="1" dirty="0" smtClean="0">
                <a:solidFill>
                  <a:srgbClr val="0120BD">
                    <a:lumMod val="75000"/>
                  </a:srgbClr>
                </a:solidFill>
                <a:latin typeface="Arial" charset="0"/>
              </a:rPr>
              <a:t>فتخصيص مكافأة </a:t>
            </a:r>
            <a:r>
              <a:rPr lang="ar-EG" b="1" dirty="0">
                <a:solidFill>
                  <a:srgbClr val="0120BD">
                    <a:lumMod val="75000"/>
                  </a:srgbClr>
                </a:solidFill>
                <a:latin typeface="Arial" charset="0"/>
              </a:rPr>
              <a:t>للموظف الذي ينتج أفضل إنتاج أو مكافأة العامل المواظب كل ذلك يدخل في فئة  	الحوافز الفردية، ومن شأن هذه الحوافز زيادة التنافس الإيجابي بين الأفراد سعيا للوصول </a:t>
            </a:r>
            <a:r>
              <a:rPr lang="ar-EG" b="1" dirty="0" smtClean="0">
                <a:solidFill>
                  <a:srgbClr val="0120BD">
                    <a:lumMod val="75000"/>
                  </a:srgbClr>
                </a:solidFill>
                <a:latin typeface="Arial" charset="0"/>
              </a:rPr>
              <a:t>لإنتاج </a:t>
            </a:r>
            <a:r>
              <a:rPr lang="ar-EG" b="1" dirty="0">
                <a:solidFill>
                  <a:srgbClr val="0120BD">
                    <a:lumMod val="75000"/>
                  </a:srgbClr>
                </a:solidFill>
                <a:latin typeface="Arial" charset="0"/>
              </a:rPr>
              <a:t>وأداء أفضل</a:t>
            </a:r>
          </a:p>
        </p:txBody>
      </p:sp>
    </p:spTree>
    <p:extLst>
      <p:ext uri="{BB962C8B-B14F-4D97-AF65-F5344CB8AC3E}">
        <p14:creationId xmlns:p14="http://schemas.microsoft.com/office/powerpoint/2010/main" xmlns="" val="1406659126"/>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3"/>
          <p:cNvSpPr/>
          <p:nvPr/>
        </p:nvSpPr>
        <p:spPr bwMode="auto">
          <a:xfrm>
            <a:off x="5004048" y="404664"/>
            <a:ext cx="4008784" cy="720080"/>
          </a:xfrm>
          <a:prstGeom prst="round2DiagRect">
            <a:avLst/>
          </a:prstGeom>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pPr rtl="1"/>
            <a:r>
              <a:rPr lang="ar-EG" sz="2800" b="1" dirty="0">
                <a:solidFill>
                  <a:srgbClr val="0120BD">
                    <a:lumMod val="75000"/>
                  </a:srgbClr>
                </a:solidFill>
                <a:latin typeface="Arial" charset="0"/>
              </a:rPr>
              <a:t>الحوافز الجماعية</a:t>
            </a:r>
          </a:p>
        </p:txBody>
      </p:sp>
      <p:sp>
        <p:nvSpPr>
          <p:cNvPr id="2" name="Rectangle 1"/>
          <p:cNvSpPr/>
          <p:nvPr/>
        </p:nvSpPr>
        <p:spPr>
          <a:xfrm>
            <a:off x="4572000" y="2204864"/>
            <a:ext cx="4230216" cy="3046988"/>
          </a:xfrm>
          <a:prstGeom prst="rect">
            <a:avLst/>
          </a:prstGeom>
        </p:spPr>
        <p:txBody>
          <a:bodyPr wrap="square">
            <a:spAutoFit/>
          </a:bodyPr>
          <a:lstStyle/>
          <a:p>
            <a:pPr algn="justLow" rtl="1"/>
            <a:r>
              <a:rPr lang="ar-EG" b="1" dirty="0">
                <a:solidFill>
                  <a:srgbClr val="0120BD">
                    <a:lumMod val="75000"/>
                  </a:srgbClr>
                </a:solidFill>
                <a:latin typeface="Arial" charset="0"/>
              </a:rPr>
              <a:t>تهدف إلى تشجيع روح الفريق وتعزيز التعاون بين العاملين بحيث يحرص كل منهم على  </a:t>
            </a:r>
            <a:r>
              <a:rPr lang="ar-EG" b="1" dirty="0" smtClean="0">
                <a:solidFill>
                  <a:srgbClr val="0120BD">
                    <a:lumMod val="75000"/>
                  </a:srgbClr>
                </a:solidFill>
                <a:latin typeface="Arial" charset="0"/>
              </a:rPr>
              <a:t>أن </a:t>
            </a:r>
            <a:r>
              <a:rPr lang="ar-EG" b="1" dirty="0">
                <a:solidFill>
                  <a:srgbClr val="0120BD">
                    <a:lumMod val="75000"/>
                  </a:srgbClr>
                </a:solidFill>
                <a:latin typeface="Arial" charset="0"/>
              </a:rPr>
              <a:t>يتعارض عمله مع عمل الزملاء، لأن في ذلك إضرار بالأهداف الرئيسية للعمل. ويدخل  </a:t>
            </a:r>
            <a:r>
              <a:rPr lang="ar-EG" b="1" dirty="0" smtClean="0">
                <a:solidFill>
                  <a:srgbClr val="0120BD">
                    <a:lumMod val="75000"/>
                  </a:srgbClr>
                </a:solidFill>
                <a:latin typeface="Arial" charset="0"/>
              </a:rPr>
              <a:t>في </a:t>
            </a:r>
            <a:r>
              <a:rPr lang="ar-EG" b="1" dirty="0">
                <a:solidFill>
                  <a:srgbClr val="0120BD">
                    <a:lumMod val="75000"/>
                  </a:srgbClr>
                </a:solidFill>
                <a:latin typeface="Arial" charset="0"/>
              </a:rPr>
              <a:t>هذا النوع من الحوافز تخصيص جائزة لأحسن إدارة في وزارة، أو فرع في شركة أو  </a:t>
            </a:r>
            <a:r>
              <a:rPr lang="ar-EG" b="1" dirty="0" smtClean="0">
                <a:solidFill>
                  <a:srgbClr val="0120BD">
                    <a:lumMod val="75000"/>
                  </a:srgbClr>
                </a:solidFill>
                <a:latin typeface="Arial" charset="0"/>
              </a:rPr>
              <a:t>بنك</a:t>
            </a:r>
            <a:r>
              <a:rPr lang="ar-EG" b="1" dirty="0">
                <a:solidFill>
                  <a:srgbClr val="0120BD">
                    <a:lumMod val="75000"/>
                  </a:srgbClr>
                </a:solidFill>
                <a:latin typeface="Arial" charset="0"/>
              </a:rPr>
              <a:t>، </a:t>
            </a:r>
            <a:r>
              <a:rPr lang="ar-EG" b="1" dirty="0" smtClean="0">
                <a:solidFill>
                  <a:srgbClr val="0120BD">
                    <a:lumMod val="75000"/>
                  </a:srgbClr>
                </a:solidFill>
                <a:latin typeface="Arial" charset="0"/>
              </a:rPr>
              <a:t/>
            </a:r>
            <a:br>
              <a:rPr lang="ar-EG" b="1" dirty="0" smtClean="0">
                <a:solidFill>
                  <a:srgbClr val="0120BD">
                    <a:lumMod val="75000"/>
                  </a:srgbClr>
                </a:solidFill>
                <a:latin typeface="Arial" charset="0"/>
              </a:rPr>
            </a:br>
            <a:r>
              <a:rPr lang="ar-EG" b="1" dirty="0" smtClean="0">
                <a:solidFill>
                  <a:srgbClr val="0120BD">
                    <a:lumMod val="75000"/>
                  </a:srgbClr>
                </a:solidFill>
                <a:latin typeface="Arial" charset="0"/>
              </a:rPr>
              <a:t>أو </a:t>
            </a:r>
            <a:r>
              <a:rPr lang="ar-EG" b="1" dirty="0">
                <a:solidFill>
                  <a:srgbClr val="0120BD">
                    <a:lumMod val="75000"/>
                  </a:srgbClr>
                </a:solidFill>
                <a:latin typeface="Arial" charset="0"/>
              </a:rPr>
              <a:t>كلية في جامعة، وهكذا دواليك</a:t>
            </a:r>
          </a:p>
        </p:txBody>
      </p:sp>
    </p:spTree>
    <p:extLst>
      <p:ext uri="{BB962C8B-B14F-4D97-AF65-F5344CB8AC3E}">
        <p14:creationId xmlns:p14="http://schemas.microsoft.com/office/powerpoint/2010/main" xmlns="" val="1695590874"/>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2174304" y="116632"/>
            <a:ext cx="6934200" cy="715963"/>
          </a:xfrm>
        </p:spPr>
        <p:txBody>
          <a:bodyPr/>
          <a:lstStyle/>
          <a:p>
            <a:pPr algn="r"/>
            <a:r>
              <a:rPr lang="ar-EG" sz="4000" b="1" dirty="0" smtClean="0">
                <a:solidFill>
                  <a:schemeClr val="accent2">
                    <a:lumMod val="50000"/>
                  </a:schemeClr>
                </a:solidFill>
              </a:rPr>
              <a:t>الوحدة التدريبية الاولى </a:t>
            </a:r>
            <a:endParaRPr lang="en-US" sz="4000" b="1" dirty="0" smtClean="0">
              <a:solidFill>
                <a:schemeClr val="accent2">
                  <a:lumMod val="50000"/>
                </a:schemeClr>
              </a:solidFill>
            </a:endParaRPr>
          </a:p>
        </p:txBody>
      </p:sp>
      <p:sp>
        <p:nvSpPr>
          <p:cNvPr id="2" name="Rectangle 1"/>
          <p:cNvSpPr/>
          <p:nvPr/>
        </p:nvSpPr>
        <p:spPr>
          <a:xfrm>
            <a:off x="2771800" y="1196752"/>
            <a:ext cx="6012160" cy="461665"/>
          </a:xfrm>
          <a:prstGeom prst="rect">
            <a:avLst/>
          </a:prstGeom>
        </p:spPr>
        <p:txBody>
          <a:bodyPr wrap="square">
            <a:spAutoFit/>
          </a:bodyPr>
          <a:lstStyle/>
          <a:p>
            <a:pPr algn="justLow" rtl="1"/>
            <a:r>
              <a:rPr lang="ar-EG" b="1" dirty="0">
                <a:solidFill>
                  <a:srgbClr val="C00000"/>
                </a:solidFill>
              </a:rPr>
              <a:t>التعريف بالدافعية والتحفيز</a:t>
            </a:r>
          </a:p>
        </p:txBody>
      </p:sp>
      <p:sp>
        <p:nvSpPr>
          <p:cNvPr id="6" name="Rectangle 3"/>
          <p:cNvSpPr>
            <a:spLocks noChangeArrowheads="1"/>
          </p:cNvSpPr>
          <p:nvPr/>
        </p:nvSpPr>
        <p:spPr bwMode="auto">
          <a:xfrm>
            <a:off x="1763688" y="2292259"/>
            <a:ext cx="7032667" cy="36933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gn="r" rtl="1">
              <a:buFont typeface="Wingdings" pitchFamily="2" charset="2"/>
              <a:buChar char="ü"/>
            </a:pPr>
            <a:endParaRPr lang="ar-SA" b="1" dirty="0">
              <a:solidFill>
                <a:srgbClr val="7030A0"/>
              </a:solidFill>
              <a:ea typeface="Times New Roman" pitchFamily="18" charset="0"/>
              <a:cs typeface="Arial" pitchFamily="34" charset="0"/>
            </a:endParaRPr>
          </a:p>
          <a:p>
            <a:pPr marL="285750" indent="-285750" algn="r" rtl="1">
              <a:buFont typeface="Wingdings" pitchFamily="2" charset="2"/>
              <a:buChar char="ü"/>
            </a:pPr>
            <a:r>
              <a:rPr lang="ar-SA" b="1" dirty="0">
                <a:solidFill>
                  <a:srgbClr val="7030A0"/>
                </a:solidFill>
                <a:ea typeface="Times New Roman" pitchFamily="18" charset="0"/>
                <a:cs typeface="Arial" pitchFamily="34" charset="0"/>
              </a:rPr>
              <a:t>التعريف بالدافعية</a:t>
            </a:r>
            <a:endParaRPr lang="ar-EG" b="1" dirty="0">
              <a:solidFill>
                <a:srgbClr val="7030A0"/>
              </a:solidFill>
              <a:ea typeface="Times New Roman" pitchFamily="18" charset="0"/>
              <a:cs typeface="Arial" pitchFamily="34" charset="0"/>
            </a:endParaRPr>
          </a:p>
          <a:p>
            <a:pPr marL="285750" indent="-285750" algn="r" rtl="1">
              <a:buFont typeface="Wingdings" pitchFamily="2" charset="2"/>
              <a:buChar char="ü"/>
            </a:pPr>
            <a:r>
              <a:rPr lang="ar-SA" b="1" dirty="0">
                <a:solidFill>
                  <a:srgbClr val="7030A0"/>
                </a:solidFill>
                <a:ea typeface="Times New Roman" pitchFamily="18" charset="0"/>
                <a:cs typeface="Arial" pitchFamily="34" charset="0"/>
              </a:rPr>
              <a:t>الدوافع الهامة ذات العلاقة بالتعلم المدرسي</a:t>
            </a:r>
            <a:endParaRPr lang="en-US" b="1" dirty="0">
              <a:solidFill>
                <a:srgbClr val="7030A0"/>
              </a:solidFill>
              <a:ea typeface="Times New Roman" pitchFamily="18" charset="0"/>
              <a:cs typeface="Arial" pitchFamily="34" charset="0"/>
            </a:endParaRPr>
          </a:p>
          <a:p>
            <a:pPr marL="285750" indent="-285750" algn="r" rtl="1">
              <a:buFont typeface="Wingdings" pitchFamily="2" charset="2"/>
              <a:buChar char="ü"/>
            </a:pPr>
            <a:r>
              <a:rPr lang="ar-SA" b="1" dirty="0">
                <a:solidFill>
                  <a:srgbClr val="7030A0"/>
                </a:solidFill>
                <a:ea typeface="Times New Roman" pitchFamily="18" charset="0"/>
                <a:cs typeface="Arial" pitchFamily="34" charset="0"/>
              </a:rPr>
              <a:t>النظريات والدراسات التي تبحث في طبيعة الدافعية وترتبط بالتعلم المدرسي والتحصيل</a:t>
            </a:r>
            <a:endParaRPr lang="en-US" b="1" dirty="0">
              <a:solidFill>
                <a:srgbClr val="7030A0"/>
              </a:solidFill>
              <a:ea typeface="Times New Roman" pitchFamily="18" charset="0"/>
              <a:cs typeface="Arial" pitchFamily="34" charset="0"/>
            </a:endParaRPr>
          </a:p>
          <a:p>
            <a:pPr marL="285750" indent="-285750" algn="r" rtl="1">
              <a:buFont typeface="Wingdings" pitchFamily="2" charset="2"/>
              <a:buChar char="ü"/>
            </a:pPr>
            <a:r>
              <a:rPr lang="ar-SA" b="1" dirty="0">
                <a:solidFill>
                  <a:srgbClr val="7030A0"/>
                </a:solidFill>
                <a:ea typeface="Times New Roman" pitchFamily="18" charset="0"/>
                <a:cs typeface="Arial" pitchFamily="34" charset="0"/>
              </a:rPr>
              <a:t>تصنيف الدوافع</a:t>
            </a:r>
            <a:endParaRPr lang="ar-EG" b="1" dirty="0">
              <a:solidFill>
                <a:srgbClr val="7030A0"/>
              </a:solidFill>
              <a:ea typeface="Times New Roman" pitchFamily="18" charset="0"/>
              <a:cs typeface="Arial" pitchFamily="34" charset="0"/>
            </a:endParaRPr>
          </a:p>
          <a:p>
            <a:pPr marL="285750" indent="-285750" algn="r" rtl="1">
              <a:buFont typeface="Wingdings" pitchFamily="2" charset="2"/>
              <a:buChar char="ü"/>
            </a:pPr>
            <a:r>
              <a:rPr lang="ar-SA" b="1" dirty="0">
                <a:solidFill>
                  <a:srgbClr val="7030A0"/>
                </a:solidFill>
                <a:ea typeface="Times New Roman" pitchFamily="18" charset="0"/>
                <a:cs typeface="Arial" pitchFamily="34" charset="0"/>
              </a:rPr>
              <a:t>الدافعية من وجهة نظر الإسلام</a:t>
            </a:r>
            <a:endParaRPr lang="en-US" b="1" dirty="0">
              <a:solidFill>
                <a:srgbClr val="7030A0"/>
              </a:solidFill>
              <a:ea typeface="Times New Roman" pitchFamily="18" charset="0"/>
              <a:cs typeface="Arial" pitchFamily="34" charset="0"/>
            </a:endParaRPr>
          </a:p>
          <a:p>
            <a:pPr marL="285750" indent="-285750" algn="r" rtl="1">
              <a:buFont typeface="Wingdings" pitchFamily="2" charset="2"/>
              <a:buChar char="ü"/>
            </a:pPr>
            <a:endParaRPr lang="en-US" sz="1800" dirty="0">
              <a:latin typeface="Calibri"/>
              <a:ea typeface="Calibri"/>
              <a:cs typeface="Arial"/>
            </a:endParaRPr>
          </a:p>
          <a:p>
            <a:pPr marL="285750" indent="-285750" algn="r" rtl="1">
              <a:buFont typeface="Wingdings" pitchFamily="2" charset="2"/>
              <a:buChar char="ü"/>
            </a:pPr>
            <a:endParaRPr lang="ar-EG" b="1" dirty="0" smtClean="0">
              <a:solidFill>
                <a:srgbClr val="7030A0"/>
              </a:solidFill>
              <a:ea typeface="Times New Roman" pitchFamily="18" charset="0"/>
              <a:cs typeface="Arial" pitchFamily="34" charset="0"/>
            </a:endParaRPr>
          </a:p>
          <a:p>
            <a:pPr marL="285750" indent="-285750" algn="r" rtl="1">
              <a:buFont typeface="Wingdings" pitchFamily="2" charset="2"/>
              <a:buChar char="ü"/>
            </a:pPr>
            <a:endParaRPr lang="ar-SA" b="1" dirty="0" smtClean="0">
              <a:solidFill>
                <a:srgbClr val="7030A0"/>
              </a:solidFill>
              <a:ea typeface="Times New Roman" pitchFamily="18" charset="0"/>
              <a:cs typeface="Arial" pitchFamily="34" charset="0"/>
            </a:endParaRPr>
          </a:p>
        </p:txBody>
      </p:sp>
      <p:sp>
        <p:nvSpPr>
          <p:cNvPr id="7" name="Rectangle 4"/>
          <p:cNvSpPr>
            <a:spLocks noChangeArrowheads="1"/>
          </p:cNvSpPr>
          <p:nvPr/>
        </p:nvSpPr>
        <p:spPr bwMode="auto">
          <a:xfrm>
            <a:off x="0" y="4572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ar-EG">
              <a:solidFill>
                <a:srgbClr val="808080"/>
              </a:solidFill>
            </a:endParaRPr>
          </a:p>
        </p:txBody>
      </p:sp>
    </p:spTree>
    <p:extLst>
      <p:ext uri="{BB962C8B-B14F-4D97-AF65-F5344CB8AC3E}">
        <p14:creationId xmlns:p14="http://schemas.microsoft.com/office/powerpoint/2010/main" xmlns="" val="56178284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barn(inVertical)">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barn(inVertical)">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barn(inVertical)">
                                      <p:cBhvr>
                                        <p:cTn id="17" dur="50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barn(inVertical)">
                                      <p:cBhvr>
                                        <p:cTn id="22" dur="500"/>
                                        <p:tgtEl>
                                          <p:spTgt spid="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barn(inVertical)">
                                      <p:cBhvr>
                                        <p:cTn id="27"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对角圆角矩形 5"/>
          <p:cNvSpPr>
            <a:spLocks/>
          </p:cNvSpPr>
          <p:nvPr/>
        </p:nvSpPr>
        <p:spPr bwMode="auto">
          <a:xfrm rot="21346829" flipH="1">
            <a:off x="1503901" y="2158577"/>
            <a:ext cx="5850448" cy="2931372"/>
          </a:xfrm>
          <a:custGeom>
            <a:avLst/>
            <a:gdLst>
              <a:gd name="T0" fmla="*/ 492043 w 6954838"/>
              <a:gd name="T1" fmla="*/ 0 h 3879850"/>
              <a:gd name="T2" fmla="*/ 6954838 w 6954838"/>
              <a:gd name="T3" fmla="*/ 0 h 3879850"/>
              <a:gd name="T4" fmla="*/ 6954838 w 6954838"/>
              <a:gd name="T5" fmla="*/ 0 h 3879850"/>
              <a:gd name="T6" fmla="*/ 6954838 w 6954838"/>
              <a:gd name="T7" fmla="*/ 3387807 h 3879850"/>
              <a:gd name="T8" fmla="*/ 6462795 w 6954838"/>
              <a:gd name="T9" fmla="*/ 3879850 h 3879850"/>
              <a:gd name="T10" fmla="*/ 0 w 6954838"/>
              <a:gd name="T11" fmla="*/ 3879850 h 3879850"/>
              <a:gd name="T12" fmla="*/ 0 w 6954838"/>
              <a:gd name="T13" fmla="*/ 3879850 h 3879850"/>
              <a:gd name="T14" fmla="*/ 0 w 6954838"/>
              <a:gd name="T15" fmla="*/ 492043 h 3879850"/>
              <a:gd name="T16" fmla="*/ 492043 w 6954838"/>
              <a:gd name="T17" fmla="*/ 0 h 3879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54838" h="3879850">
                <a:moveTo>
                  <a:pt x="492043" y="0"/>
                </a:moveTo>
                <a:lnTo>
                  <a:pt x="6954838" y="0"/>
                </a:lnTo>
                <a:lnTo>
                  <a:pt x="6954838" y="3387807"/>
                </a:lnTo>
                <a:cubicBezTo>
                  <a:pt x="6954838" y="3659555"/>
                  <a:pt x="6734543" y="3879850"/>
                  <a:pt x="6462795" y="3879850"/>
                </a:cubicBezTo>
                <a:lnTo>
                  <a:pt x="0" y="3879850"/>
                </a:lnTo>
                <a:lnTo>
                  <a:pt x="0" y="492043"/>
                </a:lnTo>
                <a:cubicBezTo>
                  <a:pt x="0" y="220295"/>
                  <a:pt x="220295" y="0"/>
                  <a:pt x="492043" y="0"/>
                </a:cubicBezTo>
                <a:close/>
              </a:path>
            </a:pathLst>
          </a:custGeom>
          <a:gradFill>
            <a:gsLst>
              <a:gs pos="0">
                <a:srgbClr val="66CCFF"/>
              </a:gs>
              <a:gs pos="35000">
                <a:srgbClr val="33CCFF"/>
              </a:gs>
              <a:gs pos="100000">
                <a:srgbClr val="00B0F0"/>
              </a:gs>
            </a:gsLst>
          </a:gradFill>
          <a:ln>
            <a:solidFill>
              <a:srgbClr val="00FFFF"/>
            </a:solidFill>
          </a:ln>
          <a:extLst/>
        </p:spPr>
        <p:style>
          <a:lnRef idx="1">
            <a:schemeClr val="accent1"/>
          </a:lnRef>
          <a:fillRef idx="2">
            <a:schemeClr val="accent1"/>
          </a:fillRef>
          <a:effectRef idx="1">
            <a:schemeClr val="accent1"/>
          </a:effectRef>
          <a:fontRef idx="minor">
            <a:schemeClr val="dk1"/>
          </a:fontRef>
        </p:style>
        <p:txBody>
          <a:bodyPr anchor="ctr"/>
          <a:lstStyle/>
          <a:p>
            <a:pPr>
              <a:defRPr/>
            </a:pPr>
            <a:endParaRPr lang="ar-EG">
              <a:solidFill>
                <a:srgbClr val="000000"/>
              </a:solidFill>
              <a:latin typeface="Arial" panose="020B0604020202020204" pitchFamily="34" charset="0"/>
              <a:ea typeface="SimSun" panose="02010600030101010101" pitchFamily="2" charset="-122"/>
            </a:endParaRPr>
          </a:p>
        </p:txBody>
      </p:sp>
      <p:pic>
        <p:nvPicPr>
          <p:cNvPr id="7" name="Picture 3" descr="C:\TDDOWNLOAD\pencil.png"/>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flipH="1">
            <a:off x="6826558" y="1700808"/>
            <a:ext cx="481746" cy="7466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内容占位符 2"/>
          <p:cNvSpPr>
            <a:spLocks noGrp="1"/>
          </p:cNvSpPr>
          <p:nvPr>
            <p:ph idx="4294967295"/>
          </p:nvPr>
        </p:nvSpPr>
        <p:spPr>
          <a:xfrm rot="21361315" flipH="1">
            <a:off x="1973263" y="2738438"/>
            <a:ext cx="4797425" cy="2054225"/>
          </a:xfrm>
        </p:spPr>
        <p:txBody>
          <a:bodyPr/>
          <a:lstStyle/>
          <a:p>
            <a:pPr marL="0" indent="0" algn="ctr" eaLnBrk="1" hangingPunct="1"/>
            <a:endParaRPr lang="en-US" sz="2800" b="1" dirty="0" smtClean="0">
              <a:solidFill>
                <a:srgbClr val="002060"/>
              </a:solidFill>
            </a:endParaRPr>
          </a:p>
          <a:p>
            <a:pPr marL="0" indent="0" algn="ctr">
              <a:buNone/>
            </a:pPr>
            <a:r>
              <a:rPr lang="ar-EG" altLang="zh-CN" sz="4000" b="1" dirty="0">
                <a:solidFill>
                  <a:srgbClr val="002060"/>
                </a:solidFill>
              </a:rPr>
              <a:t>أسس الحوافز</a:t>
            </a:r>
          </a:p>
        </p:txBody>
      </p:sp>
    </p:spTree>
    <p:extLst>
      <p:ext uri="{BB962C8B-B14F-4D97-AF65-F5344CB8AC3E}">
        <p14:creationId xmlns:p14="http://schemas.microsoft.com/office/powerpoint/2010/main" xmlns="" val="549280779"/>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par>
                          <p:cTn id="21" fill="hold">
                            <p:stCondLst>
                              <p:cond delay="2000"/>
                            </p:stCondLst>
                            <p:childTnLst>
                              <p:par>
                                <p:cTn id="22" presetID="26" presetClass="entr" presetSubtype="0"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80">
                                          <p:stCondLst>
                                            <p:cond delay="0"/>
                                          </p:stCondLst>
                                        </p:cTn>
                                        <p:tgtEl>
                                          <p:spTgt spid="7"/>
                                        </p:tgtEl>
                                      </p:cBhvr>
                                    </p:animEffect>
                                    <p:anim calcmode="lin" valueType="num">
                                      <p:cBhvr>
                                        <p:cTn id="25"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0" dur="26">
                                          <p:stCondLst>
                                            <p:cond delay="650"/>
                                          </p:stCondLst>
                                        </p:cTn>
                                        <p:tgtEl>
                                          <p:spTgt spid="7"/>
                                        </p:tgtEl>
                                      </p:cBhvr>
                                      <p:to x="100000" y="60000"/>
                                    </p:animScale>
                                    <p:animScale>
                                      <p:cBhvr>
                                        <p:cTn id="31" dur="166" decel="50000">
                                          <p:stCondLst>
                                            <p:cond delay="676"/>
                                          </p:stCondLst>
                                        </p:cTn>
                                        <p:tgtEl>
                                          <p:spTgt spid="7"/>
                                        </p:tgtEl>
                                      </p:cBhvr>
                                      <p:to x="100000" y="100000"/>
                                    </p:animScale>
                                    <p:animScale>
                                      <p:cBhvr>
                                        <p:cTn id="32" dur="26">
                                          <p:stCondLst>
                                            <p:cond delay="1312"/>
                                          </p:stCondLst>
                                        </p:cTn>
                                        <p:tgtEl>
                                          <p:spTgt spid="7"/>
                                        </p:tgtEl>
                                      </p:cBhvr>
                                      <p:to x="100000" y="80000"/>
                                    </p:animScale>
                                    <p:animScale>
                                      <p:cBhvr>
                                        <p:cTn id="33" dur="166" decel="50000">
                                          <p:stCondLst>
                                            <p:cond delay="1338"/>
                                          </p:stCondLst>
                                        </p:cTn>
                                        <p:tgtEl>
                                          <p:spTgt spid="7"/>
                                        </p:tgtEl>
                                      </p:cBhvr>
                                      <p:to x="100000" y="100000"/>
                                    </p:animScale>
                                    <p:animScale>
                                      <p:cBhvr>
                                        <p:cTn id="34" dur="26">
                                          <p:stCondLst>
                                            <p:cond delay="1642"/>
                                          </p:stCondLst>
                                        </p:cTn>
                                        <p:tgtEl>
                                          <p:spTgt spid="7"/>
                                        </p:tgtEl>
                                      </p:cBhvr>
                                      <p:to x="100000" y="90000"/>
                                    </p:animScale>
                                    <p:animScale>
                                      <p:cBhvr>
                                        <p:cTn id="35" dur="166" decel="50000">
                                          <p:stCondLst>
                                            <p:cond delay="1668"/>
                                          </p:stCondLst>
                                        </p:cTn>
                                        <p:tgtEl>
                                          <p:spTgt spid="7"/>
                                        </p:tgtEl>
                                      </p:cBhvr>
                                      <p:to x="100000" y="100000"/>
                                    </p:animScale>
                                    <p:animScale>
                                      <p:cBhvr>
                                        <p:cTn id="36" dur="26">
                                          <p:stCondLst>
                                            <p:cond delay="1808"/>
                                          </p:stCondLst>
                                        </p:cTn>
                                        <p:tgtEl>
                                          <p:spTgt spid="7"/>
                                        </p:tgtEl>
                                      </p:cBhvr>
                                      <p:to x="100000" y="95000"/>
                                    </p:animScale>
                                    <p:animScale>
                                      <p:cBhvr>
                                        <p:cTn id="37" dur="166" decel="50000">
                                          <p:stCondLst>
                                            <p:cond delay="1834"/>
                                          </p:stCondLst>
                                        </p:cTn>
                                        <p:tgtEl>
                                          <p:spTgt spid="7"/>
                                        </p:tgtEl>
                                      </p:cBhvr>
                                      <p:to x="100000" y="100000"/>
                                    </p:animScale>
                                  </p:childTnLst>
                                </p:cTn>
                              </p:par>
                            </p:childTnLst>
                          </p:cTn>
                        </p:par>
                        <p:par>
                          <p:cTn id="38" fill="hold">
                            <p:stCondLst>
                              <p:cond delay="4000"/>
                            </p:stCondLst>
                            <p:childTnLst>
                              <p:par>
                                <p:cTn id="39" presetID="26" presetClass="entr" presetSubtype="0" fill="hold" grpId="0" nodeType="afterEffect">
                                  <p:stCondLst>
                                    <p:cond delay="0"/>
                                  </p:stCondLst>
                                  <p:childTnLst>
                                    <p:set>
                                      <p:cBhvr>
                                        <p:cTn id="40" dur="1" fill="hold">
                                          <p:stCondLst>
                                            <p:cond delay="0"/>
                                          </p:stCondLst>
                                        </p:cTn>
                                        <p:tgtEl>
                                          <p:spTgt spid="8">
                                            <p:txEl>
                                              <p:pRg st="1" end="1"/>
                                            </p:txEl>
                                          </p:spTgt>
                                        </p:tgtEl>
                                        <p:attrNameLst>
                                          <p:attrName>style.visibility</p:attrName>
                                        </p:attrNameLst>
                                      </p:cBhvr>
                                      <p:to>
                                        <p:strVal val="visible"/>
                                      </p:to>
                                    </p:set>
                                    <p:animEffect transition="in" filter="wipe(down)">
                                      <p:cBhvr>
                                        <p:cTn id="41" dur="580">
                                          <p:stCondLst>
                                            <p:cond delay="0"/>
                                          </p:stCondLst>
                                        </p:cTn>
                                        <p:tgtEl>
                                          <p:spTgt spid="8">
                                            <p:txEl>
                                              <p:pRg st="1" end="1"/>
                                            </p:txEl>
                                          </p:spTgt>
                                        </p:tgtEl>
                                      </p:cBhvr>
                                    </p:animEffect>
                                    <p:anim calcmode="lin" valueType="num">
                                      <p:cBhvr>
                                        <p:cTn id="42" dur="1822" tmFilter="0,0; 0.14,0.36; 0.43,0.73; 0.71,0.91; 1.0,1.0">
                                          <p:stCondLst>
                                            <p:cond delay="0"/>
                                          </p:stCondLst>
                                        </p:cTn>
                                        <p:tgtEl>
                                          <p:spTgt spid="8">
                                            <p:txEl>
                                              <p:pRg st="1" end="1"/>
                                            </p:txEl>
                                          </p:spTgt>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8">
                                            <p:txEl>
                                              <p:pRg st="1" end="1"/>
                                            </p:txEl>
                                          </p:spTgt>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8">
                                            <p:txEl>
                                              <p:pRg st="1" end="1"/>
                                            </p:txEl>
                                          </p:spTgt>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8">
                                            <p:txEl>
                                              <p:pRg st="1" end="1"/>
                                            </p:txEl>
                                          </p:spTgt>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8">
                                            <p:txEl>
                                              <p:pRg st="1" end="1"/>
                                            </p:txEl>
                                          </p:spTgt>
                                        </p:tgtEl>
                                        <p:attrNameLst>
                                          <p:attrName>ppt_y</p:attrName>
                                        </p:attrNameLst>
                                      </p:cBhvr>
                                      <p:tavLst>
                                        <p:tav tm="0" fmla="#ppt_y-sin(pi*$)/81">
                                          <p:val>
                                            <p:fltVal val="0"/>
                                          </p:val>
                                        </p:tav>
                                        <p:tav tm="100000">
                                          <p:val>
                                            <p:fltVal val="1"/>
                                          </p:val>
                                        </p:tav>
                                      </p:tavLst>
                                    </p:anim>
                                    <p:animScale>
                                      <p:cBhvr>
                                        <p:cTn id="47" dur="26">
                                          <p:stCondLst>
                                            <p:cond delay="650"/>
                                          </p:stCondLst>
                                        </p:cTn>
                                        <p:tgtEl>
                                          <p:spTgt spid="8">
                                            <p:txEl>
                                              <p:pRg st="1" end="1"/>
                                            </p:txEl>
                                          </p:spTgt>
                                        </p:tgtEl>
                                      </p:cBhvr>
                                      <p:to x="100000" y="60000"/>
                                    </p:animScale>
                                    <p:animScale>
                                      <p:cBhvr>
                                        <p:cTn id="48" dur="166" decel="50000">
                                          <p:stCondLst>
                                            <p:cond delay="676"/>
                                          </p:stCondLst>
                                        </p:cTn>
                                        <p:tgtEl>
                                          <p:spTgt spid="8">
                                            <p:txEl>
                                              <p:pRg st="1" end="1"/>
                                            </p:txEl>
                                          </p:spTgt>
                                        </p:tgtEl>
                                      </p:cBhvr>
                                      <p:to x="100000" y="100000"/>
                                    </p:animScale>
                                    <p:animScale>
                                      <p:cBhvr>
                                        <p:cTn id="49" dur="26">
                                          <p:stCondLst>
                                            <p:cond delay="1312"/>
                                          </p:stCondLst>
                                        </p:cTn>
                                        <p:tgtEl>
                                          <p:spTgt spid="8">
                                            <p:txEl>
                                              <p:pRg st="1" end="1"/>
                                            </p:txEl>
                                          </p:spTgt>
                                        </p:tgtEl>
                                      </p:cBhvr>
                                      <p:to x="100000" y="80000"/>
                                    </p:animScale>
                                    <p:animScale>
                                      <p:cBhvr>
                                        <p:cTn id="50" dur="166" decel="50000">
                                          <p:stCondLst>
                                            <p:cond delay="1338"/>
                                          </p:stCondLst>
                                        </p:cTn>
                                        <p:tgtEl>
                                          <p:spTgt spid="8">
                                            <p:txEl>
                                              <p:pRg st="1" end="1"/>
                                            </p:txEl>
                                          </p:spTgt>
                                        </p:tgtEl>
                                      </p:cBhvr>
                                      <p:to x="100000" y="100000"/>
                                    </p:animScale>
                                    <p:animScale>
                                      <p:cBhvr>
                                        <p:cTn id="51" dur="26">
                                          <p:stCondLst>
                                            <p:cond delay="1642"/>
                                          </p:stCondLst>
                                        </p:cTn>
                                        <p:tgtEl>
                                          <p:spTgt spid="8">
                                            <p:txEl>
                                              <p:pRg st="1" end="1"/>
                                            </p:txEl>
                                          </p:spTgt>
                                        </p:tgtEl>
                                      </p:cBhvr>
                                      <p:to x="100000" y="90000"/>
                                    </p:animScale>
                                    <p:animScale>
                                      <p:cBhvr>
                                        <p:cTn id="52" dur="166" decel="50000">
                                          <p:stCondLst>
                                            <p:cond delay="1668"/>
                                          </p:stCondLst>
                                        </p:cTn>
                                        <p:tgtEl>
                                          <p:spTgt spid="8">
                                            <p:txEl>
                                              <p:pRg st="1" end="1"/>
                                            </p:txEl>
                                          </p:spTgt>
                                        </p:tgtEl>
                                      </p:cBhvr>
                                      <p:to x="100000" y="100000"/>
                                    </p:animScale>
                                    <p:animScale>
                                      <p:cBhvr>
                                        <p:cTn id="53" dur="26">
                                          <p:stCondLst>
                                            <p:cond delay="1808"/>
                                          </p:stCondLst>
                                        </p:cTn>
                                        <p:tgtEl>
                                          <p:spTgt spid="8">
                                            <p:txEl>
                                              <p:pRg st="1" end="1"/>
                                            </p:txEl>
                                          </p:spTgt>
                                        </p:tgtEl>
                                      </p:cBhvr>
                                      <p:to x="100000" y="95000"/>
                                    </p:animScale>
                                    <p:animScale>
                                      <p:cBhvr>
                                        <p:cTn id="54" dur="166" decel="50000">
                                          <p:stCondLst>
                                            <p:cond delay="1834"/>
                                          </p:stCondLst>
                                        </p:cTn>
                                        <p:tgtEl>
                                          <p:spTgt spid="8">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build="p"/>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3"/>
          <p:cNvSpPr/>
          <p:nvPr/>
        </p:nvSpPr>
        <p:spPr bwMode="auto">
          <a:xfrm>
            <a:off x="6660232" y="404664"/>
            <a:ext cx="2352600" cy="720080"/>
          </a:xfrm>
          <a:prstGeom prst="round2DiagRect">
            <a:avLst/>
          </a:prstGeom>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r>
              <a:rPr lang="ar-EG" sz="2800" b="1" dirty="0">
                <a:solidFill>
                  <a:srgbClr val="0120BD">
                    <a:lumMod val="75000"/>
                  </a:srgbClr>
                </a:solidFill>
                <a:latin typeface="Arial" charset="0"/>
              </a:rPr>
              <a:t>الأداء </a:t>
            </a:r>
            <a:endParaRPr lang="ar-EG" sz="2800" b="1" dirty="0" smtClean="0">
              <a:solidFill>
                <a:srgbClr val="0120BD">
                  <a:lumMod val="75000"/>
                </a:srgbClr>
              </a:solidFill>
              <a:latin typeface="Arial" charset="0"/>
            </a:endParaRPr>
          </a:p>
        </p:txBody>
      </p:sp>
      <p:sp>
        <p:nvSpPr>
          <p:cNvPr id="5" name="Flowchart: Alternate Process 4"/>
          <p:cNvSpPr/>
          <p:nvPr/>
        </p:nvSpPr>
        <p:spPr bwMode="auto">
          <a:xfrm>
            <a:off x="467544" y="4365104"/>
            <a:ext cx="8208912" cy="1584176"/>
          </a:xfrm>
          <a:prstGeom prst="flowChartAlternateProcess">
            <a:avLst/>
          </a:prstGeom>
          <a:solidFill>
            <a:schemeClr val="accent1">
              <a:alpha val="50000"/>
            </a:schemeClr>
          </a:solidFill>
          <a:ln/>
          <a:extLst/>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1" anchor="ctr" anchorCtr="0" compatLnSpc="1">
            <a:prstTxWarp prst="textNoShape">
              <a:avLst/>
            </a:prstTxWarp>
          </a:bodyPr>
          <a:lstStyle/>
          <a:p>
            <a:pPr rtl="1"/>
            <a:endParaRPr lang="ar-EG" b="1" dirty="0" smtClean="0">
              <a:solidFill>
                <a:srgbClr val="808080"/>
              </a:solidFill>
              <a:latin typeface="Arial" charset="0"/>
            </a:endParaRPr>
          </a:p>
        </p:txBody>
      </p:sp>
      <p:sp>
        <p:nvSpPr>
          <p:cNvPr id="2" name="TextBox 1"/>
          <p:cNvSpPr txBox="1"/>
          <p:nvPr/>
        </p:nvSpPr>
        <p:spPr>
          <a:xfrm>
            <a:off x="467544" y="4581128"/>
            <a:ext cx="8208912" cy="1200329"/>
          </a:xfrm>
          <a:prstGeom prst="rect">
            <a:avLst/>
          </a:prstGeom>
          <a:noFill/>
        </p:spPr>
        <p:txBody>
          <a:bodyPr wrap="square" rtlCol="1">
            <a:spAutoFit/>
          </a:bodyPr>
          <a:lstStyle/>
          <a:p>
            <a:pPr rtl="1"/>
            <a:r>
              <a:rPr lang="ar-SA" b="1" dirty="0">
                <a:solidFill>
                  <a:srgbClr val="FFFFFF"/>
                </a:solidFill>
              </a:rPr>
              <a:t>يعتبر التميز في الأداء المعيار الأساسي، وربما الأوحد لدى البعض، وفي بعض الحالات  وهو يعني ما يزيد عن المعدل النمطي </a:t>
            </a:r>
            <a:r>
              <a:rPr lang="ar-SA" b="1" dirty="0" smtClean="0">
                <a:solidFill>
                  <a:srgbClr val="FFFFFF"/>
                </a:solidFill>
              </a:rPr>
              <a:t>للأداء </a:t>
            </a:r>
            <a:r>
              <a:rPr lang="ar-SA" b="1" dirty="0">
                <a:solidFill>
                  <a:srgbClr val="FFFFFF"/>
                </a:solidFill>
              </a:rPr>
              <a:t>سواء كان ذلك في الكمية ، أو الجودة </a:t>
            </a:r>
            <a:r>
              <a:rPr lang="ar-SA" b="1" dirty="0" smtClean="0">
                <a:solidFill>
                  <a:srgbClr val="FFFFFF"/>
                </a:solidFill>
              </a:rPr>
              <a:t>أو </a:t>
            </a:r>
            <a:r>
              <a:rPr lang="ar-SA" b="1" dirty="0">
                <a:solidFill>
                  <a:srgbClr val="FFFFFF"/>
                </a:solidFill>
              </a:rPr>
              <a:t>وفر في وقت العمل ، أو وفر في التكاليف ،أو وفر في أي مورد آخر </a:t>
            </a:r>
            <a:endParaRPr lang="ar-EG" b="1" dirty="0">
              <a:solidFill>
                <a:srgbClr val="FFFFFF"/>
              </a:solidFill>
            </a:endParaRPr>
          </a:p>
        </p:txBody>
      </p:sp>
    </p:spTree>
    <p:extLst>
      <p:ext uri="{BB962C8B-B14F-4D97-AF65-F5344CB8AC3E}">
        <p14:creationId xmlns:p14="http://schemas.microsoft.com/office/powerpoint/2010/main" xmlns="" val="1091566289"/>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3"/>
          <p:cNvSpPr/>
          <p:nvPr/>
        </p:nvSpPr>
        <p:spPr bwMode="auto">
          <a:xfrm>
            <a:off x="6660232" y="404664"/>
            <a:ext cx="2352600" cy="720080"/>
          </a:xfrm>
          <a:prstGeom prst="round2DiagRect">
            <a:avLst/>
          </a:prstGeom>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r>
              <a:rPr lang="ar-EG" sz="2800" b="1" dirty="0">
                <a:solidFill>
                  <a:srgbClr val="0120BD">
                    <a:lumMod val="75000"/>
                  </a:srgbClr>
                </a:solidFill>
                <a:latin typeface="Arial" charset="0"/>
              </a:rPr>
              <a:t>المجهود </a:t>
            </a:r>
            <a:endParaRPr lang="ar-EG" sz="2800" b="1" dirty="0" smtClean="0">
              <a:solidFill>
                <a:srgbClr val="0120BD">
                  <a:lumMod val="75000"/>
                </a:srgbClr>
              </a:solidFill>
              <a:latin typeface="Arial" charset="0"/>
            </a:endParaRPr>
          </a:p>
        </p:txBody>
      </p:sp>
      <p:sp>
        <p:nvSpPr>
          <p:cNvPr id="5" name="Flowchart: Alternate Process 4"/>
          <p:cNvSpPr/>
          <p:nvPr/>
        </p:nvSpPr>
        <p:spPr bwMode="auto">
          <a:xfrm>
            <a:off x="467544" y="4365104"/>
            <a:ext cx="8208912" cy="1584176"/>
          </a:xfrm>
          <a:prstGeom prst="flowChartAlternateProcess">
            <a:avLst/>
          </a:prstGeom>
          <a:solidFill>
            <a:schemeClr val="accent1">
              <a:alpha val="50000"/>
            </a:schemeClr>
          </a:solidFill>
          <a:ln/>
          <a:extLst/>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1" anchor="ctr" anchorCtr="0" compatLnSpc="1">
            <a:prstTxWarp prst="textNoShape">
              <a:avLst/>
            </a:prstTxWarp>
          </a:bodyPr>
          <a:lstStyle/>
          <a:p>
            <a:pPr rtl="1"/>
            <a:endParaRPr lang="ar-EG" b="1" dirty="0" smtClean="0">
              <a:solidFill>
                <a:srgbClr val="808080"/>
              </a:solidFill>
              <a:latin typeface="Arial" charset="0"/>
            </a:endParaRPr>
          </a:p>
        </p:txBody>
      </p:sp>
      <p:sp>
        <p:nvSpPr>
          <p:cNvPr id="2" name="TextBox 1"/>
          <p:cNvSpPr txBox="1"/>
          <p:nvPr/>
        </p:nvSpPr>
        <p:spPr>
          <a:xfrm>
            <a:off x="467544" y="4581128"/>
            <a:ext cx="8208912" cy="1200329"/>
          </a:xfrm>
          <a:prstGeom prst="rect">
            <a:avLst/>
          </a:prstGeom>
          <a:noFill/>
        </p:spPr>
        <p:txBody>
          <a:bodyPr wrap="square" rtlCol="1">
            <a:spAutoFit/>
          </a:bodyPr>
          <a:lstStyle/>
          <a:p>
            <a:pPr rtl="1"/>
            <a:r>
              <a:rPr lang="ar-SA" b="1" dirty="0">
                <a:solidFill>
                  <a:srgbClr val="FFFFFF"/>
                </a:solidFill>
              </a:rPr>
              <a:t>يصعب أحيانا قياس ناتج العمل ، وذلك لأنه غير ملموس وواضح ، كما في أداء </a:t>
            </a:r>
          </a:p>
          <a:p>
            <a:pPr rtl="1"/>
            <a:r>
              <a:rPr lang="ar-SA" b="1" dirty="0">
                <a:solidFill>
                  <a:srgbClr val="FFFFFF"/>
                </a:solidFill>
              </a:rPr>
              <a:t>وظائف الخدمات ، والأعمال الحكومية ، أو لأن الناتج شيء إحتمالي الحدوث ،مثل الفوز بعرض في إحدى المناقصات أو المسابقات </a:t>
            </a:r>
            <a:endParaRPr lang="ar-EG" b="1" dirty="0">
              <a:solidFill>
                <a:srgbClr val="FFFFFF"/>
              </a:solidFill>
            </a:endParaRPr>
          </a:p>
        </p:txBody>
      </p:sp>
    </p:spTree>
    <p:extLst>
      <p:ext uri="{BB962C8B-B14F-4D97-AF65-F5344CB8AC3E}">
        <p14:creationId xmlns:p14="http://schemas.microsoft.com/office/powerpoint/2010/main" xmlns="" val="75288959"/>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3"/>
          <p:cNvSpPr/>
          <p:nvPr/>
        </p:nvSpPr>
        <p:spPr bwMode="auto">
          <a:xfrm>
            <a:off x="6660232" y="404664"/>
            <a:ext cx="2352600" cy="720080"/>
          </a:xfrm>
          <a:prstGeom prst="round2DiagRect">
            <a:avLst/>
          </a:prstGeom>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r>
              <a:rPr lang="ar-EG" sz="2800" b="1" dirty="0">
                <a:solidFill>
                  <a:srgbClr val="0120BD">
                    <a:lumMod val="75000"/>
                  </a:srgbClr>
                </a:solidFill>
                <a:latin typeface="Arial" charset="0"/>
              </a:rPr>
              <a:t>الاقدمية </a:t>
            </a:r>
            <a:endParaRPr lang="ar-EG" sz="2800" b="1" dirty="0" smtClean="0">
              <a:solidFill>
                <a:srgbClr val="0120BD">
                  <a:lumMod val="75000"/>
                </a:srgbClr>
              </a:solidFill>
              <a:latin typeface="Arial" charset="0"/>
            </a:endParaRPr>
          </a:p>
        </p:txBody>
      </p:sp>
      <p:sp>
        <p:nvSpPr>
          <p:cNvPr id="5" name="Flowchart: Alternate Process 4"/>
          <p:cNvSpPr/>
          <p:nvPr/>
        </p:nvSpPr>
        <p:spPr bwMode="auto">
          <a:xfrm>
            <a:off x="467544" y="4365104"/>
            <a:ext cx="8208912" cy="1584176"/>
          </a:xfrm>
          <a:prstGeom prst="flowChartAlternateProcess">
            <a:avLst/>
          </a:prstGeom>
          <a:solidFill>
            <a:schemeClr val="accent1">
              <a:alpha val="50000"/>
            </a:schemeClr>
          </a:solidFill>
          <a:ln/>
          <a:extLst/>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1" anchor="ctr" anchorCtr="0" compatLnSpc="1">
            <a:prstTxWarp prst="textNoShape">
              <a:avLst/>
            </a:prstTxWarp>
          </a:bodyPr>
          <a:lstStyle/>
          <a:p>
            <a:pPr rtl="1"/>
            <a:endParaRPr lang="ar-EG" b="1" dirty="0" smtClean="0">
              <a:solidFill>
                <a:srgbClr val="808080"/>
              </a:solidFill>
              <a:latin typeface="Arial" charset="0"/>
            </a:endParaRPr>
          </a:p>
        </p:txBody>
      </p:sp>
      <p:sp>
        <p:nvSpPr>
          <p:cNvPr id="2" name="TextBox 1"/>
          <p:cNvSpPr txBox="1"/>
          <p:nvPr/>
        </p:nvSpPr>
        <p:spPr>
          <a:xfrm>
            <a:off x="467544" y="4379620"/>
            <a:ext cx="8208912" cy="1569660"/>
          </a:xfrm>
          <a:prstGeom prst="rect">
            <a:avLst/>
          </a:prstGeom>
          <a:noFill/>
        </p:spPr>
        <p:txBody>
          <a:bodyPr wrap="square" rtlCol="1">
            <a:spAutoFit/>
          </a:bodyPr>
          <a:lstStyle/>
          <a:p>
            <a:pPr rtl="1"/>
            <a:r>
              <a:rPr lang="ar-SA" b="1" dirty="0">
                <a:solidFill>
                  <a:srgbClr val="FFFFFF"/>
                </a:solidFill>
              </a:rPr>
              <a:t>ويقصد بها طول الفترة التي قضاها الفرد في العمل، وهى تشير إلي حد ما إلي </a:t>
            </a:r>
          </a:p>
          <a:p>
            <a:pPr rtl="1"/>
            <a:r>
              <a:rPr lang="ar-SA" b="1" dirty="0">
                <a:solidFill>
                  <a:srgbClr val="FFFFFF"/>
                </a:solidFill>
              </a:rPr>
              <a:t>الولاء والانتماء، والذي يجب مكافأته بشكل ما. وهى تأتى في شكل علاوات في الغالب ، </a:t>
            </a:r>
            <a:r>
              <a:rPr lang="ar-SA" b="1" dirty="0" smtClean="0">
                <a:solidFill>
                  <a:srgbClr val="FFFFFF"/>
                </a:solidFill>
              </a:rPr>
              <a:t> </a:t>
            </a:r>
            <a:r>
              <a:rPr lang="ar-SA" b="1" dirty="0">
                <a:solidFill>
                  <a:srgbClr val="FFFFFF"/>
                </a:solidFill>
              </a:rPr>
              <a:t>لمكافأة الأقدمية ، وتظهر أهمية علاوات الأقدمية في الحكومة بشكل أكبر من </a:t>
            </a:r>
            <a:r>
              <a:rPr lang="ar-SA" b="1" dirty="0" smtClean="0">
                <a:solidFill>
                  <a:srgbClr val="FFFFFF"/>
                </a:solidFill>
              </a:rPr>
              <a:t>العمل </a:t>
            </a:r>
            <a:r>
              <a:rPr lang="ar-SA" b="1" dirty="0">
                <a:solidFill>
                  <a:srgbClr val="FFFFFF"/>
                </a:solidFill>
              </a:rPr>
              <a:t>الخاص </a:t>
            </a:r>
          </a:p>
        </p:txBody>
      </p:sp>
    </p:spTree>
    <p:extLst>
      <p:ext uri="{BB962C8B-B14F-4D97-AF65-F5344CB8AC3E}">
        <p14:creationId xmlns:p14="http://schemas.microsoft.com/office/powerpoint/2010/main" xmlns="" val="2617027825"/>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3"/>
          <p:cNvSpPr/>
          <p:nvPr/>
        </p:nvSpPr>
        <p:spPr bwMode="auto">
          <a:xfrm>
            <a:off x="6660232" y="404664"/>
            <a:ext cx="2352600" cy="720080"/>
          </a:xfrm>
          <a:prstGeom prst="round2DiagRect">
            <a:avLst/>
          </a:prstGeom>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r>
              <a:rPr lang="ar-EG" sz="2800" b="1" dirty="0" smtClean="0">
                <a:solidFill>
                  <a:srgbClr val="0120BD">
                    <a:lumMod val="75000"/>
                  </a:srgbClr>
                </a:solidFill>
                <a:latin typeface="Arial" charset="0"/>
              </a:rPr>
              <a:t>المهارة</a:t>
            </a:r>
          </a:p>
        </p:txBody>
      </p:sp>
      <p:sp>
        <p:nvSpPr>
          <p:cNvPr id="5" name="Flowchart: Alternate Process 4"/>
          <p:cNvSpPr/>
          <p:nvPr/>
        </p:nvSpPr>
        <p:spPr bwMode="auto">
          <a:xfrm>
            <a:off x="467544" y="4365104"/>
            <a:ext cx="8208912" cy="1584176"/>
          </a:xfrm>
          <a:prstGeom prst="flowChartAlternateProcess">
            <a:avLst/>
          </a:prstGeom>
          <a:solidFill>
            <a:schemeClr val="accent1">
              <a:alpha val="50000"/>
            </a:schemeClr>
          </a:solidFill>
          <a:ln/>
          <a:extLst/>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1" anchor="ctr" anchorCtr="0" compatLnSpc="1">
            <a:prstTxWarp prst="textNoShape">
              <a:avLst/>
            </a:prstTxWarp>
          </a:bodyPr>
          <a:lstStyle/>
          <a:p>
            <a:pPr rtl="1"/>
            <a:endParaRPr lang="ar-EG" b="1" dirty="0" smtClean="0">
              <a:solidFill>
                <a:srgbClr val="808080"/>
              </a:solidFill>
              <a:latin typeface="Arial" charset="0"/>
            </a:endParaRPr>
          </a:p>
        </p:txBody>
      </p:sp>
      <p:sp>
        <p:nvSpPr>
          <p:cNvPr id="2" name="TextBox 1"/>
          <p:cNvSpPr txBox="1"/>
          <p:nvPr/>
        </p:nvSpPr>
        <p:spPr>
          <a:xfrm>
            <a:off x="467544" y="4532927"/>
            <a:ext cx="8208912" cy="1200329"/>
          </a:xfrm>
          <a:prstGeom prst="rect">
            <a:avLst/>
          </a:prstGeom>
          <a:noFill/>
        </p:spPr>
        <p:txBody>
          <a:bodyPr wrap="square" rtlCol="1">
            <a:spAutoFit/>
          </a:bodyPr>
          <a:lstStyle/>
          <a:p>
            <a:pPr rtl="1"/>
            <a:r>
              <a:rPr lang="ar-SA" b="1" dirty="0">
                <a:solidFill>
                  <a:srgbClr val="FFFFFF"/>
                </a:solidFill>
              </a:rPr>
              <a:t>بعض المؤسسات تعوض وتكافئ الفرد على ما يحصل عليه من شهادات أعلى ، أو رخص ،أو براءات ، أو إنجازات ،أو دورات </a:t>
            </a:r>
            <a:r>
              <a:rPr lang="ar-SA" b="1" dirty="0" smtClean="0">
                <a:solidFill>
                  <a:srgbClr val="FFFFFF"/>
                </a:solidFill>
              </a:rPr>
              <a:t>تدريبية </a:t>
            </a:r>
            <a:r>
              <a:rPr lang="ar-SA" b="1" dirty="0">
                <a:solidFill>
                  <a:srgbClr val="FFFFFF"/>
                </a:solidFill>
              </a:rPr>
              <a:t>وكما تلاحظ فإن نصيب هذا المعيار الأخير محدود جدا ، ولا يساهم إلا بقدر ضئيل في حساب حوافز العاملين </a:t>
            </a:r>
          </a:p>
        </p:txBody>
      </p:sp>
    </p:spTree>
    <p:extLst>
      <p:ext uri="{BB962C8B-B14F-4D97-AF65-F5344CB8AC3E}">
        <p14:creationId xmlns:p14="http://schemas.microsoft.com/office/powerpoint/2010/main" xmlns="" val="811192576"/>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对角圆角矩形 5"/>
          <p:cNvSpPr>
            <a:spLocks/>
          </p:cNvSpPr>
          <p:nvPr/>
        </p:nvSpPr>
        <p:spPr bwMode="auto">
          <a:xfrm rot="21346829" flipH="1">
            <a:off x="1503901" y="2158577"/>
            <a:ext cx="5850448" cy="2931372"/>
          </a:xfrm>
          <a:custGeom>
            <a:avLst/>
            <a:gdLst>
              <a:gd name="T0" fmla="*/ 492043 w 6954838"/>
              <a:gd name="T1" fmla="*/ 0 h 3879850"/>
              <a:gd name="T2" fmla="*/ 6954838 w 6954838"/>
              <a:gd name="T3" fmla="*/ 0 h 3879850"/>
              <a:gd name="T4" fmla="*/ 6954838 w 6954838"/>
              <a:gd name="T5" fmla="*/ 0 h 3879850"/>
              <a:gd name="T6" fmla="*/ 6954838 w 6954838"/>
              <a:gd name="T7" fmla="*/ 3387807 h 3879850"/>
              <a:gd name="T8" fmla="*/ 6462795 w 6954838"/>
              <a:gd name="T9" fmla="*/ 3879850 h 3879850"/>
              <a:gd name="T10" fmla="*/ 0 w 6954838"/>
              <a:gd name="T11" fmla="*/ 3879850 h 3879850"/>
              <a:gd name="T12" fmla="*/ 0 w 6954838"/>
              <a:gd name="T13" fmla="*/ 3879850 h 3879850"/>
              <a:gd name="T14" fmla="*/ 0 w 6954838"/>
              <a:gd name="T15" fmla="*/ 492043 h 3879850"/>
              <a:gd name="T16" fmla="*/ 492043 w 6954838"/>
              <a:gd name="T17" fmla="*/ 0 h 3879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54838" h="3879850">
                <a:moveTo>
                  <a:pt x="492043" y="0"/>
                </a:moveTo>
                <a:lnTo>
                  <a:pt x="6954838" y="0"/>
                </a:lnTo>
                <a:lnTo>
                  <a:pt x="6954838" y="3387807"/>
                </a:lnTo>
                <a:cubicBezTo>
                  <a:pt x="6954838" y="3659555"/>
                  <a:pt x="6734543" y="3879850"/>
                  <a:pt x="6462795" y="3879850"/>
                </a:cubicBezTo>
                <a:lnTo>
                  <a:pt x="0" y="3879850"/>
                </a:lnTo>
                <a:lnTo>
                  <a:pt x="0" y="492043"/>
                </a:lnTo>
                <a:cubicBezTo>
                  <a:pt x="0" y="220295"/>
                  <a:pt x="220295" y="0"/>
                  <a:pt x="492043" y="0"/>
                </a:cubicBezTo>
                <a:close/>
              </a:path>
            </a:pathLst>
          </a:custGeom>
          <a:gradFill>
            <a:gsLst>
              <a:gs pos="0">
                <a:srgbClr val="66CCFF"/>
              </a:gs>
              <a:gs pos="35000">
                <a:srgbClr val="33CCFF"/>
              </a:gs>
              <a:gs pos="100000">
                <a:srgbClr val="00B0F0"/>
              </a:gs>
            </a:gsLst>
          </a:gradFill>
          <a:ln>
            <a:solidFill>
              <a:srgbClr val="00FFFF"/>
            </a:solidFill>
          </a:ln>
          <a:extLst/>
        </p:spPr>
        <p:style>
          <a:lnRef idx="1">
            <a:schemeClr val="accent1"/>
          </a:lnRef>
          <a:fillRef idx="2">
            <a:schemeClr val="accent1"/>
          </a:fillRef>
          <a:effectRef idx="1">
            <a:schemeClr val="accent1"/>
          </a:effectRef>
          <a:fontRef idx="minor">
            <a:schemeClr val="dk1"/>
          </a:fontRef>
        </p:style>
        <p:txBody>
          <a:bodyPr anchor="ctr"/>
          <a:lstStyle/>
          <a:p>
            <a:pPr>
              <a:defRPr/>
            </a:pPr>
            <a:endParaRPr lang="ar-EG">
              <a:solidFill>
                <a:srgbClr val="000000"/>
              </a:solidFill>
              <a:latin typeface="Arial" panose="020B0604020202020204" pitchFamily="34" charset="0"/>
              <a:ea typeface="SimSun" panose="02010600030101010101" pitchFamily="2" charset="-122"/>
            </a:endParaRPr>
          </a:p>
        </p:txBody>
      </p:sp>
      <p:pic>
        <p:nvPicPr>
          <p:cNvPr id="7" name="Picture 3" descr="C:\TDDOWNLOAD\pencil.png"/>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flipH="1">
            <a:off x="6826558" y="1700808"/>
            <a:ext cx="481746" cy="7466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内容占位符 2"/>
          <p:cNvSpPr>
            <a:spLocks noGrp="1"/>
          </p:cNvSpPr>
          <p:nvPr>
            <p:ph idx="4294967295"/>
          </p:nvPr>
        </p:nvSpPr>
        <p:spPr>
          <a:xfrm rot="21361315" flipH="1">
            <a:off x="1973263" y="2738438"/>
            <a:ext cx="4797425" cy="2054225"/>
          </a:xfrm>
        </p:spPr>
        <p:txBody>
          <a:bodyPr/>
          <a:lstStyle/>
          <a:p>
            <a:pPr marL="0" indent="0" algn="ctr" eaLnBrk="1" hangingPunct="1"/>
            <a:endParaRPr lang="en-US" sz="2800" b="1" dirty="0" smtClean="0">
              <a:solidFill>
                <a:srgbClr val="002060"/>
              </a:solidFill>
            </a:endParaRPr>
          </a:p>
          <a:p>
            <a:pPr marL="0" indent="0" algn="ctr">
              <a:buNone/>
            </a:pPr>
            <a:r>
              <a:rPr lang="ar-EG" altLang="zh-CN" sz="4000" b="1" dirty="0">
                <a:solidFill>
                  <a:srgbClr val="002060"/>
                </a:solidFill>
              </a:rPr>
              <a:t>تقييم نظام الحوافز</a:t>
            </a:r>
          </a:p>
        </p:txBody>
      </p:sp>
    </p:spTree>
    <p:extLst>
      <p:ext uri="{BB962C8B-B14F-4D97-AF65-F5344CB8AC3E}">
        <p14:creationId xmlns:p14="http://schemas.microsoft.com/office/powerpoint/2010/main" xmlns="" val="1879970201"/>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par>
                          <p:cTn id="21" fill="hold">
                            <p:stCondLst>
                              <p:cond delay="2000"/>
                            </p:stCondLst>
                            <p:childTnLst>
                              <p:par>
                                <p:cTn id="22" presetID="26" presetClass="entr" presetSubtype="0"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80">
                                          <p:stCondLst>
                                            <p:cond delay="0"/>
                                          </p:stCondLst>
                                        </p:cTn>
                                        <p:tgtEl>
                                          <p:spTgt spid="7"/>
                                        </p:tgtEl>
                                      </p:cBhvr>
                                    </p:animEffect>
                                    <p:anim calcmode="lin" valueType="num">
                                      <p:cBhvr>
                                        <p:cTn id="25"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0" dur="26">
                                          <p:stCondLst>
                                            <p:cond delay="650"/>
                                          </p:stCondLst>
                                        </p:cTn>
                                        <p:tgtEl>
                                          <p:spTgt spid="7"/>
                                        </p:tgtEl>
                                      </p:cBhvr>
                                      <p:to x="100000" y="60000"/>
                                    </p:animScale>
                                    <p:animScale>
                                      <p:cBhvr>
                                        <p:cTn id="31" dur="166" decel="50000">
                                          <p:stCondLst>
                                            <p:cond delay="676"/>
                                          </p:stCondLst>
                                        </p:cTn>
                                        <p:tgtEl>
                                          <p:spTgt spid="7"/>
                                        </p:tgtEl>
                                      </p:cBhvr>
                                      <p:to x="100000" y="100000"/>
                                    </p:animScale>
                                    <p:animScale>
                                      <p:cBhvr>
                                        <p:cTn id="32" dur="26">
                                          <p:stCondLst>
                                            <p:cond delay="1312"/>
                                          </p:stCondLst>
                                        </p:cTn>
                                        <p:tgtEl>
                                          <p:spTgt spid="7"/>
                                        </p:tgtEl>
                                      </p:cBhvr>
                                      <p:to x="100000" y="80000"/>
                                    </p:animScale>
                                    <p:animScale>
                                      <p:cBhvr>
                                        <p:cTn id="33" dur="166" decel="50000">
                                          <p:stCondLst>
                                            <p:cond delay="1338"/>
                                          </p:stCondLst>
                                        </p:cTn>
                                        <p:tgtEl>
                                          <p:spTgt spid="7"/>
                                        </p:tgtEl>
                                      </p:cBhvr>
                                      <p:to x="100000" y="100000"/>
                                    </p:animScale>
                                    <p:animScale>
                                      <p:cBhvr>
                                        <p:cTn id="34" dur="26">
                                          <p:stCondLst>
                                            <p:cond delay="1642"/>
                                          </p:stCondLst>
                                        </p:cTn>
                                        <p:tgtEl>
                                          <p:spTgt spid="7"/>
                                        </p:tgtEl>
                                      </p:cBhvr>
                                      <p:to x="100000" y="90000"/>
                                    </p:animScale>
                                    <p:animScale>
                                      <p:cBhvr>
                                        <p:cTn id="35" dur="166" decel="50000">
                                          <p:stCondLst>
                                            <p:cond delay="1668"/>
                                          </p:stCondLst>
                                        </p:cTn>
                                        <p:tgtEl>
                                          <p:spTgt spid="7"/>
                                        </p:tgtEl>
                                      </p:cBhvr>
                                      <p:to x="100000" y="100000"/>
                                    </p:animScale>
                                    <p:animScale>
                                      <p:cBhvr>
                                        <p:cTn id="36" dur="26">
                                          <p:stCondLst>
                                            <p:cond delay="1808"/>
                                          </p:stCondLst>
                                        </p:cTn>
                                        <p:tgtEl>
                                          <p:spTgt spid="7"/>
                                        </p:tgtEl>
                                      </p:cBhvr>
                                      <p:to x="100000" y="95000"/>
                                    </p:animScale>
                                    <p:animScale>
                                      <p:cBhvr>
                                        <p:cTn id="37" dur="166" decel="50000">
                                          <p:stCondLst>
                                            <p:cond delay="1834"/>
                                          </p:stCondLst>
                                        </p:cTn>
                                        <p:tgtEl>
                                          <p:spTgt spid="7"/>
                                        </p:tgtEl>
                                      </p:cBhvr>
                                      <p:to x="100000" y="100000"/>
                                    </p:animScale>
                                  </p:childTnLst>
                                </p:cTn>
                              </p:par>
                            </p:childTnLst>
                          </p:cTn>
                        </p:par>
                        <p:par>
                          <p:cTn id="38" fill="hold">
                            <p:stCondLst>
                              <p:cond delay="4000"/>
                            </p:stCondLst>
                            <p:childTnLst>
                              <p:par>
                                <p:cTn id="39" presetID="26" presetClass="entr" presetSubtype="0" fill="hold" grpId="0" nodeType="afterEffect">
                                  <p:stCondLst>
                                    <p:cond delay="0"/>
                                  </p:stCondLst>
                                  <p:childTnLst>
                                    <p:set>
                                      <p:cBhvr>
                                        <p:cTn id="40" dur="1" fill="hold">
                                          <p:stCondLst>
                                            <p:cond delay="0"/>
                                          </p:stCondLst>
                                        </p:cTn>
                                        <p:tgtEl>
                                          <p:spTgt spid="8">
                                            <p:txEl>
                                              <p:pRg st="1" end="1"/>
                                            </p:txEl>
                                          </p:spTgt>
                                        </p:tgtEl>
                                        <p:attrNameLst>
                                          <p:attrName>style.visibility</p:attrName>
                                        </p:attrNameLst>
                                      </p:cBhvr>
                                      <p:to>
                                        <p:strVal val="visible"/>
                                      </p:to>
                                    </p:set>
                                    <p:animEffect transition="in" filter="wipe(down)">
                                      <p:cBhvr>
                                        <p:cTn id="41" dur="580">
                                          <p:stCondLst>
                                            <p:cond delay="0"/>
                                          </p:stCondLst>
                                        </p:cTn>
                                        <p:tgtEl>
                                          <p:spTgt spid="8">
                                            <p:txEl>
                                              <p:pRg st="1" end="1"/>
                                            </p:txEl>
                                          </p:spTgt>
                                        </p:tgtEl>
                                      </p:cBhvr>
                                    </p:animEffect>
                                    <p:anim calcmode="lin" valueType="num">
                                      <p:cBhvr>
                                        <p:cTn id="42" dur="1822" tmFilter="0,0; 0.14,0.36; 0.43,0.73; 0.71,0.91; 1.0,1.0">
                                          <p:stCondLst>
                                            <p:cond delay="0"/>
                                          </p:stCondLst>
                                        </p:cTn>
                                        <p:tgtEl>
                                          <p:spTgt spid="8">
                                            <p:txEl>
                                              <p:pRg st="1" end="1"/>
                                            </p:txEl>
                                          </p:spTgt>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8">
                                            <p:txEl>
                                              <p:pRg st="1" end="1"/>
                                            </p:txEl>
                                          </p:spTgt>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8">
                                            <p:txEl>
                                              <p:pRg st="1" end="1"/>
                                            </p:txEl>
                                          </p:spTgt>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8">
                                            <p:txEl>
                                              <p:pRg st="1" end="1"/>
                                            </p:txEl>
                                          </p:spTgt>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8">
                                            <p:txEl>
                                              <p:pRg st="1" end="1"/>
                                            </p:txEl>
                                          </p:spTgt>
                                        </p:tgtEl>
                                        <p:attrNameLst>
                                          <p:attrName>ppt_y</p:attrName>
                                        </p:attrNameLst>
                                      </p:cBhvr>
                                      <p:tavLst>
                                        <p:tav tm="0" fmla="#ppt_y-sin(pi*$)/81">
                                          <p:val>
                                            <p:fltVal val="0"/>
                                          </p:val>
                                        </p:tav>
                                        <p:tav tm="100000">
                                          <p:val>
                                            <p:fltVal val="1"/>
                                          </p:val>
                                        </p:tav>
                                      </p:tavLst>
                                    </p:anim>
                                    <p:animScale>
                                      <p:cBhvr>
                                        <p:cTn id="47" dur="26">
                                          <p:stCondLst>
                                            <p:cond delay="650"/>
                                          </p:stCondLst>
                                        </p:cTn>
                                        <p:tgtEl>
                                          <p:spTgt spid="8">
                                            <p:txEl>
                                              <p:pRg st="1" end="1"/>
                                            </p:txEl>
                                          </p:spTgt>
                                        </p:tgtEl>
                                      </p:cBhvr>
                                      <p:to x="100000" y="60000"/>
                                    </p:animScale>
                                    <p:animScale>
                                      <p:cBhvr>
                                        <p:cTn id="48" dur="166" decel="50000">
                                          <p:stCondLst>
                                            <p:cond delay="676"/>
                                          </p:stCondLst>
                                        </p:cTn>
                                        <p:tgtEl>
                                          <p:spTgt spid="8">
                                            <p:txEl>
                                              <p:pRg st="1" end="1"/>
                                            </p:txEl>
                                          </p:spTgt>
                                        </p:tgtEl>
                                      </p:cBhvr>
                                      <p:to x="100000" y="100000"/>
                                    </p:animScale>
                                    <p:animScale>
                                      <p:cBhvr>
                                        <p:cTn id="49" dur="26">
                                          <p:stCondLst>
                                            <p:cond delay="1312"/>
                                          </p:stCondLst>
                                        </p:cTn>
                                        <p:tgtEl>
                                          <p:spTgt spid="8">
                                            <p:txEl>
                                              <p:pRg st="1" end="1"/>
                                            </p:txEl>
                                          </p:spTgt>
                                        </p:tgtEl>
                                      </p:cBhvr>
                                      <p:to x="100000" y="80000"/>
                                    </p:animScale>
                                    <p:animScale>
                                      <p:cBhvr>
                                        <p:cTn id="50" dur="166" decel="50000">
                                          <p:stCondLst>
                                            <p:cond delay="1338"/>
                                          </p:stCondLst>
                                        </p:cTn>
                                        <p:tgtEl>
                                          <p:spTgt spid="8">
                                            <p:txEl>
                                              <p:pRg st="1" end="1"/>
                                            </p:txEl>
                                          </p:spTgt>
                                        </p:tgtEl>
                                      </p:cBhvr>
                                      <p:to x="100000" y="100000"/>
                                    </p:animScale>
                                    <p:animScale>
                                      <p:cBhvr>
                                        <p:cTn id="51" dur="26">
                                          <p:stCondLst>
                                            <p:cond delay="1642"/>
                                          </p:stCondLst>
                                        </p:cTn>
                                        <p:tgtEl>
                                          <p:spTgt spid="8">
                                            <p:txEl>
                                              <p:pRg st="1" end="1"/>
                                            </p:txEl>
                                          </p:spTgt>
                                        </p:tgtEl>
                                      </p:cBhvr>
                                      <p:to x="100000" y="90000"/>
                                    </p:animScale>
                                    <p:animScale>
                                      <p:cBhvr>
                                        <p:cTn id="52" dur="166" decel="50000">
                                          <p:stCondLst>
                                            <p:cond delay="1668"/>
                                          </p:stCondLst>
                                        </p:cTn>
                                        <p:tgtEl>
                                          <p:spTgt spid="8">
                                            <p:txEl>
                                              <p:pRg st="1" end="1"/>
                                            </p:txEl>
                                          </p:spTgt>
                                        </p:tgtEl>
                                      </p:cBhvr>
                                      <p:to x="100000" y="100000"/>
                                    </p:animScale>
                                    <p:animScale>
                                      <p:cBhvr>
                                        <p:cTn id="53" dur="26">
                                          <p:stCondLst>
                                            <p:cond delay="1808"/>
                                          </p:stCondLst>
                                        </p:cTn>
                                        <p:tgtEl>
                                          <p:spTgt spid="8">
                                            <p:txEl>
                                              <p:pRg st="1" end="1"/>
                                            </p:txEl>
                                          </p:spTgt>
                                        </p:tgtEl>
                                      </p:cBhvr>
                                      <p:to x="100000" y="95000"/>
                                    </p:animScale>
                                    <p:animScale>
                                      <p:cBhvr>
                                        <p:cTn id="54" dur="166" decel="50000">
                                          <p:stCondLst>
                                            <p:cond delay="1834"/>
                                          </p:stCondLst>
                                        </p:cTn>
                                        <p:tgtEl>
                                          <p:spTgt spid="8">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build="p"/>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Multidocument 1"/>
          <p:cNvSpPr/>
          <p:nvPr/>
        </p:nvSpPr>
        <p:spPr bwMode="auto">
          <a:xfrm>
            <a:off x="1321070" y="2276872"/>
            <a:ext cx="6419282" cy="2475926"/>
          </a:xfrm>
          <a:prstGeom prst="flowChartMultidocument">
            <a:avLst/>
          </a:prstGeom>
          <a:ln/>
          <a:extLst/>
        </p:spPr>
        <p:style>
          <a:lnRef idx="3">
            <a:schemeClr val="lt1"/>
          </a:lnRef>
          <a:fillRef idx="1">
            <a:schemeClr val="accent6"/>
          </a:fillRef>
          <a:effectRef idx="1">
            <a:schemeClr val="accent6"/>
          </a:effectRef>
          <a:fontRef idx="minor">
            <a:schemeClr val="lt1"/>
          </a:fontRef>
        </p:style>
        <p:txBody>
          <a:bodyPr vert="horz" wrap="none" lIns="91440" tIns="45720" rIns="91440" bIns="45720" numCol="1" rtlCol="1" anchor="ctr" anchorCtr="0" compatLnSpc="1">
            <a:prstTxWarp prst="textNoShape">
              <a:avLst/>
            </a:prstTxWarp>
          </a:bodyPr>
          <a:lstStyle/>
          <a:p>
            <a:pPr rtl="1"/>
            <a:r>
              <a:rPr lang="ar-EG" sz="4000" b="1" dirty="0" smtClean="0">
                <a:solidFill>
                  <a:srgbClr val="000000"/>
                </a:solidFill>
              </a:rPr>
              <a:t>موضوعية </a:t>
            </a:r>
            <a:r>
              <a:rPr lang="ar-EG" sz="4000" b="1" dirty="0">
                <a:solidFill>
                  <a:srgbClr val="000000"/>
                </a:solidFill>
              </a:rPr>
              <a:t>معايير أداء الموظفين</a:t>
            </a:r>
          </a:p>
        </p:txBody>
      </p:sp>
    </p:spTree>
    <p:extLst>
      <p:ext uri="{BB962C8B-B14F-4D97-AF65-F5344CB8AC3E}">
        <p14:creationId xmlns:p14="http://schemas.microsoft.com/office/powerpoint/2010/main" xmlns="" val="516031861"/>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3"/>
          <p:cNvSpPr/>
          <p:nvPr/>
        </p:nvSpPr>
        <p:spPr bwMode="auto">
          <a:xfrm>
            <a:off x="2123728" y="404664"/>
            <a:ext cx="6889104" cy="720080"/>
          </a:xfrm>
          <a:prstGeom prst="round2DiagRect">
            <a:avLst/>
          </a:prstGeom>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pPr rtl="1"/>
            <a:r>
              <a:rPr lang="ar-EG" sz="2800" b="1" dirty="0">
                <a:solidFill>
                  <a:srgbClr val="0120BD">
                    <a:lumMod val="75000"/>
                  </a:srgbClr>
                </a:solidFill>
                <a:latin typeface="Arial" charset="0"/>
              </a:rPr>
              <a:t>نجاح و فاعلية نظام الحوافز في تحقيق أهدافه يعتمد على</a:t>
            </a:r>
          </a:p>
        </p:txBody>
      </p:sp>
      <p:sp>
        <p:nvSpPr>
          <p:cNvPr id="6" name="Rectangle 3"/>
          <p:cNvSpPr>
            <a:spLocks noChangeArrowheads="1"/>
          </p:cNvSpPr>
          <p:nvPr/>
        </p:nvSpPr>
        <p:spPr bwMode="auto">
          <a:xfrm>
            <a:off x="467545" y="1700808"/>
            <a:ext cx="6912744" cy="504825"/>
          </a:xfrm>
          <a:prstGeom prst="rect">
            <a:avLst/>
          </a:prstGeom>
          <a:gradFill rotWithShape="1">
            <a:gsLst>
              <a:gs pos="0">
                <a:srgbClr val="FFC000"/>
              </a:gs>
              <a:gs pos="100000">
                <a:srgbClr val="FFCC66"/>
              </a:gs>
            </a:gsLst>
            <a:lin ang="5400000" scaled="1"/>
          </a:gradFill>
          <a:ln>
            <a:noFill/>
          </a:ln>
          <a:effectLst/>
          <a:extLst/>
        </p:spPr>
        <p:txBody>
          <a:bodyPr wrap="none" anchor="ctr"/>
          <a:lstStyle/>
          <a:p>
            <a:pPr rtl="1"/>
            <a:r>
              <a:rPr lang="ar-EG" altLang="zh-CN" b="1" dirty="0" smtClean="0">
                <a:solidFill>
                  <a:srgbClr val="002060"/>
                </a:solidFill>
                <a:ea typeface="幼圆" pitchFamily="1" charset="-122"/>
              </a:rPr>
              <a:t>موضوعية </a:t>
            </a:r>
            <a:r>
              <a:rPr lang="ar-EG" altLang="zh-CN" b="1" dirty="0">
                <a:solidFill>
                  <a:srgbClr val="002060"/>
                </a:solidFill>
                <a:ea typeface="幼圆" pitchFamily="1" charset="-122"/>
              </a:rPr>
              <a:t>معايير مقاييس الأداء</a:t>
            </a:r>
            <a:endParaRPr lang="ar-EG" altLang="zh-CN" sz="2400" b="1" dirty="0">
              <a:solidFill>
                <a:srgbClr val="002060"/>
              </a:solidFill>
              <a:ea typeface="幼圆" pitchFamily="1" charset="-122"/>
            </a:endParaRPr>
          </a:p>
        </p:txBody>
      </p:sp>
      <p:sp>
        <p:nvSpPr>
          <p:cNvPr id="7" name="Rectangle 4"/>
          <p:cNvSpPr>
            <a:spLocks noChangeArrowheads="1"/>
          </p:cNvSpPr>
          <p:nvPr/>
        </p:nvSpPr>
        <p:spPr bwMode="auto">
          <a:xfrm>
            <a:off x="467545" y="2732683"/>
            <a:ext cx="6912744" cy="504825"/>
          </a:xfrm>
          <a:prstGeom prst="rect">
            <a:avLst/>
          </a:prstGeom>
          <a:ln/>
          <a:extLst/>
        </p:spPr>
        <p:style>
          <a:lnRef idx="1">
            <a:schemeClr val="accent6"/>
          </a:lnRef>
          <a:fillRef idx="3">
            <a:schemeClr val="accent6"/>
          </a:fillRef>
          <a:effectRef idx="2">
            <a:schemeClr val="accent6"/>
          </a:effectRef>
          <a:fontRef idx="minor">
            <a:schemeClr val="lt1"/>
          </a:fontRef>
        </p:style>
        <p:txBody>
          <a:bodyPr wrap="none" anchor="ctr"/>
          <a:lstStyle/>
          <a:p>
            <a:pPr rtl="1"/>
            <a:r>
              <a:rPr lang="ar-EG" altLang="zh-CN" b="1" dirty="0" smtClean="0">
                <a:solidFill>
                  <a:srgbClr val="002060"/>
                </a:solidFill>
                <a:ea typeface="幼圆" pitchFamily="1" charset="-122"/>
              </a:rPr>
              <a:t>اقتناع </a:t>
            </a:r>
            <a:r>
              <a:rPr lang="ar-EG" altLang="zh-CN" b="1" dirty="0">
                <a:solidFill>
                  <a:srgbClr val="002060"/>
                </a:solidFill>
                <a:ea typeface="幼圆" pitchFamily="1" charset="-122"/>
              </a:rPr>
              <a:t>الموظفين بوجود علاقة بين التقويم والحصول على الحوافز</a:t>
            </a:r>
            <a:endParaRPr lang="zh-CN" altLang="en-US" b="1" dirty="0">
              <a:solidFill>
                <a:srgbClr val="002060"/>
              </a:solidFill>
              <a:ea typeface="幼圆" pitchFamily="1" charset="-122"/>
            </a:endParaRPr>
          </a:p>
        </p:txBody>
      </p:sp>
      <p:pic>
        <p:nvPicPr>
          <p:cNvPr id="10" name="Picture 7" descr="Green_01"/>
          <p:cNvPicPr>
            <a:picLocks noChangeAspect="1" noChangeArrowheads="1"/>
          </p:cNvPicPr>
          <p:nvPr/>
        </p:nvPicPr>
        <p:blipFill>
          <a:blip r:embed="rId3">
            <a:duotone>
              <a:prstClr val="black"/>
              <a:srgbClr val="FFCC66">
                <a:tint val="45000"/>
                <a:satMod val="400000"/>
              </a:srgbClr>
            </a:duotone>
            <a:extLst>
              <a:ext uri="{28A0092B-C50C-407E-A947-70E740481C1C}">
                <a14:useLocalDpi xmlns:a14="http://schemas.microsoft.com/office/drawing/2010/main" xmlns="" val="0"/>
              </a:ext>
            </a:extLst>
          </a:blip>
          <a:srcRect/>
          <a:stretch>
            <a:fillRect/>
          </a:stretch>
        </p:blipFill>
        <p:spPr bwMode="auto">
          <a:xfrm flipH="1">
            <a:off x="7811765" y="1772246"/>
            <a:ext cx="432643" cy="390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8" descr="Green_01"/>
          <p:cNvPicPr>
            <a:picLocks noChangeAspect="1" noChangeArrowheads="1"/>
          </p:cNvPicPr>
          <p:nvPr/>
        </p:nvPicPr>
        <p:blipFill>
          <a:blip r:embed="rId3">
            <a:duotone>
              <a:prstClr val="black"/>
              <a:schemeClr val="accent6">
                <a:tint val="45000"/>
                <a:satMod val="400000"/>
              </a:schemeClr>
            </a:duotone>
            <a:extLst>
              <a:ext uri="{28A0092B-C50C-407E-A947-70E740481C1C}">
                <a14:useLocalDpi xmlns:a14="http://schemas.microsoft.com/office/drawing/2010/main" xmlns="" val="0"/>
              </a:ext>
            </a:extLst>
          </a:blip>
          <a:srcRect/>
          <a:stretch>
            <a:fillRect/>
          </a:stretch>
        </p:blipFill>
        <p:spPr bwMode="auto">
          <a:xfrm flipH="1">
            <a:off x="7811765" y="2780308"/>
            <a:ext cx="432643" cy="390525"/>
          </a:xfrm>
          <a:prstGeom prst="rect">
            <a:avLst/>
          </a:prstGeom>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 name="Round Diagonal Corner Rectangle 13"/>
          <p:cNvSpPr/>
          <p:nvPr/>
        </p:nvSpPr>
        <p:spPr bwMode="auto">
          <a:xfrm>
            <a:off x="2123727" y="3717032"/>
            <a:ext cx="6889104" cy="720080"/>
          </a:xfrm>
          <a:prstGeom prst="round2DiagRect">
            <a:avLst/>
          </a:prstGeom>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pPr rtl="1"/>
            <a:r>
              <a:rPr lang="ar-EG" sz="2800" b="1" dirty="0">
                <a:solidFill>
                  <a:srgbClr val="0120BD">
                    <a:lumMod val="75000"/>
                  </a:srgbClr>
                </a:solidFill>
                <a:latin typeface="Arial" charset="0"/>
              </a:rPr>
              <a:t>فشل نظام الحوافز يعزى الى</a:t>
            </a:r>
          </a:p>
        </p:txBody>
      </p:sp>
      <p:sp>
        <p:nvSpPr>
          <p:cNvPr id="15" name="Rectangle 3"/>
          <p:cNvSpPr>
            <a:spLocks noChangeArrowheads="1"/>
          </p:cNvSpPr>
          <p:nvPr/>
        </p:nvSpPr>
        <p:spPr bwMode="auto">
          <a:xfrm>
            <a:off x="467544" y="5013176"/>
            <a:ext cx="6912744" cy="504825"/>
          </a:xfrm>
          <a:prstGeom prst="rect">
            <a:avLst/>
          </a:prstGeom>
          <a:gradFill rotWithShape="1">
            <a:gsLst>
              <a:gs pos="0">
                <a:srgbClr val="FFC000"/>
              </a:gs>
              <a:gs pos="100000">
                <a:srgbClr val="FFCC66"/>
              </a:gs>
            </a:gsLst>
            <a:lin ang="5400000" scaled="1"/>
          </a:gradFill>
          <a:ln>
            <a:noFill/>
          </a:ln>
          <a:effectLst/>
          <a:extLst/>
        </p:spPr>
        <p:txBody>
          <a:bodyPr wrap="none" anchor="ctr"/>
          <a:lstStyle/>
          <a:p>
            <a:pPr rtl="1"/>
            <a:r>
              <a:rPr lang="ar-EG" altLang="zh-CN" b="1" dirty="0" smtClean="0">
                <a:solidFill>
                  <a:srgbClr val="002060"/>
                </a:solidFill>
                <a:ea typeface="幼圆" pitchFamily="1" charset="-122"/>
              </a:rPr>
              <a:t>سوء </a:t>
            </a:r>
            <a:r>
              <a:rPr lang="ar-EG" altLang="zh-CN" b="1" dirty="0">
                <a:solidFill>
                  <a:srgbClr val="002060"/>
                </a:solidFill>
                <a:ea typeface="幼圆" pitchFamily="1" charset="-122"/>
              </a:rPr>
              <a:t>نظام تقييم الأداء </a:t>
            </a:r>
            <a:endParaRPr lang="ar-EG" altLang="zh-CN" sz="2400" b="1" dirty="0">
              <a:solidFill>
                <a:srgbClr val="002060"/>
              </a:solidFill>
              <a:ea typeface="幼圆" pitchFamily="1" charset="-122"/>
            </a:endParaRPr>
          </a:p>
        </p:txBody>
      </p:sp>
      <p:sp>
        <p:nvSpPr>
          <p:cNvPr id="16" name="Rectangle 4"/>
          <p:cNvSpPr>
            <a:spLocks noChangeArrowheads="1"/>
          </p:cNvSpPr>
          <p:nvPr/>
        </p:nvSpPr>
        <p:spPr bwMode="auto">
          <a:xfrm>
            <a:off x="467544" y="6045051"/>
            <a:ext cx="6912744" cy="504825"/>
          </a:xfrm>
          <a:prstGeom prst="rect">
            <a:avLst/>
          </a:prstGeom>
          <a:ln/>
          <a:extLst/>
        </p:spPr>
        <p:style>
          <a:lnRef idx="1">
            <a:schemeClr val="accent6"/>
          </a:lnRef>
          <a:fillRef idx="3">
            <a:schemeClr val="accent6"/>
          </a:fillRef>
          <a:effectRef idx="2">
            <a:schemeClr val="accent6"/>
          </a:effectRef>
          <a:fontRef idx="minor">
            <a:schemeClr val="lt1"/>
          </a:fontRef>
        </p:style>
        <p:txBody>
          <a:bodyPr wrap="none" anchor="ctr"/>
          <a:lstStyle/>
          <a:p>
            <a:pPr rtl="1"/>
            <a:r>
              <a:rPr lang="ar-EG" altLang="zh-CN" b="1" dirty="0" smtClean="0">
                <a:solidFill>
                  <a:srgbClr val="002060"/>
                </a:solidFill>
                <a:ea typeface="幼圆" pitchFamily="1" charset="-122"/>
              </a:rPr>
              <a:t>قد </a:t>
            </a:r>
            <a:r>
              <a:rPr lang="ar-EG" altLang="zh-CN" b="1" dirty="0">
                <a:solidFill>
                  <a:srgbClr val="002060"/>
                </a:solidFill>
                <a:ea typeface="幼圆" pitchFamily="1" charset="-122"/>
              </a:rPr>
              <a:t>يكون معايير الأداء غير مناسبة للوظيفة </a:t>
            </a:r>
            <a:endParaRPr lang="zh-CN" altLang="en-US" b="1" dirty="0">
              <a:solidFill>
                <a:srgbClr val="002060"/>
              </a:solidFill>
              <a:ea typeface="幼圆" pitchFamily="1" charset="-122"/>
            </a:endParaRPr>
          </a:p>
        </p:txBody>
      </p:sp>
      <p:pic>
        <p:nvPicPr>
          <p:cNvPr id="17" name="Picture 7" descr="Green_01"/>
          <p:cNvPicPr>
            <a:picLocks noChangeAspect="1" noChangeArrowheads="1"/>
          </p:cNvPicPr>
          <p:nvPr/>
        </p:nvPicPr>
        <p:blipFill>
          <a:blip r:embed="rId3">
            <a:duotone>
              <a:prstClr val="black"/>
              <a:srgbClr val="FFCC66">
                <a:tint val="45000"/>
                <a:satMod val="400000"/>
              </a:srgbClr>
            </a:duotone>
            <a:extLst>
              <a:ext uri="{28A0092B-C50C-407E-A947-70E740481C1C}">
                <a14:useLocalDpi xmlns:a14="http://schemas.microsoft.com/office/drawing/2010/main" xmlns="" val="0"/>
              </a:ext>
            </a:extLst>
          </a:blip>
          <a:srcRect/>
          <a:stretch>
            <a:fillRect/>
          </a:stretch>
        </p:blipFill>
        <p:spPr bwMode="auto">
          <a:xfrm flipH="1">
            <a:off x="7811764" y="5084614"/>
            <a:ext cx="432643" cy="390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 name="Picture 8" descr="Green_01"/>
          <p:cNvPicPr>
            <a:picLocks noChangeAspect="1" noChangeArrowheads="1"/>
          </p:cNvPicPr>
          <p:nvPr/>
        </p:nvPicPr>
        <p:blipFill>
          <a:blip r:embed="rId3">
            <a:duotone>
              <a:prstClr val="black"/>
              <a:schemeClr val="accent6">
                <a:tint val="45000"/>
                <a:satMod val="400000"/>
              </a:schemeClr>
            </a:duotone>
            <a:extLst>
              <a:ext uri="{28A0092B-C50C-407E-A947-70E740481C1C}">
                <a14:useLocalDpi xmlns:a14="http://schemas.microsoft.com/office/drawing/2010/main" xmlns="" val="0"/>
              </a:ext>
            </a:extLst>
          </a:blip>
          <a:srcRect/>
          <a:stretch>
            <a:fillRect/>
          </a:stretch>
        </p:blipFill>
        <p:spPr bwMode="auto">
          <a:xfrm flipH="1">
            <a:off x="7811764" y="6092676"/>
            <a:ext cx="432643" cy="390525"/>
          </a:xfrm>
          <a:prstGeom prst="rect">
            <a:avLst/>
          </a:prstGeom>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418698467"/>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10"/>
                                        </p:tgtEl>
                                        <p:attrNameLst>
                                          <p:attrName>r</p:attrName>
                                        </p:attrNameLst>
                                      </p:cBhvr>
                                    </p:animRot>
                                  </p:childTnLst>
                                </p:cTn>
                              </p:par>
                            </p:childTnLst>
                          </p:cTn>
                        </p:par>
                        <p:par>
                          <p:cTn id="7" fill="hold">
                            <p:stCondLst>
                              <p:cond delay="2000"/>
                            </p:stCondLst>
                            <p:childTnLst>
                              <p:par>
                                <p:cTn id="8" presetID="16" presetClass="entr" presetSubtype="21" fill="hold" grpId="0" nodeType="after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nodeType="clickEffect">
                                  <p:stCondLst>
                                    <p:cond delay="0"/>
                                  </p:stCondLst>
                                  <p:childTnLst>
                                    <p:animRot by="21600000">
                                      <p:cBhvr>
                                        <p:cTn id="14" dur="2000" fill="hold"/>
                                        <p:tgtEl>
                                          <p:spTgt spid="11"/>
                                        </p:tgtEl>
                                        <p:attrNameLst>
                                          <p:attrName>r</p:attrName>
                                        </p:attrNameLst>
                                      </p:cBhvr>
                                    </p:animRot>
                                  </p:childTnLst>
                                </p:cTn>
                              </p:par>
                            </p:childTnLst>
                          </p:cTn>
                        </p:par>
                        <p:par>
                          <p:cTn id="15" fill="hold">
                            <p:stCondLst>
                              <p:cond delay="2000"/>
                            </p:stCondLst>
                            <p:childTnLst>
                              <p:par>
                                <p:cTn id="16" presetID="16" presetClass="entr" presetSubtype="21"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mph" presetSubtype="0" fill="hold" nodeType="clickEffect">
                                  <p:stCondLst>
                                    <p:cond delay="0"/>
                                  </p:stCondLst>
                                  <p:childTnLst>
                                    <p:animRot by="21600000">
                                      <p:cBhvr>
                                        <p:cTn id="22" dur="2000" fill="hold"/>
                                        <p:tgtEl>
                                          <p:spTgt spid="17"/>
                                        </p:tgtEl>
                                        <p:attrNameLst>
                                          <p:attrName>r</p:attrName>
                                        </p:attrNameLst>
                                      </p:cBhvr>
                                    </p:animRot>
                                  </p:childTnLst>
                                </p:cTn>
                              </p:par>
                            </p:childTnLst>
                          </p:cTn>
                        </p:par>
                        <p:par>
                          <p:cTn id="23" fill="hold">
                            <p:stCondLst>
                              <p:cond delay="2000"/>
                            </p:stCondLst>
                            <p:childTnLst>
                              <p:par>
                                <p:cTn id="24" presetID="16" presetClass="entr" presetSubtype="21"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barn(inVertical)">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mph" presetSubtype="0" fill="hold" nodeType="clickEffect">
                                  <p:stCondLst>
                                    <p:cond delay="0"/>
                                  </p:stCondLst>
                                  <p:childTnLst>
                                    <p:animRot by="21600000">
                                      <p:cBhvr>
                                        <p:cTn id="30" dur="2000" fill="hold"/>
                                        <p:tgtEl>
                                          <p:spTgt spid="18"/>
                                        </p:tgtEl>
                                        <p:attrNameLst>
                                          <p:attrName>r</p:attrName>
                                        </p:attrNameLst>
                                      </p:cBhvr>
                                    </p:animRot>
                                  </p:childTnLst>
                                </p:cTn>
                              </p:par>
                            </p:childTnLst>
                          </p:cTn>
                        </p:par>
                        <p:par>
                          <p:cTn id="31" fill="hold">
                            <p:stCondLst>
                              <p:cond delay="2000"/>
                            </p:stCondLst>
                            <p:childTnLst>
                              <p:par>
                                <p:cTn id="32" presetID="16" presetClass="entr" presetSubtype="21"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barn(inVertical)">
                                      <p:cBhvr>
                                        <p:cTn id="3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5" grpId="0" animBg="1"/>
      <p:bldP spid="16"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ded Corner 4"/>
          <p:cNvSpPr/>
          <p:nvPr/>
        </p:nvSpPr>
        <p:spPr bwMode="auto">
          <a:xfrm>
            <a:off x="1619672" y="1052736"/>
            <a:ext cx="5832648" cy="864096"/>
          </a:xfrm>
          <a:prstGeom prst="foldedCorner">
            <a:avLst/>
          </a:prstGeom>
          <a:ln/>
          <a:extLst/>
        </p:spPr>
        <p:style>
          <a:lnRef idx="2">
            <a:schemeClr val="accent6"/>
          </a:lnRef>
          <a:fillRef idx="1">
            <a:schemeClr val="lt1"/>
          </a:fillRef>
          <a:effectRef idx="0">
            <a:schemeClr val="accent6"/>
          </a:effectRef>
          <a:fontRef idx="minor">
            <a:schemeClr val="dk1"/>
          </a:fontRef>
        </p:style>
        <p:txBody>
          <a:bodyPr vert="horz" wrap="none" lIns="91440" tIns="45720" rIns="91440" bIns="45720" numCol="1" rtlCol="1" anchor="ctr" anchorCtr="0" compatLnSpc="1">
            <a:prstTxWarp prst="textNoShape">
              <a:avLst/>
            </a:prstTxWarp>
          </a:bodyPr>
          <a:lstStyle/>
          <a:p>
            <a:r>
              <a:rPr lang="ar-EG" sz="4000" b="1" dirty="0">
                <a:solidFill>
                  <a:srgbClr val="002060"/>
                </a:solidFill>
                <a:latin typeface="Arial" charset="0"/>
              </a:rPr>
              <a:t>أساليب قياس الأداء</a:t>
            </a:r>
            <a:endParaRPr lang="ar-EG" sz="4000" b="1" dirty="0" smtClean="0">
              <a:solidFill>
                <a:srgbClr val="002060"/>
              </a:solidFill>
              <a:latin typeface="Arial" charset="0"/>
            </a:endParaRPr>
          </a:p>
        </p:txBody>
      </p:sp>
      <p:sp>
        <p:nvSpPr>
          <p:cNvPr id="8" name="Round Diagonal Corner Rectangle 7"/>
          <p:cNvSpPr/>
          <p:nvPr/>
        </p:nvSpPr>
        <p:spPr bwMode="auto">
          <a:xfrm>
            <a:off x="5556448" y="2996952"/>
            <a:ext cx="2903984" cy="720080"/>
          </a:xfrm>
          <a:prstGeom prst="round2DiagRect">
            <a:avLst/>
          </a:prstGeom>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pPr rtl="1"/>
            <a:r>
              <a:rPr lang="ar-EG" sz="2800" b="1" dirty="0" smtClean="0">
                <a:solidFill>
                  <a:srgbClr val="0120BD">
                    <a:lumMod val="75000"/>
                  </a:srgbClr>
                </a:solidFill>
                <a:latin typeface="Arial" charset="0"/>
              </a:rPr>
              <a:t>الأسلوب </a:t>
            </a:r>
            <a:r>
              <a:rPr lang="ar-EG" sz="2800" b="1" dirty="0">
                <a:solidFill>
                  <a:srgbClr val="0120BD">
                    <a:lumMod val="75000"/>
                  </a:srgbClr>
                </a:solidFill>
                <a:latin typeface="Arial" charset="0"/>
              </a:rPr>
              <a:t>الكمي</a:t>
            </a:r>
          </a:p>
        </p:txBody>
      </p:sp>
      <p:sp>
        <p:nvSpPr>
          <p:cNvPr id="9" name="Round Diagonal Corner Rectangle 8"/>
          <p:cNvSpPr/>
          <p:nvPr/>
        </p:nvSpPr>
        <p:spPr bwMode="auto">
          <a:xfrm>
            <a:off x="611560" y="2996952"/>
            <a:ext cx="2903984" cy="720080"/>
          </a:xfrm>
          <a:prstGeom prst="round2DiagRect">
            <a:avLst/>
          </a:prstGeom>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pPr rtl="1"/>
            <a:r>
              <a:rPr lang="ar-EG" sz="2800" b="1" dirty="0" smtClean="0">
                <a:solidFill>
                  <a:srgbClr val="0120BD">
                    <a:lumMod val="75000"/>
                  </a:srgbClr>
                </a:solidFill>
                <a:latin typeface="Arial" charset="0"/>
              </a:rPr>
              <a:t>الأسلوب </a:t>
            </a:r>
            <a:r>
              <a:rPr lang="ar-EG" sz="2800" b="1" dirty="0">
                <a:solidFill>
                  <a:srgbClr val="0120BD">
                    <a:lumMod val="75000"/>
                  </a:srgbClr>
                </a:solidFill>
                <a:latin typeface="Arial" charset="0"/>
              </a:rPr>
              <a:t>غير الكمي</a:t>
            </a:r>
          </a:p>
        </p:txBody>
      </p:sp>
      <p:sp>
        <p:nvSpPr>
          <p:cNvPr id="2" name="Rectangle 1"/>
          <p:cNvSpPr/>
          <p:nvPr/>
        </p:nvSpPr>
        <p:spPr>
          <a:xfrm>
            <a:off x="179512" y="4244895"/>
            <a:ext cx="3336032" cy="1200329"/>
          </a:xfrm>
          <a:prstGeom prst="rect">
            <a:avLst/>
          </a:prstGeom>
        </p:spPr>
        <p:txBody>
          <a:bodyPr wrap="square">
            <a:spAutoFit/>
          </a:bodyPr>
          <a:lstStyle/>
          <a:p>
            <a:pPr algn="justLow" rtl="1"/>
            <a:r>
              <a:rPr lang="ar-SA" b="1" dirty="0">
                <a:solidFill>
                  <a:srgbClr val="002060"/>
                </a:solidFill>
                <a:ea typeface="Calibri"/>
                <a:cs typeface="Simplified Arabic"/>
              </a:rPr>
              <a:t>يعتمد أساساً على تقييم مشرف الموظف لأداء مرؤوسية بتعبئة نموذج التقييم</a:t>
            </a:r>
            <a:endParaRPr lang="ar-EG" dirty="0"/>
          </a:p>
        </p:txBody>
      </p:sp>
      <p:sp>
        <p:nvSpPr>
          <p:cNvPr id="6" name="Rectangle 5"/>
          <p:cNvSpPr/>
          <p:nvPr/>
        </p:nvSpPr>
        <p:spPr>
          <a:xfrm>
            <a:off x="5340424" y="4460919"/>
            <a:ext cx="3336032" cy="830997"/>
          </a:xfrm>
          <a:prstGeom prst="rect">
            <a:avLst/>
          </a:prstGeom>
        </p:spPr>
        <p:txBody>
          <a:bodyPr wrap="square">
            <a:spAutoFit/>
          </a:bodyPr>
          <a:lstStyle/>
          <a:p>
            <a:pPr algn="justLow" rtl="1"/>
            <a:r>
              <a:rPr lang="ar-SA" b="1" dirty="0" smtClean="0">
                <a:solidFill>
                  <a:srgbClr val="002060"/>
                </a:solidFill>
                <a:ea typeface="Calibri"/>
                <a:cs typeface="Simplified Arabic"/>
              </a:rPr>
              <a:t>استخدام </a:t>
            </a:r>
            <a:r>
              <a:rPr lang="ar-SA" b="1" dirty="0">
                <a:solidFill>
                  <a:srgbClr val="002060"/>
                </a:solidFill>
                <a:ea typeface="Calibri"/>
                <a:cs typeface="Simplified Arabic"/>
              </a:rPr>
              <a:t>المعايير الكمية لقياس أداء الموظف</a:t>
            </a:r>
            <a:endParaRPr lang="ar-EG" dirty="0"/>
          </a:p>
        </p:txBody>
      </p:sp>
    </p:spTree>
    <p:extLst>
      <p:ext uri="{BB962C8B-B14F-4D97-AF65-F5344CB8AC3E}">
        <p14:creationId xmlns:p14="http://schemas.microsoft.com/office/powerpoint/2010/main" xmlns="" val="3814652019"/>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2" grpId="0"/>
      <p:bldP spid="6"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3"/>
          <p:cNvSpPr/>
          <p:nvPr/>
        </p:nvSpPr>
        <p:spPr bwMode="auto">
          <a:xfrm>
            <a:off x="4499992" y="404664"/>
            <a:ext cx="4512840" cy="720080"/>
          </a:xfrm>
          <a:prstGeom prst="round2DiagRect">
            <a:avLst/>
          </a:prstGeom>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pPr rtl="1"/>
            <a:r>
              <a:rPr lang="ar-EG" sz="2800" b="1" dirty="0">
                <a:solidFill>
                  <a:srgbClr val="0120BD">
                    <a:lumMod val="75000"/>
                  </a:srgbClr>
                </a:solidFill>
                <a:latin typeface="Arial" charset="0"/>
              </a:rPr>
              <a:t>ملاحظات هامة على تقييم الأداء</a:t>
            </a:r>
          </a:p>
        </p:txBody>
      </p:sp>
      <p:sp>
        <p:nvSpPr>
          <p:cNvPr id="6" name="Rectangle 3"/>
          <p:cNvSpPr>
            <a:spLocks noChangeArrowheads="1"/>
          </p:cNvSpPr>
          <p:nvPr/>
        </p:nvSpPr>
        <p:spPr bwMode="auto">
          <a:xfrm>
            <a:off x="467545" y="2132806"/>
            <a:ext cx="6912744" cy="504825"/>
          </a:xfrm>
          <a:prstGeom prst="rect">
            <a:avLst/>
          </a:prstGeom>
          <a:gradFill rotWithShape="1">
            <a:gsLst>
              <a:gs pos="0">
                <a:srgbClr val="FFC000"/>
              </a:gs>
              <a:gs pos="100000">
                <a:srgbClr val="FFCC66"/>
              </a:gs>
            </a:gsLst>
            <a:lin ang="5400000" scaled="1"/>
          </a:gradFill>
          <a:ln>
            <a:noFill/>
          </a:ln>
          <a:effectLst/>
          <a:extLst/>
        </p:spPr>
        <p:txBody>
          <a:bodyPr wrap="none" anchor="ctr"/>
          <a:lstStyle/>
          <a:p>
            <a:pPr rtl="1"/>
            <a:r>
              <a:rPr lang="ar-EG" altLang="zh-CN" b="1" dirty="0" smtClean="0">
                <a:solidFill>
                  <a:srgbClr val="002060"/>
                </a:solidFill>
                <a:ea typeface="幼圆" pitchFamily="1" charset="-122"/>
              </a:rPr>
              <a:t>استخدام </a:t>
            </a:r>
            <a:r>
              <a:rPr lang="ar-EG" altLang="zh-CN" b="1" dirty="0">
                <a:solidFill>
                  <a:srgbClr val="002060"/>
                </a:solidFill>
                <a:ea typeface="幼圆" pitchFamily="1" charset="-122"/>
              </a:rPr>
              <a:t>أساليب مختلفة لتقييم أداء الموظفين </a:t>
            </a:r>
            <a:endParaRPr lang="ar-EG" altLang="zh-CN" sz="2400" b="1" dirty="0">
              <a:solidFill>
                <a:srgbClr val="002060"/>
              </a:solidFill>
              <a:ea typeface="幼圆" pitchFamily="1" charset="-122"/>
            </a:endParaRPr>
          </a:p>
        </p:txBody>
      </p:sp>
      <p:sp>
        <p:nvSpPr>
          <p:cNvPr id="7" name="Rectangle 4"/>
          <p:cNvSpPr>
            <a:spLocks noChangeArrowheads="1"/>
          </p:cNvSpPr>
          <p:nvPr/>
        </p:nvSpPr>
        <p:spPr bwMode="auto">
          <a:xfrm>
            <a:off x="467545" y="3164681"/>
            <a:ext cx="6912744" cy="504825"/>
          </a:xfrm>
          <a:prstGeom prst="rect">
            <a:avLst/>
          </a:prstGeom>
          <a:ln/>
          <a:extLst/>
        </p:spPr>
        <p:style>
          <a:lnRef idx="1">
            <a:schemeClr val="accent6"/>
          </a:lnRef>
          <a:fillRef idx="3">
            <a:schemeClr val="accent6"/>
          </a:fillRef>
          <a:effectRef idx="2">
            <a:schemeClr val="accent6"/>
          </a:effectRef>
          <a:fontRef idx="minor">
            <a:schemeClr val="lt1"/>
          </a:fontRef>
        </p:style>
        <p:txBody>
          <a:bodyPr wrap="none" anchor="ctr"/>
          <a:lstStyle/>
          <a:p>
            <a:pPr rtl="1"/>
            <a:r>
              <a:rPr lang="ar-EG" altLang="zh-CN" b="1" dirty="0" smtClean="0">
                <a:solidFill>
                  <a:srgbClr val="002060"/>
                </a:solidFill>
                <a:ea typeface="幼圆" pitchFamily="1" charset="-122"/>
              </a:rPr>
              <a:t>استخدام </a:t>
            </a:r>
            <a:r>
              <a:rPr lang="ar-EG" altLang="zh-CN" b="1" dirty="0">
                <a:solidFill>
                  <a:srgbClr val="002060"/>
                </a:solidFill>
                <a:ea typeface="幼圆" pitchFamily="1" charset="-122"/>
              </a:rPr>
              <a:t>تقييم الأداء المناسب لكل نوع من الوظائف</a:t>
            </a:r>
            <a:endParaRPr lang="zh-CN" altLang="en-US" b="1" dirty="0">
              <a:solidFill>
                <a:srgbClr val="002060"/>
              </a:solidFill>
              <a:ea typeface="幼圆" pitchFamily="1" charset="-122"/>
            </a:endParaRPr>
          </a:p>
        </p:txBody>
      </p:sp>
      <p:sp>
        <p:nvSpPr>
          <p:cNvPr id="8" name="Rectangle 5"/>
          <p:cNvSpPr>
            <a:spLocks noChangeArrowheads="1"/>
          </p:cNvSpPr>
          <p:nvPr/>
        </p:nvSpPr>
        <p:spPr bwMode="auto">
          <a:xfrm>
            <a:off x="467545" y="4196556"/>
            <a:ext cx="6912744" cy="504825"/>
          </a:xfrm>
          <a:prstGeom prst="rect">
            <a:avLst/>
          </a:prstGeom>
          <a:ln/>
          <a:extLst/>
        </p:spPr>
        <p:style>
          <a:lnRef idx="1">
            <a:schemeClr val="accent2"/>
          </a:lnRef>
          <a:fillRef idx="2">
            <a:schemeClr val="accent2"/>
          </a:fillRef>
          <a:effectRef idx="1">
            <a:schemeClr val="accent2"/>
          </a:effectRef>
          <a:fontRef idx="minor">
            <a:schemeClr val="dk1"/>
          </a:fontRef>
        </p:style>
        <p:txBody>
          <a:bodyPr wrap="none" anchor="ctr"/>
          <a:lstStyle/>
          <a:p>
            <a:pPr rtl="1"/>
            <a:r>
              <a:rPr lang="ar-EG" altLang="zh-CN" b="1" dirty="0" smtClean="0">
                <a:solidFill>
                  <a:srgbClr val="002060"/>
                </a:solidFill>
                <a:ea typeface="幼圆" pitchFamily="1" charset="-122"/>
              </a:rPr>
              <a:t>زيادة </a:t>
            </a:r>
            <a:r>
              <a:rPr lang="ar-EG" altLang="zh-CN" b="1" dirty="0">
                <a:solidFill>
                  <a:srgbClr val="002060"/>
                </a:solidFill>
                <a:ea typeface="幼圆" pitchFamily="1" charset="-122"/>
              </a:rPr>
              <a:t>عدد المقيمين</a:t>
            </a:r>
            <a:endParaRPr lang="zh-CN" altLang="en-US" sz="2400" b="1" dirty="0">
              <a:solidFill>
                <a:srgbClr val="002060"/>
              </a:solidFill>
              <a:ea typeface="幼圆" pitchFamily="1" charset="-122"/>
            </a:endParaRPr>
          </a:p>
        </p:txBody>
      </p:sp>
      <p:sp>
        <p:nvSpPr>
          <p:cNvPr id="9" name="Rectangle 6"/>
          <p:cNvSpPr>
            <a:spLocks noChangeArrowheads="1"/>
          </p:cNvSpPr>
          <p:nvPr/>
        </p:nvSpPr>
        <p:spPr bwMode="auto">
          <a:xfrm>
            <a:off x="467545" y="5228431"/>
            <a:ext cx="6912744" cy="504825"/>
          </a:xfrm>
          <a:prstGeom prst="rect">
            <a:avLst/>
          </a:prstGeom>
          <a:solidFill>
            <a:srgbClr val="00B0F0"/>
          </a:solidFill>
          <a:ln>
            <a:noFill/>
          </a:ln>
          <a:effectLst/>
          <a:extLst/>
        </p:spPr>
        <p:txBody>
          <a:bodyPr wrap="none" anchor="ctr"/>
          <a:lstStyle/>
          <a:p>
            <a:pPr rtl="1"/>
            <a:r>
              <a:rPr lang="ar-EG" altLang="zh-CN" b="1" dirty="0">
                <a:solidFill>
                  <a:srgbClr val="002060"/>
                </a:solidFill>
                <a:ea typeface="幼圆" pitchFamily="1" charset="-122"/>
              </a:rPr>
              <a:t>إشراك الموظفين في عملية تصميم نظام الحوافز </a:t>
            </a:r>
            <a:endParaRPr lang="zh-CN" altLang="en-US" b="1" dirty="0">
              <a:solidFill>
                <a:srgbClr val="002060"/>
              </a:solidFill>
              <a:ea typeface="幼圆" pitchFamily="1" charset="-122"/>
            </a:endParaRPr>
          </a:p>
        </p:txBody>
      </p:sp>
      <p:pic>
        <p:nvPicPr>
          <p:cNvPr id="10" name="Picture 7" descr="Green_01"/>
          <p:cNvPicPr>
            <a:picLocks noChangeAspect="1" noChangeArrowheads="1"/>
          </p:cNvPicPr>
          <p:nvPr/>
        </p:nvPicPr>
        <p:blipFill>
          <a:blip r:embed="rId3">
            <a:duotone>
              <a:prstClr val="black"/>
              <a:srgbClr val="FFCC66">
                <a:tint val="45000"/>
                <a:satMod val="400000"/>
              </a:srgbClr>
            </a:duotone>
            <a:extLst>
              <a:ext uri="{28A0092B-C50C-407E-A947-70E740481C1C}">
                <a14:useLocalDpi xmlns:a14="http://schemas.microsoft.com/office/drawing/2010/main" xmlns="" val="0"/>
              </a:ext>
            </a:extLst>
          </a:blip>
          <a:srcRect/>
          <a:stretch>
            <a:fillRect/>
          </a:stretch>
        </p:blipFill>
        <p:spPr bwMode="auto">
          <a:xfrm flipH="1">
            <a:off x="7811765" y="2204244"/>
            <a:ext cx="432643" cy="390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8" descr="Green_01"/>
          <p:cNvPicPr>
            <a:picLocks noChangeAspect="1" noChangeArrowheads="1"/>
          </p:cNvPicPr>
          <p:nvPr/>
        </p:nvPicPr>
        <p:blipFill>
          <a:blip r:embed="rId3">
            <a:duotone>
              <a:prstClr val="black"/>
              <a:schemeClr val="accent6">
                <a:tint val="45000"/>
                <a:satMod val="400000"/>
              </a:schemeClr>
            </a:duotone>
            <a:extLst>
              <a:ext uri="{28A0092B-C50C-407E-A947-70E740481C1C}">
                <a14:useLocalDpi xmlns:a14="http://schemas.microsoft.com/office/drawing/2010/main" xmlns="" val="0"/>
              </a:ext>
            </a:extLst>
          </a:blip>
          <a:srcRect/>
          <a:stretch>
            <a:fillRect/>
          </a:stretch>
        </p:blipFill>
        <p:spPr bwMode="auto">
          <a:xfrm flipH="1">
            <a:off x="7811765" y="3212306"/>
            <a:ext cx="432643" cy="390525"/>
          </a:xfrm>
          <a:prstGeom prst="rect">
            <a:avLst/>
          </a:prstGeom>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9" descr="Green_01"/>
          <p:cNvPicPr>
            <a:picLocks noChangeAspect="1" noChangeArrowheads="1"/>
          </p:cNvPicPr>
          <p:nvPr/>
        </p:nvPicPr>
        <p:blipFill>
          <a:blip r:embed="rId3">
            <a:duotone>
              <a:prstClr val="black"/>
              <a:schemeClr val="accent2">
                <a:tint val="45000"/>
                <a:satMod val="400000"/>
              </a:schemeClr>
            </a:duotone>
            <a:extLst>
              <a:ext uri="{28A0092B-C50C-407E-A947-70E740481C1C}">
                <a14:useLocalDpi xmlns:a14="http://schemas.microsoft.com/office/drawing/2010/main" xmlns="" val="0"/>
              </a:ext>
            </a:extLst>
          </a:blip>
          <a:srcRect/>
          <a:stretch>
            <a:fillRect/>
          </a:stretch>
        </p:blipFill>
        <p:spPr bwMode="auto">
          <a:xfrm flipH="1">
            <a:off x="7811765" y="4220369"/>
            <a:ext cx="432643" cy="390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10" descr="Green_01"/>
          <p:cNvPicPr>
            <a:picLocks noChangeAspect="1" noChangeArrowheads="1"/>
          </p:cNvPicPr>
          <p:nvPr/>
        </p:nvPicPr>
        <p:blipFill>
          <a:blip r:embed="rId3">
            <a:duotone>
              <a:prstClr val="black"/>
              <a:schemeClr val="accent1">
                <a:tint val="45000"/>
                <a:satMod val="400000"/>
              </a:schemeClr>
            </a:duotone>
            <a:extLst>
              <a:ext uri="{28A0092B-C50C-407E-A947-70E740481C1C}">
                <a14:useLocalDpi xmlns:a14="http://schemas.microsoft.com/office/drawing/2010/main" xmlns="" val="0"/>
              </a:ext>
            </a:extLst>
          </a:blip>
          <a:srcRect/>
          <a:stretch>
            <a:fillRect/>
          </a:stretch>
        </p:blipFill>
        <p:spPr bwMode="auto">
          <a:xfrm flipH="1">
            <a:off x="7811765" y="5301456"/>
            <a:ext cx="432643" cy="390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847181240"/>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10"/>
                                        </p:tgtEl>
                                        <p:attrNameLst>
                                          <p:attrName>r</p:attrName>
                                        </p:attrNameLst>
                                      </p:cBhvr>
                                    </p:animRot>
                                  </p:childTnLst>
                                </p:cTn>
                              </p:par>
                            </p:childTnLst>
                          </p:cTn>
                        </p:par>
                        <p:par>
                          <p:cTn id="7" fill="hold">
                            <p:stCondLst>
                              <p:cond delay="2000"/>
                            </p:stCondLst>
                            <p:childTnLst>
                              <p:par>
                                <p:cTn id="8" presetID="16" presetClass="entr" presetSubtype="21" fill="hold" grpId="0" nodeType="after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nodeType="clickEffect">
                                  <p:stCondLst>
                                    <p:cond delay="0"/>
                                  </p:stCondLst>
                                  <p:childTnLst>
                                    <p:animRot by="21600000">
                                      <p:cBhvr>
                                        <p:cTn id="14" dur="2000" fill="hold"/>
                                        <p:tgtEl>
                                          <p:spTgt spid="11"/>
                                        </p:tgtEl>
                                        <p:attrNameLst>
                                          <p:attrName>r</p:attrName>
                                        </p:attrNameLst>
                                      </p:cBhvr>
                                    </p:animRot>
                                  </p:childTnLst>
                                </p:cTn>
                              </p:par>
                            </p:childTnLst>
                          </p:cTn>
                        </p:par>
                        <p:par>
                          <p:cTn id="15" fill="hold">
                            <p:stCondLst>
                              <p:cond delay="2000"/>
                            </p:stCondLst>
                            <p:childTnLst>
                              <p:par>
                                <p:cTn id="16" presetID="16" presetClass="entr" presetSubtype="21"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mph" presetSubtype="0" fill="hold" nodeType="clickEffect">
                                  <p:stCondLst>
                                    <p:cond delay="0"/>
                                  </p:stCondLst>
                                  <p:childTnLst>
                                    <p:animRot by="21600000">
                                      <p:cBhvr>
                                        <p:cTn id="22" dur="2000" fill="hold"/>
                                        <p:tgtEl>
                                          <p:spTgt spid="12"/>
                                        </p:tgtEl>
                                        <p:attrNameLst>
                                          <p:attrName>r</p:attrName>
                                        </p:attrNameLst>
                                      </p:cBhvr>
                                    </p:animRot>
                                  </p:childTnLst>
                                </p:cTn>
                              </p:par>
                            </p:childTnLst>
                          </p:cTn>
                        </p:par>
                        <p:par>
                          <p:cTn id="23" fill="hold">
                            <p:stCondLst>
                              <p:cond delay="2000"/>
                            </p:stCondLst>
                            <p:childTnLst>
                              <p:par>
                                <p:cTn id="24" presetID="16" presetClass="entr" presetSubtype="21"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arn(inVertical)">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mph" presetSubtype="0" fill="hold" nodeType="clickEffect">
                                  <p:stCondLst>
                                    <p:cond delay="0"/>
                                  </p:stCondLst>
                                  <p:childTnLst>
                                    <p:animRot by="21600000">
                                      <p:cBhvr>
                                        <p:cTn id="30" dur="2000" fill="hold"/>
                                        <p:tgtEl>
                                          <p:spTgt spid="13"/>
                                        </p:tgtEl>
                                        <p:attrNameLst>
                                          <p:attrName>r</p:attrName>
                                        </p:attrNameLst>
                                      </p:cBhvr>
                                    </p:animRot>
                                  </p:childTnLst>
                                </p:cTn>
                              </p:par>
                            </p:childTnLst>
                          </p:cTn>
                        </p:par>
                        <p:par>
                          <p:cTn id="31" fill="hold">
                            <p:stCondLst>
                              <p:cond delay="2000"/>
                            </p:stCondLst>
                            <p:childTnLst>
                              <p:par>
                                <p:cTn id="32" presetID="16" presetClass="entr" presetSubtype="21"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barn(inVertical)">
                                      <p:cBhvr>
                                        <p:cTn id="3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对角圆角矩形 5"/>
          <p:cNvSpPr>
            <a:spLocks/>
          </p:cNvSpPr>
          <p:nvPr/>
        </p:nvSpPr>
        <p:spPr bwMode="auto">
          <a:xfrm rot="21346829" flipH="1">
            <a:off x="1503901" y="2158577"/>
            <a:ext cx="5850448" cy="2931372"/>
          </a:xfrm>
          <a:custGeom>
            <a:avLst/>
            <a:gdLst>
              <a:gd name="T0" fmla="*/ 492043 w 6954838"/>
              <a:gd name="T1" fmla="*/ 0 h 3879850"/>
              <a:gd name="T2" fmla="*/ 6954838 w 6954838"/>
              <a:gd name="T3" fmla="*/ 0 h 3879850"/>
              <a:gd name="T4" fmla="*/ 6954838 w 6954838"/>
              <a:gd name="T5" fmla="*/ 0 h 3879850"/>
              <a:gd name="T6" fmla="*/ 6954838 w 6954838"/>
              <a:gd name="T7" fmla="*/ 3387807 h 3879850"/>
              <a:gd name="T8" fmla="*/ 6462795 w 6954838"/>
              <a:gd name="T9" fmla="*/ 3879850 h 3879850"/>
              <a:gd name="T10" fmla="*/ 0 w 6954838"/>
              <a:gd name="T11" fmla="*/ 3879850 h 3879850"/>
              <a:gd name="T12" fmla="*/ 0 w 6954838"/>
              <a:gd name="T13" fmla="*/ 3879850 h 3879850"/>
              <a:gd name="T14" fmla="*/ 0 w 6954838"/>
              <a:gd name="T15" fmla="*/ 492043 h 3879850"/>
              <a:gd name="T16" fmla="*/ 492043 w 6954838"/>
              <a:gd name="T17" fmla="*/ 0 h 3879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54838" h="3879850">
                <a:moveTo>
                  <a:pt x="492043" y="0"/>
                </a:moveTo>
                <a:lnTo>
                  <a:pt x="6954838" y="0"/>
                </a:lnTo>
                <a:lnTo>
                  <a:pt x="6954838" y="3387807"/>
                </a:lnTo>
                <a:cubicBezTo>
                  <a:pt x="6954838" y="3659555"/>
                  <a:pt x="6734543" y="3879850"/>
                  <a:pt x="6462795" y="3879850"/>
                </a:cubicBezTo>
                <a:lnTo>
                  <a:pt x="0" y="3879850"/>
                </a:lnTo>
                <a:lnTo>
                  <a:pt x="0" y="492043"/>
                </a:lnTo>
                <a:cubicBezTo>
                  <a:pt x="0" y="220295"/>
                  <a:pt x="220295" y="0"/>
                  <a:pt x="492043" y="0"/>
                </a:cubicBezTo>
                <a:close/>
              </a:path>
            </a:pathLst>
          </a:custGeom>
          <a:gradFill>
            <a:gsLst>
              <a:gs pos="0">
                <a:srgbClr val="66CCFF"/>
              </a:gs>
              <a:gs pos="35000">
                <a:srgbClr val="33CCFF"/>
              </a:gs>
              <a:gs pos="100000">
                <a:srgbClr val="00B0F0"/>
              </a:gs>
            </a:gsLst>
          </a:gradFill>
          <a:ln>
            <a:solidFill>
              <a:srgbClr val="00FFFF"/>
            </a:solidFill>
          </a:ln>
          <a:extLst/>
        </p:spPr>
        <p:style>
          <a:lnRef idx="1">
            <a:schemeClr val="accent1"/>
          </a:lnRef>
          <a:fillRef idx="2">
            <a:schemeClr val="accent1"/>
          </a:fillRef>
          <a:effectRef idx="1">
            <a:schemeClr val="accent1"/>
          </a:effectRef>
          <a:fontRef idx="minor">
            <a:schemeClr val="dk1"/>
          </a:fontRef>
        </p:style>
        <p:txBody>
          <a:bodyPr anchor="ctr"/>
          <a:lstStyle/>
          <a:p>
            <a:pPr>
              <a:defRPr/>
            </a:pPr>
            <a:endParaRPr lang="ar-EG">
              <a:solidFill>
                <a:srgbClr val="000000"/>
              </a:solidFill>
              <a:latin typeface="Arial" panose="020B0604020202020204" pitchFamily="34" charset="0"/>
              <a:ea typeface="SimSun" panose="02010600030101010101" pitchFamily="2" charset="-122"/>
            </a:endParaRPr>
          </a:p>
        </p:txBody>
      </p:sp>
      <p:pic>
        <p:nvPicPr>
          <p:cNvPr id="7" name="Picture 3" descr="C:\TDDOWNLOAD\pencil.png"/>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flipH="1">
            <a:off x="6826558" y="1700808"/>
            <a:ext cx="481746" cy="7466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内容占位符 2"/>
          <p:cNvSpPr>
            <a:spLocks noGrp="1"/>
          </p:cNvSpPr>
          <p:nvPr>
            <p:ph idx="4294967295"/>
          </p:nvPr>
        </p:nvSpPr>
        <p:spPr>
          <a:xfrm rot="21361315" flipH="1">
            <a:off x="1973263" y="2738438"/>
            <a:ext cx="4797425" cy="2054225"/>
          </a:xfrm>
        </p:spPr>
        <p:txBody>
          <a:bodyPr/>
          <a:lstStyle/>
          <a:p>
            <a:pPr marL="0" indent="0" algn="ctr" eaLnBrk="1" hangingPunct="1"/>
            <a:endParaRPr lang="en-US" sz="1600" b="1" dirty="0" smtClean="0">
              <a:solidFill>
                <a:schemeClr val="bg1"/>
              </a:solidFill>
            </a:endParaRPr>
          </a:p>
          <a:p>
            <a:pPr marL="0" indent="0" algn="ctr" rtl="1" eaLnBrk="1" hangingPunct="1">
              <a:buNone/>
            </a:pPr>
            <a:endParaRPr lang="ar-EG" altLang="zh-CN" sz="1800" b="1" dirty="0" smtClean="0"/>
          </a:p>
          <a:p>
            <a:pPr marL="0" indent="0" algn="ctr">
              <a:buNone/>
            </a:pPr>
            <a:r>
              <a:rPr lang="ar-EG" altLang="zh-CN" sz="4000" b="1" dirty="0" smtClean="0">
                <a:solidFill>
                  <a:srgbClr val="000000"/>
                </a:solidFill>
              </a:rPr>
              <a:t>مفهوم الدافعية</a:t>
            </a:r>
            <a:endParaRPr lang="ar-EG" altLang="zh-CN" sz="4000" b="1" dirty="0">
              <a:solidFill>
                <a:srgbClr val="000000"/>
              </a:solidFill>
            </a:endParaRPr>
          </a:p>
        </p:txBody>
      </p:sp>
    </p:spTree>
    <p:extLst>
      <p:ext uri="{BB962C8B-B14F-4D97-AF65-F5344CB8AC3E}">
        <p14:creationId xmlns:p14="http://schemas.microsoft.com/office/powerpoint/2010/main" xmlns="" val="1678496531"/>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par>
                          <p:cTn id="21" fill="hold">
                            <p:stCondLst>
                              <p:cond delay="2000"/>
                            </p:stCondLst>
                            <p:childTnLst>
                              <p:par>
                                <p:cTn id="22" presetID="26" presetClass="entr" presetSubtype="0"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80">
                                          <p:stCondLst>
                                            <p:cond delay="0"/>
                                          </p:stCondLst>
                                        </p:cTn>
                                        <p:tgtEl>
                                          <p:spTgt spid="7"/>
                                        </p:tgtEl>
                                      </p:cBhvr>
                                    </p:animEffect>
                                    <p:anim calcmode="lin" valueType="num">
                                      <p:cBhvr>
                                        <p:cTn id="25"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0" dur="26">
                                          <p:stCondLst>
                                            <p:cond delay="650"/>
                                          </p:stCondLst>
                                        </p:cTn>
                                        <p:tgtEl>
                                          <p:spTgt spid="7"/>
                                        </p:tgtEl>
                                      </p:cBhvr>
                                      <p:to x="100000" y="60000"/>
                                    </p:animScale>
                                    <p:animScale>
                                      <p:cBhvr>
                                        <p:cTn id="31" dur="166" decel="50000">
                                          <p:stCondLst>
                                            <p:cond delay="676"/>
                                          </p:stCondLst>
                                        </p:cTn>
                                        <p:tgtEl>
                                          <p:spTgt spid="7"/>
                                        </p:tgtEl>
                                      </p:cBhvr>
                                      <p:to x="100000" y="100000"/>
                                    </p:animScale>
                                    <p:animScale>
                                      <p:cBhvr>
                                        <p:cTn id="32" dur="26">
                                          <p:stCondLst>
                                            <p:cond delay="1312"/>
                                          </p:stCondLst>
                                        </p:cTn>
                                        <p:tgtEl>
                                          <p:spTgt spid="7"/>
                                        </p:tgtEl>
                                      </p:cBhvr>
                                      <p:to x="100000" y="80000"/>
                                    </p:animScale>
                                    <p:animScale>
                                      <p:cBhvr>
                                        <p:cTn id="33" dur="166" decel="50000">
                                          <p:stCondLst>
                                            <p:cond delay="1338"/>
                                          </p:stCondLst>
                                        </p:cTn>
                                        <p:tgtEl>
                                          <p:spTgt spid="7"/>
                                        </p:tgtEl>
                                      </p:cBhvr>
                                      <p:to x="100000" y="100000"/>
                                    </p:animScale>
                                    <p:animScale>
                                      <p:cBhvr>
                                        <p:cTn id="34" dur="26">
                                          <p:stCondLst>
                                            <p:cond delay="1642"/>
                                          </p:stCondLst>
                                        </p:cTn>
                                        <p:tgtEl>
                                          <p:spTgt spid="7"/>
                                        </p:tgtEl>
                                      </p:cBhvr>
                                      <p:to x="100000" y="90000"/>
                                    </p:animScale>
                                    <p:animScale>
                                      <p:cBhvr>
                                        <p:cTn id="35" dur="166" decel="50000">
                                          <p:stCondLst>
                                            <p:cond delay="1668"/>
                                          </p:stCondLst>
                                        </p:cTn>
                                        <p:tgtEl>
                                          <p:spTgt spid="7"/>
                                        </p:tgtEl>
                                      </p:cBhvr>
                                      <p:to x="100000" y="100000"/>
                                    </p:animScale>
                                    <p:animScale>
                                      <p:cBhvr>
                                        <p:cTn id="36" dur="26">
                                          <p:stCondLst>
                                            <p:cond delay="1808"/>
                                          </p:stCondLst>
                                        </p:cTn>
                                        <p:tgtEl>
                                          <p:spTgt spid="7"/>
                                        </p:tgtEl>
                                      </p:cBhvr>
                                      <p:to x="100000" y="95000"/>
                                    </p:animScale>
                                    <p:animScale>
                                      <p:cBhvr>
                                        <p:cTn id="37" dur="166" decel="50000">
                                          <p:stCondLst>
                                            <p:cond delay="1834"/>
                                          </p:stCondLst>
                                        </p:cTn>
                                        <p:tgtEl>
                                          <p:spTgt spid="7"/>
                                        </p:tgtEl>
                                      </p:cBhvr>
                                      <p:to x="100000" y="100000"/>
                                    </p:animScale>
                                  </p:childTnLst>
                                </p:cTn>
                              </p:par>
                            </p:childTnLst>
                          </p:cTn>
                        </p:par>
                        <p:par>
                          <p:cTn id="38" fill="hold">
                            <p:stCondLst>
                              <p:cond delay="4000"/>
                            </p:stCondLst>
                            <p:childTnLst>
                              <p:par>
                                <p:cTn id="39" presetID="26" presetClass="entr" presetSubtype="0" fill="hold" grpId="0" nodeType="afterEffect">
                                  <p:stCondLst>
                                    <p:cond delay="0"/>
                                  </p:stCondLst>
                                  <p:childTnLst>
                                    <p:set>
                                      <p:cBhvr>
                                        <p:cTn id="40" dur="1" fill="hold">
                                          <p:stCondLst>
                                            <p:cond delay="0"/>
                                          </p:stCondLst>
                                        </p:cTn>
                                        <p:tgtEl>
                                          <p:spTgt spid="8">
                                            <p:txEl>
                                              <p:pRg st="2" end="2"/>
                                            </p:txEl>
                                          </p:spTgt>
                                        </p:tgtEl>
                                        <p:attrNameLst>
                                          <p:attrName>style.visibility</p:attrName>
                                        </p:attrNameLst>
                                      </p:cBhvr>
                                      <p:to>
                                        <p:strVal val="visible"/>
                                      </p:to>
                                    </p:set>
                                    <p:animEffect transition="in" filter="wipe(down)">
                                      <p:cBhvr>
                                        <p:cTn id="41" dur="580">
                                          <p:stCondLst>
                                            <p:cond delay="0"/>
                                          </p:stCondLst>
                                        </p:cTn>
                                        <p:tgtEl>
                                          <p:spTgt spid="8">
                                            <p:txEl>
                                              <p:pRg st="2" end="2"/>
                                            </p:txEl>
                                          </p:spTgt>
                                        </p:tgtEl>
                                      </p:cBhvr>
                                    </p:animEffect>
                                    <p:anim calcmode="lin" valueType="num">
                                      <p:cBhvr>
                                        <p:cTn id="42" dur="1822" tmFilter="0,0; 0.14,0.36; 0.43,0.73; 0.71,0.91; 1.0,1.0">
                                          <p:stCondLst>
                                            <p:cond delay="0"/>
                                          </p:stCondLst>
                                        </p:cTn>
                                        <p:tgtEl>
                                          <p:spTgt spid="8">
                                            <p:txEl>
                                              <p:pRg st="2" end="2"/>
                                            </p:txEl>
                                          </p:spTgt>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8">
                                            <p:txEl>
                                              <p:pRg st="2" end="2"/>
                                            </p:txEl>
                                          </p:spTgt>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8">
                                            <p:txEl>
                                              <p:pRg st="2" end="2"/>
                                            </p:txEl>
                                          </p:spTgt>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8">
                                            <p:txEl>
                                              <p:pRg st="2" end="2"/>
                                            </p:txEl>
                                          </p:spTgt>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8">
                                            <p:txEl>
                                              <p:pRg st="2" end="2"/>
                                            </p:txEl>
                                          </p:spTgt>
                                        </p:tgtEl>
                                        <p:attrNameLst>
                                          <p:attrName>ppt_y</p:attrName>
                                        </p:attrNameLst>
                                      </p:cBhvr>
                                      <p:tavLst>
                                        <p:tav tm="0" fmla="#ppt_y-sin(pi*$)/81">
                                          <p:val>
                                            <p:fltVal val="0"/>
                                          </p:val>
                                        </p:tav>
                                        <p:tav tm="100000">
                                          <p:val>
                                            <p:fltVal val="1"/>
                                          </p:val>
                                        </p:tav>
                                      </p:tavLst>
                                    </p:anim>
                                    <p:animScale>
                                      <p:cBhvr>
                                        <p:cTn id="47" dur="26">
                                          <p:stCondLst>
                                            <p:cond delay="650"/>
                                          </p:stCondLst>
                                        </p:cTn>
                                        <p:tgtEl>
                                          <p:spTgt spid="8">
                                            <p:txEl>
                                              <p:pRg st="2" end="2"/>
                                            </p:txEl>
                                          </p:spTgt>
                                        </p:tgtEl>
                                      </p:cBhvr>
                                      <p:to x="100000" y="60000"/>
                                    </p:animScale>
                                    <p:animScale>
                                      <p:cBhvr>
                                        <p:cTn id="48" dur="166" decel="50000">
                                          <p:stCondLst>
                                            <p:cond delay="676"/>
                                          </p:stCondLst>
                                        </p:cTn>
                                        <p:tgtEl>
                                          <p:spTgt spid="8">
                                            <p:txEl>
                                              <p:pRg st="2" end="2"/>
                                            </p:txEl>
                                          </p:spTgt>
                                        </p:tgtEl>
                                      </p:cBhvr>
                                      <p:to x="100000" y="100000"/>
                                    </p:animScale>
                                    <p:animScale>
                                      <p:cBhvr>
                                        <p:cTn id="49" dur="26">
                                          <p:stCondLst>
                                            <p:cond delay="1312"/>
                                          </p:stCondLst>
                                        </p:cTn>
                                        <p:tgtEl>
                                          <p:spTgt spid="8">
                                            <p:txEl>
                                              <p:pRg st="2" end="2"/>
                                            </p:txEl>
                                          </p:spTgt>
                                        </p:tgtEl>
                                      </p:cBhvr>
                                      <p:to x="100000" y="80000"/>
                                    </p:animScale>
                                    <p:animScale>
                                      <p:cBhvr>
                                        <p:cTn id="50" dur="166" decel="50000">
                                          <p:stCondLst>
                                            <p:cond delay="1338"/>
                                          </p:stCondLst>
                                        </p:cTn>
                                        <p:tgtEl>
                                          <p:spTgt spid="8">
                                            <p:txEl>
                                              <p:pRg st="2" end="2"/>
                                            </p:txEl>
                                          </p:spTgt>
                                        </p:tgtEl>
                                      </p:cBhvr>
                                      <p:to x="100000" y="100000"/>
                                    </p:animScale>
                                    <p:animScale>
                                      <p:cBhvr>
                                        <p:cTn id="51" dur="26">
                                          <p:stCondLst>
                                            <p:cond delay="1642"/>
                                          </p:stCondLst>
                                        </p:cTn>
                                        <p:tgtEl>
                                          <p:spTgt spid="8">
                                            <p:txEl>
                                              <p:pRg st="2" end="2"/>
                                            </p:txEl>
                                          </p:spTgt>
                                        </p:tgtEl>
                                      </p:cBhvr>
                                      <p:to x="100000" y="90000"/>
                                    </p:animScale>
                                    <p:animScale>
                                      <p:cBhvr>
                                        <p:cTn id="52" dur="166" decel="50000">
                                          <p:stCondLst>
                                            <p:cond delay="1668"/>
                                          </p:stCondLst>
                                        </p:cTn>
                                        <p:tgtEl>
                                          <p:spTgt spid="8">
                                            <p:txEl>
                                              <p:pRg st="2" end="2"/>
                                            </p:txEl>
                                          </p:spTgt>
                                        </p:tgtEl>
                                      </p:cBhvr>
                                      <p:to x="100000" y="100000"/>
                                    </p:animScale>
                                    <p:animScale>
                                      <p:cBhvr>
                                        <p:cTn id="53" dur="26">
                                          <p:stCondLst>
                                            <p:cond delay="1808"/>
                                          </p:stCondLst>
                                        </p:cTn>
                                        <p:tgtEl>
                                          <p:spTgt spid="8">
                                            <p:txEl>
                                              <p:pRg st="2" end="2"/>
                                            </p:txEl>
                                          </p:spTgt>
                                        </p:tgtEl>
                                      </p:cBhvr>
                                      <p:to x="100000" y="95000"/>
                                    </p:animScale>
                                    <p:animScale>
                                      <p:cBhvr>
                                        <p:cTn id="54" dur="166" decel="50000">
                                          <p:stCondLst>
                                            <p:cond delay="1834"/>
                                          </p:stCondLst>
                                        </p:cTn>
                                        <p:tgtEl>
                                          <p:spTgt spid="8">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build="p"/>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Multidocument 1"/>
          <p:cNvSpPr/>
          <p:nvPr/>
        </p:nvSpPr>
        <p:spPr bwMode="auto">
          <a:xfrm>
            <a:off x="1537094" y="2276872"/>
            <a:ext cx="5987234" cy="2475926"/>
          </a:xfrm>
          <a:prstGeom prst="flowChartMultidocument">
            <a:avLst/>
          </a:prstGeom>
          <a:ln/>
          <a:extLst/>
        </p:spPr>
        <p:style>
          <a:lnRef idx="3">
            <a:schemeClr val="lt1"/>
          </a:lnRef>
          <a:fillRef idx="1">
            <a:schemeClr val="accent6"/>
          </a:fillRef>
          <a:effectRef idx="1">
            <a:schemeClr val="accent6"/>
          </a:effectRef>
          <a:fontRef idx="minor">
            <a:schemeClr val="lt1"/>
          </a:fontRef>
        </p:style>
        <p:txBody>
          <a:bodyPr vert="horz" wrap="none" lIns="91440" tIns="45720" rIns="91440" bIns="45720" numCol="1" rtlCol="1" anchor="ctr" anchorCtr="0" compatLnSpc="1">
            <a:prstTxWarp prst="textNoShape">
              <a:avLst/>
            </a:prstTxWarp>
          </a:bodyPr>
          <a:lstStyle/>
          <a:p>
            <a:pPr rtl="1"/>
            <a:r>
              <a:rPr lang="ar-EG" sz="4000" b="1" dirty="0">
                <a:solidFill>
                  <a:srgbClr val="000000"/>
                </a:solidFill>
              </a:rPr>
              <a:t>قدرات المنشأة المالية</a:t>
            </a:r>
          </a:p>
        </p:txBody>
      </p:sp>
    </p:spTree>
    <p:extLst>
      <p:ext uri="{BB962C8B-B14F-4D97-AF65-F5344CB8AC3E}">
        <p14:creationId xmlns:p14="http://schemas.microsoft.com/office/powerpoint/2010/main" xmlns="" val="1895822223"/>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3"/>
          <p:cNvSpPr/>
          <p:nvPr/>
        </p:nvSpPr>
        <p:spPr bwMode="auto">
          <a:xfrm>
            <a:off x="4499992" y="404664"/>
            <a:ext cx="4512840" cy="720080"/>
          </a:xfrm>
          <a:prstGeom prst="round2DiagRect">
            <a:avLst/>
          </a:prstGeom>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pPr rtl="1"/>
            <a:r>
              <a:rPr lang="ar-EG" sz="2800" b="1" dirty="0">
                <a:solidFill>
                  <a:srgbClr val="0120BD">
                    <a:lumMod val="75000"/>
                  </a:srgbClr>
                </a:solidFill>
                <a:latin typeface="Arial" charset="0"/>
              </a:rPr>
              <a:t>قدرات المنشأة المالية</a:t>
            </a:r>
          </a:p>
        </p:txBody>
      </p:sp>
      <p:sp>
        <p:nvSpPr>
          <p:cNvPr id="6" name="Rectangle 3"/>
          <p:cNvSpPr>
            <a:spLocks noChangeArrowheads="1"/>
          </p:cNvSpPr>
          <p:nvPr/>
        </p:nvSpPr>
        <p:spPr bwMode="auto">
          <a:xfrm>
            <a:off x="467545" y="2132806"/>
            <a:ext cx="6912744" cy="504825"/>
          </a:xfrm>
          <a:prstGeom prst="rect">
            <a:avLst/>
          </a:prstGeom>
          <a:gradFill rotWithShape="1">
            <a:gsLst>
              <a:gs pos="0">
                <a:srgbClr val="FFC000"/>
              </a:gs>
              <a:gs pos="100000">
                <a:srgbClr val="FFCC66"/>
              </a:gs>
            </a:gsLst>
            <a:lin ang="5400000" scaled="1"/>
          </a:gradFill>
          <a:ln>
            <a:noFill/>
          </a:ln>
          <a:effectLst/>
          <a:extLst/>
        </p:spPr>
        <p:txBody>
          <a:bodyPr wrap="none" anchor="ctr"/>
          <a:lstStyle/>
          <a:p>
            <a:pPr rtl="1"/>
            <a:r>
              <a:rPr lang="ar-EG" altLang="zh-CN" b="1" dirty="0" smtClean="0">
                <a:solidFill>
                  <a:srgbClr val="002060"/>
                </a:solidFill>
                <a:ea typeface="幼圆" pitchFamily="1" charset="-122"/>
              </a:rPr>
              <a:t>يجب </a:t>
            </a:r>
            <a:r>
              <a:rPr lang="ar-EG" altLang="zh-CN" b="1" dirty="0">
                <a:solidFill>
                  <a:srgbClr val="002060"/>
                </a:solidFill>
                <a:ea typeface="幼圆" pitchFamily="1" charset="-122"/>
              </a:rPr>
              <a:t>التذكر أن الحوافز تشكل تكاليف وعبء مالي على الشركة</a:t>
            </a:r>
            <a:endParaRPr lang="ar-EG" altLang="zh-CN" sz="2400" b="1" dirty="0">
              <a:solidFill>
                <a:srgbClr val="002060"/>
              </a:solidFill>
              <a:ea typeface="幼圆" pitchFamily="1" charset="-122"/>
            </a:endParaRPr>
          </a:p>
        </p:txBody>
      </p:sp>
      <p:sp>
        <p:nvSpPr>
          <p:cNvPr id="7" name="Rectangle 4"/>
          <p:cNvSpPr>
            <a:spLocks noChangeArrowheads="1"/>
          </p:cNvSpPr>
          <p:nvPr/>
        </p:nvSpPr>
        <p:spPr bwMode="auto">
          <a:xfrm>
            <a:off x="467545" y="3164681"/>
            <a:ext cx="6912744" cy="504825"/>
          </a:xfrm>
          <a:prstGeom prst="rect">
            <a:avLst/>
          </a:prstGeom>
          <a:ln/>
          <a:extLst/>
        </p:spPr>
        <p:style>
          <a:lnRef idx="1">
            <a:schemeClr val="accent6"/>
          </a:lnRef>
          <a:fillRef idx="3">
            <a:schemeClr val="accent6"/>
          </a:fillRef>
          <a:effectRef idx="2">
            <a:schemeClr val="accent6"/>
          </a:effectRef>
          <a:fontRef idx="minor">
            <a:schemeClr val="lt1"/>
          </a:fontRef>
        </p:style>
        <p:txBody>
          <a:bodyPr wrap="none" anchor="ctr"/>
          <a:lstStyle/>
          <a:p>
            <a:pPr rtl="1"/>
            <a:r>
              <a:rPr lang="ar-EG" altLang="zh-CN" b="1" dirty="0" smtClean="0">
                <a:solidFill>
                  <a:srgbClr val="002060"/>
                </a:solidFill>
                <a:ea typeface="幼圆" pitchFamily="1" charset="-122"/>
              </a:rPr>
              <a:t>عدم </a:t>
            </a:r>
            <a:r>
              <a:rPr lang="ar-EG" altLang="zh-CN" b="1" dirty="0">
                <a:solidFill>
                  <a:srgbClr val="002060"/>
                </a:solidFill>
                <a:ea typeface="幼圆" pitchFamily="1" charset="-122"/>
              </a:rPr>
              <a:t>وضع نظام الحوافز ثم عدم الوفاء به </a:t>
            </a:r>
            <a:endParaRPr lang="zh-CN" altLang="en-US" b="1" dirty="0">
              <a:solidFill>
                <a:srgbClr val="002060"/>
              </a:solidFill>
              <a:ea typeface="幼圆" pitchFamily="1" charset="-122"/>
            </a:endParaRPr>
          </a:p>
        </p:txBody>
      </p:sp>
      <p:sp>
        <p:nvSpPr>
          <p:cNvPr id="8" name="Rectangle 5"/>
          <p:cNvSpPr>
            <a:spLocks noChangeArrowheads="1"/>
          </p:cNvSpPr>
          <p:nvPr/>
        </p:nvSpPr>
        <p:spPr bwMode="auto">
          <a:xfrm>
            <a:off x="467545" y="4196556"/>
            <a:ext cx="6912744" cy="504825"/>
          </a:xfrm>
          <a:prstGeom prst="rect">
            <a:avLst/>
          </a:prstGeom>
          <a:ln/>
          <a:extLst/>
        </p:spPr>
        <p:style>
          <a:lnRef idx="1">
            <a:schemeClr val="accent2"/>
          </a:lnRef>
          <a:fillRef idx="2">
            <a:schemeClr val="accent2"/>
          </a:fillRef>
          <a:effectRef idx="1">
            <a:schemeClr val="accent2"/>
          </a:effectRef>
          <a:fontRef idx="minor">
            <a:schemeClr val="dk1"/>
          </a:fontRef>
        </p:style>
        <p:txBody>
          <a:bodyPr wrap="none" anchor="ctr"/>
          <a:lstStyle/>
          <a:p>
            <a:pPr rtl="1"/>
            <a:r>
              <a:rPr lang="ar-EG" altLang="zh-CN" b="1" dirty="0" smtClean="0">
                <a:solidFill>
                  <a:srgbClr val="002060"/>
                </a:solidFill>
                <a:ea typeface="幼圆" pitchFamily="1" charset="-122"/>
              </a:rPr>
              <a:t>الحوافز </a:t>
            </a:r>
            <a:r>
              <a:rPr lang="ar-EG" altLang="zh-CN" b="1" dirty="0">
                <a:solidFill>
                  <a:srgbClr val="002060"/>
                </a:solidFill>
                <a:ea typeface="幼圆" pitchFamily="1" charset="-122"/>
              </a:rPr>
              <a:t>غير ثابتة ومرتبطة بإيرادات المنظمة</a:t>
            </a:r>
            <a:endParaRPr lang="zh-CN" altLang="en-US" sz="2400" b="1" dirty="0">
              <a:solidFill>
                <a:srgbClr val="002060"/>
              </a:solidFill>
              <a:ea typeface="幼圆" pitchFamily="1" charset="-122"/>
            </a:endParaRPr>
          </a:p>
        </p:txBody>
      </p:sp>
      <p:sp>
        <p:nvSpPr>
          <p:cNvPr id="9" name="Rectangle 6"/>
          <p:cNvSpPr>
            <a:spLocks noChangeArrowheads="1"/>
          </p:cNvSpPr>
          <p:nvPr/>
        </p:nvSpPr>
        <p:spPr bwMode="auto">
          <a:xfrm>
            <a:off x="467545" y="5228431"/>
            <a:ext cx="6912744" cy="504825"/>
          </a:xfrm>
          <a:prstGeom prst="rect">
            <a:avLst/>
          </a:prstGeom>
          <a:solidFill>
            <a:srgbClr val="00B0F0"/>
          </a:solidFill>
          <a:ln>
            <a:noFill/>
          </a:ln>
          <a:effectLst/>
          <a:extLst/>
        </p:spPr>
        <p:txBody>
          <a:bodyPr wrap="none" anchor="ctr"/>
          <a:lstStyle/>
          <a:p>
            <a:pPr rtl="1"/>
            <a:r>
              <a:rPr lang="ar-EG" altLang="zh-CN" b="1" dirty="0" smtClean="0">
                <a:solidFill>
                  <a:srgbClr val="002060"/>
                </a:solidFill>
                <a:ea typeface="幼圆" pitchFamily="1" charset="-122"/>
              </a:rPr>
              <a:t>العلاوات </a:t>
            </a:r>
            <a:r>
              <a:rPr lang="ar-EG" altLang="zh-CN" b="1" dirty="0">
                <a:solidFill>
                  <a:srgbClr val="002060"/>
                </a:solidFill>
                <a:ea typeface="幼圆" pitchFamily="1" charset="-122"/>
              </a:rPr>
              <a:t>السنوية الثابتة تعتبر التزام مالي طويل الأجل </a:t>
            </a:r>
            <a:endParaRPr lang="zh-CN" altLang="en-US" b="1" dirty="0">
              <a:solidFill>
                <a:srgbClr val="002060"/>
              </a:solidFill>
              <a:ea typeface="幼圆" pitchFamily="1" charset="-122"/>
            </a:endParaRPr>
          </a:p>
        </p:txBody>
      </p:sp>
      <p:pic>
        <p:nvPicPr>
          <p:cNvPr id="10" name="Picture 7" descr="Green_01"/>
          <p:cNvPicPr>
            <a:picLocks noChangeAspect="1" noChangeArrowheads="1"/>
          </p:cNvPicPr>
          <p:nvPr/>
        </p:nvPicPr>
        <p:blipFill>
          <a:blip r:embed="rId3">
            <a:duotone>
              <a:prstClr val="black"/>
              <a:srgbClr val="FFCC66">
                <a:tint val="45000"/>
                <a:satMod val="400000"/>
              </a:srgbClr>
            </a:duotone>
            <a:extLst>
              <a:ext uri="{28A0092B-C50C-407E-A947-70E740481C1C}">
                <a14:useLocalDpi xmlns:a14="http://schemas.microsoft.com/office/drawing/2010/main" xmlns="" val="0"/>
              </a:ext>
            </a:extLst>
          </a:blip>
          <a:srcRect/>
          <a:stretch>
            <a:fillRect/>
          </a:stretch>
        </p:blipFill>
        <p:spPr bwMode="auto">
          <a:xfrm flipH="1">
            <a:off x="7811765" y="2204244"/>
            <a:ext cx="432643" cy="390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8" descr="Green_01"/>
          <p:cNvPicPr>
            <a:picLocks noChangeAspect="1" noChangeArrowheads="1"/>
          </p:cNvPicPr>
          <p:nvPr/>
        </p:nvPicPr>
        <p:blipFill>
          <a:blip r:embed="rId3">
            <a:duotone>
              <a:prstClr val="black"/>
              <a:schemeClr val="accent6">
                <a:tint val="45000"/>
                <a:satMod val="400000"/>
              </a:schemeClr>
            </a:duotone>
            <a:extLst>
              <a:ext uri="{28A0092B-C50C-407E-A947-70E740481C1C}">
                <a14:useLocalDpi xmlns:a14="http://schemas.microsoft.com/office/drawing/2010/main" xmlns="" val="0"/>
              </a:ext>
            </a:extLst>
          </a:blip>
          <a:srcRect/>
          <a:stretch>
            <a:fillRect/>
          </a:stretch>
        </p:blipFill>
        <p:spPr bwMode="auto">
          <a:xfrm flipH="1">
            <a:off x="7811765" y="3212306"/>
            <a:ext cx="432643" cy="390525"/>
          </a:xfrm>
          <a:prstGeom prst="rect">
            <a:avLst/>
          </a:prstGeom>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9" descr="Green_01"/>
          <p:cNvPicPr>
            <a:picLocks noChangeAspect="1" noChangeArrowheads="1"/>
          </p:cNvPicPr>
          <p:nvPr/>
        </p:nvPicPr>
        <p:blipFill>
          <a:blip r:embed="rId3">
            <a:duotone>
              <a:prstClr val="black"/>
              <a:schemeClr val="accent2">
                <a:tint val="45000"/>
                <a:satMod val="400000"/>
              </a:schemeClr>
            </a:duotone>
            <a:extLst>
              <a:ext uri="{28A0092B-C50C-407E-A947-70E740481C1C}">
                <a14:useLocalDpi xmlns:a14="http://schemas.microsoft.com/office/drawing/2010/main" xmlns="" val="0"/>
              </a:ext>
            </a:extLst>
          </a:blip>
          <a:srcRect/>
          <a:stretch>
            <a:fillRect/>
          </a:stretch>
        </p:blipFill>
        <p:spPr bwMode="auto">
          <a:xfrm flipH="1">
            <a:off x="7811765" y="4220369"/>
            <a:ext cx="432643" cy="390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10" descr="Green_01"/>
          <p:cNvPicPr>
            <a:picLocks noChangeAspect="1" noChangeArrowheads="1"/>
          </p:cNvPicPr>
          <p:nvPr/>
        </p:nvPicPr>
        <p:blipFill>
          <a:blip r:embed="rId3">
            <a:duotone>
              <a:prstClr val="black"/>
              <a:schemeClr val="accent1">
                <a:tint val="45000"/>
                <a:satMod val="400000"/>
              </a:schemeClr>
            </a:duotone>
            <a:extLst>
              <a:ext uri="{28A0092B-C50C-407E-A947-70E740481C1C}">
                <a14:useLocalDpi xmlns:a14="http://schemas.microsoft.com/office/drawing/2010/main" xmlns="" val="0"/>
              </a:ext>
            </a:extLst>
          </a:blip>
          <a:srcRect/>
          <a:stretch>
            <a:fillRect/>
          </a:stretch>
        </p:blipFill>
        <p:spPr bwMode="auto">
          <a:xfrm flipH="1">
            <a:off x="7811765" y="5301456"/>
            <a:ext cx="432643" cy="390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858457008"/>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10"/>
                                        </p:tgtEl>
                                        <p:attrNameLst>
                                          <p:attrName>r</p:attrName>
                                        </p:attrNameLst>
                                      </p:cBhvr>
                                    </p:animRot>
                                  </p:childTnLst>
                                </p:cTn>
                              </p:par>
                            </p:childTnLst>
                          </p:cTn>
                        </p:par>
                        <p:par>
                          <p:cTn id="7" fill="hold">
                            <p:stCondLst>
                              <p:cond delay="2000"/>
                            </p:stCondLst>
                            <p:childTnLst>
                              <p:par>
                                <p:cTn id="8" presetID="16" presetClass="entr" presetSubtype="21" fill="hold" grpId="0" nodeType="after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nodeType="clickEffect">
                                  <p:stCondLst>
                                    <p:cond delay="0"/>
                                  </p:stCondLst>
                                  <p:childTnLst>
                                    <p:animRot by="21600000">
                                      <p:cBhvr>
                                        <p:cTn id="14" dur="2000" fill="hold"/>
                                        <p:tgtEl>
                                          <p:spTgt spid="11"/>
                                        </p:tgtEl>
                                        <p:attrNameLst>
                                          <p:attrName>r</p:attrName>
                                        </p:attrNameLst>
                                      </p:cBhvr>
                                    </p:animRot>
                                  </p:childTnLst>
                                </p:cTn>
                              </p:par>
                            </p:childTnLst>
                          </p:cTn>
                        </p:par>
                        <p:par>
                          <p:cTn id="15" fill="hold">
                            <p:stCondLst>
                              <p:cond delay="2000"/>
                            </p:stCondLst>
                            <p:childTnLst>
                              <p:par>
                                <p:cTn id="16" presetID="16" presetClass="entr" presetSubtype="21"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mph" presetSubtype="0" fill="hold" nodeType="clickEffect">
                                  <p:stCondLst>
                                    <p:cond delay="0"/>
                                  </p:stCondLst>
                                  <p:childTnLst>
                                    <p:animRot by="21600000">
                                      <p:cBhvr>
                                        <p:cTn id="22" dur="2000" fill="hold"/>
                                        <p:tgtEl>
                                          <p:spTgt spid="12"/>
                                        </p:tgtEl>
                                        <p:attrNameLst>
                                          <p:attrName>r</p:attrName>
                                        </p:attrNameLst>
                                      </p:cBhvr>
                                    </p:animRot>
                                  </p:childTnLst>
                                </p:cTn>
                              </p:par>
                            </p:childTnLst>
                          </p:cTn>
                        </p:par>
                        <p:par>
                          <p:cTn id="23" fill="hold">
                            <p:stCondLst>
                              <p:cond delay="2000"/>
                            </p:stCondLst>
                            <p:childTnLst>
                              <p:par>
                                <p:cTn id="24" presetID="16" presetClass="entr" presetSubtype="21"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arn(inVertical)">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mph" presetSubtype="0" fill="hold" nodeType="clickEffect">
                                  <p:stCondLst>
                                    <p:cond delay="0"/>
                                  </p:stCondLst>
                                  <p:childTnLst>
                                    <p:animRot by="21600000">
                                      <p:cBhvr>
                                        <p:cTn id="30" dur="2000" fill="hold"/>
                                        <p:tgtEl>
                                          <p:spTgt spid="13"/>
                                        </p:tgtEl>
                                        <p:attrNameLst>
                                          <p:attrName>r</p:attrName>
                                        </p:attrNameLst>
                                      </p:cBhvr>
                                    </p:animRot>
                                  </p:childTnLst>
                                </p:cTn>
                              </p:par>
                            </p:childTnLst>
                          </p:cTn>
                        </p:par>
                        <p:par>
                          <p:cTn id="31" fill="hold">
                            <p:stCondLst>
                              <p:cond delay="2000"/>
                            </p:stCondLst>
                            <p:childTnLst>
                              <p:par>
                                <p:cTn id="32" presetID="16" presetClass="entr" presetSubtype="21"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barn(inVertical)">
                                      <p:cBhvr>
                                        <p:cTn id="3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Multidocument 1"/>
          <p:cNvSpPr/>
          <p:nvPr/>
        </p:nvSpPr>
        <p:spPr bwMode="auto">
          <a:xfrm>
            <a:off x="1033038" y="2276872"/>
            <a:ext cx="6995346" cy="2475926"/>
          </a:xfrm>
          <a:prstGeom prst="flowChartMultidocument">
            <a:avLst/>
          </a:prstGeom>
          <a:ln/>
          <a:extLst/>
        </p:spPr>
        <p:style>
          <a:lnRef idx="3">
            <a:schemeClr val="lt1"/>
          </a:lnRef>
          <a:fillRef idx="1">
            <a:schemeClr val="accent6"/>
          </a:fillRef>
          <a:effectRef idx="1">
            <a:schemeClr val="accent6"/>
          </a:effectRef>
          <a:fontRef idx="minor">
            <a:schemeClr val="lt1"/>
          </a:fontRef>
        </p:style>
        <p:txBody>
          <a:bodyPr vert="horz" wrap="none" lIns="91440" tIns="45720" rIns="91440" bIns="45720" numCol="1" rtlCol="1" anchor="ctr" anchorCtr="0" compatLnSpc="1">
            <a:prstTxWarp prst="textNoShape">
              <a:avLst/>
            </a:prstTxWarp>
          </a:bodyPr>
          <a:lstStyle/>
          <a:p>
            <a:pPr rtl="1"/>
            <a:r>
              <a:rPr lang="ar-EG" sz="4000" b="1" dirty="0">
                <a:solidFill>
                  <a:srgbClr val="000000"/>
                </a:solidFill>
              </a:rPr>
              <a:t>مناسبة الحوافز لطبيعة عمل المنشأة</a:t>
            </a:r>
          </a:p>
        </p:txBody>
      </p:sp>
    </p:spTree>
    <p:extLst>
      <p:ext uri="{BB962C8B-B14F-4D97-AF65-F5344CB8AC3E}">
        <p14:creationId xmlns:p14="http://schemas.microsoft.com/office/powerpoint/2010/main" xmlns="" val="3708051203"/>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3"/>
          <p:cNvSpPr/>
          <p:nvPr/>
        </p:nvSpPr>
        <p:spPr bwMode="auto">
          <a:xfrm>
            <a:off x="4499992" y="404664"/>
            <a:ext cx="4512840" cy="720080"/>
          </a:xfrm>
          <a:prstGeom prst="round2DiagRect">
            <a:avLst/>
          </a:prstGeom>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pPr rtl="1"/>
            <a:r>
              <a:rPr lang="ar-EG" sz="2800" b="1" dirty="0">
                <a:solidFill>
                  <a:srgbClr val="0120BD">
                    <a:lumMod val="75000"/>
                  </a:srgbClr>
                </a:solidFill>
                <a:latin typeface="Arial" charset="0"/>
              </a:rPr>
              <a:t>مناسبة الحوافز لطبيعة عمل المنشأة</a:t>
            </a:r>
          </a:p>
        </p:txBody>
      </p:sp>
      <p:sp>
        <p:nvSpPr>
          <p:cNvPr id="6" name="Rectangle 3"/>
          <p:cNvSpPr>
            <a:spLocks noChangeArrowheads="1"/>
          </p:cNvSpPr>
          <p:nvPr/>
        </p:nvSpPr>
        <p:spPr bwMode="auto">
          <a:xfrm>
            <a:off x="467545" y="2132806"/>
            <a:ext cx="6912744" cy="504825"/>
          </a:xfrm>
          <a:prstGeom prst="rect">
            <a:avLst/>
          </a:prstGeom>
          <a:gradFill rotWithShape="1">
            <a:gsLst>
              <a:gs pos="0">
                <a:srgbClr val="FFC000"/>
              </a:gs>
              <a:gs pos="100000">
                <a:srgbClr val="FFCC66"/>
              </a:gs>
            </a:gsLst>
            <a:lin ang="5400000" scaled="1"/>
          </a:gradFill>
          <a:ln>
            <a:noFill/>
          </a:ln>
          <a:effectLst/>
          <a:extLst/>
        </p:spPr>
        <p:txBody>
          <a:bodyPr wrap="none" anchor="ctr"/>
          <a:lstStyle/>
          <a:p>
            <a:pPr rtl="1"/>
            <a:r>
              <a:rPr lang="ar-EG" altLang="zh-CN" b="1" dirty="0" smtClean="0">
                <a:solidFill>
                  <a:srgbClr val="002060"/>
                </a:solidFill>
                <a:ea typeface="幼圆" pitchFamily="1" charset="-122"/>
              </a:rPr>
              <a:t>يجب </a:t>
            </a:r>
            <a:r>
              <a:rPr lang="ar-EG" altLang="zh-CN" b="1" dirty="0">
                <a:solidFill>
                  <a:srgbClr val="002060"/>
                </a:solidFill>
                <a:ea typeface="幼圆" pitchFamily="1" charset="-122"/>
              </a:rPr>
              <a:t>أن تختار المنشأة الحوافز المناسبة لطبيعة عملها</a:t>
            </a:r>
            <a:endParaRPr lang="ar-EG" altLang="zh-CN" sz="2400" b="1" dirty="0">
              <a:solidFill>
                <a:srgbClr val="002060"/>
              </a:solidFill>
              <a:ea typeface="幼圆" pitchFamily="1" charset="-122"/>
            </a:endParaRPr>
          </a:p>
        </p:txBody>
      </p:sp>
      <p:sp>
        <p:nvSpPr>
          <p:cNvPr id="7" name="Rectangle 4"/>
          <p:cNvSpPr>
            <a:spLocks noChangeArrowheads="1"/>
          </p:cNvSpPr>
          <p:nvPr/>
        </p:nvSpPr>
        <p:spPr bwMode="auto">
          <a:xfrm>
            <a:off x="467545" y="3212977"/>
            <a:ext cx="6912744" cy="791318"/>
          </a:xfrm>
          <a:prstGeom prst="rect">
            <a:avLst/>
          </a:prstGeom>
          <a:ln/>
          <a:extLst/>
        </p:spPr>
        <p:style>
          <a:lnRef idx="1">
            <a:schemeClr val="accent6"/>
          </a:lnRef>
          <a:fillRef idx="3">
            <a:schemeClr val="accent6"/>
          </a:fillRef>
          <a:effectRef idx="2">
            <a:schemeClr val="accent6"/>
          </a:effectRef>
          <a:fontRef idx="minor">
            <a:schemeClr val="lt1"/>
          </a:fontRef>
        </p:style>
        <p:txBody>
          <a:bodyPr wrap="none" anchor="ctr"/>
          <a:lstStyle/>
          <a:p>
            <a:pPr rtl="1"/>
            <a:r>
              <a:rPr lang="ar-EG" altLang="zh-CN" b="1" dirty="0" smtClean="0">
                <a:solidFill>
                  <a:srgbClr val="002060"/>
                </a:solidFill>
                <a:ea typeface="幼圆" pitchFamily="1" charset="-122"/>
              </a:rPr>
              <a:t>فالمنشآت </a:t>
            </a:r>
            <a:r>
              <a:rPr lang="ar-EG" altLang="zh-CN" b="1" dirty="0">
                <a:solidFill>
                  <a:srgbClr val="002060"/>
                </a:solidFill>
                <a:ea typeface="幼圆" pitchFamily="1" charset="-122"/>
              </a:rPr>
              <a:t>التي تواجه تقلبات حادة على منتجاتها </a:t>
            </a:r>
            <a:endParaRPr lang="ar-EG" altLang="zh-CN" b="1" dirty="0" smtClean="0">
              <a:solidFill>
                <a:srgbClr val="002060"/>
              </a:solidFill>
              <a:ea typeface="幼圆" pitchFamily="1" charset="-122"/>
            </a:endParaRPr>
          </a:p>
          <a:p>
            <a:pPr rtl="1"/>
            <a:r>
              <a:rPr lang="ar-EG" altLang="zh-CN" b="1" dirty="0" smtClean="0">
                <a:solidFill>
                  <a:srgbClr val="002060"/>
                </a:solidFill>
                <a:ea typeface="幼圆" pitchFamily="1" charset="-122"/>
              </a:rPr>
              <a:t>(</a:t>
            </a:r>
            <a:r>
              <a:rPr lang="ar-EG" altLang="zh-CN" b="1" dirty="0">
                <a:solidFill>
                  <a:srgbClr val="002060"/>
                </a:solidFill>
                <a:ea typeface="幼圆" pitchFamily="1" charset="-122"/>
              </a:rPr>
              <a:t>يفضل استخدام حوافز آنية مرتبطة بإمكانيات المنشأة ) </a:t>
            </a:r>
            <a:endParaRPr lang="zh-CN" altLang="en-US" b="1" dirty="0">
              <a:solidFill>
                <a:srgbClr val="002060"/>
              </a:solidFill>
              <a:ea typeface="幼圆" pitchFamily="1" charset="-122"/>
            </a:endParaRPr>
          </a:p>
        </p:txBody>
      </p:sp>
      <p:sp>
        <p:nvSpPr>
          <p:cNvPr id="8" name="Rectangle 5"/>
          <p:cNvSpPr>
            <a:spLocks noChangeArrowheads="1"/>
          </p:cNvSpPr>
          <p:nvPr/>
        </p:nvSpPr>
        <p:spPr bwMode="auto">
          <a:xfrm>
            <a:off x="467545" y="4437113"/>
            <a:ext cx="6912744" cy="791318"/>
          </a:xfrm>
          <a:prstGeom prst="rect">
            <a:avLst/>
          </a:prstGeom>
          <a:ln/>
          <a:extLst/>
        </p:spPr>
        <p:style>
          <a:lnRef idx="1">
            <a:schemeClr val="accent2"/>
          </a:lnRef>
          <a:fillRef idx="2">
            <a:schemeClr val="accent2"/>
          </a:fillRef>
          <a:effectRef idx="1">
            <a:schemeClr val="accent2"/>
          </a:effectRef>
          <a:fontRef idx="minor">
            <a:schemeClr val="dk1"/>
          </a:fontRef>
        </p:style>
        <p:txBody>
          <a:bodyPr wrap="none" anchor="ctr"/>
          <a:lstStyle/>
          <a:p>
            <a:pPr rtl="1"/>
            <a:r>
              <a:rPr lang="ar-EG" altLang="zh-CN" b="1" dirty="0" smtClean="0">
                <a:solidFill>
                  <a:srgbClr val="002060"/>
                </a:solidFill>
                <a:ea typeface="幼圆" pitchFamily="1" charset="-122"/>
              </a:rPr>
              <a:t>والمنشآت </a:t>
            </a:r>
            <a:r>
              <a:rPr lang="ar-EG" altLang="zh-CN" b="1" dirty="0">
                <a:solidFill>
                  <a:srgbClr val="002060"/>
                </a:solidFill>
                <a:ea typeface="幼圆" pitchFamily="1" charset="-122"/>
              </a:rPr>
              <a:t>التي تتمتع بمكانة ثابتة في السوق فإن العلاوات السنوية </a:t>
            </a:r>
            <a:endParaRPr lang="ar-EG" altLang="zh-CN" b="1" dirty="0" smtClean="0">
              <a:solidFill>
                <a:srgbClr val="002060"/>
              </a:solidFill>
              <a:ea typeface="幼圆" pitchFamily="1" charset="-122"/>
            </a:endParaRPr>
          </a:p>
          <a:p>
            <a:pPr rtl="1"/>
            <a:r>
              <a:rPr lang="ar-EG" altLang="zh-CN" b="1" dirty="0" smtClean="0">
                <a:solidFill>
                  <a:srgbClr val="002060"/>
                </a:solidFill>
                <a:ea typeface="幼圆" pitchFamily="1" charset="-122"/>
              </a:rPr>
              <a:t>قد </a:t>
            </a:r>
            <a:r>
              <a:rPr lang="ar-EG" altLang="zh-CN" b="1" dirty="0">
                <a:solidFill>
                  <a:srgbClr val="002060"/>
                </a:solidFill>
                <a:ea typeface="幼圆" pitchFamily="1" charset="-122"/>
              </a:rPr>
              <a:t>تكون أكثر فعالية في دفع جهود الموظفين نحو نجاح المنشأة</a:t>
            </a:r>
            <a:endParaRPr lang="zh-CN" altLang="en-US" sz="2400" b="1" dirty="0">
              <a:solidFill>
                <a:srgbClr val="002060"/>
              </a:solidFill>
              <a:ea typeface="幼圆" pitchFamily="1" charset="-122"/>
            </a:endParaRPr>
          </a:p>
        </p:txBody>
      </p:sp>
      <p:pic>
        <p:nvPicPr>
          <p:cNvPr id="10" name="Picture 7" descr="Green_01"/>
          <p:cNvPicPr>
            <a:picLocks noChangeAspect="1" noChangeArrowheads="1"/>
          </p:cNvPicPr>
          <p:nvPr/>
        </p:nvPicPr>
        <p:blipFill>
          <a:blip r:embed="rId3">
            <a:duotone>
              <a:prstClr val="black"/>
              <a:srgbClr val="FFCC66">
                <a:tint val="45000"/>
                <a:satMod val="400000"/>
              </a:srgbClr>
            </a:duotone>
            <a:extLst>
              <a:ext uri="{28A0092B-C50C-407E-A947-70E740481C1C}">
                <a14:useLocalDpi xmlns:a14="http://schemas.microsoft.com/office/drawing/2010/main" xmlns="" val="0"/>
              </a:ext>
            </a:extLst>
          </a:blip>
          <a:srcRect/>
          <a:stretch>
            <a:fillRect/>
          </a:stretch>
        </p:blipFill>
        <p:spPr bwMode="auto">
          <a:xfrm flipH="1">
            <a:off x="7811765" y="2204244"/>
            <a:ext cx="432643" cy="390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8" descr="Green_01"/>
          <p:cNvPicPr>
            <a:picLocks noChangeAspect="1" noChangeArrowheads="1"/>
          </p:cNvPicPr>
          <p:nvPr/>
        </p:nvPicPr>
        <p:blipFill>
          <a:blip r:embed="rId3">
            <a:duotone>
              <a:prstClr val="black"/>
              <a:schemeClr val="accent6">
                <a:tint val="45000"/>
                <a:satMod val="400000"/>
              </a:schemeClr>
            </a:duotone>
            <a:extLst>
              <a:ext uri="{28A0092B-C50C-407E-A947-70E740481C1C}">
                <a14:useLocalDpi xmlns:a14="http://schemas.microsoft.com/office/drawing/2010/main" xmlns="" val="0"/>
              </a:ext>
            </a:extLst>
          </a:blip>
          <a:srcRect/>
          <a:stretch>
            <a:fillRect/>
          </a:stretch>
        </p:blipFill>
        <p:spPr bwMode="auto">
          <a:xfrm flipH="1">
            <a:off x="7811765" y="3403848"/>
            <a:ext cx="432643" cy="390525"/>
          </a:xfrm>
          <a:prstGeom prst="rect">
            <a:avLst/>
          </a:prstGeom>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9" descr="Green_01"/>
          <p:cNvPicPr>
            <a:picLocks noChangeAspect="1" noChangeArrowheads="1"/>
          </p:cNvPicPr>
          <p:nvPr/>
        </p:nvPicPr>
        <p:blipFill>
          <a:blip r:embed="rId3">
            <a:duotone>
              <a:prstClr val="black"/>
              <a:schemeClr val="accent2">
                <a:tint val="45000"/>
                <a:satMod val="400000"/>
              </a:schemeClr>
            </a:duotone>
            <a:extLst>
              <a:ext uri="{28A0092B-C50C-407E-A947-70E740481C1C}">
                <a14:useLocalDpi xmlns:a14="http://schemas.microsoft.com/office/drawing/2010/main" xmlns="" val="0"/>
              </a:ext>
            </a:extLst>
          </a:blip>
          <a:srcRect/>
          <a:stretch>
            <a:fillRect/>
          </a:stretch>
        </p:blipFill>
        <p:spPr bwMode="auto">
          <a:xfrm flipH="1">
            <a:off x="7811765" y="4604172"/>
            <a:ext cx="432643" cy="390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348865269"/>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10"/>
                                        </p:tgtEl>
                                        <p:attrNameLst>
                                          <p:attrName>r</p:attrName>
                                        </p:attrNameLst>
                                      </p:cBhvr>
                                    </p:animRot>
                                  </p:childTnLst>
                                </p:cTn>
                              </p:par>
                            </p:childTnLst>
                          </p:cTn>
                        </p:par>
                        <p:par>
                          <p:cTn id="7" fill="hold">
                            <p:stCondLst>
                              <p:cond delay="2000"/>
                            </p:stCondLst>
                            <p:childTnLst>
                              <p:par>
                                <p:cTn id="8" presetID="16" presetClass="entr" presetSubtype="21" fill="hold" grpId="0" nodeType="after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nodeType="clickEffect">
                                  <p:stCondLst>
                                    <p:cond delay="0"/>
                                  </p:stCondLst>
                                  <p:childTnLst>
                                    <p:animRot by="21600000">
                                      <p:cBhvr>
                                        <p:cTn id="14" dur="2000" fill="hold"/>
                                        <p:tgtEl>
                                          <p:spTgt spid="11"/>
                                        </p:tgtEl>
                                        <p:attrNameLst>
                                          <p:attrName>r</p:attrName>
                                        </p:attrNameLst>
                                      </p:cBhvr>
                                    </p:animRot>
                                  </p:childTnLst>
                                </p:cTn>
                              </p:par>
                            </p:childTnLst>
                          </p:cTn>
                        </p:par>
                        <p:par>
                          <p:cTn id="15" fill="hold">
                            <p:stCondLst>
                              <p:cond delay="2000"/>
                            </p:stCondLst>
                            <p:childTnLst>
                              <p:par>
                                <p:cTn id="16" presetID="16" presetClass="entr" presetSubtype="21"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mph" presetSubtype="0" fill="hold" nodeType="clickEffect">
                                  <p:stCondLst>
                                    <p:cond delay="0"/>
                                  </p:stCondLst>
                                  <p:childTnLst>
                                    <p:animRot by="21600000">
                                      <p:cBhvr>
                                        <p:cTn id="22" dur="2000" fill="hold"/>
                                        <p:tgtEl>
                                          <p:spTgt spid="12"/>
                                        </p:tgtEl>
                                        <p:attrNameLst>
                                          <p:attrName>r</p:attrName>
                                        </p:attrNameLst>
                                      </p:cBhvr>
                                    </p:animRot>
                                  </p:childTnLst>
                                </p:cTn>
                              </p:par>
                            </p:childTnLst>
                          </p:cTn>
                        </p:par>
                        <p:par>
                          <p:cTn id="23" fill="hold">
                            <p:stCondLst>
                              <p:cond delay="2000"/>
                            </p:stCondLst>
                            <p:childTnLst>
                              <p:par>
                                <p:cTn id="24" presetID="16" presetClass="entr" presetSubtype="21"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arn(inVertical)">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Multidocument 1"/>
          <p:cNvSpPr/>
          <p:nvPr/>
        </p:nvSpPr>
        <p:spPr bwMode="auto">
          <a:xfrm>
            <a:off x="1033038" y="2276872"/>
            <a:ext cx="6995346" cy="2475926"/>
          </a:xfrm>
          <a:prstGeom prst="flowChartMultidocument">
            <a:avLst/>
          </a:prstGeom>
          <a:ln/>
          <a:extLst/>
        </p:spPr>
        <p:style>
          <a:lnRef idx="3">
            <a:schemeClr val="lt1"/>
          </a:lnRef>
          <a:fillRef idx="1">
            <a:schemeClr val="accent6"/>
          </a:fillRef>
          <a:effectRef idx="1">
            <a:schemeClr val="accent6"/>
          </a:effectRef>
          <a:fontRef idx="minor">
            <a:schemeClr val="lt1"/>
          </a:fontRef>
        </p:style>
        <p:txBody>
          <a:bodyPr vert="horz" wrap="none" lIns="91440" tIns="45720" rIns="91440" bIns="45720" numCol="1" rtlCol="1" anchor="ctr" anchorCtr="0" compatLnSpc="1">
            <a:prstTxWarp prst="textNoShape">
              <a:avLst/>
            </a:prstTxWarp>
          </a:bodyPr>
          <a:lstStyle/>
          <a:p>
            <a:pPr rtl="1"/>
            <a:r>
              <a:rPr lang="ar-EG" sz="4000" b="1" dirty="0">
                <a:solidFill>
                  <a:srgbClr val="000000"/>
                </a:solidFill>
              </a:rPr>
              <a:t>مناسبة مزيج الحوافز </a:t>
            </a:r>
            <a:endParaRPr lang="ar-EG" sz="4000" b="1" dirty="0" smtClean="0">
              <a:solidFill>
                <a:srgbClr val="000000"/>
              </a:solidFill>
            </a:endParaRPr>
          </a:p>
          <a:p>
            <a:pPr rtl="1"/>
            <a:r>
              <a:rPr lang="ar-EG" sz="4000" b="1" dirty="0" smtClean="0">
                <a:solidFill>
                  <a:srgbClr val="000000"/>
                </a:solidFill>
              </a:rPr>
              <a:t>لطبيعة </a:t>
            </a:r>
            <a:r>
              <a:rPr lang="ar-EG" sz="4000" b="1" dirty="0">
                <a:solidFill>
                  <a:srgbClr val="000000"/>
                </a:solidFill>
              </a:rPr>
              <a:t>عمل وظائف المنشأة</a:t>
            </a:r>
          </a:p>
        </p:txBody>
      </p:sp>
    </p:spTree>
    <p:extLst>
      <p:ext uri="{BB962C8B-B14F-4D97-AF65-F5344CB8AC3E}">
        <p14:creationId xmlns:p14="http://schemas.microsoft.com/office/powerpoint/2010/main" xmlns="" val="1519224055"/>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3"/>
          <p:cNvSpPr/>
          <p:nvPr/>
        </p:nvSpPr>
        <p:spPr bwMode="auto">
          <a:xfrm>
            <a:off x="2843808" y="404664"/>
            <a:ext cx="6169024" cy="720080"/>
          </a:xfrm>
          <a:prstGeom prst="round2DiagRect">
            <a:avLst/>
          </a:prstGeom>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pPr rtl="1"/>
            <a:r>
              <a:rPr lang="ar-EG" sz="2800" b="1" dirty="0">
                <a:solidFill>
                  <a:srgbClr val="0120BD">
                    <a:lumMod val="75000"/>
                  </a:srgbClr>
                </a:solidFill>
                <a:latin typeface="Arial" charset="0"/>
              </a:rPr>
              <a:t>مناسبة مزيج الحوافز لطبيعة عمل وظائف المنشأة</a:t>
            </a:r>
          </a:p>
        </p:txBody>
      </p:sp>
      <p:sp>
        <p:nvSpPr>
          <p:cNvPr id="7" name="Rectangle 4"/>
          <p:cNvSpPr>
            <a:spLocks noChangeArrowheads="1"/>
          </p:cNvSpPr>
          <p:nvPr/>
        </p:nvSpPr>
        <p:spPr bwMode="auto">
          <a:xfrm>
            <a:off x="467545" y="3212977"/>
            <a:ext cx="6912744" cy="791318"/>
          </a:xfrm>
          <a:prstGeom prst="rect">
            <a:avLst/>
          </a:prstGeom>
          <a:ln/>
          <a:extLst/>
        </p:spPr>
        <p:style>
          <a:lnRef idx="1">
            <a:schemeClr val="accent6"/>
          </a:lnRef>
          <a:fillRef idx="3">
            <a:schemeClr val="accent6"/>
          </a:fillRef>
          <a:effectRef idx="2">
            <a:schemeClr val="accent6"/>
          </a:effectRef>
          <a:fontRef idx="minor">
            <a:schemeClr val="lt1"/>
          </a:fontRef>
        </p:style>
        <p:txBody>
          <a:bodyPr wrap="none" anchor="ctr"/>
          <a:lstStyle/>
          <a:p>
            <a:pPr rtl="1"/>
            <a:r>
              <a:rPr lang="ar-EG" altLang="zh-CN" b="1" dirty="0" smtClean="0">
                <a:solidFill>
                  <a:srgbClr val="002060"/>
                </a:solidFill>
                <a:ea typeface="幼圆" pitchFamily="1" charset="-122"/>
              </a:rPr>
              <a:t>ليس </a:t>
            </a:r>
            <a:r>
              <a:rPr lang="ar-EG" altLang="zh-CN" b="1" dirty="0">
                <a:solidFill>
                  <a:srgbClr val="002060"/>
                </a:solidFill>
                <a:ea typeface="幼圆" pitchFamily="1" charset="-122"/>
              </a:rPr>
              <a:t>من الضروري أن تختار المنشأة نوعاً واحداً من الحوافز </a:t>
            </a:r>
            <a:r>
              <a:rPr lang="ar-EG" altLang="zh-CN" b="1" dirty="0" smtClean="0">
                <a:solidFill>
                  <a:srgbClr val="002060"/>
                </a:solidFill>
                <a:ea typeface="幼圆" pitchFamily="1" charset="-122"/>
              </a:rPr>
              <a:t>لجميع</a:t>
            </a:r>
          </a:p>
          <a:p>
            <a:pPr rtl="1"/>
            <a:r>
              <a:rPr lang="ar-EG" altLang="zh-CN" b="1" dirty="0" smtClean="0">
                <a:solidFill>
                  <a:srgbClr val="002060"/>
                </a:solidFill>
                <a:ea typeface="幼圆" pitchFamily="1" charset="-122"/>
              </a:rPr>
              <a:t> </a:t>
            </a:r>
            <a:r>
              <a:rPr lang="ar-EG" altLang="zh-CN" b="1" dirty="0">
                <a:solidFill>
                  <a:srgbClr val="002060"/>
                </a:solidFill>
                <a:ea typeface="幼圆" pitchFamily="1" charset="-122"/>
              </a:rPr>
              <a:t>شاغلي وظائفها وأن كان هذا الخيار متاح</a:t>
            </a:r>
            <a:endParaRPr lang="zh-CN" altLang="en-US" b="1" dirty="0">
              <a:solidFill>
                <a:srgbClr val="002060"/>
              </a:solidFill>
              <a:ea typeface="幼圆" pitchFamily="1" charset="-122"/>
            </a:endParaRPr>
          </a:p>
        </p:txBody>
      </p:sp>
      <p:sp>
        <p:nvSpPr>
          <p:cNvPr id="8" name="Rectangle 5"/>
          <p:cNvSpPr>
            <a:spLocks noChangeArrowheads="1"/>
          </p:cNvSpPr>
          <p:nvPr/>
        </p:nvSpPr>
        <p:spPr bwMode="auto">
          <a:xfrm>
            <a:off x="467545" y="4437113"/>
            <a:ext cx="6912744" cy="791318"/>
          </a:xfrm>
          <a:prstGeom prst="rect">
            <a:avLst/>
          </a:prstGeom>
          <a:ln/>
          <a:extLst/>
        </p:spPr>
        <p:style>
          <a:lnRef idx="1">
            <a:schemeClr val="accent2"/>
          </a:lnRef>
          <a:fillRef idx="2">
            <a:schemeClr val="accent2"/>
          </a:fillRef>
          <a:effectRef idx="1">
            <a:schemeClr val="accent2"/>
          </a:effectRef>
          <a:fontRef idx="minor">
            <a:schemeClr val="dk1"/>
          </a:fontRef>
        </p:style>
        <p:txBody>
          <a:bodyPr wrap="none" anchor="ctr"/>
          <a:lstStyle/>
          <a:p>
            <a:pPr rtl="1"/>
            <a:r>
              <a:rPr lang="ar-EG" altLang="zh-CN" b="1" dirty="0" smtClean="0">
                <a:solidFill>
                  <a:srgbClr val="002060"/>
                </a:solidFill>
                <a:ea typeface="幼圆" pitchFamily="1" charset="-122"/>
              </a:rPr>
              <a:t>بعض </a:t>
            </a:r>
            <a:r>
              <a:rPr lang="ar-EG" altLang="zh-CN" b="1" dirty="0">
                <a:solidFill>
                  <a:srgbClr val="002060"/>
                </a:solidFill>
                <a:ea typeface="幼圆" pitchFamily="1" charset="-122"/>
              </a:rPr>
              <a:t>الحوافز قد تكون مناسبة جداً لطبيعة فئة من الوظائف </a:t>
            </a:r>
            <a:endParaRPr lang="ar-EG" altLang="zh-CN" b="1" dirty="0" smtClean="0">
              <a:solidFill>
                <a:srgbClr val="002060"/>
              </a:solidFill>
              <a:ea typeface="幼圆" pitchFamily="1" charset="-122"/>
            </a:endParaRPr>
          </a:p>
          <a:p>
            <a:pPr rtl="1"/>
            <a:r>
              <a:rPr lang="ar-EG" altLang="zh-CN" b="1" dirty="0" smtClean="0">
                <a:solidFill>
                  <a:srgbClr val="002060"/>
                </a:solidFill>
                <a:ea typeface="幼圆" pitchFamily="1" charset="-122"/>
              </a:rPr>
              <a:t>وغير </a:t>
            </a:r>
            <a:r>
              <a:rPr lang="ar-EG" altLang="zh-CN" b="1" dirty="0">
                <a:solidFill>
                  <a:srgbClr val="002060"/>
                </a:solidFill>
                <a:ea typeface="幼圆" pitchFamily="1" charset="-122"/>
              </a:rPr>
              <a:t>مناسبة بتاتاً لفئة وظيفية أخرى</a:t>
            </a:r>
            <a:endParaRPr lang="zh-CN" altLang="en-US" sz="2400" b="1" dirty="0">
              <a:solidFill>
                <a:srgbClr val="002060"/>
              </a:solidFill>
              <a:ea typeface="幼圆" pitchFamily="1" charset="-122"/>
            </a:endParaRPr>
          </a:p>
        </p:txBody>
      </p:sp>
      <p:pic>
        <p:nvPicPr>
          <p:cNvPr id="11" name="Picture 8" descr="Green_01"/>
          <p:cNvPicPr>
            <a:picLocks noChangeAspect="1" noChangeArrowheads="1"/>
          </p:cNvPicPr>
          <p:nvPr/>
        </p:nvPicPr>
        <p:blipFill>
          <a:blip r:embed="rId3">
            <a:duotone>
              <a:prstClr val="black"/>
              <a:schemeClr val="accent6">
                <a:tint val="45000"/>
                <a:satMod val="400000"/>
              </a:schemeClr>
            </a:duotone>
            <a:extLst>
              <a:ext uri="{28A0092B-C50C-407E-A947-70E740481C1C}">
                <a14:useLocalDpi xmlns:a14="http://schemas.microsoft.com/office/drawing/2010/main" xmlns="" val="0"/>
              </a:ext>
            </a:extLst>
          </a:blip>
          <a:srcRect/>
          <a:stretch>
            <a:fillRect/>
          </a:stretch>
        </p:blipFill>
        <p:spPr bwMode="auto">
          <a:xfrm flipH="1">
            <a:off x="7811765" y="3403848"/>
            <a:ext cx="432643" cy="390525"/>
          </a:xfrm>
          <a:prstGeom prst="rect">
            <a:avLst/>
          </a:prstGeom>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9" descr="Green_01"/>
          <p:cNvPicPr>
            <a:picLocks noChangeAspect="1" noChangeArrowheads="1"/>
          </p:cNvPicPr>
          <p:nvPr/>
        </p:nvPicPr>
        <p:blipFill>
          <a:blip r:embed="rId3">
            <a:duotone>
              <a:prstClr val="black"/>
              <a:schemeClr val="accent2">
                <a:tint val="45000"/>
                <a:satMod val="400000"/>
              </a:schemeClr>
            </a:duotone>
            <a:extLst>
              <a:ext uri="{28A0092B-C50C-407E-A947-70E740481C1C}">
                <a14:useLocalDpi xmlns:a14="http://schemas.microsoft.com/office/drawing/2010/main" xmlns="" val="0"/>
              </a:ext>
            </a:extLst>
          </a:blip>
          <a:srcRect/>
          <a:stretch>
            <a:fillRect/>
          </a:stretch>
        </p:blipFill>
        <p:spPr bwMode="auto">
          <a:xfrm flipH="1">
            <a:off x="7811765" y="4604172"/>
            <a:ext cx="432643" cy="390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446864186"/>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11"/>
                                        </p:tgtEl>
                                        <p:attrNameLst>
                                          <p:attrName>r</p:attrName>
                                        </p:attrNameLst>
                                      </p:cBhvr>
                                    </p:animRot>
                                  </p:childTnLst>
                                </p:cTn>
                              </p:par>
                            </p:childTnLst>
                          </p:cTn>
                        </p:par>
                        <p:par>
                          <p:cTn id="7" fill="hold">
                            <p:stCondLst>
                              <p:cond delay="2000"/>
                            </p:stCondLst>
                            <p:childTnLst>
                              <p:par>
                                <p:cTn id="8" presetID="16" presetClass="entr" presetSubtype="21" fill="hold" grpId="0" nodeType="after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nodeType="clickEffect">
                                  <p:stCondLst>
                                    <p:cond delay="0"/>
                                  </p:stCondLst>
                                  <p:childTnLst>
                                    <p:animRot by="21600000">
                                      <p:cBhvr>
                                        <p:cTn id="14" dur="2000" fill="hold"/>
                                        <p:tgtEl>
                                          <p:spTgt spid="12"/>
                                        </p:tgtEl>
                                        <p:attrNameLst>
                                          <p:attrName>r</p:attrName>
                                        </p:attrNameLst>
                                      </p:cBhvr>
                                    </p:animRot>
                                  </p:childTnLst>
                                </p:cTn>
                              </p:par>
                            </p:childTnLst>
                          </p:cTn>
                        </p:par>
                        <p:par>
                          <p:cTn id="15" fill="hold">
                            <p:stCondLst>
                              <p:cond delay="2000"/>
                            </p:stCondLst>
                            <p:childTnLst>
                              <p:par>
                                <p:cTn id="16" presetID="16" presetClass="entr" presetSubtype="21"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Multidocument 1"/>
          <p:cNvSpPr/>
          <p:nvPr/>
        </p:nvSpPr>
        <p:spPr bwMode="auto">
          <a:xfrm>
            <a:off x="1537094" y="2276872"/>
            <a:ext cx="5987234" cy="2475926"/>
          </a:xfrm>
          <a:prstGeom prst="flowChartMultidocument">
            <a:avLst/>
          </a:prstGeom>
          <a:ln/>
          <a:extLst/>
        </p:spPr>
        <p:style>
          <a:lnRef idx="3">
            <a:schemeClr val="lt1"/>
          </a:lnRef>
          <a:fillRef idx="1">
            <a:schemeClr val="accent6"/>
          </a:fillRef>
          <a:effectRef idx="1">
            <a:schemeClr val="accent6"/>
          </a:effectRef>
          <a:fontRef idx="minor">
            <a:schemeClr val="lt1"/>
          </a:fontRef>
        </p:style>
        <p:txBody>
          <a:bodyPr vert="horz" wrap="none" lIns="91440" tIns="45720" rIns="91440" bIns="45720" numCol="1" rtlCol="1" anchor="ctr" anchorCtr="0" compatLnSpc="1">
            <a:prstTxWarp prst="textNoShape">
              <a:avLst/>
            </a:prstTxWarp>
          </a:bodyPr>
          <a:lstStyle/>
          <a:p>
            <a:pPr rtl="1"/>
            <a:r>
              <a:rPr lang="ar-EG" sz="4000" b="1" dirty="0">
                <a:solidFill>
                  <a:srgbClr val="000000"/>
                </a:solidFill>
              </a:rPr>
              <a:t>التأكد من أن ميزات الحوافز </a:t>
            </a:r>
            <a:endParaRPr lang="ar-EG" sz="4000" b="1" dirty="0" smtClean="0">
              <a:solidFill>
                <a:srgbClr val="000000"/>
              </a:solidFill>
            </a:endParaRPr>
          </a:p>
          <a:p>
            <a:pPr rtl="1"/>
            <a:r>
              <a:rPr lang="ar-EG" sz="4000" b="1" dirty="0" smtClean="0">
                <a:solidFill>
                  <a:srgbClr val="000000"/>
                </a:solidFill>
              </a:rPr>
              <a:t>المختارة </a:t>
            </a:r>
            <a:r>
              <a:rPr lang="ar-EG" sz="4000" b="1" dirty="0">
                <a:solidFill>
                  <a:srgbClr val="000000"/>
                </a:solidFill>
              </a:rPr>
              <a:t>أكثر من سيئاتها</a:t>
            </a:r>
          </a:p>
        </p:txBody>
      </p:sp>
    </p:spTree>
    <p:extLst>
      <p:ext uri="{BB962C8B-B14F-4D97-AF65-F5344CB8AC3E}">
        <p14:creationId xmlns:p14="http://schemas.microsoft.com/office/powerpoint/2010/main" xmlns="" val="3269179474"/>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3"/>
          <p:cNvSpPr/>
          <p:nvPr/>
        </p:nvSpPr>
        <p:spPr bwMode="auto">
          <a:xfrm>
            <a:off x="2555776" y="404664"/>
            <a:ext cx="6457056" cy="720080"/>
          </a:xfrm>
          <a:prstGeom prst="round2DiagRect">
            <a:avLst/>
          </a:prstGeom>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pPr rtl="1"/>
            <a:r>
              <a:rPr lang="ar-EG" sz="2800" b="1" dirty="0">
                <a:solidFill>
                  <a:srgbClr val="0120BD">
                    <a:lumMod val="75000"/>
                  </a:srgbClr>
                </a:solidFill>
                <a:latin typeface="Arial" charset="0"/>
              </a:rPr>
              <a:t>التأكد من أن ميزات الحوافز المختارة أكثر من سيئاتها</a:t>
            </a:r>
          </a:p>
        </p:txBody>
      </p:sp>
      <p:sp>
        <p:nvSpPr>
          <p:cNvPr id="6" name="Rectangle 3"/>
          <p:cNvSpPr>
            <a:spLocks noChangeArrowheads="1"/>
          </p:cNvSpPr>
          <p:nvPr/>
        </p:nvSpPr>
        <p:spPr bwMode="auto">
          <a:xfrm>
            <a:off x="467545" y="2132806"/>
            <a:ext cx="6912744" cy="504825"/>
          </a:xfrm>
          <a:prstGeom prst="rect">
            <a:avLst/>
          </a:prstGeom>
          <a:gradFill rotWithShape="1">
            <a:gsLst>
              <a:gs pos="0">
                <a:srgbClr val="FFC000"/>
              </a:gs>
              <a:gs pos="100000">
                <a:srgbClr val="FFCC66"/>
              </a:gs>
            </a:gsLst>
            <a:lin ang="5400000" scaled="1"/>
          </a:gradFill>
          <a:ln>
            <a:noFill/>
          </a:ln>
          <a:effectLst/>
          <a:extLst/>
        </p:spPr>
        <p:txBody>
          <a:bodyPr wrap="none" anchor="ctr"/>
          <a:lstStyle/>
          <a:p>
            <a:pPr rtl="1"/>
            <a:r>
              <a:rPr lang="ar-EG" altLang="zh-CN" b="1" dirty="0">
                <a:solidFill>
                  <a:srgbClr val="002060"/>
                </a:solidFill>
                <a:ea typeface="幼圆" pitchFamily="1" charset="-122"/>
              </a:rPr>
              <a:t>التأكد من أن ميزات الحوافز المختارة أكثر من سيئاتها</a:t>
            </a:r>
            <a:endParaRPr lang="ar-EG" altLang="zh-CN" sz="2400" b="1" dirty="0">
              <a:solidFill>
                <a:srgbClr val="002060"/>
              </a:solidFill>
              <a:ea typeface="幼圆" pitchFamily="1" charset="-122"/>
            </a:endParaRPr>
          </a:p>
        </p:txBody>
      </p:sp>
      <p:sp>
        <p:nvSpPr>
          <p:cNvPr id="7" name="Rectangle 4"/>
          <p:cNvSpPr>
            <a:spLocks noChangeArrowheads="1"/>
          </p:cNvSpPr>
          <p:nvPr/>
        </p:nvSpPr>
        <p:spPr bwMode="auto">
          <a:xfrm>
            <a:off x="467545" y="3164681"/>
            <a:ext cx="6912744" cy="504825"/>
          </a:xfrm>
          <a:prstGeom prst="rect">
            <a:avLst/>
          </a:prstGeom>
          <a:ln/>
          <a:extLst/>
        </p:spPr>
        <p:style>
          <a:lnRef idx="1">
            <a:schemeClr val="accent6"/>
          </a:lnRef>
          <a:fillRef idx="3">
            <a:schemeClr val="accent6"/>
          </a:fillRef>
          <a:effectRef idx="2">
            <a:schemeClr val="accent6"/>
          </a:effectRef>
          <a:fontRef idx="minor">
            <a:schemeClr val="lt1"/>
          </a:fontRef>
        </p:style>
        <p:txBody>
          <a:bodyPr wrap="none" anchor="ctr"/>
          <a:lstStyle/>
          <a:p>
            <a:pPr rtl="1"/>
            <a:r>
              <a:rPr lang="ar-EG" altLang="zh-CN" b="1" dirty="0">
                <a:solidFill>
                  <a:srgbClr val="002060"/>
                </a:solidFill>
                <a:ea typeface="幼圆" pitchFamily="1" charset="-122"/>
              </a:rPr>
              <a:t>التأكد من أن ميزات الحوافز المختارة أكثر من سيئاتها</a:t>
            </a:r>
            <a:endParaRPr lang="zh-CN" altLang="en-US" b="1" dirty="0">
              <a:solidFill>
                <a:srgbClr val="002060"/>
              </a:solidFill>
              <a:ea typeface="幼圆" pitchFamily="1" charset="-122"/>
            </a:endParaRPr>
          </a:p>
        </p:txBody>
      </p:sp>
      <p:sp>
        <p:nvSpPr>
          <p:cNvPr id="8" name="Rectangle 5"/>
          <p:cNvSpPr>
            <a:spLocks noChangeArrowheads="1"/>
          </p:cNvSpPr>
          <p:nvPr/>
        </p:nvSpPr>
        <p:spPr bwMode="auto">
          <a:xfrm>
            <a:off x="467545" y="4196556"/>
            <a:ext cx="6912744" cy="504825"/>
          </a:xfrm>
          <a:prstGeom prst="rect">
            <a:avLst/>
          </a:prstGeom>
          <a:ln/>
          <a:extLst/>
        </p:spPr>
        <p:style>
          <a:lnRef idx="1">
            <a:schemeClr val="accent2"/>
          </a:lnRef>
          <a:fillRef idx="2">
            <a:schemeClr val="accent2"/>
          </a:fillRef>
          <a:effectRef idx="1">
            <a:schemeClr val="accent2"/>
          </a:effectRef>
          <a:fontRef idx="minor">
            <a:schemeClr val="dk1"/>
          </a:fontRef>
        </p:style>
        <p:txBody>
          <a:bodyPr wrap="none" anchor="ctr"/>
          <a:lstStyle/>
          <a:p>
            <a:pPr rtl="1"/>
            <a:r>
              <a:rPr lang="ar-EG" altLang="zh-CN" b="1" dirty="0">
                <a:solidFill>
                  <a:srgbClr val="002060"/>
                </a:solidFill>
                <a:ea typeface="幼圆" pitchFamily="1" charset="-122"/>
              </a:rPr>
              <a:t>التأكد من أن ميزات الحوافز المختارة أكثر من سيئاتها</a:t>
            </a:r>
            <a:endParaRPr lang="zh-CN" altLang="en-US" sz="2400" b="1" dirty="0">
              <a:solidFill>
                <a:srgbClr val="002060"/>
              </a:solidFill>
              <a:ea typeface="幼圆" pitchFamily="1" charset="-122"/>
            </a:endParaRPr>
          </a:p>
        </p:txBody>
      </p:sp>
      <p:pic>
        <p:nvPicPr>
          <p:cNvPr id="10" name="Picture 7" descr="Green_01"/>
          <p:cNvPicPr>
            <a:picLocks noChangeAspect="1" noChangeArrowheads="1"/>
          </p:cNvPicPr>
          <p:nvPr/>
        </p:nvPicPr>
        <p:blipFill>
          <a:blip r:embed="rId3">
            <a:duotone>
              <a:prstClr val="black"/>
              <a:srgbClr val="FFCC66">
                <a:tint val="45000"/>
                <a:satMod val="400000"/>
              </a:srgbClr>
            </a:duotone>
            <a:extLst>
              <a:ext uri="{28A0092B-C50C-407E-A947-70E740481C1C}">
                <a14:useLocalDpi xmlns:a14="http://schemas.microsoft.com/office/drawing/2010/main" xmlns="" val="0"/>
              </a:ext>
            </a:extLst>
          </a:blip>
          <a:srcRect/>
          <a:stretch>
            <a:fillRect/>
          </a:stretch>
        </p:blipFill>
        <p:spPr bwMode="auto">
          <a:xfrm flipH="1">
            <a:off x="7811765" y="2204244"/>
            <a:ext cx="432643" cy="390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8" descr="Green_01"/>
          <p:cNvPicPr>
            <a:picLocks noChangeAspect="1" noChangeArrowheads="1"/>
          </p:cNvPicPr>
          <p:nvPr/>
        </p:nvPicPr>
        <p:blipFill>
          <a:blip r:embed="rId3">
            <a:duotone>
              <a:prstClr val="black"/>
              <a:schemeClr val="accent6">
                <a:tint val="45000"/>
                <a:satMod val="400000"/>
              </a:schemeClr>
            </a:duotone>
            <a:extLst>
              <a:ext uri="{28A0092B-C50C-407E-A947-70E740481C1C}">
                <a14:useLocalDpi xmlns:a14="http://schemas.microsoft.com/office/drawing/2010/main" xmlns="" val="0"/>
              </a:ext>
            </a:extLst>
          </a:blip>
          <a:srcRect/>
          <a:stretch>
            <a:fillRect/>
          </a:stretch>
        </p:blipFill>
        <p:spPr bwMode="auto">
          <a:xfrm flipH="1">
            <a:off x="7811765" y="3212306"/>
            <a:ext cx="432643" cy="390525"/>
          </a:xfrm>
          <a:prstGeom prst="rect">
            <a:avLst/>
          </a:prstGeom>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9" descr="Green_01"/>
          <p:cNvPicPr>
            <a:picLocks noChangeAspect="1" noChangeArrowheads="1"/>
          </p:cNvPicPr>
          <p:nvPr/>
        </p:nvPicPr>
        <p:blipFill>
          <a:blip r:embed="rId3">
            <a:duotone>
              <a:prstClr val="black"/>
              <a:schemeClr val="accent2">
                <a:tint val="45000"/>
                <a:satMod val="400000"/>
              </a:schemeClr>
            </a:duotone>
            <a:extLst>
              <a:ext uri="{28A0092B-C50C-407E-A947-70E740481C1C}">
                <a14:useLocalDpi xmlns:a14="http://schemas.microsoft.com/office/drawing/2010/main" xmlns="" val="0"/>
              </a:ext>
            </a:extLst>
          </a:blip>
          <a:srcRect/>
          <a:stretch>
            <a:fillRect/>
          </a:stretch>
        </p:blipFill>
        <p:spPr bwMode="auto">
          <a:xfrm flipH="1">
            <a:off x="7811765" y="4220369"/>
            <a:ext cx="432643" cy="390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459023979"/>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10"/>
                                        </p:tgtEl>
                                        <p:attrNameLst>
                                          <p:attrName>r</p:attrName>
                                        </p:attrNameLst>
                                      </p:cBhvr>
                                    </p:animRot>
                                  </p:childTnLst>
                                </p:cTn>
                              </p:par>
                            </p:childTnLst>
                          </p:cTn>
                        </p:par>
                        <p:par>
                          <p:cTn id="7" fill="hold">
                            <p:stCondLst>
                              <p:cond delay="2000"/>
                            </p:stCondLst>
                            <p:childTnLst>
                              <p:par>
                                <p:cTn id="8" presetID="16" presetClass="entr" presetSubtype="21" fill="hold" grpId="0" nodeType="after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nodeType="clickEffect">
                                  <p:stCondLst>
                                    <p:cond delay="0"/>
                                  </p:stCondLst>
                                  <p:childTnLst>
                                    <p:animRot by="21600000">
                                      <p:cBhvr>
                                        <p:cTn id="14" dur="2000" fill="hold"/>
                                        <p:tgtEl>
                                          <p:spTgt spid="11"/>
                                        </p:tgtEl>
                                        <p:attrNameLst>
                                          <p:attrName>r</p:attrName>
                                        </p:attrNameLst>
                                      </p:cBhvr>
                                    </p:animRot>
                                  </p:childTnLst>
                                </p:cTn>
                              </p:par>
                            </p:childTnLst>
                          </p:cTn>
                        </p:par>
                        <p:par>
                          <p:cTn id="15" fill="hold">
                            <p:stCondLst>
                              <p:cond delay="2000"/>
                            </p:stCondLst>
                            <p:childTnLst>
                              <p:par>
                                <p:cTn id="16" presetID="16" presetClass="entr" presetSubtype="21"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mph" presetSubtype="0" fill="hold" nodeType="clickEffect">
                                  <p:stCondLst>
                                    <p:cond delay="0"/>
                                  </p:stCondLst>
                                  <p:childTnLst>
                                    <p:animRot by="21600000">
                                      <p:cBhvr>
                                        <p:cTn id="22" dur="2000" fill="hold"/>
                                        <p:tgtEl>
                                          <p:spTgt spid="12"/>
                                        </p:tgtEl>
                                        <p:attrNameLst>
                                          <p:attrName>r</p:attrName>
                                        </p:attrNameLst>
                                      </p:cBhvr>
                                    </p:animRot>
                                  </p:childTnLst>
                                </p:cTn>
                              </p:par>
                            </p:childTnLst>
                          </p:cTn>
                        </p:par>
                        <p:par>
                          <p:cTn id="23" fill="hold">
                            <p:stCondLst>
                              <p:cond delay="2000"/>
                            </p:stCondLst>
                            <p:childTnLst>
                              <p:par>
                                <p:cTn id="24" presetID="16" presetClass="entr" presetSubtype="21"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arn(inVertical)">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对角圆角矩形 5"/>
          <p:cNvSpPr>
            <a:spLocks/>
          </p:cNvSpPr>
          <p:nvPr/>
        </p:nvSpPr>
        <p:spPr bwMode="auto">
          <a:xfrm rot="21346829" flipH="1">
            <a:off x="1503901" y="2158577"/>
            <a:ext cx="5850448" cy="2931372"/>
          </a:xfrm>
          <a:custGeom>
            <a:avLst/>
            <a:gdLst>
              <a:gd name="T0" fmla="*/ 492043 w 6954838"/>
              <a:gd name="T1" fmla="*/ 0 h 3879850"/>
              <a:gd name="T2" fmla="*/ 6954838 w 6954838"/>
              <a:gd name="T3" fmla="*/ 0 h 3879850"/>
              <a:gd name="T4" fmla="*/ 6954838 w 6954838"/>
              <a:gd name="T5" fmla="*/ 0 h 3879850"/>
              <a:gd name="T6" fmla="*/ 6954838 w 6954838"/>
              <a:gd name="T7" fmla="*/ 3387807 h 3879850"/>
              <a:gd name="T8" fmla="*/ 6462795 w 6954838"/>
              <a:gd name="T9" fmla="*/ 3879850 h 3879850"/>
              <a:gd name="T10" fmla="*/ 0 w 6954838"/>
              <a:gd name="T11" fmla="*/ 3879850 h 3879850"/>
              <a:gd name="T12" fmla="*/ 0 w 6954838"/>
              <a:gd name="T13" fmla="*/ 3879850 h 3879850"/>
              <a:gd name="T14" fmla="*/ 0 w 6954838"/>
              <a:gd name="T15" fmla="*/ 492043 h 3879850"/>
              <a:gd name="T16" fmla="*/ 492043 w 6954838"/>
              <a:gd name="T17" fmla="*/ 0 h 3879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54838" h="3879850">
                <a:moveTo>
                  <a:pt x="492043" y="0"/>
                </a:moveTo>
                <a:lnTo>
                  <a:pt x="6954838" y="0"/>
                </a:lnTo>
                <a:lnTo>
                  <a:pt x="6954838" y="3387807"/>
                </a:lnTo>
                <a:cubicBezTo>
                  <a:pt x="6954838" y="3659555"/>
                  <a:pt x="6734543" y="3879850"/>
                  <a:pt x="6462795" y="3879850"/>
                </a:cubicBezTo>
                <a:lnTo>
                  <a:pt x="0" y="3879850"/>
                </a:lnTo>
                <a:lnTo>
                  <a:pt x="0" y="492043"/>
                </a:lnTo>
                <a:cubicBezTo>
                  <a:pt x="0" y="220295"/>
                  <a:pt x="220295" y="0"/>
                  <a:pt x="492043" y="0"/>
                </a:cubicBezTo>
                <a:close/>
              </a:path>
            </a:pathLst>
          </a:custGeom>
          <a:gradFill>
            <a:gsLst>
              <a:gs pos="0">
                <a:srgbClr val="66CCFF"/>
              </a:gs>
              <a:gs pos="35000">
                <a:srgbClr val="33CCFF"/>
              </a:gs>
              <a:gs pos="100000">
                <a:srgbClr val="00B0F0"/>
              </a:gs>
            </a:gsLst>
          </a:gradFill>
          <a:ln>
            <a:solidFill>
              <a:srgbClr val="00FFFF"/>
            </a:solidFill>
          </a:ln>
          <a:extLst/>
        </p:spPr>
        <p:style>
          <a:lnRef idx="1">
            <a:schemeClr val="accent1"/>
          </a:lnRef>
          <a:fillRef idx="2">
            <a:schemeClr val="accent1"/>
          </a:fillRef>
          <a:effectRef idx="1">
            <a:schemeClr val="accent1"/>
          </a:effectRef>
          <a:fontRef idx="minor">
            <a:schemeClr val="dk1"/>
          </a:fontRef>
        </p:style>
        <p:txBody>
          <a:bodyPr anchor="ctr"/>
          <a:lstStyle/>
          <a:p>
            <a:pPr>
              <a:defRPr/>
            </a:pPr>
            <a:endParaRPr lang="ar-EG">
              <a:solidFill>
                <a:srgbClr val="000000"/>
              </a:solidFill>
              <a:latin typeface="Arial" panose="020B0604020202020204" pitchFamily="34" charset="0"/>
              <a:ea typeface="SimSun" panose="02010600030101010101" pitchFamily="2" charset="-122"/>
            </a:endParaRPr>
          </a:p>
        </p:txBody>
      </p:sp>
      <p:pic>
        <p:nvPicPr>
          <p:cNvPr id="7" name="Picture 3" descr="C:\TDDOWNLOAD\pencil.png"/>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flipH="1">
            <a:off x="6826558" y="1700808"/>
            <a:ext cx="481746" cy="7466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内容占位符 2"/>
          <p:cNvSpPr>
            <a:spLocks noGrp="1"/>
          </p:cNvSpPr>
          <p:nvPr>
            <p:ph idx="4294967295"/>
          </p:nvPr>
        </p:nvSpPr>
        <p:spPr>
          <a:xfrm rot="21361315" flipH="1">
            <a:off x="1973263" y="2738438"/>
            <a:ext cx="4797425" cy="2054225"/>
          </a:xfrm>
        </p:spPr>
        <p:txBody>
          <a:bodyPr/>
          <a:lstStyle/>
          <a:p>
            <a:pPr marL="0" indent="0" algn="ctr" eaLnBrk="1" hangingPunct="1"/>
            <a:endParaRPr lang="en-US" sz="2800" b="1" dirty="0" smtClean="0">
              <a:solidFill>
                <a:srgbClr val="002060"/>
              </a:solidFill>
            </a:endParaRPr>
          </a:p>
          <a:p>
            <a:pPr marL="0" indent="0" algn="ctr">
              <a:buNone/>
            </a:pPr>
            <a:r>
              <a:rPr lang="ar-EG" altLang="zh-CN" sz="4000" b="1" dirty="0">
                <a:solidFill>
                  <a:srgbClr val="002060"/>
                </a:solidFill>
              </a:rPr>
              <a:t>النتائج المفيدة لنظام الحوافز</a:t>
            </a:r>
          </a:p>
        </p:txBody>
      </p:sp>
    </p:spTree>
    <p:extLst>
      <p:ext uri="{BB962C8B-B14F-4D97-AF65-F5344CB8AC3E}">
        <p14:creationId xmlns:p14="http://schemas.microsoft.com/office/powerpoint/2010/main" xmlns="" val="2714831763"/>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par>
                          <p:cTn id="21" fill="hold">
                            <p:stCondLst>
                              <p:cond delay="2000"/>
                            </p:stCondLst>
                            <p:childTnLst>
                              <p:par>
                                <p:cTn id="22" presetID="26" presetClass="entr" presetSubtype="0"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80">
                                          <p:stCondLst>
                                            <p:cond delay="0"/>
                                          </p:stCondLst>
                                        </p:cTn>
                                        <p:tgtEl>
                                          <p:spTgt spid="7"/>
                                        </p:tgtEl>
                                      </p:cBhvr>
                                    </p:animEffect>
                                    <p:anim calcmode="lin" valueType="num">
                                      <p:cBhvr>
                                        <p:cTn id="25"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0" dur="26">
                                          <p:stCondLst>
                                            <p:cond delay="650"/>
                                          </p:stCondLst>
                                        </p:cTn>
                                        <p:tgtEl>
                                          <p:spTgt spid="7"/>
                                        </p:tgtEl>
                                      </p:cBhvr>
                                      <p:to x="100000" y="60000"/>
                                    </p:animScale>
                                    <p:animScale>
                                      <p:cBhvr>
                                        <p:cTn id="31" dur="166" decel="50000">
                                          <p:stCondLst>
                                            <p:cond delay="676"/>
                                          </p:stCondLst>
                                        </p:cTn>
                                        <p:tgtEl>
                                          <p:spTgt spid="7"/>
                                        </p:tgtEl>
                                      </p:cBhvr>
                                      <p:to x="100000" y="100000"/>
                                    </p:animScale>
                                    <p:animScale>
                                      <p:cBhvr>
                                        <p:cTn id="32" dur="26">
                                          <p:stCondLst>
                                            <p:cond delay="1312"/>
                                          </p:stCondLst>
                                        </p:cTn>
                                        <p:tgtEl>
                                          <p:spTgt spid="7"/>
                                        </p:tgtEl>
                                      </p:cBhvr>
                                      <p:to x="100000" y="80000"/>
                                    </p:animScale>
                                    <p:animScale>
                                      <p:cBhvr>
                                        <p:cTn id="33" dur="166" decel="50000">
                                          <p:stCondLst>
                                            <p:cond delay="1338"/>
                                          </p:stCondLst>
                                        </p:cTn>
                                        <p:tgtEl>
                                          <p:spTgt spid="7"/>
                                        </p:tgtEl>
                                      </p:cBhvr>
                                      <p:to x="100000" y="100000"/>
                                    </p:animScale>
                                    <p:animScale>
                                      <p:cBhvr>
                                        <p:cTn id="34" dur="26">
                                          <p:stCondLst>
                                            <p:cond delay="1642"/>
                                          </p:stCondLst>
                                        </p:cTn>
                                        <p:tgtEl>
                                          <p:spTgt spid="7"/>
                                        </p:tgtEl>
                                      </p:cBhvr>
                                      <p:to x="100000" y="90000"/>
                                    </p:animScale>
                                    <p:animScale>
                                      <p:cBhvr>
                                        <p:cTn id="35" dur="166" decel="50000">
                                          <p:stCondLst>
                                            <p:cond delay="1668"/>
                                          </p:stCondLst>
                                        </p:cTn>
                                        <p:tgtEl>
                                          <p:spTgt spid="7"/>
                                        </p:tgtEl>
                                      </p:cBhvr>
                                      <p:to x="100000" y="100000"/>
                                    </p:animScale>
                                    <p:animScale>
                                      <p:cBhvr>
                                        <p:cTn id="36" dur="26">
                                          <p:stCondLst>
                                            <p:cond delay="1808"/>
                                          </p:stCondLst>
                                        </p:cTn>
                                        <p:tgtEl>
                                          <p:spTgt spid="7"/>
                                        </p:tgtEl>
                                      </p:cBhvr>
                                      <p:to x="100000" y="95000"/>
                                    </p:animScale>
                                    <p:animScale>
                                      <p:cBhvr>
                                        <p:cTn id="37" dur="166" decel="50000">
                                          <p:stCondLst>
                                            <p:cond delay="1834"/>
                                          </p:stCondLst>
                                        </p:cTn>
                                        <p:tgtEl>
                                          <p:spTgt spid="7"/>
                                        </p:tgtEl>
                                      </p:cBhvr>
                                      <p:to x="100000" y="100000"/>
                                    </p:animScale>
                                  </p:childTnLst>
                                </p:cTn>
                              </p:par>
                            </p:childTnLst>
                          </p:cTn>
                        </p:par>
                        <p:par>
                          <p:cTn id="38" fill="hold">
                            <p:stCondLst>
                              <p:cond delay="4000"/>
                            </p:stCondLst>
                            <p:childTnLst>
                              <p:par>
                                <p:cTn id="39" presetID="26" presetClass="entr" presetSubtype="0" fill="hold" grpId="0" nodeType="afterEffect">
                                  <p:stCondLst>
                                    <p:cond delay="0"/>
                                  </p:stCondLst>
                                  <p:childTnLst>
                                    <p:set>
                                      <p:cBhvr>
                                        <p:cTn id="40" dur="1" fill="hold">
                                          <p:stCondLst>
                                            <p:cond delay="0"/>
                                          </p:stCondLst>
                                        </p:cTn>
                                        <p:tgtEl>
                                          <p:spTgt spid="8">
                                            <p:txEl>
                                              <p:pRg st="1" end="1"/>
                                            </p:txEl>
                                          </p:spTgt>
                                        </p:tgtEl>
                                        <p:attrNameLst>
                                          <p:attrName>style.visibility</p:attrName>
                                        </p:attrNameLst>
                                      </p:cBhvr>
                                      <p:to>
                                        <p:strVal val="visible"/>
                                      </p:to>
                                    </p:set>
                                    <p:animEffect transition="in" filter="wipe(down)">
                                      <p:cBhvr>
                                        <p:cTn id="41" dur="580">
                                          <p:stCondLst>
                                            <p:cond delay="0"/>
                                          </p:stCondLst>
                                        </p:cTn>
                                        <p:tgtEl>
                                          <p:spTgt spid="8">
                                            <p:txEl>
                                              <p:pRg st="1" end="1"/>
                                            </p:txEl>
                                          </p:spTgt>
                                        </p:tgtEl>
                                      </p:cBhvr>
                                    </p:animEffect>
                                    <p:anim calcmode="lin" valueType="num">
                                      <p:cBhvr>
                                        <p:cTn id="42" dur="1822" tmFilter="0,0; 0.14,0.36; 0.43,0.73; 0.71,0.91; 1.0,1.0">
                                          <p:stCondLst>
                                            <p:cond delay="0"/>
                                          </p:stCondLst>
                                        </p:cTn>
                                        <p:tgtEl>
                                          <p:spTgt spid="8">
                                            <p:txEl>
                                              <p:pRg st="1" end="1"/>
                                            </p:txEl>
                                          </p:spTgt>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8">
                                            <p:txEl>
                                              <p:pRg st="1" end="1"/>
                                            </p:txEl>
                                          </p:spTgt>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8">
                                            <p:txEl>
                                              <p:pRg st="1" end="1"/>
                                            </p:txEl>
                                          </p:spTgt>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8">
                                            <p:txEl>
                                              <p:pRg st="1" end="1"/>
                                            </p:txEl>
                                          </p:spTgt>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8">
                                            <p:txEl>
                                              <p:pRg st="1" end="1"/>
                                            </p:txEl>
                                          </p:spTgt>
                                        </p:tgtEl>
                                        <p:attrNameLst>
                                          <p:attrName>ppt_y</p:attrName>
                                        </p:attrNameLst>
                                      </p:cBhvr>
                                      <p:tavLst>
                                        <p:tav tm="0" fmla="#ppt_y-sin(pi*$)/81">
                                          <p:val>
                                            <p:fltVal val="0"/>
                                          </p:val>
                                        </p:tav>
                                        <p:tav tm="100000">
                                          <p:val>
                                            <p:fltVal val="1"/>
                                          </p:val>
                                        </p:tav>
                                      </p:tavLst>
                                    </p:anim>
                                    <p:animScale>
                                      <p:cBhvr>
                                        <p:cTn id="47" dur="26">
                                          <p:stCondLst>
                                            <p:cond delay="650"/>
                                          </p:stCondLst>
                                        </p:cTn>
                                        <p:tgtEl>
                                          <p:spTgt spid="8">
                                            <p:txEl>
                                              <p:pRg st="1" end="1"/>
                                            </p:txEl>
                                          </p:spTgt>
                                        </p:tgtEl>
                                      </p:cBhvr>
                                      <p:to x="100000" y="60000"/>
                                    </p:animScale>
                                    <p:animScale>
                                      <p:cBhvr>
                                        <p:cTn id="48" dur="166" decel="50000">
                                          <p:stCondLst>
                                            <p:cond delay="676"/>
                                          </p:stCondLst>
                                        </p:cTn>
                                        <p:tgtEl>
                                          <p:spTgt spid="8">
                                            <p:txEl>
                                              <p:pRg st="1" end="1"/>
                                            </p:txEl>
                                          </p:spTgt>
                                        </p:tgtEl>
                                      </p:cBhvr>
                                      <p:to x="100000" y="100000"/>
                                    </p:animScale>
                                    <p:animScale>
                                      <p:cBhvr>
                                        <p:cTn id="49" dur="26">
                                          <p:stCondLst>
                                            <p:cond delay="1312"/>
                                          </p:stCondLst>
                                        </p:cTn>
                                        <p:tgtEl>
                                          <p:spTgt spid="8">
                                            <p:txEl>
                                              <p:pRg st="1" end="1"/>
                                            </p:txEl>
                                          </p:spTgt>
                                        </p:tgtEl>
                                      </p:cBhvr>
                                      <p:to x="100000" y="80000"/>
                                    </p:animScale>
                                    <p:animScale>
                                      <p:cBhvr>
                                        <p:cTn id="50" dur="166" decel="50000">
                                          <p:stCondLst>
                                            <p:cond delay="1338"/>
                                          </p:stCondLst>
                                        </p:cTn>
                                        <p:tgtEl>
                                          <p:spTgt spid="8">
                                            <p:txEl>
                                              <p:pRg st="1" end="1"/>
                                            </p:txEl>
                                          </p:spTgt>
                                        </p:tgtEl>
                                      </p:cBhvr>
                                      <p:to x="100000" y="100000"/>
                                    </p:animScale>
                                    <p:animScale>
                                      <p:cBhvr>
                                        <p:cTn id="51" dur="26">
                                          <p:stCondLst>
                                            <p:cond delay="1642"/>
                                          </p:stCondLst>
                                        </p:cTn>
                                        <p:tgtEl>
                                          <p:spTgt spid="8">
                                            <p:txEl>
                                              <p:pRg st="1" end="1"/>
                                            </p:txEl>
                                          </p:spTgt>
                                        </p:tgtEl>
                                      </p:cBhvr>
                                      <p:to x="100000" y="90000"/>
                                    </p:animScale>
                                    <p:animScale>
                                      <p:cBhvr>
                                        <p:cTn id="52" dur="166" decel="50000">
                                          <p:stCondLst>
                                            <p:cond delay="1668"/>
                                          </p:stCondLst>
                                        </p:cTn>
                                        <p:tgtEl>
                                          <p:spTgt spid="8">
                                            <p:txEl>
                                              <p:pRg st="1" end="1"/>
                                            </p:txEl>
                                          </p:spTgt>
                                        </p:tgtEl>
                                      </p:cBhvr>
                                      <p:to x="100000" y="100000"/>
                                    </p:animScale>
                                    <p:animScale>
                                      <p:cBhvr>
                                        <p:cTn id="53" dur="26">
                                          <p:stCondLst>
                                            <p:cond delay="1808"/>
                                          </p:stCondLst>
                                        </p:cTn>
                                        <p:tgtEl>
                                          <p:spTgt spid="8">
                                            <p:txEl>
                                              <p:pRg st="1" end="1"/>
                                            </p:txEl>
                                          </p:spTgt>
                                        </p:tgtEl>
                                      </p:cBhvr>
                                      <p:to x="100000" y="95000"/>
                                    </p:animScale>
                                    <p:animScale>
                                      <p:cBhvr>
                                        <p:cTn id="54" dur="166" decel="50000">
                                          <p:stCondLst>
                                            <p:cond delay="1834"/>
                                          </p:stCondLst>
                                        </p:cTn>
                                        <p:tgtEl>
                                          <p:spTgt spid="8">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build="p"/>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3"/>
          <p:cNvSpPr/>
          <p:nvPr/>
        </p:nvSpPr>
        <p:spPr bwMode="auto">
          <a:xfrm>
            <a:off x="4499992" y="404664"/>
            <a:ext cx="4512840" cy="720080"/>
          </a:xfrm>
          <a:prstGeom prst="round2DiagRect">
            <a:avLst/>
          </a:prstGeom>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pPr rtl="1"/>
            <a:r>
              <a:rPr lang="ar-EG" sz="2800" b="1" dirty="0">
                <a:solidFill>
                  <a:srgbClr val="0120BD">
                    <a:lumMod val="75000"/>
                  </a:srgbClr>
                </a:solidFill>
                <a:latin typeface="Arial" charset="0"/>
              </a:rPr>
              <a:t>النتائج المفيدة لنظام الحوافز</a:t>
            </a:r>
          </a:p>
        </p:txBody>
      </p:sp>
      <p:sp>
        <p:nvSpPr>
          <p:cNvPr id="6" name="Rectangle 3"/>
          <p:cNvSpPr>
            <a:spLocks noChangeArrowheads="1"/>
          </p:cNvSpPr>
          <p:nvPr/>
        </p:nvSpPr>
        <p:spPr bwMode="auto">
          <a:xfrm>
            <a:off x="467545" y="2132806"/>
            <a:ext cx="6912744" cy="504825"/>
          </a:xfrm>
          <a:prstGeom prst="rect">
            <a:avLst/>
          </a:prstGeom>
          <a:gradFill rotWithShape="1">
            <a:gsLst>
              <a:gs pos="0">
                <a:srgbClr val="FFC000"/>
              </a:gs>
              <a:gs pos="100000">
                <a:srgbClr val="FFCC66"/>
              </a:gs>
            </a:gsLst>
            <a:lin ang="5400000" scaled="1"/>
          </a:gradFill>
          <a:ln>
            <a:noFill/>
          </a:ln>
          <a:effectLst/>
          <a:extLst/>
        </p:spPr>
        <p:txBody>
          <a:bodyPr wrap="none" anchor="ctr"/>
          <a:lstStyle/>
          <a:p>
            <a:pPr rtl="1"/>
            <a:r>
              <a:rPr lang="ar-EG" altLang="zh-CN" b="1" dirty="0" smtClean="0">
                <a:solidFill>
                  <a:srgbClr val="002060"/>
                </a:solidFill>
                <a:ea typeface="幼圆" pitchFamily="1" charset="-122"/>
              </a:rPr>
              <a:t>زيادة </a:t>
            </a:r>
            <a:r>
              <a:rPr lang="ar-EG" altLang="zh-CN" b="1" dirty="0">
                <a:solidFill>
                  <a:srgbClr val="002060"/>
                </a:solidFill>
                <a:ea typeface="幼圆" pitchFamily="1" charset="-122"/>
              </a:rPr>
              <a:t>نواتج العمل من حيث كميات الإنتاج والجودة والكفاءة في الأداء </a:t>
            </a:r>
            <a:endParaRPr lang="ar-EG" altLang="zh-CN" sz="2400" b="1" dirty="0">
              <a:solidFill>
                <a:srgbClr val="002060"/>
              </a:solidFill>
              <a:ea typeface="幼圆" pitchFamily="1" charset="-122"/>
            </a:endParaRPr>
          </a:p>
        </p:txBody>
      </p:sp>
      <p:sp>
        <p:nvSpPr>
          <p:cNvPr id="7" name="Rectangle 4"/>
          <p:cNvSpPr>
            <a:spLocks noChangeArrowheads="1"/>
          </p:cNvSpPr>
          <p:nvPr/>
        </p:nvSpPr>
        <p:spPr bwMode="auto">
          <a:xfrm>
            <a:off x="467545" y="3164681"/>
            <a:ext cx="6912744" cy="504825"/>
          </a:xfrm>
          <a:prstGeom prst="rect">
            <a:avLst/>
          </a:prstGeom>
          <a:ln/>
          <a:extLst/>
        </p:spPr>
        <p:style>
          <a:lnRef idx="1">
            <a:schemeClr val="accent6"/>
          </a:lnRef>
          <a:fillRef idx="3">
            <a:schemeClr val="accent6"/>
          </a:fillRef>
          <a:effectRef idx="2">
            <a:schemeClr val="accent6"/>
          </a:effectRef>
          <a:fontRef idx="minor">
            <a:schemeClr val="lt1"/>
          </a:fontRef>
        </p:style>
        <p:txBody>
          <a:bodyPr wrap="none" anchor="ctr"/>
          <a:lstStyle/>
          <a:p>
            <a:pPr rtl="1"/>
            <a:r>
              <a:rPr lang="ar-EG" altLang="zh-CN" b="1" dirty="0" smtClean="0">
                <a:solidFill>
                  <a:srgbClr val="002060"/>
                </a:solidFill>
                <a:ea typeface="幼圆" pitchFamily="1" charset="-122"/>
              </a:rPr>
              <a:t>تخفيض </a:t>
            </a:r>
            <a:r>
              <a:rPr lang="ar-EG" altLang="zh-CN" b="1" dirty="0">
                <a:solidFill>
                  <a:srgbClr val="002060"/>
                </a:solidFill>
                <a:ea typeface="幼圆" pitchFamily="1" charset="-122"/>
              </a:rPr>
              <a:t>الفاقد في العمل </a:t>
            </a:r>
            <a:endParaRPr lang="zh-CN" altLang="en-US" b="1" dirty="0">
              <a:solidFill>
                <a:srgbClr val="002060"/>
              </a:solidFill>
              <a:ea typeface="幼圆" pitchFamily="1" charset="-122"/>
            </a:endParaRPr>
          </a:p>
        </p:txBody>
      </p:sp>
      <p:sp>
        <p:nvSpPr>
          <p:cNvPr id="8" name="Rectangle 5"/>
          <p:cNvSpPr>
            <a:spLocks noChangeArrowheads="1"/>
          </p:cNvSpPr>
          <p:nvPr/>
        </p:nvSpPr>
        <p:spPr bwMode="auto">
          <a:xfrm>
            <a:off x="467545" y="4196556"/>
            <a:ext cx="6912744" cy="504825"/>
          </a:xfrm>
          <a:prstGeom prst="rect">
            <a:avLst/>
          </a:prstGeom>
          <a:ln/>
          <a:extLst/>
        </p:spPr>
        <p:style>
          <a:lnRef idx="1">
            <a:schemeClr val="accent2"/>
          </a:lnRef>
          <a:fillRef idx="2">
            <a:schemeClr val="accent2"/>
          </a:fillRef>
          <a:effectRef idx="1">
            <a:schemeClr val="accent2"/>
          </a:effectRef>
          <a:fontRef idx="minor">
            <a:schemeClr val="dk1"/>
          </a:fontRef>
        </p:style>
        <p:txBody>
          <a:bodyPr wrap="none" anchor="ctr"/>
          <a:lstStyle/>
          <a:p>
            <a:pPr rtl="1"/>
            <a:r>
              <a:rPr lang="ar-EG" altLang="zh-CN" sz="2300" b="1" dirty="0">
                <a:solidFill>
                  <a:srgbClr val="002060"/>
                </a:solidFill>
                <a:ea typeface="幼圆" pitchFamily="1" charset="-122"/>
              </a:rPr>
              <a:t>	إشباع احتياجات العاملين بشتى أنواعها وعلى الأخص ما يسمى بالتقدير</a:t>
            </a:r>
            <a:endParaRPr lang="zh-CN" altLang="en-US" sz="2300" b="1" dirty="0">
              <a:solidFill>
                <a:srgbClr val="002060"/>
              </a:solidFill>
              <a:ea typeface="幼圆" pitchFamily="1" charset="-122"/>
            </a:endParaRPr>
          </a:p>
        </p:txBody>
      </p:sp>
      <p:sp>
        <p:nvSpPr>
          <p:cNvPr id="9" name="Rectangle 6"/>
          <p:cNvSpPr>
            <a:spLocks noChangeArrowheads="1"/>
          </p:cNvSpPr>
          <p:nvPr/>
        </p:nvSpPr>
        <p:spPr bwMode="auto">
          <a:xfrm>
            <a:off x="467545" y="5228431"/>
            <a:ext cx="6912744" cy="504825"/>
          </a:xfrm>
          <a:prstGeom prst="rect">
            <a:avLst/>
          </a:prstGeom>
          <a:solidFill>
            <a:srgbClr val="00B0F0"/>
          </a:solidFill>
          <a:ln>
            <a:noFill/>
          </a:ln>
          <a:effectLst/>
          <a:extLst/>
        </p:spPr>
        <p:txBody>
          <a:bodyPr wrap="none" anchor="ctr"/>
          <a:lstStyle/>
          <a:p>
            <a:pPr rtl="1"/>
            <a:r>
              <a:rPr lang="ar-EG" altLang="zh-CN" b="1" dirty="0" smtClean="0">
                <a:solidFill>
                  <a:srgbClr val="002060"/>
                </a:solidFill>
                <a:ea typeface="幼圆" pitchFamily="1" charset="-122"/>
              </a:rPr>
              <a:t>إشعار </a:t>
            </a:r>
            <a:r>
              <a:rPr lang="ar-EG" altLang="zh-CN" b="1" dirty="0">
                <a:solidFill>
                  <a:srgbClr val="002060"/>
                </a:solidFill>
                <a:ea typeface="幼圆" pitchFamily="1" charset="-122"/>
              </a:rPr>
              <a:t>العاملين بروح العدالة داخل المنظمة</a:t>
            </a:r>
            <a:endParaRPr lang="zh-CN" altLang="en-US" b="1" dirty="0">
              <a:solidFill>
                <a:srgbClr val="002060"/>
              </a:solidFill>
              <a:ea typeface="幼圆" pitchFamily="1" charset="-122"/>
            </a:endParaRPr>
          </a:p>
        </p:txBody>
      </p:sp>
      <p:pic>
        <p:nvPicPr>
          <p:cNvPr id="10" name="Picture 7" descr="Green_01"/>
          <p:cNvPicPr>
            <a:picLocks noChangeAspect="1" noChangeArrowheads="1"/>
          </p:cNvPicPr>
          <p:nvPr/>
        </p:nvPicPr>
        <p:blipFill>
          <a:blip r:embed="rId3">
            <a:duotone>
              <a:prstClr val="black"/>
              <a:srgbClr val="FFCC66">
                <a:tint val="45000"/>
                <a:satMod val="400000"/>
              </a:srgbClr>
            </a:duotone>
            <a:extLst>
              <a:ext uri="{28A0092B-C50C-407E-A947-70E740481C1C}">
                <a14:useLocalDpi xmlns:a14="http://schemas.microsoft.com/office/drawing/2010/main" xmlns="" val="0"/>
              </a:ext>
            </a:extLst>
          </a:blip>
          <a:srcRect/>
          <a:stretch>
            <a:fillRect/>
          </a:stretch>
        </p:blipFill>
        <p:spPr bwMode="auto">
          <a:xfrm flipH="1">
            <a:off x="7811765" y="2204244"/>
            <a:ext cx="432643" cy="390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8" descr="Green_01"/>
          <p:cNvPicPr>
            <a:picLocks noChangeAspect="1" noChangeArrowheads="1"/>
          </p:cNvPicPr>
          <p:nvPr/>
        </p:nvPicPr>
        <p:blipFill>
          <a:blip r:embed="rId3">
            <a:duotone>
              <a:prstClr val="black"/>
              <a:schemeClr val="accent6">
                <a:tint val="45000"/>
                <a:satMod val="400000"/>
              </a:schemeClr>
            </a:duotone>
            <a:extLst>
              <a:ext uri="{28A0092B-C50C-407E-A947-70E740481C1C}">
                <a14:useLocalDpi xmlns:a14="http://schemas.microsoft.com/office/drawing/2010/main" xmlns="" val="0"/>
              </a:ext>
            </a:extLst>
          </a:blip>
          <a:srcRect/>
          <a:stretch>
            <a:fillRect/>
          </a:stretch>
        </p:blipFill>
        <p:spPr bwMode="auto">
          <a:xfrm flipH="1">
            <a:off x="7811765" y="3212306"/>
            <a:ext cx="432643" cy="390525"/>
          </a:xfrm>
          <a:prstGeom prst="rect">
            <a:avLst/>
          </a:prstGeom>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9" descr="Green_01"/>
          <p:cNvPicPr>
            <a:picLocks noChangeAspect="1" noChangeArrowheads="1"/>
          </p:cNvPicPr>
          <p:nvPr/>
        </p:nvPicPr>
        <p:blipFill>
          <a:blip r:embed="rId3">
            <a:duotone>
              <a:prstClr val="black"/>
              <a:schemeClr val="accent2">
                <a:tint val="45000"/>
                <a:satMod val="400000"/>
              </a:schemeClr>
            </a:duotone>
            <a:extLst>
              <a:ext uri="{28A0092B-C50C-407E-A947-70E740481C1C}">
                <a14:useLocalDpi xmlns:a14="http://schemas.microsoft.com/office/drawing/2010/main" xmlns="" val="0"/>
              </a:ext>
            </a:extLst>
          </a:blip>
          <a:srcRect/>
          <a:stretch>
            <a:fillRect/>
          </a:stretch>
        </p:blipFill>
        <p:spPr bwMode="auto">
          <a:xfrm flipH="1">
            <a:off x="7811765" y="4220369"/>
            <a:ext cx="432643" cy="390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10" descr="Green_01"/>
          <p:cNvPicPr>
            <a:picLocks noChangeAspect="1" noChangeArrowheads="1"/>
          </p:cNvPicPr>
          <p:nvPr/>
        </p:nvPicPr>
        <p:blipFill>
          <a:blip r:embed="rId3">
            <a:duotone>
              <a:prstClr val="black"/>
              <a:schemeClr val="accent1">
                <a:tint val="45000"/>
                <a:satMod val="400000"/>
              </a:schemeClr>
            </a:duotone>
            <a:extLst>
              <a:ext uri="{28A0092B-C50C-407E-A947-70E740481C1C}">
                <a14:useLocalDpi xmlns:a14="http://schemas.microsoft.com/office/drawing/2010/main" xmlns="" val="0"/>
              </a:ext>
            </a:extLst>
          </a:blip>
          <a:srcRect/>
          <a:stretch>
            <a:fillRect/>
          </a:stretch>
        </p:blipFill>
        <p:spPr bwMode="auto">
          <a:xfrm flipH="1">
            <a:off x="7811765" y="5301456"/>
            <a:ext cx="432643" cy="390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29677113"/>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10"/>
                                        </p:tgtEl>
                                        <p:attrNameLst>
                                          <p:attrName>r</p:attrName>
                                        </p:attrNameLst>
                                      </p:cBhvr>
                                    </p:animRot>
                                  </p:childTnLst>
                                </p:cTn>
                              </p:par>
                            </p:childTnLst>
                          </p:cTn>
                        </p:par>
                        <p:par>
                          <p:cTn id="7" fill="hold">
                            <p:stCondLst>
                              <p:cond delay="2000"/>
                            </p:stCondLst>
                            <p:childTnLst>
                              <p:par>
                                <p:cTn id="8" presetID="16" presetClass="entr" presetSubtype="21" fill="hold" grpId="0" nodeType="after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nodeType="clickEffect">
                                  <p:stCondLst>
                                    <p:cond delay="0"/>
                                  </p:stCondLst>
                                  <p:childTnLst>
                                    <p:animRot by="21600000">
                                      <p:cBhvr>
                                        <p:cTn id="14" dur="2000" fill="hold"/>
                                        <p:tgtEl>
                                          <p:spTgt spid="11"/>
                                        </p:tgtEl>
                                        <p:attrNameLst>
                                          <p:attrName>r</p:attrName>
                                        </p:attrNameLst>
                                      </p:cBhvr>
                                    </p:animRot>
                                  </p:childTnLst>
                                </p:cTn>
                              </p:par>
                            </p:childTnLst>
                          </p:cTn>
                        </p:par>
                        <p:par>
                          <p:cTn id="15" fill="hold">
                            <p:stCondLst>
                              <p:cond delay="2000"/>
                            </p:stCondLst>
                            <p:childTnLst>
                              <p:par>
                                <p:cTn id="16" presetID="16" presetClass="entr" presetSubtype="21"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mph" presetSubtype="0" fill="hold" nodeType="clickEffect">
                                  <p:stCondLst>
                                    <p:cond delay="0"/>
                                  </p:stCondLst>
                                  <p:childTnLst>
                                    <p:animRot by="21600000">
                                      <p:cBhvr>
                                        <p:cTn id="22" dur="2000" fill="hold"/>
                                        <p:tgtEl>
                                          <p:spTgt spid="12"/>
                                        </p:tgtEl>
                                        <p:attrNameLst>
                                          <p:attrName>r</p:attrName>
                                        </p:attrNameLst>
                                      </p:cBhvr>
                                    </p:animRot>
                                  </p:childTnLst>
                                </p:cTn>
                              </p:par>
                            </p:childTnLst>
                          </p:cTn>
                        </p:par>
                        <p:par>
                          <p:cTn id="23" fill="hold">
                            <p:stCondLst>
                              <p:cond delay="2000"/>
                            </p:stCondLst>
                            <p:childTnLst>
                              <p:par>
                                <p:cTn id="24" presetID="16" presetClass="entr" presetSubtype="21"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arn(inVertical)">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mph" presetSubtype="0" fill="hold" nodeType="clickEffect">
                                  <p:stCondLst>
                                    <p:cond delay="0"/>
                                  </p:stCondLst>
                                  <p:childTnLst>
                                    <p:animRot by="21600000">
                                      <p:cBhvr>
                                        <p:cTn id="30" dur="2000" fill="hold"/>
                                        <p:tgtEl>
                                          <p:spTgt spid="13"/>
                                        </p:tgtEl>
                                        <p:attrNameLst>
                                          <p:attrName>r</p:attrName>
                                        </p:attrNameLst>
                                      </p:cBhvr>
                                    </p:animRot>
                                  </p:childTnLst>
                                </p:cTn>
                              </p:par>
                            </p:childTnLst>
                          </p:cTn>
                        </p:par>
                        <p:par>
                          <p:cTn id="31" fill="hold">
                            <p:stCondLst>
                              <p:cond delay="2000"/>
                            </p:stCondLst>
                            <p:childTnLst>
                              <p:par>
                                <p:cTn id="32" presetID="16" presetClass="entr" presetSubtype="21"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barn(inVertical)">
                                      <p:cBhvr>
                                        <p:cTn id="3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theme/theme1.xml><?xml version="1.0" encoding="utf-8"?>
<a:theme xmlns:a="http://schemas.openxmlformats.org/drawingml/2006/main" name="powerpoint-template">
  <a:themeElements>
    <a:clrScheme name="">
      <a:dk1>
        <a:srgbClr val="808080"/>
      </a:dk1>
      <a:lt1>
        <a:srgbClr val="FFFFFF"/>
      </a:lt1>
      <a:dk2>
        <a:srgbClr val="FFFFFF"/>
      </a:dk2>
      <a:lt2>
        <a:srgbClr val="0120BD"/>
      </a:lt2>
      <a:accent1>
        <a:srgbClr val="C300E6"/>
      </a:accent1>
      <a:accent2>
        <a:srgbClr val="F96F1C"/>
      </a:accent2>
      <a:accent3>
        <a:srgbClr val="FFFFFF"/>
      </a:accent3>
      <a:accent4>
        <a:srgbClr val="6C6C6C"/>
      </a:accent4>
      <a:accent5>
        <a:srgbClr val="DEAAF0"/>
      </a:accent5>
      <a:accent6>
        <a:srgbClr val="E26418"/>
      </a:accent6>
      <a:hlink>
        <a:srgbClr val="FFBF07"/>
      </a:hlink>
      <a:folHlink>
        <a:srgbClr val="5F5F5F"/>
      </a:folHlink>
    </a:clrScheme>
    <a:fontScheme name="powerpoint-template-24">
      <a:majorFont>
        <a:latin typeface="Microsoft Sans Serif"/>
        <a:ea typeface=""/>
        <a:cs typeface=""/>
      </a:majorFont>
      <a:minorFont>
        <a:latin typeface="Microsoft Sans Serif"/>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powerpoint-template-24 1">
        <a:dk1>
          <a:srgbClr val="4D4D4D"/>
        </a:dk1>
        <a:lt1>
          <a:srgbClr val="FFFFFF"/>
        </a:lt1>
        <a:dk2>
          <a:srgbClr val="4D4D4D"/>
        </a:dk2>
        <a:lt2>
          <a:srgbClr val="CC0000"/>
        </a:lt2>
        <a:accent1>
          <a:srgbClr val="FF9933"/>
        </a:accent1>
        <a:accent2>
          <a:srgbClr val="009900"/>
        </a:accent2>
        <a:accent3>
          <a:srgbClr val="FFFFFF"/>
        </a:accent3>
        <a:accent4>
          <a:srgbClr val="404040"/>
        </a:accent4>
        <a:accent5>
          <a:srgbClr val="FFCAAD"/>
        </a:accent5>
        <a:accent6>
          <a:srgbClr val="008A00"/>
        </a:accent6>
        <a:hlink>
          <a:srgbClr val="3366F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2">
        <a:dk1>
          <a:srgbClr val="4D4D4D"/>
        </a:dk1>
        <a:lt1>
          <a:srgbClr val="FFFFFF"/>
        </a:lt1>
        <a:dk2>
          <a:srgbClr val="4D4D4D"/>
        </a:dk2>
        <a:lt2>
          <a:srgbClr val="FBB240"/>
        </a:lt2>
        <a:accent1>
          <a:srgbClr val="FFC842"/>
        </a:accent1>
        <a:accent2>
          <a:srgbClr val="FED06E"/>
        </a:accent2>
        <a:accent3>
          <a:srgbClr val="FFFFFF"/>
        </a:accent3>
        <a:accent4>
          <a:srgbClr val="404040"/>
        </a:accent4>
        <a:accent5>
          <a:srgbClr val="FFE0B0"/>
        </a:accent5>
        <a:accent6>
          <a:srgbClr val="E6BC63"/>
        </a:accent6>
        <a:hlink>
          <a:srgbClr val="FDDB9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3">
        <a:dk1>
          <a:srgbClr val="4D4D4D"/>
        </a:dk1>
        <a:lt1>
          <a:srgbClr val="FFFFFF"/>
        </a:lt1>
        <a:dk2>
          <a:srgbClr val="4D4D4D"/>
        </a:dk2>
        <a:lt2>
          <a:srgbClr val="FE564C"/>
        </a:lt2>
        <a:accent1>
          <a:srgbClr val="FFC842"/>
        </a:accent1>
        <a:accent2>
          <a:srgbClr val="FED06E"/>
        </a:accent2>
        <a:accent3>
          <a:srgbClr val="FFFFFF"/>
        </a:accent3>
        <a:accent4>
          <a:srgbClr val="404040"/>
        </a:accent4>
        <a:accent5>
          <a:srgbClr val="FFE0B0"/>
        </a:accent5>
        <a:accent6>
          <a:srgbClr val="E6BC63"/>
        </a:accent6>
        <a:hlink>
          <a:srgbClr val="FDDB9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4">
        <a:dk1>
          <a:srgbClr val="4D4D4D"/>
        </a:dk1>
        <a:lt1>
          <a:srgbClr val="FFFFFF"/>
        </a:lt1>
        <a:dk2>
          <a:srgbClr val="4D4D4D"/>
        </a:dk2>
        <a:lt2>
          <a:srgbClr val="BB2A32"/>
        </a:lt2>
        <a:accent1>
          <a:srgbClr val="FFC842"/>
        </a:accent1>
        <a:accent2>
          <a:srgbClr val="FED06E"/>
        </a:accent2>
        <a:accent3>
          <a:srgbClr val="FFFFFF"/>
        </a:accent3>
        <a:accent4>
          <a:srgbClr val="404040"/>
        </a:accent4>
        <a:accent5>
          <a:srgbClr val="FFE0B0"/>
        </a:accent5>
        <a:accent6>
          <a:srgbClr val="E6BC63"/>
        </a:accent6>
        <a:hlink>
          <a:srgbClr val="FDDB9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5">
        <a:dk1>
          <a:srgbClr val="4D4D4D"/>
        </a:dk1>
        <a:lt1>
          <a:srgbClr val="FFFFFF"/>
        </a:lt1>
        <a:dk2>
          <a:srgbClr val="4D4D4D"/>
        </a:dk2>
        <a:lt2>
          <a:srgbClr val="E84A25"/>
        </a:lt2>
        <a:accent1>
          <a:srgbClr val="ED6A24"/>
        </a:accent1>
        <a:accent2>
          <a:srgbClr val="F99E1C"/>
        </a:accent2>
        <a:accent3>
          <a:srgbClr val="FFFFFF"/>
        </a:accent3>
        <a:accent4>
          <a:srgbClr val="404040"/>
        </a:accent4>
        <a:accent5>
          <a:srgbClr val="F4B9AC"/>
        </a:accent5>
        <a:accent6>
          <a:srgbClr val="E28F18"/>
        </a:accent6>
        <a:hlink>
          <a:srgbClr val="F1B545"/>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6">
        <a:dk1>
          <a:srgbClr val="4D4D4D"/>
        </a:dk1>
        <a:lt1>
          <a:srgbClr val="FFFFFF"/>
        </a:lt1>
        <a:dk2>
          <a:srgbClr val="4D4D4D"/>
        </a:dk2>
        <a:lt2>
          <a:srgbClr val="B92D14"/>
        </a:lt2>
        <a:accent1>
          <a:srgbClr val="D34E13"/>
        </a:accent1>
        <a:accent2>
          <a:srgbClr val="DC9009"/>
        </a:accent2>
        <a:accent3>
          <a:srgbClr val="FFFFFF"/>
        </a:accent3>
        <a:accent4>
          <a:srgbClr val="404040"/>
        </a:accent4>
        <a:accent5>
          <a:srgbClr val="E6B2AA"/>
        </a:accent5>
        <a:accent6>
          <a:srgbClr val="C78207"/>
        </a:accent6>
        <a:hlink>
          <a:srgbClr val="EEC633"/>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7">
        <a:dk1>
          <a:srgbClr val="4D4D4D"/>
        </a:dk1>
        <a:lt1>
          <a:srgbClr val="FFFFFF"/>
        </a:lt1>
        <a:dk2>
          <a:srgbClr val="4D4D4D"/>
        </a:dk2>
        <a:lt2>
          <a:srgbClr val="AE6310"/>
        </a:lt2>
        <a:accent1>
          <a:srgbClr val="E79613"/>
        </a:accent1>
        <a:accent2>
          <a:srgbClr val="E1720D"/>
        </a:accent2>
        <a:accent3>
          <a:srgbClr val="FFFFFF"/>
        </a:accent3>
        <a:accent4>
          <a:srgbClr val="404040"/>
        </a:accent4>
        <a:accent5>
          <a:srgbClr val="F1C9AA"/>
        </a:accent5>
        <a:accent6>
          <a:srgbClr val="CC670B"/>
        </a:accent6>
        <a:hlink>
          <a:srgbClr val="C6470A"/>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8">
        <a:dk1>
          <a:srgbClr val="4D4D4D"/>
        </a:dk1>
        <a:lt1>
          <a:srgbClr val="FFFFFF"/>
        </a:lt1>
        <a:dk2>
          <a:srgbClr val="4D4D4D"/>
        </a:dk2>
        <a:lt2>
          <a:srgbClr val="AF5612"/>
        </a:lt2>
        <a:accent1>
          <a:srgbClr val="CB882F"/>
        </a:accent1>
        <a:accent2>
          <a:srgbClr val="E7C432"/>
        </a:accent2>
        <a:accent3>
          <a:srgbClr val="FFFFFF"/>
        </a:accent3>
        <a:accent4>
          <a:srgbClr val="404040"/>
        </a:accent4>
        <a:accent5>
          <a:srgbClr val="E2C3AD"/>
        </a:accent5>
        <a:accent6>
          <a:srgbClr val="D1B12C"/>
        </a:accent6>
        <a:hlink>
          <a:srgbClr val="EECA34"/>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9">
        <a:dk1>
          <a:srgbClr val="4D4D4D"/>
        </a:dk1>
        <a:lt1>
          <a:srgbClr val="FFFFFF"/>
        </a:lt1>
        <a:dk2>
          <a:srgbClr val="4D4D4D"/>
        </a:dk2>
        <a:lt2>
          <a:srgbClr val="9A5E40"/>
        </a:lt2>
        <a:accent1>
          <a:srgbClr val="AE7750"/>
        </a:accent1>
        <a:accent2>
          <a:srgbClr val="C08D60"/>
        </a:accent2>
        <a:accent3>
          <a:srgbClr val="FFFFFF"/>
        </a:accent3>
        <a:accent4>
          <a:srgbClr val="404040"/>
        </a:accent4>
        <a:accent5>
          <a:srgbClr val="D3BDB3"/>
        </a:accent5>
        <a:accent6>
          <a:srgbClr val="AE7F56"/>
        </a:accent6>
        <a:hlink>
          <a:srgbClr val="CCA47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0">
        <a:dk1>
          <a:srgbClr val="4D4D4D"/>
        </a:dk1>
        <a:lt1>
          <a:srgbClr val="FFFFFF"/>
        </a:lt1>
        <a:dk2>
          <a:srgbClr val="4D4D4D"/>
        </a:dk2>
        <a:lt2>
          <a:srgbClr val="D1BB77"/>
        </a:lt2>
        <a:accent1>
          <a:srgbClr val="DBBA87"/>
        </a:accent1>
        <a:accent2>
          <a:srgbClr val="E0B265"/>
        </a:accent2>
        <a:accent3>
          <a:srgbClr val="FFFFFF"/>
        </a:accent3>
        <a:accent4>
          <a:srgbClr val="404040"/>
        </a:accent4>
        <a:accent5>
          <a:srgbClr val="EAD9C3"/>
        </a:accent5>
        <a:accent6>
          <a:srgbClr val="CBA15B"/>
        </a:accent6>
        <a:hlink>
          <a:srgbClr val="E9C277"/>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1">
        <a:dk1>
          <a:srgbClr val="4D4D4D"/>
        </a:dk1>
        <a:lt1>
          <a:srgbClr val="FFFFFF"/>
        </a:lt1>
        <a:dk2>
          <a:srgbClr val="4D4D4D"/>
        </a:dk2>
        <a:lt2>
          <a:srgbClr val="45762A"/>
        </a:lt2>
        <a:accent1>
          <a:srgbClr val="42934C"/>
        </a:accent1>
        <a:accent2>
          <a:srgbClr val="34B66A"/>
        </a:accent2>
        <a:accent3>
          <a:srgbClr val="FFFFFF"/>
        </a:accent3>
        <a:accent4>
          <a:srgbClr val="404040"/>
        </a:accent4>
        <a:accent5>
          <a:srgbClr val="B0C8B2"/>
        </a:accent5>
        <a:accent6>
          <a:srgbClr val="2EA55F"/>
        </a:accent6>
        <a:hlink>
          <a:srgbClr val="34C8D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2">
        <a:dk1>
          <a:srgbClr val="4D4D4D"/>
        </a:dk1>
        <a:lt1>
          <a:srgbClr val="FFFFFF"/>
        </a:lt1>
        <a:dk2>
          <a:srgbClr val="4D4D4D"/>
        </a:dk2>
        <a:lt2>
          <a:srgbClr val="45762A"/>
        </a:lt2>
        <a:accent1>
          <a:srgbClr val="42934C"/>
        </a:accent1>
        <a:accent2>
          <a:srgbClr val="34B66A"/>
        </a:accent2>
        <a:accent3>
          <a:srgbClr val="FFFFFF"/>
        </a:accent3>
        <a:accent4>
          <a:srgbClr val="404040"/>
        </a:accent4>
        <a:accent5>
          <a:srgbClr val="B0C8B2"/>
        </a:accent5>
        <a:accent6>
          <a:srgbClr val="2EA55F"/>
        </a:accent6>
        <a:hlink>
          <a:srgbClr val="34C8D1"/>
        </a:hlink>
        <a:folHlink>
          <a:srgbClr val="FFFFFF"/>
        </a:folHlink>
      </a:clrScheme>
      <a:clrMap bg1="lt1" tx1="dk1" bg2="lt2" tx2="dk2" accent1="accent1" accent2="accent2" accent3="accent3" accent4="accent4" accent5="accent5" accent6="accent6" hlink="hlink" folHlink="folHlink"/>
    </a:extraClrScheme>
    <a:extraClrScheme>
      <a:clrScheme name="powerpoint-template-24 13">
        <a:dk1>
          <a:srgbClr val="4D4D4D"/>
        </a:dk1>
        <a:lt1>
          <a:srgbClr val="FFFFFF"/>
        </a:lt1>
        <a:dk2>
          <a:srgbClr val="4D4D4D"/>
        </a:dk2>
        <a:lt2>
          <a:srgbClr val="45762A"/>
        </a:lt2>
        <a:accent1>
          <a:srgbClr val="42934C"/>
        </a:accent1>
        <a:accent2>
          <a:srgbClr val="34B66A"/>
        </a:accent2>
        <a:accent3>
          <a:srgbClr val="FFFFFF"/>
        </a:accent3>
        <a:accent4>
          <a:srgbClr val="404040"/>
        </a:accent4>
        <a:accent5>
          <a:srgbClr val="B0C8B2"/>
        </a:accent5>
        <a:accent6>
          <a:srgbClr val="2EA55F"/>
        </a:accent6>
        <a:hlink>
          <a:srgbClr val="34C8D1"/>
        </a:hlink>
        <a:folHlink>
          <a:srgbClr val="D3D3D3"/>
        </a:folHlink>
      </a:clrScheme>
      <a:clrMap bg1="lt1" tx1="dk1" bg2="lt2" tx2="dk2" accent1="accent1" accent2="accent2" accent3="accent3" accent4="accent4" accent5="accent5" accent6="accent6" hlink="hlink" folHlink="folHlink"/>
    </a:extraClrScheme>
    <a:extraClrScheme>
      <a:clrScheme name="powerpoint-template-24 14">
        <a:dk1>
          <a:srgbClr val="FFFFFF"/>
        </a:dk1>
        <a:lt1>
          <a:srgbClr val="FFFFFF"/>
        </a:lt1>
        <a:dk2>
          <a:srgbClr val="FFFFFF"/>
        </a:dk2>
        <a:lt2>
          <a:srgbClr val="45762A"/>
        </a:lt2>
        <a:accent1>
          <a:srgbClr val="42934C"/>
        </a:accent1>
        <a:accent2>
          <a:srgbClr val="34B66A"/>
        </a:accent2>
        <a:accent3>
          <a:srgbClr val="FFFFFF"/>
        </a:accent3>
        <a:accent4>
          <a:srgbClr val="DADADA"/>
        </a:accent4>
        <a:accent5>
          <a:srgbClr val="B0C8B2"/>
        </a:accent5>
        <a:accent6>
          <a:srgbClr val="2EA55F"/>
        </a:accent6>
        <a:hlink>
          <a:srgbClr val="34C8D1"/>
        </a:hlink>
        <a:folHlink>
          <a:srgbClr val="FFFFFF"/>
        </a:folHlink>
      </a:clrScheme>
      <a:clrMap bg1="lt1" tx1="dk1" bg2="lt2" tx2="dk2" accent1="accent1" accent2="accent2" accent3="accent3" accent4="accent4" accent5="accent5" accent6="accent6" hlink="hlink" folHlink="folHlink"/>
    </a:extraClrScheme>
    <a:extraClrScheme>
      <a:clrScheme name="powerpoint-template-24 15">
        <a:dk1>
          <a:srgbClr val="FFFFFF"/>
        </a:dk1>
        <a:lt1>
          <a:srgbClr val="FFFFFF"/>
        </a:lt1>
        <a:dk2>
          <a:srgbClr val="FFFFFF"/>
        </a:dk2>
        <a:lt2>
          <a:srgbClr val="55A6FE"/>
        </a:lt2>
        <a:accent1>
          <a:srgbClr val="71BBFF"/>
        </a:accent1>
        <a:accent2>
          <a:srgbClr val="74CCFF"/>
        </a:accent2>
        <a:accent3>
          <a:srgbClr val="FFFFFF"/>
        </a:accent3>
        <a:accent4>
          <a:srgbClr val="DADADA"/>
        </a:accent4>
        <a:accent5>
          <a:srgbClr val="BBDAFF"/>
        </a:accent5>
        <a:accent6>
          <a:srgbClr val="68B9E7"/>
        </a:accent6>
        <a:hlink>
          <a:srgbClr val="94D8FF"/>
        </a:hlink>
        <a:folHlink>
          <a:srgbClr val="FFFFFF"/>
        </a:folHlink>
      </a:clrScheme>
      <a:clrMap bg1="lt1" tx1="dk1" bg2="lt2" tx2="dk2" accent1="accent1" accent2="accent2" accent3="accent3" accent4="accent4" accent5="accent5" accent6="accent6" hlink="hlink" folHlink="folHlink"/>
    </a:extraClrScheme>
    <a:extraClrScheme>
      <a:clrScheme name="powerpoint-template-24 16">
        <a:dk1>
          <a:srgbClr val="FFFFFF"/>
        </a:dk1>
        <a:lt1>
          <a:srgbClr val="FFFFFF"/>
        </a:lt1>
        <a:dk2>
          <a:srgbClr val="FFFFFF"/>
        </a:dk2>
        <a:lt2>
          <a:srgbClr val="4BA1FF"/>
        </a:lt2>
        <a:accent1>
          <a:srgbClr val="5DB2FF"/>
        </a:accent1>
        <a:accent2>
          <a:srgbClr val="65C8FF"/>
        </a:accent2>
        <a:accent3>
          <a:srgbClr val="FFFFFF"/>
        </a:accent3>
        <a:accent4>
          <a:srgbClr val="DADADA"/>
        </a:accent4>
        <a:accent5>
          <a:srgbClr val="B6D5FF"/>
        </a:accent5>
        <a:accent6>
          <a:srgbClr val="5BB5E7"/>
        </a:accent6>
        <a:hlink>
          <a:srgbClr val="87E1FF"/>
        </a:hlink>
        <a:folHlink>
          <a:srgbClr val="FFFF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808080"/>
    </a:dk1>
    <a:lt1>
      <a:srgbClr val="FFFFFF"/>
    </a:lt1>
    <a:dk2>
      <a:srgbClr val="FFFFFF"/>
    </a:dk2>
    <a:lt2>
      <a:srgbClr val="0120BD"/>
    </a:lt2>
    <a:accent1>
      <a:srgbClr val="C300E6"/>
    </a:accent1>
    <a:accent2>
      <a:srgbClr val="F96F1C"/>
    </a:accent2>
    <a:accent3>
      <a:srgbClr val="FFFFFF"/>
    </a:accent3>
    <a:accent4>
      <a:srgbClr val="6C6C6C"/>
    </a:accent4>
    <a:accent5>
      <a:srgbClr val="DEAAF0"/>
    </a:accent5>
    <a:accent6>
      <a:srgbClr val="E26418"/>
    </a:accent6>
    <a:hlink>
      <a:srgbClr val="FFBF07"/>
    </a:hlink>
    <a:folHlink>
      <a:srgbClr val="5F5F5F"/>
    </a:folHlink>
  </a:clrScheme>
</a:themeOverride>
</file>

<file path=ppt/theme/themeOverride2.xml><?xml version="1.0" encoding="utf-8"?>
<a:themeOverride xmlns:a="http://schemas.openxmlformats.org/drawingml/2006/main">
  <a:clrScheme name="">
    <a:dk1>
      <a:srgbClr val="808080"/>
    </a:dk1>
    <a:lt1>
      <a:srgbClr val="FFFFFF"/>
    </a:lt1>
    <a:dk2>
      <a:srgbClr val="FFFFFF"/>
    </a:dk2>
    <a:lt2>
      <a:srgbClr val="0120BD"/>
    </a:lt2>
    <a:accent1>
      <a:srgbClr val="C300E6"/>
    </a:accent1>
    <a:accent2>
      <a:srgbClr val="F96F1C"/>
    </a:accent2>
    <a:accent3>
      <a:srgbClr val="FFFFFF"/>
    </a:accent3>
    <a:accent4>
      <a:srgbClr val="6C6C6C"/>
    </a:accent4>
    <a:accent5>
      <a:srgbClr val="DEAAF0"/>
    </a:accent5>
    <a:accent6>
      <a:srgbClr val="E26418"/>
    </a:accent6>
    <a:hlink>
      <a:srgbClr val="FFBF07"/>
    </a:hlink>
    <a:folHlink>
      <a:srgbClr val="5F5F5F"/>
    </a:folHlink>
  </a:clrScheme>
</a:themeOverride>
</file>

<file path=ppt/theme/themeOverride3.xml><?xml version="1.0" encoding="utf-8"?>
<a:themeOverride xmlns:a="http://schemas.openxmlformats.org/drawingml/2006/main">
  <a:clrScheme name="">
    <a:dk1>
      <a:srgbClr val="808080"/>
    </a:dk1>
    <a:lt1>
      <a:srgbClr val="FFFFFF"/>
    </a:lt1>
    <a:dk2>
      <a:srgbClr val="FFFFFF"/>
    </a:dk2>
    <a:lt2>
      <a:srgbClr val="0120BD"/>
    </a:lt2>
    <a:accent1>
      <a:srgbClr val="C300E6"/>
    </a:accent1>
    <a:accent2>
      <a:srgbClr val="F96F1C"/>
    </a:accent2>
    <a:accent3>
      <a:srgbClr val="FFFFFF"/>
    </a:accent3>
    <a:accent4>
      <a:srgbClr val="6C6C6C"/>
    </a:accent4>
    <a:accent5>
      <a:srgbClr val="DEAAF0"/>
    </a:accent5>
    <a:accent6>
      <a:srgbClr val="E26418"/>
    </a:accent6>
    <a:hlink>
      <a:srgbClr val="FFBF07"/>
    </a:hlink>
    <a:folHlink>
      <a:srgbClr val="5F5F5F"/>
    </a:folHlink>
  </a:clrScheme>
</a:themeOverride>
</file>

<file path=ppt/theme/themeOverride4.xml><?xml version="1.0" encoding="utf-8"?>
<a:themeOverride xmlns:a="http://schemas.openxmlformats.org/drawingml/2006/main">
  <a:clrScheme name="">
    <a:dk1>
      <a:srgbClr val="808080"/>
    </a:dk1>
    <a:lt1>
      <a:srgbClr val="FFFFFF"/>
    </a:lt1>
    <a:dk2>
      <a:srgbClr val="FFFFFF"/>
    </a:dk2>
    <a:lt2>
      <a:srgbClr val="0120BD"/>
    </a:lt2>
    <a:accent1>
      <a:srgbClr val="C300E6"/>
    </a:accent1>
    <a:accent2>
      <a:srgbClr val="F96F1C"/>
    </a:accent2>
    <a:accent3>
      <a:srgbClr val="FFFFFF"/>
    </a:accent3>
    <a:accent4>
      <a:srgbClr val="6C6C6C"/>
    </a:accent4>
    <a:accent5>
      <a:srgbClr val="DEAAF0"/>
    </a:accent5>
    <a:accent6>
      <a:srgbClr val="E26418"/>
    </a:accent6>
    <a:hlink>
      <a:srgbClr val="FFBF07"/>
    </a:hlink>
    <a:folHlink>
      <a:srgbClr val="5F5F5F"/>
    </a:folHlink>
  </a:clrScheme>
</a:themeOverride>
</file>

<file path=ppt/theme/themeOverride5.xml><?xml version="1.0" encoding="utf-8"?>
<a:themeOverride xmlns:a="http://schemas.openxmlformats.org/drawingml/2006/main">
  <a:clrScheme name="">
    <a:dk1>
      <a:srgbClr val="808080"/>
    </a:dk1>
    <a:lt1>
      <a:srgbClr val="FFFFFF"/>
    </a:lt1>
    <a:dk2>
      <a:srgbClr val="FFFFFF"/>
    </a:dk2>
    <a:lt2>
      <a:srgbClr val="0120BD"/>
    </a:lt2>
    <a:accent1>
      <a:srgbClr val="C300E6"/>
    </a:accent1>
    <a:accent2>
      <a:srgbClr val="F96F1C"/>
    </a:accent2>
    <a:accent3>
      <a:srgbClr val="FFFFFF"/>
    </a:accent3>
    <a:accent4>
      <a:srgbClr val="6C6C6C"/>
    </a:accent4>
    <a:accent5>
      <a:srgbClr val="DEAAF0"/>
    </a:accent5>
    <a:accent6>
      <a:srgbClr val="E26418"/>
    </a:accent6>
    <a:hlink>
      <a:srgbClr val="FFBF07"/>
    </a:hlink>
    <a:folHlink>
      <a:srgbClr val="5F5F5F"/>
    </a:folHlink>
  </a:clrScheme>
</a:themeOverride>
</file>

<file path=ppt/theme/themeOverride6.xml><?xml version="1.0" encoding="utf-8"?>
<a:themeOverride xmlns:a="http://schemas.openxmlformats.org/drawingml/2006/main">
  <a:clrScheme name="">
    <a:dk1>
      <a:srgbClr val="808080"/>
    </a:dk1>
    <a:lt1>
      <a:srgbClr val="FFFFFF"/>
    </a:lt1>
    <a:dk2>
      <a:srgbClr val="FFFFFF"/>
    </a:dk2>
    <a:lt2>
      <a:srgbClr val="0120BD"/>
    </a:lt2>
    <a:accent1>
      <a:srgbClr val="C300E6"/>
    </a:accent1>
    <a:accent2>
      <a:srgbClr val="F96F1C"/>
    </a:accent2>
    <a:accent3>
      <a:srgbClr val="FFFFFF"/>
    </a:accent3>
    <a:accent4>
      <a:srgbClr val="6C6C6C"/>
    </a:accent4>
    <a:accent5>
      <a:srgbClr val="DEAAF0"/>
    </a:accent5>
    <a:accent6>
      <a:srgbClr val="E26418"/>
    </a:accent6>
    <a:hlink>
      <a:srgbClr val="FFBF07"/>
    </a:hlink>
    <a:folHlink>
      <a:srgbClr val="5F5F5F"/>
    </a:folHlink>
  </a:clrScheme>
</a:themeOverride>
</file>

<file path=ppt/theme/themeOverride7.xml><?xml version="1.0" encoding="utf-8"?>
<a:themeOverride xmlns:a="http://schemas.openxmlformats.org/drawingml/2006/main">
  <a:clrScheme name="">
    <a:dk1>
      <a:srgbClr val="808080"/>
    </a:dk1>
    <a:lt1>
      <a:srgbClr val="FFFFFF"/>
    </a:lt1>
    <a:dk2>
      <a:srgbClr val="FFFFFF"/>
    </a:dk2>
    <a:lt2>
      <a:srgbClr val="0120BD"/>
    </a:lt2>
    <a:accent1>
      <a:srgbClr val="C300E6"/>
    </a:accent1>
    <a:accent2>
      <a:srgbClr val="F96F1C"/>
    </a:accent2>
    <a:accent3>
      <a:srgbClr val="FFFFFF"/>
    </a:accent3>
    <a:accent4>
      <a:srgbClr val="6C6C6C"/>
    </a:accent4>
    <a:accent5>
      <a:srgbClr val="DEAAF0"/>
    </a:accent5>
    <a:accent6>
      <a:srgbClr val="E26418"/>
    </a:accent6>
    <a:hlink>
      <a:srgbClr val="FFBF07"/>
    </a:hlink>
    <a:folHlink>
      <a:srgbClr val="5F5F5F"/>
    </a:folHlink>
  </a:clrScheme>
</a:themeOverride>
</file>

<file path=ppt/theme/themeOverride8.xml><?xml version="1.0" encoding="utf-8"?>
<a:themeOverride xmlns:a="http://schemas.openxmlformats.org/drawingml/2006/main">
  <a:clrScheme name="">
    <a:dk1>
      <a:srgbClr val="808080"/>
    </a:dk1>
    <a:lt1>
      <a:srgbClr val="FFFFFF"/>
    </a:lt1>
    <a:dk2>
      <a:srgbClr val="FFFFFF"/>
    </a:dk2>
    <a:lt2>
      <a:srgbClr val="0120BD"/>
    </a:lt2>
    <a:accent1>
      <a:srgbClr val="C300E6"/>
    </a:accent1>
    <a:accent2>
      <a:srgbClr val="F96F1C"/>
    </a:accent2>
    <a:accent3>
      <a:srgbClr val="FFFFFF"/>
    </a:accent3>
    <a:accent4>
      <a:srgbClr val="6C6C6C"/>
    </a:accent4>
    <a:accent5>
      <a:srgbClr val="DEAAF0"/>
    </a:accent5>
    <a:accent6>
      <a:srgbClr val="E26418"/>
    </a:accent6>
    <a:hlink>
      <a:srgbClr val="FFBF07"/>
    </a:hlink>
    <a:folHlink>
      <a:srgbClr val="5F5F5F"/>
    </a:folHlink>
  </a:clrScheme>
</a:themeOverride>
</file>

<file path=docProps/app.xml><?xml version="1.0" encoding="utf-8"?>
<Properties xmlns="http://schemas.openxmlformats.org/officeDocument/2006/extended-properties" xmlns:vt="http://schemas.openxmlformats.org/officeDocument/2006/docPropsVTypes">
  <Template/>
  <TotalTime>1159</TotalTime>
  <Words>6047</Words>
  <Application>Microsoft Office PowerPoint</Application>
  <PresentationFormat>On-screen Show (4:3)</PresentationFormat>
  <Paragraphs>805</Paragraphs>
  <Slides>189</Slides>
  <Notes>159</Notes>
  <HiddenSlides>0</HiddenSlides>
  <MMClips>0</MMClips>
  <ScaleCrop>false</ScaleCrop>
  <HeadingPairs>
    <vt:vector size="4" baseType="variant">
      <vt:variant>
        <vt:lpstr>Theme</vt:lpstr>
      </vt:variant>
      <vt:variant>
        <vt:i4>1</vt:i4>
      </vt:variant>
      <vt:variant>
        <vt:lpstr>Slide Titles</vt:lpstr>
      </vt:variant>
      <vt:variant>
        <vt:i4>189</vt:i4>
      </vt:variant>
    </vt:vector>
  </HeadingPairs>
  <TitlesOfParts>
    <vt:vector size="190" baseType="lpstr">
      <vt:lpstr>powerpoint-template</vt:lpstr>
      <vt:lpstr>فن التحفيز الادارى</vt:lpstr>
      <vt:lpstr>Slide 2</vt:lpstr>
      <vt:lpstr>Slide 3</vt:lpstr>
      <vt:lpstr>الأهداف التفصيلية للبرنامج التدريبي </vt:lpstr>
      <vt:lpstr>Slide 5</vt:lpstr>
      <vt:lpstr>مقدمة</vt:lpstr>
      <vt:lpstr>Slide 7</vt:lpstr>
      <vt:lpstr>الوحدة التدريبية الاولى </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الوحدة التدريبية الثانية</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lpstr>Slide 78</vt:lpstr>
      <vt:lpstr>Slide 79</vt:lpstr>
      <vt:lpstr>Slide 80</vt:lpstr>
      <vt:lpstr>Slide 81</vt:lpstr>
      <vt:lpstr>Slide 82</vt:lpstr>
      <vt:lpstr>Slide 83</vt:lpstr>
      <vt:lpstr>Slide 84</vt:lpstr>
      <vt:lpstr>Slide 85</vt:lpstr>
      <vt:lpstr>Slide 86</vt:lpstr>
      <vt:lpstr>Slide 87</vt:lpstr>
      <vt:lpstr>Slide 88</vt:lpstr>
      <vt:lpstr>Slide 89</vt:lpstr>
      <vt:lpstr>Slide 90</vt:lpstr>
      <vt:lpstr>Slide 91</vt:lpstr>
      <vt:lpstr>Slide 92</vt:lpstr>
      <vt:lpstr>Slide 93</vt:lpstr>
      <vt:lpstr>Slide 94</vt:lpstr>
      <vt:lpstr>Slide 95</vt:lpstr>
      <vt:lpstr>Slide 96</vt:lpstr>
      <vt:lpstr>Slide 97</vt:lpstr>
      <vt:lpstr>Slide 98</vt:lpstr>
      <vt:lpstr>Slide 99</vt:lpstr>
      <vt:lpstr>Slide 100</vt:lpstr>
      <vt:lpstr>Slide 101</vt:lpstr>
      <vt:lpstr>Slide 102</vt:lpstr>
      <vt:lpstr>الوحدة التدريبية الثالثة</vt:lpstr>
      <vt:lpstr>Slide 104</vt:lpstr>
      <vt:lpstr>Slide 105</vt:lpstr>
      <vt:lpstr>Slide 106</vt:lpstr>
      <vt:lpstr>Slide 107</vt:lpstr>
      <vt:lpstr>Slide 108</vt:lpstr>
      <vt:lpstr>Slide 109</vt:lpstr>
      <vt:lpstr>Slide 110</vt:lpstr>
      <vt:lpstr>Slide 111</vt:lpstr>
      <vt:lpstr>Slide 112</vt:lpstr>
      <vt:lpstr>Slide 113</vt:lpstr>
      <vt:lpstr>Slide 114</vt:lpstr>
      <vt:lpstr>Slide 115</vt:lpstr>
      <vt:lpstr>Slide 116</vt:lpstr>
      <vt:lpstr>Slide 117</vt:lpstr>
      <vt:lpstr>Slide 118</vt:lpstr>
      <vt:lpstr>Slide 119</vt:lpstr>
      <vt:lpstr>Slide 120</vt:lpstr>
      <vt:lpstr>Slide 121</vt:lpstr>
      <vt:lpstr>Slide 122</vt:lpstr>
      <vt:lpstr>Slide 123</vt:lpstr>
      <vt:lpstr>Slide 124</vt:lpstr>
      <vt:lpstr>Slide 125</vt:lpstr>
      <vt:lpstr>Slide 126</vt:lpstr>
      <vt:lpstr>Slide 127</vt:lpstr>
      <vt:lpstr>Slide 128</vt:lpstr>
      <vt:lpstr>Slide 129</vt:lpstr>
      <vt:lpstr>Slide 130</vt:lpstr>
      <vt:lpstr>Slide 131</vt:lpstr>
      <vt:lpstr>Slide 132</vt:lpstr>
      <vt:lpstr>Slide 133</vt:lpstr>
      <vt:lpstr>Slide 134</vt:lpstr>
      <vt:lpstr>Slide 135</vt:lpstr>
      <vt:lpstr>Slide 136</vt:lpstr>
      <vt:lpstr>Slide 137</vt:lpstr>
      <vt:lpstr>Slide 138</vt:lpstr>
      <vt:lpstr>Slide 139</vt:lpstr>
      <vt:lpstr>Slide 140</vt:lpstr>
      <vt:lpstr>Slide 141</vt:lpstr>
      <vt:lpstr>Slide 142</vt:lpstr>
      <vt:lpstr>Slide 143</vt:lpstr>
      <vt:lpstr>Slide 144</vt:lpstr>
      <vt:lpstr>Slide 145</vt:lpstr>
      <vt:lpstr>Slide 146</vt:lpstr>
      <vt:lpstr>Slide 147</vt:lpstr>
      <vt:lpstr>Slide 148</vt:lpstr>
      <vt:lpstr>Slide 149</vt:lpstr>
      <vt:lpstr>Slide 150</vt:lpstr>
      <vt:lpstr>الوحدة التدريبية الرابعة</vt:lpstr>
      <vt:lpstr>Slide 152</vt:lpstr>
      <vt:lpstr>Slide 153</vt:lpstr>
      <vt:lpstr>Slide 154</vt:lpstr>
      <vt:lpstr>Slide 155</vt:lpstr>
      <vt:lpstr>Slide 156</vt:lpstr>
      <vt:lpstr>Slide 157</vt:lpstr>
      <vt:lpstr>Slide 158</vt:lpstr>
      <vt:lpstr>Slide 159</vt:lpstr>
      <vt:lpstr>Slide 160</vt:lpstr>
      <vt:lpstr>Slide 161</vt:lpstr>
      <vt:lpstr>Slide 162</vt:lpstr>
      <vt:lpstr>Slide 163</vt:lpstr>
      <vt:lpstr>Slide 164</vt:lpstr>
      <vt:lpstr>Slide 165</vt:lpstr>
      <vt:lpstr>Slide 166</vt:lpstr>
      <vt:lpstr>Slide 167</vt:lpstr>
      <vt:lpstr>Slide 168</vt:lpstr>
      <vt:lpstr>Slide 169</vt:lpstr>
      <vt:lpstr>Slide 170</vt:lpstr>
      <vt:lpstr>Slide 171</vt:lpstr>
      <vt:lpstr>Slide 172</vt:lpstr>
      <vt:lpstr>Slide 173</vt:lpstr>
      <vt:lpstr>الوحدة التدريبية الخامسة</vt:lpstr>
      <vt:lpstr>Slide 175</vt:lpstr>
      <vt:lpstr>Slide 176</vt:lpstr>
      <vt:lpstr>Slide 177</vt:lpstr>
      <vt:lpstr>Slide 178</vt:lpstr>
      <vt:lpstr>Slide 179</vt:lpstr>
      <vt:lpstr>Slide 180</vt:lpstr>
      <vt:lpstr>Slide 181</vt:lpstr>
      <vt:lpstr>Slide 182</vt:lpstr>
      <vt:lpstr>Slide 183</vt:lpstr>
      <vt:lpstr>Slide 184</vt:lpstr>
      <vt:lpstr>Slide 185</vt:lpstr>
      <vt:lpstr>Slide 186</vt:lpstr>
      <vt:lpstr>Slide 187</vt:lpstr>
      <vt:lpstr>Slide 188</vt:lpstr>
      <vt:lpstr>نلقاكم فى دورات اخرى</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menna</dc:creator>
  <cp:lastModifiedBy>atar</cp:lastModifiedBy>
  <cp:revision>309</cp:revision>
  <dcterms:created xsi:type="dcterms:W3CDTF">2013-09-17T23:35:17Z</dcterms:created>
  <dcterms:modified xsi:type="dcterms:W3CDTF">2015-03-18T16:17:40Z</dcterms:modified>
</cp:coreProperties>
</file>