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theme/themeOverride39.xml" ContentType="application/vnd.openxmlformats-officedocument.themeOverr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heme/themeOverride17.xml" ContentType="application/vnd.openxmlformats-officedocument.themeOverride+xml"/>
  <Override PartName="/ppt/theme/themeOverride28.xml" ContentType="application/vnd.openxmlformats-officedocument.themeOverride+xml"/>
  <Override PartName="/ppt/notesSlides/notesSlide30.xml" ContentType="application/vnd.openxmlformats-officedocument.presentationml.notesSlide+xml"/>
  <Override PartName="/ppt/theme/themeOverride64.xml" ContentType="application/vnd.openxmlformats-officedocument.themeOverr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theme/themeOverride53.xml" ContentType="application/vnd.openxmlformats-officedocument.themeOverride+xml"/>
  <Override PartName="/ppt/slides/slide77.xml" ContentType="application/vnd.openxmlformats-officedocument.presentationml.slide+xml"/>
  <Override PartName="/ppt/slides/slide88.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diagrams/drawing3.xml" ContentType="application/vnd.ms-office.drawingml.diagramDrawing+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69.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heme/themeOverride47.xml" ContentType="application/vnd.openxmlformats-officedocument.themeOverride+xml"/>
  <Override PartName="/ppt/theme/themeOverride58.xml" ContentType="application/vnd.openxmlformats-officedocument.themeOverride+xml"/>
  <Override PartName="/ppt/notesSlides/notesSlide60.xml" ContentType="application/vnd.openxmlformats-officedocument.presentationml.notesSlide+xml"/>
  <Override PartName="/ppt/theme/themeOverride36.xml" ContentType="application/vnd.openxmlformats-officedocument.themeOverride+xml"/>
  <Override PartName="/ppt/slides/slide108.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ppt/theme/themeOverride6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diagrams/colors1.xml" ContentType="application/vnd.openxmlformats-officedocument.drawingml.diagramColors+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heme/themeOverride59.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32.xml" ContentType="application/vnd.openxmlformats-officedocument.presentationml.notesSlide+xml"/>
  <Override PartName="/ppt/theme/themeOverride48.xml" ContentType="application/vnd.openxmlformats-officedocument.themeOverride+xml"/>
  <Override PartName="/ppt/notesSlides/notesSlide61.xml" ContentType="application/vnd.openxmlformats-officedocument.presentationml.notesSlide+xml"/>
  <Override PartName="/ppt/theme/themeOverride66.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37.xml" ContentType="application/vnd.openxmlformats-officedocument.themeOverride+xml"/>
  <Override PartName="/ppt/notesSlides/notesSlide50.xml" ContentType="application/vnd.openxmlformats-officedocument.presentationml.notesSlide+xml"/>
  <Override PartName="/ppt/diagrams/layout3.xml" ContentType="application/vnd.openxmlformats-officedocument.drawingml.diagramLayout+xml"/>
  <Override PartName="/ppt/theme/themeOverride55.xml" ContentType="application/vnd.openxmlformats-officedocument.themeOverr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theme/themeOverride62.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Override38.xml" ContentType="application/vnd.openxmlformats-officedocument.themeOverride+xml"/>
  <Override PartName="/ppt/theme/themeOverride49.xml" ContentType="application/vnd.openxmlformats-officedocument.themeOverride+xml"/>
  <Override PartName="/ppt/notesSlides/notesSlide51.xml" ContentType="application/vnd.openxmlformats-officedocument.presentationml.notesSlide+xml"/>
  <Override PartName="/ppt/theme/themeOverride67.xml" ContentType="application/vnd.openxmlformats-officedocument.themeOverride+xml"/>
  <Override PartName="/ppt/notesSlides/notesSlide11.xml" ContentType="application/vnd.openxmlformats-officedocument.presentationml.notesSlide+xml"/>
  <Override PartName="/ppt/theme/themeOverride27.xml" ContentType="application/vnd.openxmlformats-officedocument.themeOverride+xml"/>
  <Override PartName="/ppt/notesSlides/notesSlide40.xml" ContentType="application/vnd.openxmlformats-officedocument.presentationml.notesSlide+xml"/>
  <Override PartName="/ppt/theme/themeOverride45.xml" ContentType="application/vnd.openxmlformats-officedocument.themeOverride+xml"/>
  <Override PartName="/ppt/theme/themeOverride56.xml" ContentType="application/vnd.openxmlformats-officedocument.themeOverride+xml"/>
  <Override PartName="/ppt/slides/slide98.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theme/themeOverride63.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theme/themeOverride30.xml" ContentType="application/vnd.openxmlformats-officedocument.themeOverr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theme/themeOverride5.xml" ContentType="application/vnd.openxmlformats-officedocument.themeOverride+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heme/themeOverride68.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theme/themeOverride57.xml" ContentType="application/vnd.openxmlformats-officedocument.themeOverride+xml"/>
  <Override PartName="/ppt/notesSlides/notesSlide12.xml" ContentType="application/vnd.openxmlformats-officedocument.presentationml.notesSlide+xml"/>
  <Override PartName="/ppt/theme/themeOverride46.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60.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theme/themeOverride29.xml" ContentType="application/vnd.openxmlformats-officedocument.themeOverr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theme/themeOverride65.xml" ContentType="application/vnd.openxmlformats-officedocument.themeOverride+xml"/>
  <Override PartName="/ppt/slides/slide89.xml" ContentType="application/vnd.openxmlformats-officedocument.presentationml.slide+xml"/>
  <Override PartName="/ppt/theme/themeOverride43.xml" ContentType="application/vnd.openxmlformats-officedocument.themeOverride+xml"/>
  <Override PartName="/ppt/diagrams/data3.xml" ContentType="application/vnd.openxmlformats-officedocument.drawingml.diagramData+xml"/>
  <Override PartName="/ppt/theme/themeOverride5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260" r:id="rId3"/>
    <p:sldId id="261" r:id="rId4"/>
    <p:sldId id="262" r:id="rId5"/>
    <p:sldId id="263" r:id="rId6"/>
    <p:sldId id="264" r:id="rId7"/>
    <p:sldId id="265" r:id="rId8"/>
    <p:sldId id="266" r:id="rId9"/>
    <p:sldId id="267" r:id="rId10"/>
    <p:sldId id="25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9" r:id="rId52"/>
    <p:sldId id="308" r:id="rId53"/>
    <p:sldId id="310" r:id="rId54"/>
    <p:sldId id="311" r:id="rId55"/>
    <p:sldId id="312" r:id="rId56"/>
    <p:sldId id="313" r:id="rId57"/>
    <p:sldId id="314" r:id="rId58"/>
    <p:sldId id="315" r:id="rId59"/>
    <p:sldId id="316" r:id="rId60"/>
    <p:sldId id="317" r:id="rId61"/>
    <p:sldId id="318" r:id="rId62"/>
    <p:sldId id="319" r:id="rId63"/>
    <p:sldId id="25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53" d="100"/>
          <a:sy n="53" d="100"/>
        </p:scale>
        <p:origin x="-108" y="-3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9B4D8-20D2-4F05-8A94-F20101D25C70}" type="doc">
      <dgm:prSet loTypeId="urn:microsoft.com/office/officeart/2005/8/layout/cycle3" loCatId="cycle" qsTypeId="urn:microsoft.com/office/officeart/2005/8/quickstyle/simple1" qsCatId="simple" csTypeId="urn:microsoft.com/office/officeart/2005/8/colors/colorful5" csCatId="colorful" phldr="1"/>
      <dgm:spPr/>
      <dgm:t>
        <a:bodyPr/>
        <a:lstStyle/>
        <a:p>
          <a:pPr rtl="1"/>
          <a:endParaRPr lang="ar-EG"/>
        </a:p>
      </dgm:t>
    </dgm:pt>
    <dgm:pt modelId="{697D1AF6-C378-4978-BF9A-229EB3562930}">
      <dgm:prSet phldrT="[Text]"/>
      <dgm:spPr/>
      <dgm:t>
        <a:bodyPr/>
        <a:lstStyle/>
        <a:p>
          <a:pPr rtl="1"/>
          <a:r>
            <a:rPr lang="ar-EG" b="1" smtClean="0">
              <a:solidFill>
                <a:srgbClr val="002060"/>
              </a:solidFill>
            </a:rPr>
            <a:t>مقدمة حول العميل وأهمية</a:t>
          </a:r>
          <a:endParaRPr lang="ar-EG" b="1" dirty="0">
            <a:solidFill>
              <a:srgbClr val="002060"/>
            </a:solidFill>
          </a:endParaRPr>
        </a:p>
      </dgm:t>
    </dgm:pt>
    <dgm:pt modelId="{3492F61E-CFD4-4790-B4E4-05A36727C030}" type="parTrans" cxnId="{6FED36E0-D91D-4C93-A65C-5CD9964C5E4D}">
      <dgm:prSet/>
      <dgm:spPr/>
      <dgm:t>
        <a:bodyPr/>
        <a:lstStyle/>
        <a:p>
          <a:pPr rtl="1"/>
          <a:endParaRPr lang="ar-EG"/>
        </a:p>
      </dgm:t>
    </dgm:pt>
    <dgm:pt modelId="{CB1207CD-C04F-4D5A-A15C-1B450C577824}" type="sibTrans" cxnId="{6FED36E0-D91D-4C93-A65C-5CD9964C5E4D}">
      <dgm:prSet/>
      <dgm:spPr/>
      <dgm:t>
        <a:bodyPr/>
        <a:lstStyle/>
        <a:p>
          <a:pPr rtl="1"/>
          <a:endParaRPr lang="ar-EG"/>
        </a:p>
      </dgm:t>
    </dgm:pt>
    <dgm:pt modelId="{8643B5B7-C796-465D-8F97-9E9218853D8B}">
      <dgm:prSet phldrT="[Text]"/>
      <dgm:spPr/>
      <dgm:t>
        <a:bodyPr/>
        <a:lstStyle/>
        <a:p>
          <a:pPr rtl="1"/>
          <a:r>
            <a:rPr lang="ar-EG" b="1" smtClean="0">
              <a:solidFill>
                <a:srgbClr val="002060"/>
              </a:solidFill>
            </a:rPr>
            <a:t>مهارات التواصل</a:t>
          </a:r>
          <a:endParaRPr lang="ar-EG" b="1" dirty="0">
            <a:solidFill>
              <a:srgbClr val="002060"/>
            </a:solidFill>
          </a:endParaRPr>
        </a:p>
      </dgm:t>
    </dgm:pt>
    <dgm:pt modelId="{9F5EC83B-C0FE-4DCB-8057-970916E90DBA}" type="parTrans" cxnId="{8D634BDD-EB36-4665-B9FB-A638FD341D09}">
      <dgm:prSet/>
      <dgm:spPr/>
      <dgm:t>
        <a:bodyPr/>
        <a:lstStyle/>
        <a:p>
          <a:pPr rtl="1"/>
          <a:endParaRPr lang="ar-EG"/>
        </a:p>
      </dgm:t>
    </dgm:pt>
    <dgm:pt modelId="{0999BA92-956A-41FD-B2B5-F55709403D03}" type="sibTrans" cxnId="{8D634BDD-EB36-4665-B9FB-A638FD341D09}">
      <dgm:prSet/>
      <dgm:spPr/>
      <dgm:t>
        <a:bodyPr/>
        <a:lstStyle/>
        <a:p>
          <a:pPr rtl="1"/>
          <a:endParaRPr lang="ar-EG"/>
        </a:p>
      </dgm:t>
    </dgm:pt>
    <dgm:pt modelId="{FC38832B-C432-492A-885D-78A965C24926}">
      <dgm:prSet phldrT="[Text]"/>
      <dgm:spPr/>
      <dgm:t>
        <a:bodyPr/>
        <a:lstStyle/>
        <a:p>
          <a:pPr rtl="1"/>
          <a:r>
            <a:rPr lang="ar-EG" b="1" smtClean="0">
              <a:solidFill>
                <a:srgbClr val="002060"/>
              </a:solidFill>
            </a:rPr>
            <a:t>اعرف عميلك</a:t>
          </a:r>
          <a:endParaRPr lang="ar-EG" b="1" dirty="0">
            <a:solidFill>
              <a:srgbClr val="002060"/>
            </a:solidFill>
          </a:endParaRPr>
        </a:p>
      </dgm:t>
    </dgm:pt>
    <dgm:pt modelId="{896F8A6B-2405-418A-8472-FD4C49A6D194}" type="parTrans" cxnId="{D83837E4-3417-40ED-9E60-54F648E1A58E}">
      <dgm:prSet/>
      <dgm:spPr/>
      <dgm:t>
        <a:bodyPr/>
        <a:lstStyle/>
        <a:p>
          <a:pPr rtl="1"/>
          <a:endParaRPr lang="ar-EG"/>
        </a:p>
      </dgm:t>
    </dgm:pt>
    <dgm:pt modelId="{70D401A7-A14B-46CA-A07B-A0E57AC9C9D5}" type="sibTrans" cxnId="{D83837E4-3417-40ED-9E60-54F648E1A58E}">
      <dgm:prSet/>
      <dgm:spPr/>
      <dgm:t>
        <a:bodyPr/>
        <a:lstStyle/>
        <a:p>
          <a:pPr rtl="1"/>
          <a:endParaRPr lang="ar-EG"/>
        </a:p>
      </dgm:t>
    </dgm:pt>
    <dgm:pt modelId="{DF97E5C1-8F97-4524-A076-CD2A11F9441C}">
      <dgm:prSet phldrT="[Text]"/>
      <dgm:spPr/>
      <dgm:t>
        <a:bodyPr/>
        <a:lstStyle/>
        <a:p>
          <a:pPr rtl="1"/>
          <a:r>
            <a:rPr lang="ar-EG" b="1" smtClean="0">
              <a:solidFill>
                <a:srgbClr val="002060"/>
              </a:solidFill>
            </a:rPr>
            <a:t>حل المشكلات</a:t>
          </a:r>
          <a:endParaRPr lang="ar-EG" b="1" dirty="0">
            <a:solidFill>
              <a:srgbClr val="002060"/>
            </a:solidFill>
          </a:endParaRPr>
        </a:p>
      </dgm:t>
    </dgm:pt>
    <dgm:pt modelId="{C55CD48E-86E6-42C8-B06A-E7AB637C605F}" type="parTrans" cxnId="{C2F476F5-09D3-4EED-822D-76ECB5F79BD7}">
      <dgm:prSet/>
      <dgm:spPr/>
      <dgm:t>
        <a:bodyPr/>
        <a:lstStyle/>
        <a:p>
          <a:pPr rtl="1"/>
          <a:endParaRPr lang="ar-EG"/>
        </a:p>
      </dgm:t>
    </dgm:pt>
    <dgm:pt modelId="{D71AD6E0-5A34-44B4-9018-5C70C8F6B265}" type="sibTrans" cxnId="{C2F476F5-09D3-4EED-822D-76ECB5F79BD7}">
      <dgm:prSet/>
      <dgm:spPr/>
      <dgm:t>
        <a:bodyPr/>
        <a:lstStyle/>
        <a:p>
          <a:pPr rtl="1"/>
          <a:endParaRPr lang="ar-EG"/>
        </a:p>
      </dgm:t>
    </dgm:pt>
    <dgm:pt modelId="{CFC3E524-9B0B-4C5C-84B9-FF0AFC4899CB}">
      <dgm:prSet phldrT="[Text]"/>
      <dgm:spPr/>
      <dgm:t>
        <a:bodyPr/>
        <a:lstStyle/>
        <a:p>
          <a:pPr rtl="1"/>
          <a:r>
            <a:rPr lang="ar-EG" b="1" dirty="0" smtClean="0">
              <a:solidFill>
                <a:srgbClr val="002060"/>
              </a:solidFill>
            </a:rPr>
            <a:t>تهدئة العملاء المنزعجين</a:t>
          </a:r>
          <a:endParaRPr lang="ar-EG" b="1" dirty="0">
            <a:solidFill>
              <a:srgbClr val="002060"/>
            </a:solidFill>
          </a:endParaRPr>
        </a:p>
      </dgm:t>
    </dgm:pt>
    <dgm:pt modelId="{66510A65-1B83-494E-BEBA-B1E28A2FDBF5}" type="parTrans" cxnId="{00E8E76F-F24C-4295-AA9F-96DCD77FB54E}">
      <dgm:prSet/>
      <dgm:spPr/>
      <dgm:t>
        <a:bodyPr/>
        <a:lstStyle/>
        <a:p>
          <a:pPr rtl="1"/>
          <a:endParaRPr lang="ar-EG"/>
        </a:p>
      </dgm:t>
    </dgm:pt>
    <dgm:pt modelId="{3518BCB6-38D2-4D7C-B77C-E191EE7AC467}" type="sibTrans" cxnId="{00E8E76F-F24C-4295-AA9F-96DCD77FB54E}">
      <dgm:prSet/>
      <dgm:spPr/>
      <dgm:t>
        <a:bodyPr/>
        <a:lstStyle/>
        <a:p>
          <a:pPr rtl="1"/>
          <a:endParaRPr lang="ar-EG"/>
        </a:p>
      </dgm:t>
    </dgm:pt>
    <dgm:pt modelId="{F61C9E15-E806-4620-A11F-98DA2DF17CD5}" type="pres">
      <dgm:prSet presAssocID="{99D9B4D8-20D2-4F05-8A94-F20101D25C70}" presName="Name0" presStyleCnt="0">
        <dgm:presLayoutVars>
          <dgm:dir/>
          <dgm:resizeHandles val="exact"/>
        </dgm:presLayoutVars>
      </dgm:prSet>
      <dgm:spPr/>
      <dgm:t>
        <a:bodyPr/>
        <a:lstStyle/>
        <a:p>
          <a:pPr rtl="1"/>
          <a:endParaRPr lang="ar-EG"/>
        </a:p>
      </dgm:t>
    </dgm:pt>
    <dgm:pt modelId="{C4A9C444-5A03-48CF-BC1E-3556F131B83A}" type="pres">
      <dgm:prSet presAssocID="{99D9B4D8-20D2-4F05-8A94-F20101D25C70}" presName="cycle" presStyleCnt="0"/>
      <dgm:spPr/>
    </dgm:pt>
    <dgm:pt modelId="{94C02CB0-4E52-4916-A763-5141FEA947E2}" type="pres">
      <dgm:prSet presAssocID="{697D1AF6-C378-4978-BF9A-229EB3562930}" presName="nodeFirstNode" presStyleLbl="node1" presStyleIdx="0" presStyleCnt="5">
        <dgm:presLayoutVars>
          <dgm:bulletEnabled val="1"/>
        </dgm:presLayoutVars>
      </dgm:prSet>
      <dgm:spPr/>
      <dgm:t>
        <a:bodyPr/>
        <a:lstStyle/>
        <a:p>
          <a:pPr rtl="1"/>
          <a:endParaRPr lang="ar-EG"/>
        </a:p>
      </dgm:t>
    </dgm:pt>
    <dgm:pt modelId="{61A18ACB-3FAE-4EDD-8E41-949BBB28A79B}" type="pres">
      <dgm:prSet presAssocID="{CB1207CD-C04F-4D5A-A15C-1B450C577824}" presName="sibTransFirstNode" presStyleLbl="bgShp" presStyleIdx="0" presStyleCnt="1"/>
      <dgm:spPr/>
      <dgm:t>
        <a:bodyPr/>
        <a:lstStyle/>
        <a:p>
          <a:pPr rtl="1"/>
          <a:endParaRPr lang="ar-EG"/>
        </a:p>
      </dgm:t>
    </dgm:pt>
    <dgm:pt modelId="{7B12B91E-4115-4398-94F3-35ADBBCDEE51}" type="pres">
      <dgm:prSet presAssocID="{8643B5B7-C796-465D-8F97-9E9218853D8B}" presName="nodeFollowingNodes" presStyleLbl="node1" presStyleIdx="1" presStyleCnt="5">
        <dgm:presLayoutVars>
          <dgm:bulletEnabled val="1"/>
        </dgm:presLayoutVars>
      </dgm:prSet>
      <dgm:spPr/>
      <dgm:t>
        <a:bodyPr/>
        <a:lstStyle/>
        <a:p>
          <a:pPr rtl="1"/>
          <a:endParaRPr lang="ar-EG"/>
        </a:p>
      </dgm:t>
    </dgm:pt>
    <dgm:pt modelId="{732F62CE-D1EC-4F22-AF39-10B84BF6B6A6}" type="pres">
      <dgm:prSet presAssocID="{FC38832B-C432-492A-885D-78A965C24926}" presName="nodeFollowingNodes" presStyleLbl="node1" presStyleIdx="2" presStyleCnt="5">
        <dgm:presLayoutVars>
          <dgm:bulletEnabled val="1"/>
        </dgm:presLayoutVars>
      </dgm:prSet>
      <dgm:spPr/>
      <dgm:t>
        <a:bodyPr/>
        <a:lstStyle/>
        <a:p>
          <a:pPr rtl="1"/>
          <a:endParaRPr lang="ar-EG"/>
        </a:p>
      </dgm:t>
    </dgm:pt>
    <dgm:pt modelId="{8AF8BAB0-C7BA-4264-9C4E-5EC7A31E0116}" type="pres">
      <dgm:prSet presAssocID="{DF97E5C1-8F97-4524-A076-CD2A11F9441C}" presName="nodeFollowingNodes" presStyleLbl="node1" presStyleIdx="3" presStyleCnt="5">
        <dgm:presLayoutVars>
          <dgm:bulletEnabled val="1"/>
        </dgm:presLayoutVars>
      </dgm:prSet>
      <dgm:spPr/>
      <dgm:t>
        <a:bodyPr/>
        <a:lstStyle/>
        <a:p>
          <a:pPr rtl="1"/>
          <a:endParaRPr lang="ar-EG"/>
        </a:p>
      </dgm:t>
    </dgm:pt>
    <dgm:pt modelId="{11D13608-4FE1-47A6-9B97-1EC6562627F5}" type="pres">
      <dgm:prSet presAssocID="{CFC3E524-9B0B-4C5C-84B9-FF0AFC4899CB}" presName="nodeFollowingNodes" presStyleLbl="node1" presStyleIdx="4" presStyleCnt="5">
        <dgm:presLayoutVars>
          <dgm:bulletEnabled val="1"/>
        </dgm:presLayoutVars>
      </dgm:prSet>
      <dgm:spPr/>
      <dgm:t>
        <a:bodyPr/>
        <a:lstStyle/>
        <a:p>
          <a:pPr rtl="1"/>
          <a:endParaRPr lang="ar-EG"/>
        </a:p>
      </dgm:t>
    </dgm:pt>
  </dgm:ptLst>
  <dgm:cxnLst>
    <dgm:cxn modelId="{EEA51872-A6F6-41E2-BE23-B81D6772467A}" type="presOf" srcId="{CFC3E524-9B0B-4C5C-84B9-FF0AFC4899CB}" destId="{11D13608-4FE1-47A6-9B97-1EC6562627F5}" srcOrd="0" destOrd="0" presId="urn:microsoft.com/office/officeart/2005/8/layout/cycle3"/>
    <dgm:cxn modelId="{067398D5-A918-4926-A32A-38404339353E}" type="presOf" srcId="{DF97E5C1-8F97-4524-A076-CD2A11F9441C}" destId="{8AF8BAB0-C7BA-4264-9C4E-5EC7A31E0116}" srcOrd="0" destOrd="0" presId="urn:microsoft.com/office/officeart/2005/8/layout/cycle3"/>
    <dgm:cxn modelId="{339B896E-CFE0-43FC-A394-F90C72D9E4D0}" type="presOf" srcId="{CB1207CD-C04F-4D5A-A15C-1B450C577824}" destId="{61A18ACB-3FAE-4EDD-8E41-949BBB28A79B}" srcOrd="0" destOrd="0" presId="urn:microsoft.com/office/officeart/2005/8/layout/cycle3"/>
    <dgm:cxn modelId="{C2F476F5-09D3-4EED-822D-76ECB5F79BD7}" srcId="{99D9B4D8-20D2-4F05-8A94-F20101D25C70}" destId="{DF97E5C1-8F97-4524-A076-CD2A11F9441C}" srcOrd="3" destOrd="0" parTransId="{C55CD48E-86E6-42C8-B06A-E7AB637C605F}" sibTransId="{D71AD6E0-5A34-44B4-9018-5C70C8F6B265}"/>
    <dgm:cxn modelId="{FD2CB7BE-F2C7-4A4D-AD59-9EC89E0A4B91}" type="presOf" srcId="{8643B5B7-C796-465D-8F97-9E9218853D8B}" destId="{7B12B91E-4115-4398-94F3-35ADBBCDEE51}" srcOrd="0" destOrd="0" presId="urn:microsoft.com/office/officeart/2005/8/layout/cycle3"/>
    <dgm:cxn modelId="{5BD0870F-F5BA-423D-A05F-E09075D004CF}" type="presOf" srcId="{FC38832B-C432-492A-885D-78A965C24926}" destId="{732F62CE-D1EC-4F22-AF39-10B84BF6B6A6}" srcOrd="0" destOrd="0" presId="urn:microsoft.com/office/officeart/2005/8/layout/cycle3"/>
    <dgm:cxn modelId="{D83837E4-3417-40ED-9E60-54F648E1A58E}" srcId="{99D9B4D8-20D2-4F05-8A94-F20101D25C70}" destId="{FC38832B-C432-492A-885D-78A965C24926}" srcOrd="2" destOrd="0" parTransId="{896F8A6B-2405-418A-8472-FD4C49A6D194}" sibTransId="{70D401A7-A14B-46CA-A07B-A0E57AC9C9D5}"/>
    <dgm:cxn modelId="{8D634BDD-EB36-4665-B9FB-A638FD341D09}" srcId="{99D9B4D8-20D2-4F05-8A94-F20101D25C70}" destId="{8643B5B7-C796-465D-8F97-9E9218853D8B}" srcOrd="1" destOrd="0" parTransId="{9F5EC83B-C0FE-4DCB-8057-970916E90DBA}" sibTransId="{0999BA92-956A-41FD-B2B5-F55709403D03}"/>
    <dgm:cxn modelId="{BF7ED046-0136-4436-AC2F-756A5B167859}" type="presOf" srcId="{697D1AF6-C378-4978-BF9A-229EB3562930}" destId="{94C02CB0-4E52-4916-A763-5141FEA947E2}" srcOrd="0" destOrd="0" presId="urn:microsoft.com/office/officeart/2005/8/layout/cycle3"/>
    <dgm:cxn modelId="{A66B9FA7-9098-4DBF-B147-802FAACC006C}" type="presOf" srcId="{99D9B4D8-20D2-4F05-8A94-F20101D25C70}" destId="{F61C9E15-E806-4620-A11F-98DA2DF17CD5}" srcOrd="0" destOrd="0" presId="urn:microsoft.com/office/officeart/2005/8/layout/cycle3"/>
    <dgm:cxn modelId="{00E8E76F-F24C-4295-AA9F-96DCD77FB54E}" srcId="{99D9B4D8-20D2-4F05-8A94-F20101D25C70}" destId="{CFC3E524-9B0B-4C5C-84B9-FF0AFC4899CB}" srcOrd="4" destOrd="0" parTransId="{66510A65-1B83-494E-BEBA-B1E28A2FDBF5}" sibTransId="{3518BCB6-38D2-4D7C-B77C-E191EE7AC467}"/>
    <dgm:cxn modelId="{6FED36E0-D91D-4C93-A65C-5CD9964C5E4D}" srcId="{99D9B4D8-20D2-4F05-8A94-F20101D25C70}" destId="{697D1AF6-C378-4978-BF9A-229EB3562930}" srcOrd="0" destOrd="0" parTransId="{3492F61E-CFD4-4790-B4E4-05A36727C030}" sibTransId="{CB1207CD-C04F-4D5A-A15C-1B450C577824}"/>
    <dgm:cxn modelId="{47E8E5D1-CD94-4805-A006-AFE271D08C9B}" type="presParOf" srcId="{F61C9E15-E806-4620-A11F-98DA2DF17CD5}" destId="{C4A9C444-5A03-48CF-BC1E-3556F131B83A}" srcOrd="0" destOrd="0" presId="urn:microsoft.com/office/officeart/2005/8/layout/cycle3"/>
    <dgm:cxn modelId="{D3DB7E33-E894-412A-92A6-24ABE5A91D75}" type="presParOf" srcId="{C4A9C444-5A03-48CF-BC1E-3556F131B83A}" destId="{94C02CB0-4E52-4916-A763-5141FEA947E2}" srcOrd="0" destOrd="0" presId="urn:microsoft.com/office/officeart/2005/8/layout/cycle3"/>
    <dgm:cxn modelId="{5B5D1729-11C9-42D3-B18A-565A92333902}" type="presParOf" srcId="{C4A9C444-5A03-48CF-BC1E-3556F131B83A}" destId="{61A18ACB-3FAE-4EDD-8E41-949BBB28A79B}" srcOrd="1" destOrd="0" presId="urn:microsoft.com/office/officeart/2005/8/layout/cycle3"/>
    <dgm:cxn modelId="{548315A1-241A-4D0B-A43C-0ED51897145F}" type="presParOf" srcId="{C4A9C444-5A03-48CF-BC1E-3556F131B83A}" destId="{7B12B91E-4115-4398-94F3-35ADBBCDEE51}" srcOrd="2" destOrd="0" presId="urn:microsoft.com/office/officeart/2005/8/layout/cycle3"/>
    <dgm:cxn modelId="{23B24578-F094-41F3-A680-254CED2D7790}" type="presParOf" srcId="{C4A9C444-5A03-48CF-BC1E-3556F131B83A}" destId="{732F62CE-D1EC-4F22-AF39-10B84BF6B6A6}" srcOrd="3" destOrd="0" presId="urn:microsoft.com/office/officeart/2005/8/layout/cycle3"/>
    <dgm:cxn modelId="{A132C296-AE21-44D5-95EF-F4F289A1A7CF}" type="presParOf" srcId="{C4A9C444-5A03-48CF-BC1E-3556F131B83A}" destId="{8AF8BAB0-C7BA-4264-9C4E-5EC7A31E0116}" srcOrd="4" destOrd="0" presId="urn:microsoft.com/office/officeart/2005/8/layout/cycle3"/>
    <dgm:cxn modelId="{98D8993D-BA35-401C-BF78-0A066872596D}" type="presParOf" srcId="{C4A9C444-5A03-48CF-BC1E-3556F131B83A}" destId="{11D13608-4FE1-47A6-9B97-1EC6562627F5}" srcOrd="5" destOrd="0" presId="urn:microsoft.com/office/officeart/2005/8/layout/cycle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4FB13-013F-4379-9FA0-CC60A56AC1CD}"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EG"/>
        </a:p>
      </dgm:t>
    </dgm:pt>
    <dgm:pt modelId="{14C9877F-658D-4935-9BDE-2D1AF986E91F}">
      <dgm:prSet phldrT="[Text]"/>
      <dgm:spPr/>
      <dgm:t>
        <a:bodyPr/>
        <a:lstStyle/>
        <a:p>
          <a:pPr algn="ctr" rtl="1"/>
          <a:r>
            <a:rPr lang="ar-EG" b="1" dirty="0" smtClean="0">
              <a:solidFill>
                <a:srgbClr val="002060"/>
              </a:solidFill>
            </a:rPr>
            <a:t>من الذى يقم بتعيين وإختيار موظفى المواجهة؟</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3045DDD4-3252-47C3-A395-A0219D4FDFCA}" type="parTrans" cxnId="{21D416E1-4DB8-4578-8A70-644E20BADD60}">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A7C7B6B8-4AAF-439E-8B99-EE5611E95F3C}" type="sibTrans" cxnId="{21D416E1-4DB8-4578-8A70-644E20BADD60}">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7F4C8A26-DF15-48AC-BA32-EDE0B59B23B4}">
      <dgm:prSet phldrT="[Text]"/>
      <dgm:spPr/>
      <dgm:t>
        <a:bodyPr/>
        <a:lstStyle/>
        <a:p>
          <a:pPr algn="ctr" rtl="1"/>
          <a:r>
            <a:rPr lang="ar-EG" b="1" dirty="0" smtClean="0">
              <a:solidFill>
                <a:srgbClr val="002060"/>
              </a:solidFill>
            </a:rPr>
            <a:t>من الذى يضع الأنظمة والسياسات؟</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6CC74783-0FE4-44C1-8B89-9AFA88BE77BF}" type="parTrans" cxnId="{291E8022-8724-4099-8BB0-66EEE7659118}">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7EA9A69B-C7FC-47B6-98EC-162EA20BFC61}" type="sibTrans" cxnId="{291E8022-8724-4099-8BB0-66EEE7659118}">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E4FB8A8B-FB03-4746-B2D4-EADE31D23A20}">
      <dgm:prSet phldrT="[Text]"/>
      <dgm:spPr/>
      <dgm:t>
        <a:bodyPr/>
        <a:lstStyle/>
        <a:p>
          <a:pPr algn="ctr" rtl="1"/>
          <a:r>
            <a:rPr lang="ar-EG" b="1" dirty="0" smtClean="0">
              <a:solidFill>
                <a:srgbClr val="002060"/>
              </a:solidFill>
            </a:rPr>
            <a:t>من الذى يعزز ثقافة الخدمة لدى المنظمة.؟</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812563C3-C02C-4AAF-926E-AF6848DCF97C}" type="parTrans" cxnId="{68047752-7A53-4717-A098-7F69E38B9BBA}">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01044D32-BC0B-4C18-8A6B-EC1673F0227C}" type="sibTrans" cxnId="{68047752-7A53-4717-A098-7F69E38B9BBA}">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2B224371-3D05-4D76-99BB-1ADD2DD41115}">
      <dgm:prSet phldrT="[Text]"/>
      <dgm:spPr/>
      <dgm:t>
        <a:bodyPr/>
        <a:lstStyle/>
        <a:p>
          <a:pPr algn="ctr" rtl="1"/>
          <a:r>
            <a:rPr lang="ar-EG" b="1" dirty="0" smtClean="0">
              <a:solidFill>
                <a:srgbClr val="002060"/>
              </a:solidFill>
            </a:rPr>
            <a:t>من الذى بيده السلطة وضع الاستريجيات؟</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4DC620F3-5C94-4BCB-B811-C96E53C2FDF4}" type="parTrans" cxnId="{B904E5D5-2B40-426F-835F-3CAFD479D66D}">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4095D8DE-7B79-4056-995F-79F64140B25C}" type="sibTrans" cxnId="{B904E5D5-2B40-426F-835F-3CAFD479D66D}">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038404D1-C964-4333-A2A4-5DEEB8873077}">
      <dgm:prSet phldrT="[Text]"/>
      <dgm:spPr/>
      <dgm:t>
        <a:bodyPr/>
        <a:lstStyle/>
        <a:p>
          <a:pPr algn="ctr" rtl="1"/>
          <a:r>
            <a:rPr lang="ar-EG" b="1" dirty="0" smtClean="0">
              <a:solidFill>
                <a:srgbClr val="002060"/>
              </a:solidFill>
            </a:rPr>
            <a:t>هل نظام الحوافز فعال مرتبط بمعايير فعالة تحقق أهداف فعالة؟</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D69897B5-0002-4733-9F68-576E1B0EE808}" type="parTrans" cxnId="{8A522D2D-050E-408F-9B3F-E8448E495723}">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BC172703-C2D9-4304-8A18-B5BBCA6892D3}" type="sibTrans" cxnId="{8A522D2D-050E-408F-9B3F-E8448E495723}">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784A173B-3D70-44E3-AB1A-415AA9F86E9C}">
      <dgm:prSet phldrT="[Text]"/>
      <dgm:spPr/>
      <dgm:t>
        <a:bodyPr/>
        <a:lstStyle/>
        <a:p>
          <a:pPr algn="ctr" rtl="1"/>
          <a:r>
            <a:rPr lang="ar-EG" b="1" dirty="0" smtClean="0">
              <a:solidFill>
                <a:srgbClr val="002060"/>
              </a:solidFill>
            </a:rPr>
            <a:t>من هى القدوة فى العمل؟</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C9A9F018-3FF4-4E4B-9B31-939841864A4E}" type="parTrans" cxnId="{41D73FD9-9B1A-408D-89EB-FB677A00F7A6}">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ED411BCF-202B-4EF0-94D1-0A2C67BB46D6}" type="sibTrans" cxnId="{41D73FD9-9B1A-408D-89EB-FB677A00F7A6}">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78969664-05C9-4C74-9415-A33185889E3C}" type="pres">
      <dgm:prSet presAssocID="{6E64FB13-013F-4379-9FA0-CC60A56AC1CD}" presName="linear" presStyleCnt="0">
        <dgm:presLayoutVars>
          <dgm:dir/>
          <dgm:animLvl val="lvl"/>
          <dgm:resizeHandles val="exact"/>
        </dgm:presLayoutVars>
      </dgm:prSet>
      <dgm:spPr/>
      <dgm:t>
        <a:bodyPr/>
        <a:lstStyle/>
        <a:p>
          <a:pPr rtl="1"/>
          <a:endParaRPr lang="ar-EG"/>
        </a:p>
      </dgm:t>
    </dgm:pt>
    <dgm:pt modelId="{D00DE544-2869-49EA-9603-80C4B5843860}" type="pres">
      <dgm:prSet presAssocID="{14C9877F-658D-4935-9BDE-2D1AF986E91F}" presName="parentLin" presStyleCnt="0"/>
      <dgm:spPr/>
    </dgm:pt>
    <dgm:pt modelId="{3C015907-20C4-453A-8EF1-FDED280D6032}" type="pres">
      <dgm:prSet presAssocID="{14C9877F-658D-4935-9BDE-2D1AF986E91F}" presName="parentLeftMargin" presStyleLbl="node1" presStyleIdx="0" presStyleCnt="6"/>
      <dgm:spPr/>
      <dgm:t>
        <a:bodyPr/>
        <a:lstStyle/>
        <a:p>
          <a:pPr rtl="1"/>
          <a:endParaRPr lang="ar-EG"/>
        </a:p>
      </dgm:t>
    </dgm:pt>
    <dgm:pt modelId="{94397921-63B5-4F6C-9944-1823C13E17BB}" type="pres">
      <dgm:prSet presAssocID="{14C9877F-658D-4935-9BDE-2D1AF986E91F}" presName="parentText" presStyleLbl="node1" presStyleIdx="0" presStyleCnt="6" custLinFactX="21267" custLinFactNeighborX="100000">
        <dgm:presLayoutVars>
          <dgm:chMax val="0"/>
          <dgm:bulletEnabled val="1"/>
        </dgm:presLayoutVars>
      </dgm:prSet>
      <dgm:spPr/>
      <dgm:t>
        <a:bodyPr/>
        <a:lstStyle/>
        <a:p>
          <a:pPr rtl="1"/>
          <a:endParaRPr lang="ar-EG"/>
        </a:p>
      </dgm:t>
    </dgm:pt>
    <dgm:pt modelId="{1313EBB3-1F86-4F2A-B872-45CDDFE3F99F}" type="pres">
      <dgm:prSet presAssocID="{14C9877F-658D-4935-9BDE-2D1AF986E91F}" presName="negativeSpace" presStyleCnt="0"/>
      <dgm:spPr/>
    </dgm:pt>
    <dgm:pt modelId="{00FF2708-3FA5-4045-8486-9C0BD97F3366}" type="pres">
      <dgm:prSet presAssocID="{14C9877F-658D-4935-9BDE-2D1AF986E91F}" presName="childText" presStyleLbl="conFgAcc1" presStyleIdx="0" presStyleCnt="6">
        <dgm:presLayoutVars>
          <dgm:bulletEnabled val="1"/>
        </dgm:presLayoutVars>
      </dgm:prSet>
      <dgm:spPr/>
    </dgm:pt>
    <dgm:pt modelId="{484F3E99-F57E-49F7-8305-B8F1CD37B013}" type="pres">
      <dgm:prSet presAssocID="{A7C7B6B8-4AAF-439E-8B99-EE5611E95F3C}" presName="spaceBetweenRectangles" presStyleCnt="0"/>
      <dgm:spPr/>
    </dgm:pt>
    <dgm:pt modelId="{B26EAFA7-B172-4E1D-9885-DB0050AD18CA}" type="pres">
      <dgm:prSet presAssocID="{7F4C8A26-DF15-48AC-BA32-EDE0B59B23B4}" presName="parentLin" presStyleCnt="0"/>
      <dgm:spPr/>
    </dgm:pt>
    <dgm:pt modelId="{B672A364-E7F7-42B8-A4E8-6FBCE2D0F547}" type="pres">
      <dgm:prSet presAssocID="{7F4C8A26-DF15-48AC-BA32-EDE0B59B23B4}" presName="parentLeftMargin" presStyleLbl="node1" presStyleIdx="0" presStyleCnt="6"/>
      <dgm:spPr/>
      <dgm:t>
        <a:bodyPr/>
        <a:lstStyle/>
        <a:p>
          <a:pPr rtl="1"/>
          <a:endParaRPr lang="ar-EG"/>
        </a:p>
      </dgm:t>
    </dgm:pt>
    <dgm:pt modelId="{6208E7E2-DEFD-4397-AC78-EBFC0D34616B}" type="pres">
      <dgm:prSet presAssocID="{7F4C8A26-DF15-48AC-BA32-EDE0B59B23B4}" presName="parentText" presStyleLbl="node1" presStyleIdx="1" presStyleCnt="6" custLinFactX="21267" custLinFactNeighborX="100000">
        <dgm:presLayoutVars>
          <dgm:chMax val="0"/>
          <dgm:bulletEnabled val="1"/>
        </dgm:presLayoutVars>
      </dgm:prSet>
      <dgm:spPr/>
      <dgm:t>
        <a:bodyPr/>
        <a:lstStyle/>
        <a:p>
          <a:pPr rtl="1"/>
          <a:endParaRPr lang="ar-EG"/>
        </a:p>
      </dgm:t>
    </dgm:pt>
    <dgm:pt modelId="{BDC5527D-6EFA-49A8-8D9B-7B48DB00862D}" type="pres">
      <dgm:prSet presAssocID="{7F4C8A26-DF15-48AC-BA32-EDE0B59B23B4}" presName="negativeSpace" presStyleCnt="0"/>
      <dgm:spPr/>
    </dgm:pt>
    <dgm:pt modelId="{3148498C-45F3-4E15-AAC3-ED6DC8276C5F}" type="pres">
      <dgm:prSet presAssocID="{7F4C8A26-DF15-48AC-BA32-EDE0B59B23B4}" presName="childText" presStyleLbl="conFgAcc1" presStyleIdx="1" presStyleCnt="6">
        <dgm:presLayoutVars>
          <dgm:bulletEnabled val="1"/>
        </dgm:presLayoutVars>
      </dgm:prSet>
      <dgm:spPr/>
    </dgm:pt>
    <dgm:pt modelId="{0C3FD8E0-0BC6-42C8-A79F-149F21606845}" type="pres">
      <dgm:prSet presAssocID="{7EA9A69B-C7FC-47B6-98EC-162EA20BFC61}" presName="spaceBetweenRectangles" presStyleCnt="0"/>
      <dgm:spPr/>
    </dgm:pt>
    <dgm:pt modelId="{E5E8DBC8-BBED-4E62-8A80-49249D84E3D3}" type="pres">
      <dgm:prSet presAssocID="{E4FB8A8B-FB03-4746-B2D4-EADE31D23A20}" presName="parentLin" presStyleCnt="0"/>
      <dgm:spPr/>
    </dgm:pt>
    <dgm:pt modelId="{B0F36F85-D2EC-4CDA-96AF-62B49B97E48D}" type="pres">
      <dgm:prSet presAssocID="{E4FB8A8B-FB03-4746-B2D4-EADE31D23A20}" presName="parentLeftMargin" presStyleLbl="node1" presStyleIdx="1" presStyleCnt="6"/>
      <dgm:spPr/>
      <dgm:t>
        <a:bodyPr/>
        <a:lstStyle/>
        <a:p>
          <a:pPr rtl="1"/>
          <a:endParaRPr lang="ar-EG"/>
        </a:p>
      </dgm:t>
    </dgm:pt>
    <dgm:pt modelId="{93832E11-0971-492A-9E18-8D5E959BA327}" type="pres">
      <dgm:prSet presAssocID="{E4FB8A8B-FB03-4746-B2D4-EADE31D23A20}" presName="parentText" presStyleLbl="node1" presStyleIdx="2" presStyleCnt="6" custLinFactX="21267" custLinFactNeighborX="100000">
        <dgm:presLayoutVars>
          <dgm:chMax val="0"/>
          <dgm:bulletEnabled val="1"/>
        </dgm:presLayoutVars>
      </dgm:prSet>
      <dgm:spPr/>
      <dgm:t>
        <a:bodyPr/>
        <a:lstStyle/>
        <a:p>
          <a:pPr rtl="1"/>
          <a:endParaRPr lang="ar-EG"/>
        </a:p>
      </dgm:t>
    </dgm:pt>
    <dgm:pt modelId="{09B1767B-D326-471F-80B6-A919FAC71489}" type="pres">
      <dgm:prSet presAssocID="{E4FB8A8B-FB03-4746-B2D4-EADE31D23A20}" presName="negativeSpace" presStyleCnt="0"/>
      <dgm:spPr/>
    </dgm:pt>
    <dgm:pt modelId="{B9DCFBCE-8812-4803-9C96-F70C0987DA0B}" type="pres">
      <dgm:prSet presAssocID="{E4FB8A8B-FB03-4746-B2D4-EADE31D23A20}" presName="childText" presStyleLbl="conFgAcc1" presStyleIdx="2" presStyleCnt="6">
        <dgm:presLayoutVars>
          <dgm:bulletEnabled val="1"/>
        </dgm:presLayoutVars>
      </dgm:prSet>
      <dgm:spPr/>
    </dgm:pt>
    <dgm:pt modelId="{C142418F-2489-4A31-8905-BC3117A77454}" type="pres">
      <dgm:prSet presAssocID="{01044D32-BC0B-4C18-8A6B-EC1673F0227C}" presName="spaceBetweenRectangles" presStyleCnt="0"/>
      <dgm:spPr/>
    </dgm:pt>
    <dgm:pt modelId="{743A4813-ECA4-4D78-8DAA-C3D65125BA41}" type="pres">
      <dgm:prSet presAssocID="{038404D1-C964-4333-A2A4-5DEEB8873077}" presName="parentLin" presStyleCnt="0"/>
      <dgm:spPr/>
    </dgm:pt>
    <dgm:pt modelId="{90C5C2F9-4DB1-4CA8-8F0C-F64CD0872E85}" type="pres">
      <dgm:prSet presAssocID="{038404D1-C964-4333-A2A4-5DEEB8873077}" presName="parentLeftMargin" presStyleLbl="node1" presStyleIdx="2" presStyleCnt="6"/>
      <dgm:spPr/>
      <dgm:t>
        <a:bodyPr/>
        <a:lstStyle/>
        <a:p>
          <a:pPr rtl="1"/>
          <a:endParaRPr lang="ar-EG"/>
        </a:p>
      </dgm:t>
    </dgm:pt>
    <dgm:pt modelId="{AB4630ED-D343-40E3-94BC-F11FC9EBC401}" type="pres">
      <dgm:prSet presAssocID="{038404D1-C964-4333-A2A4-5DEEB8873077}" presName="parentText" presStyleLbl="node1" presStyleIdx="3" presStyleCnt="6" custLinFactX="21267" custLinFactNeighborX="100000">
        <dgm:presLayoutVars>
          <dgm:chMax val="0"/>
          <dgm:bulletEnabled val="1"/>
        </dgm:presLayoutVars>
      </dgm:prSet>
      <dgm:spPr/>
      <dgm:t>
        <a:bodyPr/>
        <a:lstStyle/>
        <a:p>
          <a:pPr rtl="1"/>
          <a:endParaRPr lang="ar-EG"/>
        </a:p>
      </dgm:t>
    </dgm:pt>
    <dgm:pt modelId="{68FE712A-2AD1-4938-91CF-3C208977459B}" type="pres">
      <dgm:prSet presAssocID="{038404D1-C964-4333-A2A4-5DEEB8873077}" presName="negativeSpace" presStyleCnt="0"/>
      <dgm:spPr/>
    </dgm:pt>
    <dgm:pt modelId="{14323DBA-52CD-44C6-86B5-8015A15CD6F4}" type="pres">
      <dgm:prSet presAssocID="{038404D1-C964-4333-A2A4-5DEEB8873077}" presName="childText" presStyleLbl="conFgAcc1" presStyleIdx="3" presStyleCnt="6">
        <dgm:presLayoutVars>
          <dgm:bulletEnabled val="1"/>
        </dgm:presLayoutVars>
      </dgm:prSet>
      <dgm:spPr/>
    </dgm:pt>
    <dgm:pt modelId="{9F30CF61-AF28-414A-84A3-8D4415D0E9AE}" type="pres">
      <dgm:prSet presAssocID="{BC172703-C2D9-4304-8A18-B5BBCA6892D3}" presName="spaceBetweenRectangles" presStyleCnt="0"/>
      <dgm:spPr/>
    </dgm:pt>
    <dgm:pt modelId="{06A37D88-26DE-4095-A210-8C909C9700AF}" type="pres">
      <dgm:prSet presAssocID="{784A173B-3D70-44E3-AB1A-415AA9F86E9C}" presName="parentLin" presStyleCnt="0"/>
      <dgm:spPr/>
    </dgm:pt>
    <dgm:pt modelId="{AC19120C-9A02-4768-9A68-746BA20F576B}" type="pres">
      <dgm:prSet presAssocID="{784A173B-3D70-44E3-AB1A-415AA9F86E9C}" presName="parentLeftMargin" presStyleLbl="node1" presStyleIdx="3" presStyleCnt="6"/>
      <dgm:spPr/>
      <dgm:t>
        <a:bodyPr/>
        <a:lstStyle/>
        <a:p>
          <a:pPr rtl="1"/>
          <a:endParaRPr lang="ar-EG"/>
        </a:p>
      </dgm:t>
    </dgm:pt>
    <dgm:pt modelId="{DEACEB2B-BBC7-42DB-A71A-1F7D8F501339}" type="pres">
      <dgm:prSet presAssocID="{784A173B-3D70-44E3-AB1A-415AA9F86E9C}" presName="parentText" presStyleLbl="node1" presStyleIdx="4" presStyleCnt="6" custLinFactX="21267" custLinFactNeighborX="100000">
        <dgm:presLayoutVars>
          <dgm:chMax val="0"/>
          <dgm:bulletEnabled val="1"/>
        </dgm:presLayoutVars>
      </dgm:prSet>
      <dgm:spPr/>
      <dgm:t>
        <a:bodyPr/>
        <a:lstStyle/>
        <a:p>
          <a:pPr rtl="1"/>
          <a:endParaRPr lang="ar-EG"/>
        </a:p>
      </dgm:t>
    </dgm:pt>
    <dgm:pt modelId="{0B804379-FA2E-4891-BFAE-E0C8A8A8BE86}" type="pres">
      <dgm:prSet presAssocID="{784A173B-3D70-44E3-AB1A-415AA9F86E9C}" presName="negativeSpace" presStyleCnt="0"/>
      <dgm:spPr/>
    </dgm:pt>
    <dgm:pt modelId="{CA507223-DC38-4ADA-B0EA-344C717934EF}" type="pres">
      <dgm:prSet presAssocID="{784A173B-3D70-44E3-AB1A-415AA9F86E9C}" presName="childText" presStyleLbl="conFgAcc1" presStyleIdx="4" presStyleCnt="6">
        <dgm:presLayoutVars>
          <dgm:bulletEnabled val="1"/>
        </dgm:presLayoutVars>
      </dgm:prSet>
      <dgm:spPr/>
    </dgm:pt>
    <dgm:pt modelId="{7D7ACB69-AB50-4535-AB00-1727C0EE4589}" type="pres">
      <dgm:prSet presAssocID="{ED411BCF-202B-4EF0-94D1-0A2C67BB46D6}" presName="spaceBetweenRectangles" presStyleCnt="0"/>
      <dgm:spPr/>
    </dgm:pt>
    <dgm:pt modelId="{1DABFA04-CF6F-492D-8553-6CEDD46DFD1D}" type="pres">
      <dgm:prSet presAssocID="{2B224371-3D05-4D76-99BB-1ADD2DD41115}" presName="parentLin" presStyleCnt="0"/>
      <dgm:spPr/>
    </dgm:pt>
    <dgm:pt modelId="{1DBDB6B5-2723-425A-B840-81F3BCC1464B}" type="pres">
      <dgm:prSet presAssocID="{2B224371-3D05-4D76-99BB-1ADD2DD41115}" presName="parentLeftMargin" presStyleLbl="node1" presStyleIdx="4" presStyleCnt="6"/>
      <dgm:spPr/>
      <dgm:t>
        <a:bodyPr/>
        <a:lstStyle/>
        <a:p>
          <a:pPr rtl="1"/>
          <a:endParaRPr lang="ar-EG"/>
        </a:p>
      </dgm:t>
    </dgm:pt>
    <dgm:pt modelId="{96BB763E-BCDA-4975-B08F-45640AE22F38}" type="pres">
      <dgm:prSet presAssocID="{2B224371-3D05-4D76-99BB-1ADD2DD41115}" presName="parentText" presStyleLbl="node1" presStyleIdx="5" presStyleCnt="6" custLinFactX="21267" custLinFactNeighborX="100000">
        <dgm:presLayoutVars>
          <dgm:chMax val="0"/>
          <dgm:bulletEnabled val="1"/>
        </dgm:presLayoutVars>
      </dgm:prSet>
      <dgm:spPr/>
      <dgm:t>
        <a:bodyPr/>
        <a:lstStyle/>
        <a:p>
          <a:pPr rtl="1"/>
          <a:endParaRPr lang="ar-EG"/>
        </a:p>
      </dgm:t>
    </dgm:pt>
    <dgm:pt modelId="{C19076B8-D509-4ECB-9EB4-449A93F34A12}" type="pres">
      <dgm:prSet presAssocID="{2B224371-3D05-4D76-99BB-1ADD2DD41115}" presName="negativeSpace" presStyleCnt="0"/>
      <dgm:spPr/>
    </dgm:pt>
    <dgm:pt modelId="{79FF1749-FB03-4EC2-8006-BE224EBC3249}" type="pres">
      <dgm:prSet presAssocID="{2B224371-3D05-4D76-99BB-1ADD2DD41115}" presName="childText" presStyleLbl="conFgAcc1" presStyleIdx="5" presStyleCnt="6">
        <dgm:presLayoutVars>
          <dgm:bulletEnabled val="1"/>
        </dgm:presLayoutVars>
      </dgm:prSet>
      <dgm:spPr/>
    </dgm:pt>
  </dgm:ptLst>
  <dgm:cxnLst>
    <dgm:cxn modelId="{B904E5D5-2B40-426F-835F-3CAFD479D66D}" srcId="{6E64FB13-013F-4379-9FA0-CC60A56AC1CD}" destId="{2B224371-3D05-4D76-99BB-1ADD2DD41115}" srcOrd="5" destOrd="0" parTransId="{4DC620F3-5C94-4BCB-B811-C96E53C2FDF4}" sibTransId="{4095D8DE-7B79-4056-995F-79F64140B25C}"/>
    <dgm:cxn modelId="{21D416E1-4DB8-4578-8A70-644E20BADD60}" srcId="{6E64FB13-013F-4379-9FA0-CC60A56AC1CD}" destId="{14C9877F-658D-4935-9BDE-2D1AF986E91F}" srcOrd="0" destOrd="0" parTransId="{3045DDD4-3252-47C3-A395-A0219D4FDFCA}" sibTransId="{A7C7B6B8-4AAF-439E-8B99-EE5611E95F3C}"/>
    <dgm:cxn modelId="{13342232-1D9B-4B86-82CC-52238ADC2A87}" type="presOf" srcId="{14C9877F-658D-4935-9BDE-2D1AF986E91F}" destId="{3C015907-20C4-453A-8EF1-FDED280D6032}" srcOrd="0" destOrd="0" presId="urn:microsoft.com/office/officeart/2005/8/layout/list1"/>
    <dgm:cxn modelId="{41D73FD9-9B1A-408D-89EB-FB677A00F7A6}" srcId="{6E64FB13-013F-4379-9FA0-CC60A56AC1CD}" destId="{784A173B-3D70-44E3-AB1A-415AA9F86E9C}" srcOrd="4" destOrd="0" parTransId="{C9A9F018-3FF4-4E4B-9B31-939841864A4E}" sibTransId="{ED411BCF-202B-4EF0-94D1-0A2C67BB46D6}"/>
    <dgm:cxn modelId="{311BF0AA-CCAC-45D2-9159-2E93CF19C8FC}" type="presOf" srcId="{784A173B-3D70-44E3-AB1A-415AA9F86E9C}" destId="{AC19120C-9A02-4768-9A68-746BA20F576B}" srcOrd="0" destOrd="0" presId="urn:microsoft.com/office/officeart/2005/8/layout/list1"/>
    <dgm:cxn modelId="{E0D915C1-235C-4770-94EE-EBB580804EF9}" type="presOf" srcId="{E4FB8A8B-FB03-4746-B2D4-EADE31D23A20}" destId="{B0F36F85-D2EC-4CDA-96AF-62B49B97E48D}" srcOrd="0" destOrd="0" presId="urn:microsoft.com/office/officeart/2005/8/layout/list1"/>
    <dgm:cxn modelId="{9B4FB470-A408-464D-B294-DDEF350509D3}" type="presOf" srcId="{784A173B-3D70-44E3-AB1A-415AA9F86E9C}" destId="{DEACEB2B-BBC7-42DB-A71A-1F7D8F501339}" srcOrd="1" destOrd="0" presId="urn:microsoft.com/office/officeart/2005/8/layout/list1"/>
    <dgm:cxn modelId="{90D0BAE2-E2CB-4EB4-B1CA-83950053F70E}" type="presOf" srcId="{038404D1-C964-4333-A2A4-5DEEB8873077}" destId="{90C5C2F9-4DB1-4CA8-8F0C-F64CD0872E85}" srcOrd="0" destOrd="0" presId="urn:microsoft.com/office/officeart/2005/8/layout/list1"/>
    <dgm:cxn modelId="{CE00982F-964D-4A8A-AD0F-0D063FAEC1E4}" type="presOf" srcId="{038404D1-C964-4333-A2A4-5DEEB8873077}" destId="{AB4630ED-D343-40E3-94BC-F11FC9EBC401}" srcOrd="1" destOrd="0" presId="urn:microsoft.com/office/officeart/2005/8/layout/list1"/>
    <dgm:cxn modelId="{48AD9F78-2B76-4C82-9A4E-E01718F6633B}" type="presOf" srcId="{2B224371-3D05-4D76-99BB-1ADD2DD41115}" destId="{96BB763E-BCDA-4975-B08F-45640AE22F38}" srcOrd="1" destOrd="0" presId="urn:microsoft.com/office/officeart/2005/8/layout/list1"/>
    <dgm:cxn modelId="{68047752-7A53-4717-A098-7F69E38B9BBA}" srcId="{6E64FB13-013F-4379-9FA0-CC60A56AC1CD}" destId="{E4FB8A8B-FB03-4746-B2D4-EADE31D23A20}" srcOrd="2" destOrd="0" parTransId="{812563C3-C02C-4AAF-926E-AF6848DCF97C}" sibTransId="{01044D32-BC0B-4C18-8A6B-EC1673F0227C}"/>
    <dgm:cxn modelId="{3EDF56E1-095A-4AED-9994-A257775DF851}" type="presOf" srcId="{2B224371-3D05-4D76-99BB-1ADD2DD41115}" destId="{1DBDB6B5-2723-425A-B840-81F3BCC1464B}" srcOrd="0" destOrd="0" presId="urn:microsoft.com/office/officeart/2005/8/layout/list1"/>
    <dgm:cxn modelId="{291E8022-8724-4099-8BB0-66EEE7659118}" srcId="{6E64FB13-013F-4379-9FA0-CC60A56AC1CD}" destId="{7F4C8A26-DF15-48AC-BA32-EDE0B59B23B4}" srcOrd="1" destOrd="0" parTransId="{6CC74783-0FE4-44C1-8B89-9AFA88BE77BF}" sibTransId="{7EA9A69B-C7FC-47B6-98EC-162EA20BFC61}"/>
    <dgm:cxn modelId="{7C46C31C-955A-481B-97E1-5812EB15BD9F}" type="presOf" srcId="{E4FB8A8B-FB03-4746-B2D4-EADE31D23A20}" destId="{93832E11-0971-492A-9E18-8D5E959BA327}" srcOrd="1" destOrd="0" presId="urn:microsoft.com/office/officeart/2005/8/layout/list1"/>
    <dgm:cxn modelId="{6DB858E1-129D-4D0B-891E-42D5FE6E2A7A}" type="presOf" srcId="{7F4C8A26-DF15-48AC-BA32-EDE0B59B23B4}" destId="{B672A364-E7F7-42B8-A4E8-6FBCE2D0F547}" srcOrd="0" destOrd="0" presId="urn:microsoft.com/office/officeart/2005/8/layout/list1"/>
    <dgm:cxn modelId="{08428DA6-E5C0-48A8-947E-64DF76E34E01}" type="presOf" srcId="{7F4C8A26-DF15-48AC-BA32-EDE0B59B23B4}" destId="{6208E7E2-DEFD-4397-AC78-EBFC0D34616B}" srcOrd="1" destOrd="0" presId="urn:microsoft.com/office/officeart/2005/8/layout/list1"/>
    <dgm:cxn modelId="{8A522D2D-050E-408F-9B3F-E8448E495723}" srcId="{6E64FB13-013F-4379-9FA0-CC60A56AC1CD}" destId="{038404D1-C964-4333-A2A4-5DEEB8873077}" srcOrd="3" destOrd="0" parTransId="{D69897B5-0002-4733-9F68-576E1B0EE808}" sibTransId="{BC172703-C2D9-4304-8A18-B5BBCA6892D3}"/>
    <dgm:cxn modelId="{D7DD767E-B5CE-45FB-8EAC-7081F81C692E}" type="presOf" srcId="{6E64FB13-013F-4379-9FA0-CC60A56AC1CD}" destId="{78969664-05C9-4C74-9415-A33185889E3C}" srcOrd="0" destOrd="0" presId="urn:microsoft.com/office/officeart/2005/8/layout/list1"/>
    <dgm:cxn modelId="{B07BCEE3-72A7-4466-9BF1-7699EB431563}" type="presOf" srcId="{14C9877F-658D-4935-9BDE-2D1AF986E91F}" destId="{94397921-63B5-4F6C-9944-1823C13E17BB}" srcOrd="1" destOrd="0" presId="urn:microsoft.com/office/officeart/2005/8/layout/list1"/>
    <dgm:cxn modelId="{976B6354-B377-41A2-B4F9-1249298E5455}" type="presParOf" srcId="{78969664-05C9-4C74-9415-A33185889E3C}" destId="{D00DE544-2869-49EA-9603-80C4B5843860}" srcOrd="0" destOrd="0" presId="urn:microsoft.com/office/officeart/2005/8/layout/list1"/>
    <dgm:cxn modelId="{4D9E6F06-72F0-4FCE-BB55-2311BA8CB701}" type="presParOf" srcId="{D00DE544-2869-49EA-9603-80C4B5843860}" destId="{3C015907-20C4-453A-8EF1-FDED280D6032}" srcOrd="0" destOrd="0" presId="urn:microsoft.com/office/officeart/2005/8/layout/list1"/>
    <dgm:cxn modelId="{3EACECBD-AB54-4FF4-814A-3D469B0F2E61}" type="presParOf" srcId="{D00DE544-2869-49EA-9603-80C4B5843860}" destId="{94397921-63B5-4F6C-9944-1823C13E17BB}" srcOrd="1" destOrd="0" presId="urn:microsoft.com/office/officeart/2005/8/layout/list1"/>
    <dgm:cxn modelId="{676392C5-B915-4D54-98D2-8CCA298A39E3}" type="presParOf" srcId="{78969664-05C9-4C74-9415-A33185889E3C}" destId="{1313EBB3-1F86-4F2A-B872-45CDDFE3F99F}" srcOrd="1" destOrd="0" presId="urn:microsoft.com/office/officeart/2005/8/layout/list1"/>
    <dgm:cxn modelId="{E596BB4B-8848-447F-B2F1-E99D1181593C}" type="presParOf" srcId="{78969664-05C9-4C74-9415-A33185889E3C}" destId="{00FF2708-3FA5-4045-8486-9C0BD97F3366}" srcOrd="2" destOrd="0" presId="urn:microsoft.com/office/officeart/2005/8/layout/list1"/>
    <dgm:cxn modelId="{A5D433D2-1197-4671-9332-6AB9432240C7}" type="presParOf" srcId="{78969664-05C9-4C74-9415-A33185889E3C}" destId="{484F3E99-F57E-49F7-8305-B8F1CD37B013}" srcOrd="3" destOrd="0" presId="urn:microsoft.com/office/officeart/2005/8/layout/list1"/>
    <dgm:cxn modelId="{E2F2CCBD-89E2-4D0C-8956-360A43E0F979}" type="presParOf" srcId="{78969664-05C9-4C74-9415-A33185889E3C}" destId="{B26EAFA7-B172-4E1D-9885-DB0050AD18CA}" srcOrd="4" destOrd="0" presId="urn:microsoft.com/office/officeart/2005/8/layout/list1"/>
    <dgm:cxn modelId="{865A6B36-DAE5-484A-A05B-51F33A49CFCF}" type="presParOf" srcId="{B26EAFA7-B172-4E1D-9885-DB0050AD18CA}" destId="{B672A364-E7F7-42B8-A4E8-6FBCE2D0F547}" srcOrd="0" destOrd="0" presId="urn:microsoft.com/office/officeart/2005/8/layout/list1"/>
    <dgm:cxn modelId="{0DFE1709-74B8-4B05-815E-96787963740E}" type="presParOf" srcId="{B26EAFA7-B172-4E1D-9885-DB0050AD18CA}" destId="{6208E7E2-DEFD-4397-AC78-EBFC0D34616B}" srcOrd="1" destOrd="0" presId="urn:microsoft.com/office/officeart/2005/8/layout/list1"/>
    <dgm:cxn modelId="{66D0568D-29C6-436A-ABA3-80EA01C925B7}" type="presParOf" srcId="{78969664-05C9-4C74-9415-A33185889E3C}" destId="{BDC5527D-6EFA-49A8-8D9B-7B48DB00862D}" srcOrd="5" destOrd="0" presId="urn:microsoft.com/office/officeart/2005/8/layout/list1"/>
    <dgm:cxn modelId="{1A8DFA0D-04DB-4C89-BC83-110A0E80EB95}" type="presParOf" srcId="{78969664-05C9-4C74-9415-A33185889E3C}" destId="{3148498C-45F3-4E15-AAC3-ED6DC8276C5F}" srcOrd="6" destOrd="0" presId="urn:microsoft.com/office/officeart/2005/8/layout/list1"/>
    <dgm:cxn modelId="{EE13A0AE-EF5D-4205-83A9-838A4F5C29A3}" type="presParOf" srcId="{78969664-05C9-4C74-9415-A33185889E3C}" destId="{0C3FD8E0-0BC6-42C8-A79F-149F21606845}" srcOrd="7" destOrd="0" presId="urn:microsoft.com/office/officeart/2005/8/layout/list1"/>
    <dgm:cxn modelId="{51A5F4D4-3C40-443A-B5F3-DD21FEBD2D75}" type="presParOf" srcId="{78969664-05C9-4C74-9415-A33185889E3C}" destId="{E5E8DBC8-BBED-4E62-8A80-49249D84E3D3}" srcOrd="8" destOrd="0" presId="urn:microsoft.com/office/officeart/2005/8/layout/list1"/>
    <dgm:cxn modelId="{B3A413A0-44CA-44F4-9F7E-CDA63085DC72}" type="presParOf" srcId="{E5E8DBC8-BBED-4E62-8A80-49249D84E3D3}" destId="{B0F36F85-D2EC-4CDA-96AF-62B49B97E48D}" srcOrd="0" destOrd="0" presId="urn:microsoft.com/office/officeart/2005/8/layout/list1"/>
    <dgm:cxn modelId="{D6EFCEE5-4292-4533-BE23-5CBD2BA62A57}" type="presParOf" srcId="{E5E8DBC8-BBED-4E62-8A80-49249D84E3D3}" destId="{93832E11-0971-492A-9E18-8D5E959BA327}" srcOrd="1" destOrd="0" presId="urn:microsoft.com/office/officeart/2005/8/layout/list1"/>
    <dgm:cxn modelId="{C8ACC176-06DD-45F5-890F-624CB2B8FB09}" type="presParOf" srcId="{78969664-05C9-4C74-9415-A33185889E3C}" destId="{09B1767B-D326-471F-80B6-A919FAC71489}" srcOrd="9" destOrd="0" presId="urn:microsoft.com/office/officeart/2005/8/layout/list1"/>
    <dgm:cxn modelId="{DE2EDF7E-9E8B-400A-8807-03BFA77428E2}" type="presParOf" srcId="{78969664-05C9-4C74-9415-A33185889E3C}" destId="{B9DCFBCE-8812-4803-9C96-F70C0987DA0B}" srcOrd="10" destOrd="0" presId="urn:microsoft.com/office/officeart/2005/8/layout/list1"/>
    <dgm:cxn modelId="{897A2CA0-E8EF-4366-8F9B-54988A7DDAE1}" type="presParOf" srcId="{78969664-05C9-4C74-9415-A33185889E3C}" destId="{C142418F-2489-4A31-8905-BC3117A77454}" srcOrd="11" destOrd="0" presId="urn:microsoft.com/office/officeart/2005/8/layout/list1"/>
    <dgm:cxn modelId="{BEAE0847-0587-48CA-9A1B-6EBD43C6946A}" type="presParOf" srcId="{78969664-05C9-4C74-9415-A33185889E3C}" destId="{743A4813-ECA4-4D78-8DAA-C3D65125BA41}" srcOrd="12" destOrd="0" presId="urn:microsoft.com/office/officeart/2005/8/layout/list1"/>
    <dgm:cxn modelId="{310CD764-0BA8-4691-84E2-21E5B641CD9F}" type="presParOf" srcId="{743A4813-ECA4-4D78-8DAA-C3D65125BA41}" destId="{90C5C2F9-4DB1-4CA8-8F0C-F64CD0872E85}" srcOrd="0" destOrd="0" presId="urn:microsoft.com/office/officeart/2005/8/layout/list1"/>
    <dgm:cxn modelId="{EFABD91C-B099-4EAE-8E81-2696A4593E26}" type="presParOf" srcId="{743A4813-ECA4-4D78-8DAA-C3D65125BA41}" destId="{AB4630ED-D343-40E3-94BC-F11FC9EBC401}" srcOrd="1" destOrd="0" presId="urn:microsoft.com/office/officeart/2005/8/layout/list1"/>
    <dgm:cxn modelId="{4714C9DE-49DD-493D-86EE-5EE62C9AC6A8}" type="presParOf" srcId="{78969664-05C9-4C74-9415-A33185889E3C}" destId="{68FE712A-2AD1-4938-91CF-3C208977459B}" srcOrd="13" destOrd="0" presId="urn:microsoft.com/office/officeart/2005/8/layout/list1"/>
    <dgm:cxn modelId="{2D5A115C-8B6E-42CB-858E-DD05D9193248}" type="presParOf" srcId="{78969664-05C9-4C74-9415-A33185889E3C}" destId="{14323DBA-52CD-44C6-86B5-8015A15CD6F4}" srcOrd="14" destOrd="0" presId="urn:microsoft.com/office/officeart/2005/8/layout/list1"/>
    <dgm:cxn modelId="{C98BFD98-1C7C-447B-B17F-669031B3E9F2}" type="presParOf" srcId="{78969664-05C9-4C74-9415-A33185889E3C}" destId="{9F30CF61-AF28-414A-84A3-8D4415D0E9AE}" srcOrd="15" destOrd="0" presId="urn:microsoft.com/office/officeart/2005/8/layout/list1"/>
    <dgm:cxn modelId="{5D4DDA6E-BC29-40F5-923C-F8AC7B16DBD3}" type="presParOf" srcId="{78969664-05C9-4C74-9415-A33185889E3C}" destId="{06A37D88-26DE-4095-A210-8C909C9700AF}" srcOrd="16" destOrd="0" presId="urn:microsoft.com/office/officeart/2005/8/layout/list1"/>
    <dgm:cxn modelId="{F138DCBE-3A6E-422C-9668-79F0EE948518}" type="presParOf" srcId="{06A37D88-26DE-4095-A210-8C909C9700AF}" destId="{AC19120C-9A02-4768-9A68-746BA20F576B}" srcOrd="0" destOrd="0" presId="urn:microsoft.com/office/officeart/2005/8/layout/list1"/>
    <dgm:cxn modelId="{FB9EF99F-FA07-4D1E-9F89-9FA953CBEFF0}" type="presParOf" srcId="{06A37D88-26DE-4095-A210-8C909C9700AF}" destId="{DEACEB2B-BBC7-42DB-A71A-1F7D8F501339}" srcOrd="1" destOrd="0" presId="urn:microsoft.com/office/officeart/2005/8/layout/list1"/>
    <dgm:cxn modelId="{D8EDA3F4-C4DC-44BD-9202-E4BFB902D789}" type="presParOf" srcId="{78969664-05C9-4C74-9415-A33185889E3C}" destId="{0B804379-FA2E-4891-BFAE-E0C8A8A8BE86}" srcOrd="17" destOrd="0" presId="urn:microsoft.com/office/officeart/2005/8/layout/list1"/>
    <dgm:cxn modelId="{EEC6A3DC-1C4B-4D0C-A74F-C034469759FA}" type="presParOf" srcId="{78969664-05C9-4C74-9415-A33185889E3C}" destId="{CA507223-DC38-4ADA-B0EA-344C717934EF}" srcOrd="18" destOrd="0" presId="urn:microsoft.com/office/officeart/2005/8/layout/list1"/>
    <dgm:cxn modelId="{12E8A2A6-F586-4C99-B05C-99142E7AFD14}" type="presParOf" srcId="{78969664-05C9-4C74-9415-A33185889E3C}" destId="{7D7ACB69-AB50-4535-AB00-1727C0EE4589}" srcOrd="19" destOrd="0" presId="urn:microsoft.com/office/officeart/2005/8/layout/list1"/>
    <dgm:cxn modelId="{19BF18FD-2F96-4C7F-80E0-8C9CEFC0BCEA}" type="presParOf" srcId="{78969664-05C9-4C74-9415-A33185889E3C}" destId="{1DABFA04-CF6F-492D-8553-6CEDD46DFD1D}" srcOrd="20" destOrd="0" presId="urn:microsoft.com/office/officeart/2005/8/layout/list1"/>
    <dgm:cxn modelId="{A211AC53-DDA7-4E10-BA23-BA4D2EAC6041}" type="presParOf" srcId="{1DABFA04-CF6F-492D-8553-6CEDD46DFD1D}" destId="{1DBDB6B5-2723-425A-B840-81F3BCC1464B}" srcOrd="0" destOrd="0" presId="urn:microsoft.com/office/officeart/2005/8/layout/list1"/>
    <dgm:cxn modelId="{EA86DBBF-9676-44DA-A9D3-E383F3784E1C}" type="presParOf" srcId="{1DABFA04-CF6F-492D-8553-6CEDD46DFD1D}" destId="{96BB763E-BCDA-4975-B08F-45640AE22F38}" srcOrd="1" destOrd="0" presId="urn:microsoft.com/office/officeart/2005/8/layout/list1"/>
    <dgm:cxn modelId="{29E6772A-83BB-44D6-B43A-B430F9E4F6AF}" type="presParOf" srcId="{78969664-05C9-4C74-9415-A33185889E3C}" destId="{C19076B8-D509-4ECB-9EB4-449A93F34A12}" srcOrd="21" destOrd="0" presId="urn:microsoft.com/office/officeart/2005/8/layout/list1"/>
    <dgm:cxn modelId="{0644BA5F-5C00-4194-AC95-06EAEBA69AB9}" type="presParOf" srcId="{78969664-05C9-4C74-9415-A33185889E3C}" destId="{79FF1749-FB03-4EC2-8006-BE224EBC3249}"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B092B-992A-4665-99B9-98827154BB33}"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EG"/>
        </a:p>
      </dgm:t>
    </dgm:pt>
    <dgm:pt modelId="{CE593426-4282-4F9F-AA09-3C6A53D355C2}">
      <dgm:prSet phldrT="[Text]"/>
      <dgm:spPr/>
      <dgm:t>
        <a:bodyPr/>
        <a:lstStyle/>
        <a:p>
          <a:pPr algn="ctr" rtl="1"/>
          <a:r>
            <a:rPr lang="ar-EG" b="1" dirty="0" smtClean="0">
              <a:solidFill>
                <a:srgbClr val="002060"/>
              </a:solidFill>
            </a:rPr>
            <a:t>ما الذى يسبب انزعاج العميل؟</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4C773E5F-9002-406E-9D0D-91AD58E10185}" type="parTrans" cxnId="{54789E86-E025-49C6-BA8A-0B0BCFC50AD8}">
      <dgm:prSet/>
      <dgm:spPr/>
      <dgm:t>
        <a:bodyPr/>
        <a:lstStyle/>
        <a:p>
          <a:pPr rtl="1"/>
          <a:endParaRPr lang="ar-EG"/>
        </a:p>
      </dgm:t>
    </dgm:pt>
    <dgm:pt modelId="{568C2AD9-54F2-48B7-8A6B-85E24EB5CD3F}" type="sibTrans" cxnId="{54789E86-E025-49C6-BA8A-0B0BCFC50AD8}">
      <dgm:prSet/>
      <dgm:spPr/>
      <dgm:t>
        <a:bodyPr/>
        <a:lstStyle/>
        <a:p>
          <a:pPr rtl="1"/>
          <a:endParaRPr lang="ar-EG"/>
        </a:p>
      </dgm:t>
    </dgm:pt>
    <dgm:pt modelId="{36579101-357E-4147-9D67-0EBDD4988837}">
      <dgm:prSet phldrT="[Text]"/>
      <dgm:spPr/>
      <dgm:t>
        <a:bodyPr/>
        <a:lstStyle/>
        <a:p>
          <a:pPr algn="ctr" rtl="1"/>
          <a:r>
            <a:rPr lang="ar-EG" b="1" dirty="0" smtClean="0">
              <a:solidFill>
                <a:srgbClr val="002060"/>
              </a:solidFill>
            </a:rPr>
            <a:t>عدم الوفاء بالاتزامات (ماهو معلن لكل الناس)</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9D898D28-EBC1-4E25-9DF5-E76A539545AA}" type="parTrans" cxnId="{5251D3B8-532D-4EC5-9CF5-AC1E21025407}">
      <dgm:prSet/>
      <dgm:spPr/>
      <dgm:t>
        <a:bodyPr/>
        <a:lstStyle/>
        <a:p>
          <a:pPr rtl="1"/>
          <a:endParaRPr lang="ar-EG"/>
        </a:p>
      </dgm:t>
    </dgm:pt>
    <dgm:pt modelId="{F69A5B09-5087-4B1A-8E1A-A604E17A2B85}" type="sibTrans" cxnId="{5251D3B8-532D-4EC5-9CF5-AC1E21025407}">
      <dgm:prSet/>
      <dgm:spPr/>
      <dgm:t>
        <a:bodyPr/>
        <a:lstStyle/>
        <a:p>
          <a:pPr rtl="1"/>
          <a:endParaRPr lang="ar-EG"/>
        </a:p>
      </dgm:t>
    </dgm:pt>
    <dgm:pt modelId="{8B860C75-8F7F-4640-A4F9-C1924060F6BB}">
      <dgm:prSet phldrT="[Text]"/>
      <dgm:spPr/>
      <dgm:t>
        <a:bodyPr/>
        <a:lstStyle/>
        <a:p>
          <a:pPr algn="ctr" rtl="1"/>
          <a:r>
            <a:rPr lang="ar-EG" b="1" dirty="0" smtClean="0">
              <a:solidFill>
                <a:srgbClr val="002060"/>
              </a:solidFill>
            </a:rPr>
            <a:t>عدم الوفاء بالوعود (الوعود الخاصة لشخص أو مؤسسة)</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27C383AB-3B88-49D9-919F-4CCABB3274B5}" type="parTrans" cxnId="{331F2094-48FD-4332-B6A5-3C004DAB5E55}">
      <dgm:prSet/>
      <dgm:spPr/>
      <dgm:t>
        <a:bodyPr/>
        <a:lstStyle/>
        <a:p>
          <a:pPr rtl="1"/>
          <a:endParaRPr lang="ar-EG"/>
        </a:p>
      </dgm:t>
    </dgm:pt>
    <dgm:pt modelId="{A9357D70-E2CF-4431-9F0A-102D194585B6}" type="sibTrans" cxnId="{331F2094-48FD-4332-B6A5-3C004DAB5E55}">
      <dgm:prSet/>
      <dgm:spPr/>
      <dgm:t>
        <a:bodyPr/>
        <a:lstStyle/>
        <a:p>
          <a:pPr rtl="1"/>
          <a:endParaRPr lang="ar-EG"/>
        </a:p>
      </dgm:t>
    </dgm:pt>
    <dgm:pt modelId="{B20697D7-F0EA-4D38-825F-B1866F0F4C3D}">
      <dgm:prSet phldrT="[Text]"/>
      <dgm:spPr/>
      <dgm:t>
        <a:bodyPr/>
        <a:lstStyle/>
        <a:p>
          <a:pPr algn="ctr" rtl="1"/>
          <a:r>
            <a:rPr lang="ar-EG" b="1" dirty="0" smtClean="0">
              <a:solidFill>
                <a:srgbClr val="002060"/>
              </a:solidFill>
            </a:rPr>
            <a:t>مسائل لا علاقة لها بالخدمة كالمشاكل الشخصية</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C0FDF32E-7A58-4CE0-B0A4-FF1F94BE3101}" type="parTrans" cxnId="{06ED1AD6-B794-4F85-B29D-F55A3E048ADB}">
      <dgm:prSet/>
      <dgm:spPr/>
      <dgm:t>
        <a:bodyPr/>
        <a:lstStyle/>
        <a:p>
          <a:pPr rtl="1"/>
          <a:endParaRPr lang="ar-EG"/>
        </a:p>
      </dgm:t>
    </dgm:pt>
    <dgm:pt modelId="{1A5D572D-BDFD-4996-B8D4-E7C70BA2243B}" type="sibTrans" cxnId="{06ED1AD6-B794-4F85-B29D-F55A3E048ADB}">
      <dgm:prSet/>
      <dgm:spPr/>
      <dgm:t>
        <a:bodyPr/>
        <a:lstStyle/>
        <a:p>
          <a:pPr rtl="1"/>
          <a:endParaRPr lang="ar-EG"/>
        </a:p>
      </dgm:t>
    </dgm:pt>
    <dgm:pt modelId="{C7D72B8F-704C-4504-AFDD-F8C3988F1B20}">
      <dgm:prSet phldrT="[Text]"/>
      <dgm:spPr/>
      <dgm:t>
        <a:bodyPr/>
        <a:lstStyle/>
        <a:p>
          <a:pPr algn="ctr" rtl="1"/>
          <a:r>
            <a:rPr lang="ar-EG" b="1" dirty="0" smtClean="0">
              <a:solidFill>
                <a:srgbClr val="002060"/>
              </a:solidFill>
            </a:rPr>
            <a:t>عدم تحقيق توقعات أو تلبية الحاجات</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414D830F-F55D-48ED-A204-7DE28C57B7F2}" type="parTrans" cxnId="{2C7A2167-D370-4239-A4F1-1B8343C24B44}">
      <dgm:prSet/>
      <dgm:spPr/>
      <dgm:t>
        <a:bodyPr/>
        <a:lstStyle/>
        <a:p>
          <a:pPr rtl="1"/>
          <a:endParaRPr lang="ar-EG"/>
        </a:p>
      </dgm:t>
    </dgm:pt>
    <dgm:pt modelId="{759B5E15-7E2F-4323-81D4-809D3DCA8112}" type="sibTrans" cxnId="{2C7A2167-D370-4239-A4F1-1B8343C24B44}">
      <dgm:prSet/>
      <dgm:spPr/>
      <dgm:t>
        <a:bodyPr/>
        <a:lstStyle/>
        <a:p>
          <a:pPr rtl="1"/>
          <a:endParaRPr lang="ar-EG"/>
        </a:p>
      </dgm:t>
    </dgm:pt>
    <dgm:pt modelId="{57492990-1C66-4788-AA85-F36F4591ED7E}">
      <dgm:prSet phldrT="[Text]"/>
      <dgm:spPr/>
      <dgm:t>
        <a:bodyPr/>
        <a:lstStyle/>
        <a:p>
          <a:pPr algn="ctr" rtl="1"/>
          <a:r>
            <a:rPr lang="ar-EG" b="1" dirty="0" smtClean="0">
              <a:solidFill>
                <a:srgbClr val="002060"/>
              </a:solidFill>
            </a:rPr>
            <a:t>الأخطاء التى تقع فيها موظف خدمة العملاء</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6F130283-DCB9-42E6-A5A1-DF28FCC1B5EC}" type="parTrans" cxnId="{6DC443B8-BB06-4238-8D60-760FF66FA883}">
      <dgm:prSet/>
      <dgm:spPr/>
      <dgm:t>
        <a:bodyPr/>
        <a:lstStyle/>
        <a:p>
          <a:pPr rtl="1"/>
          <a:endParaRPr lang="ar-EG"/>
        </a:p>
      </dgm:t>
    </dgm:pt>
    <dgm:pt modelId="{7E12B651-C1F5-4317-B94F-3550E008568E}" type="sibTrans" cxnId="{6DC443B8-BB06-4238-8D60-760FF66FA883}">
      <dgm:prSet/>
      <dgm:spPr/>
      <dgm:t>
        <a:bodyPr/>
        <a:lstStyle/>
        <a:p>
          <a:pPr rtl="1"/>
          <a:endParaRPr lang="ar-EG"/>
        </a:p>
      </dgm:t>
    </dgm:pt>
    <dgm:pt modelId="{D5EB1F78-2A0A-4381-A7BF-FE4CBF89CBB6}" type="pres">
      <dgm:prSet presAssocID="{08DB092B-992A-4665-99B9-98827154BB33}" presName="linear" presStyleCnt="0">
        <dgm:presLayoutVars>
          <dgm:dir/>
          <dgm:animLvl val="lvl"/>
          <dgm:resizeHandles val="exact"/>
        </dgm:presLayoutVars>
      </dgm:prSet>
      <dgm:spPr/>
      <dgm:t>
        <a:bodyPr/>
        <a:lstStyle/>
        <a:p>
          <a:pPr rtl="1"/>
          <a:endParaRPr lang="ar-EG"/>
        </a:p>
      </dgm:t>
    </dgm:pt>
    <dgm:pt modelId="{82FDC296-F0D4-4FE3-A563-A8C6E51045B9}" type="pres">
      <dgm:prSet presAssocID="{CE593426-4282-4F9F-AA09-3C6A53D355C2}" presName="parentLin" presStyleCnt="0"/>
      <dgm:spPr/>
    </dgm:pt>
    <dgm:pt modelId="{15893D21-82E1-4E6C-872E-3E6A8A3AD9A2}" type="pres">
      <dgm:prSet presAssocID="{CE593426-4282-4F9F-AA09-3C6A53D355C2}" presName="parentLeftMargin" presStyleLbl="node1" presStyleIdx="0" presStyleCnt="6"/>
      <dgm:spPr/>
      <dgm:t>
        <a:bodyPr/>
        <a:lstStyle/>
        <a:p>
          <a:pPr rtl="1"/>
          <a:endParaRPr lang="ar-EG"/>
        </a:p>
      </dgm:t>
    </dgm:pt>
    <dgm:pt modelId="{5E333BCB-CE71-4FA7-9F54-4F7EB4E175D2}" type="pres">
      <dgm:prSet presAssocID="{CE593426-4282-4F9F-AA09-3C6A53D355C2}" presName="parentText" presStyleLbl="node1" presStyleIdx="0" presStyleCnt="6" custScaleX="139945">
        <dgm:presLayoutVars>
          <dgm:chMax val="0"/>
          <dgm:bulletEnabled val="1"/>
        </dgm:presLayoutVars>
      </dgm:prSet>
      <dgm:spPr/>
      <dgm:t>
        <a:bodyPr/>
        <a:lstStyle/>
        <a:p>
          <a:pPr rtl="1"/>
          <a:endParaRPr lang="ar-EG"/>
        </a:p>
      </dgm:t>
    </dgm:pt>
    <dgm:pt modelId="{51D5DFFD-E2A2-4633-BC6F-8A45D17727C6}" type="pres">
      <dgm:prSet presAssocID="{CE593426-4282-4F9F-AA09-3C6A53D355C2}" presName="negativeSpace" presStyleCnt="0"/>
      <dgm:spPr/>
    </dgm:pt>
    <dgm:pt modelId="{3281CF85-533D-4082-8A91-2515966CC703}" type="pres">
      <dgm:prSet presAssocID="{CE593426-4282-4F9F-AA09-3C6A53D355C2}" presName="childText" presStyleLbl="conFgAcc1" presStyleIdx="0" presStyleCnt="6">
        <dgm:presLayoutVars>
          <dgm:bulletEnabled val="1"/>
        </dgm:presLayoutVars>
      </dgm:prSet>
      <dgm:spPr/>
    </dgm:pt>
    <dgm:pt modelId="{45BC1E9F-4143-45EE-B5DE-AB038D048CBD}" type="pres">
      <dgm:prSet presAssocID="{568C2AD9-54F2-48B7-8A6B-85E24EB5CD3F}" presName="spaceBetweenRectangles" presStyleCnt="0"/>
      <dgm:spPr/>
    </dgm:pt>
    <dgm:pt modelId="{C35F0EE4-8E0C-4A5D-834F-651DDF7906E6}" type="pres">
      <dgm:prSet presAssocID="{36579101-357E-4147-9D67-0EBDD4988837}" presName="parentLin" presStyleCnt="0"/>
      <dgm:spPr/>
    </dgm:pt>
    <dgm:pt modelId="{AD64978C-1740-4F52-85B1-81790D41F2AE}" type="pres">
      <dgm:prSet presAssocID="{36579101-357E-4147-9D67-0EBDD4988837}" presName="parentLeftMargin" presStyleLbl="node1" presStyleIdx="0" presStyleCnt="6"/>
      <dgm:spPr/>
      <dgm:t>
        <a:bodyPr/>
        <a:lstStyle/>
        <a:p>
          <a:pPr rtl="1"/>
          <a:endParaRPr lang="ar-EG"/>
        </a:p>
      </dgm:t>
    </dgm:pt>
    <dgm:pt modelId="{D6D66CD3-FFEF-4C5A-BA01-CDC5E450334D}" type="pres">
      <dgm:prSet presAssocID="{36579101-357E-4147-9D67-0EBDD4988837}" presName="parentText" presStyleLbl="node1" presStyleIdx="1" presStyleCnt="6" custScaleX="139945">
        <dgm:presLayoutVars>
          <dgm:chMax val="0"/>
          <dgm:bulletEnabled val="1"/>
        </dgm:presLayoutVars>
      </dgm:prSet>
      <dgm:spPr/>
      <dgm:t>
        <a:bodyPr/>
        <a:lstStyle/>
        <a:p>
          <a:pPr rtl="1"/>
          <a:endParaRPr lang="ar-EG"/>
        </a:p>
      </dgm:t>
    </dgm:pt>
    <dgm:pt modelId="{6FE8EDE8-EACE-4564-BF02-E9C817A8EC4F}" type="pres">
      <dgm:prSet presAssocID="{36579101-357E-4147-9D67-0EBDD4988837}" presName="negativeSpace" presStyleCnt="0"/>
      <dgm:spPr/>
    </dgm:pt>
    <dgm:pt modelId="{69D4BD32-6774-4212-8A70-D60202F57533}" type="pres">
      <dgm:prSet presAssocID="{36579101-357E-4147-9D67-0EBDD4988837}" presName="childText" presStyleLbl="conFgAcc1" presStyleIdx="1" presStyleCnt="6">
        <dgm:presLayoutVars>
          <dgm:bulletEnabled val="1"/>
        </dgm:presLayoutVars>
      </dgm:prSet>
      <dgm:spPr/>
    </dgm:pt>
    <dgm:pt modelId="{C863498E-92C3-43A8-925D-64D95FD7A304}" type="pres">
      <dgm:prSet presAssocID="{F69A5B09-5087-4B1A-8E1A-A604E17A2B85}" presName="spaceBetweenRectangles" presStyleCnt="0"/>
      <dgm:spPr/>
    </dgm:pt>
    <dgm:pt modelId="{4C580461-3A77-4CC4-A85A-5869DA8C8E1B}" type="pres">
      <dgm:prSet presAssocID="{8B860C75-8F7F-4640-A4F9-C1924060F6BB}" presName="parentLin" presStyleCnt="0"/>
      <dgm:spPr/>
    </dgm:pt>
    <dgm:pt modelId="{A49EBCE9-32F8-4360-A7A7-448484B68930}" type="pres">
      <dgm:prSet presAssocID="{8B860C75-8F7F-4640-A4F9-C1924060F6BB}" presName="parentLeftMargin" presStyleLbl="node1" presStyleIdx="1" presStyleCnt="6"/>
      <dgm:spPr/>
      <dgm:t>
        <a:bodyPr/>
        <a:lstStyle/>
        <a:p>
          <a:pPr rtl="1"/>
          <a:endParaRPr lang="ar-EG"/>
        </a:p>
      </dgm:t>
    </dgm:pt>
    <dgm:pt modelId="{FBA72CE9-B61D-471A-96AC-5FA4F9D7FB18}" type="pres">
      <dgm:prSet presAssocID="{8B860C75-8F7F-4640-A4F9-C1924060F6BB}" presName="parentText" presStyleLbl="node1" presStyleIdx="2" presStyleCnt="6" custScaleX="139945">
        <dgm:presLayoutVars>
          <dgm:chMax val="0"/>
          <dgm:bulletEnabled val="1"/>
        </dgm:presLayoutVars>
      </dgm:prSet>
      <dgm:spPr/>
      <dgm:t>
        <a:bodyPr/>
        <a:lstStyle/>
        <a:p>
          <a:pPr rtl="1"/>
          <a:endParaRPr lang="ar-EG"/>
        </a:p>
      </dgm:t>
    </dgm:pt>
    <dgm:pt modelId="{54C62DCC-BA1E-4D3D-8A8F-FC49B674867A}" type="pres">
      <dgm:prSet presAssocID="{8B860C75-8F7F-4640-A4F9-C1924060F6BB}" presName="negativeSpace" presStyleCnt="0"/>
      <dgm:spPr/>
    </dgm:pt>
    <dgm:pt modelId="{D0AEA447-64FD-4CEA-9C19-79B666420A9B}" type="pres">
      <dgm:prSet presAssocID="{8B860C75-8F7F-4640-A4F9-C1924060F6BB}" presName="childText" presStyleLbl="conFgAcc1" presStyleIdx="2" presStyleCnt="6">
        <dgm:presLayoutVars>
          <dgm:bulletEnabled val="1"/>
        </dgm:presLayoutVars>
      </dgm:prSet>
      <dgm:spPr/>
    </dgm:pt>
    <dgm:pt modelId="{AE2DDE68-47BC-41A9-8270-70FE79A95547}" type="pres">
      <dgm:prSet presAssocID="{A9357D70-E2CF-4431-9F0A-102D194585B6}" presName="spaceBetweenRectangles" presStyleCnt="0"/>
      <dgm:spPr/>
    </dgm:pt>
    <dgm:pt modelId="{A49783FA-69D5-466D-B88A-F8D68A2324E3}" type="pres">
      <dgm:prSet presAssocID="{C7D72B8F-704C-4504-AFDD-F8C3988F1B20}" presName="parentLin" presStyleCnt="0"/>
      <dgm:spPr/>
    </dgm:pt>
    <dgm:pt modelId="{95C4F3D0-18D4-4B2E-A8B4-8A69D8585457}" type="pres">
      <dgm:prSet presAssocID="{C7D72B8F-704C-4504-AFDD-F8C3988F1B20}" presName="parentLeftMargin" presStyleLbl="node1" presStyleIdx="2" presStyleCnt="6"/>
      <dgm:spPr/>
      <dgm:t>
        <a:bodyPr/>
        <a:lstStyle/>
        <a:p>
          <a:pPr rtl="1"/>
          <a:endParaRPr lang="ar-EG"/>
        </a:p>
      </dgm:t>
    </dgm:pt>
    <dgm:pt modelId="{0BA6DED4-E4BC-4FD5-BB40-B01AB65266CE}" type="pres">
      <dgm:prSet presAssocID="{C7D72B8F-704C-4504-AFDD-F8C3988F1B20}" presName="parentText" presStyleLbl="node1" presStyleIdx="3" presStyleCnt="6" custScaleX="139945">
        <dgm:presLayoutVars>
          <dgm:chMax val="0"/>
          <dgm:bulletEnabled val="1"/>
        </dgm:presLayoutVars>
      </dgm:prSet>
      <dgm:spPr/>
      <dgm:t>
        <a:bodyPr/>
        <a:lstStyle/>
        <a:p>
          <a:pPr rtl="1"/>
          <a:endParaRPr lang="ar-EG"/>
        </a:p>
      </dgm:t>
    </dgm:pt>
    <dgm:pt modelId="{909B93E3-5CAE-4196-B54B-362DD542234D}" type="pres">
      <dgm:prSet presAssocID="{C7D72B8F-704C-4504-AFDD-F8C3988F1B20}" presName="negativeSpace" presStyleCnt="0"/>
      <dgm:spPr/>
    </dgm:pt>
    <dgm:pt modelId="{538C8D5B-76AB-4E31-81A9-1B32900808EF}" type="pres">
      <dgm:prSet presAssocID="{C7D72B8F-704C-4504-AFDD-F8C3988F1B20}" presName="childText" presStyleLbl="conFgAcc1" presStyleIdx="3" presStyleCnt="6">
        <dgm:presLayoutVars>
          <dgm:bulletEnabled val="1"/>
        </dgm:presLayoutVars>
      </dgm:prSet>
      <dgm:spPr/>
    </dgm:pt>
    <dgm:pt modelId="{6F42C0BF-9287-40AF-AFA9-0B3B35046A4F}" type="pres">
      <dgm:prSet presAssocID="{759B5E15-7E2F-4323-81D4-809D3DCA8112}" presName="spaceBetweenRectangles" presStyleCnt="0"/>
      <dgm:spPr/>
    </dgm:pt>
    <dgm:pt modelId="{0CE058C3-B0DE-4230-8955-99A042A8EC77}" type="pres">
      <dgm:prSet presAssocID="{57492990-1C66-4788-AA85-F36F4591ED7E}" presName="parentLin" presStyleCnt="0"/>
      <dgm:spPr/>
    </dgm:pt>
    <dgm:pt modelId="{5BE18A9E-E9B3-488C-8410-235EC423B32F}" type="pres">
      <dgm:prSet presAssocID="{57492990-1C66-4788-AA85-F36F4591ED7E}" presName="parentLeftMargin" presStyleLbl="node1" presStyleIdx="3" presStyleCnt="6"/>
      <dgm:spPr/>
      <dgm:t>
        <a:bodyPr/>
        <a:lstStyle/>
        <a:p>
          <a:pPr rtl="1"/>
          <a:endParaRPr lang="ar-EG"/>
        </a:p>
      </dgm:t>
    </dgm:pt>
    <dgm:pt modelId="{B1317703-A040-4721-965D-F502264E7492}" type="pres">
      <dgm:prSet presAssocID="{57492990-1C66-4788-AA85-F36F4591ED7E}" presName="parentText" presStyleLbl="node1" presStyleIdx="4" presStyleCnt="6" custScaleX="139945">
        <dgm:presLayoutVars>
          <dgm:chMax val="0"/>
          <dgm:bulletEnabled val="1"/>
        </dgm:presLayoutVars>
      </dgm:prSet>
      <dgm:spPr/>
      <dgm:t>
        <a:bodyPr/>
        <a:lstStyle/>
        <a:p>
          <a:pPr rtl="1"/>
          <a:endParaRPr lang="ar-EG"/>
        </a:p>
      </dgm:t>
    </dgm:pt>
    <dgm:pt modelId="{D18E110D-28FD-4EFD-938D-217E83DF7CF9}" type="pres">
      <dgm:prSet presAssocID="{57492990-1C66-4788-AA85-F36F4591ED7E}" presName="negativeSpace" presStyleCnt="0"/>
      <dgm:spPr/>
    </dgm:pt>
    <dgm:pt modelId="{6EE2F9AA-2F87-4400-ACDD-7FC50BD32296}" type="pres">
      <dgm:prSet presAssocID="{57492990-1C66-4788-AA85-F36F4591ED7E}" presName="childText" presStyleLbl="conFgAcc1" presStyleIdx="4" presStyleCnt="6">
        <dgm:presLayoutVars>
          <dgm:bulletEnabled val="1"/>
        </dgm:presLayoutVars>
      </dgm:prSet>
      <dgm:spPr/>
    </dgm:pt>
    <dgm:pt modelId="{3017B622-62A1-4BD9-BCFA-708C589971AE}" type="pres">
      <dgm:prSet presAssocID="{7E12B651-C1F5-4317-B94F-3550E008568E}" presName="spaceBetweenRectangles" presStyleCnt="0"/>
      <dgm:spPr/>
    </dgm:pt>
    <dgm:pt modelId="{952F3776-846B-43FF-AA73-9F90FA4CC001}" type="pres">
      <dgm:prSet presAssocID="{B20697D7-F0EA-4D38-825F-B1866F0F4C3D}" presName="parentLin" presStyleCnt="0"/>
      <dgm:spPr/>
    </dgm:pt>
    <dgm:pt modelId="{94DD775B-8E11-473A-AB11-9FF9DDCE37B6}" type="pres">
      <dgm:prSet presAssocID="{B20697D7-F0EA-4D38-825F-B1866F0F4C3D}" presName="parentLeftMargin" presStyleLbl="node1" presStyleIdx="4" presStyleCnt="6"/>
      <dgm:spPr/>
      <dgm:t>
        <a:bodyPr/>
        <a:lstStyle/>
        <a:p>
          <a:pPr rtl="1"/>
          <a:endParaRPr lang="ar-EG"/>
        </a:p>
      </dgm:t>
    </dgm:pt>
    <dgm:pt modelId="{7F454B85-0DFE-44A7-B7D6-2219FC722111}" type="pres">
      <dgm:prSet presAssocID="{B20697D7-F0EA-4D38-825F-B1866F0F4C3D}" presName="parentText" presStyleLbl="node1" presStyleIdx="5" presStyleCnt="6" custScaleX="139945">
        <dgm:presLayoutVars>
          <dgm:chMax val="0"/>
          <dgm:bulletEnabled val="1"/>
        </dgm:presLayoutVars>
      </dgm:prSet>
      <dgm:spPr/>
      <dgm:t>
        <a:bodyPr/>
        <a:lstStyle/>
        <a:p>
          <a:pPr rtl="1"/>
          <a:endParaRPr lang="ar-EG"/>
        </a:p>
      </dgm:t>
    </dgm:pt>
    <dgm:pt modelId="{B63F15F1-4A54-4315-B828-2395AE3B438E}" type="pres">
      <dgm:prSet presAssocID="{B20697D7-F0EA-4D38-825F-B1866F0F4C3D}" presName="negativeSpace" presStyleCnt="0"/>
      <dgm:spPr/>
    </dgm:pt>
    <dgm:pt modelId="{7698A06F-8F85-4072-9204-827CD96ACC41}" type="pres">
      <dgm:prSet presAssocID="{B20697D7-F0EA-4D38-825F-B1866F0F4C3D}" presName="childText" presStyleLbl="conFgAcc1" presStyleIdx="5" presStyleCnt="6">
        <dgm:presLayoutVars>
          <dgm:bulletEnabled val="1"/>
        </dgm:presLayoutVars>
      </dgm:prSet>
      <dgm:spPr/>
    </dgm:pt>
  </dgm:ptLst>
  <dgm:cxnLst>
    <dgm:cxn modelId="{A46CE2AB-CE5F-4E3A-91F8-2606BBA9E1BE}" type="presOf" srcId="{36579101-357E-4147-9D67-0EBDD4988837}" destId="{D6D66CD3-FFEF-4C5A-BA01-CDC5E450334D}" srcOrd="1" destOrd="0" presId="urn:microsoft.com/office/officeart/2005/8/layout/list1"/>
    <dgm:cxn modelId="{FE2A3316-712D-44DE-9C87-581FB00A5B42}" type="presOf" srcId="{57492990-1C66-4788-AA85-F36F4591ED7E}" destId="{5BE18A9E-E9B3-488C-8410-235EC423B32F}" srcOrd="0" destOrd="0" presId="urn:microsoft.com/office/officeart/2005/8/layout/list1"/>
    <dgm:cxn modelId="{2C7A2167-D370-4239-A4F1-1B8343C24B44}" srcId="{08DB092B-992A-4665-99B9-98827154BB33}" destId="{C7D72B8F-704C-4504-AFDD-F8C3988F1B20}" srcOrd="3" destOrd="0" parTransId="{414D830F-F55D-48ED-A204-7DE28C57B7F2}" sibTransId="{759B5E15-7E2F-4323-81D4-809D3DCA8112}"/>
    <dgm:cxn modelId="{54789E86-E025-49C6-BA8A-0B0BCFC50AD8}" srcId="{08DB092B-992A-4665-99B9-98827154BB33}" destId="{CE593426-4282-4F9F-AA09-3C6A53D355C2}" srcOrd="0" destOrd="0" parTransId="{4C773E5F-9002-406E-9D0D-91AD58E10185}" sibTransId="{568C2AD9-54F2-48B7-8A6B-85E24EB5CD3F}"/>
    <dgm:cxn modelId="{62C4F123-8799-45AB-89E3-D4C08842F8CD}" type="presOf" srcId="{36579101-357E-4147-9D67-0EBDD4988837}" destId="{AD64978C-1740-4F52-85B1-81790D41F2AE}" srcOrd="0" destOrd="0" presId="urn:microsoft.com/office/officeart/2005/8/layout/list1"/>
    <dgm:cxn modelId="{D2A98C1C-7F21-44BB-99D4-46E29D2E3D9A}" type="presOf" srcId="{B20697D7-F0EA-4D38-825F-B1866F0F4C3D}" destId="{7F454B85-0DFE-44A7-B7D6-2219FC722111}" srcOrd="1" destOrd="0" presId="urn:microsoft.com/office/officeart/2005/8/layout/list1"/>
    <dgm:cxn modelId="{6DC443B8-BB06-4238-8D60-760FF66FA883}" srcId="{08DB092B-992A-4665-99B9-98827154BB33}" destId="{57492990-1C66-4788-AA85-F36F4591ED7E}" srcOrd="4" destOrd="0" parTransId="{6F130283-DCB9-42E6-A5A1-DF28FCC1B5EC}" sibTransId="{7E12B651-C1F5-4317-B94F-3550E008568E}"/>
    <dgm:cxn modelId="{797CD050-F945-4004-ABBE-D9A22E50B9ED}" type="presOf" srcId="{CE593426-4282-4F9F-AA09-3C6A53D355C2}" destId="{15893D21-82E1-4E6C-872E-3E6A8A3AD9A2}" srcOrd="0" destOrd="0" presId="urn:microsoft.com/office/officeart/2005/8/layout/list1"/>
    <dgm:cxn modelId="{1714097B-42BE-4E09-BCA0-A04B01DC805C}" type="presOf" srcId="{08DB092B-992A-4665-99B9-98827154BB33}" destId="{D5EB1F78-2A0A-4381-A7BF-FE4CBF89CBB6}" srcOrd="0" destOrd="0" presId="urn:microsoft.com/office/officeart/2005/8/layout/list1"/>
    <dgm:cxn modelId="{5251D3B8-532D-4EC5-9CF5-AC1E21025407}" srcId="{08DB092B-992A-4665-99B9-98827154BB33}" destId="{36579101-357E-4147-9D67-0EBDD4988837}" srcOrd="1" destOrd="0" parTransId="{9D898D28-EBC1-4E25-9DF5-E76A539545AA}" sibTransId="{F69A5B09-5087-4B1A-8E1A-A604E17A2B85}"/>
    <dgm:cxn modelId="{0C0C1B6D-2A52-4D81-8ABB-A356F8DA5764}" type="presOf" srcId="{57492990-1C66-4788-AA85-F36F4591ED7E}" destId="{B1317703-A040-4721-965D-F502264E7492}" srcOrd="1" destOrd="0" presId="urn:microsoft.com/office/officeart/2005/8/layout/list1"/>
    <dgm:cxn modelId="{59A70F59-7633-4B94-B75F-4D186627B2BE}" type="presOf" srcId="{8B860C75-8F7F-4640-A4F9-C1924060F6BB}" destId="{FBA72CE9-B61D-471A-96AC-5FA4F9D7FB18}" srcOrd="1" destOrd="0" presId="urn:microsoft.com/office/officeart/2005/8/layout/list1"/>
    <dgm:cxn modelId="{847A1D51-8234-4630-B79E-32DC3B45C5DD}" type="presOf" srcId="{B20697D7-F0EA-4D38-825F-B1866F0F4C3D}" destId="{94DD775B-8E11-473A-AB11-9FF9DDCE37B6}" srcOrd="0" destOrd="0" presId="urn:microsoft.com/office/officeart/2005/8/layout/list1"/>
    <dgm:cxn modelId="{DF0AC5E1-C102-4F83-8E7D-42720976D14E}" type="presOf" srcId="{C7D72B8F-704C-4504-AFDD-F8C3988F1B20}" destId="{95C4F3D0-18D4-4B2E-A8B4-8A69D8585457}" srcOrd="0" destOrd="0" presId="urn:microsoft.com/office/officeart/2005/8/layout/list1"/>
    <dgm:cxn modelId="{331F2094-48FD-4332-B6A5-3C004DAB5E55}" srcId="{08DB092B-992A-4665-99B9-98827154BB33}" destId="{8B860C75-8F7F-4640-A4F9-C1924060F6BB}" srcOrd="2" destOrd="0" parTransId="{27C383AB-3B88-49D9-919F-4CCABB3274B5}" sibTransId="{A9357D70-E2CF-4431-9F0A-102D194585B6}"/>
    <dgm:cxn modelId="{06ED1AD6-B794-4F85-B29D-F55A3E048ADB}" srcId="{08DB092B-992A-4665-99B9-98827154BB33}" destId="{B20697D7-F0EA-4D38-825F-B1866F0F4C3D}" srcOrd="5" destOrd="0" parTransId="{C0FDF32E-7A58-4CE0-B0A4-FF1F94BE3101}" sibTransId="{1A5D572D-BDFD-4996-B8D4-E7C70BA2243B}"/>
    <dgm:cxn modelId="{02D4DCE0-D484-46D7-BB6A-BCE20ED125B8}" type="presOf" srcId="{C7D72B8F-704C-4504-AFDD-F8C3988F1B20}" destId="{0BA6DED4-E4BC-4FD5-BB40-B01AB65266CE}" srcOrd="1" destOrd="0" presId="urn:microsoft.com/office/officeart/2005/8/layout/list1"/>
    <dgm:cxn modelId="{E70B6EAE-C430-4D0B-AC20-256ABC3238BC}" type="presOf" srcId="{8B860C75-8F7F-4640-A4F9-C1924060F6BB}" destId="{A49EBCE9-32F8-4360-A7A7-448484B68930}" srcOrd="0" destOrd="0" presId="urn:microsoft.com/office/officeart/2005/8/layout/list1"/>
    <dgm:cxn modelId="{3CF157EC-527E-4041-BF95-770835050084}" type="presOf" srcId="{CE593426-4282-4F9F-AA09-3C6A53D355C2}" destId="{5E333BCB-CE71-4FA7-9F54-4F7EB4E175D2}" srcOrd="1" destOrd="0" presId="urn:microsoft.com/office/officeart/2005/8/layout/list1"/>
    <dgm:cxn modelId="{C1BA1E18-E787-4BA9-88EA-FAC96F170DCA}" type="presParOf" srcId="{D5EB1F78-2A0A-4381-A7BF-FE4CBF89CBB6}" destId="{82FDC296-F0D4-4FE3-A563-A8C6E51045B9}" srcOrd="0" destOrd="0" presId="urn:microsoft.com/office/officeart/2005/8/layout/list1"/>
    <dgm:cxn modelId="{1A57D3EA-E4FB-41F7-847D-A7D4B05C127F}" type="presParOf" srcId="{82FDC296-F0D4-4FE3-A563-A8C6E51045B9}" destId="{15893D21-82E1-4E6C-872E-3E6A8A3AD9A2}" srcOrd="0" destOrd="0" presId="urn:microsoft.com/office/officeart/2005/8/layout/list1"/>
    <dgm:cxn modelId="{2AEBE742-2FF5-43C1-94D9-93F4F5E3C031}" type="presParOf" srcId="{82FDC296-F0D4-4FE3-A563-A8C6E51045B9}" destId="{5E333BCB-CE71-4FA7-9F54-4F7EB4E175D2}" srcOrd="1" destOrd="0" presId="urn:microsoft.com/office/officeart/2005/8/layout/list1"/>
    <dgm:cxn modelId="{A7780204-DE74-44FF-B46F-CA75D8CA96E4}" type="presParOf" srcId="{D5EB1F78-2A0A-4381-A7BF-FE4CBF89CBB6}" destId="{51D5DFFD-E2A2-4633-BC6F-8A45D17727C6}" srcOrd="1" destOrd="0" presId="urn:microsoft.com/office/officeart/2005/8/layout/list1"/>
    <dgm:cxn modelId="{CF9523B1-27CD-4F76-A3EC-85C866267A3A}" type="presParOf" srcId="{D5EB1F78-2A0A-4381-A7BF-FE4CBF89CBB6}" destId="{3281CF85-533D-4082-8A91-2515966CC703}" srcOrd="2" destOrd="0" presId="urn:microsoft.com/office/officeart/2005/8/layout/list1"/>
    <dgm:cxn modelId="{B4A070FE-DE68-43DD-9A1A-043D87D40EE5}" type="presParOf" srcId="{D5EB1F78-2A0A-4381-A7BF-FE4CBF89CBB6}" destId="{45BC1E9F-4143-45EE-B5DE-AB038D048CBD}" srcOrd="3" destOrd="0" presId="urn:microsoft.com/office/officeart/2005/8/layout/list1"/>
    <dgm:cxn modelId="{657ED9AD-6321-44C9-BE6C-0593DF35AEAE}" type="presParOf" srcId="{D5EB1F78-2A0A-4381-A7BF-FE4CBF89CBB6}" destId="{C35F0EE4-8E0C-4A5D-834F-651DDF7906E6}" srcOrd="4" destOrd="0" presId="urn:microsoft.com/office/officeart/2005/8/layout/list1"/>
    <dgm:cxn modelId="{84AA8EAB-5CAC-4A37-825D-9DA476ACEF7A}" type="presParOf" srcId="{C35F0EE4-8E0C-4A5D-834F-651DDF7906E6}" destId="{AD64978C-1740-4F52-85B1-81790D41F2AE}" srcOrd="0" destOrd="0" presId="urn:microsoft.com/office/officeart/2005/8/layout/list1"/>
    <dgm:cxn modelId="{8294341C-D4A7-493F-B2FF-6789C201B255}" type="presParOf" srcId="{C35F0EE4-8E0C-4A5D-834F-651DDF7906E6}" destId="{D6D66CD3-FFEF-4C5A-BA01-CDC5E450334D}" srcOrd="1" destOrd="0" presId="urn:microsoft.com/office/officeart/2005/8/layout/list1"/>
    <dgm:cxn modelId="{87440A4E-57B6-488B-BEF4-66BE502CD1C6}" type="presParOf" srcId="{D5EB1F78-2A0A-4381-A7BF-FE4CBF89CBB6}" destId="{6FE8EDE8-EACE-4564-BF02-E9C817A8EC4F}" srcOrd="5" destOrd="0" presId="urn:microsoft.com/office/officeart/2005/8/layout/list1"/>
    <dgm:cxn modelId="{91269777-FC2B-435F-B7DB-7EBB4FDD8B14}" type="presParOf" srcId="{D5EB1F78-2A0A-4381-A7BF-FE4CBF89CBB6}" destId="{69D4BD32-6774-4212-8A70-D60202F57533}" srcOrd="6" destOrd="0" presId="urn:microsoft.com/office/officeart/2005/8/layout/list1"/>
    <dgm:cxn modelId="{D58205E4-3CDA-45CC-805B-CFBA791441C7}" type="presParOf" srcId="{D5EB1F78-2A0A-4381-A7BF-FE4CBF89CBB6}" destId="{C863498E-92C3-43A8-925D-64D95FD7A304}" srcOrd="7" destOrd="0" presId="urn:microsoft.com/office/officeart/2005/8/layout/list1"/>
    <dgm:cxn modelId="{75B81EE6-ACF4-4563-85FF-98A1C6BE7BE4}" type="presParOf" srcId="{D5EB1F78-2A0A-4381-A7BF-FE4CBF89CBB6}" destId="{4C580461-3A77-4CC4-A85A-5869DA8C8E1B}" srcOrd="8" destOrd="0" presId="urn:microsoft.com/office/officeart/2005/8/layout/list1"/>
    <dgm:cxn modelId="{4F6D019D-3B13-4CF1-93BF-69C4DAE8B1C3}" type="presParOf" srcId="{4C580461-3A77-4CC4-A85A-5869DA8C8E1B}" destId="{A49EBCE9-32F8-4360-A7A7-448484B68930}" srcOrd="0" destOrd="0" presId="urn:microsoft.com/office/officeart/2005/8/layout/list1"/>
    <dgm:cxn modelId="{1938ED87-055D-4DE7-8444-35588E088BF1}" type="presParOf" srcId="{4C580461-3A77-4CC4-A85A-5869DA8C8E1B}" destId="{FBA72CE9-B61D-471A-96AC-5FA4F9D7FB18}" srcOrd="1" destOrd="0" presId="urn:microsoft.com/office/officeart/2005/8/layout/list1"/>
    <dgm:cxn modelId="{BF0B24F8-0EB0-485E-94F4-A00185AFD6E7}" type="presParOf" srcId="{D5EB1F78-2A0A-4381-A7BF-FE4CBF89CBB6}" destId="{54C62DCC-BA1E-4D3D-8A8F-FC49B674867A}" srcOrd="9" destOrd="0" presId="urn:microsoft.com/office/officeart/2005/8/layout/list1"/>
    <dgm:cxn modelId="{575A50ED-5B8D-415E-AEF2-FFA8431F0C7B}" type="presParOf" srcId="{D5EB1F78-2A0A-4381-A7BF-FE4CBF89CBB6}" destId="{D0AEA447-64FD-4CEA-9C19-79B666420A9B}" srcOrd="10" destOrd="0" presId="urn:microsoft.com/office/officeart/2005/8/layout/list1"/>
    <dgm:cxn modelId="{EB18F449-8444-424E-B79A-46A22751E98D}" type="presParOf" srcId="{D5EB1F78-2A0A-4381-A7BF-FE4CBF89CBB6}" destId="{AE2DDE68-47BC-41A9-8270-70FE79A95547}" srcOrd="11" destOrd="0" presId="urn:microsoft.com/office/officeart/2005/8/layout/list1"/>
    <dgm:cxn modelId="{1EAA6580-20CD-4E1A-8E81-6F6004CF0B54}" type="presParOf" srcId="{D5EB1F78-2A0A-4381-A7BF-FE4CBF89CBB6}" destId="{A49783FA-69D5-466D-B88A-F8D68A2324E3}" srcOrd="12" destOrd="0" presId="urn:microsoft.com/office/officeart/2005/8/layout/list1"/>
    <dgm:cxn modelId="{A09EBAE9-E0F3-4756-8878-7ACE377DE5FC}" type="presParOf" srcId="{A49783FA-69D5-466D-B88A-F8D68A2324E3}" destId="{95C4F3D0-18D4-4B2E-A8B4-8A69D8585457}" srcOrd="0" destOrd="0" presId="urn:microsoft.com/office/officeart/2005/8/layout/list1"/>
    <dgm:cxn modelId="{CEC5DDD7-DD9F-4F49-95B1-DACFF023CA28}" type="presParOf" srcId="{A49783FA-69D5-466D-B88A-F8D68A2324E3}" destId="{0BA6DED4-E4BC-4FD5-BB40-B01AB65266CE}" srcOrd="1" destOrd="0" presId="urn:microsoft.com/office/officeart/2005/8/layout/list1"/>
    <dgm:cxn modelId="{DC294006-06C3-403E-8320-F679049DD4CD}" type="presParOf" srcId="{D5EB1F78-2A0A-4381-A7BF-FE4CBF89CBB6}" destId="{909B93E3-5CAE-4196-B54B-362DD542234D}" srcOrd="13" destOrd="0" presId="urn:microsoft.com/office/officeart/2005/8/layout/list1"/>
    <dgm:cxn modelId="{D97EEAB0-D6A7-4CA9-8F15-8EA9AF201FBA}" type="presParOf" srcId="{D5EB1F78-2A0A-4381-A7BF-FE4CBF89CBB6}" destId="{538C8D5B-76AB-4E31-81A9-1B32900808EF}" srcOrd="14" destOrd="0" presId="urn:microsoft.com/office/officeart/2005/8/layout/list1"/>
    <dgm:cxn modelId="{9BC2FE9F-5081-40DA-9269-3631D2A4003A}" type="presParOf" srcId="{D5EB1F78-2A0A-4381-A7BF-FE4CBF89CBB6}" destId="{6F42C0BF-9287-40AF-AFA9-0B3B35046A4F}" srcOrd="15" destOrd="0" presId="urn:microsoft.com/office/officeart/2005/8/layout/list1"/>
    <dgm:cxn modelId="{05A38B6F-1DD9-4E8E-AB6F-53237D87DFFB}" type="presParOf" srcId="{D5EB1F78-2A0A-4381-A7BF-FE4CBF89CBB6}" destId="{0CE058C3-B0DE-4230-8955-99A042A8EC77}" srcOrd="16" destOrd="0" presId="urn:microsoft.com/office/officeart/2005/8/layout/list1"/>
    <dgm:cxn modelId="{094A5187-793F-4443-B1E6-999A326A3E51}" type="presParOf" srcId="{0CE058C3-B0DE-4230-8955-99A042A8EC77}" destId="{5BE18A9E-E9B3-488C-8410-235EC423B32F}" srcOrd="0" destOrd="0" presId="urn:microsoft.com/office/officeart/2005/8/layout/list1"/>
    <dgm:cxn modelId="{BFEC62FF-1680-40F1-BC68-8446A2882673}" type="presParOf" srcId="{0CE058C3-B0DE-4230-8955-99A042A8EC77}" destId="{B1317703-A040-4721-965D-F502264E7492}" srcOrd="1" destOrd="0" presId="urn:microsoft.com/office/officeart/2005/8/layout/list1"/>
    <dgm:cxn modelId="{275355B5-2670-4D0C-A540-003382695081}" type="presParOf" srcId="{D5EB1F78-2A0A-4381-A7BF-FE4CBF89CBB6}" destId="{D18E110D-28FD-4EFD-938D-217E83DF7CF9}" srcOrd="17" destOrd="0" presId="urn:microsoft.com/office/officeart/2005/8/layout/list1"/>
    <dgm:cxn modelId="{FACC21F4-92DD-4CA8-835A-B1ADD4CDFEC2}" type="presParOf" srcId="{D5EB1F78-2A0A-4381-A7BF-FE4CBF89CBB6}" destId="{6EE2F9AA-2F87-4400-ACDD-7FC50BD32296}" srcOrd="18" destOrd="0" presId="urn:microsoft.com/office/officeart/2005/8/layout/list1"/>
    <dgm:cxn modelId="{3A81BEF9-273E-480D-99DB-363AAC813E99}" type="presParOf" srcId="{D5EB1F78-2A0A-4381-A7BF-FE4CBF89CBB6}" destId="{3017B622-62A1-4BD9-BCFA-708C589971AE}" srcOrd="19" destOrd="0" presId="urn:microsoft.com/office/officeart/2005/8/layout/list1"/>
    <dgm:cxn modelId="{349B2D9F-02CA-4CBF-B889-24F1B58B30A9}" type="presParOf" srcId="{D5EB1F78-2A0A-4381-A7BF-FE4CBF89CBB6}" destId="{952F3776-846B-43FF-AA73-9F90FA4CC001}" srcOrd="20" destOrd="0" presId="urn:microsoft.com/office/officeart/2005/8/layout/list1"/>
    <dgm:cxn modelId="{5A735145-B10E-41F5-B2D3-B12DEB25743C}" type="presParOf" srcId="{952F3776-846B-43FF-AA73-9F90FA4CC001}" destId="{94DD775B-8E11-473A-AB11-9FF9DDCE37B6}" srcOrd="0" destOrd="0" presId="urn:microsoft.com/office/officeart/2005/8/layout/list1"/>
    <dgm:cxn modelId="{F06143E2-2476-4649-9080-74CA863AB307}" type="presParOf" srcId="{952F3776-846B-43FF-AA73-9F90FA4CC001}" destId="{7F454B85-0DFE-44A7-B7D6-2219FC722111}" srcOrd="1" destOrd="0" presId="urn:microsoft.com/office/officeart/2005/8/layout/list1"/>
    <dgm:cxn modelId="{3161FA1F-81A6-4C01-B994-F0D8785B90EC}" type="presParOf" srcId="{D5EB1F78-2A0A-4381-A7BF-FE4CBF89CBB6}" destId="{B63F15F1-4A54-4315-B828-2395AE3B438E}" srcOrd="21" destOrd="0" presId="urn:microsoft.com/office/officeart/2005/8/layout/list1"/>
    <dgm:cxn modelId="{CB906291-057F-44A4-A8EB-9E35E84DD5CC}" type="presParOf" srcId="{D5EB1F78-2A0A-4381-A7BF-FE4CBF89CBB6}" destId="{7698A06F-8F85-4072-9204-827CD96ACC41}"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A18ACB-3FAE-4EDD-8E41-949BBB28A79B}">
      <dsp:nvSpPr>
        <dsp:cNvPr id="0" name=""/>
        <dsp:cNvSpPr/>
      </dsp:nvSpPr>
      <dsp:spPr>
        <a:xfrm>
          <a:off x="749442" y="-17737"/>
          <a:ext cx="3530316" cy="3530316"/>
        </a:xfrm>
        <a:prstGeom prst="circularArrow">
          <a:avLst>
            <a:gd name="adj1" fmla="val 5544"/>
            <a:gd name="adj2" fmla="val 330680"/>
            <a:gd name="adj3" fmla="val 13855295"/>
            <a:gd name="adj4" fmla="val 17337847"/>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02CB0-4E52-4916-A763-5141FEA947E2}">
      <dsp:nvSpPr>
        <dsp:cNvPr id="0" name=""/>
        <dsp:cNvSpPr/>
      </dsp:nvSpPr>
      <dsp:spPr>
        <a:xfrm>
          <a:off x="1716509" y="1372"/>
          <a:ext cx="1596182" cy="79809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smtClean="0">
              <a:solidFill>
                <a:srgbClr val="002060"/>
              </a:solidFill>
            </a:rPr>
            <a:t>مقدمة حول العميل وأهمية</a:t>
          </a:r>
          <a:endParaRPr lang="ar-EG" sz="2100" b="1" kern="1200" dirty="0">
            <a:solidFill>
              <a:srgbClr val="002060"/>
            </a:solidFill>
          </a:endParaRPr>
        </a:p>
      </dsp:txBody>
      <dsp:txXfrm>
        <a:off x="1716509" y="1372"/>
        <a:ext cx="1596182" cy="798091"/>
      </dsp:txXfrm>
    </dsp:sp>
    <dsp:sp modelId="{7B12B91E-4115-4398-94F3-35ADBBCDEE51}">
      <dsp:nvSpPr>
        <dsp:cNvPr id="0" name=""/>
        <dsp:cNvSpPr/>
      </dsp:nvSpPr>
      <dsp:spPr>
        <a:xfrm>
          <a:off x="3148292" y="1041623"/>
          <a:ext cx="1596182" cy="798091"/>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smtClean="0">
              <a:solidFill>
                <a:srgbClr val="002060"/>
              </a:solidFill>
            </a:rPr>
            <a:t>مهارات التواصل</a:t>
          </a:r>
          <a:endParaRPr lang="ar-EG" sz="2100" b="1" kern="1200" dirty="0">
            <a:solidFill>
              <a:srgbClr val="002060"/>
            </a:solidFill>
          </a:endParaRPr>
        </a:p>
      </dsp:txBody>
      <dsp:txXfrm>
        <a:off x="3148292" y="1041623"/>
        <a:ext cx="1596182" cy="798091"/>
      </dsp:txXfrm>
    </dsp:sp>
    <dsp:sp modelId="{732F62CE-D1EC-4F22-AF39-10B84BF6B6A6}">
      <dsp:nvSpPr>
        <dsp:cNvPr id="0" name=""/>
        <dsp:cNvSpPr/>
      </dsp:nvSpPr>
      <dsp:spPr>
        <a:xfrm>
          <a:off x="2601400" y="2724784"/>
          <a:ext cx="1596182" cy="798091"/>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smtClean="0">
              <a:solidFill>
                <a:srgbClr val="002060"/>
              </a:solidFill>
            </a:rPr>
            <a:t>اعرف عميلك</a:t>
          </a:r>
          <a:endParaRPr lang="ar-EG" sz="2100" b="1" kern="1200" dirty="0">
            <a:solidFill>
              <a:srgbClr val="002060"/>
            </a:solidFill>
          </a:endParaRPr>
        </a:p>
      </dsp:txBody>
      <dsp:txXfrm>
        <a:off x="2601400" y="2724784"/>
        <a:ext cx="1596182" cy="798091"/>
      </dsp:txXfrm>
    </dsp:sp>
    <dsp:sp modelId="{8AF8BAB0-C7BA-4264-9C4E-5EC7A31E0116}">
      <dsp:nvSpPr>
        <dsp:cNvPr id="0" name=""/>
        <dsp:cNvSpPr/>
      </dsp:nvSpPr>
      <dsp:spPr>
        <a:xfrm>
          <a:off x="831619" y="2724784"/>
          <a:ext cx="1596182" cy="798091"/>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smtClean="0">
              <a:solidFill>
                <a:srgbClr val="002060"/>
              </a:solidFill>
            </a:rPr>
            <a:t>حل المشكلات</a:t>
          </a:r>
          <a:endParaRPr lang="ar-EG" sz="2100" b="1" kern="1200" dirty="0">
            <a:solidFill>
              <a:srgbClr val="002060"/>
            </a:solidFill>
          </a:endParaRPr>
        </a:p>
      </dsp:txBody>
      <dsp:txXfrm>
        <a:off x="831619" y="2724784"/>
        <a:ext cx="1596182" cy="798091"/>
      </dsp:txXfrm>
    </dsp:sp>
    <dsp:sp modelId="{11D13608-4FE1-47A6-9B97-1EC6562627F5}">
      <dsp:nvSpPr>
        <dsp:cNvPr id="0" name=""/>
        <dsp:cNvSpPr/>
      </dsp:nvSpPr>
      <dsp:spPr>
        <a:xfrm>
          <a:off x="284727" y="1041623"/>
          <a:ext cx="1596182" cy="79809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dirty="0" smtClean="0">
              <a:solidFill>
                <a:srgbClr val="002060"/>
              </a:solidFill>
            </a:rPr>
            <a:t>تهدئة العملاء المنزعجين</a:t>
          </a:r>
          <a:endParaRPr lang="ar-EG" sz="2100" b="1" kern="1200" dirty="0">
            <a:solidFill>
              <a:srgbClr val="002060"/>
            </a:solidFill>
          </a:endParaRPr>
        </a:p>
      </dsp:txBody>
      <dsp:txXfrm>
        <a:off x="284727" y="1041623"/>
        <a:ext cx="1596182" cy="7980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7681041-85C4-48A6-A9CA-28786337E901}" type="datetimeFigureOut">
              <a:rPr lang="ar-EG" smtClean="0"/>
              <a:pPr/>
              <a:t>25/02/1440</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3E98FDA-7AE3-44A8-A0B5-55F6DABE2DBA}" type="slidenum">
              <a:rPr lang="ar-EG" smtClean="0"/>
              <a:pPr/>
              <a:t>‹#›</a:t>
            </a:fld>
            <a:endParaRPr lang="ar-EG"/>
          </a:p>
        </p:txBody>
      </p:sp>
    </p:spTree>
    <p:extLst>
      <p:ext uri="{BB962C8B-B14F-4D97-AF65-F5344CB8AC3E}">
        <p14:creationId xmlns:p14="http://schemas.microsoft.com/office/powerpoint/2010/main" xmlns="" val="12500224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4.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6.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7.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8.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9.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10.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2</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71624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18</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0887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20</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8819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8626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23</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59156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24</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9756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64557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16590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27</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425227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29</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631636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30</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8246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3</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986867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31</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83117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32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614437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35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533699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36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499075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37</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62501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38</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25980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41</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471578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42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76448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45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913688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46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61384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4</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555512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48</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571424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49</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459331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51</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079664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52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929043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56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89364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58</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4235731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60</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4173688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66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203096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67</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167953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70</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53315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723299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410162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73</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4060165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74</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4025830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816720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284462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78</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077860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79</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252572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80</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757789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81</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048478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45125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6</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1105963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83</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968850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201315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585558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88</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4164936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89</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569671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90</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5366981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92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2335632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93</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5225401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95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533888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96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95812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7</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577208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99</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4426055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102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0999202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103</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5671294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104</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5948675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105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2881487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106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6436594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107</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544598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108</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4504490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109</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7738966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110</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297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9</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29929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11</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96217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0488" y="744538"/>
            <a:ext cx="6615112"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15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381524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12638"/>
            <a:ext cx="7772400" cy="757907"/>
          </a:xfrm>
        </p:spPr>
        <p:txBody>
          <a:bodyPr/>
          <a:lstStyle>
            <a:lvl1pPr>
              <a:defRPr>
                <a:solidFill>
                  <a:schemeClr val="bg1"/>
                </a:solidFill>
              </a:defRPr>
            </a:lvl1pPr>
          </a:lstStyle>
          <a:p>
            <a:r>
              <a:rPr lang="fr-CA" dirty="0" smtClean="0"/>
              <a:t>PRESENTATION  NAME</a:t>
            </a:r>
            <a:endParaRPr lang="fr-CA" dirty="0"/>
          </a:p>
        </p:txBody>
      </p:sp>
      <p:sp>
        <p:nvSpPr>
          <p:cNvPr id="3" name="Subtitle 2"/>
          <p:cNvSpPr>
            <a:spLocks noGrp="1"/>
          </p:cNvSpPr>
          <p:nvPr>
            <p:ph type="subTitle" idx="1" hasCustomPrompt="1"/>
          </p:nvPr>
        </p:nvSpPr>
        <p:spPr>
          <a:xfrm>
            <a:off x="1371600" y="1254521"/>
            <a:ext cx="6400800" cy="66915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fr-CA" dirty="0"/>
          </a:p>
        </p:txBody>
      </p:sp>
    </p:spTree>
    <p:extLst>
      <p:ext uri="{BB962C8B-B14F-4D97-AF65-F5344CB8AC3E}">
        <p14:creationId xmlns:p14="http://schemas.microsoft.com/office/powerpoint/2010/main" xmlns="" val="264614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9996"/>
            <a:ext cx="8229600" cy="857250"/>
          </a:xfrm>
        </p:spPr>
        <p:txBody>
          <a:bodyPr/>
          <a:lstStyle>
            <a:lvl1pPr>
              <a:defRPr>
                <a:solidFill>
                  <a:schemeClr val="tx1">
                    <a:lumMod val="75000"/>
                    <a:lumOff val="25000"/>
                  </a:schemeClr>
                </a:solidFill>
              </a:defRPr>
            </a:lvl1pPr>
          </a:lstStyle>
          <a:p>
            <a:r>
              <a:rPr lang="en-US" dirty="0" smtClean="0"/>
              <a:t>Title</a:t>
            </a:r>
            <a:endParaRPr lang="fr-CA" dirty="0"/>
          </a:p>
        </p:txBody>
      </p:sp>
      <p:sp>
        <p:nvSpPr>
          <p:cNvPr id="3" name="Content Placeholder 2"/>
          <p:cNvSpPr>
            <a:spLocks noGrp="1"/>
          </p:cNvSpPr>
          <p:nvPr>
            <p:ph idx="1" hasCustomPrompt="1"/>
          </p:nvPr>
        </p:nvSpPr>
        <p:spPr>
          <a:xfrm>
            <a:off x="457200" y="1344167"/>
            <a:ext cx="8229600" cy="3603847"/>
          </a:xfrm>
        </p:spPr>
        <p:txBody>
          <a:bodyPr/>
          <a:lstStyle>
            <a:lvl1pPr>
              <a:defRPr>
                <a:solidFill>
                  <a:schemeClr val="tx1">
                    <a:lumMod val="75000"/>
                    <a:lumOff val="2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Vivamus</a:t>
            </a:r>
            <a:r>
              <a:rPr lang="en-US" dirty="0" smtClean="0"/>
              <a:t> et magna. </a:t>
            </a:r>
            <a:r>
              <a:rPr lang="en-US" dirty="0" err="1" smtClean="0"/>
              <a:t>Fusce</a:t>
            </a:r>
            <a:r>
              <a:rPr lang="en-US" dirty="0" smtClean="0"/>
              <a:t> </a:t>
            </a:r>
            <a:r>
              <a:rPr lang="en-US" dirty="0" err="1" smtClean="0"/>
              <a:t>sed</a:t>
            </a:r>
            <a:r>
              <a:rPr lang="en-US" dirty="0" smtClean="0"/>
              <a:t> </a:t>
            </a:r>
            <a:r>
              <a:rPr lang="en-US" dirty="0" err="1" smtClean="0"/>
              <a:t>sem</a:t>
            </a:r>
            <a:r>
              <a:rPr lang="en-US" dirty="0" smtClean="0"/>
              <a:t> </a:t>
            </a:r>
            <a:r>
              <a:rPr lang="en-US" dirty="0" err="1" smtClean="0"/>
              <a:t>sed</a:t>
            </a:r>
            <a:r>
              <a:rPr lang="en-US" dirty="0" smtClean="0"/>
              <a:t> magna </a:t>
            </a:r>
            <a:r>
              <a:rPr lang="en-US" dirty="0" err="1" smtClean="0"/>
              <a:t>suscipit</a:t>
            </a:r>
            <a:r>
              <a:rPr lang="en-US" dirty="0" smtClean="0"/>
              <a:t> </a:t>
            </a:r>
            <a:r>
              <a:rPr lang="en-US" dirty="0" err="1" smtClean="0"/>
              <a:t>egestas</a:t>
            </a:r>
            <a:r>
              <a:rPr lang="en-US" dirty="0" smtClean="0"/>
              <a:t>. </a:t>
            </a:r>
            <a:endParaRPr lang="fr-CA" dirty="0"/>
          </a:p>
        </p:txBody>
      </p:sp>
    </p:spTree>
    <p:extLst>
      <p:ext uri="{BB962C8B-B14F-4D97-AF65-F5344CB8AC3E}">
        <p14:creationId xmlns:p14="http://schemas.microsoft.com/office/powerpoint/2010/main" xmlns="" val="202890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55776" y="353443"/>
            <a:ext cx="6131024" cy="857250"/>
          </a:xfrm>
        </p:spPr>
        <p:txBody>
          <a:bodyPr/>
          <a:lstStyle>
            <a:lvl1pPr algn="l">
              <a:defRPr>
                <a:solidFill>
                  <a:schemeClr val="tx1">
                    <a:lumMod val="75000"/>
                    <a:lumOff val="25000"/>
                  </a:schemeClr>
                </a:solidFill>
              </a:defRPr>
            </a:lvl1pPr>
          </a:lstStyle>
          <a:p>
            <a:r>
              <a:rPr lang="en-US" dirty="0" smtClean="0"/>
              <a:t>Title</a:t>
            </a:r>
            <a:endParaRPr lang="fr-CA" dirty="0"/>
          </a:p>
        </p:txBody>
      </p:sp>
      <p:sp>
        <p:nvSpPr>
          <p:cNvPr id="8" name="Content Placeholder 2"/>
          <p:cNvSpPr>
            <a:spLocks noGrp="1"/>
          </p:cNvSpPr>
          <p:nvPr>
            <p:ph idx="1" hasCustomPrompt="1"/>
          </p:nvPr>
        </p:nvSpPr>
        <p:spPr>
          <a:xfrm>
            <a:off x="2555776" y="1347614"/>
            <a:ext cx="6131024" cy="3603847"/>
          </a:xfrm>
        </p:spPr>
        <p:txBody>
          <a:bodyPr/>
          <a:lstStyle>
            <a:lvl1pPr>
              <a:defRPr>
                <a:solidFill>
                  <a:schemeClr val="tx1">
                    <a:lumMod val="75000"/>
                    <a:lumOff val="2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Vivamus</a:t>
            </a:r>
            <a:r>
              <a:rPr lang="en-US" dirty="0" smtClean="0"/>
              <a:t> et magna. </a:t>
            </a:r>
            <a:r>
              <a:rPr lang="en-US" dirty="0" err="1" smtClean="0"/>
              <a:t>Fusce</a:t>
            </a:r>
            <a:r>
              <a:rPr lang="en-US" dirty="0" smtClean="0"/>
              <a:t> </a:t>
            </a:r>
            <a:r>
              <a:rPr lang="en-US" dirty="0" err="1" smtClean="0"/>
              <a:t>sed</a:t>
            </a:r>
            <a:r>
              <a:rPr lang="en-US" dirty="0" smtClean="0"/>
              <a:t> </a:t>
            </a:r>
            <a:r>
              <a:rPr lang="en-US" dirty="0" err="1" smtClean="0"/>
              <a:t>sem</a:t>
            </a:r>
            <a:r>
              <a:rPr lang="en-US" dirty="0" smtClean="0"/>
              <a:t> </a:t>
            </a:r>
            <a:r>
              <a:rPr lang="en-US" dirty="0" err="1" smtClean="0"/>
              <a:t>sed</a:t>
            </a:r>
            <a:r>
              <a:rPr lang="en-US" dirty="0" smtClean="0"/>
              <a:t> magna </a:t>
            </a:r>
            <a:r>
              <a:rPr lang="en-US" dirty="0" err="1" smtClean="0"/>
              <a:t>suscipit</a:t>
            </a:r>
            <a:r>
              <a:rPr lang="en-US" dirty="0" smtClean="0"/>
              <a:t> </a:t>
            </a:r>
            <a:r>
              <a:rPr lang="en-US" dirty="0" err="1" smtClean="0"/>
              <a:t>egestas</a:t>
            </a:r>
            <a:r>
              <a:rPr lang="en-US" dirty="0" smtClean="0"/>
              <a:t>. </a:t>
            </a:r>
            <a:endParaRPr lang="fr-CA" dirty="0"/>
          </a:p>
        </p:txBody>
      </p:sp>
    </p:spTree>
    <p:extLst>
      <p:ext uri="{BB962C8B-B14F-4D97-AF65-F5344CB8AC3E}">
        <p14:creationId xmlns:p14="http://schemas.microsoft.com/office/powerpoint/2010/main" xmlns="" val="91149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349996"/>
            <a:ext cx="8229600" cy="857250"/>
          </a:xfrm>
        </p:spPr>
        <p:txBody>
          <a:bodyPr/>
          <a:lstStyle>
            <a:lvl1pPr>
              <a:defRPr>
                <a:solidFill>
                  <a:schemeClr val="tx1">
                    <a:lumMod val="75000"/>
                    <a:lumOff val="25000"/>
                  </a:schemeClr>
                </a:solidFill>
              </a:defRPr>
            </a:lvl1pPr>
          </a:lstStyle>
          <a:p>
            <a:r>
              <a:rPr lang="en-US" dirty="0" smtClean="0"/>
              <a:t>Title</a:t>
            </a:r>
            <a:endParaRPr lang="fr-CA" dirty="0"/>
          </a:p>
        </p:txBody>
      </p:sp>
      <p:sp>
        <p:nvSpPr>
          <p:cNvPr id="9" name="Content Placeholder 2"/>
          <p:cNvSpPr>
            <a:spLocks noGrp="1"/>
          </p:cNvSpPr>
          <p:nvPr>
            <p:ph idx="1" hasCustomPrompt="1"/>
          </p:nvPr>
        </p:nvSpPr>
        <p:spPr>
          <a:xfrm>
            <a:off x="457200" y="1344167"/>
            <a:ext cx="8229600" cy="3603847"/>
          </a:xfrm>
        </p:spPr>
        <p:txBody>
          <a:bodyPr/>
          <a:lstStyle>
            <a:lvl1pPr>
              <a:defRPr>
                <a:solidFill>
                  <a:schemeClr val="tx1">
                    <a:lumMod val="75000"/>
                    <a:lumOff val="2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Vivamus</a:t>
            </a:r>
            <a:r>
              <a:rPr lang="en-US" dirty="0" smtClean="0"/>
              <a:t> et magna. </a:t>
            </a:r>
            <a:r>
              <a:rPr lang="en-US" dirty="0" err="1" smtClean="0"/>
              <a:t>Fusce</a:t>
            </a:r>
            <a:r>
              <a:rPr lang="en-US" dirty="0" smtClean="0"/>
              <a:t> </a:t>
            </a:r>
            <a:r>
              <a:rPr lang="en-US" dirty="0" err="1" smtClean="0"/>
              <a:t>sed</a:t>
            </a:r>
            <a:r>
              <a:rPr lang="en-US" dirty="0" smtClean="0"/>
              <a:t> </a:t>
            </a:r>
            <a:r>
              <a:rPr lang="en-US" dirty="0" err="1" smtClean="0"/>
              <a:t>sem</a:t>
            </a:r>
            <a:r>
              <a:rPr lang="en-US" dirty="0" smtClean="0"/>
              <a:t> </a:t>
            </a:r>
            <a:r>
              <a:rPr lang="en-US" dirty="0" err="1" smtClean="0"/>
              <a:t>sed</a:t>
            </a:r>
            <a:r>
              <a:rPr lang="en-US" dirty="0" smtClean="0"/>
              <a:t> magna </a:t>
            </a:r>
            <a:r>
              <a:rPr lang="en-US" dirty="0" err="1" smtClean="0"/>
              <a:t>suscipit</a:t>
            </a:r>
            <a:r>
              <a:rPr lang="en-US" dirty="0" smtClean="0"/>
              <a:t> </a:t>
            </a:r>
            <a:r>
              <a:rPr lang="en-US" dirty="0" err="1" smtClean="0"/>
              <a:t>egestas</a:t>
            </a:r>
            <a:r>
              <a:rPr lang="en-US" dirty="0" smtClean="0"/>
              <a:t>. </a:t>
            </a:r>
            <a:endParaRPr lang="fr-CA" dirty="0"/>
          </a:p>
        </p:txBody>
      </p:sp>
    </p:spTree>
    <p:extLst>
      <p:ext uri="{BB962C8B-B14F-4D97-AF65-F5344CB8AC3E}">
        <p14:creationId xmlns:p14="http://schemas.microsoft.com/office/powerpoint/2010/main" xmlns="" val="2770594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fr-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F77B31B-1D7E-40C7-8996-0952FE991D1A}" type="datetimeFigureOut">
              <a:rPr lang="fr-CA" smtClean="0"/>
              <a:pPr/>
              <a:t>2018-11-04</a:t>
            </a:fld>
            <a:endParaRPr lang="fr-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6E5A671-CE41-4363-A714-D97DE2A6566F}" type="slidenum">
              <a:rPr lang="fr-CA" smtClean="0"/>
              <a:pPr/>
              <a:t>‹#›</a:t>
            </a:fld>
            <a:endParaRPr lang="fr-CA"/>
          </a:p>
        </p:txBody>
      </p:sp>
    </p:spTree>
    <p:extLst>
      <p:ext uri="{BB962C8B-B14F-4D97-AF65-F5344CB8AC3E}">
        <p14:creationId xmlns:p14="http://schemas.microsoft.com/office/powerpoint/2010/main" xmlns="" val="428760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hemeOverride" Target="../theme/themeOverride61.xml"/><Relationship Id="rId5" Type="http://schemas.openxmlformats.org/officeDocument/2006/relationships/image" Target="../media/image14.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hemeOverride" Target="../theme/themeOverride62.xml"/><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hemeOverride" Target="../theme/themeOverride63.xml"/><Relationship Id="rId5" Type="http://schemas.openxmlformats.org/officeDocument/2006/relationships/image" Target="../media/image14.png"/><Relationship Id="rId4" Type="http://schemas.openxmlformats.org/officeDocument/2006/relationships/image" Target="../media/image2.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hemeOverride" Target="../theme/themeOverride64.xml"/><Relationship Id="rId4" Type="http://schemas.openxmlformats.org/officeDocument/2006/relationships/image" Target="../media/image2.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hemeOverride" Target="../theme/themeOverride65.xml"/><Relationship Id="rId4" Type="http://schemas.openxmlformats.org/officeDocument/2006/relationships/image" Target="../media/image2.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hemeOverride" Target="../theme/themeOverride66.xml"/><Relationship Id="rId4" Type="http://schemas.openxmlformats.org/officeDocument/2006/relationships/image" Target="../media/image2.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hemeOverride" Target="../theme/themeOverride67.xml"/><Relationship Id="rId4" Type="http://schemas.openxmlformats.org/officeDocument/2006/relationships/image" Target="../media/image2.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hemeOverride" Target="../theme/themeOverride68.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14.png"/><Relationship Id="rId4" Type="http://schemas.openxmlformats.org/officeDocument/2006/relationships/image" Target="../media/image2.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hemeOverride" Target="../theme/themeOverride6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1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14.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2.xml"/><Relationship Id="rId5" Type="http://schemas.openxmlformats.org/officeDocument/2006/relationships/image" Target="../media/image1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openxmlformats.org/officeDocument/2006/relationships/image" Target="../media/image15.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 Id="rId5" Type="http://schemas.openxmlformats.org/officeDocument/2006/relationships/image" Target="../media/image14.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openxmlformats.org/officeDocument/2006/relationships/image" Target="../media/image16.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6.xml"/><Relationship Id="rId5" Type="http://schemas.openxmlformats.org/officeDocument/2006/relationships/image" Target="../media/image17.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7.xml"/><Relationship Id="rId5" Type="http://schemas.openxmlformats.org/officeDocument/2006/relationships/image" Target="../media/image18.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8.xml"/><Relationship Id="rId5" Type="http://schemas.openxmlformats.org/officeDocument/2006/relationships/image" Target="../media/image19.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9.xml"/><Relationship Id="rId5" Type="http://schemas.openxmlformats.org/officeDocument/2006/relationships/image" Target="../media/image20.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0.xml"/><Relationship Id="rId5" Type="http://schemas.openxmlformats.org/officeDocument/2006/relationships/image" Target="../media/image21.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1.xml"/><Relationship Id="rId5" Type="http://schemas.openxmlformats.org/officeDocument/2006/relationships/image" Target="../media/image14.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22.xml"/><Relationship Id="rId5" Type="http://schemas.openxmlformats.org/officeDocument/2006/relationships/image" Target="../media/image14.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23.xml"/><Relationship Id="rId5" Type="http://schemas.openxmlformats.org/officeDocument/2006/relationships/image" Target="../media/image24.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4.xml"/><Relationship Id="rId5" Type="http://schemas.openxmlformats.org/officeDocument/2006/relationships/image" Target="../media/image14.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5.xml"/><Relationship Id="rId5" Type="http://schemas.openxmlformats.org/officeDocument/2006/relationships/image" Target="../media/image25.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26.xml"/><Relationship Id="rId5" Type="http://schemas.openxmlformats.org/officeDocument/2006/relationships/image" Target="../media/image14.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27.xml"/><Relationship Id="rId5" Type="http://schemas.openxmlformats.org/officeDocument/2006/relationships/image" Target="../media/image26.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28.xml"/><Relationship Id="rId5" Type="http://schemas.openxmlformats.org/officeDocument/2006/relationships/image" Target="../media/image14.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29.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30.xml"/><Relationship Id="rId5" Type="http://schemas.openxmlformats.org/officeDocument/2006/relationships/image" Target="../media/image14.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hemeOverride" Target="../theme/themeOverride31.xml"/><Relationship Id="rId5" Type="http://schemas.openxmlformats.org/officeDocument/2006/relationships/image" Target="../media/image2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32.xml"/><Relationship Id="rId5" Type="http://schemas.openxmlformats.org/officeDocument/2006/relationships/image" Target="../media/image14.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33.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hemeOverride" Target="../theme/themeOverride34.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hemeOverride" Target="../theme/themeOverride35.xml"/><Relationship Id="rId5" Type="http://schemas.openxmlformats.org/officeDocument/2006/relationships/image" Target="../media/image14.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1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36.xml"/><Relationship Id="rId5" Type="http://schemas.openxmlformats.org/officeDocument/2006/relationships/image" Target="../media/image14.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hemeOverride" Target="../theme/themeOverride37.xml"/><Relationship Id="rId5" Type="http://schemas.openxmlformats.org/officeDocument/2006/relationships/image" Target="../media/image14.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hemeOverride" Target="../theme/themeOverride38.xml"/><Relationship Id="rId5" Type="http://schemas.openxmlformats.org/officeDocument/2006/relationships/image" Target="../media/image31.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hemeOverride" Target="../theme/themeOverride39.xml"/><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hemeOverride" Target="../theme/themeOverride40.xml"/><Relationship Id="rId5" Type="http://schemas.openxmlformats.org/officeDocument/2006/relationships/image" Target="../media/image14.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hemeOverride" Target="../theme/themeOverride41.xml"/><Relationship Id="rId5" Type="http://schemas.openxmlformats.org/officeDocument/2006/relationships/image" Target="../media/image32.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42.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43.xml"/><Relationship Id="rId5" Type="http://schemas.openxmlformats.org/officeDocument/2006/relationships/image" Target="../media/image14.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hemeOverride" Target="../theme/themeOverride44.xml"/><Relationship Id="rId5" Type="http://schemas.openxmlformats.org/officeDocument/2006/relationships/image" Target="../media/image3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hemeOverride" Target="../theme/themeOverride45.xml"/><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hemeOverride" Target="../theme/themeOverride46.xml"/><Relationship Id="rId5" Type="http://schemas.openxmlformats.org/officeDocument/2006/relationships/image" Target="../media/image1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hemeOverride" Target="../theme/themeOverride47.xml"/><Relationship Id="rId5" Type="http://schemas.openxmlformats.org/officeDocument/2006/relationships/image" Target="../media/image34.pn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hemeOverride" Target="../theme/themeOverride48.xml"/><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hemeOverride" Target="../theme/themeOverride49.xml"/><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hemeOverride" Target="../theme/themeOverride50.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hemeOverride" Target="../theme/themeOverride51.xml"/><Relationship Id="rId5" Type="http://schemas.openxmlformats.org/officeDocument/2006/relationships/image" Target="../media/image14.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hemeOverride" Target="../theme/themeOverride52.xml"/><Relationship Id="rId5" Type="http://schemas.openxmlformats.org/officeDocument/2006/relationships/image" Target="../media/image35.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hemeOverride" Target="../theme/themeOverride53.xml"/><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hemeOverride" Target="../theme/themeOverride54.xml"/><Relationship Id="rId5" Type="http://schemas.openxmlformats.org/officeDocument/2006/relationships/image" Target="../media/image3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4.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hemeOverride" Target="../theme/themeOverride55.xml"/><Relationship Id="rId5" Type="http://schemas.openxmlformats.org/officeDocument/2006/relationships/image" Target="../media/image14.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hemeOverride" Target="../theme/themeOverride56.xml"/><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hemeOverride" Target="../theme/themeOverride57.xml"/><Relationship Id="rId5" Type="http://schemas.openxmlformats.org/officeDocument/2006/relationships/image" Target="../media/image14.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hemeOverride" Target="../theme/themeOverride58.xml"/><Relationship Id="rId5" Type="http://schemas.openxmlformats.org/officeDocument/2006/relationships/image" Target="../media/image14.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hemeOverride" Target="../theme/themeOverride59.xml"/><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hemeOverride" Target="../theme/themeOverride60.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3723"/>
            <a:ext cx="7772400" cy="829915"/>
          </a:xfrm>
        </p:spPr>
        <p:txBody>
          <a:bodyPr>
            <a:normAutofit/>
          </a:bodyPr>
          <a:lstStyle/>
          <a:p>
            <a:r>
              <a:rPr lang="ar-EG" b="1" dirty="0"/>
              <a:t>فن التعامل مع شكاوى واعتراضات العملاء</a:t>
            </a:r>
            <a:endParaRPr lang="fr-CA" b="1" dirty="0">
              <a:solidFill>
                <a:schemeClr val="bg1"/>
              </a:solidFill>
            </a:endParaRPr>
          </a:p>
        </p:txBody>
      </p:sp>
    </p:spTree>
    <p:extLst>
      <p:ext uri="{BB962C8B-B14F-4D97-AF65-F5344CB8AC3E}">
        <p14:creationId xmlns:p14="http://schemas.microsoft.com/office/powerpoint/2010/main" xmlns="" val="62681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4" name="Folded Corner 33"/>
          <p:cNvSpPr/>
          <p:nvPr/>
        </p:nvSpPr>
        <p:spPr>
          <a:xfrm>
            <a:off x="3347864" y="339502"/>
            <a:ext cx="2448272" cy="648072"/>
          </a:xfrm>
          <a:prstGeom prst="foldedCorne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EG" dirty="0"/>
              <a:t> </a:t>
            </a:r>
          </a:p>
          <a:p>
            <a:pPr algn="ctr" rtl="1"/>
            <a:r>
              <a:rPr lang="ar-EG" sz="3200" b="1" dirty="0">
                <a:latin typeface="Simplified Arabic" panose="02020603050405020304" pitchFamily="18" charset="-78"/>
                <a:cs typeface="Simplified Arabic" panose="02020603050405020304" pitchFamily="18" charset="-78"/>
              </a:rPr>
              <a:t>تعريف </a:t>
            </a:r>
            <a:r>
              <a:rPr lang="ar-EG" sz="3200" b="1" dirty="0" smtClean="0">
                <a:latin typeface="Simplified Arabic" panose="02020603050405020304" pitchFamily="18" charset="-78"/>
                <a:cs typeface="Simplified Arabic" panose="02020603050405020304" pitchFamily="18" charset="-78"/>
              </a:rPr>
              <a:t>العميل</a:t>
            </a:r>
          </a:p>
        </p:txBody>
      </p:sp>
      <p:sp>
        <p:nvSpPr>
          <p:cNvPr id="35" name="Rectangle 34"/>
          <p:cNvSpPr/>
          <p:nvPr/>
        </p:nvSpPr>
        <p:spPr>
          <a:xfrm>
            <a:off x="395536" y="1131590"/>
            <a:ext cx="860444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EG" sz="2400" b="1" dirty="0">
                <a:solidFill>
                  <a:srgbClr val="002060"/>
                </a:solidFill>
                <a:latin typeface="Simplified Arabic" panose="02020603050405020304" pitchFamily="18" charset="-78"/>
                <a:cs typeface="Simplified Arabic" panose="02020603050405020304" pitchFamily="18" charset="-78"/>
              </a:rPr>
              <a:t>عملاؤك افراد لديهم حاجات, وانت كموظف تتفاعل معهم اثناء اداء عملك فى محاولة تلبية حاجاتهم.</a:t>
            </a:r>
          </a:p>
        </p:txBody>
      </p:sp>
      <p:sp>
        <p:nvSpPr>
          <p:cNvPr id="64" name="Rectangle 13" descr="FD1DDF730CE4456e89755B07FE1653D0# #Rectangle 13"/>
          <p:cNvSpPr>
            <a:spLocks noChangeArrowheads="1"/>
          </p:cNvSpPr>
          <p:nvPr/>
        </p:nvSpPr>
        <p:spPr bwMode="auto">
          <a:xfrm>
            <a:off x="4867841" y="2197216"/>
            <a:ext cx="3195072"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grpSp>
        <p:nvGrpSpPr>
          <p:cNvPr id="65" name="Group 2"/>
          <p:cNvGrpSpPr>
            <a:grpSpLocks/>
          </p:cNvGrpSpPr>
          <p:nvPr/>
        </p:nvGrpSpPr>
        <p:grpSpPr bwMode="auto">
          <a:xfrm>
            <a:off x="4932040" y="2096981"/>
            <a:ext cx="3888432" cy="546777"/>
            <a:chOff x="0" y="0"/>
            <a:chExt cx="6561756" cy="546060"/>
          </a:xfrm>
        </p:grpSpPr>
        <p:sp>
          <p:nvSpPr>
            <p:cNvPr id="66"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67"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68"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a:solidFill>
                    <a:srgbClr val="FFFFFF"/>
                  </a:solidFill>
                  <a:latin typeface="Arial" charset="0"/>
                </a:rPr>
                <a:t>العميل الداخلى</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sp>
        <p:nvSpPr>
          <p:cNvPr id="69" name="Rectangle 13" descr="FD1DDF730CE4456e89755B07FE1653D0# #Rectangle 13"/>
          <p:cNvSpPr>
            <a:spLocks noChangeArrowheads="1"/>
          </p:cNvSpPr>
          <p:nvPr/>
        </p:nvSpPr>
        <p:spPr bwMode="auto">
          <a:xfrm>
            <a:off x="107504" y="2197216"/>
            <a:ext cx="3195072"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grpSp>
        <p:nvGrpSpPr>
          <p:cNvPr id="70" name="Group 2"/>
          <p:cNvGrpSpPr>
            <a:grpSpLocks/>
          </p:cNvGrpSpPr>
          <p:nvPr/>
        </p:nvGrpSpPr>
        <p:grpSpPr bwMode="auto">
          <a:xfrm>
            <a:off x="171703" y="2096981"/>
            <a:ext cx="3888432" cy="546777"/>
            <a:chOff x="0" y="0"/>
            <a:chExt cx="6561756" cy="546060"/>
          </a:xfrm>
        </p:grpSpPr>
        <p:sp>
          <p:nvSpPr>
            <p:cNvPr id="71"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72"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73"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a:solidFill>
                    <a:srgbClr val="FFFFFF"/>
                  </a:solidFill>
                  <a:latin typeface="Arial" charset="0"/>
                </a:rPr>
                <a:t>العميل الخارجى</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sp>
        <p:nvSpPr>
          <p:cNvPr id="74" name="Round Diagonal Corner Rectangle 73"/>
          <p:cNvSpPr/>
          <p:nvPr/>
        </p:nvSpPr>
        <p:spPr bwMode="auto">
          <a:xfrm>
            <a:off x="5148064" y="2787774"/>
            <a:ext cx="3346254" cy="2232248"/>
          </a:xfrm>
          <a:prstGeom prst="round2DiagRect">
            <a:avLst/>
          </a:prstGeom>
          <a:solidFill>
            <a:srgbClr val="FFFFFF"/>
          </a:solidFill>
          <a:ln w="25400" cap="flat" cmpd="sng" algn="ctr">
            <a:solidFill>
              <a:srgbClr val="FF0174"/>
            </a:solidFill>
            <a:prstDash val="solid"/>
          </a:ln>
          <a:effectLst/>
          <a:extLst/>
        </p:spPr>
        <p:txBody>
          <a:bodyPr vert="horz" wrap="none" lIns="91440" tIns="45720" rIns="91440" bIns="45720" numCol="1" rtl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ar-EG" sz="2800" b="0" i="0" u="none" strike="noStrike" kern="0" cap="none" spc="0" normalizeH="0" baseline="0" noProof="0" dirty="0" smtClean="0">
              <a:ln>
                <a:noFill/>
              </a:ln>
              <a:solidFill>
                <a:srgbClr val="808080"/>
              </a:solidFill>
              <a:effectLst/>
              <a:uLnTx/>
              <a:uFillTx/>
              <a:latin typeface="Arial" charset="0"/>
            </a:endParaRPr>
          </a:p>
        </p:txBody>
      </p:sp>
      <p:sp>
        <p:nvSpPr>
          <p:cNvPr id="75" name="TextBox 74"/>
          <p:cNvSpPr txBox="1"/>
          <p:nvPr/>
        </p:nvSpPr>
        <p:spPr>
          <a:xfrm>
            <a:off x="5148064" y="3219822"/>
            <a:ext cx="3346254" cy="1323439"/>
          </a:xfrm>
          <a:prstGeom prst="rect">
            <a:avLst/>
          </a:prstGeom>
          <a:noFill/>
        </p:spPr>
        <p:txBody>
          <a:bodyPr wrap="square" rtlCol="1">
            <a:spAutoFit/>
          </a:bodyPr>
          <a:lstStyle/>
          <a:p>
            <a:pPr algn="justLow" rtl="1" fontAlgn="base">
              <a:spcBef>
                <a:spcPct val="0"/>
              </a:spcBef>
              <a:spcAft>
                <a:spcPct val="0"/>
              </a:spcAft>
            </a:pPr>
            <a:r>
              <a:rPr lang="ar-SA" sz="2000" b="1" dirty="0">
                <a:solidFill>
                  <a:srgbClr val="880B3C"/>
                </a:solidFill>
                <a:latin typeface="Arial" charset="0"/>
              </a:rPr>
              <a:t>العميل الداخلى هو شخص من داخل المنظمة يعتمد على خدمتك للقيام بعمله. انه زميل عمل اساسى له حاجات بوسعك ان تلبيها</a:t>
            </a:r>
            <a:endParaRPr lang="ar-EG" sz="2000" dirty="0">
              <a:solidFill>
                <a:srgbClr val="880B3C"/>
              </a:solidFill>
              <a:latin typeface="Arial" charset="0"/>
            </a:endParaRPr>
          </a:p>
        </p:txBody>
      </p:sp>
      <p:sp>
        <p:nvSpPr>
          <p:cNvPr id="76" name="Round Diagonal Corner Rectangle 75"/>
          <p:cNvSpPr/>
          <p:nvPr/>
        </p:nvSpPr>
        <p:spPr bwMode="auto">
          <a:xfrm>
            <a:off x="395536" y="2787774"/>
            <a:ext cx="3346254" cy="2232248"/>
          </a:xfrm>
          <a:prstGeom prst="round2DiagRect">
            <a:avLst/>
          </a:prstGeom>
          <a:solidFill>
            <a:srgbClr val="FFFFFF"/>
          </a:solidFill>
          <a:ln w="25400" cap="flat" cmpd="sng" algn="ctr">
            <a:solidFill>
              <a:srgbClr val="FF0174"/>
            </a:solidFill>
            <a:prstDash val="solid"/>
          </a:ln>
          <a:effectLst/>
          <a:extLst/>
        </p:spPr>
        <p:txBody>
          <a:bodyPr vert="horz" wrap="none" lIns="91440" tIns="45720" rIns="91440" bIns="45720" numCol="1" rtl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ar-EG" sz="2800" b="0" i="0" u="none" strike="noStrike" kern="0" cap="none" spc="0" normalizeH="0" baseline="0" noProof="0" dirty="0" smtClean="0">
              <a:ln>
                <a:noFill/>
              </a:ln>
              <a:solidFill>
                <a:srgbClr val="808080"/>
              </a:solidFill>
              <a:effectLst/>
              <a:uLnTx/>
              <a:uFillTx/>
              <a:latin typeface="Arial" charset="0"/>
            </a:endParaRPr>
          </a:p>
        </p:txBody>
      </p:sp>
      <p:sp>
        <p:nvSpPr>
          <p:cNvPr id="77" name="TextBox 76"/>
          <p:cNvSpPr txBox="1"/>
          <p:nvPr/>
        </p:nvSpPr>
        <p:spPr>
          <a:xfrm>
            <a:off x="395536" y="3291830"/>
            <a:ext cx="3346254" cy="1015663"/>
          </a:xfrm>
          <a:prstGeom prst="rect">
            <a:avLst/>
          </a:prstGeom>
          <a:noFill/>
        </p:spPr>
        <p:txBody>
          <a:bodyPr wrap="square" rtlCol="1">
            <a:spAutoFit/>
          </a:bodyPr>
          <a:lstStyle/>
          <a:p>
            <a:pPr algn="justLow" rtl="1" fontAlgn="base">
              <a:spcBef>
                <a:spcPct val="0"/>
              </a:spcBef>
              <a:spcAft>
                <a:spcPct val="0"/>
              </a:spcAft>
            </a:pPr>
            <a:r>
              <a:rPr lang="ar-SA" sz="2000" b="1" dirty="0">
                <a:solidFill>
                  <a:srgbClr val="880B3C"/>
                </a:solidFill>
                <a:latin typeface="Arial" charset="0"/>
              </a:rPr>
              <a:t>العميل الخارجى هو شخص خارج المنظمة له حاجات تؤمنها المنظمة. وهذا هو التعريف التقليدى للعميل</a:t>
            </a:r>
            <a:endParaRPr lang="ar-EG" sz="2000" dirty="0">
              <a:solidFill>
                <a:srgbClr val="880B3C"/>
              </a:solidFill>
              <a:latin typeface="Arial" charset="0"/>
            </a:endParaRPr>
          </a:p>
        </p:txBody>
      </p:sp>
    </p:spTree>
    <p:extLst>
      <p:ext uri="{BB962C8B-B14F-4D97-AF65-F5344CB8AC3E}">
        <p14:creationId xmlns:p14="http://schemas.microsoft.com/office/powerpoint/2010/main" xmlns="" val="5012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1000" fill="hold"/>
                                        <p:tgtEl>
                                          <p:spTgt spid="65"/>
                                        </p:tgtEl>
                                        <p:attrNameLst>
                                          <p:attrName>ppt_x</p:attrName>
                                        </p:attrNameLst>
                                      </p:cBhvr>
                                      <p:tavLst>
                                        <p:tav tm="0">
                                          <p:val>
                                            <p:strVal val="#ppt_x"/>
                                          </p:val>
                                        </p:tav>
                                        <p:tav tm="100000">
                                          <p:val>
                                            <p:strVal val="#ppt_x"/>
                                          </p:val>
                                        </p:tav>
                                      </p:tavLst>
                                    </p:anim>
                                    <p:anim calcmode="lin" valueType="num">
                                      <p:cBhvr additive="base">
                                        <p:cTn id="17" dur="1000" fill="hold"/>
                                        <p:tgtEl>
                                          <p:spTgt spid="65"/>
                                        </p:tgtEl>
                                        <p:attrNameLst>
                                          <p:attrName>ppt_y</p:attrName>
                                        </p:attrNameLst>
                                      </p:cBhvr>
                                      <p:tavLst>
                                        <p:tav tm="0">
                                          <p:val>
                                            <p:strVal val="1+#ppt_h/2"/>
                                          </p:val>
                                        </p:tav>
                                        <p:tav tm="100000">
                                          <p:val>
                                            <p:strVal val="#ppt_y"/>
                                          </p:val>
                                        </p:tav>
                                      </p:tavLst>
                                    </p:anim>
                                  </p:childTnLst>
                                </p:cTn>
                              </p:par>
                              <p:par>
                                <p:cTn id="18" presetID="21" presetClass="entr" presetSubtype="1"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heel(1)">
                                      <p:cBhvr>
                                        <p:cTn id="20" dur="2000"/>
                                        <p:tgtEl>
                                          <p:spTgt spid="7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heel(1)">
                                      <p:cBhvr>
                                        <p:cTn id="23" dur="20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fltVal val="0"/>
                                          </p:val>
                                        </p:tav>
                                        <p:tav tm="100000">
                                          <p:val>
                                            <p:strVal val="#ppt_w"/>
                                          </p:val>
                                        </p:tav>
                                      </p:tavLst>
                                    </p:anim>
                                    <p:anim calcmode="lin" valueType="num">
                                      <p:cBhvr>
                                        <p:cTn id="29" dur="500" fill="hold"/>
                                        <p:tgtEl>
                                          <p:spTgt spid="70"/>
                                        </p:tgtEl>
                                        <p:attrNameLst>
                                          <p:attrName>ppt_h</p:attrName>
                                        </p:attrNameLst>
                                      </p:cBhvr>
                                      <p:tavLst>
                                        <p:tav tm="0">
                                          <p:val>
                                            <p:fltVal val="0"/>
                                          </p:val>
                                        </p:tav>
                                        <p:tav tm="100000">
                                          <p:val>
                                            <p:strVal val="#ppt_h"/>
                                          </p:val>
                                        </p:tav>
                                      </p:tavLst>
                                    </p:anim>
                                  </p:childTnLst>
                                </p:cTn>
                              </p:par>
                              <p:par>
                                <p:cTn id="30" presetID="2" presetClass="entr" presetSubtype="4"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1000" fill="hold"/>
                                        <p:tgtEl>
                                          <p:spTgt spid="70"/>
                                        </p:tgtEl>
                                        <p:attrNameLst>
                                          <p:attrName>ppt_x</p:attrName>
                                        </p:attrNameLst>
                                      </p:cBhvr>
                                      <p:tavLst>
                                        <p:tav tm="0">
                                          <p:val>
                                            <p:strVal val="#ppt_x"/>
                                          </p:val>
                                        </p:tav>
                                        <p:tav tm="100000">
                                          <p:val>
                                            <p:strVal val="#ppt_x"/>
                                          </p:val>
                                        </p:tav>
                                      </p:tavLst>
                                    </p:anim>
                                    <p:anim calcmode="lin" valueType="num">
                                      <p:cBhvr additive="base">
                                        <p:cTn id="33" dur="1000" fill="hold"/>
                                        <p:tgtEl>
                                          <p:spTgt spid="70"/>
                                        </p:tgtEl>
                                        <p:attrNameLst>
                                          <p:attrName>ppt_y</p:attrName>
                                        </p:attrNameLst>
                                      </p:cBhvr>
                                      <p:tavLst>
                                        <p:tav tm="0">
                                          <p:val>
                                            <p:strVal val="1+#ppt_h/2"/>
                                          </p:val>
                                        </p:tav>
                                        <p:tav tm="100000">
                                          <p:val>
                                            <p:strVal val="#ppt_y"/>
                                          </p:val>
                                        </p:tav>
                                      </p:tavLst>
                                    </p:anim>
                                  </p:childTnLst>
                                </p:cTn>
                              </p:par>
                              <p:par>
                                <p:cTn id="34" presetID="21" presetClass="entr" presetSubtype="1"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heel(1)">
                                      <p:cBhvr>
                                        <p:cTn id="36" dur="2000"/>
                                        <p:tgtEl>
                                          <p:spTgt spid="76"/>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heel(1)">
                                      <p:cBhvr>
                                        <p:cTn id="39"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4" grpId="0" animBg="1"/>
      <p:bldP spid="75" grpId="0"/>
      <p:bldP spid="76" grpId="0" animBg="1"/>
      <p:bldP spid="7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اقرأ الأقوال السلبية التالية واقتراح الطرق الإيجابية للتعبير عن الأفكار نفسها</a:t>
            </a:r>
          </a:p>
        </p:txBody>
      </p:sp>
    </p:spTree>
    <p:extLst>
      <p:ext uri="{BB962C8B-B14F-4D97-AF65-F5344CB8AC3E}">
        <p14:creationId xmlns:p14="http://schemas.microsoft.com/office/powerpoint/2010/main" xmlns="" val="4592552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ما الأفكار الأخر التى تقترحها لتفادى حالات انزعاج العملاء؟</a:t>
            </a:r>
          </a:p>
        </p:txBody>
      </p:sp>
    </p:spTree>
    <p:extLst>
      <p:ext uri="{BB962C8B-B14F-4D97-AF65-F5344CB8AC3E}">
        <p14:creationId xmlns:p14="http://schemas.microsoft.com/office/powerpoint/2010/main" xmlns="" val="29136595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كيف </a:t>
            </a:r>
            <a:r>
              <a:rPr lang="ar-EG" altLang="zh-CN" sz="5000" b="1" dirty="0">
                <a:solidFill>
                  <a:srgbClr val="FFFFFF"/>
                </a:solidFill>
              </a:rPr>
              <a:t>تقول "لا" للعميل</a:t>
            </a:r>
          </a:p>
        </p:txBody>
      </p:sp>
    </p:spTree>
    <p:extLst>
      <p:ext uri="{BB962C8B-B14F-4D97-AF65-F5344CB8AC3E}">
        <p14:creationId xmlns:p14="http://schemas.microsoft.com/office/powerpoint/2010/main" xmlns="" val="4049440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وهو أسلوب يتم استخدامه عندما لا يستطيع مقدم الخدمة إشباع حاجة / تحقيق رغبة أو مقابلة توقعات العميل نتيجة القصور فى احد جوانب الخدمة أو الصلاحيات أو استحالة تنفيذ طلب العميل لمخالفته الأنظمة والقوانين, وهناك طريقتان لإخبار العميل بذلك وهما</a:t>
            </a:r>
          </a:p>
        </p:txBody>
      </p:sp>
      <p:sp>
        <p:nvSpPr>
          <p:cNvPr id="4" name="Rectangle 3"/>
          <p:cNvSpPr/>
          <p:nvPr/>
        </p:nvSpPr>
        <p:spPr>
          <a:xfrm>
            <a:off x="2520280" y="237877"/>
            <a:ext cx="413995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اختر مفرداتك بعناية</a:t>
            </a:r>
          </a:p>
        </p:txBody>
      </p:sp>
      <p:sp>
        <p:nvSpPr>
          <p:cNvPr id="3" name="Round Diagonal Corner Rectangle 2"/>
          <p:cNvSpPr/>
          <p:nvPr/>
        </p:nvSpPr>
        <p:spPr>
          <a:xfrm>
            <a:off x="971600" y="1779662"/>
            <a:ext cx="2880320" cy="504056"/>
          </a:xfrm>
          <a:prstGeom prst="round2Diag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EG" sz="2400" dirty="0"/>
              <a:t>"لا" الصعبة </a:t>
            </a:r>
          </a:p>
        </p:txBody>
      </p:sp>
      <p:sp>
        <p:nvSpPr>
          <p:cNvPr id="5" name="Round Diagonal Corner Rectangle 4"/>
          <p:cNvSpPr/>
          <p:nvPr/>
        </p:nvSpPr>
        <p:spPr>
          <a:xfrm>
            <a:off x="971600" y="3003798"/>
            <a:ext cx="2880320" cy="504056"/>
          </a:xfrm>
          <a:prstGeom prst="round2Diag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dirty="0"/>
              <a:t>"لا" الخدمة </a:t>
            </a:r>
          </a:p>
        </p:txBody>
      </p:sp>
    </p:spTree>
    <p:extLst>
      <p:ext uri="{BB962C8B-B14F-4D97-AF65-F5344CB8AC3E}">
        <p14:creationId xmlns:p14="http://schemas.microsoft.com/office/powerpoint/2010/main" xmlns="" val="2711395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طريقة تهدئة </a:t>
            </a:r>
            <a:r>
              <a:rPr lang="ar-EG" altLang="zh-CN" sz="5000" b="1" dirty="0">
                <a:solidFill>
                  <a:srgbClr val="FFFFFF"/>
                </a:solidFill>
              </a:rPr>
              <a:t>العملاء المنزعجين</a:t>
            </a:r>
            <a:endParaRPr lang="ar-EG" altLang="zh-CN" sz="5000" b="1" dirty="0" smtClean="0">
              <a:solidFill>
                <a:srgbClr val="FFFFFF"/>
              </a:solidFill>
            </a:endParaRPr>
          </a:p>
        </p:txBody>
      </p:sp>
    </p:spTree>
    <p:extLst>
      <p:ext uri="{BB962C8B-B14F-4D97-AF65-F5344CB8AC3E}">
        <p14:creationId xmlns:p14="http://schemas.microsoft.com/office/powerpoint/2010/main" xmlns="" val="147709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20280" y="237877"/>
            <a:ext cx="41399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الخطوة </a:t>
            </a:r>
            <a:r>
              <a:rPr lang="ar-EG" sz="2400" b="1" dirty="0" smtClean="0">
                <a:solidFill>
                  <a:srgbClr val="002060"/>
                </a:solidFill>
                <a:latin typeface="Simplified Arabic" panose="02020603050405020304" pitchFamily="18" charset="-78"/>
                <a:cs typeface="Simplified Arabic" panose="02020603050405020304" pitchFamily="18" charset="-78"/>
              </a:rPr>
              <a:t>الأولى</a:t>
            </a: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اصغ للعميل ودعه يعبر عن رأية</a:t>
            </a:r>
          </a:p>
        </p:txBody>
      </p:sp>
      <p:sp>
        <p:nvSpPr>
          <p:cNvPr id="5" name="Round Diagonal Corner Rectangle 4"/>
          <p:cNvSpPr/>
          <p:nvPr/>
        </p:nvSpPr>
        <p:spPr>
          <a:xfrm>
            <a:off x="2051720" y="3579862"/>
            <a:ext cx="5328592" cy="504056"/>
          </a:xfrm>
          <a:prstGeom prst="round2Diag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2400" dirty="0">
                <a:solidFill>
                  <a:prstClr val="white"/>
                </a:solidFill>
              </a:rPr>
              <a:t>أين تكمن برأيك أهمية الهدوء والاستماع لاأخر؟</a:t>
            </a:r>
          </a:p>
        </p:txBody>
      </p:sp>
      <p:sp>
        <p:nvSpPr>
          <p:cNvPr id="6" name="Folded Corner 5"/>
          <p:cNvSpPr/>
          <p:nvPr/>
        </p:nvSpPr>
        <p:spPr>
          <a:xfrm>
            <a:off x="7380312" y="2571750"/>
            <a:ext cx="1584176" cy="576064"/>
          </a:xfrm>
          <a:prstGeom prst="foldedCorner">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a:solidFill>
                  <a:prstClr val="white"/>
                </a:solidFill>
              </a:rPr>
              <a:t>تمرين</a:t>
            </a:r>
          </a:p>
        </p:txBody>
      </p:sp>
    </p:spTree>
    <p:extLst>
      <p:ext uri="{BB962C8B-B14F-4D97-AF65-F5344CB8AC3E}">
        <p14:creationId xmlns:p14="http://schemas.microsoft.com/office/powerpoint/2010/main" xmlns="" val="3318460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20280" y="237877"/>
            <a:ext cx="41399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الخطوة الثانية</a:t>
            </a: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أجب بطريقة إيجابية وليس سلبية</a:t>
            </a:r>
          </a:p>
        </p:txBody>
      </p:sp>
      <p:sp>
        <p:nvSpPr>
          <p:cNvPr id="5" name="Round Diagonal Corner Rectangle 4"/>
          <p:cNvSpPr/>
          <p:nvPr/>
        </p:nvSpPr>
        <p:spPr>
          <a:xfrm>
            <a:off x="2051720" y="3579862"/>
            <a:ext cx="5328592" cy="504056"/>
          </a:xfrm>
          <a:prstGeom prst="round2Diag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2400" dirty="0">
                <a:solidFill>
                  <a:prstClr val="white"/>
                </a:solidFill>
              </a:rPr>
              <a:t>ردة فعل سلبية</a:t>
            </a:r>
          </a:p>
        </p:txBody>
      </p:sp>
      <p:sp>
        <p:nvSpPr>
          <p:cNvPr id="6" name="Folded Corner 5"/>
          <p:cNvSpPr/>
          <p:nvPr/>
        </p:nvSpPr>
        <p:spPr>
          <a:xfrm>
            <a:off x="7380312" y="2571750"/>
            <a:ext cx="1584176" cy="576064"/>
          </a:xfrm>
          <a:prstGeom prst="foldedCorner">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a:solidFill>
                  <a:prstClr val="white"/>
                </a:solidFill>
              </a:rPr>
              <a:t>تمرين</a:t>
            </a:r>
          </a:p>
        </p:txBody>
      </p:sp>
    </p:spTree>
    <p:extLst>
      <p:ext uri="{BB962C8B-B14F-4D97-AF65-F5344CB8AC3E}">
        <p14:creationId xmlns:p14="http://schemas.microsoft.com/office/powerpoint/2010/main" xmlns="" val="3535914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20280" y="237877"/>
            <a:ext cx="41399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الخطوة الثالثة</a:t>
            </a: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تعاطف </a:t>
            </a:r>
            <a:r>
              <a:rPr lang="ar-EG" sz="2400" b="1" dirty="0">
                <a:solidFill>
                  <a:srgbClr val="002060"/>
                </a:solidFill>
                <a:latin typeface="Simplified Arabic" panose="02020603050405020304" pitchFamily="18" charset="-78"/>
                <a:cs typeface="Simplified Arabic" panose="02020603050405020304" pitchFamily="18" charset="-78"/>
              </a:rPr>
              <a:t>مع العميل</a:t>
            </a:r>
          </a:p>
        </p:txBody>
      </p:sp>
      <p:sp>
        <p:nvSpPr>
          <p:cNvPr id="5" name="Round Diagonal Corner Rectangle 4"/>
          <p:cNvSpPr/>
          <p:nvPr/>
        </p:nvSpPr>
        <p:spPr>
          <a:xfrm>
            <a:off x="2051720" y="3579862"/>
            <a:ext cx="5328592" cy="504056"/>
          </a:xfrm>
          <a:prstGeom prst="round2Diag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2400" dirty="0">
                <a:solidFill>
                  <a:prstClr val="white"/>
                </a:solidFill>
              </a:rPr>
              <a:t>اذكر ثلاث تعابير اخرى تعبر عن </a:t>
            </a:r>
            <a:r>
              <a:rPr lang="ar-EG" sz="2400" dirty="0" smtClean="0">
                <a:solidFill>
                  <a:prstClr val="white"/>
                </a:solidFill>
              </a:rPr>
              <a:t>التعاطف</a:t>
            </a:r>
            <a:endParaRPr lang="ar-EG" sz="2400" dirty="0">
              <a:solidFill>
                <a:prstClr val="white"/>
              </a:solidFill>
            </a:endParaRPr>
          </a:p>
        </p:txBody>
      </p:sp>
      <p:sp>
        <p:nvSpPr>
          <p:cNvPr id="6" name="Folded Corner 5"/>
          <p:cNvSpPr/>
          <p:nvPr/>
        </p:nvSpPr>
        <p:spPr>
          <a:xfrm>
            <a:off x="7380312" y="2571750"/>
            <a:ext cx="1584176" cy="576064"/>
          </a:xfrm>
          <a:prstGeom prst="foldedCorner">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a:solidFill>
                  <a:prstClr val="white"/>
                </a:solidFill>
              </a:rPr>
              <a:t>تمرين</a:t>
            </a:r>
          </a:p>
        </p:txBody>
      </p:sp>
    </p:spTree>
    <p:extLst>
      <p:ext uri="{BB962C8B-B14F-4D97-AF65-F5344CB8AC3E}">
        <p14:creationId xmlns:p14="http://schemas.microsoft.com/office/powerpoint/2010/main" xmlns="" val="1959818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20280" y="237877"/>
            <a:ext cx="41399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الخطوة الرابعة</a:t>
            </a: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حدد </a:t>
            </a:r>
            <a:r>
              <a:rPr lang="ar-EG" sz="2400" b="1" dirty="0">
                <a:solidFill>
                  <a:srgbClr val="002060"/>
                </a:solidFill>
                <a:latin typeface="Simplified Arabic" panose="02020603050405020304" pitchFamily="18" charset="-78"/>
                <a:cs typeface="Simplified Arabic" panose="02020603050405020304" pitchFamily="18" charset="-78"/>
              </a:rPr>
              <a:t>حلا يقبله العميل</a:t>
            </a:r>
          </a:p>
        </p:txBody>
      </p:sp>
      <p:sp>
        <p:nvSpPr>
          <p:cNvPr id="5" name="Round Diagonal Corner Rectangle 4"/>
          <p:cNvSpPr/>
          <p:nvPr/>
        </p:nvSpPr>
        <p:spPr>
          <a:xfrm>
            <a:off x="2051720" y="3579862"/>
            <a:ext cx="5328592" cy="504056"/>
          </a:xfrm>
          <a:prstGeom prst="round2Diag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2400" dirty="0">
                <a:solidFill>
                  <a:prstClr val="white"/>
                </a:solidFill>
              </a:rPr>
              <a:t>اختم بإعادة التأكيد على أهمية العميل</a:t>
            </a:r>
          </a:p>
        </p:txBody>
      </p:sp>
    </p:spTree>
    <p:extLst>
      <p:ext uri="{BB962C8B-B14F-4D97-AF65-F5344CB8AC3E}">
        <p14:creationId xmlns:p14="http://schemas.microsoft.com/office/powerpoint/2010/main" xmlns="" val="3395441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16224" y="237877"/>
            <a:ext cx="5148064"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الخطوة الخامسة</a:t>
            </a: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لا </a:t>
            </a:r>
            <a:r>
              <a:rPr lang="ar-EG" sz="2400" b="1" dirty="0">
                <a:solidFill>
                  <a:srgbClr val="002060"/>
                </a:solidFill>
                <a:latin typeface="Simplified Arabic" panose="02020603050405020304" pitchFamily="18" charset="-78"/>
                <a:cs typeface="Simplified Arabic" panose="02020603050405020304" pitchFamily="18" charset="-78"/>
              </a:rPr>
              <a:t>تنس أن تتابع الموضوع- هذا أمر فائق الأهمية</a:t>
            </a:r>
          </a:p>
        </p:txBody>
      </p:sp>
      <p:sp>
        <p:nvSpPr>
          <p:cNvPr id="5" name="Round Diagonal Corner Rectangle 4"/>
          <p:cNvSpPr/>
          <p:nvPr/>
        </p:nvSpPr>
        <p:spPr>
          <a:xfrm>
            <a:off x="2051720" y="3579862"/>
            <a:ext cx="5328592" cy="504056"/>
          </a:xfrm>
          <a:prstGeom prst="round2Diag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2400" dirty="0">
                <a:solidFill>
                  <a:prstClr val="white"/>
                </a:solidFill>
              </a:rPr>
              <a:t>سيناريو</a:t>
            </a:r>
          </a:p>
        </p:txBody>
      </p:sp>
    </p:spTree>
    <p:extLst>
      <p:ext uri="{BB962C8B-B14F-4D97-AF65-F5344CB8AC3E}">
        <p14:creationId xmlns:p14="http://schemas.microsoft.com/office/powerpoint/2010/main" xmlns="" val="1762663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1600" b="1" dirty="0">
              <a:solidFill>
                <a:srgbClr val="FFFFFF"/>
              </a:solidFill>
            </a:endParaRPr>
          </a:p>
          <a:p>
            <a:pPr marL="0" indent="0" algn="ctr" rtl="1" eaLnBrk="1" hangingPunct="1">
              <a:buFontTx/>
              <a:buNone/>
            </a:pPr>
            <a:r>
              <a:rPr lang="ar-EG" altLang="zh-CN" sz="5000" b="1" dirty="0">
                <a:solidFill>
                  <a:srgbClr val="FFFFFF"/>
                </a:solidFill>
              </a:rPr>
              <a:t>اهمية خدمة العملاء</a:t>
            </a:r>
          </a:p>
        </p:txBody>
      </p:sp>
    </p:spTree>
    <p:extLst>
      <p:ext uri="{BB962C8B-B14F-4D97-AF65-F5344CB8AC3E}">
        <p14:creationId xmlns:p14="http://schemas.microsoft.com/office/powerpoint/2010/main" xmlns="" val="2059614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3019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979712" y="237877"/>
            <a:ext cx="702027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EG" sz="2400" b="1" dirty="0">
                <a:solidFill>
                  <a:srgbClr val="002060"/>
                </a:solidFill>
                <a:latin typeface="Simplified Arabic" panose="02020603050405020304" pitchFamily="18" charset="-78"/>
                <a:cs typeface="Simplified Arabic" panose="02020603050405020304" pitchFamily="18" charset="-78"/>
              </a:rPr>
              <a:t>حينما تقوم الشركة بخدمة عملائها بتميز فانها تستطيع تحقيق الاتى</a:t>
            </a:r>
          </a:p>
        </p:txBody>
      </p:sp>
      <p:grpSp>
        <p:nvGrpSpPr>
          <p:cNvPr id="18" name="Group 3"/>
          <p:cNvGrpSpPr>
            <a:grpSpLocks/>
          </p:cNvGrpSpPr>
          <p:nvPr/>
        </p:nvGrpSpPr>
        <p:grpSpPr bwMode="auto">
          <a:xfrm rot="10800000">
            <a:off x="1043503" y="1635346"/>
            <a:ext cx="7268150" cy="646113"/>
            <a:chOff x="0" y="-23"/>
            <a:chExt cx="3278" cy="407"/>
          </a:xfrm>
        </p:grpSpPr>
        <p:grpSp>
          <p:nvGrpSpPr>
            <p:cNvPr id="19" name="Group 4"/>
            <p:cNvGrpSpPr>
              <a:grpSpLocks/>
            </p:cNvGrpSpPr>
            <p:nvPr/>
          </p:nvGrpSpPr>
          <p:grpSpPr bwMode="auto">
            <a:xfrm>
              <a:off x="0" y="25"/>
              <a:ext cx="384" cy="359"/>
              <a:chOff x="0" y="25"/>
              <a:chExt cx="384" cy="359"/>
            </a:xfrm>
          </p:grpSpPr>
          <p:sp>
            <p:nvSpPr>
              <p:cNvPr id="23"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4"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5"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6"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7"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8"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29"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0"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1"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20"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1" name="Text Box 15"/>
            <p:cNvSpPr txBox="1">
              <a:spLocks noChangeArrowheads="1"/>
            </p:cNvSpPr>
            <p:nvPr/>
          </p:nvSpPr>
          <p:spPr bwMode="auto">
            <a:xfrm rot="10800000">
              <a:off x="330" y="47"/>
              <a:ext cx="294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a:solidFill>
                    <a:srgbClr val="002060"/>
                  </a:solidFill>
                </a:rPr>
                <a:t>زيادة نسبة الحفاظ على العملاء واستمرار يتهم والحد من تسربهم</a:t>
              </a:r>
              <a:endParaRPr lang="en-US" sz="2400" b="1" dirty="0">
                <a:solidFill>
                  <a:srgbClr val="002060"/>
                </a:solidFill>
              </a:endParaRPr>
            </a:p>
          </p:txBody>
        </p:sp>
        <p:sp>
          <p:nvSpPr>
            <p:cNvPr id="22" name="Text Box 16"/>
            <p:cNvSpPr txBox="1">
              <a:spLocks noChangeArrowheads="1"/>
            </p:cNvSpPr>
            <p:nvPr/>
          </p:nvSpPr>
          <p:spPr bwMode="auto">
            <a:xfrm rot="10800000">
              <a:off x="81" y="53"/>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2</a:t>
              </a:r>
            </a:p>
          </p:txBody>
        </p:sp>
      </p:grpSp>
      <p:grpSp>
        <p:nvGrpSpPr>
          <p:cNvPr id="32" name="Group 31"/>
          <p:cNvGrpSpPr>
            <a:grpSpLocks/>
          </p:cNvGrpSpPr>
          <p:nvPr/>
        </p:nvGrpSpPr>
        <p:grpSpPr bwMode="auto">
          <a:xfrm rot="10800000">
            <a:off x="1179081" y="757462"/>
            <a:ext cx="7137333" cy="628650"/>
            <a:chOff x="0" y="-26"/>
            <a:chExt cx="3219" cy="396"/>
          </a:xfrm>
        </p:grpSpPr>
        <p:sp>
          <p:nvSpPr>
            <p:cNvPr id="33"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36" name="Text Box 33"/>
            <p:cNvSpPr txBox="1">
              <a:spLocks noChangeArrowheads="1"/>
            </p:cNvSpPr>
            <p:nvPr/>
          </p:nvSpPr>
          <p:spPr bwMode="auto">
            <a:xfrm rot="10800000">
              <a:off x="340" y="25"/>
              <a:ext cx="287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اتاحة </a:t>
              </a:r>
              <a:r>
                <a:rPr lang="ar-EG" sz="2400" b="1" dirty="0">
                  <a:solidFill>
                    <a:srgbClr val="002060"/>
                  </a:solidFill>
                </a:rPr>
                <a:t>فرصة اكبر لزيادة وتنويع نشاطات العملاء</a:t>
              </a:r>
              <a:endParaRPr lang="en-US" sz="2400" b="1" dirty="0">
                <a:solidFill>
                  <a:srgbClr val="002060"/>
                </a:solidFill>
              </a:endParaRPr>
            </a:p>
          </p:txBody>
        </p:sp>
        <p:grpSp>
          <p:nvGrpSpPr>
            <p:cNvPr id="37" name="Group 34"/>
            <p:cNvGrpSpPr>
              <a:grpSpLocks/>
            </p:cNvGrpSpPr>
            <p:nvPr/>
          </p:nvGrpSpPr>
          <p:grpSpPr bwMode="auto">
            <a:xfrm>
              <a:off x="0" y="18"/>
              <a:ext cx="358" cy="352"/>
              <a:chOff x="0" y="6"/>
              <a:chExt cx="358" cy="352"/>
            </a:xfrm>
          </p:grpSpPr>
          <p:grpSp>
            <p:nvGrpSpPr>
              <p:cNvPr id="38" name="Group 35"/>
              <p:cNvGrpSpPr>
                <a:grpSpLocks/>
              </p:cNvGrpSpPr>
              <p:nvPr/>
            </p:nvGrpSpPr>
            <p:grpSpPr bwMode="auto">
              <a:xfrm>
                <a:off x="0" y="6"/>
                <a:ext cx="358" cy="352"/>
                <a:chOff x="0" y="6"/>
                <a:chExt cx="358" cy="352"/>
              </a:xfrm>
            </p:grpSpPr>
            <p:sp>
              <p:nvSpPr>
                <p:cNvPr id="40"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41"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2"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3"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4"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5"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6"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7"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8"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9"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39" name="Text Box 46"/>
              <p:cNvSpPr txBox="1">
                <a:spLocks noChangeArrowheads="1"/>
              </p:cNvSpPr>
              <p:nvPr/>
            </p:nvSpPr>
            <p:spPr bwMode="auto">
              <a:xfrm rot="10523902">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1</a:t>
                </a:r>
              </a:p>
            </p:txBody>
          </p:sp>
        </p:grpSp>
      </p:grpSp>
      <p:grpSp>
        <p:nvGrpSpPr>
          <p:cNvPr id="50" name="Group 3"/>
          <p:cNvGrpSpPr>
            <a:grpSpLocks/>
          </p:cNvGrpSpPr>
          <p:nvPr/>
        </p:nvGrpSpPr>
        <p:grpSpPr bwMode="auto">
          <a:xfrm rot="10800000">
            <a:off x="1187624" y="3311744"/>
            <a:ext cx="7124029" cy="646113"/>
            <a:chOff x="0" y="-23"/>
            <a:chExt cx="3213" cy="407"/>
          </a:xfrm>
        </p:grpSpPr>
        <p:grpSp>
          <p:nvGrpSpPr>
            <p:cNvPr id="51" name="Group 4"/>
            <p:cNvGrpSpPr>
              <a:grpSpLocks/>
            </p:cNvGrpSpPr>
            <p:nvPr/>
          </p:nvGrpSpPr>
          <p:grpSpPr bwMode="auto">
            <a:xfrm>
              <a:off x="0" y="25"/>
              <a:ext cx="384" cy="359"/>
              <a:chOff x="0" y="25"/>
              <a:chExt cx="384" cy="359"/>
            </a:xfrm>
          </p:grpSpPr>
          <p:sp>
            <p:nvSpPr>
              <p:cNvPr id="55"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56"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57"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58"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59"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60"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1"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2"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3"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52"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53" name="Text Box 15"/>
            <p:cNvSpPr txBox="1">
              <a:spLocks noChangeArrowheads="1"/>
            </p:cNvSpPr>
            <p:nvPr/>
          </p:nvSpPr>
          <p:spPr bwMode="auto">
            <a:xfrm rot="10800000">
              <a:off x="384" y="44"/>
              <a:ext cx="281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تحقيق </a:t>
              </a:r>
              <a:r>
                <a:rPr lang="ar-EG" sz="2400" b="1" dirty="0">
                  <a:solidFill>
                    <a:srgbClr val="002060"/>
                  </a:solidFill>
                </a:rPr>
                <a:t>التفوق التنافسى على المنافسين</a:t>
              </a:r>
              <a:endParaRPr lang="en-US" sz="2400" b="1" dirty="0">
                <a:solidFill>
                  <a:srgbClr val="002060"/>
                </a:solidFill>
              </a:endParaRPr>
            </a:p>
          </p:txBody>
        </p:sp>
        <p:sp>
          <p:nvSpPr>
            <p:cNvPr id="54" name="Text Box 16"/>
            <p:cNvSpPr txBox="1">
              <a:spLocks noChangeArrowheads="1"/>
            </p:cNvSpPr>
            <p:nvPr/>
          </p:nvSpPr>
          <p:spPr bwMode="auto">
            <a:xfrm rot="10800000">
              <a:off x="80" y="50"/>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4</a:t>
              </a:r>
              <a:endParaRPr lang="en-US" sz="2400" b="1" dirty="0">
                <a:solidFill>
                  <a:srgbClr val="FFFFFF"/>
                </a:solidFill>
              </a:endParaRPr>
            </a:p>
          </p:txBody>
        </p:sp>
      </p:grpSp>
      <p:grpSp>
        <p:nvGrpSpPr>
          <p:cNvPr id="78" name="Group 31"/>
          <p:cNvGrpSpPr>
            <a:grpSpLocks/>
          </p:cNvGrpSpPr>
          <p:nvPr/>
        </p:nvGrpSpPr>
        <p:grpSpPr bwMode="auto">
          <a:xfrm rot="10800000">
            <a:off x="1179081" y="2433861"/>
            <a:ext cx="7137333" cy="628650"/>
            <a:chOff x="0" y="-26"/>
            <a:chExt cx="3219" cy="396"/>
          </a:xfrm>
        </p:grpSpPr>
        <p:sp>
          <p:nvSpPr>
            <p:cNvPr id="79"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80" name="Text Box 33"/>
            <p:cNvSpPr txBox="1">
              <a:spLocks noChangeArrowheads="1"/>
            </p:cNvSpPr>
            <p:nvPr/>
          </p:nvSpPr>
          <p:spPr bwMode="auto">
            <a:xfrm rot="10800000">
              <a:off x="367" y="56"/>
              <a:ext cx="284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زيادة </a:t>
              </a:r>
              <a:r>
                <a:rPr lang="ar-EG" sz="2400" b="1" dirty="0">
                  <a:solidFill>
                    <a:srgbClr val="002060"/>
                  </a:solidFill>
                </a:rPr>
                <a:t>ايرادات وربحية الشركة</a:t>
              </a:r>
              <a:endParaRPr lang="en-US" sz="2400" b="1" dirty="0">
                <a:solidFill>
                  <a:srgbClr val="002060"/>
                </a:solidFill>
              </a:endParaRPr>
            </a:p>
          </p:txBody>
        </p:sp>
        <p:grpSp>
          <p:nvGrpSpPr>
            <p:cNvPr id="81" name="Group 34"/>
            <p:cNvGrpSpPr>
              <a:grpSpLocks/>
            </p:cNvGrpSpPr>
            <p:nvPr/>
          </p:nvGrpSpPr>
          <p:grpSpPr bwMode="auto">
            <a:xfrm>
              <a:off x="0" y="18"/>
              <a:ext cx="358" cy="352"/>
              <a:chOff x="0" y="6"/>
              <a:chExt cx="358" cy="352"/>
            </a:xfrm>
          </p:grpSpPr>
          <p:grpSp>
            <p:nvGrpSpPr>
              <p:cNvPr id="82" name="Group 35"/>
              <p:cNvGrpSpPr>
                <a:grpSpLocks/>
              </p:cNvGrpSpPr>
              <p:nvPr/>
            </p:nvGrpSpPr>
            <p:grpSpPr bwMode="auto">
              <a:xfrm>
                <a:off x="0" y="6"/>
                <a:ext cx="358" cy="352"/>
                <a:chOff x="0" y="6"/>
                <a:chExt cx="358" cy="352"/>
              </a:xfrm>
            </p:grpSpPr>
            <p:sp>
              <p:nvSpPr>
                <p:cNvPr id="84"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85"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6"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7"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8"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9"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90"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1"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2"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3"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83" name="Text Box 46"/>
              <p:cNvSpPr txBox="1">
                <a:spLocks noChangeArrowheads="1"/>
              </p:cNvSpPr>
              <p:nvPr/>
            </p:nvSpPr>
            <p:spPr bwMode="auto">
              <a:xfrm rot="10523902">
                <a:off x="77" y="47"/>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3</a:t>
                </a:r>
                <a:endParaRPr lang="en-US" sz="2400" b="1" dirty="0">
                  <a:solidFill>
                    <a:srgbClr val="FFFFFF"/>
                  </a:solidFill>
                </a:endParaRPr>
              </a:p>
            </p:txBody>
          </p:sp>
        </p:grpSp>
      </p:grpSp>
      <p:grpSp>
        <p:nvGrpSpPr>
          <p:cNvPr id="94" name="Group 31"/>
          <p:cNvGrpSpPr>
            <a:grpSpLocks/>
          </p:cNvGrpSpPr>
          <p:nvPr/>
        </p:nvGrpSpPr>
        <p:grpSpPr bwMode="auto">
          <a:xfrm rot="10800000">
            <a:off x="1179082" y="4175347"/>
            <a:ext cx="7137333" cy="628650"/>
            <a:chOff x="0" y="-26"/>
            <a:chExt cx="3219" cy="396"/>
          </a:xfrm>
        </p:grpSpPr>
        <p:sp>
          <p:nvSpPr>
            <p:cNvPr id="95"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96" name="Text Box 33"/>
            <p:cNvSpPr txBox="1">
              <a:spLocks noChangeArrowheads="1"/>
            </p:cNvSpPr>
            <p:nvPr/>
          </p:nvSpPr>
          <p:spPr bwMode="auto">
            <a:xfrm rot="10800000">
              <a:off x="373" y="69"/>
              <a:ext cx="2843" cy="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500" b="1" dirty="0" smtClean="0">
                  <a:solidFill>
                    <a:srgbClr val="002060"/>
                  </a:solidFill>
                </a:rPr>
                <a:t>الحد </a:t>
              </a:r>
              <a:r>
                <a:rPr lang="ar-EG" sz="2500" b="1" dirty="0">
                  <a:solidFill>
                    <a:srgbClr val="002060"/>
                  </a:solidFill>
                </a:rPr>
                <a:t>من التكلفة العالية للخدمة المتدنية</a:t>
              </a:r>
              <a:endParaRPr lang="en-US" sz="2500" b="1" dirty="0">
                <a:solidFill>
                  <a:srgbClr val="002060"/>
                </a:solidFill>
              </a:endParaRPr>
            </a:p>
          </p:txBody>
        </p:sp>
        <p:grpSp>
          <p:nvGrpSpPr>
            <p:cNvPr id="97" name="Group 34"/>
            <p:cNvGrpSpPr>
              <a:grpSpLocks/>
            </p:cNvGrpSpPr>
            <p:nvPr/>
          </p:nvGrpSpPr>
          <p:grpSpPr bwMode="auto">
            <a:xfrm>
              <a:off x="0" y="18"/>
              <a:ext cx="358" cy="352"/>
              <a:chOff x="0" y="6"/>
              <a:chExt cx="358" cy="352"/>
            </a:xfrm>
          </p:grpSpPr>
          <p:grpSp>
            <p:nvGrpSpPr>
              <p:cNvPr id="98" name="Group 35"/>
              <p:cNvGrpSpPr>
                <a:grpSpLocks/>
              </p:cNvGrpSpPr>
              <p:nvPr/>
            </p:nvGrpSpPr>
            <p:grpSpPr bwMode="auto">
              <a:xfrm>
                <a:off x="0" y="6"/>
                <a:ext cx="358" cy="352"/>
                <a:chOff x="0" y="6"/>
                <a:chExt cx="358" cy="352"/>
              </a:xfrm>
            </p:grpSpPr>
            <p:sp>
              <p:nvSpPr>
                <p:cNvPr id="100"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101"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102"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103"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104"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105"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106"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07"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08"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09"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99" name="Text Box 46"/>
              <p:cNvSpPr txBox="1">
                <a:spLocks noChangeArrowheads="1"/>
              </p:cNvSpPr>
              <p:nvPr/>
            </p:nvSpPr>
            <p:spPr bwMode="auto">
              <a:xfrm rot="10523902">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smtClean="0">
                    <a:solidFill>
                      <a:srgbClr val="FFFFFF"/>
                    </a:solidFill>
                  </a:rPr>
                  <a:t>5</a:t>
                </a:r>
                <a:endParaRPr lang="en-US" sz="2400" b="1" dirty="0">
                  <a:solidFill>
                    <a:srgbClr val="FFFFFF"/>
                  </a:solidFill>
                </a:endParaRPr>
              </a:p>
            </p:txBody>
          </p:sp>
        </p:grpSp>
      </p:grpSp>
    </p:spTree>
    <p:extLst>
      <p:ext uri="{BB962C8B-B14F-4D97-AF65-F5344CB8AC3E}">
        <p14:creationId xmlns:p14="http://schemas.microsoft.com/office/powerpoint/2010/main" xmlns="" val="6195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a:r>
              <a:rPr lang="ar-EG" sz="2000" b="1" dirty="0" smtClean="0">
                <a:solidFill>
                  <a:srgbClr val="002060"/>
                </a:solidFill>
              </a:rPr>
              <a:t>ما </a:t>
            </a:r>
            <a:r>
              <a:rPr lang="ar-EG" sz="2000" b="1" dirty="0">
                <a:solidFill>
                  <a:srgbClr val="002060"/>
                </a:solidFill>
              </a:rPr>
              <a:t>هى العواقب التى يمكن ان تنشأ من عدم تقدير اهمية خدمة العملاء؟</a:t>
            </a:r>
          </a:p>
        </p:txBody>
      </p:sp>
    </p:spTree>
    <p:extLst>
      <p:ext uri="{BB962C8B-B14F-4D97-AF65-F5344CB8AC3E}">
        <p14:creationId xmlns:p14="http://schemas.microsoft.com/office/powerpoint/2010/main" xmlns="" val="4089394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588224"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EG" sz="2400" b="1" dirty="0">
                <a:solidFill>
                  <a:srgbClr val="002060"/>
                </a:solidFill>
                <a:latin typeface="Simplified Arabic" panose="02020603050405020304" pitchFamily="18" charset="-78"/>
                <a:cs typeface="Simplified Arabic" panose="02020603050405020304" pitchFamily="18" charset="-78"/>
              </a:rPr>
              <a:t>التزامنا بخدمة العملاء</a:t>
            </a:r>
          </a:p>
        </p:txBody>
      </p:sp>
      <p:grpSp>
        <p:nvGrpSpPr>
          <p:cNvPr id="18" name="Group 3"/>
          <p:cNvGrpSpPr>
            <a:grpSpLocks/>
          </p:cNvGrpSpPr>
          <p:nvPr/>
        </p:nvGrpSpPr>
        <p:grpSpPr bwMode="auto">
          <a:xfrm rot="10800000">
            <a:off x="1043503" y="1977430"/>
            <a:ext cx="7268150" cy="646113"/>
            <a:chOff x="0" y="-23"/>
            <a:chExt cx="3278" cy="407"/>
          </a:xfrm>
        </p:grpSpPr>
        <p:grpSp>
          <p:nvGrpSpPr>
            <p:cNvPr id="19" name="Group 4"/>
            <p:cNvGrpSpPr>
              <a:grpSpLocks/>
            </p:cNvGrpSpPr>
            <p:nvPr/>
          </p:nvGrpSpPr>
          <p:grpSpPr bwMode="auto">
            <a:xfrm>
              <a:off x="0" y="25"/>
              <a:ext cx="384" cy="359"/>
              <a:chOff x="0" y="25"/>
              <a:chExt cx="384" cy="359"/>
            </a:xfrm>
          </p:grpSpPr>
          <p:sp>
            <p:nvSpPr>
              <p:cNvPr id="23"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4"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5"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6"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7"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8"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29"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0"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1"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20"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1" name="Text Box 15"/>
            <p:cNvSpPr txBox="1">
              <a:spLocks noChangeArrowheads="1"/>
            </p:cNvSpPr>
            <p:nvPr/>
          </p:nvSpPr>
          <p:spPr bwMode="auto">
            <a:xfrm rot="10800000">
              <a:off x="330" y="47"/>
              <a:ext cx="294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يجب </a:t>
              </a:r>
              <a:r>
                <a:rPr lang="ar-EG" sz="2400" b="1" dirty="0">
                  <a:solidFill>
                    <a:srgbClr val="002060"/>
                  </a:solidFill>
                </a:rPr>
                <a:t>ان نكتشف حاجات عملائنا وتوقعاتهم وان نستبقها ونلبيها</a:t>
              </a:r>
              <a:endParaRPr lang="en-US" sz="2400" b="1" dirty="0">
                <a:solidFill>
                  <a:srgbClr val="002060"/>
                </a:solidFill>
              </a:endParaRPr>
            </a:p>
          </p:txBody>
        </p:sp>
        <p:sp>
          <p:nvSpPr>
            <p:cNvPr id="22" name="Text Box 16"/>
            <p:cNvSpPr txBox="1">
              <a:spLocks noChangeArrowheads="1"/>
            </p:cNvSpPr>
            <p:nvPr/>
          </p:nvSpPr>
          <p:spPr bwMode="auto">
            <a:xfrm rot="10800000">
              <a:off x="81" y="53"/>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2</a:t>
              </a:r>
            </a:p>
          </p:txBody>
        </p:sp>
      </p:grpSp>
      <p:grpSp>
        <p:nvGrpSpPr>
          <p:cNvPr id="32" name="Group 31"/>
          <p:cNvGrpSpPr>
            <a:grpSpLocks/>
          </p:cNvGrpSpPr>
          <p:nvPr/>
        </p:nvGrpSpPr>
        <p:grpSpPr bwMode="auto">
          <a:xfrm rot="10800000">
            <a:off x="1179081" y="805211"/>
            <a:ext cx="7137333" cy="830263"/>
            <a:chOff x="0" y="-47"/>
            <a:chExt cx="3219" cy="523"/>
          </a:xfrm>
        </p:grpSpPr>
        <p:sp>
          <p:nvSpPr>
            <p:cNvPr id="33"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36" name="Text Box 33"/>
            <p:cNvSpPr txBox="1">
              <a:spLocks noChangeArrowheads="1"/>
            </p:cNvSpPr>
            <p:nvPr/>
          </p:nvSpPr>
          <p:spPr bwMode="auto">
            <a:xfrm rot="10800000">
              <a:off x="340" y="-47"/>
              <a:ext cx="2876"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يجب </a:t>
              </a:r>
              <a:r>
                <a:rPr lang="ar-EG" sz="2400" b="1" dirty="0">
                  <a:solidFill>
                    <a:srgbClr val="002060"/>
                  </a:solidFill>
                </a:rPr>
                <a:t>ان نقبل ان تقع مسؤولية خدمة العملاء على عاتقنا بغض النظر عم مركزنا ضمن الشركة</a:t>
              </a:r>
              <a:endParaRPr lang="en-US" sz="2400" b="1" dirty="0">
                <a:solidFill>
                  <a:srgbClr val="002060"/>
                </a:solidFill>
              </a:endParaRPr>
            </a:p>
          </p:txBody>
        </p:sp>
        <p:grpSp>
          <p:nvGrpSpPr>
            <p:cNvPr id="37" name="Group 34"/>
            <p:cNvGrpSpPr>
              <a:grpSpLocks/>
            </p:cNvGrpSpPr>
            <p:nvPr/>
          </p:nvGrpSpPr>
          <p:grpSpPr bwMode="auto">
            <a:xfrm>
              <a:off x="0" y="18"/>
              <a:ext cx="358" cy="352"/>
              <a:chOff x="0" y="6"/>
              <a:chExt cx="358" cy="352"/>
            </a:xfrm>
          </p:grpSpPr>
          <p:grpSp>
            <p:nvGrpSpPr>
              <p:cNvPr id="38" name="Group 35"/>
              <p:cNvGrpSpPr>
                <a:grpSpLocks/>
              </p:cNvGrpSpPr>
              <p:nvPr/>
            </p:nvGrpSpPr>
            <p:grpSpPr bwMode="auto">
              <a:xfrm>
                <a:off x="0" y="6"/>
                <a:ext cx="358" cy="352"/>
                <a:chOff x="0" y="6"/>
                <a:chExt cx="358" cy="352"/>
              </a:xfrm>
            </p:grpSpPr>
            <p:sp>
              <p:nvSpPr>
                <p:cNvPr id="40"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41"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2"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3"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4"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5"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6"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7"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8"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9"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39" name="Text Box 46"/>
              <p:cNvSpPr txBox="1">
                <a:spLocks noChangeArrowheads="1"/>
              </p:cNvSpPr>
              <p:nvPr/>
            </p:nvSpPr>
            <p:spPr bwMode="auto">
              <a:xfrm rot="10523902">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1</a:t>
                </a:r>
              </a:p>
            </p:txBody>
          </p:sp>
        </p:grpSp>
      </p:grpSp>
      <p:grpSp>
        <p:nvGrpSpPr>
          <p:cNvPr id="50" name="Group 3"/>
          <p:cNvGrpSpPr>
            <a:grpSpLocks/>
          </p:cNvGrpSpPr>
          <p:nvPr/>
        </p:nvGrpSpPr>
        <p:grpSpPr bwMode="auto">
          <a:xfrm rot="10800000">
            <a:off x="1187624" y="3941860"/>
            <a:ext cx="7124029" cy="646113"/>
            <a:chOff x="0" y="-23"/>
            <a:chExt cx="3213" cy="407"/>
          </a:xfrm>
        </p:grpSpPr>
        <p:grpSp>
          <p:nvGrpSpPr>
            <p:cNvPr id="51" name="Group 4"/>
            <p:cNvGrpSpPr>
              <a:grpSpLocks/>
            </p:cNvGrpSpPr>
            <p:nvPr/>
          </p:nvGrpSpPr>
          <p:grpSpPr bwMode="auto">
            <a:xfrm>
              <a:off x="0" y="25"/>
              <a:ext cx="384" cy="359"/>
              <a:chOff x="0" y="25"/>
              <a:chExt cx="384" cy="359"/>
            </a:xfrm>
          </p:grpSpPr>
          <p:sp>
            <p:nvSpPr>
              <p:cNvPr id="55"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56"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57"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58"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59"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60"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1"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2"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3"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52"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53" name="Text Box 15"/>
            <p:cNvSpPr txBox="1">
              <a:spLocks noChangeArrowheads="1"/>
            </p:cNvSpPr>
            <p:nvPr/>
          </p:nvSpPr>
          <p:spPr bwMode="auto">
            <a:xfrm rot="10800000">
              <a:off x="384" y="44"/>
              <a:ext cx="281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يجب </a:t>
              </a:r>
              <a:r>
                <a:rPr lang="ar-EG" sz="2400" b="1" dirty="0">
                  <a:solidFill>
                    <a:srgbClr val="002060"/>
                  </a:solidFill>
                </a:rPr>
                <a:t>ان نؤمن هذه الخدمة فى وقتها</a:t>
              </a:r>
              <a:endParaRPr lang="en-US" sz="2400" b="1" dirty="0">
                <a:solidFill>
                  <a:srgbClr val="002060"/>
                </a:solidFill>
              </a:endParaRPr>
            </a:p>
          </p:txBody>
        </p:sp>
        <p:sp>
          <p:nvSpPr>
            <p:cNvPr id="54" name="Text Box 16"/>
            <p:cNvSpPr txBox="1">
              <a:spLocks noChangeArrowheads="1"/>
            </p:cNvSpPr>
            <p:nvPr/>
          </p:nvSpPr>
          <p:spPr bwMode="auto">
            <a:xfrm rot="10800000">
              <a:off x="80" y="50"/>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4</a:t>
              </a:r>
              <a:endParaRPr lang="en-US" sz="2400" b="1" dirty="0">
                <a:solidFill>
                  <a:srgbClr val="FFFFFF"/>
                </a:solidFill>
              </a:endParaRPr>
            </a:p>
          </p:txBody>
        </p:sp>
      </p:grpSp>
      <p:grpSp>
        <p:nvGrpSpPr>
          <p:cNvPr id="78" name="Group 31"/>
          <p:cNvGrpSpPr>
            <a:grpSpLocks/>
          </p:cNvGrpSpPr>
          <p:nvPr/>
        </p:nvGrpSpPr>
        <p:grpSpPr bwMode="auto">
          <a:xfrm rot="10800000">
            <a:off x="1179081" y="2731048"/>
            <a:ext cx="7137333" cy="830263"/>
            <a:chOff x="0" y="-34"/>
            <a:chExt cx="3219" cy="523"/>
          </a:xfrm>
        </p:grpSpPr>
        <p:sp>
          <p:nvSpPr>
            <p:cNvPr id="79"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80" name="Text Box 33"/>
            <p:cNvSpPr txBox="1">
              <a:spLocks noChangeArrowheads="1"/>
            </p:cNvSpPr>
            <p:nvPr/>
          </p:nvSpPr>
          <p:spPr bwMode="auto">
            <a:xfrm rot="10800000">
              <a:off x="367" y="-34"/>
              <a:ext cx="2849"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يجب </a:t>
              </a:r>
              <a:r>
                <a:rPr lang="ar-EG" sz="2400" b="1" dirty="0">
                  <a:solidFill>
                    <a:srgbClr val="002060"/>
                  </a:solidFill>
                </a:rPr>
                <a:t>ان نطور المهارات المطلوبة لخدمة العملاء بشكل محترف بمستوى رفيع من الاتقان</a:t>
              </a:r>
              <a:endParaRPr lang="en-US" sz="2400" b="1" dirty="0">
                <a:solidFill>
                  <a:srgbClr val="002060"/>
                </a:solidFill>
              </a:endParaRPr>
            </a:p>
          </p:txBody>
        </p:sp>
        <p:grpSp>
          <p:nvGrpSpPr>
            <p:cNvPr id="81" name="Group 34"/>
            <p:cNvGrpSpPr>
              <a:grpSpLocks/>
            </p:cNvGrpSpPr>
            <p:nvPr/>
          </p:nvGrpSpPr>
          <p:grpSpPr bwMode="auto">
            <a:xfrm>
              <a:off x="0" y="18"/>
              <a:ext cx="358" cy="352"/>
              <a:chOff x="0" y="6"/>
              <a:chExt cx="358" cy="352"/>
            </a:xfrm>
          </p:grpSpPr>
          <p:grpSp>
            <p:nvGrpSpPr>
              <p:cNvPr id="82" name="Group 35"/>
              <p:cNvGrpSpPr>
                <a:grpSpLocks/>
              </p:cNvGrpSpPr>
              <p:nvPr/>
            </p:nvGrpSpPr>
            <p:grpSpPr bwMode="auto">
              <a:xfrm>
                <a:off x="0" y="6"/>
                <a:ext cx="358" cy="352"/>
                <a:chOff x="0" y="6"/>
                <a:chExt cx="358" cy="352"/>
              </a:xfrm>
            </p:grpSpPr>
            <p:sp>
              <p:nvSpPr>
                <p:cNvPr id="84"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85"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6"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7"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8"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9"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90"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1"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2"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3"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83" name="Text Box 46"/>
              <p:cNvSpPr txBox="1">
                <a:spLocks noChangeArrowheads="1"/>
              </p:cNvSpPr>
              <p:nvPr/>
            </p:nvSpPr>
            <p:spPr bwMode="auto">
              <a:xfrm rot="10523902">
                <a:off x="77" y="47"/>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3</a:t>
                </a:r>
                <a:endParaRPr lang="en-US" sz="2400" b="1" dirty="0">
                  <a:solidFill>
                    <a:srgbClr val="FFFFFF"/>
                  </a:solidFill>
                </a:endParaRPr>
              </a:p>
            </p:txBody>
          </p:sp>
        </p:grpSp>
      </p:grpSp>
    </p:spTree>
    <p:extLst>
      <p:ext uri="{BB962C8B-B14F-4D97-AF65-F5344CB8AC3E}">
        <p14:creationId xmlns:p14="http://schemas.microsoft.com/office/powerpoint/2010/main" xmlns="" val="36317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1600" b="1" dirty="0">
              <a:solidFill>
                <a:srgbClr val="FFFFFF"/>
              </a:solidFill>
            </a:endParaRPr>
          </a:p>
          <a:p>
            <a:pPr marL="0" indent="0" algn="ctr" rtl="1" eaLnBrk="1" hangingPunct="1">
              <a:buFontTx/>
              <a:buNone/>
            </a:pPr>
            <a:r>
              <a:rPr lang="ar-EG" altLang="zh-CN" sz="5000" b="1" dirty="0" smtClean="0">
                <a:solidFill>
                  <a:srgbClr val="FFFFFF"/>
                </a:solidFill>
              </a:rPr>
              <a:t>معرفة </a:t>
            </a:r>
            <a:r>
              <a:rPr lang="ar-EG" altLang="zh-CN" sz="5000" b="1" dirty="0">
                <a:solidFill>
                  <a:srgbClr val="FFFFFF"/>
                </a:solidFill>
              </a:rPr>
              <a:t>عملائك</a:t>
            </a:r>
          </a:p>
        </p:txBody>
      </p:sp>
    </p:spTree>
    <p:extLst>
      <p:ext uri="{BB962C8B-B14F-4D97-AF65-F5344CB8AC3E}">
        <p14:creationId xmlns:p14="http://schemas.microsoft.com/office/powerpoint/2010/main" xmlns="" val="10358329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827584" y="771550"/>
            <a:ext cx="7848872" cy="864096"/>
          </a:xfrm>
          <a:prstGeom prst="round2Diag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يحتاج </a:t>
            </a:r>
            <a:r>
              <a:rPr lang="ar-EG" sz="2400" b="1" dirty="0">
                <a:solidFill>
                  <a:srgbClr val="002060"/>
                </a:solidFill>
                <a:latin typeface="Simplified Arabic" panose="02020603050405020304" pitchFamily="18" charset="-78"/>
                <a:cs typeface="Simplified Arabic" panose="02020603050405020304" pitchFamily="18" charset="-78"/>
              </a:rPr>
              <a:t>العملاء الى التميز فى المقام الاول يعنى فعل الشئ الصحيح فى الوقت المناسب حسب ما حدد بواسطة العميل</a:t>
            </a:r>
          </a:p>
        </p:txBody>
      </p:sp>
      <p:sp>
        <p:nvSpPr>
          <p:cNvPr id="5" name="Round Diagonal Corner Rectangle 4"/>
          <p:cNvSpPr/>
          <p:nvPr/>
        </p:nvSpPr>
        <p:spPr>
          <a:xfrm>
            <a:off x="827584" y="2067694"/>
            <a:ext cx="7848872" cy="864096"/>
          </a:xfrm>
          <a:prstGeom prst="round2DiagRect">
            <a:avLst/>
          </a:prstGeom>
        </p:spPr>
        <p:style>
          <a:lnRef idx="2">
            <a:schemeClr val="accent4"/>
          </a:lnRef>
          <a:fillRef idx="1">
            <a:schemeClr val="lt1"/>
          </a:fillRef>
          <a:effectRef idx="0">
            <a:schemeClr val="accent4"/>
          </a:effectRef>
          <a:fontRef idx="minor">
            <a:schemeClr val="dk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يجب </a:t>
            </a:r>
            <a:r>
              <a:rPr lang="ar-EG" sz="2400" b="1" dirty="0">
                <a:solidFill>
                  <a:srgbClr val="002060"/>
                </a:solidFill>
                <a:latin typeface="Simplified Arabic" panose="02020603050405020304" pitchFamily="18" charset="-78"/>
                <a:cs typeface="Simplified Arabic" panose="02020603050405020304" pitchFamily="18" charset="-78"/>
              </a:rPr>
              <a:t>معرفة ماذا يحتاج, ماذا يريد, وماذا يتوقع العميل من علاقته معك</a:t>
            </a:r>
          </a:p>
        </p:txBody>
      </p:sp>
      <p:sp>
        <p:nvSpPr>
          <p:cNvPr id="6" name="Round Diagonal Corner Rectangle 5"/>
          <p:cNvSpPr/>
          <p:nvPr/>
        </p:nvSpPr>
        <p:spPr>
          <a:xfrm>
            <a:off x="827584" y="3363838"/>
            <a:ext cx="7848872" cy="864096"/>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يجب </a:t>
            </a:r>
            <a:r>
              <a:rPr lang="ar-EG" sz="2400" b="1" dirty="0">
                <a:solidFill>
                  <a:srgbClr val="002060"/>
                </a:solidFill>
                <a:latin typeface="Simplified Arabic" panose="02020603050405020304" pitchFamily="18" charset="-78"/>
                <a:cs typeface="Simplified Arabic" panose="02020603050405020304" pitchFamily="18" charset="-78"/>
              </a:rPr>
              <a:t>ان لا تبنى نشاطاتك على الافتراضات- كل ما تحتاج هو سؤال العميل عما يحتاج ويرغب ويتوقع</a:t>
            </a:r>
          </a:p>
        </p:txBody>
      </p:sp>
    </p:spTree>
    <p:extLst>
      <p:ext uri="{BB962C8B-B14F-4D97-AF65-F5344CB8AC3E}">
        <p14:creationId xmlns:p14="http://schemas.microsoft.com/office/powerpoint/2010/main" xmlns="" val="422717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smtClean="0">
                <a:solidFill>
                  <a:srgbClr val="002060"/>
                </a:solidFill>
              </a:rPr>
              <a:t>تجارب مرضية / غير </a:t>
            </a:r>
            <a:r>
              <a:rPr lang="ar-EG" sz="2000" b="1" dirty="0">
                <a:solidFill>
                  <a:srgbClr val="002060"/>
                </a:solidFill>
              </a:rPr>
              <a:t>مرضية</a:t>
            </a:r>
          </a:p>
        </p:txBody>
      </p:sp>
    </p:spTree>
    <p:extLst>
      <p:ext uri="{BB962C8B-B14F-4D97-AF65-F5344CB8AC3E}">
        <p14:creationId xmlns:p14="http://schemas.microsoft.com/office/powerpoint/2010/main" xmlns="" val="558083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1600" b="1" dirty="0">
              <a:solidFill>
                <a:srgbClr val="FFFFFF"/>
              </a:solidFill>
            </a:endParaRPr>
          </a:p>
          <a:p>
            <a:pPr marL="0" indent="0" algn="ctr" rtl="1" eaLnBrk="1" hangingPunct="1">
              <a:buFontTx/>
              <a:buNone/>
            </a:pPr>
            <a:r>
              <a:rPr lang="ar-EG" altLang="zh-CN" sz="5000" b="1" dirty="0">
                <a:solidFill>
                  <a:srgbClr val="FFFFFF"/>
                </a:solidFill>
              </a:rPr>
              <a:t> </a:t>
            </a:r>
            <a:r>
              <a:rPr lang="ar-EG" altLang="zh-CN" sz="5000" b="1" dirty="0" smtClean="0">
                <a:solidFill>
                  <a:srgbClr val="FFFFFF"/>
                </a:solidFill>
              </a:rPr>
              <a:t>ماذا </a:t>
            </a:r>
            <a:r>
              <a:rPr lang="ar-EG" altLang="zh-CN" sz="5000" b="1" dirty="0">
                <a:solidFill>
                  <a:srgbClr val="FFFFFF"/>
                </a:solidFill>
              </a:rPr>
              <a:t>يريد العميل؟</a:t>
            </a:r>
            <a:endParaRPr lang="ar-EG" altLang="zh-CN" sz="5000" b="1" dirty="0" smtClean="0">
              <a:solidFill>
                <a:srgbClr val="FFFFFF"/>
              </a:solidFill>
            </a:endParaRPr>
          </a:p>
        </p:txBody>
      </p:sp>
    </p:spTree>
    <p:extLst>
      <p:ext uri="{BB962C8B-B14F-4D97-AF65-F5344CB8AC3E}">
        <p14:creationId xmlns:p14="http://schemas.microsoft.com/office/powerpoint/2010/main" xmlns="" val="2195106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6156176" y="84355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الاستجابة </a:t>
            </a:r>
          </a:p>
        </p:txBody>
      </p:sp>
      <p:sp>
        <p:nvSpPr>
          <p:cNvPr id="4" name="Vertical Scroll 3"/>
          <p:cNvSpPr/>
          <p:nvPr/>
        </p:nvSpPr>
        <p:spPr>
          <a:xfrm>
            <a:off x="3347864" y="84355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الكفائة والتقدير </a:t>
            </a:r>
          </a:p>
        </p:txBody>
      </p:sp>
      <p:sp>
        <p:nvSpPr>
          <p:cNvPr id="5" name="Vertical Scroll 4"/>
          <p:cNvSpPr/>
          <p:nvPr/>
        </p:nvSpPr>
        <p:spPr>
          <a:xfrm>
            <a:off x="539552" y="84355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الفهم والعناية </a:t>
            </a:r>
          </a:p>
        </p:txBody>
      </p:sp>
      <p:sp>
        <p:nvSpPr>
          <p:cNvPr id="6" name="Vertical Scroll 5"/>
          <p:cNvSpPr/>
          <p:nvPr/>
        </p:nvSpPr>
        <p:spPr>
          <a:xfrm>
            <a:off x="4716016" y="300379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الدقة والثبات</a:t>
            </a:r>
          </a:p>
        </p:txBody>
      </p:sp>
      <p:sp>
        <p:nvSpPr>
          <p:cNvPr id="7" name="Vertical Scroll 6"/>
          <p:cNvSpPr/>
          <p:nvPr/>
        </p:nvSpPr>
        <p:spPr>
          <a:xfrm>
            <a:off x="1907704" y="300379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المظهر الجيد </a:t>
            </a:r>
          </a:p>
        </p:txBody>
      </p:sp>
    </p:spTree>
    <p:extLst>
      <p:ext uri="{BB962C8B-B14F-4D97-AF65-F5344CB8AC3E}">
        <p14:creationId xmlns:p14="http://schemas.microsoft.com/office/powerpoint/2010/main" xmlns="" val="33671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6" name="AutoShape 7"/>
          <p:cNvSpPr>
            <a:spLocks noChangeArrowheads="1"/>
          </p:cNvSpPr>
          <p:nvPr/>
        </p:nvSpPr>
        <p:spPr bwMode="auto">
          <a:xfrm>
            <a:off x="3328057" y="955140"/>
            <a:ext cx="3472793" cy="501744"/>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68573" tIns="34286" rIns="68573" bIns="34286" anchor="ctr"/>
          <a:lstStyle/>
          <a:p>
            <a:pPr algn="ctr" rtl="1"/>
            <a:r>
              <a:rPr lang="ar-EG" b="1" dirty="0">
                <a:latin typeface="Verdana" panose="020B0604030504040204" pitchFamily="34" charset="0"/>
                <a:ea typeface="HY헤드라인M" pitchFamily="2" charset="-127"/>
              </a:rPr>
              <a:t>الإلتزام بوقت البرنامج وفترات الاستراحة</a:t>
            </a:r>
          </a:p>
          <a:p>
            <a:pPr algn="ctr" rtl="1"/>
            <a:r>
              <a:rPr lang="ar-EG" b="1" dirty="0">
                <a:latin typeface="Verdana" panose="020B0604030504040204" pitchFamily="34" charset="0"/>
                <a:ea typeface="HY헤드라인M" pitchFamily="2" charset="-127"/>
              </a:rPr>
              <a:t> دليل وعيك</a:t>
            </a:r>
            <a:endParaRPr lang="en-GB" b="1" dirty="0">
              <a:latin typeface="Verdana" panose="020B0604030504040204" pitchFamily="34" charset="0"/>
              <a:ea typeface="HY헤드라인M" pitchFamily="2" charset="-127"/>
            </a:endParaRPr>
          </a:p>
        </p:txBody>
      </p:sp>
      <p:sp>
        <p:nvSpPr>
          <p:cNvPr id="20" name="AutoShape 7"/>
          <p:cNvSpPr>
            <a:spLocks noChangeArrowheads="1"/>
          </p:cNvSpPr>
          <p:nvPr/>
        </p:nvSpPr>
        <p:spPr bwMode="auto">
          <a:xfrm>
            <a:off x="3320310" y="1790428"/>
            <a:ext cx="3472793" cy="501744"/>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68573" tIns="34286" rIns="68573" bIns="34286" anchor="ctr"/>
          <a:lstStyle/>
          <a:p>
            <a:pPr algn="ctr" rtl="1"/>
            <a:r>
              <a:rPr lang="ar-EG" b="1">
                <a:latin typeface="Verdana" panose="020B0604030504040204" pitchFamily="34" charset="0"/>
                <a:ea typeface="HY헤드라인M" pitchFamily="2" charset="-127"/>
              </a:rPr>
              <a:t>لاتدع هاتفك </a:t>
            </a:r>
            <a:r>
              <a:rPr lang="ar-EG" b="1" dirty="0">
                <a:latin typeface="Verdana" panose="020B0604030504040204" pitchFamily="34" charset="0"/>
                <a:ea typeface="HY헤드라인M" pitchFamily="2" charset="-127"/>
              </a:rPr>
              <a:t>المتنقل يشوش أفكار من حولك</a:t>
            </a:r>
            <a:endParaRPr lang="ar-SA" b="1" dirty="0">
              <a:latin typeface="Verdana" panose="020B0604030504040204" pitchFamily="34" charset="0"/>
              <a:ea typeface="HY헤드라인M" pitchFamily="2" charset="-127"/>
            </a:endParaRPr>
          </a:p>
        </p:txBody>
      </p:sp>
      <p:sp>
        <p:nvSpPr>
          <p:cNvPr id="21" name="AutoShape 7"/>
          <p:cNvSpPr>
            <a:spLocks noChangeArrowheads="1"/>
          </p:cNvSpPr>
          <p:nvPr/>
        </p:nvSpPr>
        <p:spPr bwMode="auto">
          <a:xfrm>
            <a:off x="3312563" y="2625715"/>
            <a:ext cx="3472793" cy="501744"/>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68573" tIns="34286" rIns="68573" bIns="34286" anchor="ctr"/>
          <a:lstStyle/>
          <a:p>
            <a:pPr algn="ctr" rtl="1"/>
            <a:r>
              <a:rPr lang="ar-EG" b="1" dirty="0">
                <a:latin typeface="Verdana" panose="020B0604030504040204" pitchFamily="34" charset="0"/>
                <a:ea typeface="HY헤드라인M" pitchFamily="2" charset="-127"/>
              </a:rPr>
              <a:t>الأسئلة والنقاش متاحة في محتوى البرنامج</a:t>
            </a:r>
            <a:endParaRPr lang="ar-SA" b="1" dirty="0">
              <a:latin typeface="Verdana" panose="020B0604030504040204" pitchFamily="34" charset="0"/>
              <a:ea typeface="HY헤드라인M" pitchFamily="2" charset="-127"/>
            </a:endParaRPr>
          </a:p>
        </p:txBody>
      </p:sp>
      <p:sp>
        <p:nvSpPr>
          <p:cNvPr id="23" name="AutoShape 7"/>
          <p:cNvSpPr>
            <a:spLocks noChangeArrowheads="1"/>
          </p:cNvSpPr>
          <p:nvPr/>
        </p:nvSpPr>
        <p:spPr bwMode="auto">
          <a:xfrm>
            <a:off x="3304816" y="3461003"/>
            <a:ext cx="3472793" cy="501744"/>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68573" tIns="34286" rIns="68573" bIns="34286" anchor="ctr"/>
          <a:lstStyle/>
          <a:p>
            <a:pPr algn="ctr" rtl="1"/>
            <a:r>
              <a:rPr lang="ar-EG" b="1" dirty="0">
                <a:latin typeface="Verdana" panose="020B0604030504040204" pitchFamily="34" charset="0"/>
                <a:ea typeface="HY헤드라인M" pitchFamily="2" charset="-127"/>
              </a:rPr>
              <a:t>إبتسامتك و تعاونك دليل حب العمل الجماعي</a:t>
            </a:r>
            <a:endParaRPr lang="ar-SA" b="1" dirty="0">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3297068" y="4296291"/>
            <a:ext cx="3472793" cy="501744"/>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68573" tIns="34286" rIns="68573" bIns="34286" anchor="ctr"/>
          <a:lstStyle/>
          <a:p>
            <a:pPr algn="ctr" rtl="1"/>
            <a:r>
              <a:rPr lang="ar-EG" b="1" dirty="0">
                <a:latin typeface="Verdana" panose="020B0604030504040204" pitchFamily="34" charset="0"/>
                <a:ea typeface="HY헤드라인M" pitchFamily="2" charset="-127"/>
              </a:rPr>
              <a:t>تأقلمك مع المدرب و تنفيذ التمارين يسهل</a:t>
            </a:r>
          </a:p>
          <a:p>
            <a:pPr algn="ctr" rtl="1"/>
            <a:r>
              <a:rPr lang="ar-EG" b="1" dirty="0">
                <a:latin typeface="Verdana" panose="020B0604030504040204" pitchFamily="34" charset="0"/>
                <a:ea typeface="HY헤드라인M" pitchFamily="2" charset="-127"/>
              </a:rPr>
              <a:t> استيعاب المادة العلمية</a:t>
            </a:r>
            <a:endParaRPr lang="ar-SA" b="1" dirty="0">
              <a:latin typeface="Verdana" panose="020B0604030504040204" pitchFamily="34" charset="0"/>
              <a:ea typeface="HY헤드라인M" pitchFamily="2" charset="-127"/>
            </a:endParaRPr>
          </a:p>
        </p:txBody>
      </p:sp>
      <p:pic>
        <p:nvPicPr>
          <p:cNvPr id="25" name="Picture 6" descr="F:\دينى\work\صور\15460_IPhone_Lock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14575" y="1505297"/>
            <a:ext cx="857250" cy="971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6" name="Picture 8" descr="F:\دينى\work\صور\imagتe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43151" y="2362547"/>
            <a:ext cx="866705" cy="971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7" name="Picture 3" descr="F:\دينى\work\صور\إدارة الوقت.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57450" y="648047"/>
            <a:ext cx="796455" cy="971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8" name="Picture 9" descr="F:\دينى\work\صور\848484.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28015" y="4019897"/>
            <a:ext cx="830370" cy="1000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9" name="Picture 2" descr="F:\دينى\work\صور\kid-smail.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228850" y="3219798"/>
            <a:ext cx="977160" cy="9660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15" name="Rectangle 2"/>
          <p:cNvSpPr txBox="1">
            <a:spLocks noChangeArrowheads="1"/>
          </p:cNvSpPr>
          <p:nvPr/>
        </p:nvSpPr>
        <p:spPr>
          <a:xfrm>
            <a:off x="6745120" y="195486"/>
            <a:ext cx="1859328" cy="536972"/>
          </a:xfrm>
          <a:prstGeom prst="rect">
            <a:avLst/>
          </a:prstGeom>
        </p:spPr>
        <p:style>
          <a:lnRef idx="3">
            <a:schemeClr val="lt1"/>
          </a:lnRef>
          <a:fillRef idx="1">
            <a:schemeClr val="accent6"/>
          </a:fillRef>
          <a:effectRef idx="1">
            <a:schemeClr val="accent6"/>
          </a:effectRef>
          <a:fontRef idx="minor">
            <a:schemeClr val="lt1"/>
          </a:fontRef>
        </p:style>
        <p:txBody>
          <a:bodyPr vert="horz" lIns="68573" tIns="34286" rIns="68573" bIns="34286"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sz="3675" b="1" dirty="0">
                <a:solidFill>
                  <a:schemeClr val="accent2">
                    <a:lumMod val="50000"/>
                  </a:schemeClr>
                </a:solidFill>
              </a:rPr>
              <a:t>الاتفاقيات </a:t>
            </a:r>
            <a:endParaRPr lang="en-US" sz="3675" b="1" dirty="0">
              <a:solidFill>
                <a:schemeClr val="accent2">
                  <a:lumMod val="50000"/>
                </a:schemeClr>
              </a:solidFill>
            </a:endParaRPr>
          </a:p>
        </p:txBody>
      </p:sp>
    </p:spTree>
    <p:extLst>
      <p:ext uri="{BB962C8B-B14F-4D97-AF65-F5344CB8AC3E}">
        <p14:creationId xmlns:p14="http://schemas.microsoft.com/office/powerpoint/2010/main" xmlns="" val="2005944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par>
                                <p:cTn id="39" presetID="3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par>
                                <p:cTn id="53" presetID="3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par>
                                <p:cTn id="67" presetID="3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1714500" y="1544478"/>
            <a:ext cx="5643563" cy="2113122"/>
          </a:xfrm>
          <a:prstGeom prst="rect">
            <a:avLst/>
          </a:prstGeom>
          <a:solidFill>
            <a:srgbClr val="0070C0">
              <a:alpha val="78000"/>
            </a:srgbClr>
          </a:solidFill>
          <a:ln w="12700">
            <a:solidFill>
              <a:schemeClr val="bg1"/>
            </a:solidFill>
            <a:miter lim="800000"/>
            <a:headEnd/>
            <a:tailEnd/>
          </a:ln>
        </p:spPr>
        <p:txBody>
          <a:bodyPr lIns="68573" tIns="34286" rIns="68573" bIns="34286" anchor="ctr"/>
          <a:lstStyle/>
          <a:p>
            <a:endParaRPr lang="zh-CN" altLang="en-US" sz="1350">
              <a:solidFill>
                <a:prstClr val="black"/>
              </a:solidFill>
            </a:endParaRPr>
          </a:p>
        </p:txBody>
      </p:sp>
      <p:sp>
        <p:nvSpPr>
          <p:cNvPr id="16" name="AutoShape 3" descr="D8FCD644EF414d608FD23FABDBB2453F# #AutoShape 3"/>
          <p:cNvSpPr>
            <a:spLocks noChangeArrowheads="1"/>
          </p:cNvSpPr>
          <p:nvPr/>
        </p:nvSpPr>
        <p:spPr bwMode="auto">
          <a:xfrm>
            <a:off x="1793081" y="1415892"/>
            <a:ext cx="5486400" cy="2140268"/>
          </a:xfrm>
          <a:prstGeom prst="rect">
            <a:avLst/>
          </a:prstGeom>
          <a:solidFill>
            <a:srgbClr val="00B0F0">
              <a:alpha val="71000"/>
            </a:srgbClr>
          </a:solidFill>
          <a:ln w="12700">
            <a:solidFill>
              <a:schemeClr val="bg1"/>
            </a:solidFill>
            <a:miter lim="800000"/>
            <a:headEnd/>
            <a:tailEnd/>
          </a:ln>
        </p:spPr>
        <p:txBody>
          <a:bodyPr wrap="none" lIns="68573" tIns="34286" rIns="68573" bIns="34286" anchor="ctr"/>
          <a:lstStyle/>
          <a:p>
            <a:pPr algn="ctr" rtl="1" eaLnBrk="0"/>
            <a:r>
              <a:rPr lang="ar-EG" altLang="zh-CN" sz="3750" b="1" dirty="0">
                <a:solidFill>
                  <a:srgbClr val="002060"/>
                </a:solidFill>
                <a:ea typeface="Microsoft YaHei" pitchFamily="34" charset="-122"/>
              </a:rPr>
              <a:t>الوحدة التدريبية الثانية</a:t>
            </a:r>
          </a:p>
          <a:p>
            <a:pPr algn="ctr" rtl="1" eaLnBrk="0"/>
            <a:r>
              <a:rPr lang="ar-EG" altLang="zh-CN" sz="3750" b="1" dirty="0">
                <a:solidFill>
                  <a:srgbClr val="002060"/>
                </a:solidFill>
                <a:ea typeface="Microsoft YaHei" pitchFamily="34" charset="-122"/>
              </a:rPr>
              <a:t>مهارات التواصل</a:t>
            </a:r>
          </a:p>
        </p:txBody>
      </p:sp>
      <p:sp>
        <p:nvSpPr>
          <p:cNvPr id="20" name="Rectangle 13" descr="FD1DDF730CE4456e89755B07FE1653D0# #Rectangle 13"/>
          <p:cNvSpPr>
            <a:spLocks noChangeArrowheads="1"/>
          </p:cNvSpPr>
          <p:nvPr/>
        </p:nvSpPr>
        <p:spPr bwMode="auto">
          <a:xfrm>
            <a:off x="1918099" y="1738788"/>
            <a:ext cx="5236369" cy="276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3" tIns="34286" rIns="68573" bIns="34286">
            <a:spAutoFit/>
          </a:bodyPr>
          <a:lstStyle/>
          <a:p>
            <a:endParaRPr lang="zh-CN" altLang="en-US" sz="135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176074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343346"/>
            <a:ext cx="6275040" cy="857250"/>
          </a:xfrm>
        </p:spPr>
        <p:txBody>
          <a:bodyPr>
            <a:normAutofit/>
          </a:bodyPr>
          <a:lstStyle/>
          <a:p>
            <a:pPr algn="r"/>
            <a:r>
              <a:rPr lang="ar-EG" sz="4000" b="1" dirty="0">
                <a:solidFill>
                  <a:srgbClr val="C00000"/>
                </a:solidFill>
              </a:rPr>
              <a:t>محتويات الوحدة التدريبية </a:t>
            </a:r>
            <a:r>
              <a:rPr lang="ar-EG" sz="4000" b="1" dirty="0" smtClean="0">
                <a:solidFill>
                  <a:srgbClr val="C00000"/>
                </a:solidFill>
              </a:rPr>
              <a:t>الثانية</a:t>
            </a:r>
            <a:endParaRPr lang="fr-CA" sz="40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98870984"/>
              </p:ext>
            </p:extLst>
          </p:nvPr>
        </p:nvGraphicFramePr>
        <p:xfrm>
          <a:off x="2699792" y="1635646"/>
          <a:ext cx="6096000" cy="228600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أهمية تطوير مهارات التواصل</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نبره الصوت</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r>
              <a:tr h="406896">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التواصل غير اللفظى </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المظهر الاحترافى اللائق</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الانصات </a:t>
                      </a:r>
                      <a:endParaRPr lang="en-US" sz="2400" b="1" kern="1200" dirty="0" smtClean="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الانطباع الاول</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التواصل اللفظى</a:t>
                      </a:r>
                      <a:endParaRPr lang="en-US" sz="2400" b="1" kern="1200" dirty="0" smtClean="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مقابلة العميل بإحترافية</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r>
              <a:tr h="370840">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اختيار الكلمات</a:t>
                      </a:r>
                      <a:endParaRPr lang="en-US" sz="2400" b="1" kern="1200" dirty="0" smtClean="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c hMerge="1">
                  <a:txBody>
                    <a:bodyPr/>
                    <a:lstStyle/>
                    <a:p>
                      <a:pPr rtl="1"/>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r>
            </a:tbl>
          </a:graphicData>
        </a:graphic>
      </p:graphicFrame>
    </p:spTree>
    <p:extLst>
      <p:ext uri="{BB962C8B-B14F-4D97-AF65-F5344CB8AC3E}">
        <p14:creationId xmlns:p14="http://schemas.microsoft.com/office/powerpoint/2010/main" xmlns="" val="1496778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أهمية </a:t>
            </a:r>
            <a:r>
              <a:rPr lang="ar-EG" altLang="zh-CN" sz="5000" b="1" dirty="0">
                <a:solidFill>
                  <a:srgbClr val="FFFFFF"/>
                </a:solidFill>
              </a:rPr>
              <a:t>تطوير مهارات التواصل</a:t>
            </a:r>
          </a:p>
        </p:txBody>
      </p:sp>
    </p:spTree>
    <p:extLst>
      <p:ext uri="{BB962C8B-B14F-4D97-AF65-F5344CB8AC3E}">
        <p14:creationId xmlns:p14="http://schemas.microsoft.com/office/powerpoint/2010/main" xmlns="" val="1189409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C00000"/>
                </a:solidFill>
              </a:rPr>
              <a:t>لائحة بالنقاط الاساسية التى يتوجب علينا نقلها لعملائنا :</a:t>
            </a:r>
          </a:p>
          <a:p>
            <a:pPr marL="285750" indent="-285750" algn="justLow" rtl="1">
              <a:buFont typeface="Wingdings" panose="05000000000000000000" pitchFamily="2" charset="2"/>
              <a:buChar char="Ø"/>
            </a:pPr>
            <a:r>
              <a:rPr lang="ar-EG" b="1" dirty="0" smtClean="0">
                <a:solidFill>
                  <a:srgbClr val="002060"/>
                </a:solidFill>
              </a:rPr>
              <a:t>انهم </a:t>
            </a:r>
            <a:r>
              <a:rPr lang="ar-EG" b="1" dirty="0">
                <a:solidFill>
                  <a:srgbClr val="002060"/>
                </a:solidFill>
              </a:rPr>
              <a:t>مهمون.</a:t>
            </a:r>
          </a:p>
          <a:p>
            <a:pPr marL="285750" indent="-285750" algn="justLow" rtl="1">
              <a:buFont typeface="Wingdings" panose="05000000000000000000" pitchFamily="2" charset="2"/>
              <a:buChar char="Ø"/>
            </a:pPr>
            <a:r>
              <a:rPr lang="ar-EG" b="1" dirty="0" smtClean="0">
                <a:solidFill>
                  <a:srgbClr val="002060"/>
                </a:solidFill>
              </a:rPr>
              <a:t>اهم </a:t>
            </a:r>
            <a:r>
              <a:rPr lang="ar-EG" b="1" dirty="0">
                <a:solidFill>
                  <a:srgbClr val="002060"/>
                </a:solidFill>
              </a:rPr>
              <a:t>محترمون.</a:t>
            </a:r>
          </a:p>
          <a:p>
            <a:pPr marL="285750" indent="-285750" algn="justLow" rtl="1">
              <a:buFont typeface="Wingdings" panose="05000000000000000000" pitchFamily="2" charset="2"/>
              <a:buChar char="Ø"/>
            </a:pPr>
            <a:r>
              <a:rPr lang="ar-EG" b="1" dirty="0" smtClean="0">
                <a:solidFill>
                  <a:srgbClr val="002060"/>
                </a:solidFill>
              </a:rPr>
              <a:t>انهم </a:t>
            </a:r>
            <a:r>
              <a:rPr lang="ar-EG" b="1" dirty="0">
                <a:solidFill>
                  <a:srgbClr val="002060"/>
                </a:solidFill>
              </a:rPr>
              <a:t>موقع تقدير.</a:t>
            </a:r>
          </a:p>
          <a:p>
            <a:pPr marL="285750" indent="-285750" algn="justLow" rtl="1">
              <a:buFont typeface="Wingdings" panose="05000000000000000000" pitchFamily="2" charset="2"/>
              <a:buChar char="Ø"/>
            </a:pPr>
            <a:r>
              <a:rPr lang="ar-EG" b="1" dirty="0" smtClean="0">
                <a:solidFill>
                  <a:srgbClr val="002060"/>
                </a:solidFill>
              </a:rPr>
              <a:t>انهم </a:t>
            </a:r>
            <a:r>
              <a:rPr lang="ar-EG" b="1" dirty="0">
                <a:solidFill>
                  <a:srgbClr val="002060"/>
                </a:solidFill>
              </a:rPr>
              <a:t>مرحب بهم.</a:t>
            </a:r>
          </a:p>
        </p:txBody>
      </p:sp>
      <p:pic>
        <p:nvPicPr>
          <p:cNvPr id="3" name="Picture 2"/>
          <p:cNvPicPr>
            <a:picLocks noChangeAspect="1"/>
          </p:cNvPicPr>
          <p:nvPr/>
        </p:nvPicPr>
        <p:blipFill>
          <a:blip r:embed="rId5" cstate="print"/>
          <a:stretch>
            <a:fillRect/>
          </a:stretch>
        </p:blipFill>
        <p:spPr>
          <a:xfrm>
            <a:off x="323528" y="1275606"/>
            <a:ext cx="4104456"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07259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التواصل </a:t>
            </a:r>
            <a:r>
              <a:rPr lang="ar-EG" altLang="zh-CN" sz="5000" b="1" dirty="0">
                <a:solidFill>
                  <a:srgbClr val="FFFFFF"/>
                </a:solidFill>
              </a:rPr>
              <a:t>غير اللفظى</a:t>
            </a:r>
            <a:endParaRPr lang="ar-EG" altLang="zh-CN" sz="5000" b="1" dirty="0" smtClean="0">
              <a:solidFill>
                <a:srgbClr val="FFFFFF"/>
              </a:solidFill>
            </a:endParaRPr>
          </a:p>
        </p:txBody>
      </p:sp>
    </p:spTree>
    <p:extLst>
      <p:ext uri="{BB962C8B-B14F-4D97-AF65-F5344CB8AC3E}">
        <p14:creationId xmlns:p14="http://schemas.microsoft.com/office/powerpoint/2010/main" xmlns="" val="2600593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smtClean="0">
                <a:solidFill>
                  <a:srgbClr val="002060"/>
                </a:solidFill>
              </a:rPr>
              <a:t>ينبغى </a:t>
            </a:r>
            <a:r>
              <a:rPr lang="ar-EG" b="1" dirty="0">
                <a:solidFill>
                  <a:srgbClr val="002060"/>
                </a:solidFill>
              </a:rPr>
              <a:t>دوما اقامة تواصل بصرى مع العميل. فاذا كان عميلك يشرح لك حاجاته وصعوباته, وتبدوا انت منشغلا على الحاسوب او مشغولا بشكل او بأخر، فلن يشعر العميل بانه موضع تقدير</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التواصل البصرى</a:t>
            </a:r>
          </a:p>
        </p:txBody>
      </p:sp>
      <p:pic>
        <p:nvPicPr>
          <p:cNvPr id="5" name="Picture 4"/>
          <p:cNvPicPr>
            <a:picLocks noChangeAspect="1"/>
          </p:cNvPicPr>
          <p:nvPr/>
        </p:nvPicPr>
        <p:blipFill>
          <a:blip r:embed="rId5" cstate="print"/>
          <a:stretch>
            <a:fillRect/>
          </a:stretch>
        </p:blipFill>
        <p:spPr>
          <a:xfrm>
            <a:off x="395536" y="987574"/>
            <a:ext cx="3816424" cy="3528392"/>
          </a:xfrm>
          <a:prstGeom prst="rect">
            <a:avLst/>
          </a:prstGeom>
        </p:spPr>
      </p:pic>
    </p:spTree>
    <p:extLst>
      <p:ext uri="{BB962C8B-B14F-4D97-AF65-F5344CB8AC3E}">
        <p14:creationId xmlns:p14="http://schemas.microsoft.com/office/powerpoint/2010/main" xmlns="" val="917093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smtClean="0">
                <a:solidFill>
                  <a:srgbClr val="002060"/>
                </a:solidFill>
              </a:rPr>
              <a:t>تعابير </a:t>
            </a:r>
            <a:r>
              <a:rPr lang="ar-EG" b="1" dirty="0">
                <a:solidFill>
                  <a:srgbClr val="002060"/>
                </a:solidFill>
              </a:rPr>
              <a:t>الوجه خير دليل على العواطف القوية. عند مقابلة عميلك يجب ان تقابله بوجه بشوش وان تكون تعابير وجهك مرحبة, ويجب ان لا تظهر ان العميل هو مشكلتك التالية. ابتسم بصورة طبيعية, وتأكد من ان تعابيروجهك تظهر اهتماما بعميلك فعلى سبيل المثال, اذا كان عميلك يقدم شكوى لن تكون الابتسامة رد فعل مناسب بل يجب ان تظهر القلق والاهتمام بمشاكله</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تعابير الوجه</a:t>
            </a:r>
          </a:p>
        </p:txBody>
      </p:sp>
      <p:pic>
        <p:nvPicPr>
          <p:cNvPr id="3" name="Picture 2"/>
          <p:cNvPicPr>
            <a:picLocks noChangeAspect="1"/>
          </p:cNvPicPr>
          <p:nvPr/>
        </p:nvPicPr>
        <p:blipFill>
          <a:blip r:embed="rId5" cstate="print"/>
          <a:stretch>
            <a:fillRect/>
          </a:stretch>
        </p:blipFill>
        <p:spPr>
          <a:xfrm>
            <a:off x="323528" y="1267478"/>
            <a:ext cx="3816424" cy="3240358"/>
          </a:xfrm>
          <a:prstGeom prst="rect">
            <a:avLst/>
          </a:prstGeom>
        </p:spPr>
      </p:pic>
    </p:spTree>
    <p:extLst>
      <p:ext uri="{BB962C8B-B14F-4D97-AF65-F5344CB8AC3E}">
        <p14:creationId xmlns:p14="http://schemas.microsoft.com/office/powerpoint/2010/main" xmlns="" val="2485937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marL="285750" indent="-285750" algn="justLow" rtl="1">
              <a:buFont typeface="Wingdings" panose="05000000000000000000" pitchFamily="2" charset="2"/>
              <a:buChar char="ü"/>
            </a:pPr>
            <a:r>
              <a:rPr lang="ar-EG" b="1" dirty="0" smtClean="0">
                <a:solidFill>
                  <a:srgbClr val="002060"/>
                </a:solidFill>
              </a:rPr>
              <a:t>عندما </a:t>
            </a:r>
            <a:r>
              <a:rPr lang="ar-EG" b="1" dirty="0">
                <a:solidFill>
                  <a:srgbClr val="002060"/>
                </a:solidFill>
              </a:rPr>
              <a:t>تخاطب عميلك واجهه دوما, فلذلك دلالة على انتباهك التام لما يقوله واهتمامك به واحترامه واعتبارك اياه موضع تقدير.</a:t>
            </a:r>
          </a:p>
          <a:p>
            <a:pPr marL="285750" indent="-285750" algn="justLow" rtl="1">
              <a:buFont typeface="Wingdings" panose="05000000000000000000" pitchFamily="2" charset="2"/>
              <a:buChar char="ü"/>
            </a:pPr>
            <a:r>
              <a:rPr lang="ar-EG" b="1" dirty="0" smtClean="0">
                <a:solidFill>
                  <a:srgbClr val="002060"/>
                </a:solidFill>
              </a:rPr>
              <a:t>تعكس </a:t>
            </a:r>
            <a:r>
              <a:rPr lang="ar-EG" b="1" dirty="0">
                <a:solidFill>
                  <a:srgbClr val="002060"/>
                </a:solidFill>
              </a:rPr>
              <a:t>وضعية الجسم السليمة صورة تمالك النفس والثقه بها.</a:t>
            </a:r>
          </a:p>
          <a:p>
            <a:pPr marL="285750" indent="-285750" algn="justLow" rtl="1">
              <a:buFont typeface="Wingdings" panose="05000000000000000000" pitchFamily="2" charset="2"/>
              <a:buChar char="ü"/>
            </a:pPr>
            <a:r>
              <a:rPr lang="ar-EG" b="1" dirty="0" smtClean="0">
                <a:solidFill>
                  <a:srgbClr val="002060"/>
                </a:solidFill>
              </a:rPr>
              <a:t>تتوقف </a:t>
            </a:r>
            <a:r>
              <a:rPr lang="ar-EG" b="1" dirty="0">
                <a:solidFill>
                  <a:srgbClr val="002060"/>
                </a:solidFill>
              </a:rPr>
              <a:t>وضعية الجسم السليمة على طريقة تفكيرك, فالتفكير الايجابى يعكس الثقة بالنفس والارتياح.</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وضعية الجسم</a:t>
            </a:r>
          </a:p>
        </p:txBody>
      </p:sp>
      <p:pic>
        <p:nvPicPr>
          <p:cNvPr id="3" name="Picture 2"/>
          <p:cNvPicPr>
            <a:picLocks noChangeAspect="1"/>
          </p:cNvPicPr>
          <p:nvPr/>
        </p:nvPicPr>
        <p:blipFill rotWithShape="1">
          <a:blip r:embed="rId5" cstate="print"/>
          <a:srcRect b="12473"/>
          <a:stretch/>
        </p:blipFill>
        <p:spPr>
          <a:xfrm>
            <a:off x="251521" y="1419622"/>
            <a:ext cx="4176464" cy="2952328"/>
          </a:xfrm>
          <a:prstGeom prst="rect">
            <a:avLst/>
          </a:prstGeom>
        </p:spPr>
      </p:pic>
    </p:spTree>
    <p:extLst>
      <p:ext uri="{BB962C8B-B14F-4D97-AF65-F5344CB8AC3E}">
        <p14:creationId xmlns:p14="http://schemas.microsoft.com/office/powerpoint/2010/main" xmlns="" val="1374376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ما هى الرسائل الخاطئة التى يفهمها </a:t>
            </a:r>
            <a:r>
              <a:rPr lang="ar-EG" sz="2000" b="1" dirty="0" smtClean="0">
                <a:solidFill>
                  <a:srgbClr val="002060"/>
                </a:solidFill>
              </a:rPr>
              <a:t>العميل</a:t>
            </a:r>
            <a:endParaRPr lang="ar-EG" sz="2000" b="1" dirty="0">
              <a:solidFill>
                <a:srgbClr val="002060"/>
              </a:solidFill>
            </a:endParaRPr>
          </a:p>
        </p:txBody>
      </p:sp>
    </p:spTree>
    <p:extLst>
      <p:ext uri="{BB962C8B-B14F-4D97-AF65-F5344CB8AC3E}">
        <p14:creationId xmlns:p14="http://schemas.microsoft.com/office/powerpoint/2010/main" xmlns="" val="1985163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smtClean="0">
                <a:solidFill>
                  <a:srgbClr val="002060"/>
                </a:solidFill>
              </a:rPr>
              <a:t>يمكن </a:t>
            </a:r>
            <a:r>
              <a:rPr lang="ar-EG" b="1" dirty="0">
                <a:solidFill>
                  <a:srgbClr val="002060"/>
                </a:solidFill>
              </a:rPr>
              <a:t>لحركات الوجه ان تنقل الرسائل بوضوح اكثر من استخدام اللغة الكلامية وحدها. اذ يمكن استخدامها للتشديد على الرسائل وقد تستعمل كمساعد بصرى لفكرة كلامية. ويجب استخدام حركات اليدين بشكل ملائم من دون ان تلهينا او تشتت انتباهنا عن الرسالة الاساسية</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حركات اليدين</a:t>
            </a:r>
          </a:p>
        </p:txBody>
      </p:sp>
      <p:pic>
        <p:nvPicPr>
          <p:cNvPr id="3" name="Picture 2"/>
          <p:cNvPicPr>
            <a:picLocks noChangeAspect="1"/>
          </p:cNvPicPr>
          <p:nvPr/>
        </p:nvPicPr>
        <p:blipFill>
          <a:blip r:embed="rId5" cstate="print"/>
          <a:stretch>
            <a:fillRect/>
          </a:stretch>
        </p:blipFill>
        <p:spPr>
          <a:xfrm>
            <a:off x="755576" y="1282030"/>
            <a:ext cx="3557330" cy="3233936"/>
          </a:xfrm>
          <a:prstGeom prst="rect">
            <a:avLst/>
          </a:prstGeom>
        </p:spPr>
      </p:pic>
    </p:spTree>
    <p:extLst>
      <p:ext uri="{BB962C8B-B14F-4D97-AF65-F5344CB8AC3E}">
        <p14:creationId xmlns:p14="http://schemas.microsoft.com/office/powerpoint/2010/main" xmlns="" val="3273237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44337723"/>
              </p:ext>
            </p:extLst>
          </p:nvPr>
        </p:nvGraphicFramePr>
        <p:xfrm>
          <a:off x="2286000" y="1104903"/>
          <a:ext cx="5029202" cy="3524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2"/>
          <p:cNvSpPr txBox="1">
            <a:spLocks noChangeArrowheads="1"/>
          </p:cNvSpPr>
          <p:nvPr/>
        </p:nvSpPr>
        <p:spPr>
          <a:xfrm>
            <a:off x="6745120" y="195486"/>
            <a:ext cx="1859328" cy="536972"/>
          </a:xfrm>
          <a:prstGeom prst="rect">
            <a:avLst/>
          </a:prstGeom>
        </p:spPr>
        <p:style>
          <a:lnRef idx="3">
            <a:schemeClr val="lt1"/>
          </a:lnRef>
          <a:fillRef idx="1">
            <a:schemeClr val="accent6"/>
          </a:fillRef>
          <a:effectRef idx="1">
            <a:schemeClr val="accent6"/>
          </a:effectRef>
          <a:fontRef idx="minor">
            <a:schemeClr val="lt1"/>
          </a:fontRef>
        </p:style>
        <p:txBody>
          <a:bodyPr vert="horz" lIns="68573" tIns="34286" rIns="68573" bIns="34286" rtlCol="0" anchor="ctr">
            <a:normAutofit fontScale="850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sz="3675" b="1" dirty="0" smtClean="0">
                <a:solidFill>
                  <a:schemeClr val="accent2">
                    <a:lumMod val="50000"/>
                  </a:schemeClr>
                </a:solidFill>
              </a:rPr>
              <a:t>محاور الدورة</a:t>
            </a:r>
            <a:endParaRPr lang="en-US" sz="3675" b="1" dirty="0">
              <a:solidFill>
                <a:schemeClr val="accent2">
                  <a:lumMod val="50000"/>
                </a:schemeClr>
              </a:solidFill>
            </a:endParaRPr>
          </a:p>
        </p:txBody>
      </p:sp>
    </p:spTree>
    <p:extLst>
      <p:ext uri="{BB962C8B-B14F-4D97-AF65-F5344CB8AC3E}">
        <p14:creationId xmlns:p14="http://schemas.microsoft.com/office/powerpoint/2010/main" xmlns="" val="3375754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smtClean="0">
                <a:solidFill>
                  <a:srgbClr val="002060"/>
                </a:solidFill>
              </a:rPr>
              <a:t>ينبغى </a:t>
            </a:r>
            <a:r>
              <a:rPr lang="ar-EG" b="1" dirty="0">
                <a:solidFill>
                  <a:srgbClr val="002060"/>
                </a:solidFill>
              </a:rPr>
              <a:t>ان تكون المصافحة الودية والحازمة طويلة بعض الشئ كلما كان ذلك مناسبا. ويجب ان تعكس مصافحتك الثقة والكفاءة والاحترام. والمصافحة الفعالة هى التى تكون حازمة من دون ان تكون مؤلمة, وليس تراخ لان ذلك يدل على عدم الاحترام او حتى الاستهزاء</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اللمس</a:t>
            </a:r>
          </a:p>
        </p:txBody>
      </p:sp>
      <p:pic>
        <p:nvPicPr>
          <p:cNvPr id="3" name="Picture 2"/>
          <p:cNvPicPr>
            <a:picLocks noChangeAspect="1"/>
          </p:cNvPicPr>
          <p:nvPr/>
        </p:nvPicPr>
        <p:blipFill>
          <a:blip r:embed="rId5" cstate="print"/>
          <a:stretch>
            <a:fillRect/>
          </a:stretch>
        </p:blipFill>
        <p:spPr>
          <a:xfrm>
            <a:off x="395536" y="1275606"/>
            <a:ext cx="3848100" cy="3096344"/>
          </a:xfrm>
          <a:prstGeom prst="rect">
            <a:avLst/>
          </a:prstGeom>
        </p:spPr>
      </p:pic>
    </p:spTree>
    <p:extLst>
      <p:ext uri="{BB962C8B-B14F-4D97-AF65-F5344CB8AC3E}">
        <p14:creationId xmlns:p14="http://schemas.microsoft.com/office/powerpoint/2010/main" xmlns="" val="2893544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احذر ان تنتهك حيز العميل الشخصى بالوقوف قريبا منه. فقد تكون هذه تجربة مزعجة وحرجة كما انها تؤدى الى تراجع العميل واستخفافه بخدمتك. قف على مسافة 4 اقدام ــــ اى ما يعادل 1.20 متراص- او اكثر من عميلك لتضمن عدم التعدى على حيزه الشخصى</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مسافة جسدية</a:t>
            </a:r>
          </a:p>
        </p:txBody>
      </p:sp>
      <p:pic>
        <p:nvPicPr>
          <p:cNvPr id="3" name="Picture 2"/>
          <p:cNvPicPr>
            <a:picLocks noChangeAspect="1"/>
          </p:cNvPicPr>
          <p:nvPr/>
        </p:nvPicPr>
        <p:blipFill>
          <a:blip r:embed="rId5" cstate="print"/>
          <a:stretch>
            <a:fillRect/>
          </a:stretch>
        </p:blipFill>
        <p:spPr>
          <a:xfrm>
            <a:off x="323528" y="1419622"/>
            <a:ext cx="4097318" cy="2909688"/>
          </a:xfrm>
          <a:prstGeom prst="rect">
            <a:avLst/>
          </a:prstGeom>
        </p:spPr>
      </p:pic>
    </p:spTree>
    <p:extLst>
      <p:ext uri="{BB962C8B-B14F-4D97-AF65-F5344CB8AC3E}">
        <p14:creationId xmlns:p14="http://schemas.microsoft.com/office/powerpoint/2010/main" xmlns="" val="491028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a:solidFill>
                  <a:srgbClr val="FFFFFF"/>
                </a:solidFill>
              </a:rPr>
              <a:t>الانصات</a:t>
            </a:r>
            <a:endParaRPr lang="ar-EG" altLang="zh-CN" sz="5000" b="1" dirty="0" smtClean="0">
              <a:solidFill>
                <a:srgbClr val="FFFFFF"/>
              </a:solidFill>
            </a:endParaRPr>
          </a:p>
        </p:txBody>
      </p:sp>
    </p:spTree>
    <p:extLst>
      <p:ext uri="{BB962C8B-B14F-4D97-AF65-F5344CB8AC3E}">
        <p14:creationId xmlns:p14="http://schemas.microsoft.com/office/powerpoint/2010/main" xmlns="" val="4017632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84376" y="237877"/>
            <a:ext cx="241176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3200" b="1" dirty="0">
                <a:solidFill>
                  <a:srgbClr val="002060"/>
                </a:solidFill>
                <a:latin typeface="Simplified Arabic" panose="02020603050405020304" pitchFamily="18" charset="-78"/>
                <a:cs typeface="Simplified Arabic" panose="02020603050405020304" pitchFamily="18" charset="-78"/>
              </a:rPr>
              <a:t>انصت</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8" name="Round Diagonal Corner Rectangle 7"/>
          <p:cNvSpPr/>
          <p:nvPr/>
        </p:nvSpPr>
        <p:spPr>
          <a:xfrm>
            <a:off x="611560" y="987574"/>
            <a:ext cx="7632848" cy="17281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marL="285750" indent="-285750" algn="justLow" rtl="1">
              <a:buFont typeface="Wingdings" panose="05000000000000000000" pitchFamily="2" charset="2"/>
              <a:buChar char="ü"/>
            </a:pPr>
            <a:r>
              <a:rPr lang="ar-EG" b="1" dirty="0" smtClean="0">
                <a:solidFill>
                  <a:srgbClr val="002060"/>
                </a:solidFill>
              </a:rPr>
              <a:t>الانصات </a:t>
            </a:r>
            <a:r>
              <a:rPr lang="ar-EG" b="1" dirty="0">
                <a:solidFill>
                  <a:srgbClr val="002060"/>
                </a:solidFill>
              </a:rPr>
              <a:t>الفعال الناجح يعنى الاستماع باهتمام للعميل.</a:t>
            </a:r>
          </a:p>
          <a:p>
            <a:pPr marL="285750" indent="-285750" algn="justLow" rtl="1">
              <a:buFont typeface="Wingdings" panose="05000000000000000000" pitchFamily="2" charset="2"/>
              <a:buChar char="ü"/>
            </a:pPr>
            <a:r>
              <a:rPr lang="ar-EG" b="1" dirty="0" smtClean="0">
                <a:solidFill>
                  <a:srgbClr val="002060"/>
                </a:solidFill>
              </a:rPr>
              <a:t>هم </a:t>
            </a:r>
            <a:r>
              <a:rPr lang="ar-EG" b="1" dirty="0">
                <a:solidFill>
                  <a:srgbClr val="002060"/>
                </a:solidFill>
              </a:rPr>
              <a:t>يتحدثون وانت تنصت, ينبغى ان تكون النسبة 80:20 او حتى 90:10.</a:t>
            </a:r>
          </a:p>
          <a:p>
            <a:pPr marL="285750" indent="-285750" algn="justLow" rtl="1">
              <a:buFont typeface="Wingdings" panose="05000000000000000000" pitchFamily="2" charset="2"/>
              <a:buChar char="ü"/>
            </a:pPr>
            <a:r>
              <a:rPr lang="ar-EG" b="1" dirty="0" smtClean="0">
                <a:solidFill>
                  <a:srgbClr val="002060"/>
                </a:solidFill>
              </a:rPr>
              <a:t>لا </a:t>
            </a:r>
            <a:r>
              <a:rPr lang="ar-EG" b="1" dirty="0">
                <a:solidFill>
                  <a:srgbClr val="002060"/>
                </a:solidFill>
              </a:rPr>
              <a:t>تقلطع الااذا ابتعدوا كثيرا عن الموضوع او كنت لا تفهم ما يقولونه.</a:t>
            </a:r>
          </a:p>
          <a:p>
            <a:pPr marL="285750" indent="-285750" algn="justLow" rtl="1">
              <a:buFont typeface="Wingdings" panose="05000000000000000000" pitchFamily="2" charset="2"/>
              <a:buChar char="ü"/>
            </a:pPr>
            <a:r>
              <a:rPr lang="ar-EG" b="1" dirty="0" smtClean="0">
                <a:solidFill>
                  <a:srgbClr val="002060"/>
                </a:solidFill>
              </a:rPr>
              <a:t>انتبه </a:t>
            </a:r>
            <a:r>
              <a:rPr lang="ar-EG" b="1" dirty="0">
                <a:solidFill>
                  <a:srgbClr val="002060"/>
                </a:solidFill>
              </a:rPr>
              <a:t>لما يقولونه, ولا تحلس متظاهرا بانك تنصت بينما انت تخطط لما ستقوله لاحقا.</a:t>
            </a:r>
          </a:p>
          <a:p>
            <a:pPr marL="285750" indent="-285750" algn="justLow" rtl="1">
              <a:buFont typeface="Wingdings" panose="05000000000000000000" pitchFamily="2" charset="2"/>
              <a:buChar char="ü"/>
            </a:pPr>
            <a:r>
              <a:rPr lang="ar-EG" b="1" dirty="0" smtClean="0">
                <a:solidFill>
                  <a:srgbClr val="002060"/>
                </a:solidFill>
              </a:rPr>
              <a:t>دون </a:t>
            </a:r>
            <a:r>
              <a:rPr lang="ar-EG" b="1" dirty="0">
                <a:solidFill>
                  <a:srgbClr val="002060"/>
                </a:solidFill>
              </a:rPr>
              <a:t>ملاحظات مكتوبة على النقاط الاساسية.</a:t>
            </a:r>
          </a:p>
        </p:txBody>
      </p:sp>
      <p:pic>
        <p:nvPicPr>
          <p:cNvPr id="2" name="Picture 1"/>
          <p:cNvPicPr>
            <a:picLocks noChangeAspect="1"/>
          </p:cNvPicPr>
          <p:nvPr/>
        </p:nvPicPr>
        <p:blipFill>
          <a:blip r:embed="rId2" cstate="print"/>
          <a:stretch>
            <a:fillRect/>
          </a:stretch>
        </p:blipFill>
        <p:spPr>
          <a:xfrm>
            <a:off x="2499171" y="2931790"/>
            <a:ext cx="3857625" cy="1986161"/>
          </a:xfrm>
          <a:prstGeom prst="rect">
            <a:avLst/>
          </a:prstGeom>
        </p:spPr>
      </p:pic>
    </p:spTree>
    <p:extLst>
      <p:ext uri="{BB962C8B-B14F-4D97-AF65-F5344CB8AC3E}">
        <p14:creationId xmlns:p14="http://schemas.microsoft.com/office/powerpoint/2010/main" xmlns="" val="783298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84376" y="237877"/>
            <a:ext cx="241176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3200" b="1" dirty="0">
                <a:solidFill>
                  <a:srgbClr val="002060"/>
                </a:solidFill>
                <a:latin typeface="Simplified Arabic" panose="02020603050405020304" pitchFamily="18" charset="-78"/>
                <a:cs typeface="Simplified Arabic" panose="02020603050405020304" pitchFamily="18" charset="-78"/>
              </a:rPr>
              <a:t>انصت لتشخص</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8" name="Round Diagonal Corner Rectangle 7"/>
          <p:cNvSpPr/>
          <p:nvPr/>
        </p:nvSpPr>
        <p:spPr>
          <a:xfrm>
            <a:off x="611560" y="987574"/>
            <a:ext cx="7632848" cy="17281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marL="285750" indent="-285750" algn="justLow" rtl="1">
              <a:buFont typeface="Wingdings" panose="05000000000000000000" pitchFamily="2" charset="2"/>
              <a:buChar char="ü"/>
            </a:pPr>
            <a:r>
              <a:rPr lang="ar-EG" b="1" dirty="0" smtClean="0">
                <a:solidFill>
                  <a:srgbClr val="002060"/>
                </a:solidFill>
              </a:rPr>
              <a:t>تعامل </a:t>
            </a:r>
            <a:r>
              <a:rPr lang="ar-EG" b="1" dirty="0">
                <a:solidFill>
                  <a:srgbClr val="002060"/>
                </a:solidFill>
              </a:rPr>
              <a:t>مع الانصات علي انه عمليه تشخصيه .</a:t>
            </a:r>
          </a:p>
          <a:p>
            <a:pPr marL="285750" indent="-285750" algn="justLow" rtl="1">
              <a:buFont typeface="Wingdings" panose="05000000000000000000" pitchFamily="2" charset="2"/>
              <a:buChar char="ü"/>
            </a:pPr>
            <a:r>
              <a:rPr lang="ar-EG" b="1" dirty="0" smtClean="0">
                <a:solidFill>
                  <a:srgbClr val="002060"/>
                </a:solidFill>
              </a:rPr>
              <a:t>عندما </a:t>
            </a:r>
            <a:r>
              <a:rPr lang="ar-EG" b="1" dirty="0">
                <a:solidFill>
                  <a:srgbClr val="002060"/>
                </a:solidFill>
              </a:rPr>
              <a:t>تحدث الاخطاء ، قاوم الرغبه في الجدل أو الدفاع أو النبرير .</a:t>
            </a:r>
          </a:p>
          <a:p>
            <a:pPr marL="285750" indent="-285750" algn="justLow" rtl="1">
              <a:buFont typeface="Wingdings" panose="05000000000000000000" pitchFamily="2" charset="2"/>
              <a:buChar char="ü"/>
            </a:pPr>
            <a:r>
              <a:rPr lang="ar-EG" b="1" dirty="0" smtClean="0">
                <a:solidFill>
                  <a:srgbClr val="002060"/>
                </a:solidFill>
              </a:rPr>
              <a:t>اعترف </a:t>
            </a:r>
            <a:r>
              <a:rPr lang="ar-EG" b="1" dirty="0">
                <a:solidFill>
                  <a:srgbClr val="002060"/>
                </a:solidFill>
              </a:rPr>
              <a:t>بالأخطاء واعتذر بصدق واخلاص ، حتي وان لم تكن لك انت شخصيا ايه علاقه بالمشكله ، لانك انت ممثل جميع أفراد الشركه امام العميل .</a:t>
            </a:r>
          </a:p>
        </p:txBody>
      </p:sp>
      <p:pic>
        <p:nvPicPr>
          <p:cNvPr id="2" name="Picture 1"/>
          <p:cNvPicPr>
            <a:picLocks noChangeAspect="1"/>
          </p:cNvPicPr>
          <p:nvPr/>
        </p:nvPicPr>
        <p:blipFill>
          <a:blip r:embed="rId2" cstate="print"/>
          <a:stretch>
            <a:fillRect/>
          </a:stretch>
        </p:blipFill>
        <p:spPr>
          <a:xfrm>
            <a:off x="3096344" y="2956816"/>
            <a:ext cx="2987824" cy="1981056"/>
          </a:xfrm>
          <a:prstGeom prst="rect">
            <a:avLst/>
          </a:prstGeom>
        </p:spPr>
      </p:pic>
    </p:spTree>
    <p:extLst>
      <p:ext uri="{BB962C8B-B14F-4D97-AF65-F5344CB8AC3E}">
        <p14:creationId xmlns:p14="http://schemas.microsoft.com/office/powerpoint/2010/main" xmlns="" val="3974536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a:solidFill>
                  <a:srgbClr val="FFFFFF"/>
                </a:solidFill>
              </a:rPr>
              <a:t>التواصل اللفظى</a:t>
            </a:r>
            <a:endParaRPr lang="ar-EG" altLang="zh-CN" sz="5000" b="1" dirty="0" smtClean="0">
              <a:solidFill>
                <a:srgbClr val="FFFFFF"/>
              </a:solidFill>
            </a:endParaRPr>
          </a:p>
        </p:txBody>
      </p:sp>
    </p:spTree>
    <p:extLst>
      <p:ext uri="{BB962C8B-B14F-4D97-AF65-F5344CB8AC3E}">
        <p14:creationId xmlns:p14="http://schemas.microsoft.com/office/powerpoint/2010/main" xmlns="" val="474939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611560" y="987574"/>
            <a:ext cx="7632848" cy="1800200"/>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marL="285750" indent="-285750" algn="justLow" rtl="1">
              <a:buFont typeface="Wingdings" panose="05000000000000000000" pitchFamily="2" charset="2"/>
              <a:buChar char="ü"/>
            </a:pPr>
            <a:r>
              <a:rPr lang="ar-EG" b="1" dirty="0" smtClean="0">
                <a:solidFill>
                  <a:srgbClr val="002060"/>
                </a:solidFill>
              </a:rPr>
              <a:t>اختيار </a:t>
            </a:r>
            <a:r>
              <a:rPr lang="ar-EG" b="1" dirty="0">
                <a:solidFill>
                  <a:srgbClr val="002060"/>
                </a:solidFill>
              </a:rPr>
              <a:t>الكلمات ونبره الصوت يلعبان دورا مهما في تحقيق رضا العميل ، ولا سيما في الحالات التي لا يكون فيها العميل فيها العميل في تفاعل جسدي مع الشخص الذي يتحدث اليه كالمتحدث عل الهاتف .</a:t>
            </a:r>
          </a:p>
          <a:p>
            <a:pPr marL="285750" indent="-285750" algn="justLow" rtl="1">
              <a:buFont typeface="Wingdings" panose="05000000000000000000" pitchFamily="2" charset="2"/>
              <a:buChar char="ü"/>
            </a:pPr>
            <a:r>
              <a:rPr lang="ar-EG" b="1" dirty="0" smtClean="0">
                <a:solidFill>
                  <a:srgbClr val="002060"/>
                </a:solidFill>
              </a:rPr>
              <a:t>لا </a:t>
            </a:r>
            <a:r>
              <a:rPr lang="ar-EG" b="1" dirty="0">
                <a:solidFill>
                  <a:srgbClr val="002060"/>
                </a:solidFill>
              </a:rPr>
              <a:t>يقتصر التواصل اللفظي علي الكلمات فقط بل يتعداه الي التعبير وطريقه الكلام لايصال الافكار والتصريحات </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نبره الصوت</a:t>
            </a:r>
          </a:p>
        </p:txBody>
      </p:sp>
      <p:pic>
        <p:nvPicPr>
          <p:cNvPr id="3" name="Picture 2"/>
          <p:cNvPicPr>
            <a:picLocks noChangeAspect="1"/>
          </p:cNvPicPr>
          <p:nvPr/>
        </p:nvPicPr>
        <p:blipFill>
          <a:blip r:embed="rId5" cstate="print"/>
          <a:stretch>
            <a:fillRect/>
          </a:stretch>
        </p:blipFill>
        <p:spPr>
          <a:xfrm>
            <a:off x="1570484" y="2931790"/>
            <a:ext cx="5715000" cy="1992436"/>
          </a:xfrm>
          <a:prstGeom prst="rect">
            <a:avLst/>
          </a:prstGeom>
        </p:spPr>
      </p:pic>
    </p:spTree>
    <p:extLst>
      <p:ext uri="{BB962C8B-B14F-4D97-AF65-F5344CB8AC3E}">
        <p14:creationId xmlns:p14="http://schemas.microsoft.com/office/powerpoint/2010/main" xmlns="" val="2306533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اختيار </a:t>
            </a:r>
            <a:r>
              <a:rPr lang="ar-EG" altLang="zh-CN" sz="5000" b="1" dirty="0">
                <a:solidFill>
                  <a:srgbClr val="FFFFFF"/>
                </a:solidFill>
              </a:rPr>
              <a:t>الكلمات</a:t>
            </a:r>
          </a:p>
        </p:txBody>
      </p:sp>
    </p:spTree>
    <p:extLst>
      <p:ext uri="{BB962C8B-B14F-4D97-AF65-F5344CB8AC3E}">
        <p14:creationId xmlns:p14="http://schemas.microsoft.com/office/powerpoint/2010/main" xmlns="" val="1871558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يجب ان تعكس الكلمات التي تختارها اثناء التواصل مع العميل مشاعر التقدير والاحترام والاهميه . اما اذا قصرت باختيارك الكلمات تجاه هذه الحاجات الاساسيه لدي العميل ، فقط يشعر العميل بالسخط مع انك قادر علي تأمين حاجاته </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اختيار الكلمات</a:t>
            </a:r>
          </a:p>
        </p:txBody>
      </p:sp>
      <p:pic>
        <p:nvPicPr>
          <p:cNvPr id="3" name="Picture 2"/>
          <p:cNvPicPr>
            <a:picLocks noChangeAspect="1"/>
          </p:cNvPicPr>
          <p:nvPr/>
        </p:nvPicPr>
        <p:blipFill>
          <a:blip r:embed="rId5" cstate="print"/>
          <a:stretch>
            <a:fillRect/>
          </a:stretch>
        </p:blipFill>
        <p:spPr>
          <a:xfrm>
            <a:off x="395536" y="1395797"/>
            <a:ext cx="3620590" cy="2711946"/>
          </a:xfrm>
          <a:prstGeom prst="rect">
            <a:avLst/>
          </a:prstGeom>
        </p:spPr>
      </p:pic>
    </p:spTree>
    <p:extLst>
      <p:ext uri="{BB962C8B-B14F-4D97-AF65-F5344CB8AC3E}">
        <p14:creationId xmlns:p14="http://schemas.microsoft.com/office/powerpoint/2010/main" xmlns="" val="1352770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أسأل زميلك عن اسمه مستخدما الطريقتين </a:t>
            </a:r>
          </a:p>
        </p:txBody>
      </p:sp>
    </p:spTree>
    <p:extLst>
      <p:ext uri="{BB962C8B-B14F-4D97-AF65-F5344CB8AC3E}">
        <p14:creationId xmlns:p14="http://schemas.microsoft.com/office/powerpoint/2010/main" xmlns="" val="1034180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Folded Corner 13"/>
          <p:cNvSpPr/>
          <p:nvPr/>
        </p:nvSpPr>
        <p:spPr bwMode="auto">
          <a:xfrm>
            <a:off x="3005826" y="1653090"/>
            <a:ext cx="4725144" cy="918663"/>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8573" tIns="34286" rIns="68573" bIns="34286" numCol="1" rtlCol="1" anchor="ctr" anchorCtr="0" compatLnSpc="1">
            <a:prstTxWarp prst="textNoShape">
              <a:avLst/>
            </a:prstTxWarp>
          </a:bodyPr>
          <a:lstStyle/>
          <a:p>
            <a:pPr algn="ctr" defTabSz="685729"/>
            <a:endParaRPr lang="ar-EG" dirty="0">
              <a:latin typeface="Arial" charset="0"/>
            </a:endParaRPr>
          </a:p>
        </p:txBody>
      </p:sp>
      <p:sp>
        <p:nvSpPr>
          <p:cNvPr id="16" name="Rectangle 15"/>
          <p:cNvSpPr/>
          <p:nvPr/>
        </p:nvSpPr>
        <p:spPr>
          <a:xfrm>
            <a:off x="3005827" y="1771650"/>
            <a:ext cx="4617132" cy="646323"/>
          </a:xfrm>
          <a:prstGeom prst="rect">
            <a:avLst/>
          </a:prstGeom>
        </p:spPr>
        <p:txBody>
          <a:bodyPr wrap="square" lIns="68573" tIns="34286" rIns="68573" bIns="34286">
            <a:spAutoFit/>
          </a:bodyPr>
          <a:lstStyle/>
          <a:p>
            <a:pPr algn="ctr" rtl="1"/>
            <a:r>
              <a:rPr lang="ar-SA" sz="1875" b="1" dirty="0">
                <a:solidFill>
                  <a:schemeClr val="accent2">
                    <a:lumMod val="50000"/>
                  </a:schemeClr>
                </a:solidFill>
              </a:rPr>
              <a:t>اكتساب مهارات التميز فى خدمة العملاء والتعامل مع شكاوى واعتراضات العملاء المنزعجين وكسب رضائهم </a:t>
            </a:r>
            <a:endParaRPr lang="ar-EG" sz="1875" b="1" dirty="0">
              <a:solidFill>
                <a:schemeClr val="accent2">
                  <a:lumMod val="50000"/>
                </a:schemeClr>
              </a:solidFill>
            </a:endParaRPr>
          </a:p>
        </p:txBody>
      </p:sp>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87386" y="2653396"/>
            <a:ext cx="1452389" cy="15866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2"/>
          <p:cNvSpPr txBox="1">
            <a:spLocks noChangeArrowheads="1"/>
          </p:cNvSpPr>
          <p:nvPr/>
        </p:nvSpPr>
        <p:spPr>
          <a:xfrm>
            <a:off x="4644008" y="339502"/>
            <a:ext cx="4392488" cy="536972"/>
          </a:xfrm>
          <a:prstGeom prst="rect">
            <a:avLst/>
          </a:prstGeom>
        </p:spPr>
        <p:style>
          <a:lnRef idx="3">
            <a:schemeClr val="lt1"/>
          </a:lnRef>
          <a:fillRef idx="1">
            <a:schemeClr val="accent6"/>
          </a:fillRef>
          <a:effectRef idx="1">
            <a:schemeClr val="accent6"/>
          </a:effectRef>
          <a:fontRef idx="minor">
            <a:schemeClr val="lt1"/>
          </a:fontRef>
        </p:style>
        <p:txBody>
          <a:bodyPr vert="horz" lIns="68573" tIns="34286" rIns="68573" bIns="34286" rtlCol="0" anchor="ctr">
            <a:noAutofit/>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rtl="1"/>
            <a:r>
              <a:rPr lang="ar-EG" sz="3100" b="1" dirty="0">
                <a:solidFill>
                  <a:schemeClr val="accent2">
                    <a:lumMod val="50000"/>
                  </a:schemeClr>
                </a:solidFill>
              </a:rPr>
              <a:t>الهدف العام للبرنامج التدريبي </a:t>
            </a:r>
          </a:p>
        </p:txBody>
      </p:sp>
    </p:spTree>
    <p:extLst>
      <p:ext uri="{BB962C8B-B14F-4D97-AF65-F5344CB8AC3E}">
        <p14:creationId xmlns:p14="http://schemas.microsoft.com/office/powerpoint/2010/main" xmlns="" val="3109874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13" descr="FD1DDF730CE4456e89755B07FE1653D0# #Rectangle 13"/>
          <p:cNvSpPr>
            <a:spLocks noChangeArrowheads="1"/>
          </p:cNvSpPr>
          <p:nvPr/>
        </p:nvSpPr>
        <p:spPr bwMode="auto">
          <a:xfrm>
            <a:off x="4867841" y="469024"/>
            <a:ext cx="3195072"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grpSp>
        <p:nvGrpSpPr>
          <p:cNvPr id="65" name="Group 2"/>
          <p:cNvGrpSpPr>
            <a:grpSpLocks/>
          </p:cNvGrpSpPr>
          <p:nvPr/>
        </p:nvGrpSpPr>
        <p:grpSpPr bwMode="auto">
          <a:xfrm>
            <a:off x="4932040" y="368789"/>
            <a:ext cx="3888432" cy="546777"/>
            <a:chOff x="0" y="0"/>
            <a:chExt cx="6561756" cy="546060"/>
          </a:xfrm>
        </p:grpSpPr>
        <p:sp>
          <p:nvSpPr>
            <p:cNvPr id="66"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67"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68"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a:solidFill>
                    <a:srgbClr val="FFFFFF"/>
                  </a:solidFill>
                  <a:latin typeface="Arial" charset="0"/>
                </a:rPr>
                <a:t>ختم المحادثه</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sp>
        <p:nvSpPr>
          <p:cNvPr id="69" name="Rectangle 13" descr="FD1DDF730CE4456e89755B07FE1653D0# #Rectangle 13"/>
          <p:cNvSpPr>
            <a:spLocks noChangeArrowheads="1"/>
          </p:cNvSpPr>
          <p:nvPr/>
        </p:nvSpPr>
        <p:spPr bwMode="auto">
          <a:xfrm>
            <a:off x="107504" y="469024"/>
            <a:ext cx="3195072"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grpSp>
        <p:nvGrpSpPr>
          <p:cNvPr id="70" name="Group 2"/>
          <p:cNvGrpSpPr>
            <a:grpSpLocks/>
          </p:cNvGrpSpPr>
          <p:nvPr/>
        </p:nvGrpSpPr>
        <p:grpSpPr bwMode="auto">
          <a:xfrm>
            <a:off x="171703" y="368789"/>
            <a:ext cx="3888432" cy="546777"/>
            <a:chOff x="0" y="0"/>
            <a:chExt cx="6561756" cy="546060"/>
          </a:xfrm>
        </p:grpSpPr>
        <p:sp>
          <p:nvSpPr>
            <p:cNvPr id="71"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72"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73"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a:solidFill>
                    <a:srgbClr val="FFFFFF"/>
                  </a:solidFill>
                  <a:latin typeface="Arial" charset="0"/>
                </a:rPr>
                <a:t>التصرف ايجابيا </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sp>
        <p:nvSpPr>
          <p:cNvPr id="74" name="Round Diagonal Corner Rectangle 73"/>
          <p:cNvSpPr/>
          <p:nvPr/>
        </p:nvSpPr>
        <p:spPr bwMode="auto">
          <a:xfrm>
            <a:off x="5148064" y="1275606"/>
            <a:ext cx="3346254" cy="3744416"/>
          </a:xfrm>
          <a:prstGeom prst="round2DiagRect">
            <a:avLst/>
          </a:prstGeom>
          <a:solidFill>
            <a:srgbClr val="FFFFFF"/>
          </a:solidFill>
          <a:ln w="25400" cap="flat" cmpd="sng" algn="ctr">
            <a:solidFill>
              <a:srgbClr val="FF0174"/>
            </a:solidFill>
            <a:prstDash val="solid"/>
          </a:ln>
          <a:effectLst/>
          <a:extLst/>
        </p:spPr>
        <p:txBody>
          <a:bodyPr vert="horz" wrap="none" lIns="91440" tIns="45720" rIns="91440" bIns="45720" numCol="1" rtl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ar-EG" sz="2800" b="0" i="0" u="none" strike="noStrike" kern="0" cap="none" spc="0" normalizeH="0" baseline="0" noProof="0" dirty="0" smtClean="0">
              <a:ln>
                <a:noFill/>
              </a:ln>
              <a:solidFill>
                <a:srgbClr val="808080"/>
              </a:solidFill>
              <a:effectLst/>
              <a:uLnTx/>
              <a:uFillTx/>
              <a:latin typeface="Arial" charset="0"/>
            </a:endParaRPr>
          </a:p>
        </p:txBody>
      </p:sp>
      <p:sp>
        <p:nvSpPr>
          <p:cNvPr id="75" name="TextBox 74"/>
          <p:cNvSpPr txBox="1"/>
          <p:nvPr/>
        </p:nvSpPr>
        <p:spPr>
          <a:xfrm>
            <a:off x="5148064" y="1635646"/>
            <a:ext cx="3346254" cy="3170099"/>
          </a:xfrm>
          <a:prstGeom prst="rect">
            <a:avLst/>
          </a:prstGeom>
          <a:noFill/>
        </p:spPr>
        <p:txBody>
          <a:bodyPr wrap="square" rtlCol="1">
            <a:spAutoFit/>
          </a:bodyPr>
          <a:lstStyle/>
          <a:p>
            <a:pPr algn="justLow" rtl="1" fontAlgn="base">
              <a:spcBef>
                <a:spcPct val="0"/>
              </a:spcBef>
              <a:spcAft>
                <a:spcPct val="0"/>
              </a:spcAft>
            </a:pPr>
            <a:r>
              <a:rPr lang="ar-SA" sz="2000" b="1" dirty="0">
                <a:solidFill>
                  <a:srgbClr val="880B3C"/>
                </a:solidFill>
                <a:latin typeface="Arial" charset="0"/>
              </a:rPr>
              <a:t>اختم محادثتك بالتعبير عن رغبتك في خدمه العميل وارضائه .</a:t>
            </a:r>
          </a:p>
          <a:p>
            <a:pPr algn="justLow" rtl="1" fontAlgn="base">
              <a:spcBef>
                <a:spcPct val="0"/>
              </a:spcBef>
              <a:spcAft>
                <a:spcPct val="0"/>
              </a:spcAft>
            </a:pPr>
            <a:r>
              <a:rPr lang="ar-SA" sz="2000" b="1" dirty="0">
                <a:solidFill>
                  <a:srgbClr val="880B3C"/>
                </a:solidFill>
                <a:latin typeface="Arial" charset="0"/>
              </a:rPr>
              <a:t>"اشكرك لانك منحتني فرصه خدمتك . اذا كان بوسعي ان اقول المزيد ما عليك سوي اخباري ". </a:t>
            </a:r>
          </a:p>
          <a:p>
            <a:pPr algn="justLow" rtl="1" fontAlgn="base">
              <a:spcBef>
                <a:spcPct val="0"/>
              </a:spcBef>
              <a:spcAft>
                <a:spcPct val="0"/>
              </a:spcAft>
            </a:pPr>
            <a:r>
              <a:rPr lang="ar-SA" sz="2000" b="1" dirty="0">
                <a:solidFill>
                  <a:srgbClr val="880B3C"/>
                </a:solidFill>
                <a:latin typeface="Arial" charset="0"/>
              </a:rPr>
              <a:t>اختر جمله ختاميه تشجع العملاء علي العوده الي شركتك . فالاشخاص الذين اختبروا مواقف مرضيه سيخبرون اشخاصا اخرين عنك وهذا ما سيبني سمعه الشركه .</a:t>
            </a:r>
          </a:p>
        </p:txBody>
      </p:sp>
      <p:sp>
        <p:nvSpPr>
          <p:cNvPr id="76" name="Round Diagonal Corner Rectangle 75"/>
          <p:cNvSpPr/>
          <p:nvPr/>
        </p:nvSpPr>
        <p:spPr bwMode="auto">
          <a:xfrm>
            <a:off x="395536" y="1275606"/>
            <a:ext cx="3346254" cy="3744416"/>
          </a:xfrm>
          <a:prstGeom prst="round2DiagRect">
            <a:avLst/>
          </a:prstGeom>
          <a:solidFill>
            <a:srgbClr val="FFFFFF"/>
          </a:solidFill>
          <a:ln w="25400" cap="flat" cmpd="sng" algn="ctr">
            <a:solidFill>
              <a:srgbClr val="FF0174"/>
            </a:solidFill>
            <a:prstDash val="solid"/>
          </a:ln>
          <a:effectLst/>
          <a:extLst/>
        </p:spPr>
        <p:txBody>
          <a:bodyPr vert="horz" wrap="none" lIns="91440" tIns="45720" rIns="91440" bIns="45720" numCol="1" rtl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ar-EG" sz="2800" b="0" i="0" u="none" strike="noStrike" kern="0" cap="none" spc="0" normalizeH="0" baseline="0" noProof="0" dirty="0" smtClean="0">
              <a:ln>
                <a:noFill/>
              </a:ln>
              <a:solidFill>
                <a:srgbClr val="808080"/>
              </a:solidFill>
              <a:effectLst/>
              <a:uLnTx/>
              <a:uFillTx/>
              <a:latin typeface="Arial" charset="0"/>
            </a:endParaRPr>
          </a:p>
        </p:txBody>
      </p:sp>
      <p:sp>
        <p:nvSpPr>
          <p:cNvPr id="77" name="TextBox 76"/>
          <p:cNvSpPr txBox="1"/>
          <p:nvPr/>
        </p:nvSpPr>
        <p:spPr>
          <a:xfrm>
            <a:off x="395536" y="1981165"/>
            <a:ext cx="3346254" cy="2246769"/>
          </a:xfrm>
          <a:prstGeom prst="rect">
            <a:avLst/>
          </a:prstGeom>
          <a:noFill/>
        </p:spPr>
        <p:txBody>
          <a:bodyPr wrap="square" rtlCol="1">
            <a:spAutoFit/>
          </a:bodyPr>
          <a:lstStyle/>
          <a:p>
            <a:pPr algn="justLow" rtl="1" fontAlgn="base">
              <a:spcBef>
                <a:spcPct val="0"/>
              </a:spcBef>
              <a:spcAft>
                <a:spcPct val="0"/>
              </a:spcAft>
            </a:pPr>
            <a:r>
              <a:rPr lang="ar-SA" sz="2000" b="1" dirty="0">
                <a:solidFill>
                  <a:srgbClr val="880B3C"/>
                </a:solidFill>
                <a:latin typeface="Arial" charset="0"/>
              </a:rPr>
              <a:t>تذكر ان تستخدم كلمات تشعر عملائك بالاهميه ولاحترام والتقدير والترحيب. ينبغي عليك ان تتحلي بالايجابيه والثقه بالنفس اثناء تواصلك مع عملاءك . ان اختيار الكلمات يمكن ان ينقل هذه السمات الشخصيه مما يؤدي في النهايه الي رضي العميل او استيائه</a:t>
            </a:r>
            <a:endParaRPr lang="ar-EG" sz="2000" dirty="0">
              <a:solidFill>
                <a:srgbClr val="880B3C"/>
              </a:solidFill>
              <a:latin typeface="Arial" charset="0"/>
            </a:endParaRPr>
          </a:p>
        </p:txBody>
      </p:sp>
    </p:spTree>
    <p:extLst>
      <p:ext uri="{BB962C8B-B14F-4D97-AF65-F5344CB8AC3E}">
        <p14:creationId xmlns:p14="http://schemas.microsoft.com/office/powerpoint/2010/main" xmlns="" val="40826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heel(1)">
                                      <p:cBhvr>
                                        <p:cTn id="15" dur="2000"/>
                                        <p:tgtEl>
                                          <p:spTgt spid="7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heel(1)">
                                      <p:cBhvr>
                                        <p:cTn id="18" dur="2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ppt_x"/>
                                          </p:val>
                                        </p:tav>
                                        <p:tav tm="100000">
                                          <p:val>
                                            <p:strVal val="#ppt_x"/>
                                          </p:val>
                                        </p:tav>
                                      </p:tavLst>
                                    </p:anim>
                                    <p:anim calcmode="lin" valueType="num">
                                      <p:cBhvr additive="base">
                                        <p:cTn id="28" dur="1000" fill="hold"/>
                                        <p:tgtEl>
                                          <p:spTgt spid="70"/>
                                        </p:tgtEl>
                                        <p:attrNameLst>
                                          <p:attrName>ppt_y</p:attrName>
                                        </p:attrNameLst>
                                      </p:cBhvr>
                                      <p:tavLst>
                                        <p:tav tm="0">
                                          <p:val>
                                            <p:strVal val="1+#ppt_h/2"/>
                                          </p:val>
                                        </p:tav>
                                        <p:tav tm="100000">
                                          <p:val>
                                            <p:strVal val="#ppt_y"/>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heel(1)">
                                      <p:cBhvr>
                                        <p:cTn id="31" dur="2000"/>
                                        <p:tgtEl>
                                          <p:spTgt spid="7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heel(1)">
                                      <p:cBhvr>
                                        <p:cTn id="3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animBg="1"/>
      <p:bldP spid="7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نبره </a:t>
            </a:r>
            <a:r>
              <a:rPr lang="ar-EG" altLang="zh-CN" sz="5000" b="1" dirty="0">
                <a:solidFill>
                  <a:srgbClr val="FFFFFF"/>
                </a:solidFill>
              </a:rPr>
              <a:t>الصوت</a:t>
            </a:r>
            <a:endParaRPr lang="ar-EG" altLang="zh-CN" sz="5000" b="1" dirty="0" smtClean="0">
              <a:solidFill>
                <a:srgbClr val="FFFFFF"/>
              </a:solidFill>
            </a:endParaRPr>
          </a:p>
        </p:txBody>
      </p:sp>
    </p:spTree>
    <p:extLst>
      <p:ext uri="{BB962C8B-B14F-4D97-AF65-F5344CB8AC3E}">
        <p14:creationId xmlns:p14="http://schemas.microsoft.com/office/powerpoint/2010/main" xmlns="" val="1234062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يدل تغير النبره علي تعديل نغمه صوتك او اختلافها . ان تغير النبره هي ما يجعل الصوت مثيرا للاهتمام وسلسا وودودا بالنسبه للعميل . فالنغمه التي تتغير بشكل متقن تظهر الاهتام والتقدير تجاه العميل ، ما يضمن استمرار العلاقه معه </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تغير </a:t>
            </a:r>
            <a:r>
              <a:rPr lang="ar-EG" sz="2400" b="1" dirty="0" smtClean="0">
                <a:solidFill>
                  <a:srgbClr val="002060"/>
                </a:solidFill>
                <a:latin typeface="Simplified Arabic" panose="02020603050405020304" pitchFamily="18" charset="-78"/>
                <a:cs typeface="Simplified Arabic" panose="02020603050405020304" pitchFamily="18" charset="-78"/>
              </a:rPr>
              <a:t>النبره</a:t>
            </a:r>
            <a:endParaRPr lang="ar-EG" sz="2400" b="1" dirty="0">
              <a:solidFill>
                <a:srgbClr val="002060"/>
              </a:solidFill>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5" cstate="print"/>
          <a:stretch>
            <a:fillRect/>
          </a:stretch>
        </p:blipFill>
        <p:spPr>
          <a:xfrm>
            <a:off x="827584" y="1491630"/>
            <a:ext cx="3001516" cy="2857500"/>
          </a:xfrm>
          <a:prstGeom prst="rect">
            <a:avLst/>
          </a:prstGeom>
        </p:spPr>
      </p:pic>
    </p:spTree>
    <p:extLst>
      <p:ext uri="{BB962C8B-B14F-4D97-AF65-F5344CB8AC3E}">
        <p14:creationId xmlns:p14="http://schemas.microsoft.com/office/powerpoint/2010/main" xmlns="" val="3364960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تمرن على قول العبارات التالية مع زميلك مستخدما قاعدة تغيير النبرة </a:t>
            </a:r>
          </a:p>
        </p:txBody>
      </p:sp>
    </p:spTree>
    <p:extLst>
      <p:ext uri="{BB962C8B-B14F-4D97-AF65-F5344CB8AC3E}">
        <p14:creationId xmlns:p14="http://schemas.microsoft.com/office/powerpoint/2010/main" xmlns="" val="3239506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220072" y="237877"/>
            <a:ext cx="377991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EG" sz="2400" b="1" dirty="0">
                <a:solidFill>
                  <a:srgbClr val="002060"/>
                </a:solidFill>
                <a:latin typeface="Simplified Arabic" panose="02020603050405020304" pitchFamily="18" charset="-78"/>
                <a:cs typeface="Simplified Arabic" panose="02020603050405020304" pitchFamily="18" charset="-78"/>
              </a:rPr>
              <a:t>اساليب تساعدك في تحسين النبره </a:t>
            </a:r>
          </a:p>
        </p:txBody>
      </p:sp>
      <p:grpSp>
        <p:nvGrpSpPr>
          <p:cNvPr id="18" name="Group 3"/>
          <p:cNvGrpSpPr>
            <a:grpSpLocks/>
          </p:cNvGrpSpPr>
          <p:nvPr/>
        </p:nvGrpSpPr>
        <p:grpSpPr bwMode="auto">
          <a:xfrm rot="10800000">
            <a:off x="1043503" y="2121446"/>
            <a:ext cx="7268150" cy="646113"/>
            <a:chOff x="0" y="-23"/>
            <a:chExt cx="3278" cy="407"/>
          </a:xfrm>
        </p:grpSpPr>
        <p:grpSp>
          <p:nvGrpSpPr>
            <p:cNvPr id="19" name="Group 4"/>
            <p:cNvGrpSpPr>
              <a:grpSpLocks/>
            </p:cNvGrpSpPr>
            <p:nvPr/>
          </p:nvGrpSpPr>
          <p:grpSpPr bwMode="auto">
            <a:xfrm>
              <a:off x="0" y="25"/>
              <a:ext cx="384" cy="359"/>
              <a:chOff x="0" y="25"/>
              <a:chExt cx="384" cy="359"/>
            </a:xfrm>
          </p:grpSpPr>
          <p:sp>
            <p:nvSpPr>
              <p:cNvPr id="23"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4"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5"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6"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7"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8"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29"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0"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1"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20"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1" name="Text Box 15"/>
            <p:cNvSpPr txBox="1">
              <a:spLocks noChangeArrowheads="1"/>
            </p:cNvSpPr>
            <p:nvPr/>
          </p:nvSpPr>
          <p:spPr bwMode="auto">
            <a:xfrm rot="10800000">
              <a:off x="330" y="47"/>
              <a:ext cx="294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خذ </a:t>
              </a:r>
              <a:r>
                <a:rPr lang="ar-EG" sz="2400" b="1" dirty="0">
                  <a:solidFill>
                    <a:srgbClr val="002060"/>
                  </a:solidFill>
                </a:rPr>
                <a:t>نفس عميق </a:t>
              </a:r>
              <a:endParaRPr lang="en-US" sz="2400" b="1" dirty="0">
                <a:solidFill>
                  <a:srgbClr val="002060"/>
                </a:solidFill>
              </a:endParaRPr>
            </a:p>
          </p:txBody>
        </p:sp>
        <p:sp>
          <p:nvSpPr>
            <p:cNvPr id="22" name="Text Box 16"/>
            <p:cNvSpPr txBox="1">
              <a:spLocks noChangeArrowheads="1"/>
            </p:cNvSpPr>
            <p:nvPr/>
          </p:nvSpPr>
          <p:spPr bwMode="auto">
            <a:xfrm rot="10800000">
              <a:off x="81" y="53"/>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2</a:t>
              </a:r>
            </a:p>
          </p:txBody>
        </p:sp>
      </p:grpSp>
      <p:grpSp>
        <p:nvGrpSpPr>
          <p:cNvPr id="32" name="Group 31"/>
          <p:cNvGrpSpPr>
            <a:grpSpLocks/>
          </p:cNvGrpSpPr>
          <p:nvPr/>
        </p:nvGrpSpPr>
        <p:grpSpPr bwMode="auto">
          <a:xfrm rot="10800000">
            <a:off x="1179081" y="1243562"/>
            <a:ext cx="7137333" cy="628650"/>
            <a:chOff x="0" y="-26"/>
            <a:chExt cx="3219" cy="396"/>
          </a:xfrm>
        </p:grpSpPr>
        <p:sp>
          <p:nvSpPr>
            <p:cNvPr id="33"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36" name="Text Box 33"/>
            <p:cNvSpPr txBox="1">
              <a:spLocks noChangeArrowheads="1"/>
            </p:cNvSpPr>
            <p:nvPr/>
          </p:nvSpPr>
          <p:spPr bwMode="auto">
            <a:xfrm rot="10800000">
              <a:off x="340" y="25"/>
              <a:ext cx="287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ابتسم </a:t>
              </a:r>
              <a:r>
                <a:rPr lang="ar-EG" sz="2400" b="1" dirty="0">
                  <a:solidFill>
                    <a:srgbClr val="002060"/>
                  </a:solidFill>
                </a:rPr>
                <a:t>اثناء الحديث </a:t>
              </a:r>
              <a:endParaRPr lang="en-US" sz="2400" b="1" dirty="0">
                <a:solidFill>
                  <a:srgbClr val="002060"/>
                </a:solidFill>
              </a:endParaRPr>
            </a:p>
          </p:txBody>
        </p:sp>
        <p:grpSp>
          <p:nvGrpSpPr>
            <p:cNvPr id="37" name="Group 34"/>
            <p:cNvGrpSpPr>
              <a:grpSpLocks/>
            </p:cNvGrpSpPr>
            <p:nvPr/>
          </p:nvGrpSpPr>
          <p:grpSpPr bwMode="auto">
            <a:xfrm>
              <a:off x="0" y="18"/>
              <a:ext cx="358" cy="352"/>
              <a:chOff x="0" y="6"/>
              <a:chExt cx="358" cy="352"/>
            </a:xfrm>
          </p:grpSpPr>
          <p:grpSp>
            <p:nvGrpSpPr>
              <p:cNvPr id="38" name="Group 35"/>
              <p:cNvGrpSpPr>
                <a:grpSpLocks/>
              </p:cNvGrpSpPr>
              <p:nvPr/>
            </p:nvGrpSpPr>
            <p:grpSpPr bwMode="auto">
              <a:xfrm>
                <a:off x="0" y="6"/>
                <a:ext cx="358" cy="352"/>
                <a:chOff x="0" y="6"/>
                <a:chExt cx="358" cy="352"/>
              </a:xfrm>
            </p:grpSpPr>
            <p:sp>
              <p:nvSpPr>
                <p:cNvPr id="40"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41"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2"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3"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4"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5"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6"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7"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8"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9"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39" name="Text Box 46"/>
              <p:cNvSpPr txBox="1">
                <a:spLocks noChangeArrowheads="1"/>
              </p:cNvSpPr>
              <p:nvPr/>
            </p:nvSpPr>
            <p:spPr bwMode="auto">
              <a:xfrm rot="10523902">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1</a:t>
                </a:r>
              </a:p>
            </p:txBody>
          </p:sp>
        </p:grpSp>
      </p:grpSp>
      <p:grpSp>
        <p:nvGrpSpPr>
          <p:cNvPr id="50" name="Group 3"/>
          <p:cNvGrpSpPr>
            <a:grpSpLocks/>
          </p:cNvGrpSpPr>
          <p:nvPr/>
        </p:nvGrpSpPr>
        <p:grpSpPr bwMode="auto">
          <a:xfrm rot="10800000">
            <a:off x="1187624" y="3797844"/>
            <a:ext cx="7124029" cy="646113"/>
            <a:chOff x="0" y="-23"/>
            <a:chExt cx="3213" cy="407"/>
          </a:xfrm>
        </p:grpSpPr>
        <p:grpSp>
          <p:nvGrpSpPr>
            <p:cNvPr id="51" name="Group 4"/>
            <p:cNvGrpSpPr>
              <a:grpSpLocks/>
            </p:cNvGrpSpPr>
            <p:nvPr/>
          </p:nvGrpSpPr>
          <p:grpSpPr bwMode="auto">
            <a:xfrm>
              <a:off x="0" y="25"/>
              <a:ext cx="384" cy="359"/>
              <a:chOff x="0" y="25"/>
              <a:chExt cx="384" cy="359"/>
            </a:xfrm>
          </p:grpSpPr>
          <p:sp>
            <p:nvSpPr>
              <p:cNvPr id="55"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56"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57"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58"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59"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60"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1"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2"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3"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52"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53" name="Text Box 15"/>
            <p:cNvSpPr txBox="1">
              <a:spLocks noChangeArrowheads="1"/>
            </p:cNvSpPr>
            <p:nvPr/>
          </p:nvSpPr>
          <p:spPr bwMode="auto">
            <a:xfrm rot="10800000">
              <a:off x="384" y="44"/>
              <a:ext cx="281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كن </a:t>
              </a:r>
              <a:r>
                <a:rPr lang="ar-EG" sz="2400" b="1" dirty="0">
                  <a:solidFill>
                    <a:srgbClr val="002060"/>
                  </a:solidFill>
                </a:rPr>
                <a:t>واضحا في لفظك الكلمات ومخارج الحروف</a:t>
              </a:r>
              <a:endParaRPr lang="en-US" sz="2400" b="1" dirty="0">
                <a:solidFill>
                  <a:srgbClr val="002060"/>
                </a:solidFill>
              </a:endParaRPr>
            </a:p>
          </p:txBody>
        </p:sp>
        <p:sp>
          <p:nvSpPr>
            <p:cNvPr id="54" name="Text Box 16"/>
            <p:cNvSpPr txBox="1">
              <a:spLocks noChangeArrowheads="1"/>
            </p:cNvSpPr>
            <p:nvPr/>
          </p:nvSpPr>
          <p:spPr bwMode="auto">
            <a:xfrm rot="10800000">
              <a:off x="80" y="50"/>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4</a:t>
              </a:r>
              <a:endParaRPr lang="en-US" sz="2400" b="1" dirty="0">
                <a:solidFill>
                  <a:srgbClr val="FFFFFF"/>
                </a:solidFill>
              </a:endParaRPr>
            </a:p>
          </p:txBody>
        </p:sp>
      </p:grpSp>
      <p:grpSp>
        <p:nvGrpSpPr>
          <p:cNvPr id="78" name="Group 31"/>
          <p:cNvGrpSpPr>
            <a:grpSpLocks/>
          </p:cNvGrpSpPr>
          <p:nvPr/>
        </p:nvGrpSpPr>
        <p:grpSpPr bwMode="auto">
          <a:xfrm rot="10800000">
            <a:off x="1179081" y="2919961"/>
            <a:ext cx="7137333" cy="628650"/>
            <a:chOff x="0" y="-26"/>
            <a:chExt cx="3219" cy="396"/>
          </a:xfrm>
        </p:grpSpPr>
        <p:sp>
          <p:nvSpPr>
            <p:cNvPr id="79"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80" name="Text Box 33"/>
            <p:cNvSpPr txBox="1">
              <a:spLocks noChangeArrowheads="1"/>
            </p:cNvSpPr>
            <p:nvPr/>
          </p:nvSpPr>
          <p:spPr bwMode="auto">
            <a:xfrm rot="10800000">
              <a:off x="367" y="56"/>
              <a:ext cx="284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ركز </a:t>
              </a:r>
              <a:r>
                <a:rPr lang="ar-EG" sz="2400" b="1" dirty="0">
                  <a:solidFill>
                    <a:srgbClr val="002060"/>
                  </a:solidFill>
                </a:rPr>
                <a:t>علي الكلمات الاساسيه </a:t>
              </a:r>
              <a:endParaRPr lang="en-US" sz="2400" b="1" dirty="0">
                <a:solidFill>
                  <a:srgbClr val="002060"/>
                </a:solidFill>
              </a:endParaRPr>
            </a:p>
          </p:txBody>
        </p:sp>
        <p:grpSp>
          <p:nvGrpSpPr>
            <p:cNvPr id="81" name="Group 34"/>
            <p:cNvGrpSpPr>
              <a:grpSpLocks/>
            </p:cNvGrpSpPr>
            <p:nvPr/>
          </p:nvGrpSpPr>
          <p:grpSpPr bwMode="auto">
            <a:xfrm>
              <a:off x="0" y="18"/>
              <a:ext cx="358" cy="352"/>
              <a:chOff x="0" y="6"/>
              <a:chExt cx="358" cy="352"/>
            </a:xfrm>
          </p:grpSpPr>
          <p:grpSp>
            <p:nvGrpSpPr>
              <p:cNvPr id="82" name="Group 35"/>
              <p:cNvGrpSpPr>
                <a:grpSpLocks/>
              </p:cNvGrpSpPr>
              <p:nvPr/>
            </p:nvGrpSpPr>
            <p:grpSpPr bwMode="auto">
              <a:xfrm>
                <a:off x="0" y="6"/>
                <a:ext cx="358" cy="352"/>
                <a:chOff x="0" y="6"/>
                <a:chExt cx="358" cy="352"/>
              </a:xfrm>
            </p:grpSpPr>
            <p:sp>
              <p:nvSpPr>
                <p:cNvPr id="84"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85"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6"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7"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8"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9"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90"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1"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2"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3"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83" name="Text Box 46"/>
              <p:cNvSpPr txBox="1">
                <a:spLocks noChangeArrowheads="1"/>
              </p:cNvSpPr>
              <p:nvPr/>
            </p:nvSpPr>
            <p:spPr bwMode="auto">
              <a:xfrm rot="10523902">
                <a:off x="77" y="47"/>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3</a:t>
                </a:r>
                <a:endParaRPr lang="en-US" sz="2400" b="1" dirty="0">
                  <a:solidFill>
                    <a:srgbClr val="FFFFFF"/>
                  </a:solidFill>
                </a:endParaRPr>
              </a:p>
            </p:txBody>
          </p:sp>
        </p:grpSp>
      </p:grpSp>
    </p:spTree>
    <p:extLst>
      <p:ext uri="{BB962C8B-B14F-4D97-AF65-F5344CB8AC3E}">
        <p14:creationId xmlns:p14="http://schemas.microsoft.com/office/powerpoint/2010/main" xmlns="" val="1606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المظهر </a:t>
            </a:r>
            <a:r>
              <a:rPr lang="ar-EG" altLang="zh-CN" sz="5000" b="1" dirty="0">
                <a:solidFill>
                  <a:srgbClr val="FFFFFF"/>
                </a:solidFill>
              </a:rPr>
              <a:t>الاحترافى اللائق</a:t>
            </a:r>
            <a:endParaRPr lang="ar-EG" altLang="zh-CN" sz="5000" b="1" dirty="0" smtClean="0">
              <a:solidFill>
                <a:srgbClr val="FFFFFF"/>
              </a:solidFill>
            </a:endParaRPr>
          </a:p>
        </p:txBody>
      </p:sp>
    </p:spTree>
    <p:extLst>
      <p:ext uri="{BB962C8B-B14F-4D97-AF65-F5344CB8AC3E}">
        <p14:creationId xmlns:p14="http://schemas.microsoft.com/office/powerpoint/2010/main" xmlns="" val="1963338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419872" y="123478"/>
            <a:ext cx="2304256" cy="432048"/>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000" b="1" dirty="0"/>
              <a:t>المظهر</a:t>
            </a:r>
            <a:endParaRPr lang="ar-EG" b="1" dirty="0"/>
          </a:p>
        </p:txBody>
      </p:sp>
      <p:sp>
        <p:nvSpPr>
          <p:cNvPr id="3" name="Flowchart: Merge 2"/>
          <p:cNvSpPr/>
          <p:nvPr/>
        </p:nvSpPr>
        <p:spPr>
          <a:xfrm>
            <a:off x="4427984" y="555526"/>
            <a:ext cx="288032" cy="288032"/>
          </a:xfrm>
          <a:prstGeom prst="flowChartMerge">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ar-EG"/>
          </a:p>
        </p:txBody>
      </p:sp>
      <p:sp>
        <p:nvSpPr>
          <p:cNvPr id="4" name="Round Diagonal Corner Rectangle 3"/>
          <p:cNvSpPr/>
          <p:nvPr/>
        </p:nvSpPr>
        <p:spPr>
          <a:xfrm>
            <a:off x="395536" y="915566"/>
            <a:ext cx="8424936" cy="720080"/>
          </a:xfrm>
          <a:prstGeom prst="round2Diag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b="1" dirty="0">
                <a:solidFill>
                  <a:srgbClr val="002060"/>
                </a:solidFill>
              </a:rPr>
              <a:t>الانطباع الاول مهم جدا. فنحن نريد ان نقدم صورة ممتازة لعملائنا. فضلا عن ذلك, فان الملبس والظهر والاهتمام بهما يعكسان صورة جيدة لعملائنا</a:t>
            </a:r>
          </a:p>
        </p:txBody>
      </p:sp>
      <p:sp>
        <p:nvSpPr>
          <p:cNvPr id="9" name="Rounded Rectangle 8"/>
          <p:cNvSpPr/>
          <p:nvPr/>
        </p:nvSpPr>
        <p:spPr>
          <a:xfrm>
            <a:off x="3419872" y="1707654"/>
            <a:ext cx="2304256" cy="432048"/>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000" b="1" dirty="0"/>
              <a:t>الملبس</a:t>
            </a:r>
            <a:endParaRPr lang="ar-EG" b="1" dirty="0"/>
          </a:p>
        </p:txBody>
      </p:sp>
      <p:sp>
        <p:nvSpPr>
          <p:cNvPr id="10" name="Flowchart: Merge 9"/>
          <p:cNvSpPr/>
          <p:nvPr/>
        </p:nvSpPr>
        <p:spPr>
          <a:xfrm>
            <a:off x="4427984" y="2139702"/>
            <a:ext cx="288032" cy="288032"/>
          </a:xfrm>
          <a:prstGeom prst="flowChartMerge">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ar-EG"/>
          </a:p>
        </p:txBody>
      </p:sp>
      <p:sp>
        <p:nvSpPr>
          <p:cNvPr id="11" name="Round Diagonal Corner Rectangle 10"/>
          <p:cNvSpPr/>
          <p:nvPr/>
        </p:nvSpPr>
        <p:spPr>
          <a:xfrm>
            <a:off x="395536" y="2499742"/>
            <a:ext cx="8424936" cy="720080"/>
          </a:xfrm>
          <a:prstGeom prst="round2Diag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b="1" dirty="0">
                <a:solidFill>
                  <a:srgbClr val="002060"/>
                </a:solidFill>
              </a:rPr>
              <a:t>عليك ان ترتدى ثيابا تشعر عميلك بالراحة ولا يوجد اسلوب ملبس محدد يعتمد أثناء خدمة العملاء</a:t>
            </a:r>
            <a:r>
              <a:rPr lang="ar-EG" b="1" dirty="0" smtClean="0">
                <a:solidFill>
                  <a:srgbClr val="002060"/>
                </a:solidFill>
              </a:rPr>
              <a:t>.</a:t>
            </a:r>
          </a:p>
          <a:p>
            <a:pPr algn="ctr"/>
            <a:r>
              <a:rPr lang="ar-EG" b="1" dirty="0" smtClean="0">
                <a:solidFill>
                  <a:srgbClr val="002060"/>
                </a:solidFill>
              </a:rPr>
              <a:t> </a:t>
            </a:r>
            <a:r>
              <a:rPr lang="ar-EG" b="1" dirty="0">
                <a:solidFill>
                  <a:srgbClr val="002060"/>
                </a:solidFill>
              </a:rPr>
              <a:t>فمحترفو خدمة العملاء يعملون فى مختلف القطاعات من المتاجر الى ورش تصليح السيارات</a:t>
            </a:r>
          </a:p>
        </p:txBody>
      </p:sp>
      <p:sp>
        <p:nvSpPr>
          <p:cNvPr id="12" name="Rounded Rectangle 11"/>
          <p:cNvSpPr/>
          <p:nvPr/>
        </p:nvSpPr>
        <p:spPr>
          <a:xfrm>
            <a:off x="3419872" y="3363838"/>
            <a:ext cx="2304256" cy="432048"/>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000" b="1" dirty="0"/>
              <a:t>العناية الشخصية </a:t>
            </a:r>
            <a:endParaRPr lang="ar-EG" b="1" dirty="0"/>
          </a:p>
        </p:txBody>
      </p:sp>
      <p:sp>
        <p:nvSpPr>
          <p:cNvPr id="13" name="Flowchart: Merge 12"/>
          <p:cNvSpPr/>
          <p:nvPr/>
        </p:nvSpPr>
        <p:spPr>
          <a:xfrm>
            <a:off x="4427984" y="3795886"/>
            <a:ext cx="288032" cy="288032"/>
          </a:xfrm>
          <a:prstGeom prst="flowChartMerge">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ar-EG"/>
          </a:p>
        </p:txBody>
      </p:sp>
      <p:sp>
        <p:nvSpPr>
          <p:cNvPr id="14" name="Round Diagonal Corner Rectangle 13"/>
          <p:cNvSpPr/>
          <p:nvPr/>
        </p:nvSpPr>
        <p:spPr>
          <a:xfrm>
            <a:off x="395536" y="4155926"/>
            <a:ext cx="8424936" cy="720080"/>
          </a:xfrm>
          <a:prstGeom prst="round2Diag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b="1" dirty="0">
                <a:solidFill>
                  <a:srgbClr val="002060"/>
                </a:solidFill>
              </a:rPr>
              <a:t>ان الظهور بمظهر مهنى لائق يعد وسيلة يمكن ان يستخدمها موظف خدمة العملاء لتقديم خدمة افضل للعميل</a:t>
            </a:r>
          </a:p>
        </p:txBody>
      </p:sp>
    </p:spTree>
    <p:extLst>
      <p:ext uri="{BB962C8B-B14F-4D97-AF65-F5344CB8AC3E}">
        <p14:creationId xmlns:p14="http://schemas.microsoft.com/office/powerpoint/2010/main" xmlns="" val="834863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419622"/>
            <a:ext cx="6480720" cy="2664296"/>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marL="342900" indent="-342900" algn="justLow" rtl="1">
              <a:buFont typeface="Wingdings" panose="05000000000000000000" pitchFamily="2" charset="2"/>
              <a:buChar char="Ø"/>
            </a:pPr>
            <a:r>
              <a:rPr lang="ar-EG" sz="2000" b="1" dirty="0" smtClean="0">
                <a:solidFill>
                  <a:srgbClr val="002060"/>
                </a:solidFill>
              </a:rPr>
              <a:t>اذكر </a:t>
            </a:r>
            <a:r>
              <a:rPr lang="ar-EG" sz="2000" b="1" dirty="0">
                <a:solidFill>
                  <a:srgbClr val="002060"/>
                </a:solidFill>
              </a:rPr>
              <a:t>بعض اخطاء المظهر التى يقوم زملائك بملاحظتها وذكرها عن </a:t>
            </a:r>
            <a:r>
              <a:rPr lang="ar-EG" sz="2000" b="1" dirty="0" smtClean="0">
                <a:solidFill>
                  <a:srgbClr val="002060"/>
                </a:solidFill>
              </a:rPr>
              <a:t/>
            </a:r>
            <a:br>
              <a:rPr lang="ar-EG" sz="2000" b="1" dirty="0" smtClean="0">
                <a:solidFill>
                  <a:srgbClr val="002060"/>
                </a:solidFill>
              </a:rPr>
            </a:br>
            <a:r>
              <a:rPr lang="ar-EG" sz="2000" b="1" dirty="0" smtClean="0">
                <a:solidFill>
                  <a:srgbClr val="002060"/>
                </a:solidFill>
              </a:rPr>
              <a:t>بعض </a:t>
            </a:r>
            <a:r>
              <a:rPr lang="ar-EG" sz="2000" b="1" dirty="0">
                <a:solidFill>
                  <a:srgbClr val="002060"/>
                </a:solidFill>
              </a:rPr>
              <a:t>الزملاء.</a:t>
            </a:r>
          </a:p>
          <a:p>
            <a:pPr marL="342900" indent="-342900" algn="justLow" rtl="1">
              <a:buFont typeface="Wingdings" panose="05000000000000000000" pitchFamily="2" charset="2"/>
              <a:buChar char="Ø"/>
            </a:pPr>
            <a:r>
              <a:rPr lang="ar-EG" sz="2000" b="1" dirty="0" smtClean="0">
                <a:solidFill>
                  <a:srgbClr val="002060"/>
                </a:solidFill>
              </a:rPr>
              <a:t>اذكر </a:t>
            </a:r>
            <a:r>
              <a:rPr lang="ar-EG" sz="2000" b="1" dirty="0">
                <a:solidFill>
                  <a:srgbClr val="002060"/>
                </a:solidFill>
              </a:rPr>
              <a:t>اوصاف احد زملائك الذى تعتقد انه يعتنى جيدا بمظهره فى العمل.</a:t>
            </a:r>
          </a:p>
          <a:p>
            <a:pPr marL="342900" indent="-342900" algn="justLow" rtl="1">
              <a:buFont typeface="Wingdings" panose="05000000000000000000" pitchFamily="2" charset="2"/>
              <a:buChar char="Ø"/>
            </a:pPr>
            <a:r>
              <a:rPr lang="ar-EG" sz="2000" b="1" dirty="0" smtClean="0">
                <a:solidFill>
                  <a:srgbClr val="002060"/>
                </a:solidFill>
              </a:rPr>
              <a:t>فكر </a:t>
            </a:r>
            <a:r>
              <a:rPr lang="ar-EG" sz="2000" b="1" dirty="0">
                <a:solidFill>
                  <a:srgbClr val="002060"/>
                </a:solidFill>
              </a:rPr>
              <a:t>كيف ستكون تجربة خدمة العملاء اذا لم يكن محترف خدمة العملاء مرتديا ثيابا مناسبة او حسنة المظهر. شاركنا تجربتك وسجل استنتاجاتك.</a:t>
            </a:r>
          </a:p>
        </p:txBody>
      </p:sp>
    </p:spTree>
    <p:extLst>
      <p:ext uri="{BB962C8B-B14F-4D97-AF65-F5344CB8AC3E}">
        <p14:creationId xmlns:p14="http://schemas.microsoft.com/office/powerpoint/2010/main" xmlns="" val="3032457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الانطباع </a:t>
            </a:r>
            <a:r>
              <a:rPr lang="ar-EG" altLang="zh-CN" sz="5000" b="1" dirty="0">
                <a:solidFill>
                  <a:srgbClr val="FFFFFF"/>
                </a:solidFill>
              </a:rPr>
              <a:t>الاول</a:t>
            </a:r>
            <a:endParaRPr lang="ar-EG" altLang="zh-CN" sz="5000" b="1" dirty="0" smtClean="0">
              <a:solidFill>
                <a:srgbClr val="FFFFFF"/>
              </a:solidFill>
            </a:endParaRPr>
          </a:p>
        </p:txBody>
      </p:sp>
    </p:spTree>
    <p:extLst>
      <p:ext uri="{BB962C8B-B14F-4D97-AF65-F5344CB8AC3E}">
        <p14:creationId xmlns:p14="http://schemas.microsoft.com/office/powerpoint/2010/main" xmlns="" val="3040980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ان الطريقة التى نقابل بها الاخرين والاسلوب الذى نتبعه فى تحيتهم, يؤثران بشكر كبير فى تكوين الانطباع الذى سنتركه عن انفسنا لدى الاخرين.</a:t>
            </a:r>
          </a:p>
          <a:p>
            <a:pPr algn="justLow" rtl="1"/>
            <a:r>
              <a:rPr lang="ar-EG" b="1" dirty="0">
                <a:solidFill>
                  <a:srgbClr val="002060"/>
                </a:solidFill>
              </a:rPr>
              <a:t>واذا كانت المقابلة مع الاخرين تتم مع أشخاص نقابلهم لاول مرة , فان الانطباع الذى سنتركه عن انفسنا لديهم او ما يسمى بالانطباع الاول سيكون تاثيره قويا الى درجة انه قد يصعب تغييره او تعديله مستقبلا.</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الانطباع الاول</a:t>
            </a:r>
          </a:p>
        </p:txBody>
      </p:sp>
      <p:pic>
        <p:nvPicPr>
          <p:cNvPr id="5" name="Picture 4"/>
          <p:cNvPicPr>
            <a:picLocks noChangeAspect="1"/>
          </p:cNvPicPr>
          <p:nvPr/>
        </p:nvPicPr>
        <p:blipFill>
          <a:blip r:embed="rId5" cstate="print"/>
          <a:stretch>
            <a:fillRect/>
          </a:stretch>
        </p:blipFill>
        <p:spPr>
          <a:xfrm>
            <a:off x="683568" y="1131590"/>
            <a:ext cx="3600400" cy="3387320"/>
          </a:xfrm>
          <a:prstGeom prst="rect">
            <a:avLst/>
          </a:prstGeom>
        </p:spPr>
      </p:pic>
    </p:spTree>
    <p:extLst>
      <p:ext uri="{BB962C8B-B14F-4D97-AF65-F5344CB8AC3E}">
        <p14:creationId xmlns:p14="http://schemas.microsoft.com/office/powerpoint/2010/main" xmlns="" val="3962706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Folded Corner 13"/>
          <p:cNvSpPr/>
          <p:nvPr/>
        </p:nvSpPr>
        <p:spPr bwMode="auto">
          <a:xfrm>
            <a:off x="2457450" y="1945819"/>
            <a:ext cx="5165509" cy="2000250"/>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8573" tIns="34286" rIns="68573" bIns="34286" numCol="1" rtlCol="1" anchor="ctr" anchorCtr="0" compatLnSpc="1">
            <a:prstTxWarp prst="textNoShape">
              <a:avLst/>
            </a:prstTxWarp>
          </a:bodyPr>
          <a:lstStyle/>
          <a:p>
            <a:pPr algn="ctr" defTabSz="685729"/>
            <a:endParaRPr lang="ar-EG" dirty="0">
              <a:latin typeface="Arial" charset="0"/>
            </a:endParaRPr>
          </a:p>
        </p:txBody>
      </p:sp>
      <p:sp>
        <p:nvSpPr>
          <p:cNvPr id="16" name="Rectangle 15"/>
          <p:cNvSpPr/>
          <p:nvPr/>
        </p:nvSpPr>
        <p:spPr>
          <a:xfrm>
            <a:off x="2457450" y="1962144"/>
            <a:ext cx="5165509" cy="1731235"/>
          </a:xfrm>
          <a:prstGeom prst="rect">
            <a:avLst/>
          </a:prstGeom>
        </p:spPr>
        <p:txBody>
          <a:bodyPr wrap="square" lIns="68573" tIns="34286" rIns="68573" bIns="34286">
            <a:spAutoFit/>
          </a:bodyPr>
          <a:lstStyle/>
          <a:p>
            <a:pPr marL="257175" indent="-257175" algn="r" rtl="1">
              <a:buFont typeface="Wingdings" pitchFamily="2" charset="2"/>
              <a:buChar char="ü"/>
            </a:pPr>
            <a:endParaRPr lang="ar-SA" b="1" dirty="0">
              <a:solidFill>
                <a:schemeClr val="accent2">
                  <a:lumMod val="50000"/>
                </a:schemeClr>
              </a:solidFill>
            </a:endParaRPr>
          </a:p>
          <a:p>
            <a:pPr marL="257175" indent="-257175" algn="r" rtl="1">
              <a:buFont typeface="Wingdings" pitchFamily="2" charset="2"/>
              <a:buChar char="ü"/>
            </a:pPr>
            <a:r>
              <a:rPr lang="ar-SA" b="1" dirty="0" smtClean="0">
                <a:solidFill>
                  <a:schemeClr val="accent2">
                    <a:lumMod val="50000"/>
                  </a:schemeClr>
                </a:solidFill>
              </a:rPr>
              <a:t>تزويد </a:t>
            </a:r>
            <a:r>
              <a:rPr lang="ar-SA" b="1" dirty="0">
                <a:solidFill>
                  <a:schemeClr val="accent2">
                    <a:lumMod val="50000"/>
                  </a:schemeClr>
                </a:solidFill>
              </a:rPr>
              <a:t>المشاركين بمفهوم العميل واهميته .</a:t>
            </a:r>
          </a:p>
          <a:p>
            <a:pPr marL="257175" indent="-257175" algn="r" rtl="1">
              <a:buFont typeface="Wingdings" pitchFamily="2" charset="2"/>
              <a:buChar char="ü"/>
            </a:pPr>
            <a:r>
              <a:rPr lang="ar-SA" b="1" dirty="0" smtClean="0">
                <a:solidFill>
                  <a:schemeClr val="accent2">
                    <a:lumMod val="50000"/>
                  </a:schemeClr>
                </a:solidFill>
              </a:rPr>
              <a:t>التعريف </a:t>
            </a:r>
            <a:r>
              <a:rPr lang="ar-SA" b="1" dirty="0">
                <a:solidFill>
                  <a:schemeClr val="accent2">
                    <a:lumMod val="50000"/>
                  </a:schemeClr>
                </a:solidFill>
              </a:rPr>
              <a:t>على مهارات الاتصال لفهم العميل .</a:t>
            </a:r>
          </a:p>
          <a:p>
            <a:pPr marL="257175" indent="-257175" algn="r" rtl="1">
              <a:buFont typeface="Wingdings" pitchFamily="2" charset="2"/>
              <a:buChar char="ü"/>
            </a:pPr>
            <a:r>
              <a:rPr lang="ar-SA" b="1" dirty="0" smtClean="0">
                <a:solidFill>
                  <a:schemeClr val="accent2">
                    <a:lumMod val="50000"/>
                  </a:schemeClr>
                </a:solidFill>
              </a:rPr>
              <a:t>الوقوف </a:t>
            </a:r>
            <a:r>
              <a:rPr lang="ar-SA" b="1" dirty="0">
                <a:solidFill>
                  <a:schemeClr val="accent2">
                    <a:lumMod val="50000"/>
                  </a:schemeClr>
                </a:solidFill>
              </a:rPr>
              <a:t>علي معرفة وتحليل شخصية العملاء .</a:t>
            </a:r>
          </a:p>
          <a:p>
            <a:pPr marL="257175" indent="-257175" algn="r" rtl="1">
              <a:buFont typeface="Wingdings" pitchFamily="2" charset="2"/>
              <a:buChar char="ü"/>
            </a:pPr>
            <a:r>
              <a:rPr lang="ar-SA" b="1" dirty="0" smtClean="0">
                <a:solidFill>
                  <a:schemeClr val="accent2">
                    <a:lumMod val="50000"/>
                  </a:schemeClr>
                </a:solidFill>
              </a:rPr>
              <a:t>التدريب </a:t>
            </a:r>
            <a:r>
              <a:rPr lang="ar-SA" b="1" dirty="0">
                <a:solidFill>
                  <a:schemeClr val="accent2">
                    <a:lumMod val="50000"/>
                  </a:schemeClr>
                </a:solidFill>
              </a:rPr>
              <a:t>علي حل المشكلات .</a:t>
            </a:r>
          </a:p>
          <a:p>
            <a:pPr marL="257175" indent="-257175" algn="r" rtl="1">
              <a:buFont typeface="Wingdings" pitchFamily="2" charset="2"/>
              <a:buChar char="ü"/>
            </a:pPr>
            <a:r>
              <a:rPr lang="ar-SA" b="1" dirty="0" smtClean="0">
                <a:solidFill>
                  <a:schemeClr val="accent2">
                    <a:lumMod val="50000"/>
                  </a:schemeClr>
                </a:solidFill>
              </a:rPr>
              <a:t>معرفة </a:t>
            </a:r>
            <a:r>
              <a:rPr lang="ar-SA" b="1" dirty="0">
                <a:solidFill>
                  <a:schemeClr val="accent2">
                    <a:lumMod val="50000"/>
                  </a:schemeClr>
                </a:solidFill>
              </a:rPr>
              <a:t>طرق تهدئة العملاء المزعجين .</a:t>
            </a:r>
          </a:p>
        </p:txBody>
      </p:sp>
      <p:sp>
        <p:nvSpPr>
          <p:cNvPr id="20" name="Rectangle 19"/>
          <p:cNvSpPr/>
          <p:nvPr/>
        </p:nvSpPr>
        <p:spPr>
          <a:xfrm>
            <a:off x="3221850" y="897565"/>
            <a:ext cx="4509120" cy="577073"/>
          </a:xfrm>
          <a:prstGeom prst="rect">
            <a:avLst/>
          </a:prstGeom>
        </p:spPr>
        <p:txBody>
          <a:bodyPr wrap="square" lIns="68573" tIns="34286" rIns="68573" bIns="34286">
            <a:spAutoFit/>
          </a:bodyPr>
          <a:lstStyle/>
          <a:p>
            <a:pPr algn="justLow" rtl="1"/>
            <a:r>
              <a:rPr lang="ar-EG" sz="1650" b="1" dirty="0">
                <a:solidFill>
                  <a:srgbClr val="C00000"/>
                </a:solidFill>
              </a:rPr>
              <a:t>بنهاية هذا البرنامج التدريبي نتوقع أن المشاركون قد حققوا النتائج الآتية (بمشيئة الله ) </a:t>
            </a:r>
          </a:p>
        </p:txBody>
      </p:sp>
      <p:sp>
        <p:nvSpPr>
          <p:cNvPr id="7" name="Rectangle 2"/>
          <p:cNvSpPr txBox="1">
            <a:spLocks noChangeArrowheads="1"/>
          </p:cNvSpPr>
          <p:nvPr/>
        </p:nvSpPr>
        <p:spPr>
          <a:xfrm>
            <a:off x="4139952" y="339502"/>
            <a:ext cx="4896544" cy="536972"/>
          </a:xfrm>
          <a:prstGeom prst="rect">
            <a:avLst/>
          </a:prstGeom>
        </p:spPr>
        <p:style>
          <a:lnRef idx="3">
            <a:schemeClr val="lt1"/>
          </a:lnRef>
          <a:fillRef idx="1">
            <a:schemeClr val="accent6"/>
          </a:fillRef>
          <a:effectRef idx="1">
            <a:schemeClr val="accent6"/>
          </a:effectRef>
          <a:fontRef idx="minor">
            <a:schemeClr val="lt1"/>
          </a:fontRef>
        </p:style>
        <p:txBody>
          <a:bodyPr vert="horz" lIns="68573" tIns="34286" rIns="68573" bIns="34286" rtlCol="0" anchor="ctr">
            <a:noAutofit/>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rtl="1"/>
            <a:r>
              <a:rPr lang="ar-EG" sz="3100" b="1" dirty="0">
                <a:solidFill>
                  <a:schemeClr val="accent2">
                    <a:lumMod val="50000"/>
                  </a:schemeClr>
                </a:solidFill>
              </a:rPr>
              <a:t>الأهداف التفصيلية للبرنامج التدريبي </a:t>
            </a:r>
          </a:p>
        </p:txBody>
      </p:sp>
    </p:spTree>
    <p:extLst>
      <p:ext uri="{BB962C8B-B14F-4D97-AF65-F5344CB8AC3E}">
        <p14:creationId xmlns:p14="http://schemas.microsoft.com/office/powerpoint/2010/main" xmlns="" val="1132529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barn(inVertical)">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barn(inVertical)">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barn(inVertical)">
                                      <p:cBhvr>
                                        <p:cTn id="26" dur="5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barn(inVertical)">
                                      <p:cBhvr>
                                        <p:cTn id="31" dur="500"/>
                                        <p:tgtEl>
                                          <p:spTgt spid="1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5" end="5"/>
                                            </p:txEl>
                                          </p:spTgt>
                                        </p:tgtEl>
                                        <p:attrNameLst>
                                          <p:attrName>style.visibility</p:attrName>
                                        </p:attrNameLst>
                                      </p:cBhvr>
                                      <p:to>
                                        <p:strVal val="visible"/>
                                      </p:to>
                                    </p:set>
                                    <p:animEffect transition="in" filter="barn(inVertical)">
                                      <p:cBhvr>
                                        <p:cTn id="36"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صف مشاعرك اذا تمت مقابلتك من قبل الاخرين باحد الاساليب التالية</a:t>
            </a:r>
          </a:p>
        </p:txBody>
      </p:sp>
    </p:spTree>
    <p:extLst>
      <p:ext uri="{BB962C8B-B14F-4D97-AF65-F5344CB8AC3E}">
        <p14:creationId xmlns:p14="http://schemas.microsoft.com/office/powerpoint/2010/main" xmlns="" val="1242868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مقابلة </a:t>
            </a:r>
            <a:r>
              <a:rPr lang="ar-EG" altLang="zh-CN" sz="5000" b="1" dirty="0">
                <a:solidFill>
                  <a:srgbClr val="FFFFFF"/>
                </a:solidFill>
              </a:rPr>
              <a:t>العميل بإحترافية</a:t>
            </a:r>
            <a:endParaRPr lang="ar-EG" altLang="zh-CN" sz="5000" b="1" dirty="0" smtClean="0">
              <a:solidFill>
                <a:srgbClr val="FFFFFF"/>
              </a:solidFill>
            </a:endParaRPr>
          </a:p>
        </p:txBody>
      </p:sp>
    </p:spTree>
    <p:extLst>
      <p:ext uri="{BB962C8B-B14F-4D97-AF65-F5344CB8AC3E}">
        <p14:creationId xmlns:p14="http://schemas.microsoft.com/office/powerpoint/2010/main" xmlns="" val="2284281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755576" y="987574"/>
            <a:ext cx="7488832" cy="864096"/>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1"/>
            <a:r>
              <a:rPr lang="ar-EG" b="1" dirty="0">
                <a:solidFill>
                  <a:srgbClr val="002060"/>
                </a:solidFill>
              </a:rPr>
              <a:t>تعتبر التحية احد وسائل بدء الاتصال والتعامل مع الاخرين, ويعكس اسلوب القائها مدى العناية والاهتمام يالاخرين واحترامهم والرغبة فى تأسيس أو تعزيز العلاقة معهم</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القاء التحية</a:t>
            </a:r>
          </a:p>
        </p:txBody>
      </p:sp>
      <p:sp>
        <p:nvSpPr>
          <p:cNvPr id="5" name="Round Diagonal Corner Rectangle 4"/>
          <p:cNvSpPr/>
          <p:nvPr/>
        </p:nvSpPr>
        <p:spPr>
          <a:xfrm>
            <a:off x="2771800" y="2067694"/>
            <a:ext cx="6264696" cy="432048"/>
          </a:xfrm>
          <a:prstGeom prst="round2Diag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b="1" dirty="0">
                <a:solidFill>
                  <a:srgbClr val="C00000"/>
                </a:solidFill>
              </a:rPr>
              <a:t>تحية الاخرين تكون فعالة جدا اذا كان اسلوب القائها يحتوى على العناصر </a:t>
            </a:r>
            <a:r>
              <a:rPr lang="ar-EG" b="1" dirty="0" smtClean="0">
                <a:solidFill>
                  <a:srgbClr val="C00000"/>
                </a:solidFill>
              </a:rPr>
              <a:t>التالية</a:t>
            </a:r>
            <a:endParaRPr lang="ar-EG"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462803796"/>
              </p:ext>
            </p:extLst>
          </p:nvPr>
        </p:nvGraphicFramePr>
        <p:xfrm>
          <a:off x="457201" y="2931790"/>
          <a:ext cx="8229599" cy="1319340"/>
        </p:xfrm>
        <a:graphic>
          <a:graphicData uri="http://schemas.openxmlformats.org/drawingml/2006/table">
            <a:tbl>
              <a:tblPr rtl="1" firstRow="1" firstCol="1" lastRow="1" lastCol="1" bandRow="1" bandCol="1">
                <a:tableStyleId>{10A1B5D5-9B99-4C35-A422-299274C87663}</a:tableStyleId>
              </a:tblPr>
              <a:tblGrid>
                <a:gridCol w="824606"/>
                <a:gridCol w="999073"/>
                <a:gridCol w="1652504"/>
                <a:gridCol w="1576791"/>
                <a:gridCol w="1555394"/>
                <a:gridCol w="1621231"/>
              </a:tblGrid>
              <a:tr h="0">
                <a:tc>
                  <a:txBody>
                    <a:bodyPr/>
                    <a:lstStyle/>
                    <a:p>
                      <a:pPr algn="ctr" rtl="1">
                        <a:lnSpc>
                          <a:spcPct val="150000"/>
                        </a:lnSpc>
                        <a:spcAft>
                          <a:spcPts val="0"/>
                        </a:spcAft>
                      </a:pPr>
                      <a:r>
                        <a:rPr lang="ar-EG" sz="1400">
                          <a:effectLst/>
                        </a:rPr>
                        <a:t>الابتسامة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EG" sz="1400">
                          <a:effectLst/>
                        </a:rPr>
                        <a:t>نبرة الصوت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EG" sz="1400">
                          <a:effectLst/>
                        </a:rPr>
                        <a:t>اللغة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EG" sz="1400">
                          <a:effectLst/>
                        </a:rPr>
                        <a:t>الاتصال البصرى</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EG" sz="1400">
                          <a:effectLst/>
                        </a:rPr>
                        <a:t>تعابير الوجه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EG" sz="1400" dirty="0">
                          <a:effectLst/>
                        </a:rPr>
                        <a:t>لغة الجسد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1033780">
                <a:tc>
                  <a:txBody>
                    <a:bodyPr/>
                    <a:lstStyle/>
                    <a:p>
                      <a:pPr algn="ctr" rtl="1">
                        <a:lnSpc>
                          <a:spcPct val="150000"/>
                        </a:lnSpc>
                        <a:spcAft>
                          <a:spcPts val="0"/>
                        </a:spcAft>
                      </a:pPr>
                      <a:r>
                        <a:rPr lang="ar-EG" sz="1400">
                          <a:effectLst/>
                        </a:rPr>
                        <a:t>صادقة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ctr" rtl="1">
                        <a:lnSpc>
                          <a:spcPct val="150000"/>
                        </a:lnSpc>
                        <a:spcAft>
                          <a:spcPts val="0"/>
                        </a:spcAft>
                        <a:buFont typeface="Symbol" panose="05050102010706020507" pitchFamily="18" charset="2"/>
                        <a:buChar char=""/>
                      </a:pPr>
                      <a:r>
                        <a:rPr lang="ar-EG" sz="1400">
                          <a:effectLst/>
                        </a:rPr>
                        <a:t>معتدلة</a:t>
                      </a:r>
                      <a:endParaRPr lang="en-US" sz="1100">
                        <a:effectLst/>
                      </a:endParaRPr>
                    </a:p>
                    <a:p>
                      <a:pPr marL="342900" lvl="0" indent="-342900" algn="ctr" rtl="1">
                        <a:lnSpc>
                          <a:spcPct val="150000"/>
                        </a:lnSpc>
                        <a:spcAft>
                          <a:spcPts val="0"/>
                        </a:spcAft>
                        <a:buFont typeface="Symbol" panose="05050102010706020507" pitchFamily="18" charset="2"/>
                        <a:buChar char=""/>
                      </a:pPr>
                      <a:r>
                        <a:rPr lang="ar-EG" sz="1400">
                          <a:effectLst/>
                        </a:rPr>
                        <a:t>واضحة</a:t>
                      </a:r>
                      <a:endParaRPr lang="en-US" sz="1100">
                        <a:effectLst/>
                      </a:endParaRPr>
                    </a:p>
                    <a:p>
                      <a:pPr marL="342900" lvl="0" indent="-342900" algn="ctr" rtl="1">
                        <a:lnSpc>
                          <a:spcPct val="150000"/>
                        </a:lnSpc>
                        <a:spcAft>
                          <a:spcPts val="0"/>
                        </a:spcAft>
                        <a:buFont typeface="Symbol" panose="05050102010706020507" pitchFamily="18" charset="2"/>
                        <a:buChar char=""/>
                      </a:pPr>
                      <a:r>
                        <a:rPr lang="ar-EG" sz="1400">
                          <a:effectLst/>
                        </a:rPr>
                        <a:t>صادقة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EG" sz="1400">
                          <a:effectLst/>
                        </a:rPr>
                        <a:t>مفهومة لدى المتلقى</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EG" sz="1400" dirty="0">
                          <a:effectLst/>
                        </a:rPr>
                        <a:t>النظر الى الاخرين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ctr" rtl="1">
                        <a:lnSpc>
                          <a:spcPct val="150000"/>
                        </a:lnSpc>
                        <a:spcAft>
                          <a:spcPts val="0"/>
                        </a:spcAft>
                        <a:buFont typeface="Symbol" panose="05050102010706020507" pitchFamily="18" charset="2"/>
                        <a:buChar char=""/>
                      </a:pPr>
                      <a:r>
                        <a:rPr lang="ar-EG" sz="1400">
                          <a:effectLst/>
                        </a:rPr>
                        <a:t>مريحة</a:t>
                      </a:r>
                      <a:endParaRPr lang="en-US" sz="1100">
                        <a:effectLst/>
                      </a:endParaRPr>
                    </a:p>
                    <a:p>
                      <a:pPr marL="342900" lvl="0" indent="-342900" algn="ctr" rtl="1">
                        <a:lnSpc>
                          <a:spcPct val="150000"/>
                        </a:lnSpc>
                        <a:spcAft>
                          <a:spcPts val="0"/>
                        </a:spcAft>
                        <a:buFont typeface="Symbol" panose="05050102010706020507" pitchFamily="18" charset="2"/>
                        <a:buChar char=""/>
                      </a:pPr>
                      <a:r>
                        <a:rPr lang="ar-EG" sz="1400">
                          <a:effectLst/>
                        </a:rPr>
                        <a:t>صادقة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ctr" rtl="1">
                        <a:lnSpc>
                          <a:spcPct val="150000"/>
                        </a:lnSpc>
                        <a:spcAft>
                          <a:spcPts val="0"/>
                        </a:spcAft>
                        <a:buFont typeface="Symbol" panose="05050102010706020507" pitchFamily="18" charset="2"/>
                        <a:buChar char=""/>
                      </a:pPr>
                      <a:r>
                        <a:rPr lang="ar-EG" sz="1400" dirty="0">
                          <a:effectLst/>
                        </a:rPr>
                        <a:t>الايماء</a:t>
                      </a:r>
                      <a:endParaRPr lang="en-US" sz="1100" dirty="0">
                        <a:effectLst/>
                      </a:endParaRPr>
                    </a:p>
                    <a:p>
                      <a:pPr marL="342900" lvl="0" indent="-342900" algn="ctr" rtl="1">
                        <a:lnSpc>
                          <a:spcPct val="150000"/>
                        </a:lnSpc>
                        <a:spcAft>
                          <a:spcPts val="0"/>
                        </a:spcAft>
                        <a:buFont typeface="Symbol" panose="05050102010706020507" pitchFamily="18" charset="2"/>
                        <a:buChar char=""/>
                      </a:pPr>
                      <a:r>
                        <a:rPr lang="ar-EG" sz="1400" dirty="0">
                          <a:effectLst/>
                        </a:rPr>
                        <a:t>الوقوف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3907154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220072" y="237877"/>
            <a:ext cx="377991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عناصر التقديم الناجح </a:t>
            </a:r>
          </a:p>
        </p:txBody>
      </p:sp>
      <p:grpSp>
        <p:nvGrpSpPr>
          <p:cNvPr id="18" name="Group 3"/>
          <p:cNvGrpSpPr>
            <a:grpSpLocks/>
          </p:cNvGrpSpPr>
          <p:nvPr/>
        </p:nvGrpSpPr>
        <p:grpSpPr bwMode="auto">
          <a:xfrm rot="10800000">
            <a:off x="3851919" y="2121445"/>
            <a:ext cx="4459733" cy="646113"/>
            <a:chOff x="0" y="-23"/>
            <a:chExt cx="3278" cy="407"/>
          </a:xfrm>
        </p:grpSpPr>
        <p:grpSp>
          <p:nvGrpSpPr>
            <p:cNvPr id="19" name="Group 4"/>
            <p:cNvGrpSpPr>
              <a:grpSpLocks/>
            </p:cNvGrpSpPr>
            <p:nvPr/>
          </p:nvGrpSpPr>
          <p:grpSpPr bwMode="auto">
            <a:xfrm>
              <a:off x="0" y="25"/>
              <a:ext cx="384" cy="359"/>
              <a:chOff x="0" y="25"/>
              <a:chExt cx="384" cy="359"/>
            </a:xfrm>
          </p:grpSpPr>
          <p:sp>
            <p:nvSpPr>
              <p:cNvPr id="23"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4"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5"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6"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7"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8"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29"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0"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1"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20"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1" name="Text Box 15"/>
            <p:cNvSpPr txBox="1">
              <a:spLocks noChangeArrowheads="1"/>
            </p:cNvSpPr>
            <p:nvPr/>
          </p:nvSpPr>
          <p:spPr bwMode="auto">
            <a:xfrm rot="10800000">
              <a:off x="330" y="47"/>
              <a:ext cx="294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a:solidFill>
                    <a:srgbClr val="002060"/>
                  </a:solidFill>
                </a:rPr>
                <a:t>ذكر الاسم كاملا</a:t>
              </a:r>
              <a:endParaRPr lang="en-US" sz="2400" b="1" dirty="0">
                <a:solidFill>
                  <a:srgbClr val="002060"/>
                </a:solidFill>
              </a:endParaRPr>
            </a:p>
          </p:txBody>
        </p:sp>
        <p:sp>
          <p:nvSpPr>
            <p:cNvPr id="22" name="Text Box 16"/>
            <p:cNvSpPr txBox="1">
              <a:spLocks noChangeArrowheads="1"/>
            </p:cNvSpPr>
            <p:nvPr/>
          </p:nvSpPr>
          <p:spPr bwMode="auto">
            <a:xfrm rot="10800000">
              <a:off x="81" y="53"/>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2</a:t>
              </a:r>
            </a:p>
          </p:txBody>
        </p:sp>
      </p:grpSp>
      <p:grpSp>
        <p:nvGrpSpPr>
          <p:cNvPr id="32" name="Group 31"/>
          <p:cNvGrpSpPr>
            <a:grpSpLocks/>
          </p:cNvGrpSpPr>
          <p:nvPr/>
        </p:nvGrpSpPr>
        <p:grpSpPr bwMode="auto">
          <a:xfrm rot="10800000">
            <a:off x="3936949" y="1243562"/>
            <a:ext cx="4379464" cy="628650"/>
            <a:chOff x="0" y="-26"/>
            <a:chExt cx="3219" cy="396"/>
          </a:xfrm>
        </p:grpSpPr>
        <p:sp>
          <p:nvSpPr>
            <p:cNvPr id="33"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36" name="Text Box 33"/>
            <p:cNvSpPr txBox="1">
              <a:spLocks noChangeArrowheads="1"/>
            </p:cNvSpPr>
            <p:nvPr/>
          </p:nvSpPr>
          <p:spPr bwMode="auto">
            <a:xfrm rot="10800000">
              <a:off x="340" y="25"/>
              <a:ext cx="287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a:solidFill>
                    <a:srgbClr val="002060"/>
                  </a:solidFill>
                </a:rPr>
                <a:t>القاء التحية المناسبة</a:t>
              </a:r>
              <a:endParaRPr lang="en-US" sz="2400" b="1" dirty="0">
                <a:solidFill>
                  <a:srgbClr val="002060"/>
                </a:solidFill>
              </a:endParaRPr>
            </a:p>
          </p:txBody>
        </p:sp>
        <p:grpSp>
          <p:nvGrpSpPr>
            <p:cNvPr id="37" name="Group 34"/>
            <p:cNvGrpSpPr>
              <a:grpSpLocks/>
            </p:cNvGrpSpPr>
            <p:nvPr/>
          </p:nvGrpSpPr>
          <p:grpSpPr bwMode="auto">
            <a:xfrm>
              <a:off x="0" y="18"/>
              <a:ext cx="358" cy="352"/>
              <a:chOff x="0" y="6"/>
              <a:chExt cx="358" cy="352"/>
            </a:xfrm>
          </p:grpSpPr>
          <p:grpSp>
            <p:nvGrpSpPr>
              <p:cNvPr id="38" name="Group 35"/>
              <p:cNvGrpSpPr>
                <a:grpSpLocks/>
              </p:cNvGrpSpPr>
              <p:nvPr/>
            </p:nvGrpSpPr>
            <p:grpSpPr bwMode="auto">
              <a:xfrm>
                <a:off x="0" y="6"/>
                <a:ext cx="358" cy="352"/>
                <a:chOff x="0" y="6"/>
                <a:chExt cx="358" cy="352"/>
              </a:xfrm>
            </p:grpSpPr>
            <p:sp>
              <p:nvSpPr>
                <p:cNvPr id="40"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41"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2"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3"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4"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5"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6"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7"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8"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9"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39" name="Text Box 46"/>
              <p:cNvSpPr txBox="1">
                <a:spLocks noChangeArrowheads="1"/>
              </p:cNvSpPr>
              <p:nvPr/>
            </p:nvSpPr>
            <p:spPr bwMode="auto">
              <a:xfrm rot="10523902">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1</a:t>
                </a:r>
              </a:p>
            </p:txBody>
          </p:sp>
        </p:grpSp>
      </p:grpSp>
      <p:grpSp>
        <p:nvGrpSpPr>
          <p:cNvPr id="50" name="Group 3"/>
          <p:cNvGrpSpPr>
            <a:grpSpLocks/>
          </p:cNvGrpSpPr>
          <p:nvPr/>
        </p:nvGrpSpPr>
        <p:grpSpPr bwMode="auto">
          <a:xfrm rot="10800000">
            <a:off x="3940352" y="3797843"/>
            <a:ext cx="4371300" cy="646113"/>
            <a:chOff x="0" y="-23"/>
            <a:chExt cx="3213" cy="407"/>
          </a:xfrm>
        </p:grpSpPr>
        <p:grpSp>
          <p:nvGrpSpPr>
            <p:cNvPr id="51" name="Group 4"/>
            <p:cNvGrpSpPr>
              <a:grpSpLocks/>
            </p:cNvGrpSpPr>
            <p:nvPr/>
          </p:nvGrpSpPr>
          <p:grpSpPr bwMode="auto">
            <a:xfrm>
              <a:off x="0" y="25"/>
              <a:ext cx="384" cy="359"/>
              <a:chOff x="0" y="25"/>
              <a:chExt cx="384" cy="359"/>
            </a:xfrm>
          </p:grpSpPr>
          <p:sp>
            <p:nvSpPr>
              <p:cNvPr id="55"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56"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57"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58"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59"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60"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1"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2"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63"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52"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53" name="Text Box 15"/>
            <p:cNvSpPr txBox="1">
              <a:spLocks noChangeArrowheads="1"/>
            </p:cNvSpPr>
            <p:nvPr/>
          </p:nvSpPr>
          <p:spPr bwMode="auto">
            <a:xfrm rot="10800000">
              <a:off x="384" y="44"/>
              <a:ext cx="281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a:solidFill>
                    <a:srgbClr val="002060"/>
                  </a:solidFill>
                </a:rPr>
                <a:t>التحدث بنبرة صوت معتدلة وواثقة</a:t>
              </a:r>
              <a:endParaRPr lang="en-US" sz="2400" b="1" dirty="0">
                <a:solidFill>
                  <a:srgbClr val="002060"/>
                </a:solidFill>
              </a:endParaRPr>
            </a:p>
          </p:txBody>
        </p:sp>
        <p:sp>
          <p:nvSpPr>
            <p:cNvPr id="54" name="Text Box 16"/>
            <p:cNvSpPr txBox="1">
              <a:spLocks noChangeArrowheads="1"/>
            </p:cNvSpPr>
            <p:nvPr/>
          </p:nvSpPr>
          <p:spPr bwMode="auto">
            <a:xfrm rot="10800000">
              <a:off x="80" y="50"/>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4</a:t>
              </a:r>
              <a:endParaRPr lang="en-US" sz="2400" b="1" dirty="0">
                <a:solidFill>
                  <a:srgbClr val="FFFFFF"/>
                </a:solidFill>
              </a:endParaRPr>
            </a:p>
          </p:txBody>
        </p:sp>
      </p:grpSp>
      <p:grpSp>
        <p:nvGrpSpPr>
          <p:cNvPr id="78" name="Group 31"/>
          <p:cNvGrpSpPr>
            <a:grpSpLocks/>
          </p:cNvGrpSpPr>
          <p:nvPr/>
        </p:nvGrpSpPr>
        <p:grpSpPr bwMode="auto">
          <a:xfrm rot="10800000">
            <a:off x="3936949" y="2919961"/>
            <a:ext cx="4379464" cy="628650"/>
            <a:chOff x="0" y="-26"/>
            <a:chExt cx="3219" cy="396"/>
          </a:xfrm>
        </p:grpSpPr>
        <p:sp>
          <p:nvSpPr>
            <p:cNvPr id="79"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80" name="Text Box 33"/>
            <p:cNvSpPr txBox="1">
              <a:spLocks noChangeArrowheads="1"/>
            </p:cNvSpPr>
            <p:nvPr/>
          </p:nvSpPr>
          <p:spPr bwMode="auto">
            <a:xfrm rot="10800000">
              <a:off x="367" y="56"/>
              <a:ext cx="284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a:solidFill>
                    <a:srgbClr val="002060"/>
                  </a:solidFill>
                </a:rPr>
                <a:t>ذكر نبذة عن طبيعة عملك</a:t>
              </a:r>
              <a:endParaRPr lang="en-US" sz="2400" b="1" dirty="0">
                <a:solidFill>
                  <a:srgbClr val="002060"/>
                </a:solidFill>
              </a:endParaRPr>
            </a:p>
          </p:txBody>
        </p:sp>
        <p:grpSp>
          <p:nvGrpSpPr>
            <p:cNvPr id="81" name="Group 34"/>
            <p:cNvGrpSpPr>
              <a:grpSpLocks/>
            </p:cNvGrpSpPr>
            <p:nvPr/>
          </p:nvGrpSpPr>
          <p:grpSpPr bwMode="auto">
            <a:xfrm>
              <a:off x="0" y="18"/>
              <a:ext cx="358" cy="352"/>
              <a:chOff x="0" y="6"/>
              <a:chExt cx="358" cy="352"/>
            </a:xfrm>
          </p:grpSpPr>
          <p:grpSp>
            <p:nvGrpSpPr>
              <p:cNvPr id="82" name="Group 35"/>
              <p:cNvGrpSpPr>
                <a:grpSpLocks/>
              </p:cNvGrpSpPr>
              <p:nvPr/>
            </p:nvGrpSpPr>
            <p:grpSpPr bwMode="auto">
              <a:xfrm>
                <a:off x="0" y="6"/>
                <a:ext cx="358" cy="352"/>
                <a:chOff x="0" y="6"/>
                <a:chExt cx="358" cy="352"/>
              </a:xfrm>
            </p:grpSpPr>
            <p:sp>
              <p:nvSpPr>
                <p:cNvPr id="84"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85"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6"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7"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8"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9"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90"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1"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2"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3"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83" name="Text Box 46"/>
              <p:cNvSpPr txBox="1">
                <a:spLocks noChangeArrowheads="1"/>
              </p:cNvSpPr>
              <p:nvPr/>
            </p:nvSpPr>
            <p:spPr bwMode="auto">
              <a:xfrm rot="10523902">
                <a:off x="77" y="47"/>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3</a:t>
                </a:r>
                <a:endParaRPr lang="en-US" sz="2400" b="1" dirty="0">
                  <a:solidFill>
                    <a:srgbClr val="FFFFFF"/>
                  </a:solidFill>
                </a:endParaRPr>
              </a:p>
            </p:txBody>
          </p:sp>
        </p:grpSp>
      </p:grpSp>
      <p:pic>
        <p:nvPicPr>
          <p:cNvPr id="2" name="Picture 1"/>
          <p:cNvPicPr>
            <a:picLocks noChangeAspect="1"/>
          </p:cNvPicPr>
          <p:nvPr/>
        </p:nvPicPr>
        <p:blipFill>
          <a:blip r:embed="rId2" cstate="print"/>
          <a:stretch>
            <a:fillRect/>
          </a:stretch>
        </p:blipFill>
        <p:spPr>
          <a:xfrm>
            <a:off x="395537" y="1003844"/>
            <a:ext cx="3111494" cy="3524250"/>
          </a:xfrm>
          <a:prstGeom prst="rect">
            <a:avLst/>
          </a:prstGeom>
        </p:spPr>
      </p:pic>
    </p:spTree>
    <p:extLst>
      <p:ext uri="{BB962C8B-B14F-4D97-AF65-F5344CB8AC3E}">
        <p14:creationId xmlns:p14="http://schemas.microsoft.com/office/powerpoint/2010/main" xmlns="" val="16313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اكتب صيغة لتقديم نفسك للآخرين</a:t>
            </a:r>
          </a:p>
        </p:txBody>
      </p:sp>
    </p:spTree>
    <p:extLst>
      <p:ext uri="{BB962C8B-B14F-4D97-AF65-F5344CB8AC3E}">
        <p14:creationId xmlns:p14="http://schemas.microsoft.com/office/powerpoint/2010/main" xmlns="" val="1524983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220072" y="237877"/>
            <a:ext cx="377991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قواعد المصافحه </a:t>
            </a:r>
          </a:p>
        </p:txBody>
      </p:sp>
      <p:grpSp>
        <p:nvGrpSpPr>
          <p:cNvPr id="18" name="Group 3"/>
          <p:cNvGrpSpPr>
            <a:grpSpLocks/>
          </p:cNvGrpSpPr>
          <p:nvPr/>
        </p:nvGrpSpPr>
        <p:grpSpPr bwMode="auto">
          <a:xfrm rot="10800000">
            <a:off x="3851919" y="2656752"/>
            <a:ext cx="4459733" cy="646113"/>
            <a:chOff x="0" y="-23"/>
            <a:chExt cx="3278" cy="407"/>
          </a:xfrm>
        </p:grpSpPr>
        <p:grpSp>
          <p:nvGrpSpPr>
            <p:cNvPr id="19" name="Group 4"/>
            <p:cNvGrpSpPr>
              <a:grpSpLocks/>
            </p:cNvGrpSpPr>
            <p:nvPr/>
          </p:nvGrpSpPr>
          <p:grpSpPr bwMode="auto">
            <a:xfrm>
              <a:off x="0" y="25"/>
              <a:ext cx="384" cy="359"/>
              <a:chOff x="0" y="25"/>
              <a:chExt cx="384" cy="359"/>
            </a:xfrm>
          </p:grpSpPr>
          <p:sp>
            <p:nvSpPr>
              <p:cNvPr id="23" name="Oval 5"/>
              <p:cNvSpPr>
                <a:spLocks noChangeArrowheads="1"/>
              </p:cNvSpPr>
              <p:nvPr/>
            </p:nvSpPr>
            <p:spPr bwMode="auto">
              <a:xfrm>
                <a:off x="0" y="28"/>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4" name="Oval 6"/>
              <p:cNvSpPr>
                <a:spLocks noChangeArrowheads="1"/>
              </p:cNvSpPr>
              <p:nvPr/>
            </p:nvSpPr>
            <p:spPr bwMode="auto">
              <a:xfrm>
                <a:off x="0" y="28"/>
                <a:ext cx="164" cy="327"/>
              </a:xfrm>
              <a:prstGeom prst="ellipse">
                <a:avLst/>
              </a:prstGeom>
              <a:gradFill rotWithShape="1">
                <a:gsLst>
                  <a:gs pos="0">
                    <a:schemeClr val="accent2">
                      <a:alpha val="31999"/>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25" name="Oval 7"/>
              <p:cNvSpPr>
                <a:spLocks noChangeArrowheads="1"/>
              </p:cNvSpPr>
              <p:nvPr/>
            </p:nvSpPr>
            <p:spPr bwMode="auto">
              <a:xfrm>
                <a:off x="25" y="25"/>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6" name="Oval 8"/>
              <p:cNvSpPr>
                <a:spLocks noChangeArrowheads="1"/>
              </p:cNvSpPr>
              <p:nvPr/>
            </p:nvSpPr>
            <p:spPr bwMode="auto">
              <a:xfrm>
                <a:off x="50" y="50"/>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7" name="Oval 9"/>
              <p:cNvSpPr>
                <a:spLocks noChangeArrowheads="1"/>
              </p:cNvSpPr>
              <p:nvPr/>
            </p:nvSpPr>
            <p:spPr bwMode="auto">
              <a:xfrm>
                <a:off x="43" y="28"/>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28" name="Oval 10"/>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29" name="Oval 11"/>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0" name="Oval 12"/>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31" name="Oval 13"/>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20" name="Line 14"/>
            <p:cNvSpPr>
              <a:spLocks noChangeShapeType="1"/>
            </p:cNvSpPr>
            <p:nvPr/>
          </p:nvSpPr>
          <p:spPr bwMode="auto">
            <a:xfrm>
              <a:off x="189" y="-23"/>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1" name="Text Box 15"/>
            <p:cNvSpPr txBox="1">
              <a:spLocks noChangeArrowheads="1"/>
            </p:cNvSpPr>
            <p:nvPr/>
          </p:nvSpPr>
          <p:spPr bwMode="auto">
            <a:xfrm rot="10800000">
              <a:off x="330" y="69"/>
              <a:ext cx="2948"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1600" b="1" dirty="0" smtClean="0">
                  <a:solidFill>
                    <a:srgbClr val="002060"/>
                  </a:solidFill>
                </a:rPr>
                <a:t>ارفع </a:t>
              </a:r>
              <a:r>
                <a:rPr lang="ar-EG" sz="1600" b="1" dirty="0">
                  <a:solidFill>
                    <a:srgbClr val="002060"/>
                  </a:solidFill>
                </a:rPr>
                <a:t>يدك لمستوي اسفل الصدر واليد مفتوحه بالكامل </a:t>
              </a:r>
              <a:endParaRPr lang="en-US" sz="1600" b="1" dirty="0">
                <a:solidFill>
                  <a:srgbClr val="002060"/>
                </a:solidFill>
              </a:endParaRPr>
            </a:p>
          </p:txBody>
        </p:sp>
        <p:sp>
          <p:nvSpPr>
            <p:cNvPr id="22" name="Text Box 16"/>
            <p:cNvSpPr txBox="1">
              <a:spLocks noChangeArrowheads="1"/>
            </p:cNvSpPr>
            <p:nvPr/>
          </p:nvSpPr>
          <p:spPr bwMode="auto">
            <a:xfrm rot="10800000">
              <a:off x="81" y="53"/>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2</a:t>
              </a:r>
            </a:p>
          </p:txBody>
        </p:sp>
      </p:grpSp>
      <p:grpSp>
        <p:nvGrpSpPr>
          <p:cNvPr id="32" name="Group 31"/>
          <p:cNvGrpSpPr>
            <a:grpSpLocks/>
          </p:cNvGrpSpPr>
          <p:nvPr/>
        </p:nvGrpSpPr>
        <p:grpSpPr bwMode="auto">
          <a:xfrm rot="10800000">
            <a:off x="3936949" y="1778869"/>
            <a:ext cx="4379464" cy="628650"/>
            <a:chOff x="0" y="-26"/>
            <a:chExt cx="3219" cy="396"/>
          </a:xfrm>
        </p:grpSpPr>
        <p:sp>
          <p:nvSpPr>
            <p:cNvPr id="33"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36" name="Text Box 33"/>
            <p:cNvSpPr txBox="1">
              <a:spLocks noChangeArrowheads="1"/>
            </p:cNvSpPr>
            <p:nvPr/>
          </p:nvSpPr>
          <p:spPr bwMode="auto">
            <a:xfrm rot="10800000">
              <a:off x="340" y="25"/>
              <a:ext cx="287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2400" b="1" dirty="0" smtClean="0">
                  <a:solidFill>
                    <a:srgbClr val="002060"/>
                  </a:solidFill>
                </a:rPr>
                <a:t>قدم </a:t>
              </a:r>
              <a:r>
                <a:rPr lang="ar-EG" sz="2400" b="1" dirty="0">
                  <a:solidFill>
                    <a:srgbClr val="002060"/>
                  </a:solidFill>
                </a:rPr>
                <a:t>نفسك وقم بمد يدك للمصافحه </a:t>
              </a:r>
              <a:endParaRPr lang="en-US" sz="2400" b="1" dirty="0">
                <a:solidFill>
                  <a:srgbClr val="002060"/>
                </a:solidFill>
              </a:endParaRPr>
            </a:p>
          </p:txBody>
        </p:sp>
        <p:grpSp>
          <p:nvGrpSpPr>
            <p:cNvPr id="37" name="Group 34"/>
            <p:cNvGrpSpPr>
              <a:grpSpLocks/>
            </p:cNvGrpSpPr>
            <p:nvPr/>
          </p:nvGrpSpPr>
          <p:grpSpPr bwMode="auto">
            <a:xfrm>
              <a:off x="0" y="18"/>
              <a:ext cx="358" cy="352"/>
              <a:chOff x="0" y="6"/>
              <a:chExt cx="358" cy="352"/>
            </a:xfrm>
          </p:grpSpPr>
          <p:grpSp>
            <p:nvGrpSpPr>
              <p:cNvPr id="38" name="Group 35"/>
              <p:cNvGrpSpPr>
                <a:grpSpLocks/>
              </p:cNvGrpSpPr>
              <p:nvPr/>
            </p:nvGrpSpPr>
            <p:grpSpPr bwMode="auto">
              <a:xfrm>
                <a:off x="0" y="6"/>
                <a:ext cx="358" cy="352"/>
                <a:chOff x="0" y="6"/>
                <a:chExt cx="358" cy="352"/>
              </a:xfrm>
            </p:grpSpPr>
            <p:sp>
              <p:nvSpPr>
                <p:cNvPr id="40"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41"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2"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43"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4"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5"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46"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7"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8"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49"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39" name="Text Box 46"/>
              <p:cNvSpPr txBox="1">
                <a:spLocks noChangeArrowheads="1"/>
              </p:cNvSpPr>
              <p:nvPr/>
            </p:nvSpPr>
            <p:spPr bwMode="auto">
              <a:xfrm rot="10523902">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dirty="0">
                    <a:solidFill>
                      <a:srgbClr val="FFFFFF"/>
                    </a:solidFill>
                  </a:rPr>
                  <a:t>1</a:t>
                </a:r>
              </a:p>
            </p:txBody>
          </p:sp>
        </p:grpSp>
      </p:grpSp>
      <p:grpSp>
        <p:nvGrpSpPr>
          <p:cNvPr id="78" name="Group 31"/>
          <p:cNvGrpSpPr>
            <a:grpSpLocks/>
          </p:cNvGrpSpPr>
          <p:nvPr/>
        </p:nvGrpSpPr>
        <p:grpSpPr bwMode="auto">
          <a:xfrm rot="10800000">
            <a:off x="3708384" y="3455268"/>
            <a:ext cx="4608029" cy="628650"/>
            <a:chOff x="0" y="-26"/>
            <a:chExt cx="3387" cy="396"/>
          </a:xfrm>
        </p:grpSpPr>
        <p:sp>
          <p:nvSpPr>
            <p:cNvPr id="79" name="Line 32"/>
            <p:cNvSpPr>
              <a:spLocks noChangeShapeType="1"/>
            </p:cNvSpPr>
            <p:nvPr/>
          </p:nvSpPr>
          <p:spPr bwMode="auto">
            <a:xfrm>
              <a:off x="195" y="-26"/>
              <a:ext cx="3024" cy="1"/>
            </a:xfrm>
            <a:prstGeom prst="line">
              <a:avLst/>
            </a:prstGeom>
            <a:noFill/>
            <a:ln w="25400" cmpd="sng">
              <a:solidFill>
                <a:schemeClr val="tx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80" name="Text Box 33"/>
            <p:cNvSpPr txBox="1">
              <a:spLocks noChangeArrowheads="1"/>
            </p:cNvSpPr>
            <p:nvPr/>
          </p:nvSpPr>
          <p:spPr bwMode="auto">
            <a:xfrm rot="10800000">
              <a:off x="304" y="45"/>
              <a:ext cx="308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fontAlgn="base" hangingPunct="0">
                <a:spcBef>
                  <a:spcPct val="0"/>
                </a:spcBef>
                <a:spcAft>
                  <a:spcPct val="0"/>
                </a:spcAft>
              </a:pPr>
              <a:r>
                <a:rPr lang="ar-EG" sz="1600" b="1" dirty="0" smtClean="0">
                  <a:solidFill>
                    <a:srgbClr val="002060"/>
                  </a:solidFill>
                </a:rPr>
                <a:t>صافح </a:t>
              </a:r>
              <a:r>
                <a:rPr lang="ar-EG" sz="1600" b="1" dirty="0">
                  <a:solidFill>
                    <a:srgbClr val="002060"/>
                  </a:solidFill>
                </a:rPr>
                <a:t>بطريقه ثابته وضاغطه ولكن ليس الي حد كسر العظام </a:t>
              </a:r>
              <a:endParaRPr lang="en-US" sz="1600" b="1" dirty="0">
                <a:solidFill>
                  <a:srgbClr val="002060"/>
                </a:solidFill>
              </a:endParaRPr>
            </a:p>
          </p:txBody>
        </p:sp>
        <p:grpSp>
          <p:nvGrpSpPr>
            <p:cNvPr id="81" name="Group 34"/>
            <p:cNvGrpSpPr>
              <a:grpSpLocks/>
            </p:cNvGrpSpPr>
            <p:nvPr/>
          </p:nvGrpSpPr>
          <p:grpSpPr bwMode="auto">
            <a:xfrm>
              <a:off x="0" y="18"/>
              <a:ext cx="358" cy="352"/>
              <a:chOff x="0" y="6"/>
              <a:chExt cx="358" cy="352"/>
            </a:xfrm>
          </p:grpSpPr>
          <p:grpSp>
            <p:nvGrpSpPr>
              <p:cNvPr id="82" name="Group 35"/>
              <p:cNvGrpSpPr>
                <a:grpSpLocks/>
              </p:cNvGrpSpPr>
              <p:nvPr/>
            </p:nvGrpSpPr>
            <p:grpSpPr bwMode="auto">
              <a:xfrm>
                <a:off x="0" y="6"/>
                <a:ext cx="358" cy="352"/>
                <a:chOff x="0" y="6"/>
                <a:chExt cx="358" cy="352"/>
              </a:xfrm>
            </p:grpSpPr>
            <p:sp>
              <p:nvSpPr>
                <p:cNvPr id="84" name="Text Box 36"/>
                <p:cNvSpPr txBox="1">
                  <a:spLocks noChangeArrowheads="1"/>
                </p:cNvSpPr>
                <p:nvPr/>
              </p:nvSpPr>
              <p:spPr bwMode="auto">
                <a:xfrm>
                  <a:off x="78" y="4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b="1">
                      <a:solidFill>
                        <a:srgbClr val="FFFFFF"/>
                      </a:solidFill>
                    </a:rPr>
                    <a:t>3</a:t>
                  </a:r>
                </a:p>
              </p:txBody>
            </p:sp>
            <p:sp>
              <p:nvSpPr>
                <p:cNvPr id="85" name="Oval 37"/>
                <p:cNvSpPr>
                  <a:spLocks noChangeArrowheads="1"/>
                </p:cNvSpPr>
                <p:nvPr/>
              </p:nvSpPr>
              <p:spPr bwMode="auto">
                <a:xfrm>
                  <a:off x="0" y="28"/>
                  <a:ext cx="164" cy="327"/>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6" name="Oval 38"/>
                <p:cNvSpPr>
                  <a:spLocks noChangeArrowheads="1"/>
                </p:cNvSpPr>
                <p:nvPr/>
              </p:nvSpPr>
              <p:spPr bwMode="auto">
                <a:xfrm>
                  <a:off x="0" y="28"/>
                  <a:ext cx="164" cy="327"/>
                </a:xfrm>
                <a:prstGeom prst="ellipse">
                  <a:avLst/>
                </a:prstGeom>
                <a:gradFill rotWithShape="1">
                  <a:gsLst>
                    <a:gs pos="0">
                      <a:schemeClr val="hlink">
                        <a:alpha val="31999"/>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FFFFFF"/>
                    </a:solidFill>
                  </a:endParaRPr>
                </a:p>
              </p:txBody>
            </p:sp>
            <p:sp>
              <p:nvSpPr>
                <p:cNvPr id="87" name="Oval 39"/>
                <p:cNvSpPr>
                  <a:spLocks noChangeArrowheads="1"/>
                </p:cNvSpPr>
                <p:nvPr/>
              </p:nvSpPr>
              <p:spPr bwMode="auto">
                <a:xfrm>
                  <a:off x="18" y="6"/>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8" name="Oval 40"/>
                <p:cNvSpPr>
                  <a:spLocks noChangeArrowheads="1"/>
                </p:cNvSpPr>
                <p:nvPr/>
              </p:nvSpPr>
              <p:spPr bwMode="auto">
                <a:xfrm>
                  <a:off x="24" y="24"/>
                  <a:ext cx="334"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89" name="Oval 41"/>
                <p:cNvSpPr>
                  <a:spLocks noChangeArrowheads="1"/>
                </p:cNvSpPr>
                <p:nvPr/>
              </p:nvSpPr>
              <p:spPr bwMode="auto">
                <a:xfrm>
                  <a:off x="36" y="22"/>
                  <a:ext cx="300" cy="327"/>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FFFFFF"/>
                    </a:solidFill>
                  </a:endParaRPr>
                </a:p>
              </p:txBody>
            </p:sp>
            <p:sp>
              <p:nvSpPr>
                <p:cNvPr id="90" name="Oval 42"/>
                <p:cNvSpPr>
                  <a:spLocks noChangeArrowheads="1"/>
                </p:cNvSpPr>
                <p:nvPr/>
              </p:nvSpPr>
              <p:spPr bwMode="auto">
                <a:xfrm>
                  <a:off x="48" y="47"/>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1" name="Oval 43"/>
                <p:cNvSpPr>
                  <a:spLocks noChangeArrowheads="1"/>
                </p:cNvSpPr>
                <p:nvPr/>
              </p:nvSpPr>
              <p:spPr bwMode="auto">
                <a:xfrm>
                  <a:off x="52" y="49"/>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2" name="Oval 44"/>
                <p:cNvSpPr>
                  <a:spLocks noChangeArrowheads="1"/>
                </p:cNvSpPr>
                <p:nvPr/>
              </p:nvSpPr>
              <p:spPr bwMode="auto">
                <a:xfrm>
                  <a:off x="55" y="51"/>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93" name="Oval 45"/>
                <p:cNvSpPr>
                  <a:spLocks noChangeArrowheads="1"/>
                </p:cNvSpPr>
                <p:nvPr/>
              </p:nvSpPr>
              <p:spPr bwMode="auto">
                <a:xfrm>
                  <a:off x="70" y="59"/>
                  <a:ext cx="240" cy="215"/>
                </a:xfrm>
                <a:prstGeom prst="ellipse">
                  <a:avLst/>
                </a:prstGeom>
                <a:gradFill rotWithShape="1">
                  <a:gsLst>
                    <a:gs pos="0">
                      <a:srgbClr val="C0C0C0">
                        <a:gamma/>
                        <a:tint val="0"/>
                        <a:invGamma/>
                      </a:srgbClr>
                    </a:gs>
                    <a:gs pos="100000">
                      <a:srgbClr val="C0C0C0">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83" name="Text Box 46"/>
              <p:cNvSpPr txBox="1">
                <a:spLocks noChangeArrowheads="1"/>
              </p:cNvSpPr>
              <p:nvPr/>
            </p:nvSpPr>
            <p:spPr bwMode="auto">
              <a:xfrm rot="10523902">
                <a:off x="77" y="47"/>
                <a:ext cx="22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GB" sz="2400" b="1" dirty="0" smtClean="0">
                    <a:solidFill>
                      <a:srgbClr val="FFFFFF"/>
                    </a:solidFill>
                  </a:rPr>
                  <a:t>3</a:t>
                </a:r>
                <a:endParaRPr lang="en-US" sz="2400" b="1" dirty="0">
                  <a:solidFill>
                    <a:srgbClr val="FFFFFF"/>
                  </a:solidFill>
                </a:endParaRPr>
              </a:p>
            </p:txBody>
          </p:sp>
        </p:grpSp>
      </p:grpSp>
      <p:pic>
        <p:nvPicPr>
          <p:cNvPr id="2" name="Picture 1"/>
          <p:cNvPicPr>
            <a:picLocks noChangeAspect="1"/>
          </p:cNvPicPr>
          <p:nvPr/>
        </p:nvPicPr>
        <p:blipFill>
          <a:blip r:embed="rId2" cstate="print"/>
          <a:stretch>
            <a:fillRect/>
          </a:stretch>
        </p:blipFill>
        <p:spPr>
          <a:xfrm>
            <a:off x="301424" y="1563638"/>
            <a:ext cx="3333750" cy="2794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73400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1714500" y="1544478"/>
            <a:ext cx="5643563" cy="2113122"/>
          </a:xfrm>
          <a:prstGeom prst="rect">
            <a:avLst/>
          </a:prstGeom>
          <a:solidFill>
            <a:srgbClr val="0070C0">
              <a:alpha val="78000"/>
            </a:srgbClr>
          </a:solidFill>
          <a:ln w="12700">
            <a:solidFill>
              <a:schemeClr val="bg1"/>
            </a:solidFill>
            <a:miter lim="800000"/>
            <a:headEnd/>
            <a:tailEnd/>
          </a:ln>
        </p:spPr>
        <p:txBody>
          <a:bodyPr lIns="68573" tIns="34286" rIns="68573" bIns="34286" anchor="ctr"/>
          <a:lstStyle/>
          <a:p>
            <a:endParaRPr lang="zh-CN" altLang="en-US" sz="1350">
              <a:solidFill>
                <a:prstClr val="black"/>
              </a:solidFill>
            </a:endParaRPr>
          </a:p>
        </p:txBody>
      </p:sp>
      <p:sp>
        <p:nvSpPr>
          <p:cNvPr id="16" name="AutoShape 3" descr="D8FCD644EF414d608FD23FABDBB2453F# #AutoShape 3"/>
          <p:cNvSpPr>
            <a:spLocks noChangeArrowheads="1"/>
          </p:cNvSpPr>
          <p:nvPr/>
        </p:nvSpPr>
        <p:spPr bwMode="auto">
          <a:xfrm>
            <a:off x="1793081" y="1415892"/>
            <a:ext cx="5486400" cy="2140268"/>
          </a:xfrm>
          <a:prstGeom prst="rect">
            <a:avLst/>
          </a:prstGeom>
          <a:solidFill>
            <a:srgbClr val="00B0F0">
              <a:alpha val="71000"/>
            </a:srgbClr>
          </a:solidFill>
          <a:ln w="12700">
            <a:solidFill>
              <a:schemeClr val="bg1"/>
            </a:solidFill>
            <a:miter lim="800000"/>
            <a:headEnd/>
            <a:tailEnd/>
          </a:ln>
        </p:spPr>
        <p:txBody>
          <a:bodyPr wrap="none" lIns="68573" tIns="34286" rIns="68573" bIns="34286" anchor="ctr"/>
          <a:lstStyle/>
          <a:p>
            <a:pPr algn="ctr" rtl="1" eaLnBrk="0"/>
            <a:r>
              <a:rPr lang="ar-EG" altLang="zh-CN" sz="3750" b="1" dirty="0">
                <a:solidFill>
                  <a:srgbClr val="002060"/>
                </a:solidFill>
                <a:ea typeface="Microsoft YaHei" pitchFamily="34" charset="-122"/>
              </a:rPr>
              <a:t>الوحدة التدريبية الثالثة</a:t>
            </a:r>
          </a:p>
          <a:p>
            <a:pPr algn="ctr" rtl="1" eaLnBrk="0"/>
            <a:r>
              <a:rPr lang="ar-EG" altLang="zh-CN" sz="3750" b="1" dirty="0">
                <a:solidFill>
                  <a:srgbClr val="002060"/>
                </a:solidFill>
                <a:ea typeface="Microsoft YaHei" pitchFamily="34" charset="-122"/>
              </a:rPr>
              <a:t>اعرف عميلك</a:t>
            </a:r>
          </a:p>
        </p:txBody>
      </p:sp>
      <p:sp>
        <p:nvSpPr>
          <p:cNvPr id="20" name="Rectangle 13" descr="FD1DDF730CE4456e89755B07FE1653D0# #Rectangle 13"/>
          <p:cNvSpPr>
            <a:spLocks noChangeArrowheads="1"/>
          </p:cNvSpPr>
          <p:nvPr/>
        </p:nvSpPr>
        <p:spPr bwMode="auto">
          <a:xfrm>
            <a:off x="1918099" y="1738788"/>
            <a:ext cx="5236369" cy="276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3" tIns="34286" rIns="68573" bIns="34286">
            <a:spAutoFit/>
          </a:bodyPr>
          <a:lstStyle/>
          <a:p>
            <a:endParaRPr lang="zh-CN" altLang="en-US" sz="135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466919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343346"/>
            <a:ext cx="6275040" cy="857250"/>
          </a:xfrm>
        </p:spPr>
        <p:txBody>
          <a:bodyPr>
            <a:normAutofit/>
          </a:bodyPr>
          <a:lstStyle/>
          <a:p>
            <a:pPr algn="r"/>
            <a:r>
              <a:rPr lang="ar-EG" sz="4000" b="1" dirty="0">
                <a:solidFill>
                  <a:srgbClr val="C00000"/>
                </a:solidFill>
              </a:rPr>
              <a:t>محتويات الوحدة التدريبية </a:t>
            </a:r>
            <a:r>
              <a:rPr lang="ar-EG" sz="4000" b="1" dirty="0" smtClean="0">
                <a:solidFill>
                  <a:srgbClr val="C00000"/>
                </a:solidFill>
              </a:rPr>
              <a:t>الثالثة</a:t>
            </a:r>
            <a:endParaRPr lang="fr-CA" sz="40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600992062"/>
              </p:ext>
            </p:extLst>
          </p:nvPr>
        </p:nvGraphicFramePr>
        <p:xfrm>
          <a:off x="2699792" y="1635646"/>
          <a:ext cx="6096000" cy="137160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أنواع العملاء </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العميل التحليلي</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r>
              <a:tr h="406896">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اعرف عميلك</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العميل الودود</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العميل الجازم</a:t>
                      </a:r>
                      <a:endParaRPr lang="en-US" sz="2400" b="1" kern="1200" dirty="0" smtClean="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السلوك المسيطر</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r>
            </a:tbl>
          </a:graphicData>
        </a:graphic>
      </p:graphicFrame>
    </p:spTree>
    <p:extLst>
      <p:ext uri="{BB962C8B-B14F-4D97-AF65-F5344CB8AC3E}">
        <p14:creationId xmlns:p14="http://schemas.microsoft.com/office/powerpoint/2010/main" xmlns="" val="31976987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أنواع </a:t>
            </a:r>
            <a:r>
              <a:rPr lang="ar-EG" altLang="zh-CN" sz="5000" b="1" dirty="0">
                <a:solidFill>
                  <a:srgbClr val="FFFFFF"/>
                </a:solidFill>
              </a:rPr>
              <a:t>العملاء</a:t>
            </a:r>
            <a:endParaRPr lang="ar-EG" altLang="zh-CN" sz="5000" b="1" dirty="0" smtClean="0">
              <a:solidFill>
                <a:srgbClr val="FFFFFF"/>
              </a:solidFill>
            </a:endParaRPr>
          </a:p>
        </p:txBody>
      </p:sp>
    </p:spTree>
    <p:extLst>
      <p:ext uri="{BB962C8B-B14F-4D97-AF65-F5344CB8AC3E}">
        <p14:creationId xmlns:p14="http://schemas.microsoft.com/office/powerpoint/2010/main" xmlns="" val="3872431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7544" y="237877"/>
            <a:ext cx="853244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هناك مداخل لتصنيف العملاء الي انواع وفئات . وقد جاء هذا التصنيف في بعض الاحيان تشبيهي بالمعادن حسب قيمتها للمنظمه </a:t>
            </a:r>
          </a:p>
        </p:txBody>
      </p:sp>
      <p:sp>
        <p:nvSpPr>
          <p:cNvPr id="110" name="Vertical Scroll 109"/>
          <p:cNvSpPr/>
          <p:nvPr/>
        </p:nvSpPr>
        <p:spPr>
          <a:xfrm>
            <a:off x="6156176" y="120359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العميل البلاتين</a:t>
            </a:r>
          </a:p>
        </p:txBody>
      </p:sp>
      <p:sp>
        <p:nvSpPr>
          <p:cNvPr id="111" name="Vertical Scroll 110"/>
          <p:cNvSpPr/>
          <p:nvPr/>
        </p:nvSpPr>
        <p:spPr>
          <a:xfrm>
            <a:off x="3347864" y="120359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العميل الذهب</a:t>
            </a:r>
          </a:p>
        </p:txBody>
      </p:sp>
      <p:sp>
        <p:nvSpPr>
          <p:cNvPr id="112" name="Vertical Scroll 111"/>
          <p:cNvSpPr/>
          <p:nvPr/>
        </p:nvSpPr>
        <p:spPr>
          <a:xfrm>
            <a:off x="539552" y="120359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العميل الفضه</a:t>
            </a:r>
          </a:p>
        </p:txBody>
      </p:sp>
      <p:sp>
        <p:nvSpPr>
          <p:cNvPr id="113" name="Vertical Scroll 112"/>
          <p:cNvSpPr/>
          <p:nvPr/>
        </p:nvSpPr>
        <p:spPr>
          <a:xfrm>
            <a:off x="4716016" y="3219822"/>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العميل النحاس</a:t>
            </a:r>
          </a:p>
        </p:txBody>
      </p:sp>
      <p:sp>
        <p:nvSpPr>
          <p:cNvPr id="114" name="Vertical Scroll 113"/>
          <p:cNvSpPr/>
          <p:nvPr/>
        </p:nvSpPr>
        <p:spPr>
          <a:xfrm>
            <a:off x="1907704" y="3219822"/>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العميل الصفيح</a:t>
            </a:r>
          </a:p>
        </p:txBody>
      </p:sp>
    </p:spTree>
    <p:extLst>
      <p:ext uri="{BB962C8B-B14F-4D97-AF65-F5344CB8AC3E}">
        <p14:creationId xmlns:p14="http://schemas.microsoft.com/office/powerpoint/2010/main" xmlns="" val="378218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1000" fill="hold"/>
                                        <p:tgtEl>
                                          <p:spTgt spid="110"/>
                                        </p:tgtEl>
                                        <p:attrNameLst>
                                          <p:attrName>ppt_w</p:attrName>
                                        </p:attrNameLst>
                                      </p:cBhvr>
                                      <p:tavLst>
                                        <p:tav tm="0">
                                          <p:val>
                                            <p:fltVal val="0"/>
                                          </p:val>
                                        </p:tav>
                                        <p:tav tm="100000">
                                          <p:val>
                                            <p:strVal val="#ppt_w"/>
                                          </p:val>
                                        </p:tav>
                                      </p:tavLst>
                                    </p:anim>
                                    <p:anim calcmode="lin" valueType="num">
                                      <p:cBhvr>
                                        <p:cTn id="8" dur="1000" fill="hold"/>
                                        <p:tgtEl>
                                          <p:spTgt spid="110"/>
                                        </p:tgtEl>
                                        <p:attrNameLst>
                                          <p:attrName>ppt_h</p:attrName>
                                        </p:attrNameLst>
                                      </p:cBhvr>
                                      <p:tavLst>
                                        <p:tav tm="0">
                                          <p:val>
                                            <p:fltVal val="0"/>
                                          </p:val>
                                        </p:tav>
                                        <p:tav tm="100000">
                                          <p:val>
                                            <p:strVal val="#ppt_h"/>
                                          </p:val>
                                        </p:tav>
                                      </p:tavLst>
                                    </p:anim>
                                    <p:anim calcmode="lin" valueType="num">
                                      <p:cBhvr>
                                        <p:cTn id="9" dur="1000" fill="hold"/>
                                        <p:tgtEl>
                                          <p:spTgt spid="110"/>
                                        </p:tgtEl>
                                        <p:attrNameLst>
                                          <p:attrName>style.rotation</p:attrName>
                                        </p:attrNameLst>
                                      </p:cBhvr>
                                      <p:tavLst>
                                        <p:tav tm="0">
                                          <p:val>
                                            <p:fltVal val="90"/>
                                          </p:val>
                                        </p:tav>
                                        <p:tav tm="100000">
                                          <p:val>
                                            <p:fltVal val="0"/>
                                          </p:val>
                                        </p:tav>
                                      </p:tavLst>
                                    </p:anim>
                                    <p:animEffect transition="in" filter="fade">
                                      <p:cBhvr>
                                        <p:cTn id="10" dur="10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1000" fill="hold"/>
                                        <p:tgtEl>
                                          <p:spTgt spid="111"/>
                                        </p:tgtEl>
                                        <p:attrNameLst>
                                          <p:attrName>ppt_w</p:attrName>
                                        </p:attrNameLst>
                                      </p:cBhvr>
                                      <p:tavLst>
                                        <p:tav tm="0">
                                          <p:val>
                                            <p:fltVal val="0"/>
                                          </p:val>
                                        </p:tav>
                                        <p:tav tm="100000">
                                          <p:val>
                                            <p:strVal val="#ppt_w"/>
                                          </p:val>
                                        </p:tav>
                                      </p:tavLst>
                                    </p:anim>
                                    <p:anim calcmode="lin" valueType="num">
                                      <p:cBhvr>
                                        <p:cTn id="16" dur="1000" fill="hold"/>
                                        <p:tgtEl>
                                          <p:spTgt spid="111"/>
                                        </p:tgtEl>
                                        <p:attrNameLst>
                                          <p:attrName>ppt_h</p:attrName>
                                        </p:attrNameLst>
                                      </p:cBhvr>
                                      <p:tavLst>
                                        <p:tav tm="0">
                                          <p:val>
                                            <p:fltVal val="0"/>
                                          </p:val>
                                        </p:tav>
                                        <p:tav tm="100000">
                                          <p:val>
                                            <p:strVal val="#ppt_h"/>
                                          </p:val>
                                        </p:tav>
                                      </p:tavLst>
                                    </p:anim>
                                    <p:anim calcmode="lin" valueType="num">
                                      <p:cBhvr>
                                        <p:cTn id="17" dur="1000" fill="hold"/>
                                        <p:tgtEl>
                                          <p:spTgt spid="111"/>
                                        </p:tgtEl>
                                        <p:attrNameLst>
                                          <p:attrName>style.rotation</p:attrName>
                                        </p:attrNameLst>
                                      </p:cBhvr>
                                      <p:tavLst>
                                        <p:tav tm="0">
                                          <p:val>
                                            <p:fltVal val="90"/>
                                          </p:val>
                                        </p:tav>
                                        <p:tav tm="100000">
                                          <p:val>
                                            <p:fltVal val="0"/>
                                          </p:val>
                                        </p:tav>
                                      </p:tavLst>
                                    </p:anim>
                                    <p:animEffect transition="in" filter="fade">
                                      <p:cBhvr>
                                        <p:cTn id="18" dur="1000"/>
                                        <p:tgtEl>
                                          <p:spTgt spid="1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p:cTn id="23" dur="1000" fill="hold"/>
                                        <p:tgtEl>
                                          <p:spTgt spid="112"/>
                                        </p:tgtEl>
                                        <p:attrNameLst>
                                          <p:attrName>ppt_w</p:attrName>
                                        </p:attrNameLst>
                                      </p:cBhvr>
                                      <p:tavLst>
                                        <p:tav tm="0">
                                          <p:val>
                                            <p:fltVal val="0"/>
                                          </p:val>
                                        </p:tav>
                                        <p:tav tm="100000">
                                          <p:val>
                                            <p:strVal val="#ppt_w"/>
                                          </p:val>
                                        </p:tav>
                                      </p:tavLst>
                                    </p:anim>
                                    <p:anim calcmode="lin" valueType="num">
                                      <p:cBhvr>
                                        <p:cTn id="24" dur="1000" fill="hold"/>
                                        <p:tgtEl>
                                          <p:spTgt spid="112"/>
                                        </p:tgtEl>
                                        <p:attrNameLst>
                                          <p:attrName>ppt_h</p:attrName>
                                        </p:attrNameLst>
                                      </p:cBhvr>
                                      <p:tavLst>
                                        <p:tav tm="0">
                                          <p:val>
                                            <p:fltVal val="0"/>
                                          </p:val>
                                        </p:tav>
                                        <p:tav tm="100000">
                                          <p:val>
                                            <p:strVal val="#ppt_h"/>
                                          </p:val>
                                        </p:tav>
                                      </p:tavLst>
                                    </p:anim>
                                    <p:anim calcmode="lin" valueType="num">
                                      <p:cBhvr>
                                        <p:cTn id="25" dur="1000" fill="hold"/>
                                        <p:tgtEl>
                                          <p:spTgt spid="112"/>
                                        </p:tgtEl>
                                        <p:attrNameLst>
                                          <p:attrName>style.rotation</p:attrName>
                                        </p:attrNameLst>
                                      </p:cBhvr>
                                      <p:tavLst>
                                        <p:tav tm="0">
                                          <p:val>
                                            <p:fltVal val="90"/>
                                          </p:val>
                                        </p:tav>
                                        <p:tav tm="100000">
                                          <p:val>
                                            <p:fltVal val="0"/>
                                          </p:val>
                                        </p:tav>
                                      </p:tavLst>
                                    </p:anim>
                                    <p:animEffect transition="in" filter="fade">
                                      <p:cBhvr>
                                        <p:cTn id="26" dur="1000"/>
                                        <p:tgtEl>
                                          <p:spTgt spid="1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p:cTn id="31" dur="1000" fill="hold"/>
                                        <p:tgtEl>
                                          <p:spTgt spid="113"/>
                                        </p:tgtEl>
                                        <p:attrNameLst>
                                          <p:attrName>ppt_w</p:attrName>
                                        </p:attrNameLst>
                                      </p:cBhvr>
                                      <p:tavLst>
                                        <p:tav tm="0">
                                          <p:val>
                                            <p:fltVal val="0"/>
                                          </p:val>
                                        </p:tav>
                                        <p:tav tm="100000">
                                          <p:val>
                                            <p:strVal val="#ppt_w"/>
                                          </p:val>
                                        </p:tav>
                                      </p:tavLst>
                                    </p:anim>
                                    <p:anim calcmode="lin" valueType="num">
                                      <p:cBhvr>
                                        <p:cTn id="32" dur="1000" fill="hold"/>
                                        <p:tgtEl>
                                          <p:spTgt spid="113"/>
                                        </p:tgtEl>
                                        <p:attrNameLst>
                                          <p:attrName>ppt_h</p:attrName>
                                        </p:attrNameLst>
                                      </p:cBhvr>
                                      <p:tavLst>
                                        <p:tav tm="0">
                                          <p:val>
                                            <p:fltVal val="0"/>
                                          </p:val>
                                        </p:tav>
                                        <p:tav tm="100000">
                                          <p:val>
                                            <p:strVal val="#ppt_h"/>
                                          </p:val>
                                        </p:tav>
                                      </p:tavLst>
                                    </p:anim>
                                    <p:anim calcmode="lin" valueType="num">
                                      <p:cBhvr>
                                        <p:cTn id="33" dur="1000" fill="hold"/>
                                        <p:tgtEl>
                                          <p:spTgt spid="113"/>
                                        </p:tgtEl>
                                        <p:attrNameLst>
                                          <p:attrName>style.rotation</p:attrName>
                                        </p:attrNameLst>
                                      </p:cBhvr>
                                      <p:tavLst>
                                        <p:tav tm="0">
                                          <p:val>
                                            <p:fltVal val="90"/>
                                          </p:val>
                                        </p:tav>
                                        <p:tav tm="100000">
                                          <p:val>
                                            <p:fltVal val="0"/>
                                          </p:val>
                                        </p:tav>
                                      </p:tavLst>
                                    </p:anim>
                                    <p:animEffect transition="in" filter="fade">
                                      <p:cBhvr>
                                        <p:cTn id="34" dur="10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1000" fill="hold"/>
                                        <p:tgtEl>
                                          <p:spTgt spid="114"/>
                                        </p:tgtEl>
                                        <p:attrNameLst>
                                          <p:attrName>ppt_w</p:attrName>
                                        </p:attrNameLst>
                                      </p:cBhvr>
                                      <p:tavLst>
                                        <p:tav tm="0">
                                          <p:val>
                                            <p:fltVal val="0"/>
                                          </p:val>
                                        </p:tav>
                                        <p:tav tm="100000">
                                          <p:val>
                                            <p:strVal val="#ppt_w"/>
                                          </p:val>
                                        </p:tav>
                                      </p:tavLst>
                                    </p:anim>
                                    <p:anim calcmode="lin" valueType="num">
                                      <p:cBhvr>
                                        <p:cTn id="40" dur="1000" fill="hold"/>
                                        <p:tgtEl>
                                          <p:spTgt spid="114"/>
                                        </p:tgtEl>
                                        <p:attrNameLst>
                                          <p:attrName>ppt_h</p:attrName>
                                        </p:attrNameLst>
                                      </p:cBhvr>
                                      <p:tavLst>
                                        <p:tav tm="0">
                                          <p:val>
                                            <p:fltVal val="0"/>
                                          </p:val>
                                        </p:tav>
                                        <p:tav tm="100000">
                                          <p:val>
                                            <p:strVal val="#ppt_h"/>
                                          </p:val>
                                        </p:tav>
                                      </p:tavLst>
                                    </p:anim>
                                    <p:anim calcmode="lin" valueType="num">
                                      <p:cBhvr>
                                        <p:cTn id="41" dur="1000" fill="hold"/>
                                        <p:tgtEl>
                                          <p:spTgt spid="114"/>
                                        </p:tgtEl>
                                        <p:attrNameLst>
                                          <p:attrName>style.rotation</p:attrName>
                                        </p:attrNameLst>
                                      </p:cBhvr>
                                      <p:tavLst>
                                        <p:tav tm="0">
                                          <p:val>
                                            <p:fltVal val="90"/>
                                          </p:val>
                                        </p:tav>
                                        <p:tav tm="100000">
                                          <p:val>
                                            <p:fltVal val="0"/>
                                          </p:val>
                                        </p:tav>
                                      </p:tavLst>
                                    </p:anim>
                                    <p:animEffect transition="in" filter="fade">
                                      <p:cBhvr>
                                        <p:cTn id="4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2" name="Rectangle 4"/>
          <p:cNvSpPr/>
          <p:nvPr/>
        </p:nvSpPr>
        <p:spPr>
          <a:xfrm>
            <a:off x="2858616" y="228600"/>
            <a:ext cx="3657600" cy="1035398"/>
          </a:xfrm>
          <a:prstGeom prst="rect">
            <a:avLst/>
          </a:prstGeom>
          <a:noFill/>
        </p:spPr>
        <p:txBody>
          <a:bodyPr wrap="none" lIns="68573" tIns="34286" rIns="68573" bIns="34286" numCol="1">
            <a:prstTxWarp prst="textWave1">
              <a:avLst>
                <a:gd name="adj1" fmla="val 6386"/>
                <a:gd name="adj2" fmla="val 0"/>
              </a:avLst>
            </a:prstTxWarp>
            <a:spAutoFit/>
          </a:bodyPr>
          <a:lstStyle/>
          <a:p>
            <a:pPr algn="ctr">
              <a:defRPr/>
            </a:pPr>
            <a:r>
              <a:rPr lang="ar-EG" sz="3600" b="1" dirty="0">
                <a:solidFill>
                  <a:schemeClr val="bg2">
                    <a:lumMod val="50000"/>
                  </a:schemeClr>
                </a:solidFill>
                <a:latin typeface="+mj-lt"/>
                <a:ea typeface="+mj-ea"/>
                <a:cs typeface="+mj-cs"/>
              </a:rPr>
              <a:t>لنبدأ البرنامج</a:t>
            </a:r>
            <a:endParaRPr lang="en-US" sz="3600" b="1" dirty="0">
              <a:solidFill>
                <a:schemeClr val="bg2">
                  <a:lumMod val="50000"/>
                </a:schemeClr>
              </a:solidFill>
              <a:latin typeface="+mj-lt"/>
              <a:ea typeface="+mj-ea"/>
              <a:cs typeface="+mj-cs"/>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57500" y="1416732"/>
            <a:ext cx="3888432" cy="2899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67315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a:solidFill>
                  <a:srgbClr val="FFFFFF"/>
                </a:solidFill>
              </a:rPr>
              <a:t>اعرف عميلك</a:t>
            </a:r>
            <a:endParaRPr lang="ar-EG" altLang="zh-CN" sz="5000" b="1" dirty="0" smtClean="0">
              <a:solidFill>
                <a:srgbClr val="FFFFFF"/>
              </a:solidFill>
            </a:endParaRPr>
          </a:p>
        </p:txBody>
      </p:sp>
    </p:spTree>
    <p:extLst>
      <p:ext uri="{BB962C8B-B14F-4D97-AF65-F5344CB8AC3E}">
        <p14:creationId xmlns:p14="http://schemas.microsoft.com/office/powerpoint/2010/main" xmlns="" val="1920379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84376" y="237877"/>
            <a:ext cx="241176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3200" b="1" dirty="0">
                <a:solidFill>
                  <a:srgbClr val="002060"/>
                </a:solidFill>
                <a:latin typeface="Simplified Arabic" panose="02020603050405020304" pitchFamily="18" charset="-78"/>
                <a:cs typeface="Simplified Arabic" panose="02020603050405020304" pitchFamily="18" charset="-78"/>
              </a:rPr>
              <a:t>انصت</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8" name="Round Diagonal Corner Rectangle 7"/>
          <p:cNvSpPr/>
          <p:nvPr/>
        </p:nvSpPr>
        <p:spPr>
          <a:xfrm>
            <a:off x="611560" y="987574"/>
            <a:ext cx="7632848" cy="1224136"/>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1"/>
            <a:r>
              <a:rPr lang="ar-EG" b="1" dirty="0">
                <a:solidFill>
                  <a:srgbClr val="002060"/>
                </a:solidFill>
              </a:rPr>
              <a:t>ان خدمه العملاء تهدف الي تلبيه حاجتهم من خلال تأمين خدمه عليه الجوده تؤدي الي رضهم . وهي لا تقتصر علي تأمين ما يريد العميل او يطلب بل تتعدي ذلك الي اكتشاف حاجاته بطريقه </a:t>
            </a:r>
            <a:r>
              <a:rPr lang="ar-EG" b="1" dirty="0" smtClean="0">
                <a:solidFill>
                  <a:srgbClr val="002060"/>
                </a:solidFill>
              </a:rPr>
              <a:t/>
            </a:r>
            <a:br>
              <a:rPr lang="ar-EG" b="1" dirty="0" smtClean="0">
                <a:solidFill>
                  <a:srgbClr val="002060"/>
                </a:solidFill>
              </a:rPr>
            </a:br>
            <a:r>
              <a:rPr lang="ar-EG" b="1" dirty="0" smtClean="0">
                <a:solidFill>
                  <a:srgbClr val="002060"/>
                </a:solidFill>
              </a:rPr>
              <a:t>مسبقه </a:t>
            </a:r>
            <a:r>
              <a:rPr lang="ar-EG" b="1" dirty="0">
                <a:solidFill>
                  <a:srgbClr val="002060"/>
                </a:solidFill>
              </a:rPr>
              <a:t>وتلبيتها بأفضل معايير الجوده </a:t>
            </a:r>
          </a:p>
        </p:txBody>
      </p:sp>
      <p:sp>
        <p:nvSpPr>
          <p:cNvPr id="5" name="Round Diagonal Corner Rectangle 4"/>
          <p:cNvSpPr/>
          <p:nvPr/>
        </p:nvSpPr>
        <p:spPr>
          <a:xfrm>
            <a:off x="611560" y="2427734"/>
            <a:ext cx="7632848" cy="792088"/>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1"/>
            <a:r>
              <a:rPr lang="ar-EG" b="1" dirty="0">
                <a:solidFill>
                  <a:srgbClr val="002060"/>
                </a:solidFill>
              </a:rPr>
              <a:t>يجب علي محترف خدمه العملاء معرفه ماذا يحتاج العميل ، وماذا يريد ، وماذا يتوقع مع علاقته مع المنظمه وهذه الحاجات تختلف من عميل </a:t>
            </a:r>
            <a:r>
              <a:rPr lang="ar-EG" b="1" dirty="0" smtClean="0">
                <a:solidFill>
                  <a:srgbClr val="002060"/>
                </a:solidFill>
              </a:rPr>
              <a:t>لاخر</a:t>
            </a:r>
            <a:endParaRPr lang="ar-EG" b="1" dirty="0">
              <a:solidFill>
                <a:srgbClr val="002060"/>
              </a:solidFill>
            </a:endParaRPr>
          </a:p>
        </p:txBody>
      </p:sp>
      <p:pic>
        <p:nvPicPr>
          <p:cNvPr id="3" name="Picture 2"/>
          <p:cNvPicPr>
            <a:picLocks noChangeAspect="1"/>
          </p:cNvPicPr>
          <p:nvPr/>
        </p:nvPicPr>
        <p:blipFill>
          <a:blip r:embed="rId2" cstate="print"/>
          <a:stretch>
            <a:fillRect/>
          </a:stretch>
        </p:blipFill>
        <p:spPr>
          <a:xfrm>
            <a:off x="2607543" y="3363838"/>
            <a:ext cx="3965426" cy="1659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2858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ماهي بعض توقعاتك كعميل  ؟</a:t>
            </a:r>
          </a:p>
        </p:txBody>
      </p:sp>
    </p:spTree>
    <p:extLst>
      <p:ext uri="{BB962C8B-B14F-4D97-AF65-F5344CB8AC3E}">
        <p14:creationId xmlns:p14="http://schemas.microsoft.com/office/powerpoint/2010/main" xmlns="" val="29421875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a:xfrm>
            <a:off x="2339752" y="546234"/>
            <a:ext cx="4572000" cy="584775"/>
          </a:xfrm>
          <a:prstGeom prst="rect">
            <a:avLst/>
          </a:prstGeom>
        </p:spPr>
        <p:txBody>
          <a:bodyPr>
            <a:spAutoFit/>
          </a:bodyPr>
          <a:lstStyle/>
          <a:p>
            <a:pPr algn="ctr" rtl="1"/>
            <a:r>
              <a:rPr lang="ar-EG" sz="3200" b="1" dirty="0"/>
              <a:t> </a:t>
            </a:r>
            <a:r>
              <a:rPr lang="ar-EG" sz="3200" b="1" dirty="0" smtClean="0"/>
              <a:t>العميل </a:t>
            </a:r>
            <a:r>
              <a:rPr lang="ar-EG" sz="3200" b="1" dirty="0"/>
              <a:t>الجازم</a:t>
            </a:r>
          </a:p>
        </p:txBody>
      </p:sp>
      <p:sp>
        <p:nvSpPr>
          <p:cNvPr id="83" name="Rectangle 82"/>
          <p:cNvSpPr/>
          <p:nvPr/>
        </p:nvSpPr>
        <p:spPr>
          <a:xfrm>
            <a:off x="395536" y="1347614"/>
            <a:ext cx="8352928"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Low" rtl="1"/>
            <a:r>
              <a:rPr lang="ar-EG" sz="2000" b="1" dirty="0"/>
              <a:t>يعود الطبع الجازم الي رغبه العميل في السيطره علي الاشخاص او علي الوضع من حوله . والعملاء الذين يتمتعون بأسلوب العمل هذا معتادون علي الحصول علي حاجتهم علي نحو فعال وفي الوقت المناسب . وهم نادرا ما يهتمون بالتفاصيل بل انهم يركزون بشكل اساسي علي النتائج النهائيه .</a:t>
            </a:r>
          </a:p>
        </p:txBody>
      </p:sp>
      <p:sp>
        <p:nvSpPr>
          <p:cNvPr id="84" name="Rectangle 83"/>
          <p:cNvSpPr/>
          <p:nvPr/>
        </p:nvSpPr>
        <p:spPr>
          <a:xfrm>
            <a:off x="4499992" y="2363277"/>
            <a:ext cx="144016" cy="2780223"/>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grpSp>
        <p:nvGrpSpPr>
          <p:cNvPr id="85" name="Group 2"/>
          <p:cNvGrpSpPr>
            <a:grpSpLocks/>
          </p:cNvGrpSpPr>
          <p:nvPr/>
        </p:nvGrpSpPr>
        <p:grpSpPr bwMode="auto">
          <a:xfrm>
            <a:off x="4932040" y="2529029"/>
            <a:ext cx="3888432" cy="546777"/>
            <a:chOff x="0" y="0"/>
            <a:chExt cx="6561756" cy="546060"/>
          </a:xfrm>
        </p:grpSpPr>
        <p:sp>
          <p:nvSpPr>
            <p:cNvPr id="86"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87"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88"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a:solidFill>
                    <a:srgbClr val="FFFFFF"/>
                  </a:solidFill>
                  <a:latin typeface="Arial" charset="0"/>
                </a:rPr>
                <a:t>خصائص العميل الجازم </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grpSp>
        <p:nvGrpSpPr>
          <p:cNvPr id="89" name="Group 2"/>
          <p:cNvGrpSpPr>
            <a:grpSpLocks/>
          </p:cNvGrpSpPr>
          <p:nvPr/>
        </p:nvGrpSpPr>
        <p:grpSpPr bwMode="auto">
          <a:xfrm>
            <a:off x="171703" y="2529029"/>
            <a:ext cx="3888432" cy="546777"/>
            <a:chOff x="0" y="0"/>
            <a:chExt cx="6561756" cy="546060"/>
          </a:xfrm>
        </p:grpSpPr>
        <p:sp>
          <p:nvSpPr>
            <p:cNvPr id="90"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91"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92"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smtClean="0">
                  <a:solidFill>
                    <a:srgbClr val="FFFFFF"/>
                  </a:solidFill>
                  <a:latin typeface="Arial" charset="0"/>
                </a:rPr>
                <a:t>وسائل </a:t>
              </a:r>
              <a:r>
                <a:rPr lang="ar-EG" altLang="zh-CN" sz="2400" b="1" kern="0" dirty="0">
                  <a:solidFill>
                    <a:srgbClr val="FFFFFF"/>
                  </a:solidFill>
                  <a:latin typeface="Arial" charset="0"/>
                </a:rPr>
                <a:t>تساعد في تمييز العميل الجازم</a:t>
              </a:r>
            </a:p>
          </p:txBody>
        </p:sp>
      </p:grpSp>
      <p:sp>
        <p:nvSpPr>
          <p:cNvPr id="93" name="Rectangle 92"/>
          <p:cNvSpPr/>
          <p:nvPr/>
        </p:nvSpPr>
        <p:spPr>
          <a:xfrm>
            <a:off x="5121986" y="3418779"/>
            <a:ext cx="3710893" cy="1477328"/>
          </a:xfrm>
          <a:prstGeom prst="rect">
            <a:avLst/>
          </a:prstGeom>
        </p:spPr>
        <p:txBody>
          <a:bodyPr wrap="square">
            <a:spAutoFit/>
          </a:bodyPr>
          <a:lstStyle/>
          <a:p>
            <a:pPr marL="285750" indent="-285750" algn="r" rtl="1">
              <a:buFont typeface="Wingdings" panose="05000000000000000000" pitchFamily="2" charset="2"/>
              <a:buChar char="ü"/>
            </a:pPr>
            <a:r>
              <a:rPr lang="ar-EG" b="1" dirty="0" smtClean="0">
                <a:solidFill>
                  <a:srgbClr val="002060"/>
                </a:solidFill>
              </a:rPr>
              <a:t>يركز علي العمل</a:t>
            </a:r>
          </a:p>
          <a:p>
            <a:pPr marL="285750" indent="-285750" algn="r" rtl="1">
              <a:buFont typeface="Wingdings" panose="05000000000000000000" pitchFamily="2" charset="2"/>
              <a:buChar char="ü"/>
            </a:pPr>
            <a:r>
              <a:rPr lang="ar-EG" b="1" dirty="0" smtClean="0">
                <a:solidFill>
                  <a:srgbClr val="002060"/>
                </a:solidFill>
              </a:rPr>
              <a:t>يركز علي النتائج</a:t>
            </a:r>
          </a:p>
          <a:p>
            <a:pPr marL="285750" indent="-285750" algn="r" rtl="1">
              <a:buFont typeface="Wingdings" panose="05000000000000000000" pitchFamily="2" charset="2"/>
              <a:buChar char="ü"/>
            </a:pPr>
            <a:r>
              <a:rPr lang="ar-EG" b="1" dirty="0" smtClean="0">
                <a:solidFill>
                  <a:srgbClr val="002060"/>
                </a:solidFill>
              </a:rPr>
              <a:t>لا يركز علي التفاصيل</a:t>
            </a:r>
          </a:p>
          <a:p>
            <a:pPr marL="285750" indent="-285750" algn="r" rtl="1">
              <a:buFont typeface="Wingdings" panose="05000000000000000000" pitchFamily="2" charset="2"/>
              <a:buChar char="ü"/>
            </a:pPr>
            <a:r>
              <a:rPr lang="ar-EG" b="1" dirty="0" smtClean="0">
                <a:solidFill>
                  <a:srgbClr val="002060"/>
                </a:solidFill>
              </a:rPr>
              <a:t>لا يركز علي العلاقات</a:t>
            </a:r>
          </a:p>
          <a:p>
            <a:pPr marL="285750" indent="-285750" algn="r" rtl="1">
              <a:buFont typeface="Wingdings" panose="05000000000000000000" pitchFamily="2" charset="2"/>
              <a:buChar char="ü"/>
            </a:pPr>
            <a:r>
              <a:rPr lang="ar-EG" b="1" dirty="0" smtClean="0">
                <a:solidFill>
                  <a:srgbClr val="002060"/>
                </a:solidFill>
              </a:rPr>
              <a:t>يريد تصريف اعماله بسرعه</a:t>
            </a:r>
            <a:endParaRPr lang="ar-EG" b="1" dirty="0">
              <a:solidFill>
                <a:srgbClr val="002060"/>
              </a:solidFill>
            </a:endParaRPr>
          </a:p>
        </p:txBody>
      </p:sp>
      <p:sp>
        <p:nvSpPr>
          <p:cNvPr id="94" name="Rectangle 93"/>
          <p:cNvSpPr/>
          <p:nvPr/>
        </p:nvSpPr>
        <p:spPr>
          <a:xfrm>
            <a:off x="395536" y="3398678"/>
            <a:ext cx="3710893" cy="1477328"/>
          </a:xfrm>
          <a:prstGeom prst="rect">
            <a:avLst/>
          </a:prstGeom>
        </p:spPr>
        <p:txBody>
          <a:bodyPr wrap="square">
            <a:spAutoFit/>
          </a:bodyPr>
          <a:lstStyle/>
          <a:p>
            <a:pPr marL="285750" indent="-285750" algn="r" rtl="1">
              <a:buFont typeface="Wingdings" panose="05000000000000000000" pitchFamily="2" charset="2"/>
              <a:buChar char="ü"/>
            </a:pPr>
            <a:r>
              <a:rPr lang="ar-EG" b="1" dirty="0" smtClean="0">
                <a:solidFill>
                  <a:srgbClr val="002060"/>
                </a:solidFill>
              </a:rPr>
              <a:t>يعبر </a:t>
            </a:r>
            <a:r>
              <a:rPr lang="ar-EG" b="1" dirty="0">
                <a:solidFill>
                  <a:srgbClr val="002060"/>
                </a:solidFill>
              </a:rPr>
              <a:t>بوضوح عن شروط طلبه .</a:t>
            </a:r>
          </a:p>
          <a:p>
            <a:pPr marL="285750" indent="-285750" algn="r" rtl="1">
              <a:buFont typeface="Wingdings" panose="05000000000000000000" pitchFamily="2" charset="2"/>
              <a:buChar char="ü"/>
            </a:pPr>
            <a:r>
              <a:rPr lang="ar-EG" b="1" dirty="0" smtClean="0">
                <a:solidFill>
                  <a:srgbClr val="002060"/>
                </a:solidFill>
              </a:rPr>
              <a:t>يتقدم </a:t>
            </a:r>
            <a:r>
              <a:rPr lang="ar-EG" b="1" dirty="0">
                <a:solidFill>
                  <a:srgbClr val="002060"/>
                </a:solidFill>
              </a:rPr>
              <a:t>ويتحدث بسرعه .</a:t>
            </a:r>
          </a:p>
          <a:p>
            <a:pPr marL="285750" indent="-285750" algn="r" rtl="1">
              <a:buFont typeface="Wingdings" panose="05000000000000000000" pitchFamily="2" charset="2"/>
              <a:buChar char="ü"/>
            </a:pPr>
            <a:r>
              <a:rPr lang="ar-EG" b="1" dirty="0" smtClean="0">
                <a:solidFill>
                  <a:srgbClr val="002060"/>
                </a:solidFill>
              </a:rPr>
              <a:t>يبدو </a:t>
            </a:r>
            <a:r>
              <a:rPr lang="ar-EG" b="1" dirty="0">
                <a:solidFill>
                  <a:srgbClr val="002060"/>
                </a:solidFill>
              </a:rPr>
              <a:t>قويا .</a:t>
            </a:r>
          </a:p>
          <a:p>
            <a:pPr marL="285750" indent="-285750" algn="r" rtl="1">
              <a:buFont typeface="Wingdings" panose="05000000000000000000" pitchFamily="2" charset="2"/>
              <a:buChar char="ü"/>
            </a:pPr>
            <a:r>
              <a:rPr lang="ar-EG" b="1" dirty="0" smtClean="0">
                <a:solidFill>
                  <a:srgbClr val="002060"/>
                </a:solidFill>
              </a:rPr>
              <a:t>يحافظ </a:t>
            </a:r>
            <a:r>
              <a:rPr lang="ar-EG" b="1" dirty="0">
                <a:solidFill>
                  <a:srgbClr val="002060"/>
                </a:solidFill>
              </a:rPr>
              <a:t>علي التواصل البصري .</a:t>
            </a:r>
          </a:p>
          <a:p>
            <a:pPr marL="285750" indent="-285750" algn="r" rtl="1">
              <a:buFont typeface="Wingdings" panose="05000000000000000000" pitchFamily="2" charset="2"/>
              <a:buChar char="ü"/>
            </a:pPr>
            <a:r>
              <a:rPr lang="ar-EG" b="1" dirty="0" smtClean="0">
                <a:solidFill>
                  <a:srgbClr val="002060"/>
                </a:solidFill>
              </a:rPr>
              <a:t>يستخدم </a:t>
            </a:r>
            <a:r>
              <a:rPr lang="ar-EG" b="1" dirty="0">
                <a:solidFill>
                  <a:srgbClr val="002060"/>
                </a:solidFill>
              </a:rPr>
              <a:t>لغه واضحه و مباشره .</a:t>
            </a:r>
          </a:p>
        </p:txBody>
      </p:sp>
    </p:spTree>
    <p:extLst>
      <p:ext uri="{BB962C8B-B14F-4D97-AF65-F5344CB8AC3E}">
        <p14:creationId xmlns:p14="http://schemas.microsoft.com/office/powerpoint/2010/main" xmlns="" val="7490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1000" fill="hold"/>
                                        <p:tgtEl>
                                          <p:spTgt spid="85"/>
                                        </p:tgtEl>
                                        <p:attrNameLst>
                                          <p:attrName>ppt_x</p:attrName>
                                        </p:attrNameLst>
                                      </p:cBhvr>
                                      <p:tavLst>
                                        <p:tav tm="0">
                                          <p:val>
                                            <p:strVal val="#ppt_x"/>
                                          </p:val>
                                        </p:tav>
                                        <p:tav tm="100000">
                                          <p:val>
                                            <p:strVal val="#ppt_x"/>
                                          </p:val>
                                        </p:tav>
                                      </p:tavLst>
                                    </p:anim>
                                    <p:anim calcmode="lin" valueType="num">
                                      <p:cBhvr additive="base">
                                        <p:cTn id="12" dur="10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ppt_w</p:attrName>
                                        </p:attrNameLst>
                                      </p:cBhvr>
                                      <p:tavLst>
                                        <p:tav tm="0">
                                          <p:val>
                                            <p:fltVal val="0"/>
                                          </p:val>
                                        </p:tav>
                                        <p:tav tm="100000">
                                          <p:val>
                                            <p:strVal val="#ppt_w"/>
                                          </p:val>
                                        </p:tav>
                                      </p:tavLst>
                                    </p:anim>
                                    <p:anim calcmode="lin" valueType="num">
                                      <p:cBhvr>
                                        <p:cTn id="18" dur="500" fill="hold"/>
                                        <p:tgtEl>
                                          <p:spTgt spid="89"/>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1000" fill="hold"/>
                                        <p:tgtEl>
                                          <p:spTgt spid="89"/>
                                        </p:tgtEl>
                                        <p:attrNameLst>
                                          <p:attrName>ppt_x</p:attrName>
                                        </p:attrNameLst>
                                      </p:cBhvr>
                                      <p:tavLst>
                                        <p:tav tm="0">
                                          <p:val>
                                            <p:strVal val="#ppt_x"/>
                                          </p:val>
                                        </p:tav>
                                        <p:tav tm="100000">
                                          <p:val>
                                            <p:strVal val="#ppt_x"/>
                                          </p:val>
                                        </p:tav>
                                      </p:tavLst>
                                    </p:anim>
                                    <p:anim calcmode="lin" valueType="num">
                                      <p:cBhvr additive="base">
                                        <p:cTn id="22"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a:xfrm>
            <a:off x="2339752" y="546234"/>
            <a:ext cx="4572000" cy="584775"/>
          </a:xfrm>
          <a:prstGeom prst="rect">
            <a:avLst/>
          </a:prstGeom>
        </p:spPr>
        <p:txBody>
          <a:bodyPr>
            <a:spAutoFit/>
          </a:bodyPr>
          <a:lstStyle/>
          <a:p>
            <a:pPr algn="ctr" rtl="1"/>
            <a:r>
              <a:rPr lang="ar-EG" sz="3200" b="1" dirty="0" smtClean="0"/>
              <a:t>العميل </a:t>
            </a:r>
            <a:r>
              <a:rPr lang="ar-EG" sz="3200" b="1" dirty="0"/>
              <a:t>التحليلي</a:t>
            </a:r>
          </a:p>
        </p:txBody>
      </p:sp>
      <p:sp>
        <p:nvSpPr>
          <p:cNvPr id="83" name="Rectangle 82"/>
          <p:cNvSpPr/>
          <p:nvPr/>
        </p:nvSpPr>
        <p:spPr>
          <a:xfrm>
            <a:off x="395536" y="1347614"/>
            <a:ext cx="8352928"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Low" rtl="1"/>
            <a:r>
              <a:rPr lang="ar-EG" sz="2000" b="1" dirty="0"/>
              <a:t>يركز العميل التحليلي علي الحصول علي كافه الوقائع والتفاصيل والمعلومات المتعلقه الخدمه التي يطلبها . اين ولماذا وكيف سيحصل علي الخدمه ؟ اسئله يحرص هذا النوع من العملاء علي معرفه اجابتها . وهم غالبا ما يعتمدون مقاربه منطقيه لاتخاذ القرارات .</a:t>
            </a:r>
          </a:p>
        </p:txBody>
      </p:sp>
      <p:sp>
        <p:nvSpPr>
          <p:cNvPr id="84" name="Rectangle 83"/>
          <p:cNvSpPr/>
          <p:nvPr/>
        </p:nvSpPr>
        <p:spPr>
          <a:xfrm>
            <a:off x="4499992" y="2363277"/>
            <a:ext cx="144016" cy="2780223"/>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grpSp>
        <p:nvGrpSpPr>
          <p:cNvPr id="85" name="Group 2"/>
          <p:cNvGrpSpPr>
            <a:grpSpLocks/>
          </p:cNvGrpSpPr>
          <p:nvPr/>
        </p:nvGrpSpPr>
        <p:grpSpPr bwMode="auto">
          <a:xfrm>
            <a:off x="4932040" y="2529029"/>
            <a:ext cx="3888432" cy="546777"/>
            <a:chOff x="0" y="0"/>
            <a:chExt cx="6561756" cy="546060"/>
          </a:xfrm>
        </p:grpSpPr>
        <p:sp>
          <p:nvSpPr>
            <p:cNvPr id="86"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87"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88"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a:solidFill>
                    <a:srgbClr val="FFFFFF"/>
                  </a:solidFill>
                  <a:latin typeface="Arial" charset="0"/>
                </a:rPr>
                <a:t>خصائص العميل الجازم </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grpSp>
        <p:nvGrpSpPr>
          <p:cNvPr id="89" name="Group 2"/>
          <p:cNvGrpSpPr>
            <a:grpSpLocks/>
          </p:cNvGrpSpPr>
          <p:nvPr/>
        </p:nvGrpSpPr>
        <p:grpSpPr bwMode="auto">
          <a:xfrm>
            <a:off x="171703" y="2529029"/>
            <a:ext cx="3888432" cy="546777"/>
            <a:chOff x="0" y="0"/>
            <a:chExt cx="6561756" cy="546060"/>
          </a:xfrm>
        </p:grpSpPr>
        <p:sp>
          <p:nvSpPr>
            <p:cNvPr id="90"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91"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92"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smtClean="0">
                  <a:solidFill>
                    <a:srgbClr val="FFFFFF"/>
                  </a:solidFill>
                  <a:latin typeface="Arial" charset="0"/>
                </a:rPr>
                <a:t>وسائل </a:t>
              </a:r>
              <a:r>
                <a:rPr lang="ar-EG" altLang="zh-CN" sz="2400" b="1" kern="0" dirty="0">
                  <a:solidFill>
                    <a:srgbClr val="FFFFFF"/>
                  </a:solidFill>
                  <a:latin typeface="Arial" charset="0"/>
                </a:rPr>
                <a:t>تساعد في تمييز العميل الجازم</a:t>
              </a:r>
            </a:p>
          </p:txBody>
        </p:sp>
      </p:grpSp>
      <p:sp>
        <p:nvSpPr>
          <p:cNvPr id="93" name="Rectangle 92"/>
          <p:cNvSpPr/>
          <p:nvPr/>
        </p:nvSpPr>
        <p:spPr>
          <a:xfrm>
            <a:off x="5121986" y="3418779"/>
            <a:ext cx="3710893" cy="1477328"/>
          </a:xfrm>
          <a:prstGeom prst="rect">
            <a:avLst/>
          </a:prstGeom>
        </p:spPr>
        <p:txBody>
          <a:bodyPr wrap="square">
            <a:spAutoFit/>
          </a:bodyPr>
          <a:lstStyle/>
          <a:p>
            <a:pPr marL="285750" indent="-285750" algn="r" rtl="1">
              <a:buFont typeface="Wingdings" panose="05000000000000000000" pitchFamily="2" charset="2"/>
              <a:buChar char="ü"/>
            </a:pPr>
            <a:r>
              <a:rPr lang="ar-EG" b="1" dirty="0" smtClean="0">
                <a:solidFill>
                  <a:srgbClr val="002060"/>
                </a:solidFill>
              </a:rPr>
              <a:t>واقعي</a:t>
            </a:r>
            <a:endParaRPr lang="ar-EG" b="1" dirty="0">
              <a:solidFill>
                <a:srgbClr val="002060"/>
              </a:solidFill>
            </a:endParaRPr>
          </a:p>
          <a:p>
            <a:pPr marL="285750" indent="-285750" algn="r" rtl="1">
              <a:buFont typeface="Wingdings" panose="05000000000000000000" pitchFamily="2" charset="2"/>
              <a:buChar char="ü"/>
            </a:pPr>
            <a:r>
              <a:rPr lang="ar-EG" b="1" dirty="0" smtClean="0">
                <a:solidFill>
                  <a:srgbClr val="002060"/>
                </a:solidFill>
              </a:rPr>
              <a:t>يبدو </a:t>
            </a:r>
            <a:r>
              <a:rPr lang="ar-EG" b="1" dirty="0">
                <a:solidFill>
                  <a:srgbClr val="002060"/>
                </a:solidFill>
              </a:rPr>
              <a:t>احيانا غير مهذب </a:t>
            </a:r>
          </a:p>
          <a:p>
            <a:pPr marL="285750" indent="-285750" algn="r" rtl="1">
              <a:buFont typeface="Wingdings" panose="05000000000000000000" pitchFamily="2" charset="2"/>
              <a:buChar char="ü"/>
            </a:pPr>
            <a:r>
              <a:rPr lang="ar-EG" b="1" dirty="0" smtClean="0">
                <a:solidFill>
                  <a:srgbClr val="002060"/>
                </a:solidFill>
              </a:rPr>
              <a:t>يركز </a:t>
            </a:r>
            <a:r>
              <a:rPr lang="ar-EG" b="1" dirty="0">
                <a:solidFill>
                  <a:srgbClr val="002060"/>
                </a:solidFill>
              </a:rPr>
              <a:t>علي العمل</a:t>
            </a:r>
          </a:p>
          <a:p>
            <a:pPr marL="285750" indent="-285750" algn="r" rtl="1">
              <a:buFont typeface="Wingdings" panose="05000000000000000000" pitchFamily="2" charset="2"/>
              <a:buChar char="ü"/>
            </a:pPr>
            <a:r>
              <a:rPr lang="ar-EG" b="1" dirty="0" smtClean="0">
                <a:solidFill>
                  <a:srgbClr val="002060"/>
                </a:solidFill>
              </a:rPr>
              <a:t>يركز </a:t>
            </a:r>
            <a:r>
              <a:rPr lang="ar-EG" b="1" dirty="0">
                <a:solidFill>
                  <a:srgbClr val="002060"/>
                </a:solidFill>
              </a:rPr>
              <a:t>علي التفاصيل</a:t>
            </a:r>
          </a:p>
          <a:p>
            <a:pPr marL="285750" indent="-285750" algn="r" rtl="1">
              <a:buFont typeface="Wingdings" panose="05000000000000000000" pitchFamily="2" charset="2"/>
              <a:buChar char="ü"/>
            </a:pPr>
            <a:r>
              <a:rPr lang="ar-EG" b="1" dirty="0" smtClean="0">
                <a:solidFill>
                  <a:srgbClr val="002060"/>
                </a:solidFill>
              </a:rPr>
              <a:t>لا </a:t>
            </a:r>
            <a:r>
              <a:rPr lang="ar-EG" b="1" dirty="0">
                <a:solidFill>
                  <a:srgbClr val="002060"/>
                </a:solidFill>
              </a:rPr>
              <a:t>يركز علي الاشخاص</a:t>
            </a:r>
          </a:p>
        </p:txBody>
      </p:sp>
      <p:sp>
        <p:nvSpPr>
          <p:cNvPr id="94" name="Rectangle 93"/>
          <p:cNvSpPr/>
          <p:nvPr/>
        </p:nvSpPr>
        <p:spPr>
          <a:xfrm>
            <a:off x="395536" y="3398678"/>
            <a:ext cx="3710893" cy="1200329"/>
          </a:xfrm>
          <a:prstGeom prst="rect">
            <a:avLst/>
          </a:prstGeom>
        </p:spPr>
        <p:txBody>
          <a:bodyPr wrap="square">
            <a:spAutoFit/>
          </a:bodyPr>
          <a:lstStyle/>
          <a:p>
            <a:pPr marL="285750" indent="-285750" algn="r" rtl="1">
              <a:buFont typeface="Wingdings" panose="05000000000000000000" pitchFamily="2" charset="2"/>
              <a:buChar char="ü"/>
            </a:pPr>
            <a:r>
              <a:rPr lang="ar-EG" b="1" dirty="0" smtClean="0">
                <a:solidFill>
                  <a:srgbClr val="002060"/>
                </a:solidFill>
              </a:rPr>
              <a:t>يكثر </a:t>
            </a:r>
            <a:r>
              <a:rPr lang="ar-EG" b="1" dirty="0">
                <a:solidFill>
                  <a:srgbClr val="002060"/>
                </a:solidFill>
              </a:rPr>
              <a:t>الاسئله .</a:t>
            </a:r>
          </a:p>
          <a:p>
            <a:pPr marL="285750" indent="-285750" algn="r" rtl="1">
              <a:buFont typeface="Wingdings" panose="05000000000000000000" pitchFamily="2" charset="2"/>
              <a:buChar char="ü"/>
            </a:pPr>
            <a:r>
              <a:rPr lang="ar-EG" b="1" dirty="0" smtClean="0">
                <a:solidFill>
                  <a:srgbClr val="002060"/>
                </a:solidFill>
              </a:rPr>
              <a:t>قد يبدو </a:t>
            </a:r>
            <a:r>
              <a:rPr lang="ar-EG" b="1" dirty="0">
                <a:solidFill>
                  <a:srgbClr val="002060"/>
                </a:solidFill>
              </a:rPr>
              <a:t>غير ودود .</a:t>
            </a:r>
          </a:p>
          <a:p>
            <a:pPr marL="285750" indent="-285750" algn="r" rtl="1">
              <a:buFont typeface="Wingdings" panose="05000000000000000000" pitchFamily="2" charset="2"/>
              <a:buChar char="ü"/>
            </a:pPr>
            <a:r>
              <a:rPr lang="ar-EG" b="1" dirty="0" smtClean="0">
                <a:solidFill>
                  <a:srgbClr val="002060"/>
                </a:solidFill>
              </a:rPr>
              <a:t>لغته </a:t>
            </a:r>
            <a:r>
              <a:rPr lang="ar-EG" b="1" dirty="0">
                <a:solidFill>
                  <a:srgbClr val="002060"/>
                </a:solidFill>
              </a:rPr>
              <a:t>الجسديه غير معبره .</a:t>
            </a:r>
          </a:p>
          <a:p>
            <a:pPr marL="285750" indent="-285750" algn="r" rtl="1">
              <a:buFont typeface="Wingdings" panose="05000000000000000000" pitchFamily="2" charset="2"/>
              <a:buChar char="ü"/>
            </a:pPr>
            <a:r>
              <a:rPr lang="ar-EG" b="1" dirty="0" smtClean="0">
                <a:solidFill>
                  <a:srgbClr val="002060"/>
                </a:solidFill>
              </a:rPr>
              <a:t>يحصل </a:t>
            </a:r>
            <a:r>
              <a:rPr lang="ar-EG" b="1" dirty="0">
                <a:solidFill>
                  <a:srgbClr val="002060"/>
                </a:solidFill>
              </a:rPr>
              <a:t>علي الحقائق كلها قبل اتخاذ اي قرار </a:t>
            </a:r>
          </a:p>
        </p:txBody>
      </p:sp>
    </p:spTree>
    <p:extLst>
      <p:ext uri="{BB962C8B-B14F-4D97-AF65-F5344CB8AC3E}">
        <p14:creationId xmlns:p14="http://schemas.microsoft.com/office/powerpoint/2010/main" xmlns="" val="5149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1000" fill="hold"/>
                                        <p:tgtEl>
                                          <p:spTgt spid="85"/>
                                        </p:tgtEl>
                                        <p:attrNameLst>
                                          <p:attrName>ppt_x</p:attrName>
                                        </p:attrNameLst>
                                      </p:cBhvr>
                                      <p:tavLst>
                                        <p:tav tm="0">
                                          <p:val>
                                            <p:strVal val="#ppt_x"/>
                                          </p:val>
                                        </p:tav>
                                        <p:tav tm="100000">
                                          <p:val>
                                            <p:strVal val="#ppt_x"/>
                                          </p:val>
                                        </p:tav>
                                      </p:tavLst>
                                    </p:anim>
                                    <p:anim calcmode="lin" valueType="num">
                                      <p:cBhvr additive="base">
                                        <p:cTn id="12" dur="10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ppt_w</p:attrName>
                                        </p:attrNameLst>
                                      </p:cBhvr>
                                      <p:tavLst>
                                        <p:tav tm="0">
                                          <p:val>
                                            <p:fltVal val="0"/>
                                          </p:val>
                                        </p:tav>
                                        <p:tav tm="100000">
                                          <p:val>
                                            <p:strVal val="#ppt_w"/>
                                          </p:val>
                                        </p:tav>
                                      </p:tavLst>
                                    </p:anim>
                                    <p:anim calcmode="lin" valueType="num">
                                      <p:cBhvr>
                                        <p:cTn id="18" dur="500" fill="hold"/>
                                        <p:tgtEl>
                                          <p:spTgt spid="89"/>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1000" fill="hold"/>
                                        <p:tgtEl>
                                          <p:spTgt spid="89"/>
                                        </p:tgtEl>
                                        <p:attrNameLst>
                                          <p:attrName>ppt_x</p:attrName>
                                        </p:attrNameLst>
                                      </p:cBhvr>
                                      <p:tavLst>
                                        <p:tav tm="0">
                                          <p:val>
                                            <p:strVal val="#ppt_x"/>
                                          </p:val>
                                        </p:tav>
                                        <p:tav tm="100000">
                                          <p:val>
                                            <p:strVal val="#ppt_x"/>
                                          </p:val>
                                        </p:tav>
                                      </p:tavLst>
                                    </p:anim>
                                    <p:anim calcmode="lin" valueType="num">
                                      <p:cBhvr additive="base">
                                        <p:cTn id="22"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a:xfrm>
            <a:off x="2339752" y="546234"/>
            <a:ext cx="4572000" cy="584775"/>
          </a:xfrm>
          <a:prstGeom prst="rect">
            <a:avLst/>
          </a:prstGeom>
        </p:spPr>
        <p:txBody>
          <a:bodyPr>
            <a:spAutoFit/>
          </a:bodyPr>
          <a:lstStyle/>
          <a:p>
            <a:pPr algn="ctr" rtl="1"/>
            <a:r>
              <a:rPr lang="ar-EG" sz="3200" b="1" dirty="0" smtClean="0"/>
              <a:t>العميل </a:t>
            </a:r>
            <a:r>
              <a:rPr lang="ar-EG" sz="3200" b="1" dirty="0"/>
              <a:t>الودود</a:t>
            </a:r>
          </a:p>
        </p:txBody>
      </p:sp>
      <p:sp>
        <p:nvSpPr>
          <p:cNvPr id="83" name="Rectangle 82"/>
          <p:cNvSpPr/>
          <p:nvPr/>
        </p:nvSpPr>
        <p:spPr>
          <a:xfrm>
            <a:off x="395536" y="1347614"/>
            <a:ext cx="8352928"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Low" rtl="1"/>
            <a:r>
              <a:rPr lang="ar-EG" sz="2000" b="1" dirty="0"/>
              <a:t>يركز العميل الودود علي اقامه العلاقات ويتميز عامه بترحيبه وتجاوبه . غير ان العميل الودود شأنه باقي العملاء مهتم ايضا بأن تعالج مشاكله لكن ما يميزه انه يفضل التواصل  البشري الودود الذي يعتمد اسلوبا منفتحا و مرحا .</a:t>
            </a:r>
          </a:p>
        </p:txBody>
      </p:sp>
      <p:sp>
        <p:nvSpPr>
          <p:cNvPr id="84" name="Rectangle 83"/>
          <p:cNvSpPr/>
          <p:nvPr/>
        </p:nvSpPr>
        <p:spPr>
          <a:xfrm>
            <a:off x="4499992" y="2363277"/>
            <a:ext cx="144016" cy="2780223"/>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grpSp>
        <p:nvGrpSpPr>
          <p:cNvPr id="85" name="Group 2"/>
          <p:cNvGrpSpPr>
            <a:grpSpLocks/>
          </p:cNvGrpSpPr>
          <p:nvPr/>
        </p:nvGrpSpPr>
        <p:grpSpPr bwMode="auto">
          <a:xfrm>
            <a:off x="4932040" y="2529029"/>
            <a:ext cx="3888432" cy="546777"/>
            <a:chOff x="0" y="0"/>
            <a:chExt cx="6561756" cy="546060"/>
          </a:xfrm>
        </p:grpSpPr>
        <p:sp>
          <p:nvSpPr>
            <p:cNvPr id="86"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87"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88"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a:solidFill>
                    <a:srgbClr val="FFFFFF"/>
                  </a:solidFill>
                  <a:latin typeface="Arial" charset="0"/>
                </a:rPr>
                <a:t>خصائص العميل الجازم </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grpSp>
        <p:nvGrpSpPr>
          <p:cNvPr id="89" name="Group 2"/>
          <p:cNvGrpSpPr>
            <a:grpSpLocks/>
          </p:cNvGrpSpPr>
          <p:nvPr/>
        </p:nvGrpSpPr>
        <p:grpSpPr bwMode="auto">
          <a:xfrm>
            <a:off x="171703" y="2529029"/>
            <a:ext cx="3888432" cy="546777"/>
            <a:chOff x="0" y="0"/>
            <a:chExt cx="6561756" cy="546060"/>
          </a:xfrm>
        </p:grpSpPr>
        <p:sp>
          <p:nvSpPr>
            <p:cNvPr id="90"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91"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92"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rtl="1" fontAlgn="base">
                <a:spcBef>
                  <a:spcPct val="0"/>
                </a:spcBef>
                <a:spcAft>
                  <a:spcPct val="0"/>
                </a:spcAft>
              </a:pPr>
              <a:r>
                <a:rPr lang="ar-EG" altLang="zh-CN" sz="2400" b="1" kern="0" dirty="0" smtClean="0">
                  <a:solidFill>
                    <a:srgbClr val="FFFFFF"/>
                  </a:solidFill>
                  <a:latin typeface="Arial" charset="0"/>
                </a:rPr>
                <a:t>وسائل </a:t>
              </a:r>
              <a:r>
                <a:rPr lang="ar-EG" altLang="zh-CN" sz="2400" b="1" kern="0" dirty="0">
                  <a:solidFill>
                    <a:srgbClr val="FFFFFF"/>
                  </a:solidFill>
                  <a:latin typeface="Arial" charset="0"/>
                </a:rPr>
                <a:t>تساعد في تمييز العميل الجازم</a:t>
              </a:r>
            </a:p>
          </p:txBody>
        </p:sp>
      </p:grpSp>
      <p:sp>
        <p:nvSpPr>
          <p:cNvPr id="93" name="Rectangle 92"/>
          <p:cNvSpPr/>
          <p:nvPr/>
        </p:nvSpPr>
        <p:spPr>
          <a:xfrm>
            <a:off x="5121986" y="3132713"/>
            <a:ext cx="3710893" cy="2031325"/>
          </a:xfrm>
          <a:prstGeom prst="rect">
            <a:avLst/>
          </a:prstGeom>
        </p:spPr>
        <p:txBody>
          <a:bodyPr wrap="square">
            <a:spAutoFit/>
          </a:bodyPr>
          <a:lstStyle/>
          <a:p>
            <a:pPr marL="285750" indent="-285750" algn="r" rtl="1">
              <a:buFont typeface="Wingdings" panose="05000000000000000000" pitchFamily="2" charset="2"/>
              <a:buChar char="ü"/>
            </a:pPr>
            <a:r>
              <a:rPr lang="ar-EG" b="1" dirty="0" smtClean="0">
                <a:solidFill>
                  <a:srgbClr val="002060"/>
                </a:solidFill>
              </a:rPr>
              <a:t>متعاون</a:t>
            </a:r>
            <a:endParaRPr lang="ar-EG" b="1" dirty="0">
              <a:solidFill>
                <a:srgbClr val="002060"/>
              </a:solidFill>
            </a:endParaRPr>
          </a:p>
          <a:p>
            <a:pPr marL="285750" indent="-285750" algn="r" rtl="1">
              <a:buFont typeface="Wingdings" panose="05000000000000000000" pitchFamily="2" charset="2"/>
              <a:buChar char="ü"/>
            </a:pPr>
            <a:r>
              <a:rPr lang="ar-EG" b="1" dirty="0" smtClean="0">
                <a:solidFill>
                  <a:srgbClr val="002060"/>
                </a:solidFill>
              </a:rPr>
              <a:t>يركز </a:t>
            </a:r>
            <a:r>
              <a:rPr lang="ar-EG" b="1" dirty="0">
                <a:solidFill>
                  <a:srgbClr val="002060"/>
                </a:solidFill>
              </a:rPr>
              <a:t>علي الاشخاص</a:t>
            </a:r>
          </a:p>
          <a:p>
            <a:pPr marL="285750" indent="-285750" algn="r" rtl="1">
              <a:buFont typeface="Wingdings" panose="05000000000000000000" pitchFamily="2" charset="2"/>
              <a:buChar char="ü"/>
            </a:pPr>
            <a:r>
              <a:rPr lang="ar-EG" b="1" dirty="0" smtClean="0">
                <a:solidFill>
                  <a:srgbClr val="002060"/>
                </a:solidFill>
              </a:rPr>
              <a:t>لا </a:t>
            </a:r>
            <a:r>
              <a:rPr lang="ar-EG" b="1" dirty="0">
                <a:solidFill>
                  <a:srgbClr val="002060"/>
                </a:solidFill>
              </a:rPr>
              <a:t>يركز كثيرا علي التفاصيل عند اتخاذ قرارات الشراء </a:t>
            </a:r>
          </a:p>
          <a:p>
            <a:pPr marL="285750" indent="-285750" algn="r" rtl="1">
              <a:buFont typeface="Wingdings" panose="05000000000000000000" pitchFamily="2" charset="2"/>
              <a:buChar char="ü"/>
            </a:pPr>
            <a:r>
              <a:rPr lang="ar-EG" b="1" dirty="0" smtClean="0">
                <a:solidFill>
                  <a:srgbClr val="002060"/>
                </a:solidFill>
              </a:rPr>
              <a:t>يستخدم </a:t>
            </a:r>
            <a:r>
              <a:rPr lang="ar-EG" b="1" dirty="0">
                <a:solidFill>
                  <a:srgbClr val="002060"/>
                </a:solidFill>
              </a:rPr>
              <a:t>اراء الاخرين لمساعدته في اتخاذ قرارات الشراء</a:t>
            </a:r>
          </a:p>
          <a:p>
            <a:pPr marL="285750" indent="-285750" algn="r" rtl="1">
              <a:buFont typeface="Wingdings" panose="05000000000000000000" pitchFamily="2" charset="2"/>
              <a:buChar char="ü"/>
            </a:pPr>
            <a:r>
              <a:rPr lang="ar-EG" b="1" dirty="0" smtClean="0">
                <a:solidFill>
                  <a:srgbClr val="002060"/>
                </a:solidFill>
              </a:rPr>
              <a:t>اجتماعي</a:t>
            </a:r>
            <a:endParaRPr lang="ar-EG" b="1" dirty="0">
              <a:solidFill>
                <a:srgbClr val="002060"/>
              </a:solidFill>
            </a:endParaRPr>
          </a:p>
        </p:txBody>
      </p:sp>
      <p:sp>
        <p:nvSpPr>
          <p:cNvPr id="94" name="Rectangle 93"/>
          <p:cNvSpPr/>
          <p:nvPr/>
        </p:nvSpPr>
        <p:spPr>
          <a:xfrm>
            <a:off x="395536" y="3398678"/>
            <a:ext cx="3710893" cy="1200329"/>
          </a:xfrm>
          <a:prstGeom prst="rect">
            <a:avLst/>
          </a:prstGeom>
        </p:spPr>
        <p:txBody>
          <a:bodyPr wrap="square">
            <a:spAutoFit/>
          </a:bodyPr>
          <a:lstStyle/>
          <a:p>
            <a:pPr marL="285750" indent="-285750" algn="r" rtl="1">
              <a:buFont typeface="Wingdings" panose="05000000000000000000" pitchFamily="2" charset="2"/>
              <a:buChar char="ü"/>
            </a:pPr>
            <a:r>
              <a:rPr lang="ar-EG" b="1" dirty="0" smtClean="0">
                <a:solidFill>
                  <a:srgbClr val="002060"/>
                </a:solidFill>
              </a:rPr>
              <a:t>ثرثار</a:t>
            </a:r>
            <a:endParaRPr lang="ar-EG" b="1" dirty="0">
              <a:solidFill>
                <a:srgbClr val="002060"/>
              </a:solidFill>
            </a:endParaRPr>
          </a:p>
          <a:p>
            <a:pPr marL="285750" indent="-285750" algn="r" rtl="1">
              <a:buFont typeface="Wingdings" panose="05000000000000000000" pitchFamily="2" charset="2"/>
              <a:buChar char="ü"/>
            </a:pPr>
            <a:r>
              <a:rPr lang="ar-EG" b="1" dirty="0" smtClean="0">
                <a:solidFill>
                  <a:srgbClr val="002060"/>
                </a:solidFill>
              </a:rPr>
              <a:t>لغته </a:t>
            </a:r>
            <a:r>
              <a:rPr lang="ar-EG" b="1" dirty="0">
                <a:solidFill>
                  <a:srgbClr val="002060"/>
                </a:solidFill>
              </a:rPr>
              <a:t>الجسديه ودوده و معبره جدا</a:t>
            </a:r>
          </a:p>
          <a:p>
            <a:pPr marL="285750" indent="-285750" algn="r" rtl="1">
              <a:buFont typeface="Wingdings" panose="05000000000000000000" pitchFamily="2" charset="2"/>
              <a:buChar char="ü"/>
            </a:pPr>
            <a:r>
              <a:rPr lang="ar-EG" b="1" dirty="0" smtClean="0">
                <a:solidFill>
                  <a:srgbClr val="002060"/>
                </a:solidFill>
              </a:rPr>
              <a:t>يحاول </a:t>
            </a:r>
            <a:r>
              <a:rPr lang="ar-EG" b="1" dirty="0">
                <a:solidFill>
                  <a:srgbClr val="002060"/>
                </a:solidFill>
              </a:rPr>
              <a:t>اقامه صداقات</a:t>
            </a:r>
          </a:p>
          <a:p>
            <a:pPr marL="285750" indent="-285750" algn="r" rtl="1">
              <a:buFont typeface="Wingdings" panose="05000000000000000000" pitchFamily="2" charset="2"/>
              <a:buChar char="ü"/>
            </a:pPr>
            <a:r>
              <a:rPr lang="ar-EG" b="1" dirty="0" smtClean="0">
                <a:solidFill>
                  <a:srgbClr val="002060"/>
                </a:solidFill>
              </a:rPr>
              <a:t>يضحك </a:t>
            </a:r>
            <a:r>
              <a:rPr lang="ar-EG" b="1" dirty="0">
                <a:solidFill>
                  <a:srgbClr val="002060"/>
                </a:solidFill>
              </a:rPr>
              <a:t>كثيرا ويلجأ الي الفكاهة</a:t>
            </a:r>
          </a:p>
        </p:txBody>
      </p:sp>
    </p:spTree>
    <p:extLst>
      <p:ext uri="{BB962C8B-B14F-4D97-AF65-F5344CB8AC3E}">
        <p14:creationId xmlns:p14="http://schemas.microsoft.com/office/powerpoint/2010/main" xmlns="" val="16408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1000" fill="hold"/>
                                        <p:tgtEl>
                                          <p:spTgt spid="85"/>
                                        </p:tgtEl>
                                        <p:attrNameLst>
                                          <p:attrName>ppt_x</p:attrName>
                                        </p:attrNameLst>
                                      </p:cBhvr>
                                      <p:tavLst>
                                        <p:tav tm="0">
                                          <p:val>
                                            <p:strVal val="#ppt_x"/>
                                          </p:val>
                                        </p:tav>
                                        <p:tav tm="100000">
                                          <p:val>
                                            <p:strVal val="#ppt_x"/>
                                          </p:val>
                                        </p:tav>
                                      </p:tavLst>
                                    </p:anim>
                                    <p:anim calcmode="lin" valueType="num">
                                      <p:cBhvr additive="base">
                                        <p:cTn id="12" dur="10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ppt_w</p:attrName>
                                        </p:attrNameLst>
                                      </p:cBhvr>
                                      <p:tavLst>
                                        <p:tav tm="0">
                                          <p:val>
                                            <p:fltVal val="0"/>
                                          </p:val>
                                        </p:tav>
                                        <p:tav tm="100000">
                                          <p:val>
                                            <p:strVal val="#ppt_w"/>
                                          </p:val>
                                        </p:tav>
                                      </p:tavLst>
                                    </p:anim>
                                    <p:anim calcmode="lin" valueType="num">
                                      <p:cBhvr>
                                        <p:cTn id="18" dur="500" fill="hold"/>
                                        <p:tgtEl>
                                          <p:spTgt spid="89"/>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1000" fill="hold"/>
                                        <p:tgtEl>
                                          <p:spTgt spid="89"/>
                                        </p:tgtEl>
                                        <p:attrNameLst>
                                          <p:attrName>ppt_x</p:attrName>
                                        </p:attrNameLst>
                                      </p:cBhvr>
                                      <p:tavLst>
                                        <p:tav tm="0">
                                          <p:val>
                                            <p:strVal val="#ppt_x"/>
                                          </p:val>
                                        </p:tav>
                                        <p:tav tm="100000">
                                          <p:val>
                                            <p:strVal val="#ppt_x"/>
                                          </p:val>
                                        </p:tav>
                                      </p:tavLst>
                                    </p:anim>
                                    <p:anim calcmode="lin" valueType="num">
                                      <p:cBhvr additive="base">
                                        <p:cTn id="22"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a:solidFill>
                  <a:srgbClr val="FFFFFF"/>
                </a:solidFill>
              </a:rPr>
              <a:t>السلوك المسيطر</a:t>
            </a:r>
            <a:endParaRPr lang="ar-EG" altLang="zh-CN" sz="5000" b="1" dirty="0" smtClean="0">
              <a:solidFill>
                <a:srgbClr val="FFFFFF"/>
              </a:solidFill>
            </a:endParaRPr>
          </a:p>
        </p:txBody>
      </p:sp>
    </p:spTree>
    <p:extLst>
      <p:ext uri="{BB962C8B-B14F-4D97-AF65-F5344CB8AC3E}">
        <p14:creationId xmlns:p14="http://schemas.microsoft.com/office/powerpoint/2010/main" xmlns="" val="1258029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عليك ان تطور مهارات الملاحظه الفعاله حتي تتمكن من تحديد النمط المسيطر لدي عميلك . ويظهر الكثير من العملاء خليطا من الانماط . قد يبدو مثلا ان احد العملاء ودودا وجازما في الوقت نفسه . ينبغي عليك ان تكييف اسلوبك في خدمه العميل وفقا للنمط الذي يظهره هذا العميل . وتذكر ان نمط السلوك المسيطر لدي عميلك يعكس توقعاته في الخدمه التي ستقدمها له .</a:t>
            </a:r>
          </a:p>
        </p:txBody>
      </p:sp>
      <p:sp>
        <p:nvSpPr>
          <p:cNvPr id="4" name="Rectangle 3"/>
          <p:cNvSpPr/>
          <p:nvPr/>
        </p:nvSpPr>
        <p:spPr>
          <a:xfrm>
            <a:off x="3384376" y="237877"/>
            <a:ext cx="24117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السلوك المسيطر</a:t>
            </a:r>
          </a:p>
        </p:txBody>
      </p:sp>
      <p:pic>
        <p:nvPicPr>
          <p:cNvPr id="3" name="Picture 2"/>
          <p:cNvPicPr>
            <a:picLocks noChangeAspect="1"/>
          </p:cNvPicPr>
          <p:nvPr/>
        </p:nvPicPr>
        <p:blipFill rotWithShape="1">
          <a:blip r:embed="rId5" cstate="print"/>
          <a:srcRect b="4867"/>
          <a:stretch/>
        </p:blipFill>
        <p:spPr>
          <a:xfrm>
            <a:off x="755576" y="1413507"/>
            <a:ext cx="3096344" cy="2958443"/>
          </a:xfrm>
          <a:prstGeom prst="rect">
            <a:avLst/>
          </a:prstGeom>
        </p:spPr>
      </p:pic>
    </p:spTree>
    <p:extLst>
      <p:ext uri="{BB962C8B-B14F-4D97-AF65-F5344CB8AC3E}">
        <p14:creationId xmlns:p14="http://schemas.microsoft.com/office/powerpoint/2010/main" xmlns="" val="3736326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فيما يلي حدد الاجابه التي تصف سلوكك المتوقع بدقه </a:t>
            </a:r>
          </a:p>
        </p:txBody>
      </p:sp>
    </p:spTree>
    <p:extLst>
      <p:ext uri="{BB962C8B-B14F-4D97-AF65-F5344CB8AC3E}">
        <p14:creationId xmlns:p14="http://schemas.microsoft.com/office/powerpoint/2010/main" xmlns="" val="2257202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فيما يلى السيناريوهات, حدد الاسجابة الانسب</a:t>
            </a:r>
          </a:p>
        </p:txBody>
      </p:sp>
    </p:spTree>
    <p:extLst>
      <p:ext uri="{BB962C8B-B14F-4D97-AF65-F5344CB8AC3E}">
        <p14:creationId xmlns:p14="http://schemas.microsoft.com/office/powerpoint/2010/main" xmlns="" val="2272049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1714500" y="1544478"/>
            <a:ext cx="5643563" cy="2113122"/>
          </a:xfrm>
          <a:prstGeom prst="rect">
            <a:avLst/>
          </a:prstGeom>
          <a:solidFill>
            <a:srgbClr val="0070C0">
              <a:alpha val="78000"/>
            </a:srgbClr>
          </a:solidFill>
          <a:ln w="12700">
            <a:solidFill>
              <a:schemeClr val="bg1"/>
            </a:solidFill>
            <a:miter lim="800000"/>
            <a:headEnd/>
            <a:tailEnd/>
          </a:ln>
        </p:spPr>
        <p:txBody>
          <a:bodyPr lIns="68573" tIns="34286" rIns="68573" bIns="34286" anchor="ctr"/>
          <a:lstStyle/>
          <a:p>
            <a:pPr algn="l" rtl="0"/>
            <a:endParaRPr lang="zh-CN" altLang="en-US" sz="1350">
              <a:latin typeface="Calibri" pitchFamily="34" charset="0"/>
            </a:endParaRPr>
          </a:p>
        </p:txBody>
      </p:sp>
      <p:sp>
        <p:nvSpPr>
          <p:cNvPr id="16" name="AutoShape 3" descr="D8FCD644EF414d608FD23FABDBB2453F# #AutoShape 3"/>
          <p:cNvSpPr>
            <a:spLocks noChangeArrowheads="1"/>
          </p:cNvSpPr>
          <p:nvPr/>
        </p:nvSpPr>
        <p:spPr bwMode="auto">
          <a:xfrm>
            <a:off x="1793081" y="1415892"/>
            <a:ext cx="5486400" cy="2140268"/>
          </a:xfrm>
          <a:prstGeom prst="rect">
            <a:avLst/>
          </a:prstGeom>
          <a:solidFill>
            <a:srgbClr val="00B0F0">
              <a:alpha val="71000"/>
            </a:srgbClr>
          </a:solidFill>
          <a:ln w="12700">
            <a:solidFill>
              <a:schemeClr val="bg1"/>
            </a:solidFill>
            <a:miter lim="800000"/>
            <a:headEnd/>
            <a:tailEnd/>
          </a:ln>
        </p:spPr>
        <p:txBody>
          <a:bodyPr wrap="none" lIns="68573" tIns="34286" rIns="68573" bIns="34286" anchor="ctr"/>
          <a:lstStyle/>
          <a:p>
            <a:pPr algn="ctr" rtl="1" eaLnBrk="0"/>
            <a:r>
              <a:rPr lang="ar-EG" altLang="zh-CN" sz="3750" b="1" dirty="0">
                <a:solidFill>
                  <a:srgbClr val="002060"/>
                </a:solidFill>
                <a:ea typeface="Microsoft YaHei" pitchFamily="34" charset="-122"/>
              </a:rPr>
              <a:t>الوحدة التدريبية الاولى</a:t>
            </a:r>
          </a:p>
          <a:p>
            <a:pPr algn="ctr" rtl="1" eaLnBrk="0"/>
            <a:r>
              <a:rPr lang="ar-EG" altLang="zh-CN" sz="3750" b="1" dirty="0">
                <a:solidFill>
                  <a:srgbClr val="002060"/>
                </a:solidFill>
                <a:ea typeface="Microsoft YaHei" pitchFamily="34" charset="-122"/>
              </a:rPr>
              <a:t>مقدمة حول العميل وأهمية</a:t>
            </a:r>
          </a:p>
        </p:txBody>
      </p:sp>
      <p:sp>
        <p:nvSpPr>
          <p:cNvPr id="20" name="Rectangle 13" descr="FD1DDF730CE4456e89755B07FE1653D0# #Rectangle 13"/>
          <p:cNvSpPr>
            <a:spLocks noChangeArrowheads="1"/>
          </p:cNvSpPr>
          <p:nvPr/>
        </p:nvSpPr>
        <p:spPr bwMode="auto">
          <a:xfrm>
            <a:off x="1918099" y="1738788"/>
            <a:ext cx="5236369" cy="276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3" tIns="34286" rIns="68573" bIns="34286">
            <a:spAutoFit/>
          </a:bodyPr>
          <a:lstStyle/>
          <a:p>
            <a:pPr algn="l" rtl="0"/>
            <a:endParaRPr lang="zh-CN" altLang="en-US" sz="135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051167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1714500" y="1544478"/>
            <a:ext cx="5643563" cy="2113122"/>
          </a:xfrm>
          <a:prstGeom prst="rect">
            <a:avLst/>
          </a:prstGeom>
          <a:solidFill>
            <a:srgbClr val="0070C0">
              <a:alpha val="78000"/>
            </a:srgbClr>
          </a:solidFill>
          <a:ln w="12700">
            <a:solidFill>
              <a:schemeClr val="bg1"/>
            </a:solidFill>
            <a:miter lim="800000"/>
            <a:headEnd/>
            <a:tailEnd/>
          </a:ln>
        </p:spPr>
        <p:txBody>
          <a:bodyPr lIns="68573" tIns="34286" rIns="68573" bIns="34286" anchor="ctr"/>
          <a:lstStyle/>
          <a:p>
            <a:endParaRPr lang="zh-CN" altLang="en-US" sz="1350">
              <a:solidFill>
                <a:prstClr val="black"/>
              </a:solidFill>
            </a:endParaRPr>
          </a:p>
        </p:txBody>
      </p:sp>
      <p:sp>
        <p:nvSpPr>
          <p:cNvPr id="16" name="AutoShape 3" descr="D8FCD644EF414d608FD23FABDBB2453F# #AutoShape 3"/>
          <p:cNvSpPr>
            <a:spLocks noChangeArrowheads="1"/>
          </p:cNvSpPr>
          <p:nvPr/>
        </p:nvSpPr>
        <p:spPr bwMode="auto">
          <a:xfrm>
            <a:off x="1793081" y="1415892"/>
            <a:ext cx="5486400" cy="2140268"/>
          </a:xfrm>
          <a:prstGeom prst="rect">
            <a:avLst/>
          </a:prstGeom>
          <a:solidFill>
            <a:srgbClr val="00B0F0">
              <a:alpha val="71000"/>
            </a:srgbClr>
          </a:solidFill>
          <a:ln w="12700">
            <a:solidFill>
              <a:schemeClr val="bg1"/>
            </a:solidFill>
            <a:miter lim="800000"/>
            <a:headEnd/>
            <a:tailEnd/>
          </a:ln>
        </p:spPr>
        <p:txBody>
          <a:bodyPr wrap="none" lIns="68573" tIns="34286" rIns="68573" bIns="34286" anchor="ctr"/>
          <a:lstStyle/>
          <a:p>
            <a:pPr algn="ctr" rtl="1" eaLnBrk="0"/>
            <a:r>
              <a:rPr lang="ar-EG" altLang="zh-CN" sz="3750" b="1" dirty="0">
                <a:solidFill>
                  <a:srgbClr val="002060"/>
                </a:solidFill>
                <a:ea typeface="Microsoft YaHei" pitchFamily="34" charset="-122"/>
              </a:rPr>
              <a:t>الوحدة التدريبية الرابعة</a:t>
            </a:r>
          </a:p>
          <a:p>
            <a:pPr algn="ctr" rtl="1" eaLnBrk="0"/>
            <a:r>
              <a:rPr lang="ar-EG" altLang="zh-CN" sz="3750" b="1" dirty="0">
                <a:solidFill>
                  <a:srgbClr val="002060"/>
                </a:solidFill>
                <a:ea typeface="Microsoft YaHei" pitchFamily="34" charset="-122"/>
              </a:rPr>
              <a:t>حل المشكلات</a:t>
            </a:r>
          </a:p>
        </p:txBody>
      </p:sp>
      <p:sp>
        <p:nvSpPr>
          <p:cNvPr id="20" name="Rectangle 13" descr="FD1DDF730CE4456e89755B07FE1653D0# #Rectangle 13"/>
          <p:cNvSpPr>
            <a:spLocks noChangeArrowheads="1"/>
          </p:cNvSpPr>
          <p:nvPr/>
        </p:nvSpPr>
        <p:spPr bwMode="auto">
          <a:xfrm>
            <a:off x="1918099" y="1738788"/>
            <a:ext cx="5236369" cy="276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3" tIns="34286" rIns="68573" bIns="34286">
            <a:spAutoFit/>
          </a:bodyPr>
          <a:lstStyle/>
          <a:p>
            <a:endParaRPr lang="zh-CN" altLang="en-US" sz="135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797874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343346"/>
            <a:ext cx="6275040" cy="857250"/>
          </a:xfrm>
        </p:spPr>
        <p:txBody>
          <a:bodyPr>
            <a:normAutofit/>
          </a:bodyPr>
          <a:lstStyle/>
          <a:p>
            <a:pPr algn="r"/>
            <a:r>
              <a:rPr lang="ar-EG" sz="4000" b="1" dirty="0">
                <a:solidFill>
                  <a:srgbClr val="C00000"/>
                </a:solidFill>
              </a:rPr>
              <a:t>محتويات الوحدة التدريبية </a:t>
            </a:r>
            <a:r>
              <a:rPr lang="ar-EG" sz="4000" b="1" dirty="0" smtClean="0">
                <a:solidFill>
                  <a:srgbClr val="C00000"/>
                </a:solidFill>
              </a:rPr>
              <a:t>الرابعة</a:t>
            </a:r>
            <a:endParaRPr lang="fr-CA" sz="40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846146210"/>
              </p:ext>
            </p:extLst>
          </p:nvPr>
        </p:nvGraphicFramePr>
        <p:xfrm>
          <a:off x="3563888" y="1635646"/>
          <a:ext cx="4511824" cy="1371600"/>
        </p:xfrm>
        <a:graphic>
          <a:graphicData uri="http://schemas.openxmlformats.org/drawingml/2006/table">
            <a:tbl>
              <a:tblPr rtl="1" firstRow="1" bandRow="1">
                <a:tableStyleId>{5C22544A-7EE6-4342-B048-85BDC9FD1C3A}</a:tableStyleId>
              </a:tblPr>
              <a:tblGrid>
                <a:gridCol w="4511824"/>
              </a:tblGrid>
              <a:tr h="370840">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علاج المشكلات واستدراك الاخطاء </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r>
              <a:tr h="406896">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من المسؤول عن الخدمة؟</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قياس مستوى جودة الخدمة</a:t>
                      </a:r>
                      <a:endParaRPr lang="en-US" sz="2400" b="1" kern="1200" dirty="0" smtClean="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r>
            </a:tbl>
          </a:graphicData>
        </a:graphic>
      </p:graphicFrame>
    </p:spTree>
    <p:extLst>
      <p:ext uri="{BB962C8B-B14F-4D97-AF65-F5344CB8AC3E}">
        <p14:creationId xmlns:p14="http://schemas.microsoft.com/office/powerpoint/2010/main" xmlns="" val="37266369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rtl="1" eaLnBrk="1" hangingPunct="1">
              <a:buFontTx/>
              <a:buNone/>
            </a:pPr>
            <a:r>
              <a:rPr lang="ar-EG" altLang="zh-CN" sz="5000" b="1" dirty="0" smtClean="0">
                <a:solidFill>
                  <a:srgbClr val="FFFFFF"/>
                </a:solidFill>
              </a:rPr>
              <a:t>علاج </a:t>
            </a:r>
            <a:r>
              <a:rPr lang="ar-EG" altLang="zh-CN" sz="5000" b="1" dirty="0">
                <a:solidFill>
                  <a:srgbClr val="FFFFFF"/>
                </a:solidFill>
              </a:rPr>
              <a:t>المشكلات واستدراك الاخطاء</a:t>
            </a:r>
            <a:endParaRPr lang="ar-EG" altLang="zh-CN" sz="5000" b="1" dirty="0" smtClean="0">
              <a:solidFill>
                <a:srgbClr val="FFFFFF"/>
              </a:solidFill>
            </a:endParaRPr>
          </a:p>
        </p:txBody>
      </p:sp>
    </p:spTree>
    <p:extLst>
      <p:ext uri="{BB962C8B-B14F-4D97-AF65-F5344CB8AC3E}">
        <p14:creationId xmlns:p14="http://schemas.microsoft.com/office/powerpoint/2010/main" xmlns="" val="3988299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marL="285750" indent="-285750" algn="justLow" rtl="1">
              <a:buFont typeface="Wingdings" panose="05000000000000000000" pitchFamily="2" charset="2"/>
              <a:buChar char="ü"/>
            </a:pPr>
            <a:r>
              <a:rPr lang="ar-EG" b="1" dirty="0">
                <a:solidFill>
                  <a:srgbClr val="002060"/>
                </a:solidFill>
              </a:rPr>
              <a:t>يجب على جميع المنظمات أن تكون إستراتيجيتها تقديم الخدمة من أول مرة وفى كل مرة بدون اخطاء. </a:t>
            </a:r>
            <a:endParaRPr lang="ar-EG" b="1" dirty="0" smtClean="0">
              <a:solidFill>
                <a:srgbClr val="002060"/>
              </a:solidFill>
            </a:endParaRPr>
          </a:p>
          <a:p>
            <a:pPr marL="285750" indent="-285750" algn="justLow" rtl="1">
              <a:buFont typeface="Wingdings" panose="05000000000000000000" pitchFamily="2" charset="2"/>
              <a:buChar char="ü"/>
            </a:pPr>
            <a:r>
              <a:rPr lang="ar-EG" b="1" dirty="0" smtClean="0">
                <a:solidFill>
                  <a:srgbClr val="002060"/>
                </a:solidFill>
              </a:rPr>
              <a:t>ولكن </a:t>
            </a:r>
            <a:r>
              <a:rPr lang="ar-EG" b="1" dirty="0">
                <a:solidFill>
                  <a:srgbClr val="002060"/>
                </a:solidFill>
              </a:rPr>
              <a:t>فى الواقع مع اختلاف المهارات بين الموظفين تحدث الاخطاء. </a:t>
            </a:r>
            <a:endParaRPr lang="ar-EG" b="1" dirty="0" smtClean="0">
              <a:solidFill>
                <a:srgbClr val="002060"/>
              </a:solidFill>
            </a:endParaRPr>
          </a:p>
          <a:p>
            <a:pPr marL="285750" indent="-285750" algn="justLow" rtl="1">
              <a:buFont typeface="Wingdings" panose="05000000000000000000" pitchFamily="2" charset="2"/>
              <a:buChar char="ü"/>
            </a:pPr>
            <a:r>
              <a:rPr lang="ar-EG" b="1" dirty="0" smtClean="0">
                <a:solidFill>
                  <a:srgbClr val="002060"/>
                </a:solidFill>
              </a:rPr>
              <a:t>وعند </a:t>
            </a:r>
            <a:r>
              <a:rPr lang="ar-EG" b="1" dirty="0">
                <a:solidFill>
                  <a:srgbClr val="002060"/>
                </a:solidFill>
              </a:rPr>
              <a:t>حدوث الخطأ تحاول الإدارة تصحيح هذا الخطأ بمعاقبة الموظف المتسبب. </a:t>
            </a:r>
            <a:endParaRPr lang="ar-EG" b="1" dirty="0" smtClean="0">
              <a:solidFill>
                <a:srgbClr val="002060"/>
              </a:solidFill>
            </a:endParaRPr>
          </a:p>
          <a:p>
            <a:pPr marL="285750" indent="-285750" algn="justLow" rtl="1">
              <a:buFont typeface="Wingdings" panose="05000000000000000000" pitchFamily="2" charset="2"/>
              <a:buChar char="ü"/>
            </a:pPr>
            <a:r>
              <a:rPr lang="ar-EG" b="1" dirty="0" smtClean="0">
                <a:solidFill>
                  <a:srgbClr val="002060"/>
                </a:solidFill>
              </a:rPr>
              <a:t>وهنا </a:t>
            </a:r>
            <a:r>
              <a:rPr lang="ar-EG" b="1" dirty="0">
                <a:solidFill>
                  <a:srgbClr val="002060"/>
                </a:solidFill>
              </a:rPr>
              <a:t>أكبر خطأ تقع فيه المنظمات لماذا؟</a:t>
            </a:r>
          </a:p>
        </p:txBody>
      </p:sp>
      <p:sp>
        <p:nvSpPr>
          <p:cNvPr id="4" name="Rectangle 3"/>
          <p:cNvSpPr/>
          <p:nvPr/>
        </p:nvSpPr>
        <p:spPr>
          <a:xfrm>
            <a:off x="2736304" y="237877"/>
            <a:ext cx="37079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علاج المشكلات واستدراك الاخطاء</a:t>
            </a:r>
          </a:p>
        </p:txBody>
      </p:sp>
      <p:pic>
        <p:nvPicPr>
          <p:cNvPr id="5" name="Picture 4"/>
          <p:cNvPicPr>
            <a:picLocks noChangeAspect="1"/>
          </p:cNvPicPr>
          <p:nvPr/>
        </p:nvPicPr>
        <p:blipFill>
          <a:blip r:embed="rId5" cstate="print"/>
          <a:stretch>
            <a:fillRect/>
          </a:stretch>
        </p:blipFill>
        <p:spPr>
          <a:xfrm>
            <a:off x="251520" y="1347614"/>
            <a:ext cx="4257675" cy="3048000"/>
          </a:xfrm>
          <a:prstGeom prst="rect">
            <a:avLst/>
          </a:prstGeom>
        </p:spPr>
      </p:pic>
    </p:spTree>
    <p:extLst>
      <p:ext uri="{BB962C8B-B14F-4D97-AF65-F5344CB8AC3E}">
        <p14:creationId xmlns:p14="http://schemas.microsoft.com/office/powerpoint/2010/main" xmlns="" val="3310929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736304" y="237877"/>
            <a:ext cx="37079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علاج المشكلات </a:t>
            </a:r>
          </a:p>
        </p:txBody>
      </p:sp>
      <p:sp>
        <p:nvSpPr>
          <p:cNvPr id="7" name="Rectangle 6"/>
          <p:cNvSpPr/>
          <p:nvPr/>
        </p:nvSpPr>
        <p:spPr>
          <a:xfrm>
            <a:off x="683568" y="1475729"/>
            <a:ext cx="7776864" cy="4788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072915" y="1195289"/>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3143" tIns="27380" rIns="233143" bIns="27380" numCol="1" spcCol="1270" anchor="ctr" anchorCtr="0">
            <a:noAutofit/>
          </a:bodyPr>
          <a:lstStyle/>
          <a:p>
            <a:pPr lvl="0" algn="ctr" defTabSz="844550" rtl="1">
              <a:lnSpc>
                <a:spcPct val="90000"/>
              </a:lnSpc>
              <a:spcBef>
                <a:spcPct val="0"/>
              </a:spcBef>
              <a:spcAft>
                <a:spcPct val="35000"/>
              </a:spcAft>
            </a:pPr>
            <a:r>
              <a:rPr lang="ar-EG" sz="1900" b="1" kern="1200" dirty="0" smtClean="0">
                <a:solidFill>
                  <a:srgbClr val="002060"/>
                </a:solidFill>
              </a:rPr>
              <a:t>اجعل الأمر سهلا ومريحا للعميل لكى يتقدم بشكواه</a:t>
            </a:r>
            <a:endParaRPr lang="ar-EG" sz="1900" b="1" kern="1200" dirty="0">
              <a:solidFill>
                <a:srgbClr val="00206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683568" y="2337570"/>
            <a:ext cx="7776864" cy="478800"/>
          </a:xfrm>
          <a:prstGeom prst="rect">
            <a:avLst/>
          </a:pr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072915" y="205713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233143" tIns="27380" rIns="233143" bIns="27380" numCol="1" spcCol="1270" anchor="ctr" anchorCtr="0">
            <a:noAutofit/>
          </a:bodyPr>
          <a:lstStyle/>
          <a:p>
            <a:pPr lvl="0" algn="ctr" defTabSz="844550" rtl="1">
              <a:lnSpc>
                <a:spcPct val="90000"/>
              </a:lnSpc>
              <a:spcBef>
                <a:spcPct val="0"/>
              </a:spcBef>
              <a:spcAft>
                <a:spcPct val="35000"/>
              </a:spcAft>
            </a:pPr>
            <a:r>
              <a:rPr lang="ar-EG" sz="1900" b="1" kern="1200" dirty="0" smtClean="0">
                <a:solidFill>
                  <a:srgbClr val="002060"/>
                </a:solidFill>
              </a:rPr>
              <a:t>ابحث عن العملاء غير الراضين وعالج مشاكلهم قبل أن يشتكوا أو </a:t>
            </a:r>
            <a:r>
              <a:rPr lang="ar-EG" sz="1900" b="1" kern="1200" smtClean="0">
                <a:solidFill>
                  <a:srgbClr val="002060"/>
                </a:solidFill>
              </a:rPr>
              <a:t>يتركوا التعامل </a:t>
            </a:r>
            <a:r>
              <a:rPr lang="ar-EG" sz="1900" b="1" kern="1200" dirty="0" smtClean="0">
                <a:solidFill>
                  <a:srgbClr val="002060"/>
                </a:solidFill>
              </a:rPr>
              <a:t>معك</a:t>
            </a:r>
            <a:endParaRPr lang="ar-EG" sz="1900" b="1" kern="1200" dirty="0">
              <a:solidFill>
                <a:srgbClr val="002060"/>
              </a:solidFill>
              <a:latin typeface="Simplified Arabic" panose="02020603050405020304" pitchFamily="18" charset="-78"/>
              <a:cs typeface="Simplified Arabic" panose="02020603050405020304" pitchFamily="18" charset="-78"/>
            </a:endParaRPr>
          </a:p>
        </p:txBody>
      </p:sp>
      <p:sp>
        <p:nvSpPr>
          <p:cNvPr id="11" name="Rectangle 10"/>
          <p:cNvSpPr/>
          <p:nvPr/>
        </p:nvSpPr>
        <p:spPr>
          <a:xfrm>
            <a:off x="683568" y="3199410"/>
            <a:ext cx="7776864" cy="478800"/>
          </a:xfrm>
          <a:prstGeom prst="rect">
            <a:avLst/>
          </a:pr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072915" y="291897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233143" tIns="27380" rIns="233143" bIns="27380" numCol="1" spcCol="1270" anchor="ctr" anchorCtr="0">
            <a:noAutofit/>
          </a:bodyPr>
          <a:lstStyle/>
          <a:p>
            <a:pPr lvl="0" algn="ctr" defTabSz="844550" rtl="1">
              <a:lnSpc>
                <a:spcPct val="90000"/>
              </a:lnSpc>
              <a:spcBef>
                <a:spcPct val="0"/>
              </a:spcBef>
              <a:spcAft>
                <a:spcPct val="35000"/>
              </a:spcAft>
            </a:pPr>
            <a:r>
              <a:rPr lang="ar-EG" sz="1900" b="1" kern="1200" dirty="0" smtClean="0">
                <a:solidFill>
                  <a:srgbClr val="002060"/>
                </a:solidFill>
              </a:rPr>
              <a:t>حل أخطائك إلى قصص إيجابية فى الخدمة يحكيها عنك العملاء</a:t>
            </a:r>
            <a:endParaRPr lang="ar-EG" sz="1900" b="1" kern="1200" dirty="0">
              <a:solidFill>
                <a:srgbClr val="002060"/>
              </a:solidFill>
              <a:latin typeface="Simplified Arabic" panose="02020603050405020304" pitchFamily="18" charset="-78"/>
              <a:cs typeface="Simplified Arabic" panose="02020603050405020304" pitchFamily="18" charset="-78"/>
            </a:endParaRPr>
          </a:p>
        </p:txBody>
      </p:sp>
      <p:sp>
        <p:nvSpPr>
          <p:cNvPr id="13" name="Rectangle 12"/>
          <p:cNvSpPr/>
          <p:nvPr/>
        </p:nvSpPr>
        <p:spPr>
          <a:xfrm>
            <a:off x="683568" y="4061250"/>
            <a:ext cx="7776864" cy="478800"/>
          </a:xfrm>
          <a:prstGeom prst="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072915" y="378081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33143" tIns="27380" rIns="233143" bIns="27380" numCol="1" spcCol="1270" anchor="ctr" anchorCtr="0">
            <a:noAutofit/>
          </a:bodyPr>
          <a:lstStyle/>
          <a:p>
            <a:pPr lvl="0" algn="ctr" defTabSz="844550" rtl="1">
              <a:lnSpc>
                <a:spcPct val="90000"/>
              </a:lnSpc>
              <a:spcBef>
                <a:spcPct val="0"/>
              </a:spcBef>
              <a:spcAft>
                <a:spcPct val="35000"/>
              </a:spcAft>
            </a:pPr>
            <a:r>
              <a:rPr lang="ar-EG" sz="1900" b="1" kern="1200" dirty="0" smtClean="0">
                <a:solidFill>
                  <a:srgbClr val="002060"/>
                </a:solidFill>
              </a:rPr>
              <a:t>أجر تقييما لأساليب معالجة الشكاوى واستدراك الأخطاء وحاول تطويره وتحسينه</a:t>
            </a:r>
            <a:endParaRPr lang="ar-EG" sz="1900" b="1" kern="12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3120826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rtl="1" eaLnBrk="1" hangingPunct="1">
              <a:buFontTx/>
              <a:buNone/>
            </a:pPr>
            <a:r>
              <a:rPr lang="ar-EG" altLang="zh-CN" sz="5000" b="1" dirty="0" smtClean="0">
                <a:solidFill>
                  <a:srgbClr val="FFFFFF"/>
                </a:solidFill>
              </a:rPr>
              <a:t>من </a:t>
            </a:r>
            <a:r>
              <a:rPr lang="ar-EG" altLang="zh-CN" sz="5000" b="1" dirty="0">
                <a:solidFill>
                  <a:srgbClr val="FFFFFF"/>
                </a:solidFill>
              </a:rPr>
              <a:t>المسؤول عن الخدمة؟</a:t>
            </a:r>
            <a:endParaRPr lang="ar-EG" altLang="zh-CN" sz="5000" b="1" dirty="0" smtClean="0">
              <a:solidFill>
                <a:srgbClr val="FFFFFF"/>
              </a:solidFill>
            </a:endParaRPr>
          </a:p>
        </p:txBody>
      </p:sp>
    </p:spTree>
    <p:extLst>
      <p:ext uri="{BB962C8B-B14F-4D97-AF65-F5344CB8AC3E}">
        <p14:creationId xmlns:p14="http://schemas.microsoft.com/office/powerpoint/2010/main" xmlns="" val="4229734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إن مسؤولية خدمة العملاء تقع على عاتق كل فرد فى المنظمة. فهى تعتبر من مهام الإدارة وليست فقط من مهام موظفى المواجهة. بل إن معظم إخفاقات الخدمة الموجودة فى العالم لا تأتى من موظفى المواجهة وإنما بسبب ضعف فى الإرادة. وهذه القائمة التالية على معرفة دور الإدرة فى ذالك.</a:t>
            </a:r>
          </a:p>
        </p:txBody>
      </p:sp>
      <p:sp>
        <p:nvSpPr>
          <p:cNvPr id="4" name="Rectangle 3"/>
          <p:cNvSpPr/>
          <p:nvPr/>
        </p:nvSpPr>
        <p:spPr>
          <a:xfrm>
            <a:off x="2736304" y="237877"/>
            <a:ext cx="37079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من </a:t>
            </a:r>
            <a:r>
              <a:rPr lang="ar-EG" sz="2400" b="1" dirty="0">
                <a:solidFill>
                  <a:srgbClr val="002060"/>
                </a:solidFill>
                <a:latin typeface="Simplified Arabic" panose="02020603050405020304" pitchFamily="18" charset="-78"/>
                <a:cs typeface="Simplified Arabic" panose="02020603050405020304" pitchFamily="18" charset="-78"/>
              </a:rPr>
              <a:t>المسؤول عن الخدمة؟</a:t>
            </a:r>
          </a:p>
        </p:txBody>
      </p:sp>
      <p:pic>
        <p:nvPicPr>
          <p:cNvPr id="3" name="Picture 2"/>
          <p:cNvPicPr>
            <a:picLocks noChangeAspect="1"/>
          </p:cNvPicPr>
          <p:nvPr/>
        </p:nvPicPr>
        <p:blipFill>
          <a:blip r:embed="rId5" cstate="print"/>
          <a:stretch>
            <a:fillRect/>
          </a:stretch>
        </p:blipFill>
        <p:spPr>
          <a:xfrm flipH="1">
            <a:off x="755576" y="1491630"/>
            <a:ext cx="3352800" cy="2867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3979671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971675935"/>
              </p:ext>
            </p:extLst>
          </p:nvPr>
        </p:nvGraphicFramePr>
        <p:xfrm>
          <a:off x="467544" y="267494"/>
          <a:ext cx="82089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29479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736304" y="237877"/>
            <a:ext cx="37079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دور المدراء فى نشر ثقافة الخدمة </a:t>
            </a:r>
          </a:p>
        </p:txBody>
      </p:sp>
      <p:sp>
        <p:nvSpPr>
          <p:cNvPr id="7" name="Rectangle 6"/>
          <p:cNvSpPr/>
          <p:nvPr/>
        </p:nvSpPr>
        <p:spPr>
          <a:xfrm>
            <a:off x="683568" y="1475729"/>
            <a:ext cx="7776864" cy="4788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072915" y="1195289"/>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تحديد </a:t>
            </a:r>
            <a:r>
              <a:rPr lang="ar-EG" sz="1900" b="1" dirty="0">
                <a:solidFill>
                  <a:srgbClr val="002060"/>
                </a:solidFill>
              </a:rPr>
              <a:t>أهداف الخدمة من وجهة نظر العميل</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683568" y="2337570"/>
            <a:ext cx="7776864" cy="478800"/>
          </a:xfrm>
          <a:prstGeom prst="rect">
            <a:avLst/>
          </a:pr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072915" y="205713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تأكيد </a:t>
            </a:r>
            <a:r>
              <a:rPr lang="ar-EG" sz="1900" b="1" dirty="0">
                <a:solidFill>
                  <a:srgbClr val="002060"/>
                </a:solidFill>
              </a:rPr>
              <a:t>وتوضيح ونقل أهمية جودة الخدمة بانتظام</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11" name="Rectangle 10"/>
          <p:cNvSpPr/>
          <p:nvPr/>
        </p:nvSpPr>
        <p:spPr>
          <a:xfrm>
            <a:off x="683568" y="3199410"/>
            <a:ext cx="7776864" cy="478800"/>
          </a:xfrm>
          <a:prstGeom prst="rect">
            <a:avLst/>
          </a:pr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072915" y="291897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قياس </a:t>
            </a:r>
            <a:r>
              <a:rPr lang="ar-EG" sz="1900" b="1" dirty="0">
                <a:solidFill>
                  <a:srgbClr val="002060"/>
                </a:solidFill>
              </a:rPr>
              <a:t>مدى الجودة الخدمة بانتظام</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13" name="Rectangle 12"/>
          <p:cNvSpPr/>
          <p:nvPr/>
        </p:nvSpPr>
        <p:spPr>
          <a:xfrm>
            <a:off x="683568" y="4061250"/>
            <a:ext cx="7776864" cy="478800"/>
          </a:xfrm>
          <a:prstGeom prst="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072915" y="378081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التأكيد </a:t>
            </a:r>
            <a:r>
              <a:rPr lang="ar-EG" sz="1900" b="1" dirty="0">
                <a:solidFill>
                  <a:srgbClr val="002060"/>
                </a:solidFill>
              </a:rPr>
              <a:t>على الالتزام بالقيم</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46391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rtl="1" eaLnBrk="1" hangingPunct="1">
              <a:buFontTx/>
              <a:buNone/>
            </a:pPr>
            <a:r>
              <a:rPr lang="ar-EG" altLang="zh-CN" sz="5000" b="1" dirty="0" smtClean="0">
                <a:solidFill>
                  <a:srgbClr val="FFFFFF"/>
                </a:solidFill>
              </a:rPr>
              <a:t>قياس </a:t>
            </a:r>
            <a:r>
              <a:rPr lang="ar-EG" altLang="zh-CN" sz="5000" b="1" dirty="0">
                <a:solidFill>
                  <a:srgbClr val="FFFFFF"/>
                </a:solidFill>
              </a:rPr>
              <a:t>مستوى جودة الخدمة</a:t>
            </a:r>
            <a:endParaRPr lang="ar-EG" altLang="zh-CN" sz="5000" b="1" dirty="0" smtClean="0">
              <a:solidFill>
                <a:srgbClr val="FFFFFF"/>
              </a:solidFill>
            </a:endParaRPr>
          </a:p>
        </p:txBody>
      </p:sp>
    </p:spTree>
    <p:extLst>
      <p:ext uri="{BB962C8B-B14F-4D97-AF65-F5344CB8AC3E}">
        <p14:creationId xmlns:p14="http://schemas.microsoft.com/office/powerpoint/2010/main" xmlns="" val="779540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343346"/>
            <a:ext cx="6275040" cy="857250"/>
          </a:xfrm>
        </p:spPr>
        <p:txBody>
          <a:bodyPr>
            <a:normAutofit/>
          </a:bodyPr>
          <a:lstStyle/>
          <a:p>
            <a:pPr algn="r"/>
            <a:r>
              <a:rPr lang="ar-EG" sz="4000" b="1" dirty="0">
                <a:solidFill>
                  <a:srgbClr val="C00000"/>
                </a:solidFill>
              </a:rPr>
              <a:t>محتويات الوحدة التدريبية الأولى </a:t>
            </a:r>
            <a:endParaRPr lang="fr-CA" sz="400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333137137"/>
              </p:ext>
            </p:extLst>
          </p:nvPr>
        </p:nvGraphicFramePr>
        <p:xfrm>
          <a:off x="3033192" y="1916832"/>
          <a:ext cx="5211216" cy="1828800"/>
        </p:xfrm>
        <a:graphic>
          <a:graphicData uri="http://schemas.openxmlformats.org/drawingml/2006/table">
            <a:tbl>
              <a:tblPr rtl="1" firstRow="1" bandRow="1">
                <a:tableStyleId>{5C22544A-7EE6-4342-B048-85BDC9FD1C3A}</a:tableStyleId>
              </a:tblPr>
              <a:tblGrid>
                <a:gridCol w="5211216"/>
              </a:tblGrid>
              <a:tr h="370840">
                <a:tc>
                  <a:txBody>
                    <a:bodyPr/>
                    <a:lstStyle/>
                    <a:p>
                      <a:pPr algn="ctr" rtl="1"/>
                      <a:r>
                        <a:rPr lang="ar-EG" sz="2400" b="1" dirty="0" smtClean="0">
                          <a:solidFill>
                            <a:schemeClr val="bg1"/>
                          </a:solidFill>
                          <a:latin typeface="Simplified Arabic" panose="02020603050405020304" pitchFamily="18" charset="-78"/>
                          <a:cs typeface="Simplified Arabic" panose="02020603050405020304" pitchFamily="18" charset="-78"/>
                        </a:rPr>
                        <a:t>تعريف العميل</a:t>
                      </a:r>
                    </a:p>
                  </a:txBody>
                  <a:tcPr>
                    <a:solidFill>
                      <a:srgbClr val="00B0F0"/>
                    </a:solidFill>
                  </a:tcPr>
                </a:tc>
              </a:tr>
              <a:tr h="370840">
                <a:tc>
                  <a:txBody>
                    <a:bodyPr/>
                    <a:lstStyle/>
                    <a:p>
                      <a:pPr algn="ctr" rtl="1"/>
                      <a:r>
                        <a:rPr lang="ar-EG" sz="2400" b="1" dirty="0" smtClean="0">
                          <a:solidFill>
                            <a:schemeClr val="bg1"/>
                          </a:solidFill>
                          <a:latin typeface="Simplified Arabic" panose="02020603050405020304" pitchFamily="18" charset="-78"/>
                          <a:cs typeface="Simplified Arabic" panose="02020603050405020304" pitchFamily="18" charset="-78"/>
                        </a:rPr>
                        <a:t>اهمية خدمة العملاء</a:t>
                      </a:r>
                    </a:p>
                  </a:txBody>
                  <a:tcPr>
                    <a:solidFill>
                      <a:schemeClr val="accent5">
                        <a:lumMod val="75000"/>
                      </a:schemeClr>
                    </a:solidFill>
                  </a:tcPr>
                </a:tc>
              </a:tr>
              <a:tr h="370840">
                <a:tc>
                  <a:txBody>
                    <a:bodyPr/>
                    <a:lstStyle/>
                    <a:p>
                      <a:pPr algn="ctr" rtl="1"/>
                      <a:r>
                        <a:rPr lang="ar-EG" sz="2400" b="1" dirty="0" smtClean="0">
                          <a:solidFill>
                            <a:schemeClr val="bg1"/>
                          </a:solidFill>
                          <a:latin typeface="Simplified Arabic" panose="02020603050405020304" pitchFamily="18" charset="-78"/>
                          <a:cs typeface="Simplified Arabic" panose="02020603050405020304" pitchFamily="18" charset="-78"/>
                        </a:rPr>
                        <a:t>معرفة عملائك</a:t>
                      </a:r>
                    </a:p>
                  </a:txBody>
                  <a:tcPr>
                    <a:solidFill>
                      <a:srgbClr val="00B0F0"/>
                    </a:solid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400" b="1" dirty="0" smtClean="0">
                          <a:solidFill>
                            <a:schemeClr val="bg1"/>
                          </a:solidFill>
                          <a:latin typeface="Simplified Arabic" panose="02020603050405020304" pitchFamily="18" charset="-78"/>
                          <a:cs typeface="Simplified Arabic" panose="02020603050405020304" pitchFamily="18" charset="-78"/>
                        </a:rPr>
                        <a:t>ماذا يريد العميل؟</a:t>
                      </a:r>
                    </a:p>
                  </a:txBody>
                  <a:tcPr>
                    <a:solidFill>
                      <a:schemeClr val="accent5">
                        <a:lumMod val="75000"/>
                      </a:schemeClr>
                    </a:solidFill>
                  </a:tcPr>
                </a:tc>
              </a:tr>
            </a:tbl>
          </a:graphicData>
        </a:graphic>
      </p:graphicFrame>
    </p:spTree>
    <p:extLst>
      <p:ext uri="{BB962C8B-B14F-4D97-AF65-F5344CB8AC3E}">
        <p14:creationId xmlns:p14="http://schemas.microsoft.com/office/powerpoint/2010/main" xmlns="" val="41401391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736304" y="237877"/>
            <a:ext cx="37079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لماذا نقيس مستوى جودة الخدمة؟</a:t>
            </a:r>
          </a:p>
        </p:txBody>
      </p:sp>
      <p:sp>
        <p:nvSpPr>
          <p:cNvPr id="7" name="Rectangle 6"/>
          <p:cNvSpPr/>
          <p:nvPr/>
        </p:nvSpPr>
        <p:spPr>
          <a:xfrm>
            <a:off x="683568" y="1475729"/>
            <a:ext cx="7776864" cy="4788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072915" y="1195289"/>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التعرف </a:t>
            </a:r>
            <a:r>
              <a:rPr lang="ar-EG" sz="1900" b="1" dirty="0">
                <a:solidFill>
                  <a:srgbClr val="002060"/>
                </a:solidFill>
              </a:rPr>
              <a:t>على وجهات نظر العملاء ومدى رضاهم</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683568" y="2337570"/>
            <a:ext cx="7776864" cy="478800"/>
          </a:xfrm>
          <a:prstGeom prst="rect">
            <a:avLst/>
          </a:pr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072915" y="205713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تحديد </a:t>
            </a:r>
            <a:r>
              <a:rPr lang="ar-EG" sz="1900" b="1" dirty="0">
                <a:solidFill>
                  <a:srgbClr val="002060"/>
                </a:solidFill>
              </a:rPr>
              <a:t>حاجات ورغبات ومتطلبات وتوقعات </a:t>
            </a:r>
            <a:r>
              <a:rPr lang="ar-EG" sz="1900" b="1" dirty="0" smtClean="0">
                <a:solidFill>
                  <a:srgbClr val="002060"/>
                </a:solidFill>
              </a:rPr>
              <a:t>العملاء</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11" name="Rectangle 10"/>
          <p:cNvSpPr/>
          <p:nvPr/>
        </p:nvSpPr>
        <p:spPr>
          <a:xfrm>
            <a:off x="683568" y="3199410"/>
            <a:ext cx="7776864" cy="478800"/>
          </a:xfrm>
          <a:prstGeom prst="rect">
            <a:avLst/>
          </a:pr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072915" y="291897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التعرف </a:t>
            </a:r>
            <a:r>
              <a:rPr lang="ar-EG" sz="1900" b="1" dirty="0">
                <a:solidFill>
                  <a:srgbClr val="002060"/>
                </a:solidFill>
              </a:rPr>
              <a:t>على المركز الحالى والمستقبلى.</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13" name="Rectangle 12"/>
          <p:cNvSpPr/>
          <p:nvPr/>
        </p:nvSpPr>
        <p:spPr>
          <a:xfrm>
            <a:off x="683568" y="4061250"/>
            <a:ext cx="7776864" cy="478800"/>
          </a:xfrm>
          <a:prstGeom prst="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072915" y="378081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تطبيق </a:t>
            </a:r>
            <a:r>
              <a:rPr lang="ar-EG" sz="1900" b="1" dirty="0">
                <a:solidFill>
                  <a:srgbClr val="002060"/>
                </a:solidFill>
              </a:rPr>
              <a:t>عملية التحسين المستمر.</a:t>
            </a:r>
            <a:endParaRPr lang="ar-EG" sz="1900" b="1" dirty="0">
              <a:solidFill>
                <a:srgbClr val="002060"/>
              </a:solidFill>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5" cstate="print">
            <a:clrChange>
              <a:clrFrom>
                <a:srgbClr val="FFFFFF"/>
              </a:clrFrom>
              <a:clrTo>
                <a:srgbClr val="FFFFFF">
                  <a:alpha val="0"/>
                </a:srgbClr>
              </a:clrTo>
            </a:clrChange>
          </a:blip>
          <a:stretch>
            <a:fillRect/>
          </a:stretch>
        </p:blipFill>
        <p:spPr>
          <a:xfrm flipH="1">
            <a:off x="136812" y="10975"/>
            <a:ext cx="1222008" cy="1362153"/>
          </a:xfrm>
          <a:prstGeom prst="rect">
            <a:avLst/>
          </a:prstGeom>
        </p:spPr>
      </p:pic>
    </p:spTree>
    <p:extLst>
      <p:ext uri="{BB962C8B-B14F-4D97-AF65-F5344CB8AC3E}">
        <p14:creationId xmlns:p14="http://schemas.microsoft.com/office/powerpoint/2010/main" xmlns="" val="2542709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2288" y="237877"/>
            <a:ext cx="399593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مزايا وفوائد قياس مستوى جودة الخدمة </a:t>
            </a:r>
          </a:p>
        </p:txBody>
      </p:sp>
      <p:sp>
        <p:nvSpPr>
          <p:cNvPr id="7" name="Rectangle 6"/>
          <p:cNvSpPr/>
          <p:nvPr/>
        </p:nvSpPr>
        <p:spPr>
          <a:xfrm>
            <a:off x="683568" y="1475729"/>
            <a:ext cx="7776864" cy="4788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072915" y="1195289"/>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تخفيز الموظفين</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683568" y="2337570"/>
            <a:ext cx="7776864" cy="478800"/>
          </a:xfrm>
          <a:prstGeom prst="rect">
            <a:avLst/>
          </a:pr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072915" y="205713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رفع </a:t>
            </a:r>
            <a:r>
              <a:rPr lang="ar-EG" sz="1900" b="1" dirty="0">
                <a:solidFill>
                  <a:srgbClr val="002060"/>
                </a:solidFill>
              </a:rPr>
              <a:t>مستوى جودة </a:t>
            </a:r>
            <a:r>
              <a:rPr lang="ar-EG" sz="1900" b="1" dirty="0" smtClean="0">
                <a:solidFill>
                  <a:srgbClr val="002060"/>
                </a:solidFill>
              </a:rPr>
              <a:t>الخدمة</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11" name="Rectangle 10"/>
          <p:cNvSpPr/>
          <p:nvPr/>
        </p:nvSpPr>
        <p:spPr>
          <a:xfrm>
            <a:off x="683568" y="3199410"/>
            <a:ext cx="7776864" cy="478800"/>
          </a:xfrm>
          <a:prstGeom prst="rect">
            <a:avLst/>
          </a:pr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072915" y="291897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تحقيق </a:t>
            </a:r>
            <a:r>
              <a:rPr lang="ar-EG" sz="1900" b="1" dirty="0">
                <a:solidFill>
                  <a:srgbClr val="002060"/>
                </a:solidFill>
              </a:rPr>
              <a:t>رضا </a:t>
            </a:r>
            <a:r>
              <a:rPr lang="ar-EG" sz="1900" b="1" dirty="0" smtClean="0">
                <a:solidFill>
                  <a:srgbClr val="002060"/>
                </a:solidFill>
              </a:rPr>
              <a:t>العميل</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13" name="Rectangle 12"/>
          <p:cNvSpPr/>
          <p:nvPr/>
        </p:nvSpPr>
        <p:spPr>
          <a:xfrm>
            <a:off x="683568" y="4061250"/>
            <a:ext cx="7776864" cy="478800"/>
          </a:xfrm>
          <a:prstGeom prst="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072915" y="378081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توضيح </a:t>
            </a:r>
            <a:r>
              <a:rPr lang="ar-EG" sz="1900" b="1" dirty="0">
                <a:solidFill>
                  <a:srgbClr val="002060"/>
                </a:solidFill>
              </a:rPr>
              <a:t>الخطوات المطلوب القيام بها لتحسين </a:t>
            </a:r>
            <a:r>
              <a:rPr lang="ar-EG" sz="1900" b="1" dirty="0" smtClean="0">
                <a:solidFill>
                  <a:srgbClr val="002060"/>
                </a:solidFill>
              </a:rPr>
              <a:t>الاداء</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137140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2288" y="237877"/>
            <a:ext cx="399593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أساليب قياس مستوى جودة الخدمة</a:t>
            </a:r>
          </a:p>
        </p:txBody>
      </p:sp>
      <p:sp>
        <p:nvSpPr>
          <p:cNvPr id="7" name="Rectangle 6"/>
          <p:cNvSpPr/>
          <p:nvPr/>
        </p:nvSpPr>
        <p:spPr>
          <a:xfrm>
            <a:off x="683568" y="1475729"/>
            <a:ext cx="7776864" cy="4788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072915" y="1195289"/>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تحليل </a:t>
            </a:r>
            <a:r>
              <a:rPr lang="ar-EG" sz="1900" b="1" dirty="0">
                <a:solidFill>
                  <a:srgbClr val="002060"/>
                </a:solidFill>
              </a:rPr>
              <a:t>الانتشار</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683568" y="2337570"/>
            <a:ext cx="7776864" cy="478800"/>
          </a:xfrm>
          <a:prstGeom prst="rect">
            <a:avLst/>
          </a:pr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072915" y="205713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الهيكل </a:t>
            </a:r>
            <a:r>
              <a:rPr lang="ar-EG" sz="1900" b="1" dirty="0">
                <a:solidFill>
                  <a:srgbClr val="002060"/>
                </a:solidFill>
              </a:rPr>
              <a:t>العظمى </a:t>
            </a:r>
            <a:r>
              <a:rPr lang="ar-EG" sz="1900" b="1" dirty="0" smtClean="0">
                <a:solidFill>
                  <a:srgbClr val="002060"/>
                </a:solidFill>
              </a:rPr>
              <a:t>للسمكة</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11" name="Rectangle 10"/>
          <p:cNvSpPr/>
          <p:nvPr/>
        </p:nvSpPr>
        <p:spPr>
          <a:xfrm>
            <a:off x="683568" y="3199410"/>
            <a:ext cx="7776864" cy="478800"/>
          </a:xfrm>
          <a:prstGeom prst="rect">
            <a:avLst/>
          </a:pr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072915" y="291897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العينات </a:t>
            </a:r>
            <a:r>
              <a:rPr lang="ar-EG" sz="1900" b="1" dirty="0">
                <a:solidFill>
                  <a:srgbClr val="002060"/>
                </a:solidFill>
              </a:rPr>
              <a:t>الطبقية </a:t>
            </a:r>
            <a:r>
              <a:rPr lang="ar-EG" sz="1900" b="1" dirty="0" smtClean="0">
                <a:solidFill>
                  <a:srgbClr val="002060"/>
                </a:solidFill>
              </a:rPr>
              <a:t>العشوائية</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
        <p:nvSpPr>
          <p:cNvPr id="13" name="Rectangle 12"/>
          <p:cNvSpPr/>
          <p:nvPr/>
        </p:nvSpPr>
        <p:spPr>
          <a:xfrm>
            <a:off x="683568" y="4061250"/>
            <a:ext cx="7776864" cy="478800"/>
          </a:xfrm>
          <a:prstGeom prst="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072915" y="3780810"/>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smtClean="0">
                <a:solidFill>
                  <a:srgbClr val="002060"/>
                </a:solidFill>
              </a:rPr>
              <a:t>العصف الذهنى</a:t>
            </a:r>
            <a:endParaRPr lang="ar-EG" sz="19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3170971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1714500" y="1544478"/>
            <a:ext cx="5643563" cy="2113122"/>
          </a:xfrm>
          <a:prstGeom prst="rect">
            <a:avLst/>
          </a:prstGeom>
          <a:solidFill>
            <a:srgbClr val="0070C0">
              <a:alpha val="78000"/>
            </a:srgbClr>
          </a:solidFill>
          <a:ln w="12700">
            <a:solidFill>
              <a:schemeClr val="bg1"/>
            </a:solidFill>
            <a:miter lim="800000"/>
            <a:headEnd/>
            <a:tailEnd/>
          </a:ln>
        </p:spPr>
        <p:txBody>
          <a:bodyPr lIns="68573" tIns="34286" rIns="68573" bIns="34286" anchor="ctr"/>
          <a:lstStyle/>
          <a:p>
            <a:endParaRPr lang="zh-CN" altLang="en-US" sz="1350">
              <a:solidFill>
                <a:prstClr val="black"/>
              </a:solidFill>
            </a:endParaRPr>
          </a:p>
        </p:txBody>
      </p:sp>
      <p:sp>
        <p:nvSpPr>
          <p:cNvPr id="16" name="AutoShape 3" descr="D8FCD644EF414d608FD23FABDBB2453F# #AutoShape 3"/>
          <p:cNvSpPr>
            <a:spLocks noChangeArrowheads="1"/>
          </p:cNvSpPr>
          <p:nvPr/>
        </p:nvSpPr>
        <p:spPr bwMode="auto">
          <a:xfrm>
            <a:off x="1793081" y="1415892"/>
            <a:ext cx="5486400" cy="2140268"/>
          </a:xfrm>
          <a:prstGeom prst="rect">
            <a:avLst/>
          </a:prstGeom>
          <a:solidFill>
            <a:srgbClr val="00B0F0">
              <a:alpha val="71000"/>
            </a:srgbClr>
          </a:solidFill>
          <a:ln w="12700">
            <a:solidFill>
              <a:schemeClr val="bg1"/>
            </a:solidFill>
            <a:miter lim="800000"/>
            <a:headEnd/>
            <a:tailEnd/>
          </a:ln>
        </p:spPr>
        <p:txBody>
          <a:bodyPr wrap="none" lIns="68573" tIns="34286" rIns="68573" bIns="34286" anchor="ctr"/>
          <a:lstStyle/>
          <a:p>
            <a:pPr algn="ctr" rtl="1" eaLnBrk="0"/>
            <a:r>
              <a:rPr lang="ar-EG" altLang="zh-CN" sz="3750" b="1" dirty="0">
                <a:solidFill>
                  <a:srgbClr val="002060"/>
                </a:solidFill>
                <a:ea typeface="Microsoft YaHei" pitchFamily="34" charset="-122"/>
              </a:rPr>
              <a:t>الوحدة التدريبية الخامسة</a:t>
            </a:r>
          </a:p>
          <a:p>
            <a:pPr algn="ctr" rtl="1" eaLnBrk="0"/>
            <a:r>
              <a:rPr lang="ar-EG" altLang="zh-CN" sz="3750" b="1" dirty="0">
                <a:solidFill>
                  <a:srgbClr val="002060"/>
                </a:solidFill>
                <a:ea typeface="Microsoft YaHei" pitchFamily="34" charset="-122"/>
              </a:rPr>
              <a:t>تهدئة العملاء المنزعجين</a:t>
            </a:r>
          </a:p>
        </p:txBody>
      </p:sp>
      <p:sp>
        <p:nvSpPr>
          <p:cNvPr id="20" name="Rectangle 13" descr="FD1DDF730CE4456e89755B07FE1653D0# #Rectangle 13"/>
          <p:cNvSpPr>
            <a:spLocks noChangeArrowheads="1"/>
          </p:cNvSpPr>
          <p:nvPr/>
        </p:nvSpPr>
        <p:spPr bwMode="auto">
          <a:xfrm>
            <a:off x="1918099" y="1738788"/>
            <a:ext cx="5236369" cy="276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3" tIns="34286" rIns="68573" bIns="34286">
            <a:spAutoFit/>
          </a:bodyPr>
          <a:lstStyle/>
          <a:p>
            <a:endParaRPr lang="zh-CN" altLang="en-US" sz="135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013980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343346"/>
            <a:ext cx="6275040" cy="857250"/>
          </a:xfrm>
        </p:spPr>
        <p:txBody>
          <a:bodyPr>
            <a:normAutofit/>
          </a:bodyPr>
          <a:lstStyle/>
          <a:p>
            <a:pPr algn="r"/>
            <a:r>
              <a:rPr lang="ar-EG" sz="4000" b="1" dirty="0">
                <a:solidFill>
                  <a:srgbClr val="C00000"/>
                </a:solidFill>
              </a:rPr>
              <a:t>محتويات الوحدة التدريبية </a:t>
            </a:r>
            <a:r>
              <a:rPr lang="ar-EG" sz="4000" b="1" dirty="0" smtClean="0">
                <a:solidFill>
                  <a:srgbClr val="C00000"/>
                </a:solidFill>
              </a:rPr>
              <a:t>الخامسة</a:t>
            </a:r>
            <a:endParaRPr lang="fr-CA" sz="40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392702322"/>
              </p:ext>
            </p:extLst>
          </p:nvPr>
        </p:nvGraphicFramePr>
        <p:xfrm>
          <a:off x="2411760" y="1635646"/>
          <a:ext cx="6480720" cy="1371600"/>
        </p:xfrm>
        <a:graphic>
          <a:graphicData uri="http://schemas.openxmlformats.org/drawingml/2006/table">
            <a:tbl>
              <a:tblPr rtl="1" firstRow="1" bandRow="1">
                <a:tableStyleId>{5C22544A-7EE6-4342-B048-85BDC9FD1C3A}</a:tableStyleId>
              </a:tblPr>
              <a:tblGrid>
                <a:gridCol w="3240360"/>
                <a:gridCol w="3240360"/>
              </a:tblGrid>
              <a:tr h="370840">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أسباب شكاوى العملاء</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تفادى إنزعاج العملاء</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r>
              <a:tr h="406896">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تكلفة العميل غير الارضى</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c>
                  <a:txBody>
                    <a:bodyPr/>
                    <a:lstStyle/>
                    <a:p>
                      <a:pPr algn="ctr" rtl="1"/>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كيف تقول "لا" للعميل</a:t>
                      </a:r>
                      <a:endParaRPr lang="ar-EG" sz="24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smtClean="0">
                          <a:solidFill>
                            <a:schemeClr val="bg1"/>
                          </a:solidFill>
                          <a:latin typeface="Simplified Arabic" panose="02020603050405020304" pitchFamily="18" charset="-78"/>
                          <a:ea typeface="+mn-ea"/>
                          <a:cs typeface="Simplified Arabic" panose="02020603050405020304" pitchFamily="18" charset="-78"/>
                        </a:rPr>
                        <a:t>شجع العملاء أن يشتكوا</a:t>
                      </a:r>
                      <a:endParaRPr lang="en-US" sz="2400" b="1" kern="1200" dirty="0" smtClean="0">
                        <a:solidFill>
                          <a:schemeClr val="bg1"/>
                        </a:solidFill>
                        <a:latin typeface="Simplified Arabic" panose="02020603050405020304" pitchFamily="18" charset="-78"/>
                        <a:ea typeface="+mn-ea"/>
                        <a:cs typeface="Simplified Arabic" panose="02020603050405020304" pitchFamily="18" charset="-78"/>
                      </a:endParaRPr>
                    </a:p>
                  </a:txBody>
                  <a:tcPr>
                    <a:solidFill>
                      <a:srgbClr val="00B0F0"/>
                    </a:solidFill>
                  </a:tcPr>
                </a:tc>
                <a:tc>
                  <a:txBody>
                    <a:bodyPr/>
                    <a:lstStyle/>
                    <a:p>
                      <a:pPr algn="ctr" rtl="1"/>
                      <a:r>
                        <a:rPr lang="ar-EG" sz="2300" b="1" kern="1200" dirty="0" smtClean="0">
                          <a:solidFill>
                            <a:schemeClr val="bg1"/>
                          </a:solidFill>
                          <a:latin typeface="Simplified Arabic" panose="02020603050405020304" pitchFamily="18" charset="-78"/>
                          <a:ea typeface="+mn-ea"/>
                          <a:cs typeface="Simplified Arabic" panose="02020603050405020304" pitchFamily="18" charset="-78"/>
                        </a:rPr>
                        <a:t>طريقة تهدئة العملاء المنزعجين</a:t>
                      </a:r>
                      <a:endParaRPr lang="ar-EG" sz="2300" b="1" kern="1200" dirty="0">
                        <a:solidFill>
                          <a:schemeClr val="bg1"/>
                        </a:solidFill>
                        <a:latin typeface="Simplified Arabic" panose="02020603050405020304" pitchFamily="18" charset="-78"/>
                        <a:ea typeface="+mn-ea"/>
                        <a:cs typeface="Simplified Arabic" panose="02020603050405020304" pitchFamily="18" charset="-78"/>
                      </a:endParaRPr>
                    </a:p>
                  </a:txBody>
                  <a:tcPr>
                    <a:solidFill>
                      <a:schemeClr val="accent5">
                        <a:lumMod val="75000"/>
                      </a:schemeClr>
                    </a:solidFill>
                  </a:tcPr>
                </a:tc>
              </a:tr>
            </a:tbl>
          </a:graphicData>
        </a:graphic>
      </p:graphicFrame>
    </p:spTree>
    <p:extLst>
      <p:ext uri="{BB962C8B-B14F-4D97-AF65-F5344CB8AC3E}">
        <p14:creationId xmlns:p14="http://schemas.microsoft.com/office/powerpoint/2010/main" xmlns="" val="35548592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a:solidFill>
                  <a:srgbClr val="FFFFFF"/>
                </a:solidFill>
              </a:rPr>
              <a:t>أسباب شكاوى العملاء</a:t>
            </a:r>
            <a:endParaRPr lang="ar-EG" altLang="zh-CN" sz="5000" b="1" dirty="0" smtClean="0">
              <a:solidFill>
                <a:srgbClr val="FFFFFF"/>
              </a:solidFill>
            </a:endParaRPr>
          </a:p>
        </p:txBody>
      </p:sp>
    </p:spTree>
    <p:extLst>
      <p:ext uri="{BB962C8B-B14F-4D97-AF65-F5344CB8AC3E}">
        <p14:creationId xmlns:p14="http://schemas.microsoft.com/office/powerpoint/2010/main" xmlns="" val="815859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غالبا ما يجد محترفو خدمة العملاء أنفسهم أمام تحدى تهدئة العملاء المنزعجيب. وفى هذه الحالة عليهم السعى إيجاد نوع من التوازن بين حاجات العميل وتوقعاته من جهة, وتوقعات الشركة من جهة أخرى.</a:t>
            </a:r>
          </a:p>
        </p:txBody>
      </p:sp>
      <p:sp>
        <p:nvSpPr>
          <p:cNvPr id="4" name="Rectangle 3"/>
          <p:cNvSpPr/>
          <p:nvPr/>
        </p:nvSpPr>
        <p:spPr>
          <a:xfrm>
            <a:off x="2736304" y="237877"/>
            <a:ext cx="37079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أسباب </a:t>
            </a:r>
            <a:r>
              <a:rPr lang="ar-EG" sz="2400" b="1" dirty="0">
                <a:solidFill>
                  <a:srgbClr val="002060"/>
                </a:solidFill>
                <a:latin typeface="Simplified Arabic" panose="02020603050405020304" pitchFamily="18" charset="-78"/>
                <a:cs typeface="Simplified Arabic" panose="02020603050405020304" pitchFamily="18" charset="-78"/>
              </a:rPr>
              <a:t>شكاوى العملاء</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pic>
        <p:nvPicPr>
          <p:cNvPr id="5" name="Picture 4"/>
          <p:cNvPicPr>
            <a:picLocks noChangeAspect="1"/>
          </p:cNvPicPr>
          <p:nvPr/>
        </p:nvPicPr>
        <p:blipFill>
          <a:blip r:embed="rId5" cstate="print"/>
          <a:stretch>
            <a:fillRect/>
          </a:stretch>
        </p:blipFill>
        <p:spPr>
          <a:xfrm>
            <a:off x="539552" y="1635646"/>
            <a:ext cx="3733512" cy="2566788"/>
          </a:xfrm>
          <a:prstGeom prst="rect">
            <a:avLst/>
          </a:prstGeom>
        </p:spPr>
      </p:pic>
    </p:spTree>
    <p:extLst>
      <p:ext uri="{BB962C8B-B14F-4D97-AF65-F5344CB8AC3E}">
        <p14:creationId xmlns:p14="http://schemas.microsoft.com/office/powerpoint/2010/main" xmlns="" val="2774241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81661286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580502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48272" y="237877"/>
            <a:ext cx="428396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ثلاثة أسباب رئيسية تجعلنا نفقد العملاء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3" name="Hexagon 2"/>
          <p:cNvSpPr/>
          <p:nvPr/>
        </p:nvSpPr>
        <p:spPr>
          <a:xfrm>
            <a:off x="5220072" y="1995686"/>
            <a:ext cx="1656184" cy="144016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a:solidFill>
                  <a:srgbClr val="002060"/>
                </a:solidFill>
              </a:rPr>
              <a:t>القيمة</a:t>
            </a:r>
          </a:p>
        </p:txBody>
      </p:sp>
      <p:sp>
        <p:nvSpPr>
          <p:cNvPr id="5" name="Hexagon 4"/>
          <p:cNvSpPr/>
          <p:nvPr/>
        </p:nvSpPr>
        <p:spPr>
          <a:xfrm>
            <a:off x="3851920" y="1275606"/>
            <a:ext cx="1656184" cy="144016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a:solidFill>
                  <a:srgbClr val="002060"/>
                </a:solidFill>
              </a:rPr>
              <a:t>النظام</a:t>
            </a:r>
          </a:p>
        </p:txBody>
      </p:sp>
      <p:sp>
        <p:nvSpPr>
          <p:cNvPr id="6" name="Hexagon 5"/>
          <p:cNvSpPr/>
          <p:nvPr/>
        </p:nvSpPr>
        <p:spPr>
          <a:xfrm>
            <a:off x="2483768" y="1995686"/>
            <a:ext cx="1656184" cy="144016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a:solidFill>
                  <a:srgbClr val="002060"/>
                </a:solidFill>
              </a:rPr>
              <a:t>العاملون</a:t>
            </a:r>
          </a:p>
        </p:txBody>
      </p:sp>
    </p:spTree>
    <p:extLst>
      <p:ext uri="{BB962C8B-B14F-4D97-AF65-F5344CB8AC3E}">
        <p14:creationId xmlns:p14="http://schemas.microsoft.com/office/powerpoint/2010/main" xmlns="" val="3053172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marL="285750" indent="-285750" algn="justLow" rtl="1">
              <a:buFont typeface="Wingdings" panose="05000000000000000000" pitchFamily="2" charset="2"/>
              <a:buChar char="ü"/>
            </a:pPr>
            <a:r>
              <a:rPr lang="ar-EG" b="1" dirty="0">
                <a:solidFill>
                  <a:srgbClr val="002060"/>
                </a:solidFill>
              </a:rPr>
              <a:t>إن أكثر ما يغضب العملاء ليس الأخطاء فى حد ذاتها وإنما كيفية علاجها والتعامل مع المشكلة</a:t>
            </a:r>
            <a:r>
              <a:rPr lang="ar-EG" b="1" dirty="0" smtClean="0">
                <a:solidFill>
                  <a:srgbClr val="002060"/>
                </a:solidFill>
              </a:rPr>
              <a:t>.</a:t>
            </a:r>
          </a:p>
          <a:p>
            <a:pPr marL="285750" indent="-285750" algn="justLow" rtl="1">
              <a:buFont typeface="Wingdings" panose="05000000000000000000" pitchFamily="2" charset="2"/>
              <a:buChar char="ü"/>
            </a:pPr>
            <a:r>
              <a:rPr lang="ar-EG" b="1" dirty="0" smtClean="0">
                <a:solidFill>
                  <a:srgbClr val="002060"/>
                </a:solidFill>
              </a:rPr>
              <a:t> </a:t>
            </a:r>
            <a:r>
              <a:rPr lang="ar-EG" b="1" dirty="0">
                <a:solidFill>
                  <a:srgbClr val="002060"/>
                </a:solidFill>
              </a:rPr>
              <a:t>ولهذا السبب يجب أن يكون لدى المنظمة المتميزة أساليب استراتيجيات لعلاج المشكلات واستدراك الأخطاء وهذه الاستراتيجيات تحقق رضا وولاء العملاء</a:t>
            </a:r>
          </a:p>
        </p:txBody>
      </p:sp>
      <p:sp>
        <p:nvSpPr>
          <p:cNvPr id="4" name="Rectangle 3"/>
          <p:cNvSpPr/>
          <p:nvPr/>
        </p:nvSpPr>
        <p:spPr>
          <a:xfrm>
            <a:off x="2736304" y="237877"/>
            <a:ext cx="37079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الأخطاء القاتلة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5" cstate="print">
            <a:clrChange>
              <a:clrFrom>
                <a:srgbClr val="FFFFFF"/>
              </a:clrFrom>
              <a:clrTo>
                <a:srgbClr val="FFFFFF">
                  <a:alpha val="0"/>
                </a:srgbClr>
              </a:clrTo>
            </a:clrChange>
          </a:blip>
          <a:stretch>
            <a:fillRect/>
          </a:stretch>
        </p:blipFill>
        <p:spPr>
          <a:xfrm>
            <a:off x="827584" y="1227770"/>
            <a:ext cx="3048000" cy="3048000"/>
          </a:xfrm>
          <a:prstGeom prst="rect">
            <a:avLst/>
          </a:prstGeom>
        </p:spPr>
      </p:pic>
    </p:spTree>
    <p:extLst>
      <p:ext uri="{BB962C8B-B14F-4D97-AF65-F5344CB8AC3E}">
        <p14:creationId xmlns:p14="http://schemas.microsoft.com/office/powerpoint/2010/main" xmlns="" val="1814721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1600" b="1" dirty="0">
              <a:solidFill>
                <a:srgbClr val="FFFFFF"/>
              </a:solidFill>
            </a:endParaRPr>
          </a:p>
          <a:p>
            <a:pPr marL="0" indent="0" algn="ctr" rtl="1" eaLnBrk="1" hangingPunct="1">
              <a:buFontTx/>
              <a:buNone/>
            </a:pPr>
            <a:r>
              <a:rPr lang="ar-EG" altLang="zh-CN" sz="5000" b="1" dirty="0">
                <a:solidFill>
                  <a:srgbClr val="FFFFFF"/>
                </a:solidFill>
              </a:rPr>
              <a:t>تعريف العميل</a:t>
            </a:r>
          </a:p>
        </p:txBody>
      </p:sp>
    </p:spTree>
    <p:extLst>
      <p:ext uri="{BB962C8B-B14F-4D97-AF65-F5344CB8AC3E}">
        <p14:creationId xmlns:p14="http://schemas.microsoft.com/office/powerpoint/2010/main" xmlns="" val="1429820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تكلفة </a:t>
            </a:r>
            <a:r>
              <a:rPr lang="ar-EG" altLang="zh-CN" sz="5000" b="1" dirty="0">
                <a:solidFill>
                  <a:srgbClr val="FFFFFF"/>
                </a:solidFill>
              </a:rPr>
              <a:t>العميل غير الارضى</a:t>
            </a:r>
          </a:p>
        </p:txBody>
      </p:sp>
    </p:spTree>
    <p:extLst>
      <p:ext uri="{BB962C8B-B14F-4D97-AF65-F5344CB8AC3E}">
        <p14:creationId xmlns:p14="http://schemas.microsoft.com/office/powerpoint/2010/main" xmlns="" val="1686133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p:txBody>
      </p:sp>
    </p:spTree>
    <p:extLst>
      <p:ext uri="{BB962C8B-B14F-4D97-AF65-F5344CB8AC3E}">
        <p14:creationId xmlns:p14="http://schemas.microsoft.com/office/powerpoint/2010/main" xmlns="" val="696162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marL="285750" indent="-285750" algn="justLow" rtl="1">
              <a:buFont typeface="Wingdings" panose="05000000000000000000" pitchFamily="2" charset="2"/>
              <a:buChar char="ü"/>
            </a:pPr>
            <a:r>
              <a:rPr lang="ar-EG" b="1" dirty="0" smtClean="0">
                <a:solidFill>
                  <a:srgbClr val="002060"/>
                </a:solidFill>
              </a:rPr>
              <a:t>%1 </a:t>
            </a:r>
            <a:r>
              <a:rPr lang="ar-EG" b="1" dirty="0">
                <a:solidFill>
                  <a:srgbClr val="002060"/>
                </a:solidFill>
              </a:rPr>
              <a:t>بسبب الوفاة.</a:t>
            </a:r>
          </a:p>
          <a:p>
            <a:pPr marL="285750" indent="-285750" algn="justLow" rtl="1">
              <a:buFont typeface="Wingdings" panose="05000000000000000000" pitchFamily="2" charset="2"/>
              <a:buChar char="ü"/>
            </a:pPr>
            <a:r>
              <a:rPr lang="ar-EG" b="1" dirty="0" smtClean="0">
                <a:solidFill>
                  <a:srgbClr val="002060"/>
                </a:solidFill>
              </a:rPr>
              <a:t>%</a:t>
            </a:r>
            <a:r>
              <a:rPr lang="ar-EG" b="1" dirty="0">
                <a:solidFill>
                  <a:srgbClr val="002060"/>
                </a:solidFill>
              </a:rPr>
              <a:t>3 مغادرة إلى أخر.</a:t>
            </a:r>
          </a:p>
          <a:p>
            <a:pPr marL="285750" indent="-285750" algn="justLow" rtl="1">
              <a:buFont typeface="Wingdings" panose="05000000000000000000" pitchFamily="2" charset="2"/>
              <a:buChar char="ü"/>
            </a:pPr>
            <a:r>
              <a:rPr lang="ar-EG" b="1" dirty="0" smtClean="0">
                <a:solidFill>
                  <a:srgbClr val="002060"/>
                </a:solidFill>
              </a:rPr>
              <a:t>%</a:t>
            </a:r>
            <a:r>
              <a:rPr lang="ar-EG" b="1" dirty="0">
                <a:solidFill>
                  <a:srgbClr val="002060"/>
                </a:solidFill>
              </a:rPr>
              <a:t>5 يبحثون عن بدائل أو ينمون علاقات عمل جديدة.</a:t>
            </a:r>
          </a:p>
          <a:p>
            <a:pPr marL="285750" indent="-285750" algn="justLow" rtl="1">
              <a:buFont typeface="Wingdings" panose="05000000000000000000" pitchFamily="2" charset="2"/>
              <a:buChar char="ü"/>
            </a:pPr>
            <a:r>
              <a:rPr lang="ar-EG" b="1" dirty="0" smtClean="0">
                <a:solidFill>
                  <a:srgbClr val="002060"/>
                </a:solidFill>
              </a:rPr>
              <a:t>%</a:t>
            </a:r>
            <a:r>
              <a:rPr lang="ar-EG" b="1" dirty="0">
                <a:solidFill>
                  <a:srgbClr val="002060"/>
                </a:solidFill>
              </a:rPr>
              <a:t>9 يبدءون العمل مع منافسين.</a:t>
            </a:r>
          </a:p>
          <a:p>
            <a:pPr marL="285750" indent="-285750" algn="justLow" rtl="1">
              <a:buFont typeface="Wingdings" panose="05000000000000000000" pitchFamily="2" charset="2"/>
              <a:buChar char="ü"/>
            </a:pPr>
            <a:r>
              <a:rPr lang="ar-EG" b="1" dirty="0" smtClean="0">
                <a:solidFill>
                  <a:srgbClr val="002060"/>
                </a:solidFill>
              </a:rPr>
              <a:t>14</a:t>
            </a:r>
            <a:r>
              <a:rPr lang="ar-EG" b="1" dirty="0">
                <a:solidFill>
                  <a:srgbClr val="002060"/>
                </a:solidFill>
              </a:rPr>
              <a:t>% لعدم رضاء عن المنتج أو الخدمة.</a:t>
            </a:r>
          </a:p>
          <a:p>
            <a:pPr marL="285750" indent="-285750" algn="justLow" rtl="1">
              <a:buFont typeface="Wingdings" panose="05000000000000000000" pitchFamily="2" charset="2"/>
              <a:buChar char="ü"/>
            </a:pPr>
            <a:r>
              <a:rPr lang="ar-EG" b="1" dirty="0" smtClean="0">
                <a:solidFill>
                  <a:srgbClr val="002060"/>
                </a:solidFill>
              </a:rPr>
              <a:t>%</a:t>
            </a:r>
            <a:r>
              <a:rPr lang="ar-EG" b="1" dirty="0">
                <a:solidFill>
                  <a:srgbClr val="002060"/>
                </a:solidFill>
              </a:rPr>
              <a:t>68 لسوء المعاملة.</a:t>
            </a:r>
          </a:p>
        </p:txBody>
      </p:sp>
      <p:sp>
        <p:nvSpPr>
          <p:cNvPr id="4" name="Rectangle 3"/>
          <p:cNvSpPr/>
          <p:nvPr/>
        </p:nvSpPr>
        <p:spPr>
          <a:xfrm>
            <a:off x="2520280" y="237877"/>
            <a:ext cx="413995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يوقف العملاء التعامل للأسباب التالية</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2230052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smtClean="0">
                <a:solidFill>
                  <a:srgbClr val="FFFFFF"/>
                </a:solidFill>
              </a:rPr>
              <a:t>شجع </a:t>
            </a:r>
            <a:r>
              <a:rPr lang="ar-EG" altLang="zh-CN" sz="5000" b="1" dirty="0">
                <a:solidFill>
                  <a:srgbClr val="FFFFFF"/>
                </a:solidFill>
              </a:rPr>
              <a:t>العملاء أن يشتكوا</a:t>
            </a:r>
            <a:endParaRPr lang="ar-EG" altLang="zh-CN" sz="5000" b="1" dirty="0" smtClean="0">
              <a:solidFill>
                <a:srgbClr val="FFFFFF"/>
              </a:solidFill>
            </a:endParaRPr>
          </a:p>
        </p:txBody>
      </p:sp>
    </p:spTree>
    <p:extLst>
      <p:ext uri="{BB962C8B-B14F-4D97-AF65-F5344CB8AC3E}">
        <p14:creationId xmlns:p14="http://schemas.microsoft.com/office/powerpoint/2010/main" xmlns="" val="4140525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3716" y="237877"/>
            <a:ext cx="353308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3200" b="1" dirty="0" smtClean="0">
                <a:solidFill>
                  <a:srgbClr val="002060"/>
                </a:solidFill>
                <a:latin typeface="Simplified Arabic" panose="02020603050405020304" pitchFamily="18" charset="-78"/>
                <a:cs typeface="Simplified Arabic" panose="02020603050405020304" pitchFamily="18" charset="-78"/>
              </a:rPr>
              <a:t>شجع </a:t>
            </a:r>
            <a:r>
              <a:rPr lang="ar-EG" sz="3200" b="1" dirty="0">
                <a:solidFill>
                  <a:srgbClr val="002060"/>
                </a:solidFill>
                <a:latin typeface="Simplified Arabic" panose="02020603050405020304" pitchFamily="18" charset="-78"/>
                <a:cs typeface="Simplified Arabic" panose="02020603050405020304" pitchFamily="18" charset="-78"/>
              </a:rPr>
              <a:t>العملاء أن يشتكوا</a:t>
            </a:r>
          </a:p>
        </p:txBody>
      </p:sp>
      <p:sp>
        <p:nvSpPr>
          <p:cNvPr id="8" name="Round Diagonal Corner Rectangle 7"/>
          <p:cNvSpPr/>
          <p:nvPr/>
        </p:nvSpPr>
        <p:spPr>
          <a:xfrm>
            <a:off x="611560" y="987574"/>
            <a:ext cx="7632848" cy="720080"/>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الشريكات المستنيرة هى التى تعمل </a:t>
            </a:r>
            <a:r>
              <a:rPr lang="ar-EG" b="1" dirty="0" smtClean="0">
                <a:solidFill>
                  <a:srgbClr val="002060"/>
                </a:solidFill>
              </a:rPr>
              <a:t>على </a:t>
            </a:r>
            <a:r>
              <a:rPr lang="ar-EG" b="1" dirty="0">
                <a:solidFill>
                  <a:srgbClr val="002060"/>
                </a:solidFill>
              </a:rPr>
              <a:t>تعزيز عدد العملاء الذين يتقدمون بشكواهم. فقد كشفت تقارير قدمها مكتب شئون المستهلك </a:t>
            </a:r>
            <a:r>
              <a:rPr lang="ar-EG" b="1" dirty="0" smtClean="0">
                <a:solidFill>
                  <a:srgbClr val="002060"/>
                </a:solidFill>
              </a:rPr>
              <a:t>فى الولايات </a:t>
            </a:r>
            <a:r>
              <a:rPr lang="ar-EG" b="1" dirty="0">
                <a:solidFill>
                  <a:srgbClr val="002060"/>
                </a:solidFill>
              </a:rPr>
              <a:t>المتحدة عن الحقائق المثيرة </a:t>
            </a:r>
            <a:r>
              <a:rPr lang="ar-EG" b="1" dirty="0" smtClean="0">
                <a:solidFill>
                  <a:srgbClr val="002060"/>
                </a:solidFill>
              </a:rPr>
              <a:t>التالية</a:t>
            </a:r>
            <a:endParaRPr lang="ar-EG" b="1" dirty="0">
              <a:solidFill>
                <a:srgbClr val="002060"/>
              </a:solidFill>
            </a:endParaRPr>
          </a:p>
        </p:txBody>
      </p:sp>
      <p:sp>
        <p:nvSpPr>
          <p:cNvPr id="5" name="Rectangle 4"/>
          <p:cNvSpPr/>
          <p:nvPr/>
        </p:nvSpPr>
        <p:spPr>
          <a:xfrm>
            <a:off x="683568" y="2457501"/>
            <a:ext cx="7776864" cy="4788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1072915" y="2177061"/>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a:solidFill>
                  <a:srgbClr val="002060"/>
                </a:solidFill>
              </a:rPr>
              <a:t>أن عميلا واحد من بين كل أربعة عملاء, لا يرضى عن أحد أوجه معاملته مع الشركة, حتى وإن كانت </a:t>
            </a:r>
            <a:r>
              <a:rPr lang="ar-EG" sz="1900" b="1" dirty="0" smtClean="0">
                <a:solidFill>
                  <a:srgbClr val="002060"/>
                </a:solidFill>
              </a:rPr>
              <a:t>معاملة </a:t>
            </a:r>
            <a:r>
              <a:rPr lang="ar-EG" sz="1900" b="1" dirty="0">
                <a:solidFill>
                  <a:srgbClr val="002060"/>
                </a:solidFill>
              </a:rPr>
              <a:t>مثالية</a:t>
            </a:r>
          </a:p>
        </p:txBody>
      </p:sp>
      <p:sp>
        <p:nvSpPr>
          <p:cNvPr id="9" name="Rectangle 8"/>
          <p:cNvSpPr/>
          <p:nvPr/>
        </p:nvSpPr>
        <p:spPr>
          <a:xfrm>
            <a:off x="683568" y="3319342"/>
            <a:ext cx="7776864" cy="478800"/>
          </a:xfrm>
          <a:prstGeom prst="rect">
            <a:avLst/>
          </a:pr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072915" y="3038902"/>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a:solidFill>
                  <a:srgbClr val="002060"/>
                </a:solidFill>
              </a:rPr>
              <a:t>أن %5 فقط من العملاء غير الراضين هم الذين يشتكون, وسينصرف عنك %95 الباقون دون أن </a:t>
            </a:r>
            <a:r>
              <a:rPr lang="ar-EG" sz="1900" b="1" dirty="0" smtClean="0">
                <a:solidFill>
                  <a:srgbClr val="002060"/>
                </a:solidFill>
              </a:rPr>
              <a:t>يقولوا </a:t>
            </a:r>
            <a:r>
              <a:rPr lang="ar-EG" sz="1900" b="1" dirty="0">
                <a:solidFill>
                  <a:srgbClr val="002060"/>
                </a:solidFill>
              </a:rPr>
              <a:t>لك لماذا</a:t>
            </a:r>
          </a:p>
        </p:txBody>
      </p:sp>
      <p:sp>
        <p:nvSpPr>
          <p:cNvPr id="11" name="Rectangle 10"/>
          <p:cNvSpPr/>
          <p:nvPr/>
        </p:nvSpPr>
        <p:spPr>
          <a:xfrm>
            <a:off x="683568" y="4181182"/>
            <a:ext cx="7776864" cy="478800"/>
          </a:xfrm>
          <a:prstGeom prst="rect">
            <a:avLst/>
          </a:pr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072915" y="3900742"/>
            <a:ext cx="7387516" cy="560880"/>
          </a:xfrm>
          <a:custGeom>
            <a:avLst/>
            <a:gdLst>
              <a:gd name="connsiteX0" fmla="*/ 0 w 7387516"/>
              <a:gd name="connsiteY0" fmla="*/ 93482 h 560880"/>
              <a:gd name="connsiteX1" fmla="*/ 93482 w 7387516"/>
              <a:gd name="connsiteY1" fmla="*/ 0 h 560880"/>
              <a:gd name="connsiteX2" fmla="*/ 7294034 w 7387516"/>
              <a:gd name="connsiteY2" fmla="*/ 0 h 560880"/>
              <a:gd name="connsiteX3" fmla="*/ 7387516 w 7387516"/>
              <a:gd name="connsiteY3" fmla="*/ 93482 h 560880"/>
              <a:gd name="connsiteX4" fmla="*/ 7387516 w 7387516"/>
              <a:gd name="connsiteY4" fmla="*/ 467398 h 560880"/>
              <a:gd name="connsiteX5" fmla="*/ 7294034 w 7387516"/>
              <a:gd name="connsiteY5" fmla="*/ 560880 h 560880"/>
              <a:gd name="connsiteX6" fmla="*/ 93482 w 7387516"/>
              <a:gd name="connsiteY6" fmla="*/ 560880 h 560880"/>
              <a:gd name="connsiteX7" fmla="*/ 0 w 7387516"/>
              <a:gd name="connsiteY7" fmla="*/ 467398 h 560880"/>
              <a:gd name="connsiteX8" fmla="*/ 0 w 738751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7516" h="560880">
                <a:moveTo>
                  <a:pt x="0" y="93482"/>
                </a:moveTo>
                <a:cubicBezTo>
                  <a:pt x="0" y="41853"/>
                  <a:pt x="41853" y="0"/>
                  <a:pt x="93482" y="0"/>
                </a:cubicBezTo>
                <a:lnTo>
                  <a:pt x="7294034" y="0"/>
                </a:lnTo>
                <a:cubicBezTo>
                  <a:pt x="7345663" y="0"/>
                  <a:pt x="7387516" y="41853"/>
                  <a:pt x="7387516" y="93482"/>
                </a:cubicBezTo>
                <a:lnTo>
                  <a:pt x="7387516" y="467398"/>
                </a:lnTo>
                <a:cubicBezTo>
                  <a:pt x="7387516" y="519027"/>
                  <a:pt x="7345663" y="560880"/>
                  <a:pt x="7294034"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233143" tIns="27380" rIns="233143" bIns="27380" numCol="1" spcCol="1270" anchor="ctr" anchorCtr="0">
            <a:noAutofit/>
          </a:bodyPr>
          <a:lstStyle/>
          <a:p>
            <a:pPr algn="ctr" defTabSz="844550" rtl="1">
              <a:lnSpc>
                <a:spcPct val="90000"/>
              </a:lnSpc>
              <a:spcBef>
                <a:spcPct val="0"/>
              </a:spcBef>
              <a:spcAft>
                <a:spcPct val="35000"/>
              </a:spcAft>
            </a:pPr>
            <a:r>
              <a:rPr lang="ar-EG" sz="1900" b="1" dirty="0">
                <a:solidFill>
                  <a:srgbClr val="002060"/>
                </a:solidFill>
              </a:rPr>
              <a:t>إن عميلا غير راض سيقوم بإخبار مابين 10 إلى 20 عن تجربته السيئة معك, وبعضهم يحكى لعدد </a:t>
            </a:r>
            <a:r>
              <a:rPr lang="ar-EG" sz="1900" b="1" dirty="0" smtClean="0">
                <a:solidFill>
                  <a:srgbClr val="002060"/>
                </a:solidFill>
              </a:rPr>
              <a:t>أكبر </a:t>
            </a:r>
            <a:r>
              <a:rPr lang="ar-EG" sz="1900" b="1" dirty="0">
                <a:solidFill>
                  <a:srgbClr val="002060"/>
                </a:solidFill>
              </a:rPr>
              <a:t>من ذلك بكثير</a:t>
            </a:r>
          </a:p>
        </p:txBody>
      </p:sp>
    </p:spTree>
    <p:extLst>
      <p:ext uri="{BB962C8B-B14F-4D97-AF65-F5344CB8AC3E}">
        <p14:creationId xmlns:p14="http://schemas.microsoft.com/office/powerpoint/2010/main" xmlns="" val="31455771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对角圆角矩形 5"/>
          <p:cNvSpPr>
            <a:spLocks/>
          </p:cNvSpPr>
          <p:nvPr/>
        </p:nvSpPr>
        <p:spPr bwMode="auto">
          <a:xfrm rot="21346829">
            <a:off x="1679088" y="1144970"/>
            <a:ext cx="6184366" cy="311835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fontAlgn="base">
              <a:spcBef>
                <a:spcPct val="0"/>
              </a:spcBef>
              <a:spcAft>
                <a:spcPct val="0"/>
              </a:spcAft>
            </a:pPr>
            <a:endParaRPr lang="ar-EG">
              <a:solidFill>
                <a:srgbClr val="000000"/>
              </a:solidFill>
            </a:endParaRPr>
          </a:p>
        </p:txBody>
      </p:sp>
      <p:pic>
        <p:nvPicPr>
          <p:cNvPr id="7"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4398" y="1034350"/>
            <a:ext cx="889330" cy="88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txBox="1">
            <a:spLocks/>
          </p:cNvSpPr>
          <p:nvPr/>
        </p:nvSpPr>
        <p:spPr bwMode="auto">
          <a:xfrm rot="21361315">
            <a:off x="1867290" y="1375200"/>
            <a:ext cx="5739702" cy="268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a:solidFill>
                <a:srgbClr val="FFFFFF"/>
              </a:solidFill>
            </a:endParaRPr>
          </a:p>
          <a:p>
            <a:pPr marL="0" indent="0" algn="ctr" eaLnBrk="1" hangingPunct="1"/>
            <a:endParaRPr lang="ar-EG" sz="700" b="1" dirty="0" smtClean="0">
              <a:solidFill>
                <a:srgbClr val="FFFFFF"/>
              </a:solidFill>
            </a:endParaRPr>
          </a:p>
          <a:p>
            <a:pPr marL="0" indent="0" algn="ctr" eaLnBrk="1" hangingPunct="1"/>
            <a:endParaRPr lang="ar-EG" sz="700" b="1" dirty="0" smtClean="0">
              <a:solidFill>
                <a:srgbClr val="FFFFFF"/>
              </a:solidFill>
            </a:endParaRPr>
          </a:p>
          <a:p>
            <a:pPr marL="0" indent="0" algn="ctr" rtl="1" eaLnBrk="1" hangingPunct="1">
              <a:buFontTx/>
              <a:buNone/>
            </a:pPr>
            <a:r>
              <a:rPr lang="ar-EG" altLang="zh-CN" sz="5000" b="1" dirty="0">
                <a:solidFill>
                  <a:srgbClr val="FFFFFF"/>
                </a:solidFill>
              </a:rPr>
              <a:t> </a:t>
            </a:r>
            <a:r>
              <a:rPr lang="ar-EG" altLang="zh-CN" sz="5000" b="1" dirty="0" smtClean="0">
                <a:solidFill>
                  <a:srgbClr val="FFFFFF"/>
                </a:solidFill>
              </a:rPr>
              <a:t>تفادى </a:t>
            </a:r>
            <a:r>
              <a:rPr lang="ar-EG" altLang="zh-CN" sz="5000" b="1" dirty="0">
                <a:solidFill>
                  <a:srgbClr val="FFFFFF"/>
                </a:solidFill>
              </a:rPr>
              <a:t>إنزعاج العملاء</a:t>
            </a:r>
            <a:endParaRPr lang="ar-EG" altLang="zh-CN" sz="5000" b="1" dirty="0" smtClean="0">
              <a:solidFill>
                <a:srgbClr val="FFFFFF"/>
              </a:solidFill>
            </a:endParaRPr>
          </a:p>
        </p:txBody>
      </p:sp>
    </p:spTree>
    <p:extLst>
      <p:ext uri="{BB962C8B-B14F-4D97-AF65-F5344CB8AC3E}">
        <p14:creationId xmlns:p14="http://schemas.microsoft.com/office/powerpoint/2010/main" xmlns="" val="647725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تقع على عاتق محترفى خدمة العملاء مسؤولية التقليل من العوامل التى تعزز احتمال انزعاج العميل. إلا أنه يصعب السيطرة على هذه العوامل التى تعزز احتمال انزعاج العميل. إلا أنه من الصعب السيطرة على هذه العوامل لذا يبقى احتمال انزعاج العميل واردا. فعليك اكتساب الخبرة الازمة لاستباق حالات مماثلة وبالتالى تفادى ردود الفعل السلبية من قبل العميل</a:t>
            </a:r>
          </a:p>
        </p:txBody>
      </p:sp>
      <p:sp>
        <p:nvSpPr>
          <p:cNvPr id="4" name="Rectangle 3"/>
          <p:cNvSpPr/>
          <p:nvPr/>
        </p:nvSpPr>
        <p:spPr>
          <a:xfrm>
            <a:off x="2520280" y="237877"/>
            <a:ext cx="413995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تفادى إنزعاج العملاء</a:t>
            </a:r>
          </a:p>
        </p:txBody>
      </p:sp>
    </p:spTree>
    <p:extLst>
      <p:ext uri="{BB962C8B-B14F-4D97-AF65-F5344CB8AC3E}">
        <p14:creationId xmlns:p14="http://schemas.microsoft.com/office/powerpoint/2010/main" xmlns="" val="1359785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283968" y="237877"/>
            <a:ext cx="471601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لكل عميل حق فى الحاجات الأساسية التالية</a:t>
            </a:r>
          </a:p>
        </p:txBody>
      </p:sp>
      <p:sp>
        <p:nvSpPr>
          <p:cNvPr id="110" name="Vertical Scroll 109"/>
          <p:cNvSpPr/>
          <p:nvPr/>
        </p:nvSpPr>
        <p:spPr>
          <a:xfrm>
            <a:off x="6156176" y="120359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الإحترام</a:t>
            </a:r>
          </a:p>
        </p:txBody>
      </p:sp>
      <p:sp>
        <p:nvSpPr>
          <p:cNvPr id="111" name="Vertical Scroll 110"/>
          <p:cNvSpPr/>
          <p:nvPr/>
        </p:nvSpPr>
        <p:spPr>
          <a:xfrm>
            <a:off x="3347864" y="120359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الإنصاف</a:t>
            </a:r>
          </a:p>
        </p:txBody>
      </p:sp>
      <p:sp>
        <p:nvSpPr>
          <p:cNvPr id="112" name="Vertical Scroll 111"/>
          <p:cNvSpPr/>
          <p:nvPr/>
        </p:nvSpPr>
        <p:spPr>
          <a:xfrm>
            <a:off x="539552" y="1203598"/>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اللباقة</a:t>
            </a:r>
          </a:p>
        </p:txBody>
      </p:sp>
      <p:sp>
        <p:nvSpPr>
          <p:cNvPr id="113" name="Vertical Scroll 112"/>
          <p:cNvSpPr/>
          <p:nvPr/>
        </p:nvSpPr>
        <p:spPr>
          <a:xfrm>
            <a:off x="4716016" y="3219822"/>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النزهة </a:t>
            </a:r>
          </a:p>
        </p:txBody>
      </p:sp>
      <p:sp>
        <p:nvSpPr>
          <p:cNvPr id="114" name="Vertical Scroll 113"/>
          <p:cNvSpPr/>
          <p:nvPr/>
        </p:nvSpPr>
        <p:spPr>
          <a:xfrm>
            <a:off x="1907704" y="3219822"/>
            <a:ext cx="2376264" cy="1656184"/>
          </a:xfrm>
          <a:prstGeom prst="verticalScroll">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EG" sz="2800" b="1" dirty="0">
                <a:solidFill>
                  <a:srgbClr val="C00000"/>
                </a:solidFill>
                <a:latin typeface="Simplified Arabic" panose="02020603050405020304" pitchFamily="18" charset="-78"/>
                <a:cs typeface="Simplified Arabic" panose="02020603050405020304" pitchFamily="18" charset="-78"/>
              </a:rPr>
              <a:t>الاستجابة</a:t>
            </a:r>
          </a:p>
        </p:txBody>
      </p:sp>
    </p:spTree>
    <p:extLst>
      <p:ext uri="{BB962C8B-B14F-4D97-AF65-F5344CB8AC3E}">
        <p14:creationId xmlns:p14="http://schemas.microsoft.com/office/powerpoint/2010/main" xmlns="" val="144350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1000" fill="hold"/>
                                        <p:tgtEl>
                                          <p:spTgt spid="110"/>
                                        </p:tgtEl>
                                        <p:attrNameLst>
                                          <p:attrName>ppt_w</p:attrName>
                                        </p:attrNameLst>
                                      </p:cBhvr>
                                      <p:tavLst>
                                        <p:tav tm="0">
                                          <p:val>
                                            <p:fltVal val="0"/>
                                          </p:val>
                                        </p:tav>
                                        <p:tav tm="100000">
                                          <p:val>
                                            <p:strVal val="#ppt_w"/>
                                          </p:val>
                                        </p:tav>
                                      </p:tavLst>
                                    </p:anim>
                                    <p:anim calcmode="lin" valueType="num">
                                      <p:cBhvr>
                                        <p:cTn id="8" dur="1000" fill="hold"/>
                                        <p:tgtEl>
                                          <p:spTgt spid="110"/>
                                        </p:tgtEl>
                                        <p:attrNameLst>
                                          <p:attrName>ppt_h</p:attrName>
                                        </p:attrNameLst>
                                      </p:cBhvr>
                                      <p:tavLst>
                                        <p:tav tm="0">
                                          <p:val>
                                            <p:fltVal val="0"/>
                                          </p:val>
                                        </p:tav>
                                        <p:tav tm="100000">
                                          <p:val>
                                            <p:strVal val="#ppt_h"/>
                                          </p:val>
                                        </p:tav>
                                      </p:tavLst>
                                    </p:anim>
                                    <p:anim calcmode="lin" valueType="num">
                                      <p:cBhvr>
                                        <p:cTn id="9" dur="1000" fill="hold"/>
                                        <p:tgtEl>
                                          <p:spTgt spid="110"/>
                                        </p:tgtEl>
                                        <p:attrNameLst>
                                          <p:attrName>style.rotation</p:attrName>
                                        </p:attrNameLst>
                                      </p:cBhvr>
                                      <p:tavLst>
                                        <p:tav tm="0">
                                          <p:val>
                                            <p:fltVal val="90"/>
                                          </p:val>
                                        </p:tav>
                                        <p:tav tm="100000">
                                          <p:val>
                                            <p:fltVal val="0"/>
                                          </p:val>
                                        </p:tav>
                                      </p:tavLst>
                                    </p:anim>
                                    <p:animEffect transition="in" filter="fade">
                                      <p:cBhvr>
                                        <p:cTn id="10" dur="10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1000" fill="hold"/>
                                        <p:tgtEl>
                                          <p:spTgt spid="111"/>
                                        </p:tgtEl>
                                        <p:attrNameLst>
                                          <p:attrName>ppt_w</p:attrName>
                                        </p:attrNameLst>
                                      </p:cBhvr>
                                      <p:tavLst>
                                        <p:tav tm="0">
                                          <p:val>
                                            <p:fltVal val="0"/>
                                          </p:val>
                                        </p:tav>
                                        <p:tav tm="100000">
                                          <p:val>
                                            <p:strVal val="#ppt_w"/>
                                          </p:val>
                                        </p:tav>
                                      </p:tavLst>
                                    </p:anim>
                                    <p:anim calcmode="lin" valueType="num">
                                      <p:cBhvr>
                                        <p:cTn id="16" dur="1000" fill="hold"/>
                                        <p:tgtEl>
                                          <p:spTgt spid="111"/>
                                        </p:tgtEl>
                                        <p:attrNameLst>
                                          <p:attrName>ppt_h</p:attrName>
                                        </p:attrNameLst>
                                      </p:cBhvr>
                                      <p:tavLst>
                                        <p:tav tm="0">
                                          <p:val>
                                            <p:fltVal val="0"/>
                                          </p:val>
                                        </p:tav>
                                        <p:tav tm="100000">
                                          <p:val>
                                            <p:strVal val="#ppt_h"/>
                                          </p:val>
                                        </p:tav>
                                      </p:tavLst>
                                    </p:anim>
                                    <p:anim calcmode="lin" valueType="num">
                                      <p:cBhvr>
                                        <p:cTn id="17" dur="1000" fill="hold"/>
                                        <p:tgtEl>
                                          <p:spTgt spid="111"/>
                                        </p:tgtEl>
                                        <p:attrNameLst>
                                          <p:attrName>style.rotation</p:attrName>
                                        </p:attrNameLst>
                                      </p:cBhvr>
                                      <p:tavLst>
                                        <p:tav tm="0">
                                          <p:val>
                                            <p:fltVal val="90"/>
                                          </p:val>
                                        </p:tav>
                                        <p:tav tm="100000">
                                          <p:val>
                                            <p:fltVal val="0"/>
                                          </p:val>
                                        </p:tav>
                                      </p:tavLst>
                                    </p:anim>
                                    <p:animEffect transition="in" filter="fade">
                                      <p:cBhvr>
                                        <p:cTn id="18" dur="1000"/>
                                        <p:tgtEl>
                                          <p:spTgt spid="1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p:cTn id="23" dur="1000" fill="hold"/>
                                        <p:tgtEl>
                                          <p:spTgt spid="112"/>
                                        </p:tgtEl>
                                        <p:attrNameLst>
                                          <p:attrName>ppt_w</p:attrName>
                                        </p:attrNameLst>
                                      </p:cBhvr>
                                      <p:tavLst>
                                        <p:tav tm="0">
                                          <p:val>
                                            <p:fltVal val="0"/>
                                          </p:val>
                                        </p:tav>
                                        <p:tav tm="100000">
                                          <p:val>
                                            <p:strVal val="#ppt_w"/>
                                          </p:val>
                                        </p:tav>
                                      </p:tavLst>
                                    </p:anim>
                                    <p:anim calcmode="lin" valueType="num">
                                      <p:cBhvr>
                                        <p:cTn id="24" dur="1000" fill="hold"/>
                                        <p:tgtEl>
                                          <p:spTgt spid="112"/>
                                        </p:tgtEl>
                                        <p:attrNameLst>
                                          <p:attrName>ppt_h</p:attrName>
                                        </p:attrNameLst>
                                      </p:cBhvr>
                                      <p:tavLst>
                                        <p:tav tm="0">
                                          <p:val>
                                            <p:fltVal val="0"/>
                                          </p:val>
                                        </p:tav>
                                        <p:tav tm="100000">
                                          <p:val>
                                            <p:strVal val="#ppt_h"/>
                                          </p:val>
                                        </p:tav>
                                      </p:tavLst>
                                    </p:anim>
                                    <p:anim calcmode="lin" valueType="num">
                                      <p:cBhvr>
                                        <p:cTn id="25" dur="1000" fill="hold"/>
                                        <p:tgtEl>
                                          <p:spTgt spid="112"/>
                                        </p:tgtEl>
                                        <p:attrNameLst>
                                          <p:attrName>style.rotation</p:attrName>
                                        </p:attrNameLst>
                                      </p:cBhvr>
                                      <p:tavLst>
                                        <p:tav tm="0">
                                          <p:val>
                                            <p:fltVal val="90"/>
                                          </p:val>
                                        </p:tav>
                                        <p:tav tm="100000">
                                          <p:val>
                                            <p:fltVal val="0"/>
                                          </p:val>
                                        </p:tav>
                                      </p:tavLst>
                                    </p:anim>
                                    <p:animEffect transition="in" filter="fade">
                                      <p:cBhvr>
                                        <p:cTn id="26" dur="1000"/>
                                        <p:tgtEl>
                                          <p:spTgt spid="1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p:cTn id="31" dur="1000" fill="hold"/>
                                        <p:tgtEl>
                                          <p:spTgt spid="113"/>
                                        </p:tgtEl>
                                        <p:attrNameLst>
                                          <p:attrName>ppt_w</p:attrName>
                                        </p:attrNameLst>
                                      </p:cBhvr>
                                      <p:tavLst>
                                        <p:tav tm="0">
                                          <p:val>
                                            <p:fltVal val="0"/>
                                          </p:val>
                                        </p:tav>
                                        <p:tav tm="100000">
                                          <p:val>
                                            <p:strVal val="#ppt_w"/>
                                          </p:val>
                                        </p:tav>
                                      </p:tavLst>
                                    </p:anim>
                                    <p:anim calcmode="lin" valueType="num">
                                      <p:cBhvr>
                                        <p:cTn id="32" dur="1000" fill="hold"/>
                                        <p:tgtEl>
                                          <p:spTgt spid="113"/>
                                        </p:tgtEl>
                                        <p:attrNameLst>
                                          <p:attrName>ppt_h</p:attrName>
                                        </p:attrNameLst>
                                      </p:cBhvr>
                                      <p:tavLst>
                                        <p:tav tm="0">
                                          <p:val>
                                            <p:fltVal val="0"/>
                                          </p:val>
                                        </p:tav>
                                        <p:tav tm="100000">
                                          <p:val>
                                            <p:strVal val="#ppt_h"/>
                                          </p:val>
                                        </p:tav>
                                      </p:tavLst>
                                    </p:anim>
                                    <p:anim calcmode="lin" valueType="num">
                                      <p:cBhvr>
                                        <p:cTn id="33" dur="1000" fill="hold"/>
                                        <p:tgtEl>
                                          <p:spTgt spid="113"/>
                                        </p:tgtEl>
                                        <p:attrNameLst>
                                          <p:attrName>style.rotation</p:attrName>
                                        </p:attrNameLst>
                                      </p:cBhvr>
                                      <p:tavLst>
                                        <p:tav tm="0">
                                          <p:val>
                                            <p:fltVal val="90"/>
                                          </p:val>
                                        </p:tav>
                                        <p:tav tm="100000">
                                          <p:val>
                                            <p:fltVal val="0"/>
                                          </p:val>
                                        </p:tav>
                                      </p:tavLst>
                                    </p:anim>
                                    <p:animEffect transition="in" filter="fade">
                                      <p:cBhvr>
                                        <p:cTn id="34" dur="10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1000" fill="hold"/>
                                        <p:tgtEl>
                                          <p:spTgt spid="114"/>
                                        </p:tgtEl>
                                        <p:attrNameLst>
                                          <p:attrName>ppt_w</p:attrName>
                                        </p:attrNameLst>
                                      </p:cBhvr>
                                      <p:tavLst>
                                        <p:tav tm="0">
                                          <p:val>
                                            <p:fltVal val="0"/>
                                          </p:val>
                                        </p:tav>
                                        <p:tav tm="100000">
                                          <p:val>
                                            <p:strVal val="#ppt_w"/>
                                          </p:val>
                                        </p:tav>
                                      </p:tavLst>
                                    </p:anim>
                                    <p:anim calcmode="lin" valueType="num">
                                      <p:cBhvr>
                                        <p:cTn id="40" dur="1000" fill="hold"/>
                                        <p:tgtEl>
                                          <p:spTgt spid="114"/>
                                        </p:tgtEl>
                                        <p:attrNameLst>
                                          <p:attrName>ppt_h</p:attrName>
                                        </p:attrNameLst>
                                      </p:cBhvr>
                                      <p:tavLst>
                                        <p:tav tm="0">
                                          <p:val>
                                            <p:fltVal val="0"/>
                                          </p:val>
                                        </p:tav>
                                        <p:tav tm="100000">
                                          <p:val>
                                            <p:strVal val="#ppt_h"/>
                                          </p:val>
                                        </p:tav>
                                      </p:tavLst>
                                    </p:anim>
                                    <p:anim calcmode="lin" valueType="num">
                                      <p:cBhvr>
                                        <p:cTn id="41" dur="1000" fill="hold"/>
                                        <p:tgtEl>
                                          <p:spTgt spid="114"/>
                                        </p:tgtEl>
                                        <p:attrNameLst>
                                          <p:attrName>style.rotation</p:attrName>
                                        </p:attrNameLst>
                                      </p:cBhvr>
                                      <p:tavLst>
                                        <p:tav tm="0">
                                          <p:val>
                                            <p:fltVal val="90"/>
                                          </p:val>
                                        </p:tav>
                                        <p:tav tm="100000">
                                          <p:val>
                                            <p:fltVal val="0"/>
                                          </p:val>
                                        </p:tav>
                                      </p:tavLst>
                                    </p:anim>
                                    <p:animEffect transition="in" filter="fade">
                                      <p:cBhvr>
                                        <p:cTn id="4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0" cy="1512168"/>
          </a:xfrm>
          <a:prstGeom prst="foldedCorner">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EG" sz="2800" b="1" dirty="0" smtClean="0">
                <a:solidFill>
                  <a:srgbClr val="C00000"/>
                </a:solidFill>
              </a:rPr>
              <a:t>تمرين</a:t>
            </a:r>
            <a:endParaRPr lang="en-US" sz="2000" b="1" dirty="0" smtClean="0">
              <a:solidFill>
                <a:srgbClr val="C00000"/>
              </a:solidFill>
            </a:endParaRPr>
          </a:p>
          <a:p>
            <a:pPr algn="ctr" rtl="1"/>
            <a:r>
              <a:rPr lang="ar-EG" sz="2000" b="1" dirty="0">
                <a:solidFill>
                  <a:srgbClr val="002060"/>
                </a:solidFill>
              </a:rPr>
              <a:t>ابحث عن حاجات اساسية أخرى </a:t>
            </a:r>
            <a:r>
              <a:rPr lang="ar-EG" sz="2000" b="1" dirty="0" smtClean="0">
                <a:solidFill>
                  <a:srgbClr val="002060"/>
                </a:solidFill>
              </a:rPr>
              <a:t>للعميل</a:t>
            </a:r>
            <a:endParaRPr lang="ar-EG" sz="2000" b="1" dirty="0">
              <a:solidFill>
                <a:srgbClr val="002060"/>
              </a:solidFill>
            </a:endParaRPr>
          </a:p>
        </p:txBody>
      </p:sp>
    </p:spTree>
    <p:extLst>
      <p:ext uri="{BB962C8B-B14F-4D97-AF65-F5344CB8AC3E}">
        <p14:creationId xmlns:p14="http://schemas.microsoft.com/office/powerpoint/2010/main" xmlns="" val="20639298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4716016" y="987574"/>
            <a:ext cx="3528392" cy="3528392"/>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EG" b="1" dirty="0">
                <a:solidFill>
                  <a:srgbClr val="002060"/>
                </a:solidFill>
              </a:rPr>
              <a:t>يجب أن تعكس المفردات التى تستخدمها الاحترام واللباقة. فقد يتحلى العملاء المنزعجون من موضوع معين بالصبر إذا كانوا يتعاملون مع محترف فى خدمة العملاء ولابق ومهذب. فى الواقع, من شأن الكلمات الإيجابية أن تثير ردود فعل إيجابية. أما الكلمات السلبي, فلانقضى إلا إلى ردود فعل سلبية</a:t>
            </a:r>
          </a:p>
        </p:txBody>
      </p:sp>
      <p:sp>
        <p:nvSpPr>
          <p:cNvPr id="4" name="Rectangle 3"/>
          <p:cNvSpPr/>
          <p:nvPr/>
        </p:nvSpPr>
        <p:spPr>
          <a:xfrm>
            <a:off x="2520280" y="237877"/>
            <a:ext cx="413995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اختر مفرداتك بعناية</a:t>
            </a:r>
          </a:p>
        </p:txBody>
      </p:sp>
    </p:spTree>
    <p:extLst>
      <p:ext uri="{BB962C8B-B14F-4D97-AF65-F5344CB8AC3E}">
        <p14:creationId xmlns:p14="http://schemas.microsoft.com/office/powerpoint/2010/main" xmlns="" val="2774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266</TotalTime>
  <Words>2964</Words>
  <Application>Microsoft Office PowerPoint</Application>
  <PresentationFormat>عرض على الشاشة (9:16)‏</PresentationFormat>
  <Paragraphs>619</Paragraphs>
  <Slides>110</Slides>
  <Notes>69</Notes>
  <HiddenSlides>0</HiddenSlides>
  <MMClips>0</MMClips>
  <ScaleCrop>false</ScaleCrop>
  <HeadingPairs>
    <vt:vector size="4" baseType="variant">
      <vt:variant>
        <vt:lpstr>سمة</vt:lpstr>
      </vt:variant>
      <vt:variant>
        <vt:i4>1</vt:i4>
      </vt:variant>
      <vt:variant>
        <vt:lpstr>عناوين الشرائح</vt:lpstr>
      </vt:variant>
      <vt:variant>
        <vt:i4>110</vt:i4>
      </vt:variant>
    </vt:vector>
  </HeadingPairs>
  <TitlesOfParts>
    <vt:vector size="111" baseType="lpstr">
      <vt:lpstr>Office Theme</vt:lpstr>
      <vt:lpstr>فن التعامل مع شكاوى واعتراضات العملاء</vt:lpstr>
      <vt:lpstr>الشريحة 2</vt:lpstr>
      <vt:lpstr>الشريحة 3</vt:lpstr>
      <vt:lpstr>الشريحة 4</vt:lpstr>
      <vt:lpstr>الشريحة 5</vt:lpstr>
      <vt:lpstr>الشريحة 6</vt:lpstr>
      <vt:lpstr>الشريحة 7</vt:lpstr>
      <vt:lpstr>محتويات الوحدة التدريبية الأولى </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محتويات الوحدة التدريبية الثانية</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محتويات الوحدة التدريبية الثالثة</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محتويات الوحدة التدريبية الرابعة</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محتويات الوحدة التدريبية الخامسة</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aly mostafa</dc:creator>
  <cp:lastModifiedBy>mr</cp:lastModifiedBy>
  <cp:revision>80</cp:revision>
  <dcterms:created xsi:type="dcterms:W3CDTF">2014-01-29T05:11:20Z</dcterms:created>
  <dcterms:modified xsi:type="dcterms:W3CDTF">2018-11-04T14:02:58Z</dcterms:modified>
</cp:coreProperties>
</file>