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0.xml" ContentType="application/vnd.openxmlformats-officedocument.themeOverride+xml"/>
  <Override PartName="/ppt/theme/themeOverride91.xml" ContentType="application/vnd.openxmlformats-officedocument.themeOverride+xml"/>
  <Override PartName="/ppt/theme/themeOverride92.xml" ContentType="application/vnd.openxmlformats-officedocument.themeOverride+xml"/>
  <Override PartName="/ppt/theme/themeOverride93.xml" ContentType="application/vnd.openxmlformats-officedocument.themeOverride+xml"/>
  <Override PartName="/ppt/theme/themeOverride94.xml" ContentType="application/vnd.openxmlformats-officedocument.themeOverride+xml"/>
  <Override PartName="/ppt/theme/themeOverride95.xml" ContentType="application/vnd.openxmlformats-officedocument.themeOverride+xml"/>
  <Override PartName="/ppt/theme/themeOverride96.xml" ContentType="application/vnd.openxmlformats-officedocument.themeOverride+xml"/>
  <Override PartName="/ppt/theme/themeOverride97.xml" ContentType="application/vnd.openxmlformats-officedocument.themeOverride+xml"/>
  <Override PartName="/ppt/theme/themeOverride98.xml" ContentType="application/vnd.openxmlformats-officedocument.themeOverride+xml"/>
  <Override PartName="/ppt/theme/themeOverride99.xml" ContentType="application/vnd.openxmlformats-officedocument.themeOverride+xml"/>
  <Override PartName="/ppt/theme/themeOverride100.xml" ContentType="application/vnd.openxmlformats-officedocument.themeOverride+xml"/>
  <Override PartName="/ppt/theme/themeOverride101.xml" ContentType="application/vnd.openxmlformats-officedocument.themeOverride+xml"/>
  <Override PartName="/ppt/theme/themeOverride102.xml" ContentType="application/vnd.openxmlformats-officedocument.themeOverride+xml"/>
  <Override PartName="/ppt/theme/themeOverride103.xml" ContentType="application/vnd.openxmlformats-officedocument.themeOverride+xml"/>
  <Override PartName="/ppt/theme/themeOverride104.xml" ContentType="application/vnd.openxmlformats-officedocument.themeOverride+xml"/>
  <Override PartName="/ppt/theme/themeOverride105.xml" ContentType="application/vnd.openxmlformats-officedocument.themeOverride+xml"/>
  <Override PartName="/ppt/theme/themeOverride106.xml" ContentType="application/vnd.openxmlformats-officedocument.themeOverride+xml"/>
  <Override PartName="/ppt/theme/themeOverride107.xml" ContentType="application/vnd.openxmlformats-officedocument.themeOverride+xml"/>
  <Override PartName="/ppt/theme/themeOverride108.xml" ContentType="application/vnd.openxmlformats-officedocument.themeOverride+xml"/>
  <Override PartName="/ppt/theme/themeOverride109.xml" ContentType="application/vnd.openxmlformats-officedocument.themeOverride+xml"/>
  <Override PartName="/ppt/theme/themeOverride1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367" r:id="rId4"/>
    <p:sldId id="370" r:id="rId5"/>
    <p:sldId id="369" r:id="rId6"/>
    <p:sldId id="357" r:id="rId7"/>
    <p:sldId id="261" r:id="rId8"/>
    <p:sldId id="262" r:id="rId9"/>
    <p:sldId id="256"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9" r:id="rId25"/>
    <p:sldId id="281" r:id="rId26"/>
    <p:sldId id="282" r:id="rId27"/>
    <p:sldId id="283" r:id="rId28"/>
    <p:sldId id="284" r:id="rId29"/>
    <p:sldId id="363" r:id="rId30"/>
    <p:sldId id="280" r:id="rId31"/>
    <p:sldId id="285" r:id="rId32"/>
    <p:sldId id="364" r:id="rId33"/>
    <p:sldId id="286" r:id="rId34"/>
    <p:sldId id="287" r:id="rId35"/>
    <p:sldId id="288" r:id="rId36"/>
    <p:sldId id="290" r:id="rId37"/>
    <p:sldId id="289"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71" r:id="rId65"/>
    <p:sldId id="372" r:id="rId66"/>
    <p:sldId id="317" r:id="rId67"/>
    <p:sldId id="318" r:id="rId68"/>
    <p:sldId id="319" r:id="rId69"/>
    <p:sldId id="320" r:id="rId70"/>
    <p:sldId id="321" r:id="rId71"/>
    <p:sldId id="323" r:id="rId72"/>
    <p:sldId id="322"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8" r:id="rId107"/>
    <p:sldId id="359" r:id="rId108"/>
    <p:sldId id="360" r:id="rId109"/>
    <p:sldId id="361" r:id="rId110"/>
    <p:sldId id="362" r:id="rId111"/>
    <p:sldId id="365" r:id="rId112"/>
    <p:sldId id="366" r:id="rId113"/>
    <p:sldId id="373"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75" autoAdjust="0"/>
  </p:normalViewPr>
  <p:slideViewPr>
    <p:cSldViewPr>
      <p:cViewPr varScale="1">
        <p:scale>
          <a:sx n="67" d="100"/>
          <a:sy n="67" d="100"/>
        </p:scale>
        <p:origin x="-139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heme" Target="theme/theme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91"/>
            <a:ext cx="7772400" cy="1468967"/>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fld id="{66F40558-1F3D-4D7E-8B87-1B59FFD9FC21}" type="datetimeFigureOut">
              <a:rPr lang="fr-CA" altLang="en-US"/>
              <a:pPr/>
              <a:t>2013-10-08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432487DF-6F93-4CCE-ACAF-74E650934C4D}" type="slidenum">
              <a:rPr lang="fr-CA" altLang="en-US"/>
              <a:pPr/>
              <a:t>‹#›</a:t>
            </a:fld>
            <a:endParaRPr lang="fr-CA" altLang="en-US"/>
          </a:p>
        </p:txBody>
      </p:sp>
    </p:spTree>
    <p:extLst>
      <p:ext uri="{BB962C8B-B14F-4D97-AF65-F5344CB8AC3E}">
        <p14:creationId xmlns:p14="http://schemas.microsoft.com/office/powerpoint/2010/main" val="215060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472D960D-4D86-483F-A95B-7CB3CBA80726}" type="datetimeFigureOut">
              <a:rPr lang="fr-CA" altLang="en-US"/>
              <a:pPr/>
              <a:t>2013-10-08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59E6DDEA-34E6-42F0-970D-F1E4EC8922EB}" type="slidenum">
              <a:rPr lang="fr-CA" altLang="en-US"/>
              <a:pPr/>
              <a:t>‹#›</a:t>
            </a:fld>
            <a:endParaRPr lang="fr-CA" altLang="en-US"/>
          </a:p>
        </p:txBody>
      </p:sp>
    </p:spTree>
    <p:extLst>
      <p:ext uri="{BB962C8B-B14F-4D97-AF65-F5344CB8AC3E}">
        <p14:creationId xmlns:p14="http://schemas.microsoft.com/office/powerpoint/2010/main" val="192859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9"/>
            <a:ext cx="2057400" cy="5850467"/>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5169"/>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A4DE238B-A01E-41DD-8015-99A7AE58A0AC}" type="datetimeFigureOut">
              <a:rPr lang="fr-CA" altLang="en-US"/>
              <a:pPr/>
              <a:t>2013-10-08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0A8CE923-9A26-4FC8-A1AE-AD988FD8F6FF}" type="slidenum">
              <a:rPr lang="fr-CA" altLang="en-US"/>
              <a:pPr/>
              <a:t>‹#›</a:t>
            </a:fld>
            <a:endParaRPr lang="fr-CA" altLang="en-US"/>
          </a:p>
        </p:txBody>
      </p:sp>
    </p:spTree>
    <p:extLst>
      <p:ext uri="{BB962C8B-B14F-4D97-AF65-F5344CB8AC3E}">
        <p14:creationId xmlns:p14="http://schemas.microsoft.com/office/powerpoint/2010/main" val="6317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9"/>
            <a:ext cx="7772400" cy="1468967"/>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fld id="{66F40558-1F3D-4D7E-8B87-1B59FFD9FC21}" type="datetimeFigureOut">
              <a:rPr lang="fr-CA" altLang="en-US"/>
              <a:pPr/>
              <a:t>2013-10-08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432487DF-6F93-4CCE-ACAF-74E650934C4D}" type="slidenum">
              <a:rPr lang="fr-CA" altLang="en-US"/>
              <a:pPr/>
              <a:t>‹#›</a:t>
            </a:fld>
            <a:endParaRPr lang="fr-CA" altLang="en-US"/>
          </a:p>
        </p:txBody>
      </p:sp>
    </p:spTree>
    <p:extLst>
      <p:ext uri="{BB962C8B-B14F-4D97-AF65-F5344CB8AC3E}">
        <p14:creationId xmlns:p14="http://schemas.microsoft.com/office/powerpoint/2010/main" val="901707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0C67B5FB-20C4-4238-8B8A-5AE6875A58E6}" type="datetimeFigureOut">
              <a:rPr lang="fr-CA" altLang="en-US"/>
              <a:pPr/>
              <a:t>2013-10-08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2CAA16B8-42A7-49DA-A093-27CF728D58CD}" type="slidenum">
              <a:rPr lang="fr-CA" altLang="en-US"/>
              <a:pPr/>
              <a:t>‹#›</a:t>
            </a:fld>
            <a:endParaRPr lang="fr-CA" altLang="en-US"/>
          </a:p>
        </p:txBody>
      </p:sp>
    </p:spTree>
    <p:extLst>
      <p:ext uri="{BB962C8B-B14F-4D97-AF65-F5344CB8AC3E}">
        <p14:creationId xmlns:p14="http://schemas.microsoft.com/office/powerpoint/2010/main" val="2400130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187"/>
            <a:ext cx="7772400" cy="150071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91102C0-D380-4D67-B7AB-3BF285D74702}" type="datetimeFigureOut">
              <a:rPr lang="fr-CA" altLang="en-US"/>
              <a:pPr/>
              <a:t>2013-10-08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F9CD10DD-97F5-42EE-8D51-0DE1E925A502}" type="slidenum">
              <a:rPr lang="fr-CA" altLang="en-US"/>
              <a:pPr/>
              <a:t>‹#›</a:t>
            </a:fld>
            <a:endParaRPr lang="fr-CA" altLang="en-US"/>
          </a:p>
        </p:txBody>
      </p:sp>
    </p:spTree>
    <p:extLst>
      <p:ext uri="{BB962C8B-B14F-4D97-AF65-F5344CB8AC3E}">
        <p14:creationId xmlns:p14="http://schemas.microsoft.com/office/powerpoint/2010/main" val="311480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5"/>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fld id="{95EB75F5-1FD8-40FF-A5E5-07F1F6A243E2}" type="datetimeFigureOut">
              <a:rPr lang="fr-CA" altLang="en-US"/>
              <a:pPr/>
              <a:t>2013-10-08</a:t>
            </a:fld>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fld id="{3A83C846-FE3C-43C4-9494-84705CD53B63}" type="slidenum">
              <a:rPr lang="fr-CA" altLang="en-US"/>
              <a:pPr/>
              <a:t>‹#›</a:t>
            </a:fld>
            <a:endParaRPr lang="fr-CA" altLang="en-US"/>
          </a:p>
        </p:txBody>
      </p:sp>
    </p:spTree>
    <p:extLst>
      <p:ext uri="{BB962C8B-B14F-4D97-AF65-F5344CB8AC3E}">
        <p14:creationId xmlns:p14="http://schemas.microsoft.com/office/powerpoint/2010/main" val="1151937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32"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5935"/>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fld id="{6B551049-B66F-4CC0-9B95-567D96FA2DF6}" type="datetimeFigureOut">
              <a:rPr lang="fr-CA" altLang="en-US"/>
              <a:pPr/>
              <a:t>2013-10-08</a:t>
            </a:fld>
            <a:endParaRPr lang="fr-CA" altLang="en-US"/>
          </a:p>
        </p:txBody>
      </p:sp>
      <p:sp>
        <p:nvSpPr>
          <p:cNvPr id="8" name="Footer Placeholder 7"/>
          <p:cNvSpPr>
            <a:spLocks noGrp="1"/>
          </p:cNvSpPr>
          <p:nvPr>
            <p:ph type="ftr" sz="quarter" idx="11"/>
          </p:nvPr>
        </p:nvSpPr>
        <p:spPr/>
        <p:txBody>
          <a:bodyPr/>
          <a:lstStyle>
            <a:lvl1pPr>
              <a:defRPr/>
            </a:lvl1pPr>
          </a:lstStyle>
          <a:p>
            <a:endParaRPr lang="fr-CA" altLang="en-US"/>
          </a:p>
        </p:txBody>
      </p:sp>
      <p:sp>
        <p:nvSpPr>
          <p:cNvPr id="9" name="Slide Number Placeholder 8"/>
          <p:cNvSpPr>
            <a:spLocks noGrp="1"/>
          </p:cNvSpPr>
          <p:nvPr>
            <p:ph type="sldNum" sz="quarter" idx="12"/>
          </p:nvPr>
        </p:nvSpPr>
        <p:spPr/>
        <p:txBody>
          <a:bodyPr/>
          <a:lstStyle>
            <a:lvl1pPr>
              <a:defRPr/>
            </a:lvl1pPr>
          </a:lstStyle>
          <a:p>
            <a:fld id="{5E96CFB4-1EEF-451C-B9F2-D39C503D67F9}" type="slidenum">
              <a:rPr lang="fr-CA" altLang="en-US"/>
              <a:pPr/>
              <a:t>‹#›</a:t>
            </a:fld>
            <a:endParaRPr lang="fr-CA" altLang="en-US"/>
          </a:p>
        </p:txBody>
      </p:sp>
    </p:spTree>
    <p:extLst>
      <p:ext uri="{BB962C8B-B14F-4D97-AF65-F5344CB8AC3E}">
        <p14:creationId xmlns:p14="http://schemas.microsoft.com/office/powerpoint/2010/main" val="2382490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fld id="{F384B636-02FA-4316-B5D1-F7957FE0CED9}" type="datetimeFigureOut">
              <a:rPr lang="fr-CA" altLang="en-US"/>
              <a:pPr/>
              <a:t>2013-10-08</a:t>
            </a:fld>
            <a:endParaRPr lang="fr-CA" altLang="en-US"/>
          </a:p>
        </p:txBody>
      </p:sp>
      <p:sp>
        <p:nvSpPr>
          <p:cNvPr id="4" name="Footer Placeholder 3"/>
          <p:cNvSpPr>
            <a:spLocks noGrp="1"/>
          </p:cNvSpPr>
          <p:nvPr>
            <p:ph type="ftr" sz="quarter" idx="11"/>
          </p:nvPr>
        </p:nvSpPr>
        <p:spPr/>
        <p:txBody>
          <a:bodyPr/>
          <a:lstStyle>
            <a:lvl1pPr>
              <a:defRPr/>
            </a:lvl1pPr>
          </a:lstStyle>
          <a:p>
            <a:endParaRPr lang="fr-CA" altLang="en-US"/>
          </a:p>
        </p:txBody>
      </p:sp>
      <p:sp>
        <p:nvSpPr>
          <p:cNvPr id="5" name="Slide Number Placeholder 4"/>
          <p:cNvSpPr>
            <a:spLocks noGrp="1"/>
          </p:cNvSpPr>
          <p:nvPr>
            <p:ph type="sldNum" sz="quarter" idx="12"/>
          </p:nvPr>
        </p:nvSpPr>
        <p:spPr/>
        <p:txBody>
          <a:bodyPr/>
          <a:lstStyle>
            <a:lvl1pPr>
              <a:defRPr/>
            </a:lvl1pPr>
          </a:lstStyle>
          <a:p>
            <a:fld id="{EC8133FF-7426-4A3A-BCBD-1402AC42DF5E}" type="slidenum">
              <a:rPr lang="fr-CA" altLang="en-US"/>
              <a:pPr/>
              <a:t>‹#›</a:t>
            </a:fld>
            <a:endParaRPr lang="fr-CA" altLang="en-US"/>
          </a:p>
        </p:txBody>
      </p:sp>
    </p:spTree>
    <p:extLst>
      <p:ext uri="{BB962C8B-B14F-4D97-AF65-F5344CB8AC3E}">
        <p14:creationId xmlns:p14="http://schemas.microsoft.com/office/powerpoint/2010/main" val="3717252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08B2A94-DE9A-468E-A0E0-53AEAED66F4D}" type="datetimeFigureOut">
              <a:rPr lang="fr-CA" altLang="en-US"/>
              <a:pPr/>
              <a:t>2013-10-08</a:t>
            </a:fld>
            <a:endParaRPr lang="fr-CA" altLang="en-US"/>
          </a:p>
        </p:txBody>
      </p:sp>
      <p:sp>
        <p:nvSpPr>
          <p:cNvPr id="3" name="Footer Placeholder 2"/>
          <p:cNvSpPr>
            <a:spLocks noGrp="1"/>
          </p:cNvSpPr>
          <p:nvPr>
            <p:ph type="ftr" sz="quarter" idx="11"/>
          </p:nvPr>
        </p:nvSpPr>
        <p:spPr/>
        <p:txBody>
          <a:bodyPr/>
          <a:lstStyle>
            <a:lvl1pPr>
              <a:defRPr/>
            </a:lvl1pPr>
          </a:lstStyle>
          <a:p>
            <a:endParaRPr lang="fr-CA" altLang="en-US"/>
          </a:p>
        </p:txBody>
      </p:sp>
      <p:sp>
        <p:nvSpPr>
          <p:cNvPr id="4" name="Slide Number Placeholder 3"/>
          <p:cNvSpPr>
            <a:spLocks noGrp="1"/>
          </p:cNvSpPr>
          <p:nvPr>
            <p:ph type="sldNum" sz="quarter" idx="12"/>
          </p:nvPr>
        </p:nvSpPr>
        <p:spPr/>
        <p:txBody>
          <a:bodyPr/>
          <a:lstStyle>
            <a:lvl1pPr>
              <a:defRPr/>
            </a:lvl1pPr>
          </a:lstStyle>
          <a:p>
            <a:fld id="{147A6C23-A10C-4FA5-8D82-F91D1B6A57E3}" type="slidenum">
              <a:rPr lang="fr-CA" altLang="en-US"/>
              <a:pPr/>
              <a:t>‹#›</a:t>
            </a:fld>
            <a:endParaRPr lang="fr-CA" altLang="en-US"/>
          </a:p>
        </p:txBody>
      </p:sp>
    </p:spTree>
    <p:extLst>
      <p:ext uri="{BB962C8B-B14F-4D97-AF65-F5344CB8AC3E}">
        <p14:creationId xmlns:p14="http://schemas.microsoft.com/office/powerpoint/2010/main" val="3899521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6"/>
            <a:ext cx="3008313" cy="1162049"/>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5"/>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7"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FABF8CE-388E-413B-8053-CC9B94A27105}" type="datetimeFigureOut">
              <a:rPr lang="fr-CA" altLang="en-US"/>
              <a:pPr/>
              <a:t>2013-10-08</a:t>
            </a:fld>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fld id="{FFE97FBF-3EB2-4A6A-A662-8B4A9EFD7B01}" type="slidenum">
              <a:rPr lang="fr-CA" altLang="en-US"/>
              <a:pPr/>
              <a:t>‹#›</a:t>
            </a:fld>
            <a:endParaRPr lang="fr-CA" altLang="en-US"/>
          </a:p>
        </p:txBody>
      </p:sp>
    </p:spTree>
    <p:extLst>
      <p:ext uri="{BB962C8B-B14F-4D97-AF65-F5344CB8AC3E}">
        <p14:creationId xmlns:p14="http://schemas.microsoft.com/office/powerpoint/2010/main" val="32960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0C67B5FB-20C4-4238-8B8A-5AE6875A58E6}" type="datetimeFigureOut">
              <a:rPr lang="fr-CA" altLang="en-US"/>
              <a:pPr/>
              <a:t>2013-10-08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2CAA16B8-42A7-49DA-A093-27CF728D58CD}" type="slidenum">
              <a:rPr lang="fr-CA" altLang="en-US"/>
              <a:pPr/>
              <a:t>‹#›</a:t>
            </a:fld>
            <a:endParaRPr lang="fr-CA" altLang="en-US"/>
          </a:p>
        </p:txBody>
      </p:sp>
    </p:spTree>
    <p:extLst>
      <p:ext uri="{BB962C8B-B14F-4D97-AF65-F5344CB8AC3E}">
        <p14:creationId xmlns:p14="http://schemas.microsoft.com/office/powerpoint/2010/main" val="705479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7267"/>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D1F74E4-8277-412B-90A4-04CCB2542C99}" type="datetimeFigureOut">
              <a:rPr lang="fr-CA" altLang="en-US"/>
              <a:pPr/>
              <a:t>2013-10-08</a:t>
            </a:fld>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fld id="{D620E12C-7145-4882-AE3F-EDEE6B25480C}" type="slidenum">
              <a:rPr lang="fr-CA" altLang="en-US"/>
              <a:pPr/>
              <a:t>‹#›</a:t>
            </a:fld>
            <a:endParaRPr lang="fr-CA" altLang="en-US"/>
          </a:p>
        </p:txBody>
      </p:sp>
    </p:spTree>
    <p:extLst>
      <p:ext uri="{BB962C8B-B14F-4D97-AF65-F5344CB8AC3E}">
        <p14:creationId xmlns:p14="http://schemas.microsoft.com/office/powerpoint/2010/main" val="2025805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472D960D-4D86-483F-A95B-7CB3CBA80726}" type="datetimeFigureOut">
              <a:rPr lang="fr-CA" altLang="en-US"/>
              <a:pPr/>
              <a:t>2013-10-08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59E6DDEA-34E6-42F0-970D-F1E4EC8922EB}" type="slidenum">
              <a:rPr lang="fr-CA" altLang="en-US"/>
              <a:pPr/>
              <a:t>‹#›</a:t>
            </a:fld>
            <a:endParaRPr lang="fr-CA" altLang="en-US"/>
          </a:p>
        </p:txBody>
      </p:sp>
    </p:spTree>
    <p:extLst>
      <p:ext uri="{BB962C8B-B14F-4D97-AF65-F5344CB8AC3E}">
        <p14:creationId xmlns:p14="http://schemas.microsoft.com/office/powerpoint/2010/main" val="127901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9"/>
            <a:ext cx="2057400" cy="5850467"/>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5169"/>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A4DE238B-A01E-41DD-8015-99A7AE58A0AC}" type="datetimeFigureOut">
              <a:rPr lang="fr-CA" altLang="en-US"/>
              <a:pPr/>
              <a:t>2013-10-08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0A8CE923-9A26-4FC8-A1AE-AD988FD8F6FF}" type="slidenum">
              <a:rPr lang="fr-CA" altLang="en-US"/>
              <a:pPr/>
              <a:t>‹#›</a:t>
            </a:fld>
            <a:endParaRPr lang="fr-CA" altLang="en-US"/>
          </a:p>
        </p:txBody>
      </p:sp>
    </p:spTree>
    <p:extLst>
      <p:ext uri="{BB962C8B-B14F-4D97-AF65-F5344CB8AC3E}">
        <p14:creationId xmlns:p14="http://schemas.microsoft.com/office/powerpoint/2010/main" val="1990370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13654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6094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71280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10/8/2013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03903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10/8/2013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5687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10/8/2013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12591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10/8/2013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1856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187"/>
            <a:ext cx="7772400" cy="150071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91102C0-D380-4D67-B7AB-3BF285D74702}" type="datetimeFigureOut">
              <a:rPr lang="fr-CA" altLang="en-US"/>
              <a:pPr/>
              <a:t>2013-10-08</a:t>
            </a:fld>
            <a:endParaRPr lang="fr-CA" altLang="en-US"/>
          </a:p>
        </p:txBody>
      </p:sp>
      <p:sp>
        <p:nvSpPr>
          <p:cNvPr id="5" name="Footer Placeholder 4"/>
          <p:cNvSpPr>
            <a:spLocks noGrp="1"/>
          </p:cNvSpPr>
          <p:nvPr>
            <p:ph type="ftr" sz="quarter" idx="11"/>
          </p:nvPr>
        </p:nvSpPr>
        <p:spPr/>
        <p:txBody>
          <a:bodyPr/>
          <a:lstStyle>
            <a:lvl1pPr>
              <a:defRPr/>
            </a:lvl1pPr>
          </a:lstStyle>
          <a:p>
            <a:endParaRPr lang="fr-CA" altLang="en-US"/>
          </a:p>
        </p:txBody>
      </p:sp>
      <p:sp>
        <p:nvSpPr>
          <p:cNvPr id="6" name="Slide Number Placeholder 5"/>
          <p:cNvSpPr>
            <a:spLocks noGrp="1"/>
          </p:cNvSpPr>
          <p:nvPr>
            <p:ph type="sldNum" sz="quarter" idx="12"/>
          </p:nvPr>
        </p:nvSpPr>
        <p:spPr/>
        <p:txBody>
          <a:bodyPr/>
          <a:lstStyle>
            <a:lvl1pPr>
              <a:defRPr/>
            </a:lvl1pPr>
          </a:lstStyle>
          <a:p>
            <a:fld id="{F9CD10DD-97F5-42EE-8D51-0DE1E925A502}" type="slidenum">
              <a:rPr lang="fr-CA" altLang="en-US"/>
              <a:pPr/>
              <a:t>‹#›</a:t>
            </a:fld>
            <a:endParaRPr lang="fr-CA" altLang="en-US"/>
          </a:p>
        </p:txBody>
      </p:sp>
    </p:spTree>
    <p:extLst>
      <p:ext uri="{BB962C8B-B14F-4D97-AF65-F5344CB8AC3E}">
        <p14:creationId xmlns:p14="http://schemas.microsoft.com/office/powerpoint/2010/main" val="949429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10/8/2013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30307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10/8/2013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50344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79724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10/8/2013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6614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8"/>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8"/>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fld id="{95EB75F5-1FD8-40FF-A5E5-07F1F6A243E2}" type="datetimeFigureOut">
              <a:rPr lang="fr-CA" altLang="en-US"/>
              <a:pPr/>
              <a:t>2013-10-08</a:t>
            </a:fld>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fld id="{3A83C846-FE3C-43C4-9494-84705CD53B63}" type="slidenum">
              <a:rPr lang="fr-CA" altLang="en-US"/>
              <a:pPr/>
              <a:t>‹#›</a:t>
            </a:fld>
            <a:endParaRPr lang="fr-CA" altLang="en-US"/>
          </a:p>
        </p:txBody>
      </p:sp>
    </p:spTree>
    <p:extLst>
      <p:ext uri="{BB962C8B-B14F-4D97-AF65-F5344CB8AC3E}">
        <p14:creationId xmlns:p14="http://schemas.microsoft.com/office/powerpoint/2010/main" val="55437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33"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5935"/>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fld id="{6B551049-B66F-4CC0-9B95-567D96FA2DF6}" type="datetimeFigureOut">
              <a:rPr lang="fr-CA" altLang="en-US"/>
              <a:pPr/>
              <a:t>2013-10-08</a:t>
            </a:fld>
            <a:endParaRPr lang="fr-CA" altLang="en-US"/>
          </a:p>
        </p:txBody>
      </p:sp>
      <p:sp>
        <p:nvSpPr>
          <p:cNvPr id="8" name="Footer Placeholder 7"/>
          <p:cNvSpPr>
            <a:spLocks noGrp="1"/>
          </p:cNvSpPr>
          <p:nvPr>
            <p:ph type="ftr" sz="quarter" idx="11"/>
          </p:nvPr>
        </p:nvSpPr>
        <p:spPr/>
        <p:txBody>
          <a:bodyPr/>
          <a:lstStyle>
            <a:lvl1pPr>
              <a:defRPr/>
            </a:lvl1pPr>
          </a:lstStyle>
          <a:p>
            <a:endParaRPr lang="fr-CA" altLang="en-US"/>
          </a:p>
        </p:txBody>
      </p:sp>
      <p:sp>
        <p:nvSpPr>
          <p:cNvPr id="9" name="Slide Number Placeholder 8"/>
          <p:cNvSpPr>
            <a:spLocks noGrp="1"/>
          </p:cNvSpPr>
          <p:nvPr>
            <p:ph type="sldNum" sz="quarter" idx="12"/>
          </p:nvPr>
        </p:nvSpPr>
        <p:spPr/>
        <p:txBody>
          <a:bodyPr/>
          <a:lstStyle>
            <a:lvl1pPr>
              <a:defRPr/>
            </a:lvl1pPr>
          </a:lstStyle>
          <a:p>
            <a:fld id="{5E96CFB4-1EEF-451C-B9F2-D39C503D67F9}" type="slidenum">
              <a:rPr lang="fr-CA" altLang="en-US"/>
              <a:pPr/>
              <a:t>‹#›</a:t>
            </a:fld>
            <a:endParaRPr lang="fr-CA" altLang="en-US"/>
          </a:p>
        </p:txBody>
      </p:sp>
    </p:spTree>
    <p:extLst>
      <p:ext uri="{BB962C8B-B14F-4D97-AF65-F5344CB8AC3E}">
        <p14:creationId xmlns:p14="http://schemas.microsoft.com/office/powerpoint/2010/main" val="80394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fld id="{F384B636-02FA-4316-B5D1-F7957FE0CED9}" type="datetimeFigureOut">
              <a:rPr lang="fr-CA" altLang="en-US"/>
              <a:pPr/>
              <a:t>2013-10-08</a:t>
            </a:fld>
            <a:endParaRPr lang="fr-CA" altLang="en-US"/>
          </a:p>
        </p:txBody>
      </p:sp>
      <p:sp>
        <p:nvSpPr>
          <p:cNvPr id="4" name="Footer Placeholder 3"/>
          <p:cNvSpPr>
            <a:spLocks noGrp="1"/>
          </p:cNvSpPr>
          <p:nvPr>
            <p:ph type="ftr" sz="quarter" idx="11"/>
          </p:nvPr>
        </p:nvSpPr>
        <p:spPr/>
        <p:txBody>
          <a:bodyPr/>
          <a:lstStyle>
            <a:lvl1pPr>
              <a:defRPr/>
            </a:lvl1pPr>
          </a:lstStyle>
          <a:p>
            <a:endParaRPr lang="fr-CA" altLang="en-US"/>
          </a:p>
        </p:txBody>
      </p:sp>
      <p:sp>
        <p:nvSpPr>
          <p:cNvPr id="5" name="Slide Number Placeholder 4"/>
          <p:cNvSpPr>
            <a:spLocks noGrp="1"/>
          </p:cNvSpPr>
          <p:nvPr>
            <p:ph type="sldNum" sz="quarter" idx="12"/>
          </p:nvPr>
        </p:nvSpPr>
        <p:spPr/>
        <p:txBody>
          <a:bodyPr/>
          <a:lstStyle>
            <a:lvl1pPr>
              <a:defRPr/>
            </a:lvl1pPr>
          </a:lstStyle>
          <a:p>
            <a:fld id="{EC8133FF-7426-4A3A-BCBD-1402AC42DF5E}" type="slidenum">
              <a:rPr lang="fr-CA" altLang="en-US"/>
              <a:pPr/>
              <a:t>‹#›</a:t>
            </a:fld>
            <a:endParaRPr lang="fr-CA" altLang="en-US"/>
          </a:p>
        </p:txBody>
      </p:sp>
    </p:spTree>
    <p:extLst>
      <p:ext uri="{BB962C8B-B14F-4D97-AF65-F5344CB8AC3E}">
        <p14:creationId xmlns:p14="http://schemas.microsoft.com/office/powerpoint/2010/main" val="9544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08B2A94-DE9A-468E-A0E0-53AEAED66F4D}" type="datetimeFigureOut">
              <a:rPr lang="fr-CA" altLang="en-US"/>
              <a:pPr/>
              <a:t>2013-10-08</a:t>
            </a:fld>
            <a:endParaRPr lang="fr-CA" altLang="en-US"/>
          </a:p>
        </p:txBody>
      </p:sp>
      <p:sp>
        <p:nvSpPr>
          <p:cNvPr id="3" name="Footer Placeholder 2"/>
          <p:cNvSpPr>
            <a:spLocks noGrp="1"/>
          </p:cNvSpPr>
          <p:nvPr>
            <p:ph type="ftr" sz="quarter" idx="11"/>
          </p:nvPr>
        </p:nvSpPr>
        <p:spPr/>
        <p:txBody>
          <a:bodyPr/>
          <a:lstStyle>
            <a:lvl1pPr>
              <a:defRPr/>
            </a:lvl1pPr>
          </a:lstStyle>
          <a:p>
            <a:endParaRPr lang="fr-CA" altLang="en-US"/>
          </a:p>
        </p:txBody>
      </p:sp>
      <p:sp>
        <p:nvSpPr>
          <p:cNvPr id="4" name="Slide Number Placeholder 3"/>
          <p:cNvSpPr>
            <a:spLocks noGrp="1"/>
          </p:cNvSpPr>
          <p:nvPr>
            <p:ph type="sldNum" sz="quarter" idx="12"/>
          </p:nvPr>
        </p:nvSpPr>
        <p:spPr/>
        <p:txBody>
          <a:bodyPr/>
          <a:lstStyle>
            <a:lvl1pPr>
              <a:defRPr/>
            </a:lvl1pPr>
          </a:lstStyle>
          <a:p>
            <a:fld id="{147A6C23-A10C-4FA5-8D82-F91D1B6A57E3}" type="slidenum">
              <a:rPr lang="fr-CA" altLang="en-US"/>
              <a:pPr/>
              <a:t>‹#›</a:t>
            </a:fld>
            <a:endParaRPr lang="fr-CA" altLang="en-US"/>
          </a:p>
        </p:txBody>
      </p:sp>
    </p:spTree>
    <p:extLst>
      <p:ext uri="{BB962C8B-B14F-4D97-AF65-F5344CB8AC3E}">
        <p14:creationId xmlns:p14="http://schemas.microsoft.com/office/powerpoint/2010/main" val="387183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8"/>
            <a:ext cx="3008313" cy="1162049"/>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8"/>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1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FABF8CE-388E-413B-8053-CC9B94A27105}" type="datetimeFigureOut">
              <a:rPr lang="fr-CA" altLang="en-US"/>
              <a:pPr/>
              <a:t>2013-10-08</a:t>
            </a:fld>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fld id="{FFE97FBF-3EB2-4A6A-A662-8B4A9EFD7B01}" type="slidenum">
              <a:rPr lang="fr-CA" altLang="en-US"/>
              <a:pPr/>
              <a:t>‹#›</a:t>
            </a:fld>
            <a:endParaRPr lang="fr-CA" altLang="en-US"/>
          </a:p>
        </p:txBody>
      </p:sp>
    </p:spTree>
    <p:extLst>
      <p:ext uri="{BB962C8B-B14F-4D97-AF65-F5344CB8AC3E}">
        <p14:creationId xmlns:p14="http://schemas.microsoft.com/office/powerpoint/2010/main" val="287165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7267"/>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D1F74E4-8277-412B-90A4-04CCB2542C99}" type="datetimeFigureOut">
              <a:rPr lang="fr-CA" altLang="en-US"/>
              <a:pPr/>
              <a:t>2013-10-08</a:t>
            </a:fld>
            <a:endParaRPr lang="fr-CA" altLang="en-US"/>
          </a:p>
        </p:txBody>
      </p:sp>
      <p:sp>
        <p:nvSpPr>
          <p:cNvPr id="6" name="Footer Placeholder 5"/>
          <p:cNvSpPr>
            <a:spLocks noGrp="1"/>
          </p:cNvSpPr>
          <p:nvPr>
            <p:ph type="ftr" sz="quarter" idx="11"/>
          </p:nvPr>
        </p:nvSpPr>
        <p:spPr/>
        <p:txBody>
          <a:bodyPr/>
          <a:lstStyle>
            <a:lvl1pPr>
              <a:defRPr/>
            </a:lvl1pPr>
          </a:lstStyle>
          <a:p>
            <a:endParaRPr lang="fr-CA" altLang="en-US"/>
          </a:p>
        </p:txBody>
      </p:sp>
      <p:sp>
        <p:nvSpPr>
          <p:cNvPr id="7" name="Slide Number Placeholder 6"/>
          <p:cNvSpPr>
            <a:spLocks noGrp="1"/>
          </p:cNvSpPr>
          <p:nvPr>
            <p:ph type="sldNum" sz="quarter" idx="12"/>
          </p:nvPr>
        </p:nvSpPr>
        <p:spPr/>
        <p:txBody>
          <a:bodyPr/>
          <a:lstStyle>
            <a:lvl1pPr>
              <a:defRPr/>
            </a:lvl1pPr>
          </a:lstStyle>
          <a:p>
            <a:fld id="{D620E12C-7145-4882-AE3F-EDEE6B25480C}" type="slidenum">
              <a:rPr lang="fr-CA" altLang="en-US"/>
              <a:pPr/>
              <a:t>‹#›</a:t>
            </a:fld>
            <a:endParaRPr lang="fr-CA" altLang="en-US"/>
          </a:p>
        </p:txBody>
      </p:sp>
    </p:spTree>
    <p:extLst>
      <p:ext uri="{BB962C8B-B14F-4D97-AF65-F5344CB8AC3E}">
        <p14:creationId xmlns:p14="http://schemas.microsoft.com/office/powerpoint/2010/main" val="64020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027" name="Text Placeholder 2"/>
          <p:cNvSpPr>
            <a:spLocks noGrp="1" noChangeArrowheads="1"/>
          </p:cNvSpPr>
          <p:nvPr>
            <p:ph type="body" idx="1"/>
          </p:nvPr>
        </p:nvSpPr>
        <p:spPr bwMode="auto">
          <a:xfrm>
            <a:off x="457200" y="1600208"/>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8" name="Date Placeholder 3"/>
          <p:cNvSpPr>
            <a:spLocks noGrp="1" noChangeArrowheads="1"/>
          </p:cNvSpPr>
          <p:nvPr>
            <p:ph type="dt" sz="half" idx="2"/>
          </p:nvPr>
        </p:nvSpPr>
        <p:spPr bwMode="auto">
          <a:xfrm>
            <a:off x="457200" y="6356358"/>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627046D7-F87A-49F5-B5F3-942CF3A8D22D}" type="datetimeFigureOut">
              <a:rPr lang="fr-CA" altLang="en-US" smtClean="0">
                <a:cs typeface="Arial" pitchFamily="34" charset="0"/>
              </a:rPr>
              <a:pPr fontAlgn="base">
                <a:spcBef>
                  <a:spcPct val="0"/>
                </a:spcBef>
                <a:spcAft>
                  <a:spcPct val="0"/>
                </a:spcAft>
              </a:pPr>
              <a:t>2013-10-08</a:t>
            </a:fld>
            <a:endParaRPr lang="fr-CA" altLang="en-US" smtClean="0">
              <a:cs typeface="Arial" pitchFamily="34" charset="0"/>
            </a:endParaRPr>
          </a:p>
        </p:txBody>
      </p:sp>
      <p:sp>
        <p:nvSpPr>
          <p:cNvPr id="1029" name="Footer Placeholder 4"/>
          <p:cNvSpPr>
            <a:spLocks noGrp="1" noChangeArrowheads="1"/>
          </p:cNvSpPr>
          <p:nvPr>
            <p:ph type="ftr" sz="quarter" idx="3"/>
          </p:nvPr>
        </p:nvSpPr>
        <p:spPr bwMode="auto">
          <a:xfrm>
            <a:off x="3124200" y="6356358"/>
            <a:ext cx="2895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lang="fr-CA" altLang="en-US" smtClean="0">
              <a:cs typeface="Arial" pitchFamily="34" charset="0"/>
            </a:endParaRPr>
          </a:p>
        </p:txBody>
      </p:sp>
      <p:sp>
        <p:nvSpPr>
          <p:cNvPr id="1030" name="Slide Number Placeholder 5"/>
          <p:cNvSpPr>
            <a:spLocks noGrp="1" noChangeArrowheads="1"/>
          </p:cNvSpPr>
          <p:nvPr>
            <p:ph type="sldNum" sz="quarter" idx="4"/>
          </p:nvPr>
        </p:nvSpPr>
        <p:spPr bwMode="auto">
          <a:xfrm>
            <a:off x="6553200" y="6356358"/>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D6B05AF-651A-4242-A925-E9BDB2B4EA85}" type="slidenum">
              <a:rPr lang="fr-CA" altLang="en-US" smtClean="0">
                <a:cs typeface="Arial" pitchFamily="34" charset="0"/>
              </a:rPr>
              <a:pPr fontAlgn="base">
                <a:spcBef>
                  <a:spcPct val="0"/>
                </a:spcBef>
                <a:spcAft>
                  <a:spcPct val="0"/>
                </a:spcAft>
              </a:pPr>
              <a:t>‹#›</a:t>
            </a:fld>
            <a:endParaRPr lang="fr-CA" altLang="en-US" smtClean="0">
              <a:cs typeface="Arial" pitchFamily="34" charset="0"/>
            </a:endParaRPr>
          </a:p>
        </p:txBody>
      </p:sp>
    </p:spTree>
    <p:extLst>
      <p:ext uri="{BB962C8B-B14F-4D97-AF65-F5344CB8AC3E}">
        <p14:creationId xmlns:p14="http://schemas.microsoft.com/office/powerpoint/2010/main" val="658103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defRPr>
      </a:lvl2pPr>
      <a:lvl3pPr marL="1143000" indent="-228600" algn="l" rtl="0" fontAlgn="base">
        <a:spcBef>
          <a:spcPct val="20000"/>
        </a:spcBef>
        <a:spcAft>
          <a:spcPct val="0"/>
        </a:spcAft>
        <a:buFont typeface="Arial" pitchFamily="34" charset="0"/>
        <a:buChar char="•"/>
        <a:defRPr sz="2400">
          <a:solidFill>
            <a:schemeClr val="tx1"/>
          </a:solidFill>
          <a:latin typeface="+mn-lt"/>
        </a:defRPr>
      </a:lvl3pPr>
      <a:lvl4pPr marL="1600200" indent="-228600" algn="l" rtl="0" fontAlgn="base">
        <a:spcBef>
          <a:spcPct val="20000"/>
        </a:spcBef>
        <a:spcAft>
          <a:spcPct val="0"/>
        </a:spcAft>
        <a:buFont typeface="Arial" pitchFamily="34" charset="0"/>
        <a:buChar char="–"/>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027" name="Text Placeholder 2"/>
          <p:cNvSpPr>
            <a:spLocks noGrp="1" noChangeArrowheads="1"/>
          </p:cNvSpPr>
          <p:nvPr>
            <p:ph type="body" idx="1"/>
          </p:nvPr>
        </p:nvSpPr>
        <p:spPr bwMode="auto">
          <a:xfrm>
            <a:off x="457200" y="160020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8" name="Date Placeholder 3"/>
          <p:cNvSpPr>
            <a:spLocks noGrp="1" noChangeArrowheads="1"/>
          </p:cNvSpPr>
          <p:nvPr>
            <p:ph type="dt" sz="half" idx="2"/>
          </p:nvPr>
        </p:nvSpPr>
        <p:spPr bwMode="auto">
          <a:xfrm>
            <a:off x="457200" y="6356355"/>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627046D7-F87A-49F5-B5F3-942CF3A8D22D}" type="datetimeFigureOut">
              <a:rPr lang="fr-CA" altLang="en-US" smtClean="0">
                <a:cs typeface="Arial" pitchFamily="34" charset="0"/>
              </a:rPr>
              <a:pPr fontAlgn="base">
                <a:spcBef>
                  <a:spcPct val="0"/>
                </a:spcBef>
                <a:spcAft>
                  <a:spcPct val="0"/>
                </a:spcAft>
              </a:pPr>
              <a:t>2013-10-08</a:t>
            </a:fld>
            <a:endParaRPr lang="fr-CA" altLang="en-US" smtClean="0">
              <a:cs typeface="Arial" pitchFamily="34" charset="0"/>
            </a:endParaRPr>
          </a:p>
        </p:txBody>
      </p:sp>
      <p:sp>
        <p:nvSpPr>
          <p:cNvPr id="1029" name="Footer Placeholder 4"/>
          <p:cNvSpPr>
            <a:spLocks noGrp="1" noChangeArrowheads="1"/>
          </p:cNvSpPr>
          <p:nvPr>
            <p:ph type="ftr" sz="quarter" idx="3"/>
          </p:nvPr>
        </p:nvSpPr>
        <p:spPr bwMode="auto">
          <a:xfrm>
            <a:off x="3124200" y="6356355"/>
            <a:ext cx="2895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lang="fr-CA" altLang="en-US" smtClean="0">
              <a:cs typeface="Arial" pitchFamily="34" charset="0"/>
            </a:endParaRPr>
          </a:p>
        </p:txBody>
      </p:sp>
      <p:sp>
        <p:nvSpPr>
          <p:cNvPr id="1030" name="Slide Number Placeholder 5"/>
          <p:cNvSpPr>
            <a:spLocks noGrp="1" noChangeArrowheads="1"/>
          </p:cNvSpPr>
          <p:nvPr>
            <p:ph type="sldNum" sz="quarter" idx="4"/>
          </p:nvPr>
        </p:nvSpPr>
        <p:spPr bwMode="auto">
          <a:xfrm>
            <a:off x="6553200" y="6356355"/>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D6B05AF-651A-4242-A925-E9BDB2B4EA85}" type="slidenum">
              <a:rPr lang="fr-CA" altLang="en-US" smtClean="0">
                <a:cs typeface="Arial" pitchFamily="34" charset="0"/>
              </a:rPr>
              <a:pPr fontAlgn="base">
                <a:spcBef>
                  <a:spcPct val="0"/>
                </a:spcBef>
                <a:spcAft>
                  <a:spcPct val="0"/>
                </a:spcAft>
              </a:pPr>
              <a:t>‹#›</a:t>
            </a:fld>
            <a:endParaRPr lang="fr-CA" altLang="en-US" smtClean="0">
              <a:cs typeface="Arial" pitchFamily="34" charset="0"/>
            </a:endParaRPr>
          </a:p>
        </p:txBody>
      </p:sp>
    </p:spTree>
    <p:extLst>
      <p:ext uri="{BB962C8B-B14F-4D97-AF65-F5344CB8AC3E}">
        <p14:creationId xmlns:p14="http://schemas.microsoft.com/office/powerpoint/2010/main" val="20117891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defRPr>
      </a:lvl2pPr>
      <a:lvl3pPr marL="1143000" indent="-228600" algn="l" rtl="0" fontAlgn="base">
        <a:spcBef>
          <a:spcPct val="20000"/>
        </a:spcBef>
        <a:spcAft>
          <a:spcPct val="0"/>
        </a:spcAft>
        <a:buFont typeface="Arial" pitchFamily="34" charset="0"/>
        <a:buChar char="•"/>
        <a:defRPr sz="2400">
          <a:solidFill>
            <a:schemeClr val="tx1"/>
          </a:solidFill>
          <a:latin typeface="+mn-lt"/>
        </a:defRPr>
      </a:lvl3pPr>
      <a:lvl4pPr marL="1600200" indent="-228600" algn="l" rtl="0" fontAlgn="base">
        <a:spcBef>
          <a:spcPct val="20000"/>
        </a:spcBef>
        <a:spcAft>
          <a:spcPct val="0"/>
        </a:spcAft>
        <a:buFont typeface="Arial" pitchFamily="34" charset="0"/>
        <a:buChar char="–"/>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027" name="Text Placeholder 2"/>
          <p:cNvSpPr>
            <a:spLocks noGrp="1" noChangeArrowheads="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8" name="Date Placeholder 3"/>
          <p:cNvSpPr>
            <a:spLocks noGrp="1" noChangeArrowheads="1"/>
          </p:cNvSpPr>
          <p:nvPr>
            <p:ph type="dt" sz="half" idx="2"/>
          </p:nvPr>
        </p:nvSpPr>
        <p:spPr bwMode="auto">
          <a:xfrm>
            <a:off x="457200" y="6356351"/>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D8BD707-D9CF-40AE-B4C6-C98DA3205C09}" type="datetimeFigureOut">
              <a:rPr lang="en-US" smtClean="0"/>
              <a:pPr/>
              <a:t>10/8/2013</a:t>
            </a:fld>
            <a:endParaRPr lang="en-US"/>
          </a:p>
        </p:txBody>
      </p:sp>
      <p:sp>
        <p:nvSpPr>
          <p:cNvPr id="1029" name="Footer Placeholder 4"/>
          <p:cNvSpPr>
            <a:spLocks noGrp="1" noChangeArrowheads="1"/>
          </p:cNvSpPr>
          <p:nvPr>
            <p:ph type="ftr" sz="quarter" idx="3"/>
          </p:nvPr>
        </p:nvSpPr>
        <p:spPr bwMode="auto">
          <a:xfrm>
            <a:off x="3124200" y="6356351"/>
            <a:ext cx="2895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1030" name="Slide Number Placeholder 5"/>
          <p:cNvSpPr>
            <a:spLocks noGrp="1" noChangeArrowheads="1"/>
          </p:cNvSpPr>
          <p:nvPr>
            <p:ph type="sldNum" sz="quarter" idx="4"/>
          </p:nvPr>
        </p:nvSpPr>
        <p:spPr bwMode="auto">
          <a:xfrm>
            <a:off x="6553200" y="6356351"/>
            <a:ext cx="2133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defRPr>
      </a:lvl2pPr>
      <a:lvl3pPr marL="1143000" indent="-228600" algn="l" rtl="0" fontAlgn="base">
        <a:spcBef>
          <a:spcPct val="20000"/>
        </a:spcBef>
        <a:spcAft>
          <a:spcPct val="0"/>
        </a:spcAft>
        <a:buFont typeface="Arial" pitchFamily="34" charset="0"/>
        <a:buChar char="•"/>
        <a:defRPr sz="2400">
          <a:solidFill>
            <a:schemeClr val="tx1"/>
          </a:solidFill>
          <a:latin typeface="+mn-lt"/>
        </a:defRPr>
      </a:lvl3pPr>
      <a:lvl4pPr marL="1600200" indent="-228600" algn="l" rtl="0" fontAlgn="base">
        <a:spcBef>
          <a:spcPct val="20000"/>
        </a:spcBef>
        <a:spcAft>
          <a:spcPct val="0"/>
        </a:spcAft>
        <a:buFont typeface="Arial" pitchFamily="34" charset="0"/>
        <a:buChar char="–"/>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9.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00.xml"/><Relationship Id="rId4" Type="http://schemas.openxmlformats.org/officeDocument/2006/relationships/image" Target="../media/image16.jpeg"/></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01.xml"/><Relationship Id="rId4" Type="http://schemas.openxmlformats.org/officeDocument/2006/relationships/image" Target="../media/image43.png"/></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02.xml"/><Relationship Id="rId4" Type="http://schemas.openxmlformats.org/officeDocument/2006/relationships/image" Target="../media/image44.png"/></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03.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04.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05.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06.xml"/></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07.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0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09.xml"/><Relationship Id="rId5" Type="http://schemas.openxmlformats.org/officeDocument/2006/relationships/image" Target="../media/image46.jpeg"/><Relationship Id="rId4" Type="http://schemas.openxmlformats.org/officeDocument/2006/relationships/image" Target="../media/image45.jpeg"/></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themeOverride" Target="../theme/themeOverride11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5.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6.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6.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9.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4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45.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47.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1.xml"/><Relationship Id="rId4" Type="http://schemas.openxmlformats.org/officeDocument/2006/relationships/image" Target="../media/image29.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4.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5.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6.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7.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8.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9.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60.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61.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62.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63.xml"/><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64.xml"/><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65.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66.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67.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6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6.jpe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69.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0.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4.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5.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6.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7.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9.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0.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1.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2.xml"/><Relationship Id="rId4" Type="http://schemas.openxmlformats.org/officeDocument/2006/relationships/image" Target="../media/image38.emf"/></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3.xml"/><Relationship Id="rId4" Type="http://schemas.openxmlformats.org/officeDocument/2006/relationships/image" Target="../media/image39.emf"/></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4.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5.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6.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7.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8.xml"/><Relationship Id="rId4" Type="http://schemas.openxmlformats.org/officeDocument/2006/relationships/image" Target="../media/image40.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9.xml"/><Relationship Id="rId4" Type="http://schemas.openxmlformats.org/officeDocument/2006/relationships/image" Target="../media/image41.png"/></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0.xml"/><Relationship Id="rId4" Type="http://schemas.openxmlformats.org/officeDocument/2006/relationships/image" Target="../media/image42.emf"/></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1.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3.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4.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5.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6.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7.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smtClean="0">
                <a:solidFill>
                  <a:schemeClr val="bg1"/>
                </a:solidFill>
                <a:ea typeface="Microsoft YaHei" pitchFamily="34" charset="-122"/>
              </a:rPr>
              <a:t>برنامج الخرائط الذهنية</a:t>
            </a:r>
            <a:endParaRPr lang="ar-EG" altLang="zh-CN" sz="50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969764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تمكنك </a:t>
              </a:r>
              <a:r>
                <a:rPr lang="ar-EG" altLang="zh-CN" sz="2400" b="1" dirty="0">
                  <a:solidFill>
                    <a:schemeClr val="bg1"/>
                  </a:solidFill>
                </a:rPr>
                <a:t>لتكون أكثر فعالية</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يكون </a:t>
              </a:r>
              <a:r>
                <a:rPr lang="ar-EG" altLang="zh-CN" sz="2400" b="1" dirty="0">
                  <a:solidFill>
                    <a:schemeClr val="bg1"/>
                  </a:solidFill>
                </a:rPr>
                <a:t>الشكل ممتع للنظر والقراءة والتأمل والمذاكرة </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شكل </a:t>
              </a:r>
              <a:r>
                <a:rPr lang="ar-EG" altLang="zh-CN" sz="2400" b="1" dirty="0">
                  <a:solidFill>
                    <a:schemeClr val="bg1"/>
                  </a:solidFill>
                </a:rPr>
                <a:t>جذاب ومريح للعين وللعقل</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تسمح </a:t>
              </a:r>
              <a:r>
                <a:rPr lang="ar-EG" altLang="zh-CN" sz="2400" b="1" dirty="0">
                  <a:solidFill>
                    <a:schemeClr val="bg1"/>
                  </a:solidFill>
                </a:rPr>
                <a:t>لك بمشاهدة الصورة الكاملة والتفاصيل في نفس الوقت</a:t>
              </a:r>
              <a:endParaRPr lang="zh-CN" altLang="en-US" sz="2400" b="1" dirty="0">
                <a:solidFill>
                  <a:schemeClr val="bg1"/>
                </a:solidFill>
              </a:endParaRPr>
            </a:p>
          </p:txBody>
        </p:sp>
      </p:grpSp>
    </p:spTree>
    <p:extLst>
      <p:ext uri="{BB962C8B-B14F-4D97-AF65-F5344CB8AC3E}">
        <p14:creationId xmlns:p14="http://schemas.microsoft.com/office/powerpoint/2010/main" val="338416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نموذج لتصميم خريطة ذهنية</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076916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2" descr="C:\Users\aly\Downloads\1Wxqib01061033.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82" y="0"/>
            <a:ext cx="91096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12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2" descr="C:\Users\aly\Pictures\2b8ae5ff-f424-4bc3-aae3-81c698ce772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1" y="0"/>
            <a:ext cx="90470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02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4" name="Picture 2" descr="C:\Users\aly\Pictures\1b8573fc-378f-4d31-994c-53efb2493d32.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77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أنواع من الاستخدامات </a:t>
            </a:r>
            <a:r>
              <a:rPr lang="ar-EG" altLang="zh-CN" sz="5000" b="1" dirty="0" smtClean="0">
                <a:solidFill>
                  <a:schemeClr val="bg1"/>
                </a:solidFill>
                <a:ea typeface="Microsoft YaHei" pitchFamily="34" charset="-122"/>
              </a:rPr>
              <a:t>المتقدمة</a:t>
            </a:r>
          </a:p>
          <a:p>
            <a:pPr algn="ctr" rtl="1" eaLnBrk="0" hangingPunct="0"/>
            <a:r>
              <a:rPr lang="ar-EG" altLang="zh-CN" sz="5000" b="1" dirty="0" smtClean="0">
                <a:solidFill>
                  <a:schemeClr val="bg1"/>
                </a:solidFill>
                <a:ea typeface="Microsoft YaHei" pitchFamily="34" charset="-122"/>
              </a:rPr>
              <a:t> </a:t>
            </a:r>
            <a:r>
              <a:rPr lang="ar-EG" altLang="zh-CN" sz="5000" b="1" dirty="0">
                <a:solidFill>
                  <a:schemeClr val="bg1"/>
                </a:solidFill>
                <a:ea typeface="Microsoft YaHei" pitchFamily="34" charset="-122"/>
              </a:rPr>
              <a:t>للخرائط الذهنية</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328938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تلخيص </a:t>
              </a:r>
              <a:r>
                <a:rPr lang="ar-EG" altLang="zh-CN" sz="2400" b="1" dirty="0">
                  <a:solidFill>
                    <a:schemeClr val="bg1"/>
                  </a:solidFill>
                </a:rPr>
                <a:t>الكتب بهدف الحفظ</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تلخيص </a:t>
              </a:r>
              <a:r>
                <a:rPr lang="ar-EG" altLang="zh-CN" sz="2400" b="1" dirty="0">
                  <a:solidFill>
                    <a:schemeClr val="bg1"/>
                  </a:solidFill>
                </a:rPr>
                <a:t>الكتب بهدف القراءة</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تلخيص </a:t>
              </a:r>
              <a:r>
                <a:rPr lang="ar-EG" altLang="zh-CN" sz="2400" b="1" dirty="0">
                  <a:solidFill>
                    <a:schemeClr val="bg1"/>
                  </a:solidFill>
                </a:rPr>
                <a:t>المحاضرات</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كتابة </a:t>
              </a:r>
              <a:r>
                <a:rPr lang="ar-EG" altLang="zh-CN" sz="2400" b="1" dirty="0">
                  <a:solidFill>
                    <a:schemeClr val="bg1"/>
                  </a:solidFill>
                </a:rPr>
                <a:t>الملاحظات والمذكرات</a:t>
              </a:r>
              <a:endParaRPr lang="zh-CN" altLang="en-US" sz="2400" b="1" dirty="0">
                <a:solidFill>
                  <a:schemeClr val="bg1"/>
                </a:solidFill>
              </a:endParaRPr>
            </a:p>
          </p:txBody>
        </p:sp>
      </p:grpSp>
    </p:spTree>
    <p:extLst>
      <p:ext uri="{BB962C8B-B14F-4D97-AF65-F5344CB8AC3E}">
        <p14:creationId xmlns:p14="http://schemas.microsoft.com/office/powerpoint/2010/main" val="31666601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كتابة </a:t>
              </a:r>
              <a:r>
                <a:rPr lang="ar-EG" altLang="zh-CN" sz="2400" b="1" dirty="0">
                  <a:solidFill>
                    <a:schemeClr val="bg1"/>
                  </a:solidFill>
                </a:rPr>
                <a:t>محضر الاجتماعات</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إدارة </a:t>
              </a:r>
              <a:r>
                <a:rPr lang="ar-EG" altLang="zh-CN" sz="2400" b="1" dirty="0">
                  <a:solidFill>
                    <a:schemeClr val="bg1"/>
                  </a:solidFill>
                </a:rPr>
                <a:t>وترتيب الاجتماعات</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العصف </a:t>
              </a:r>
              <a:r>
                <a:rPr lang="ar-EG" altLang="zh-CN" sz="2400" b="1" dirty="0">
                  <a:solidFill>
                    <a:schemeClr val="bg1"/>
                  </a:solidFill>
                </a:rPr>
                <a:t>الذهني</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التدريس </a:t>
              </a:r>
              <a:r>
                <a:rPr lang="ar-EG" altLang="zh-CN" sz="2400" b="1" dirty="0">
                  <a:solidFill>
                    <a:schemeClr val="bg1"/>
                  </a:solidFill>
                </a:rPr>
                <a:t>بالخرائط الذهنية</a:t>
              </a:r>
              <a:endParaRPr lang="zh-CN" altLang="en-US" sz="2400" b="1" dirty="0">
                <a:solidFill>
                  <a:schemeClr val="bg1"/>
                </a:solidFill>
              </a:endParaRPr>
            </a:p>
          </p:txBody>
        </p:sp>
      </p:grpSp>
    </p:spTree>
    <p:extLst>
      <p:ext uri="{BB962C8B-B14F-4D97-AF65-F5344CB8AC3E}">
        <p14:creationId xmlns:p14="http://schemas.microsoft.com/office/powerpoint/2010/main" val="332184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التقويم </a:t>
              </a:r>
              <a:r>
                <a:rPr lang="ar-EG" altLang="zh-CN" sz="2400" b="1" dirty="0">
                  <a:solidFill>
                    <a:schemeClr val="bg1"/>
                  </a:solidFill>
                </a:rPr>
                <a:t>بالخرائط الذهنية</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التحضير </a:t>
              </a:r>
              <a:r>
                <a:rPr lang="ar-EG" altLang="zh-CN" sz="2400" b="1" dirty="0">
                  <a:solidFill>
                    <a:schemeClr val="bg1"/>
                  </a:solidFill>
                </a:rPr>
                <a:t>للدروس اليومي والشامل</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التقديم </a:t>
              </a:r>
              <a:r>
                <a:rPr lang="ar-EG" altLang="zh-CN" sz="2400" b="1" dirty="0">
                  <a:solidFill>
                    <a:schemeClr val="bg1"/>
                  </a:solidFill>
                </a:rPr>
                <a:t>والعروض بالخرائط الذهنية</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العلاج </a:t>
              </a:r>
              <a:r>
                <a:rPr lang="ar-EG" altLang="zh-CN" sz="2400" b="1" dirty="0">
                  <a:solidFill>
                    <a:schemeClr val="bg1"/>
                  </a:solidFill>
                </a:rPr>
                <a:t>بالخرائط الذهنية</a:t>
              </a:r>
              <a:endParaRPr lang="zh-CN" altLang="en-US" sz="2400" b="1" dirty="0">
                <a:solidFill>
                  <a:schemeClr val="bg1"/>
                </a:solidFill>
              </a:endParaRPr>
            </a:p>
          </p:txBody>
        </p:sp>
      </p:grpSp>
    </p:spTree>
    <p:extLst>
      <p:ext uri="{BB962C8B-B14F-4D97-AF65-F5344CB8AC3E}">
        <p14:creationId xmlns:p14="http://schemas.microsoft.com/office/powerpoint/2010/main" val="220309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خارطة </a:t>
              </a:r>
              <a:r>
                <a:rPr lang="ar-EG" altLang="zh-CN" sz="2400" b="1" dirty="0">
                  <a:solidFill>
                    <a:schemeClr val="bg1"/>
                  </a:solidFill>
                </a:rPr>
                <a:t>أرض لواقع الرومانية</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جداول </a:t>
              </a:r>
              <a:r>
                <a:rPr lang="ar-EG" altLang="zh-CN" sz="2400" b="1" dirty="0">
                  <a:solidFill>
                    <a:schemeClr val="bg1"/>
                  </a:solidFill>
                </a:rPr>
                <a:t>الأعمال اليومية</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دراسة </a:t>
              </a:r>
              <a:r>
                <a:rPr lang="ar-EG" altLang="zh-CN" sz="2400" b="1" dirty="0">
                  <a:solidFill>
                    <a:schemeClr val="bg1"/>
                  </a:solidFill>
                </a:rPr>
                <a:t>وتحليل الذات</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حل </a:t>
              </a:r>
              <a:r>
                <a:rPr lang="ar-EG" altLang="zh-CN" sz="2400" b="1" dirty="0">
                  <a:solidFill>
                    <a:schemeClr val="bg1"/>
                  </a:solidFill>
                </a:rPr>
                <a:t>المشاكل وإيجاد البدائل واتخاذ القرارات</a:t>
              </a:r>
              <a:endParaRPr lang="zh-CN" altLang="en-US" sz="2400" b="1" dirty="0">
                <a:solidFill>
                  <a:schemeClr val="bg1"/>
                </a:solidFill>
              </a:endParaRPr>
            </a:p>
          </p:txBody>
        </p:sp>
      </p:grpSp>
    </p:spTree>
    <p:extLst>
      <p:ext uri="{BB962C8B-B14F-4D97-AF65-F5344CB8AC3E}">
        <p14:creationId xmlns:p14="http://schemas.microsoft.com/office/powerpoint/2010/main" val="40192843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smtClean="0">
                <a:solidFill>
                  <a:schemeClr val="bg1"/>
                </a:solidFill>
                <a:ea typeface="Microsoft YaHei" pitchFamily="34" charset="-122"/>
              </a:rPr>
              <a:t>ايمها اسهل للوصول للهدف</a:t>
            </a:r>
            <a:endParaRPr lang="ar-EG" altLang="zh-CN" sz="5000" b="1" dirty="0">
              <a:solidFill>
                <a:schemeClr val="bg1"/>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747076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ماذا تحقق باستخدام </a:t>
            </a:r>
            <a:endParaRPr lang="ar-EG" altLang="zh-CN" sz="5000" b="1" dirty="0" smtClean="0">
              <a:solidFill>
                <a:schemeClr val="bg1"/>
              </a:solidFill>
              <a:ea typeface="Microsoft YaHei" pitchFamily="34" charset="-122"/>
            </a:endParaRPr>
          </a:p>
          <a:p>
            <a:pPr algn="ctr" rtl="1" eaLnBrk="0" hangingPunct="0"/>
            <a:r>
              <a:rPr lang="ar-EG" altLang="zh-CN" sz="5000" b="1" dirty="0" smtClean="0">
                <a:solidFill>
                  <a:schemeClr val="bg1"/>
                </a:solidFill>
                <a:ea typeface="Microsoft YaHei" pitchFamily="34" charset="-122"/>
              </a:rPr>
              <a:t>الخريطة </a:t>
            </a:r>
            <a:r>
              <a:rPr lang="ar-EG" altLang="zh-CN" sz="5000" b="1" dirty="0">
                <a:solidFill>
                  <a:schemeClr val="bg1"/>
                </a:solidFill>
                <a:ea typeface="Microsoft YaHei" pitchFamily="34" charset="-122"/>
              </a:rPr>
              <a:t>الذهنية </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2673133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Picture 2" descr="http://www.tt5.com/files/2011/04/crazy-bookshelves-design-idea-read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
            <a:ext cx="37338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marmora9090.files.wordpress.com/2011/11/book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1837"/>
            <a:ext cx="3733800" cy="603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451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endParaRPr lang="zh-CN" altLang="en-US">
              <a:solidFill>
                <a:srgbClr val="000000"/>
              </a:solidFill>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smtClean="0">
                <a:solidFill>
                  <a:srgbClr val="FFFFFF"/>
                </a:solidFill>
                <a:ea typeface="Microsoft YaHei" pitchFamily="34" charset="-122"/>
              </a:rPr>
              <a:t>نلقاكم فى دورات اخرى</a:t>
            </a:r>
            <a:endParaRPr lang="ar-EG" altLang="zh-CN" sz="5000" b="1" dirty="0">
              <a:solidFill>
                <a:srgbClr val="FFFFFF"/>
              </a:solidFill>
              <a:ea typeface="Microsoft YaHei" pitchFamily="34" charset="-122"/>
            </a:endParaRP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1006724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5867412" y="1522102"/>
            <a:ext cx="2754313" cy="3305175"/>
            <a:chOff x="0" y="0"/>
            <a:chExt cx="2754000" cy="2754000"/>
          </a:xfrm>
        </p:grpSpPr>
        <p:grpSp>
          <p:nvGrpSpPr>
            <p:cNvPr id="133148" name="Group 3"/>
            <p:cNvGrpSpPr>
              <a:grpSpLocks noChangeAspect="1"/>
            </p:cNvGrpSpPr>
            <p:nvPr/>
          </p:nvGrpSpPr>
          <p:grpSpPr bwMode="auto">
            <a:xfrm>
              <a:off x="0" y="0"/>
              <a:ext cx="2754000" cy="2754000"/>
              <a:chOff x="0" y="0"/>
              <a:chExt cx="3060000" cy="3060000"/>
            </a:xfrm>
          </p:grpSpPr>
          <p:sp>
            <p:nvSpPr>
              <p:cNvPr id="133150" name="椭圆 29"/>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rtl="0"/>
                <a:endParaRPr lang="zh-CN" altLang="en-US">
                  <a:solidFill>
                    <a:srgbClr val="FFFFFF"/>
                  </a:solidFill>
                  <a:latin typeface="Calibri" pitchFamily="34" charset="0"/>
                </a:endParaRPr>
              </a:p>
            </p:txBody>
          </p:sp>
          <p:sp>
            <p:nvSpPr>
              <p:cNvPr id="133151" name="椭圆 30"/>
              <p:cNvSpPr>
                <a:spLocks noChangeAspect="1"/>
              </p:cNvSpPr>
              <p:nvPr/>
            </p:nvSpPr>
            <p:spPr bwMode="auto">
              <a:xfrm>
                <a:off x="234571" y="234570"/>
                <a:ext cx="2590858" cy="2590860"/>
              </a:xfrm>
              <a:prstGeom prst="ellipse">
                <a:avLst/>
              </a:prstGeom>
              <a:solidFill>
                <a:schemeClr val="bg1">
                  <a:alpha val="25098"/>
                </a:schemeClr>
              </a:solidFill>
              <a:ln w="76200">
                <a:solidFill>
                  <a:srgbClr val="595959">
                    <a:alpha val="25098"/>
                  </a:srgbClr>
                </a:solidFill>
                <a:round/>
                <a:headEnd/>
                <a:tailEnd/>
              </a:ln>
            </p:spPr>
            <p:txBody>
              <a:bodyPr anchor="ctr"/>
              <a:lstStyle/>
              <a:p>
                <a:pPr algn="ctr" rtl="0"/>
                <a:endParaRPr lang="zh-CN" altLang="en-US">
                  <a:solidFill>
                    <a:srgbClr val="FFFFFF"/>
                  </a:solidFill>
                  <a:latin typeface="Calibri" pitchFamily="34" charset="0"/>
                </a:endParaRPr>
              </a:p>
            </p:txBody>
          </p:sp>
        </p:grpSp>
        <p:sp>
          <p:nvSpPr>
            <p:cNvPr id="133149" name="Rectangle 13"/>
            <p:cNvSpPr>
              <a:spLocks noChangeArrowheads="1"/>
            </p:cNvSpPr>
            <p:nvPr/>
          </p:nvSpPr>
          <p:spPr bwMode="auto">
            <a:xfrm>
              <a:off x="392068" y="1017472"/>
              <a:ext cx="1969864" cy="69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t>ماذا ستسفيد</a:t>
              </a:r>
            </a:p>
            <a:p>
              <a:pPr algn="ctr" rtl="1"/>
              <a:r>
                <a:rPr lang="ar-EG" altLang="zh-CN" sz="2400" b="1" dirty="0" smtClean="0"/>
                <a:t>بالخرائط الذهنية</a:t>
              </a:r>
              <a:endParaRPr lang="en-US" altLang="ar-EG" sz="2400" b="1" dirty="0"/>
            </a:p>
          </p:txBody>
        </p:sp>
      </p:grpSp>
      <p:grpSp>
        <p:nvGrpSpPr>
          <p:cNvPr id="10248" name="Group 8"/>
          <p:cNvGrpSpPr>
            <a:grpSpLocks/>
          </p:cNvGrpSpPr>
          <p:nvPr/>
        </p:nvGrpSpPr>
        <p:grpSpPr bwMode="auto">
          <a:xfrm>
            <a:off x="1260486" y="1668787"/>
            <a:ext cx="4835525" cy="493711"/>
            <a:chOff x="0" y="0"/>
            <a:chExt cx="4372005" cy="411246"/>
          </a:xfrm>
        </p:grpSpPr>
        <p:sp>
          <p:nvSpPr>
            <p:cNvPr id="133146" name="矩形 33"/>
            <p:cNvSpPr>
              <a:spLocks/>
            </p:cNvSpPr>
            <p:nvPr/>
          </p:nvSpPr>
          <p:spPr bwMode="auto">
            <a:xfrm>
              <a:off x="0" y="0"/>
              <a:ext cx="4372005" cy="388800"/>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sp>
          <p:nvSpPr>
            <p:cNvPr id="133147" name="TextBox 146"/>
            <p:cNvSpPr txBox="1">
              <a:spLocks noChangeArrowheads="1"/>
            </p:cNvSpPr>
            <p:nvPr/>
          </p:nvSpPr>
          <p:spPr bwMode="auto">
            <a:xfrm>
              <a:off x="192882" y="26693"/>
              <a:ext cx="4179123" cy="38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اختصار </a:t>
              </a:r>
              <a:r>
                <a:rPr lang="ar-EG" altLang="zh-CN" sz="2400" b="1" dirty="0">
                  <a:solidFill>
                    <a:schemeClr val="bg1"/>
                  </a:solidFill>
                  <a:latin typeface="Microsoft YaHei" pitchFamily="34" charset="-122"/>
                  <a:ea typeface="Microsoft YaHei" pitchFamily="34" charset="-122"/>
                </a:rPr>
                <a:t>المهمات</a:t>
              </a:r>
              <a:endParaRPr lang="en-US" altLang="ar-EG" sz="2400" b="1" dirty="0">
                <a:solidFill>
                  <a:schemeClr val="bg1"/>
                </a:solidFill>
                <a:latin typeface="Microsoft YaHei" pitchFamily="34" charset="-122"/>
                <a:ea typeface="Microsoft YaHei" pitchFamily="34" charset="-122"/>
              </a:endParaRPr>
            </a:p>
          </p:txBody>
        </p:sp>
      </p:grpSp>
      <p:grpSp>
        <p:nvGrpSpPr>
          <p:cNvPr id="10252" name="Group 12"/>
          <p:cNvGrpSpPr>
            <a:grpSpLocks/>
          </p:cNvGrpSpPr>
          <p:nvPr/>
        </p:nvGrpSpPr>
        <p:grpSpPr bwMode="auto">
          <a:xfrm>
            <a:off x="1232293" y="3067059"/>
            <a:ext cx="4482709" cy="528703"/>
            <a:chOff x="0" y="0"/>
            <a:chExt cx="3729063" cy="440866"/>
          </a:xfrm>
        </p:grpSpPr>
        <p:sp>
          <p:nvSpPr>
            <p:cNvPr id="133144" name="矩形 32"/>
            <p:cNvSpPr>
              <a:spLocks/>
            </p:cNvSpPr>
            <p:nvPr/>
          </p:nvSpPr>
          <p:spPr bwMode="auto">
            <a:xfrm>
              <a:off x="0" y="0"/>
              <a:ext cx="3729063" cy="388930"/>
            </a:xfrm>
            <a:prstGeom prst="rect">
              <a:avLst/>
            </a:prstGeom>
            <a:solidFill>
              <a:srgbClr val="7F7F7F">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5" name="TextBox 146"/>
            <p:cNvSpPr txBox="1">
              <a:spLocks noChangeArrowheads="1"/>
            </p:cNvSpPr>
            <p:nvPr/>
          </p:nvSpPr>
          <p:spPr bwMode="auto">
            <a:xfrm>
              <a:off x="0" y="55900"/>
              <a:ext cx="3729063" cy="3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السهولة </a:t>
              </a:r>
              <a:r>
                <a:rPr lang="ar-EG" altLang="zh-CN" sz="2400" b="1" dirty="0">
                  <a:solidFill>
                    <a:schemeClr val="bg1"/>
                  </a:solidFill>
                  <a:latin typeface="Microsoft YaHei" pitchFamily="34" charset="-122"/>
                  <a:ea typeface="Microsoft YaHei" pitchFamily="34" charset="-122"/>
                </a:rPr>
                <a:t>في التنظيم</a:t>
              </a:r>
              <a:endParaRPr lang="en-US" altLang="ar-EG" sz="2400" b="1" dirty="0">
                <a:solidFill>
                  <a:schemeClr val="bg1"/>
                </a:solidFill>
                <a:latin typeface="Microsoft YaHei" pitchFamily="34" charset="-122"/>
                <a:ea typeface="Microsoft YaHei" pitchFamily="34" charset="-122"/>
              </a:endParaRPr>
            </a:p>
          </p:txBody>
        </p:sp>
      </p:grpSp>
      <p:grpSp>
        <p:nvGrpSpPr>
          <p:cNvPr id="10256" name="Group 16"/>
          <p:cNvGrpSpPr>
            <a:grpSpLocks/>
          </p:cNvGrpSpPr>
          <p:nvPr/>
        </p:nvGrpSpPr>
        <p:grpSpPr bwMode="auto">
          <a:xfrm>
            <a:off x="1412879" y="4476749"/>
            <a:ext cx="4835525" cy="528771"/>
            <a:chOff x="0" y="0"/>
            <a:chExt cx="4372005" cy="440476"/>
          </a:xfrm>
        </p:grpSpPr>
        <p:sp>
          <p:nvSpPr>
            <p:cNvPr id="133142" name="矩形 31"/>
            <p:cNvSpPr>
              <a:spLocks/>
            </p:cNvSpPr>
            <p:nvPr/>
          </p:nvSpPr>
          <p:spPr bwMode="auto">
            <a:xfrm>
              <a:off x="0" y="0"/>
              <a:ext cx="4372005" cy="388388"/>
            </a:xfrm>
            <a:prstGeom prst="rect">
              <a:avLst/>
            </a:prstGeom>
            <a:solidFill>
              <a:srgbClr val="595959">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3" name="TextBox 146"/>
            <p:cNvSpPr txBox="1">
              <a:spLocks noChangeArrowheads="1"/>
            </p:cNvSpPr>
            <p:nvPr/>
          </p:nvSpPr>
          <p:spPr bwMode="auto">
            <a:xfrm>
              <a:off x="0" y="55900"/>
              <a:ext cx="4372004" cy="3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a:solidFill>
                    <a:schemeClr val="bg1"/>
                  </a:solidFill>
                  <a:latin typeface="Microsoft YaHei" pitchFamily="34" charset="-122"/>
                  <a:ea typeface="Microsoft YaHei" pitchFamily="34" charset="-122"/>
                </a:rPr>
                <a:t> </a:t>
              </a:r>
              <a:r>
                <a:rPr lang="ar-EG" altLang="zh-CN" sz="2400" b="1" dirty="0" smtClean="0">
                  <a:solidFill>
                    <a:schemeClr val="bg1"/>
                  </a:solidFill>
                  <a:latin typeface="Microsoft YaHei" pitchFamily="34" charset="-122"/>
                  <a:ea typeface="Microsoft YaHei" pitchFamily="34" charset="-122"/>
                </a:rPr>
                <a:t>التسلية</a:t>
              </a:r>
              <a:endParaRPr lang="en-US" altLang="ar-EG" sz="2400" b="1" dirty="0">
                <a:solidFill>
                  <a:schemeClr val="bg1"/>
                </a:solidFill>
                <a:latin typeface="Microsoft YaHei" pitchFamily="34" charset="-122"/>
                <a:ea typeface="Microsoft YaHei" pitchFamily="34" charset="-122"/>
              </a:endParaRPr>
            </a:p>
          </p:txBody>
        </p:sp>
      </p:grpSp>
      <p:grpSp>
        <p:nvGrpSpPr>
          <p:cNvPr id="10260" name="Group 20"/>
          <p:cNvGrpSpPr>
            <a:grpSpLocks/>
          </p:cNvGrpSpPr>
          <p:nvPr/>
        </p:nvGrpSpPr>
        <p:grpSpPr bwMode="auto">
          <a:xfrm>
            <a:off x="5943604" y="1331594"/>
            <a:ext cx="747713" cy="889635"/>
            <a:chOff x="0" y="0"/>
            <a:chExt cx="747186" cy="740914"/>
          </a:xfrm>
        </p:grpSpPr>
        <p:grpSp>
          <p:nvGrpSpPr>
            <p:cNvPr id="133138" name="Group 21"/>
            <p:cNvGrpSpPr>
              <a:grpSpLocks noChangeAspect="1"/>
            </p:cNvGrpSpPr>
            <p:nvPr/>
          </p:nvGrpSpPr>
          <p:grpSpPr bwMode="auto">
            <a:xfrm>
              <a:off x="3136" y="0"/>
              <a:ext cx="740914" cy="740914"/>
              <a:chOff x="0" y="0"/>
              <a:chExt cx="823237" cy="823237"/>
            </a:xfrm>
          </p:grpSpPr>
          <p:sp>
            <p:nvSpPr>
              <p:cNvPr id="133140" name="椭圆 38"/>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1" name="椭圆 39"/>
              <p:cNvSpPr>
                <a:spLocks noChangeAspect="1"/>
              </p:cNvSpPr>
              <p:nvPr/>
            </p:nvSpPr>
            <p:spPr bwMode="auto">
              <a:xfrm>
                <a:off x="51620" y="51621"/>
                <a:ext cx="720000" cy="720000"/>
              </a:xfrm>
              <a:prstGeom prst="ellipse">
                <a:avLst/>
              </a:prstGeom>
              <a:solidFill>
                <a:srgbClr val="007E00">
                  <a:alpha val="79999"/>
                </a:srgbClr>
              </a:solidFill>
              <a:ln w="12700">
                <a:solidFill>
                  <a:schemeClr val="bg1"/>
                </a:solidFill>
                <a:round/>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grpSp>
        <p:sp>
          <p:nvSpPr>
            <p:cNvPr id="133139" name="Rectangle 13"/>
            <p:cNvSpPr>
              <a:spLocks noChangeArrowheads="1"/>
            </p:cNvSpPr>
            <p:nvPr/>
          </p:nvSpPr>
          <p:spPr bwMode="auto">
            <a:xfrm>
              <a:off x="0" y="170402"/>
              <a:ext cx="747186" cy="3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a:solidFill>
                    <a:schemeClr val="bg1"/>
                  </a:solidFill>
                  <a:latin typeface="Microsoft YaHei" pitchFamily="34" charset="-122"/>
                  <a:ea typeface="Microsoft YaHei" pitchFamily="34" charset="-122"/>
                </a:rPr>
                <a:t>1</a:t>
              </a:r>
              <a:endParaRPr lang="zh-CN" altLang="en-US" sz="2400" dirty="0">
                <a:solidFill>
                  <a:schemeClr val="bg1"/>
                </a:solidFill>
                <a:latin typeface="Microsoft YaHei" pitchFamily="34" charset="-122"/>
                <a:ea typeface="Microsoft YaHei" pitchFamily="34" charset="-122"/>
              </a:endParaRPr>
            </a:p>
          </p:txBody>
        </p:sp>
      </p:grpSp>
      <p:grpSp>
        <p:nvGrpSpPr>
          <p:cNvPr id="10265" name="Group 25"/>
          <p:cNvGrpSpPr>
            <a:grpSpLocks/>
          </p:cNvGrpSpPr>
          <p:nvPr/>
        </p:nvGrpSpPr>
        <p:grpSpPr bwMode="auto">
          <a:xfrm>
            <a:off x="5486412" y="2731769"/>
            <a:ext cx="747713" cy="887731"/>
            <a:chOff x="0" y="0"/>
            <a:chExt cx="747186" cy="739990"/>
          </a:xfrm>
        </p:grpSpPr>
        <p:grpSp>
          <p:nvGrpSpPr>
            <p:cNvPr id="133134" name="Group 26"/>
            <p:cNvGrpSpPr>
              <a:grpSpLocks noChangeAspect="1"/>
            </p:cNvGrpSpPr>
            <p:nvPr/>
          </p:nvGrpSpPr>
          <p:grpSpPr bwMode="auto">
            <a:xfrm>
              <a:off x="3598" y="0"/>
              <a:ext cx="739990" cy="739990"/>
              <a:chOff x="0" y="0"/>
              <a:chExt cx="822211" cy="822211"/>
            </a:xfrm>
          </p:grpSpPr>
          <p:sp>
            <p:nvSpPr>
              <p:cNvPr id="133136" name="椭圆 35"/>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7" name="椭圆 36"/>
              <p:cNvSpPr>
                <a:spLocks noChangeAspect="1"/>
              </p:cNvSpPr>
              <p:nvPr/>
            </p:nvSpPr>
            <p:spPr bwMode="auto">
              <a:xfrm>
                <a:off x="50644" y="51168"/>
                <a:ext cx="720921" cy="719876"/>
              </a:xfrm>
              <a:prstGeom prst="ellipse">
                <a:avLst/>
              </a:prstGeom>
              <a:solidFill>
                <a:srgbClr val="7F7F7F">
                  <a:alpha val="79999"/>
                </a:srgbClr>
              </a:solidFill>
              <a:ln w="12700">
                <a:solidFill>
                  <a:srgbClr val="7F7F7F"/>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5" name="Rectangle 13"/>
            <p:cNvSpPr>
              <a:spLocks noChangeArrowheads="1"/>
            </p:cNvSpPr>
            <p:nvPr/>
          </p:nvSpPr>
          <p:spPr bwMode="auto">
            <a:xfrm>
              <a:off x="0" y="169940"/>
              <a:ext cx="747186" cy="38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b="1" dirty="0">
                  <a:solidFill>
                    <a:schemeClr val="bg1"/>
                  </a:solidFill>
                  <a:latin typeface="Microsoft YaHei" pitchFamily="34" charset="-122"/>
                  <a:ea typeface="Microsoft YaHei" pitchFamily="34" charset="-122"/>
                </a:rPr>
                <a:t>2</a:t>
              </a:r>
              <a:endParaRPr lang="zh-CN" altLang="en-US" sz="2400" b="1" dirty="0">
                <a:solidFill>
                  <a:schemeClr val="bg1"/>
                </a:solidFill>
                <a:latin typeface="Microsoft YaHei" pitchFamily="34" charset="-122"/>
                <a:ea typeface="Microsoft YaHei" pitchFamily="34" charset="-122"/>
              </a:endParaRPr>
            </a:p>
          </p:txBody>
        </p:sp>
      </p:grpSp>
      <p:grpSp>
        <p:nvGrpSpPr>
          <p:cNvPr id="10270" name="Group 30"/>
          <p:cNvGrpSpPr>
            <a:grpSpLocks/>
          </p:cNvGrpSpPr>
          <p:nvPr/>
        </p:nvGrpSpPr>
        <p:grpSpPr bwMode="auto">
          <a:xfrm>
            <a:off x="5943604" y="4141469"/>
            <a:ext cx="747713" cy="887731"/>
            <a:chOff x="0" y="0"/>
            <a:chExt cx="747186" cy="740120"/>
          </a:xfrm>
        </p:grpSpPr>
        <p:grpSp>
          <p:nvGrpSpPr>
            <p:cNvPr id="133130" name="Group 31"/>
            <p:cNvGrpSpPr>
              <a:grpSpLocks noChangeAspect="1"/>
            </p:cNvGrpSpPr>
            <p:nvPr/>
          </p:nvGrpSpPr>
          <p:grpSpPr bwMode="auto">
            <a:xfrm>
              <a:off x="3533" y="0"/>
              <a:ext cx="740120" cy="740120"/>
              <a:chOff x="0" y="0"/>
              <a:chExt cx="822355" cy="822355"/>
            </a:xfrm>
          </p:grpSpPr>
          <p:sp>
            <p:nvSpPr>
              <p:cNvPr id="133132" name="椭圆 41"/>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3" name="椭圆 42"/>
              <p:cNvSpPr>
                <a:spLocks noChangeAspect="1"/>
              </p:cNvSpPr>
              <p:nvPr/>
            </p:nvSpPr>
            <p:spPr bwMode="auto">
              <a:xfrm>
                <a:off x="50718" y="51177"/>
                <a:ext cx="720921" cy="720002"/>
              </a:xfrm>
              <a:prstGeom prst="ellipse">
                <a:avLst/>
              </a:prstGeom>
              <a:solidFill>
                <a:srgbClr val="595959">
                  <a:alpha val="79999"/>
                </a:srgbClr>
              </a:solidFill>
              <a:ln w="12700">
                <a:solidFill>
                  <a:srgbClr val="595959"/>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1" name="Rectangle 13"/>
            <p:cNvSpPr>
              <a:spLocks noChangeArrowheads="1"/>
            </p:cNvSpPr>
            <p:nvPr/>
          </p:nvSpPr>
          <p:spPr bwMode="auto">
            <a:xfrm>
              <a:off x="0" y="170005"/>
              <a:ext cx="747186" cy="3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a:solidFill>
                    <a:schemeClr val="bg1"/>
                  </a:solidFill>
                  <a:latin typeface="Microsoft YaHei" pitchFamily="34" charset="-122"/>
                  <a:ea typeface="Microsoft YaHei" pitchFamily="34" charset="-122"/>
                </a:rPr>
                <a:t>3</a:t>
              </a:r>
              <a:endParaRPr lang="zh-CN" altLang="en-US" sz="2400" dirty="0">
                <a:solidFill>
                  <a:schemeClr val="bg1"/>
                </a:solidFill>
                <a:latin typeface="Microsoft YaHei" pitchFamily="34" charset="-122"/>
                <a:ea typeface="Microsoft YaHei" pitchFamily="34" charset="-122"/>
              </a:endParaRPr>
            </a:p>
          </p:txBody>
        </p:sp>
      </p:grpSp>
      <p:sp>
        <p:nvSpPr>
          <p:cNvPr id="35" name="TextBox 13"/>
          <p:cNvSpPr txBox="1">
            <a:spLocks noChangeArrowheads="1"/>
          </p:cNvSpPr>
          <p:nvPr/>
        </p:nvSpPr>
        <p:spPr bwMode="auto">
          <a:xfrm>
            <a:off x="5265738" y="139065"/>
            <a:ext cx="3878262"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الأنشطة والإجراءات</a:t>
            </a:r>
            <a:endParaRPr lang="zh-CN" altLang="en-US" sz="2800" b="1" dirty="0">
              <a:latin typeface="Microsoft YaHei" pitchFamily="34" charset="-122"/>
              <a:ea typeface="Microsoft YaHei" pitchFamily="34" charset="-122"/>
            </a:endParaRPr>
          </a:p>
        </p:txBody>
      </p:sp>
    </p:spTree>
    <p:extLst>
      <p:ext uri="{BB962C8B-B14F-4D97-AF65-F5344CB8AC3E}">
        <p14:creationId xmlns:p14="http://schemas.microsoft.com/office/powerpoint/2010/main" val="368132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2"/>
                                        </p:tgtEl>
                                        <p:attrNameLst>
                                          <p:attrName>ppt_y</p:attrName>
                                        </p:attrNameLst>
                                      </p:cBhvr>
                                      <p:tavLst>
                                        <p:tav tm="0">
                                          <p:val>
                                            <p:strVal val="#ppt_y"/>
                                          </p:val>
                                        </p:tav>
                                        <p:tav tm="100000">
                                          <p:val>
                                            <p:strVal val="#ppt_y"/>
                                          </p:val>
                                        </p:tav>
                                      </p:tavLst>
                                    </p:anim>
                                    <p:animEffect transition="in" filter="fade">
                                      <p:cBhvr>
                                        <p:cTn id="10" dur="1000"/>
                                        <p:tgtEl>
                                          <p:spTgt spid="10242"/>
                                        </p:tgtEl>
                                      </p:cBhvr>
                                    </p:animEffect>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0260"/>
                                        </p:tgtEl>
                                        <p:attrNameLst>
                                          <p:attrName>style.visibility</p:attrName>
                                        </p:attrNameLst>
                                      </p:cBhvr>
                                      <p:to>
                                        <p:strVal val="visible"/>
                                      </p:to>
                                    </p:set>
                                    <p:anim calcmode="lin" valueType="num">
                                      <p:cBhvr>
                                        <p:cTn id="14" dur="500" fill="hold"/>
                                        <p:tgtEl>
                                          <p:spTgt spid="10260"/>
                                        </p:tgtEl>
                                        <p:attrNameLst>
                                          <p:attrName>ppt_w</p:attrName>
                                        </p:attrNameLst>
                                      </p:cBhvr>
                                      <p:tavLst>
                                        <p:tav tm="0">
                                          <p:val>
                                            <p:fltVal val="0"/>
                                          </p:val>
                                        </p:tav>
                                        <p:tav tm="100000">
                                          <p:val>
                                            <p:strVal val="#ppt_w"/>
                                          </p:val>
                                        </p:tav>
                                      </p:tavLst>
                                    </p:anim>
                                    <p:anim calcmode="lin" valueType="num">
                                      <p:cBhvr>
                                        <p:cTn id="15" dur="500" fill="hold"/>
                                        <p:tgtEl>
                                          <p:spTgt spid="10260"/>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10248"/>
                                        </p:tgtEl>
                                        <p:attrNameLst>
                                          <p:attrName>style.visibility</p:attrName>
                                        </p:attrNameLst>
                                      </p:cBhvr>
                                      <p:to>
                                        <p:strVal val="visible"/>
                                      </p:to>
                                    </p:set>
                                    <p:animEffect transition="in" filter="slide(fromLeft)">
                                      <p:cBhvr>
                                        <p:cTn id="18" dur="500"/>
                                        <p:tgtEl>
                                          <p:spTgt spid="10248"/>
                                        </p:tgtEl>
                                      </p:cBhvr>
                                    </p:animEffect>
                                  </p:childTnLst>
                                </p:cTn>
                              </p:par>
                              <p:par>
                                <p:cTn id="19" presetID="23" presetClass="entr" presetSubtype="16" fill="hold" nodeType="withEffect">
                                  <p:stCondLst>
                                    <p:cond delay="400"/>
                                  </p:stCondLst>
                                  <p:childTnLst>
                                    <p:set>
                                      <p:cBhvr>
                                        <p:cTn id="20" dur="1" fill="hold">
                                          <p:stCondLst>
                                            <p:cond delay="0"/>
                                          </p:stCondLst>
                                        </p:cTn>
                                        <p:tgtEl>
                                          <p:spTgt spid="10265"/>
                                        </p:tgtEl>
                                        <p:attrNameLst>
                                          <p:attrName>style.visibility</p:attrName>
                                        </p:attrNameLst>
                                      </p:cBhvr>
                                      <p:to>
                                        <p:strVal val="visible"/>
                                      </p:to>
                                    </p:set>
                                    <p:anim calcmode="lin" valueType="num">
                                      <p:cBhvr>
                                        <p:cTn id="21" dur="500" fill="hold"/>
                                        <p:tgtEl>
                                          <p:spTgt spid="10265"/>
                                        </p:tgtEl>
                                        <p:attrNameLst>
                                          <p:attrName>ppt_w</p:attrName>
                                        </p:attrNameLst>
                                      </p:cBhvr>
                                      <p:tavLst>
                                        <p:tav tm="0">
                                          <p:val>
                                            <p:fltVal val="0"/>
                                          </p:val>
                                        </p:tav>
                                        <p:tav tm="100000">
                                          <p:val>
                                            <p:strVal val="#ppt_w"/>
                                          </p:val>
                                        </p:tav>
                                      </p:tavLst>
                                    </p:anim>
                                    <p:anim calcmode="lin" valueType="num">
                                      <p:cBhvr>
                                        <p:cTn id="22" dur="500" fill="hold"/>
                                        <p:tgtEl>
                                          <p:spTgt spid="10265"/>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0252"/>
                                        </p:tgtEl>
                                        <p:attrNameLst>
                                          <p:attrName>style.visibility</p:attrName>
                                        </p:attrNameLst>
                                      </p:cBhvr>
                                      <p:to>
                                        <p:strVal val="visible"/>
                                      </p:to>
                                    </p:set>
                                    <p:animEffect transition="in" filter="slide(fromLeft)">
                                      <p:cBhvr>
                                        <p:cTn id="25" dur="500"/>
                                        <p:tgtEl>
                                          <p:spTgt spid="10252"/>
                                        </p:tgtEl>
                                      </p:cBhvr>
                                    </p:animEffect>
                                  </p:childTnLst>
                                </p:cTn>
                              </p:par>
                              <p:par>
                                <p:cTn id="26" presetID="23" presetClass="entr" presetSubtype="16" fill="hold" nodeType="withEffect">
                                  <p:stCondLst>
                                    <p:cond delay="800"/>
                                  </p:stCondLst>
                                  <p:childTnLst>
                                    <p:set>
                                      <p:cBhvr>
                                        <p:cTn id="27" dur="1" fill="hold">
                                          <p:stCondLst>
                                            <p:cond delay="0"/>
                                          </p:stCondLst>
                                        </p:cTn>
                                        <p:tgtEl>
                                          <p:spTgt spid="10270"/>
                                        </p:tgtEl>
                                        <p:attrNameLst>
                                          <p:attrName>style.visibility</p:attrName>
                                        </p:attrNameLst>
                                      </p:cBhvr>
                                      <p:to>
                                        <p:strVal val="visible"/>
                                      </p:to>
                                    </p:set>
                                    <p:anim calcmode="lin" valueType="num">
                                      <p:cBhvr>
                                        <p:cTn id="28" dur="500" fill="hold"/>
                                        <p:tgtEl>
                                          <p:spTgt spid="10270"/>
                                        </p:tgtEl>
                                        <p:attrNameLst>
                                          <p:attrName>ppt_w</p:attrName>
                                        </p:attrNameLst>
                                      </p:cBhvr>
                                      <p:tavLst>
                                        <p:tav tm="0">
                                          <p:val>
                                            <p:fltVal val="0"/>
                                          </p:val>
                                        </p:tav>
                                        <p:tav tm="100000">
                                          <p:val>
                                            <p:strVal val="#ppt_w"/>
                                          </p:val>
                                        </p:tav>
                                      </p:tavLst>
                                    </p:anim>
                                    <p:anim calcmode="lin" valueType="num">
                                      <p:cBhvr>
                                        <p:cTn id="29" dur="500" fill="hold"/>
                                        <p:tgtEl>
                                          <p:spTgt spid="10270"/>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0256"/>
                                        </p:tgtEl>
                                        <p:attrNameLst>
                                          <p:attrName>style.visibility</p:attrName>
                                        </p:attrNameLst>
                                      </p:cBhvr>
                                      <p:to>
                                        <p:strVal val="visible"/>
                                      </p:to>
                                    </p:set>
                                    <p:animEffect transition="in" filter="slide(fromLeft)">
                                      <p:cBhvr>
                                        <p:cTn id="32" dur="500"/>
                                        <p:tgtEl>
                                          <p:spTgt spid="10256"/>
                                        </p:tgtEl>
                                      </p:cBhvr>
                                    </p:animEffect>
                                  </p:childTnLst>
                                </p:cTn>
                              </p:par>
                            </p:childTnLst>
                          </p:cTn>
                        </p:par>
                        <p:par>
                          <p:cTn id="33" fill="hold" nodeType="afterGroup">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lide(from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5867412" y="1522102"/>
            <a:ext cx="2754313" cy="3305175"/>
            <a:chOff x="0" y="0"/>
            <a:chExt cx="2754000" cy="2754000"/>
          </a:xfrm>
        </p:grpSpPr>
        <p:grpSp>
          <p:nvGrpSpPr>
            <p:cNvPr id="133148" name="Group 3"/>
            <p:cNvGrpSpPr>
              <a:grpSpLocks noChangeAspect="1"/>
            </p:cNvGrpSpPr>
            <p:nvPr/>
          </p:nvGrpSpPr>
          <p:grpSpPr bwMode="auto">
            <a:xfrm>
              <a:off x="0" y="0"/>
              <a:ext cx="2754000" cy="2754000"/>
              <a:chOff x="0" y="0"/>
              <a:chExt cx="3060000" cy="3060000"/>
            </a:xfrm>
          </p:grpSpPr>
          <p:sp>
            <p:nvSpPr>
              <p:cNvPr id="133150" name="椭圆 29"/>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rtl="0"/>
                <a:endParaRPr lang="zh-CN" altLang="en-US">
                  <a:solidFill>
                    <a:srgbClr val="FFFFFF"/>
                  </a:solidFill>
                  <a:latin typeface="Calibri" pitchFamily="34" charset="0"/>
                </a:endParaRPr>
              </a:p>
            </p:txBody>
          </p:sp>
          <p:sp>
            <p:nvSpPr>
              <p:cNvPr id="133151" name="椭圆 30"/>
              <p:cNvSpPr>
                <a:spLocks noChangeAspect="1"/>
              </p:cNvSpPr>
              <p:nvPr/>
            </p:nvSpPr>
            <p:spPr bwMode="auto">
              <a:xfrm>
                <a:off x="234571" y="234570"/>
                <a:ext cx="2590858" cy="2590860"/>
              </a:xfrm>
              <a:prstGeom prst="ellipse">
                <a:avLst/>
              </a:prstGeom>
              <a:solidFill>
                <a:schemeClr val="bg1">
                  <a:alpha val="25098"/>
                </a:schemeClr>
              </a:solidFill>
              <a:ln w="76200">
                <a:solidFill>
                  <a:srgbClr val="595959">
                    <a:alpha val="25098"/>
                  </a:srgbClr>
                </a:solidFill>
                <a:round/>
                <a:headEnd/>
                <a:tailEnd/>
              </a:ln>
            </p:spPr>
            <p:txBody>
              <a:bodyPr anchor="ctr"/>
              <a:lstStyle/>
              <a:p>
                <a:pPr algn="ctr" rtl="0"/>
                <a:endParaRPr lang="zh-CN" altLang="en-US">
                  <a:solidFill>
                    <a:srgbClr val="FFFFFF"/>
                  </a:solidFill>
                  <a:latin typeface="Calibri" pitchFamily="34" charset="0"/>
                </a:endParaRPr>
              </a:p>
            </p:txBody>
          </p:sp>
        </p:grpSp>
        <p:sp>
          <p:nvSpPr>
            <p:cNvPr id="133149" name="Rectangle 13"/>
            <p:cNvSpPr>
              <a:spLocks noChangeArrowheads="1"/>
            </p:cNvSpPr>
            <p:nvPr/>
          </p:nvSpPr>
          <p:spPr bwMode="auto">
            <a:xfrm>
              <a:off x="392068" y="1023474"/>
              <a:ext cx="1969864" cy="69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ar-EG" altLang="zh-CN" sz="2400" b="1" dirty="0"/>
                <a:t>ماذا ستسفيد</a:t>
              </a:r>
            </a:p>
            <a:p>
              <a:pPr algn="ctr"/>
              <a:r>
                <a:rPr lang="ar-EG" altLang="zh-CN" sz="2400" b="1" dirty="0"/>
                <a:t>بالخرائط الذهنية</a:t>
              </a:r>
            </a:p>
          </p:txBody>
        </p:sp>
      </p:grpSp>
      <p:grpSp>
        <p:nvGrpSpPr>
          <p:cNvPr id="10248" name="Group 8"/>
          <p:cNvGrpSpPr>
            <a:grpSpLocks/>
          </p:cNvGrpSpPr>
          <p:nvPr/>
        </p:nvGrpSpPr>
        <p:grpSpPr bwMode="auto">
          <a:xfrm>
            <a:off x="1260486" y="1668787"/>
            <a:ext cx="4835525" cy="493711"/>
            <a:chOff x="0" y="0"/>
            <a:chExt cx="4372005" cy="411246"/>
          </a:xfrm>
        </p:grpSpPr>
        <p:sp>
          <p:nvSpPr>
            <p:cNvPr id="133146" name="矩形 33"/>
            <p:cNvSpPr>
              <a:spLocks/>
            </p:cNvSpPr>
            <p:nvPr/>
          </p:nvSpPr>
          <p:spPr bwMode="auto">
            <a:xfrm>
              <a:off x="0" y="0"/>
              <a:ext cx="4372005" cy="388800"/>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sp>
          <p:nvSpPr>
            <p:cNvPr id="133147" name="TextBox 146"/>
            <p:cNvSpPr txBox="1">
              <a:spLocks noChangeArrowheads="1"/>
            </p:cNvSpPr>
            <p:nvPr/>
          </p:nvSpPr>
          <p:spPr bwMode="auto">
            <a:xfrm>
              <a:off x="192882" y="26693"/>
              <a:ext cx="4179123" cy="38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استمرارية </a:t>
              </a:r>
              <a:r>
                <a:rPr lang="ar-EG" altLang="zh-CN" sz="2400" b="1" dirty="0">
                  <a:solidFill>
                    <a:schemeClr val="bg1"/>
                  </a:solidFill>
                  <a:latin typeface="Microsoft YaHei" pitchFamily="34" charset="-122"/>
                  <a:ea typeface="Microsoft YaHei" pitchFamily="34" charset="-122"/>
                </a:rPr>
                <a:t>المعلومة </a:t>
              </a:r>
              <a:endParaRPr lang="en-US" altLang="ar-EG" sz="2400" b="1" dirty="0">
                <a:solidFill>
                  <a:schemeClr val="bg1"/>
                </a:solidFill>
                <a:latin typeface="Microsoft YaHei" pitchFamily="34" charset="-122"/>
                <a:ea typeface="Microsoft YaHei" pitchFamily="34" charset="-122"/>
              </a:endParaRPr>
            </a:p>
          </p:txBody>
        </p:sp>
      </p:grpSp>
      <p:grpSp>
        <p:nvGrpSpPr>
          <p:cNvPr id="10252" name="Group 12"/>
          <p:cNvGrpSpPr>
            <a:grpSpLocks/>
          </p:cNvGrpSpPr>
          <p:nvPr/>
        </p:nvGrpSpPr>
        <p:grpSpPr bwMode="auto">
          <a:xfrm>
            <a:off x="1232293" y="3067059"/>
            <a:ext cx="4482709" cy="528703"/>
            <a:chOff x="0" y="0"/>
            <a:chExt cx="3729063" cy="440866"/>
          </a:xfrm>
        </p:grpSpPr>
        <p:sp>
          <p:nvSpPr>
            <p:cNvPr id="133144" name="矩形 32"/>
            <p:cNvSpPr>
              <a:spLocks/>
            </p:cNvSpPr>
            <p:nvPr/>
          </p:nvSpPr>
          <p:spPr bwMode="auto">
            <a:xfrm>
              <a:off x="0" y="0"/>
              <a:ext cx="3729063" cy="388930"/>
            </a:xfrm>
            <a:prstGeom prst="rect">
              <a:avLst/>
            </a:prstGeom>
            <a:solidFill>
              <a:srgbClr val="7F7F7F">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5" name="TextBox 146"/>
            <p:cNvSpPr txBox="1">
              <a:spLocks noChangeArrowheads="1"/>
            </p:cNvSpPr>
            <p:nvPr/>
          </p:nvSpPr>
          <p:spPr bwMode="auto">
            <a:xfrm>
              <a:off x="0" y="55900"/>
              <a:ext cx="3729063" cy="3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التنظيم </a:t>
              </a:r>
              <a:endParaRPr lang="en-US" altLang="ar-EG" sz="2400" b="1" dirty="0">
                <a:solidFill>
                  <a:schemeClr val="bg1"/>
                </a:solidFill>
                <a:latin typeface="Microsoft YaHei" pitchFamily="34" charset="-122"/>
                <a:ea typeface="Microsoft YaHei" pitchFamily="34" charset="-122"/>
              </a:endParaRPr>
            </a:p>
          </p:txBody>
        </p:sp>
      </p:grpSp>
      <p:grpSp>
        <p:nvGrpSpPr>
          <p:cNvPr id="10256" name="Group 16"/>
          <p:cNvGrpSpPr>
            <a:grpSpLocks/>
          </p:cNvGrpSpPr>
          <p:nvPr/>
        </p:nvGrpSpPr>
        <p:grpSpPr bwMode="auto">
          <a:xfrm>
            <a:off x="1412879" y="4476749"/>
            <a:ext cx="4835525" cy="528771"/>
            <a:chOff x="0" y="0"/>
            <a:chExt cx="4372005" cy="440476"/>
          </a:xfrm>
        </p:grpSpPr>
        <p:sp>
          <p:nvSpPr>
            <p:cNvPr id="133142" name="矩形 31"/>
            <p:cNvSpPr>
              <a:spLocks/>
            </p:cNvSpPr>
            <p:nvPr/>
          </p:nvSpPr>
          <p:spPr bwMode="auto">
            <a:xfrm>
              <a:off x="0" y="0"/>
              <a:ext cx="4372005" cy="388388"/>
            </a:xfrm>
            <a:prstGeom prst="rect">
              <a:avLst/>
            </a:prstGeom>
            <a:solidFill>
              <a:srgbClr val="595959">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3" name="TextBox 146"/>
            <p:cNvSpPr txBox="1">
              <a:spLocks noChangeArrowheads="1"/>
            </p:cNvSpPr>
            <p:nvPr/>
          </p:nvSpPr>
          <p:spPr bwMode="auto">
            <a:xfrm>
              <a:off x="0" y="55900"/>
              <a:ext cx="4372004" cy="3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سرعة </a:t>
              </a:r>
              <a:r>
                <a:rPr lang="ar-EG" altLang="zh-CN" sz="2400" b="1" dirty="0">
                  <a:solidFill>
                    <a:schemeClr val="bg1"/>
                  </a:solidFill>
                  <a:latin typeface="Microsoft YaHei" pitchFamily="34" charset="-122"/>
                  <a:ea typeface="Microsoft YaHei" pitchFamily="34" charset="-122"/>
                </a:rPr>
                <a:t>التذكر </a:t>
              </a:r>
              <a:endParaRPr lang="en-US" altLang="ar-EG" sz="2400" b="1" dirty="0">
                <a:solidFill>
                  <a:schemeClr val="bg1"/>
                </a:solidFill>
                <a:latin typeface="Microsoft YaHei" pitchFamily="34" charset="-122"/>
                <a:ea typeface="Microsoft YaHei" pitchFamily="34" charset="-122"/>
              </a:endParaRPr>
            </a:p>
          </p:txBody>
        </p:sp>
      </p:grpSp>
      <p:grpSp>
        <p:nvGrpSpPr>
          <p:cNvPr id="10260" name="Group 20"/>
          <p:cNvGrpSpPr>
            <a:grpSpLocks/>
          </p:cNvGrpSpPr>
          <p:nvPr/>
        </p:nvGrpSpPr>
        <p:grpSpPr bwMode="auto">
          <a:xfrm>
            <a:off x="5943604" y="1331594"/>
            <a:ext cx="747713" cy="889635"/>
            <a:chOff x="0" y="0"/>
            <a:chExt cx="747186" cy="740914"/>
          </a:xfrm>
        </p:grpSpPr>
        <p:grpSp>
          <p:nvGrpSpPr>
            <p:cNvPr id="133138" name="Group 21"/>
            <p:cNvGrpSpPr>
              <a:grpSpLocks noChangeAspect="1"/>
            </p:cNvGrpSpPr>
            <p:nvPr/>
          </p:nvGrpSpPr>
          <p:grpSpPr bwMode="auto">
            <a:xfrm>
              <a:off x="3136" y="0"/>
              <a:ext cx="740914" cy="740914"/>
              <a:chOff x="0" y="0"/>
              <a:chExt cx="823237" cy="823237"/>
            </a:xfrm>
          </p:grpSpPr>
          <p:sp>
            <p:nvSpPr>
              <p:cNvPr id="133140" name="椭圆 38"/>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1" name="椭圆 39"/>
              <p:cNvSpPr>
                <a:spLocks noChangeAspect="1"/>
              </p:cNvSpPr>
              <p:nvPr/>
            </p:nvSpPr>
            <p:spPr bwMode="auto">
              <a:xfrm>
                <a:off x="51620" y="51621"/>
                <a:ext cx="720000" cy="720000"/>
              </a:xfrm>
              <a:prstGeom prst="ellipse">
                <a:avLst/>
              </a:prstGeom>
              <a:solidFill>
                <a:srgbClr val="007E00">
                  <a:alpha val="79999"/>
                </a:srgbClr>
              </a:solidFill>
              <a:ln w="12700">
                <a:solidFill>
                  <a:schemeClr val="bg1"/>
                </a:solidFill>
                <a:round/>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grpSp>
        <p:sp>
          <p:nvSpPr>
            <p:cNvPr id="133139" name="Rectangle 13"/>
            <p:cNvSpPr>
              <a:spLocks noChangeArrowheads="1"/>
            </p:cNvSpPr>
            <p:nvPr/>
          </p:nvSpPr>
          <p:spPr bwMode="auto">
            <a:xfrm>
              <a:off x="0" y="170402"/>
              <a:ext cx="747186" cy="3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b="1" dirty="0" smtClean="0">
                  <a:solidFill>
                    <a:schemeClr val="bg1"/>
                  </a:solidFill>
                  <a:latin typeface="Microsoft YaHei" pitchFamily="34" charset="-122"/>
                  <a:ea typeface="Microsoft YaHei" pitchFamily="34" charset="-122"/>
                </a:rPr>
                <a:t>4</a:t>
              </a:r>
              <a:endParaRPr lang="zh-CN" altLang="en-US" sz="2400" b="1" dirty="0">
                <a:solidFill>
                  <a:schemeClr val="bg1"/>
                </a:solidFill>
                <a:latin typeface="Microsoft YaHei" pitchFamily="34" charset="-122"/>
                <a:ea typeface="Microsoft YaHei" pitchFamily="34" charset="-122"/>
              </a:endParaRPr>
            </a:p>
          </p:txBody>
        </p:sp>
      </p:grpSp>
      <p:grpSp>
        <p:nvGrpSpPr>
          <p:cNvPr id="10265" name="Group 25"/>
          <p:cNvGrpSpPr>
            <a:grpSpLocks/>
          </p:cNvGrpSpPr>
          <p:nvPr/>
        </p:nvGrpSpPr>
        <p:grpSpPr bwMode="auto">
          <a:xfrm>
            <a:off x="5486412" y="2731769"/>
            <a:ext cx="747713" cy="887731"/>
            <a:chOff x="0" y="0"/>
            <a:chExt cx="747186" cy="739990"/>
          </a:xfrm>
        </p:grpSpPr>
        <p:grpSp>
          <p:nvGrpSpPr>
            <p:cNvPr id="133134" name="Group 26"/>
            <p:cNvGrpSpPr>
              <a:grpSpLocks noChangeAspect="1"/>
            </p:cNvGrpSpPr>
            <p:nvPr/>
          </p:nvGrpSpPr>
          <p:grpSpPr bwMode="auto">
            <a:xfrm>
              <a:off x="3598" y="0"/>
              <a:ext cx="739990" cy="739990"/>
              <a:chOff x="0" y="0"/>
              <a:chExt cx="822211" cy="822211"/>
            </a:xfrm>
          </p:grpSpPr>
          <p:sp>
            <p:nvSpPr>
              <p:cNvPr id="133136" name="椭圆 35"/>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7" name="椭圆 36"/>
              <p:cNvSpPr>
                <a:spLocks noChangeAspect="1"/>
              </p:cNvSpPr>
              <p:nvPr/>
            </p:nvSpPr>
            <p:spPr bwMode="auto">
              <a:xfrm>
                <a:off x="50644" y="51168"/>
                <a:ext cx="720921" cy="719876"/>
              </a:xfrm>
              <a:prstGeom prst="ellipse">
                <a:avLst/>
              </a:prstGeom>
              <a:solidFill>
                <a:srgbClr val="7F7F7F">
                  <a:alpha val="79999"/>
                </a:srgbClr>
              </a:solidFill>
              <a:ln w="12700">
                <a:solidFill>
                  <a:srgbClr val="7F7F7F"/>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5" name="Rectangle 13"/>
            <p:cNvSpPr>
              <a:spLocks noChangeArrowheads="1"/>
            </p:cNvSpPr>
            <p:nvPr/>
          </p:nvSpPr>
          <p:spPr bwMode="auto">
            <a:xfrm>
              <a:off x="0" y="169940"/>
              <a:ext cx="747186" cy="38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b="1" dirty="0" smtClean="0">
                  <a:solidFill>
                    <a:schemeClr val="bg1"/>
                  </a:solidFill>
                  <a:latin typeface="Microsoft YaHei" pitchFamily="34" charset="-122"/>
                  <a:ea typeface="Microsoft YaHei" pitchFamily="34" charset="-122"/>
                </a:rPr>
                <a:t>5</a:t>
              </a:r>
              <a:endParaRPr lang="zh-CN" altLang="en-US" sz="2400" b="1" dirty="0">
                <a:solidFill>
                  <a:schemeClr val="bg1"/>
                </a:solidFill>
                <a:latin typeface="Microsoft YaHei" pitchFamily="34" charset="-122"/>
                <a:ea typeface="Microsoft YaHei" pitchFamily="34" charset="-122"/>
              </a:endParaRPr>
            </a:p>
          </p:txBody>
        </p:sp>
      </p:grpSp>
      <p:grpSp>
        <p:nvGrpSpPr>
          <p:cNvPr id="10270" name="Group 30"/>
          <p:cNvGrpSpPr>
            <a:grpSpLocks/>
          </p:cNvGrpSpPr>
          <p:nvPr/>
        </p:nvGrpSpPr>
        <p:grpSpPr bwMode="auto">
          <a:xfrm>
            <a:off x="5943604" y="4141469"/>
            <a:ext cx="747713" cy="887731"/>
            <a:chOff x="0" y="0"/>
            <a:chExt cx="747186" cy="740120"/>
          </a:xfrm>
        </p:grpSpPr>
        <p:grpSp>
          <p:nvGrpSpPr>
            <p:cNvPr id="133130" name="Group 31"/>
            <p:cNvGrpSpPr>
              <a:grpSpLocks noChangeAspect="1"/>
            </p:cNvGrpSpPr>
            <p:nvPr/>
          </p:nvGrpSpPr>
          <p:grpSpPr bwMode="auto">
            <a:xfrm>
              <a:off x="3533" y="0"/>
              <a:ext cx="740120" cy="740120"/>
              <a:chOff x="0" y="0"/>
              <a:chExt cx="822355" cy="822355"/>
            </a:xfrm>
          </p:grpSpPr>
          <p:sp>
            <p:nvSpPr>
              <p:cNvPr id="133132" name="椭圆 41"/>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3" name="椭圆 42"/>
              <p:cNvSpPr>
                <a:spLocks noChangeAspect="1"/>
              </p:cNvSpPr>
              <p:nvPr/>
            </p:nvSpPr>
            <p:spPr bwMode="auto">
              <a:xfrm>
                <a:off x="50718" y="51177"/>
                <a:ext cx="720921" cy="720002"/>
              </a:xfrm>
              <a:prstGeom prst="ellipse">
                <a:avLst/>
              </a:prstGeom>
              <a:solidFill>
                <a:srgbClr val="595959">
                  <a:alpha val="79999"/>
                </a:srgbClr>
              </a:solidFill>
              <a:ln w="12700">
                <a:solidFill>
                  <a:srgbClr val="595959"/>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1" name="Rectangle 13"/>
            <p:cNvSpPr>
              <a:spLocks noChangeArrowheads="1"/>
            </p:cNvSpPr>
            <p:nvPr/>
          </p:nvSpPr>
          <p:spPr bwMode="auto">
            <a:xfrm>
              <a:off x="0" y="170005"/>
              <a:ext cx="747186" cy="3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b="1" dirty="0" smtClean="0">
                  <a:solidFill>
                    <a:schemeClr val="bg1"/>
                  </a:solidFill>
                  <a:latin typeface="Microsoft YaHei" pitchFamily="34" charset="-122"/>
                  <a:ea typeface="Microsoft YaHei" pitchFamily="34" charset="-122"/>
                </a:rPr>
                <a:t>6</a:t>
              </a:r>
              <a:endParaRPr lang="zh-CN" altLang="en-US" sz="2400" b="1" dirty="0">
                <a:solidFill>
                  <a:schemeClr val="bg1"/>
                </a:solidFill>
                <a:latin typeface="Microsoft YaHei" pitchFamily="34" charset="-122"/>
                <a:ea typeface="Microsoft YaHei" pitchFamily="34" charset="-122"/>
              </a:endParaRPr>
            </a:p>
          </p:txBody>
        </p:sp>
      </p:grpSp>
      <p:sp>
        <p:nvSpPr>
          <p:cNvPr id="35" name="TextBox 13"/>
          <p:cNvSpPr txBox="1">
            <a:spLocks noChangeArrowheads="1"/>
          </p:cNvSpPr>
          <p:nvPr/>
        </p:nvSpPr>
        <p:spPr bwMode="auto">
          <a:xfrm>
            <a:off x="5265738" y="139065"/>
            <a:ext cx="3878262"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الأنشطة والإجراءات</a:t>
            </a:r>
            <a:endParaRPr lang="zh-CN" altLang="en-US" sz="2800" b="1" dirty="0">
              <a:latin typeface="Microsoft YaHei" pitchFamily="34" charset="-122"/>
              <a:ea typeface="Microsoft YaHei" pitchFamily="34" charset="-122"/>
            </a:endParaRPr>
          </a:p>
        </p:txBody>
      </p:sp>
    </p:spTree>
    <p:extLst>
      <p:ext uri="{BB962C8B-B14F-4D97-AF65-F5344CB8AC3E}">
        <p14:creationId xmlns:p14="http://schemas.microsoft.com/office/powerpoint/2010/main" val="3306992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2"/>
                                        </p:tgtEl>
                                        <p:attrNameLst>
                                          <p:attrName>ppt_y</p:attrName>
                                        </p:attrNameLst>
                                      </p:cBhvr>
                                      <p:tavLst>
                                        <p:tav tm="0">
                                          <p:val>
                                            <p:strVal val="#ppt_y"/>
                                          </p:val>
                                        </p:tav>
                                        <p:tav tm="100000">
                                          <p:val>
                                            <p:strVal val="#ppt_y"/>
                                          </p:val>
                                        </p:tav>
                                      </p:tavLst>
                                    </p:anim>
                                    <p:animEffect transition="in" filter="fade">
                                      <p:cBhvr>
                                        <p:cTn id="10" dur="1000"/>
                                        <p:tgtEl>
                                          <p:spTgt spid="10242"/>
                                        </p:tgtEl>
                                      </p:cBhvr>
                                    </p:animEffect>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0260"/>
                                        </p:tgtEl>
                                        <p:attrNameLst>
                                          <p:attrName>style.visibility</p:attrName>
                                        </p:attrNameLst>
                                      </p:cBhvr>
                                      <p:to>
                                        <p:strVal val="visible"/>
                                      </p:to>
                                    </p:set>
                                    <p:anim calcmode="lin" valueType="num">
                                      <p:cBhvr>
                                        <p:cTn id="14" dur="500" fill="hold"/>
                                        <p:tgtEl>
                                          <p:spTgt spid="10260"/>
                                        </p:tgtEl>
                                        <p:attrNameLst>
                                          <p:attrName>ppt_w</p:attrName>
                                        </p:attrNameLst>
                                      </p:cBhvr>
                                      <p:tavLst>
                                        <p:tav tm="0">
                                          <p:val>
                                            <p:fltVal val="0"/>
                                          </p:val>
                                        </p:tav>
                                        <p:tav tm="100000">
                                          <p:val>
                                            <p:strVal val="#ppt_w"/>
                                          </p:val>
                                        </p:tav>
                                      </p:tavLst>
                                    </p:anim>
                                    <p:anim calcmode="lin" valueType="num">
                                      <p:cBhvr>
                                        <p:cTn id="15" dur="500" fill="hold"/>
                                        <p:tgtEl>
                                          <p:spTgt spid="10260"/>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10248"/>
                                        </p:tgtEl>
                                        <p:attrNameLst>
                                          <p:attrName>style.visibility</p:attrName>
                                        </p:attrNameLst>
                                      </p:cBhvr>
                                      <p:to>
                                        <p:strVal val="visible"/>
                                      </p:to>
                                    </p:set>
                                    <p:animEffect transition="in" filter="slide(fromLeft)">
                                      <p:cBhvr>
                                        <p:cTn id="18" dur="500"/>
                                        <p:tgtEl>
                                          <p:spTgt spid="10248"/>
                                        </p:tgtEl>
                                      </p:cBhvr>
                                    </p:animEffect>
                                  </p:childTnLst>
                                </p:cTn>
                              </p:par>
                              <p:par>
                                <p:cTn id="19" presetID="23" presetClass="entr" presetSubtype="16" fill="hold" nodeType="withEffect">
                                  <p:stCondLst>
                                    <p:cond delay="400"/>
                                  </p:stCondLst>
                                  <p:childTnLst>
                                    <p:set>
                                      <p:cBhvr>
                                        <p:cTn id="20" dur="1" fill="hold">
                                          <p:stCondLst>
                                            <p:cond delay="0"/>
                                          </p:stCondLst>
                                        </p:cTn>
                                        <p:tgtEl>
                                          <p:spTgt spid="10265"/>
                                        </p:tgtEl>
                                        <p:attrNameLst>
                                          <p:attrName>style.visibility</p:attrName>
                                        </p:attrNameLst>
                                      </p:cBhvr>
                                      <p:to>
                                        <p:strVal val="visible"/>
                                      </p:to>
                                    </p:set>
                                    <p:anim calcmode="lin" valueType="num">
                                      <p:cBhvr>
                                        <p:cTn id="21" dur="500" fill="hold"/>
                                        <p:tgtEl>
                                          <p:spTgt spid="10265"/>
                                        </p:tgtEl>
                                        <p:attrNameLst>
                                          <p:attrName>ppt_w</p:attrName>
                                        </p:attrNameLst>
                                      </p:cBhvr>
                                      <p:tavLst>
                                        <p:tav tm="0">
                                          <p:val>
                                            <p:fltVal val="0"/>
                                          </p:val>
                                        </p:tav>
                                        <p:tav tm="100000">
                                          <p:val>
                                            <p:strVal val="#ppt_w"/>
                                          </p:val>
                                        </p:tav>
                                      </p:tavLst>
                                    </p:anim>
                                    <p:anim calcmode="lin" valueType="num">
                                      <p:cBhvr>
                                        <p:cTn id="22" dur="500" fill="hold"/>
                                        <p:tgtEl>
                                          <p:spTgt spid="10265"/>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0252"/>
                                        </p:tgtEl>
                                        <p:attrNameLst>
                                          <p:attrName>style.visibility</p:attrName>
                                        </p:attrNameLst>
                                      </p:cBhvr>
                                      <p:to>
                                        <p:strVal val="visible"/>
                                      </p:to>
                                    </p:set>
                                    <p:animEffect transition="in" filter="slide(fromLeft)">
                                      <p:cBhvr>
                                        <p:cTn id="25" dur="500"/>
                                        <p:tgtEl>
                                          <p:spTgt spid="10252"/>
                                        </p:tgtEl>
                                      </p:cBhvr>
                                    </p:animEffect>
                                  </p:childTnLst>
                                </p:cTn>
                              </p:par>
                              <p:par>
                                <p:cTn id="26" presetID="23" presetClass="entr" presetSubtype="16" fill="hold" nodeType="withEffect">
                                  <p:stCondLst>
                                    <p:cond delay="800"/>
                                  </p:stCondLst>
                                  <p:childTnLst>
                                    <p:set>
                                      <p:cBhvr>
                                        <p:cTn id="27" dur="1" fill="hold">
                                          <p:stCondLst>
                                            <p:cond delay="0"/>
                                          </p:stCondLst>
                                        </p:cTn>
                                        <p:tgtEl>
                                          <p:spTgt spid="10270"/>
                                        </p:tgtEl>
                                        <p:attrNameLst>
                                          <p:attrName>style.visibility</p:attrName>
                                        </p:attrNameLst>
                                      </p:cBhvr>
                                      <p:to>
                                        <p:strVal val="visible"/>
                                      </p:to>
                                    </p:set>
                                    <p:anim calcmode="lin" valueType="num">
                                      <p:cBhvr>
                                        <p:cTn id="28" dur="500" fill="hold"/>
                                        <p:tgtEl>
                                          <p:spTgt spid="10270"/>
                                        </p:tgtEl>
                                        <p:attrNameLst>
                                          <p:attrName>ppt_w</p:attrName>
                                        </p:attrNameLst>
                                      </p:cBhvr>
                                      <p:tavLst>
                                        <p:tav tm="0">
                                          <p:val>
                                            <p:fltVal val="0"/>
                                          </p:val>
                                        </p:tav>
                                        <p:tav tm="100000">
                                          <p:val>
                                            <p:strVal val="#ppt_w"/>
                                          </p:val>
                                        </p:tav>
                                      </p:tavLst>
                                    </p:anim>
                                    <p:anim calcmode="lin" valueType="num">
                                      <p:cBhvr>
                                        <p:cTn id="29" dur="500" fill="hold"/>
                                        <p:tgtEl>
                                          <p:spTgt spid="10270"/>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0256"/>
                                        </p:tgtEl>
                                        <p:attrNameLst>
                                          <p:attrName>style.visibility</p:attrName>
                                        </p:attrNameLst>
                                      </p:cBhvr>
                                      <p:to>
                                        <p:strVal val="visible"/>
                                      </p:to>
                                    </p:set>
                                    <p:animEffect transition="in" filter="slide(fromLeft)">
                                      <p:cBhvr>
                                        <p:cTn id="32" dur="500"/>
                                        <p:tgtEl>
                                          <p:spTgt spid="10256"/>
                                        </p:tgtEl>
                                      </p:cBhvr>
                                    </p:animEffect>
                                  </p:childTnLst>
                                </p:cTn>
                              </p:par>
                            </p:childTnLst>
                          </p:cTn>
                        </p:par>
                        <p:par>
                          <p:cTn id="33" fill="hold" nodeType="afterGroup">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lide(from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فوائد </a:t>
            </a:r>
            <a:r>
              <a:rPr lang="ar-EG" altLang="zh-CN" sz="5000" b="1" dirty="0" smtClean="0">
                <a:solidFill>
                  <a:schemeClr val="bg1"/>
                </a:solidFill>
                <a:ea typeface="Microsoft YaHei" pitchFamily="34" charset="-122"/>
              </a:rPr>
              <a:t>اخرى للخريطة </a:t>
            </a:r>
            <a:r>
              <a:rPr lang="ar-EG" altLang="zh-CN" sz="5000" b="1" dirty="0">
                <a:solidFill>
                  <a:schemeClr val="bg1"/>
                </a:solidFill>
                <a:ea typeface="Microsoft YaHei" pitchFamily="34" charset="-122"/>
              </a:rPr>
              <a:t>الذهنية</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93752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838200"/>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تعطيك </a:t>
              </a:r>
              <a:r>
                <a:rPr lang="ar-EG" altLang="zh-CN" sz="2400" b="1" dirty="0">
                  <a:solidFill>
                    <a:schemeClr val="bg1"/>
                  </a:solidFill>
                </a:rPr>
                <a:t>صورة شاملة عن الموضوع</a:t>
              </a:r>
              <a:endParaRPr lang="zh-CN" altLang="en-US" sz="2400" b="1" dirty="0">
                <a:solidFill>
                  <a:schemeClr val="bg1"/>
                </a:solidFill>
              </a:endParaRPr>
            </a:p>
          </p:txBody>
        </p:sp>
      </p:grpSp>
      <p:grpSp>
        <p:nvGrpSpPr>
          <p:cNvPr id="8" name="Group 6"/>
          <p:cNvGrpSpPr>
            <a:grpSpLocks/>
          </p:cNvGrpSpPr>
          <p:nvPr/>
        </p:nvGrpSpPr>
        <p:grpSpPr bwMode="auto">
          <a:xfrm>
            <a:off x="1290650" y="1885951"/>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تعطيك </a:t>
              </a:r>
              <a:r>
                <a:rPr lang="ar-EG" altLang="zh-CN" sz="2400" b="1" dirty="0">
                  <a:solidFill>
                    <a:schemeClr val="bg1"/>
                  </a:solidFill>
                </a:rPr>
                <a:t>صورة واضحة عن موقعك الآن</a:t>
              </a:r>
              <a:endParaRPr lang="zh-CN" altLang="en-US" sz="2400" b="1" dirty="0">
                <a:solidFill>
                  <a:schemeClr val="bg1"/>
                </a:solidFill>
              </a:endParaRPr>
            </a:p>
          </p:txBody>
        </p:sp>
      </p:grpSp>
      <p:grpSp>
        <p:nvGrpSpPr>
          <p:cNvPr id="14" name="Group 11"/>
          <p:cNvGrpSpPr>
            <a:grpSpLocks/>
          </p:cNvGrpSpPr>
          <p:nvPr/>
        </p:nvGrpSpPr>
        <p:grpSpPr bwMode="auto">
          <a:xfrm>
            <a:off x="1290650" y="2931798"/>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تجعلك </a:t>
              </a:r>
              <a:r>
                <a:rPr lang="ar-EG" altLang="zh-CN" sz="2400" b="1" dirty="0">
                  <a:solidFill>
                    <a:schemeClr val="bg1"/>
                  </a:solidFill>
                </a:rPr>
                <a:t>تضع أكبر قدر ممكن من المعلومات في ورقة </a:t>
              </a:r>
              <a:r>
                <a:rPr lang="ar-EG" altLang="zh-CN" sz="2400" b="1" dirty="0" smtClean="0">
                  <a:solidFill>
                    <a:schemeClr val="bg1"/>
                  </a:solidFill>
                </a:rPr>
                <a:t>واحدة</a:t>
              </a:r>
              <a:endParaRPr lang="zh-CN" altLang="en-US" sz="2400" b="1" dirty="0">
                <a:solidFill>
                  <a:schemeClr val="bg1"/>
                </a:solidFill>
              </a:endParaRPr>
            </a:p>
          </p:txBody>
        </p:sp>
      </p:grpSp>
      <p:grpSp>
        <p:nvGrpSpPr>
          <p:cNvPr id="18" name="Group 15"/>
          <p:cNvGrpSpPr>
            <a:grpSpLocks/>
          </p:cNvGrpSpPr>
          <p:nvPr/>
        </p:nvGrpSpPr>
        <p:grpSpPr bwMode="auto">
          <a:xfrm>
            <a:off x="1290650" y="3979543"/>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تجعل </a:t>
              </a:r>
              <a:r>
                <a:rPr lang="ar-EG" altLang="zh-CN" sz="2400" b="1" dirty="0">
                  <a:solidFill>
                    <a:schemeClr val="bg1"/>
                  </a:solidFill>
                </a:rPr>
                <a:t>قراراتك أكثر صواباً</a:t>
              </a:r>
              <a:endParaRPr lang="zh-CN" altLang="en-US" sz="2400" b="1" dirty="0">
                <a:solidFill>
                  <a:schemeClr val="bg1"/>
                </a:solidFill>
              </a:endParaRPr>
            </a:p>
          </p:txBody>
        </p:sp>
      </p:grpSp>
      <p:sp>
        <p:nvSpPr>
          <p:cNvPr id="2" name="Folded Corner 1"/>
          <p:cNvSpPr/>
          <p:nvPr/>
        </p:nvSpPr>
        <p:spPr>
          <a:xfrm>
            <a:off x="685800" y="4872984"/>
            <a:ext cx="8001000" cy="1066800"/>
          </a:xfrm>
          <a:prstGeom prst="foldedCorner">
            <a:avLst>
              <a:gd name="adj" fmla="val 50000"/>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endParaRPr lang="ar-EG" sz="2400" b="1" dirty="0" smtClean="0"/>
          </a:p>
          <a:p>
            <a:pPr algn="ctr" rtl="1"/>
            <a:r>
              <a:rPr lang="ar-EG" sz="2500" b="1" dirty="0" smtClean="0">
                <a:solidFill>
                  <a:schemeClr val="tx2"/>
                </a:solidFill>
              </a:rPr>
              <a:t>عندما </a:t>
            </a:r>
            <a:r>
              <a:rPr lang="ar-EG" sz="2500" b="1" dirty="0">
                <a:solidFill>
                  <a:schemeClr val="tx2"/>
                </a:solidFill>
              </a:rPr>
              <a:t>تبدأ في الرسم وتضع كافة جوانبه في الخريطة فستفاجأ بكمية الأفكار التي </a:t>
            </a:r>
            <a:r>
              <a:rPr lang="ar-EG" sz="2500" b="1" dirty="0" smtClean="0">
                <a:solidFill>
                  <a:schemeClr val="tx2"/>
                </a:solidFill>
              </a:rPr>
              <a:t>تنهمر </a:t>
            </a:r>
            <a:r>
              <a:rPr lang="ar-EG" sz="2500" b="1" dirty="0">
                <a:solidFill>
                  <a:schemeClr val="tx2"/>
                </a:solidFill>
              </a:rPr>
              <a:t>عليك لأنك تتعامل مع عقلك بطريقة مشابهه لطريقة عمله</a:t>
            </a:r>
          </a:p>
        </p:txBody>
      </p:sp>
    </p:spTree>
    <p:extLst>
      <p:ext uri="{BB962C8B-B14F-4D97-AF65-F5344CB8AC3E}">
        <p14:creationId xmlns:p14="http://schemas.microsoft.com/office/powerpoint/2010/main" val="928092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الفوائد التربوية للخريطة الذهنية </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340025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تنظيم </a:t>
              </a:r>
              <a:r>
                <a:rPr lang="ar-EG" altLang="zh-CN" sz="2400" b="1" dirty="0">
                  <a:solidFill>
                    <a:schemeClr val="bg1"/>
                  </a:solidFill>
                </a:rPr>
                <a:t>البناء المعرفي والمهارى لدى كل منهما</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المراجعة </a:t>
              </a:r>
              <a:r>
                <a:rPr lang="ar-EG" altLang="zh-CN" sz="2400" b="1" dirty="0">
                  <a:solidFill>
                    <a:schemeClr val="bg1"/>
                  </a:solidFill>
                </a:rPr>
                <a:t>للمعلومات السابقة</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المراجعة </a:t>
              </a:r>
              <a:r>
                <a:rPr lang="ar-EG" altLang="zh-CN" sz="2400" b="1" dirty="0">
                  <a:solidFill>
                    <a:schemeClr val="bg1"/>
                  </a:solidFill>
                </a:rPr>
                <a:t>المتكررة للموضوع</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مراعاة </a:t>
              </a:r>
              <a:r>
                <a:rPr lang="ar-EG" altLang="zh-CN" sz="2400" b="1" dirty="0">
                  <a:solidFill>
                    <a:schemeClr val="bg1"/>
                  </a:solidFill>
                </a:rPr>
                <a:t>الفروق الفردية عند الطلبة</a:t>
              </a:r>
              <a:endParaRPr lang="zh-CN" altLang="en-US" sz="2400" b="1" dirty="0">
                <a:solidFill>
                  <a:schemeClr val="bg1"/>
                </a:solidFill>
              </a:endParaRPr>
            </a:p>
          </p:txBody>
        </p:sp>
      </p:grpSp>
    </p:spTree>
    <p:extLst>
      <p:ext uri="{BB962C8B-B14F-4D97-AF65-F5344CB8AC3E}">
        <p14:creationId xmlns:p14="http://schemas.microsoft.com/office/powerpoint/2010/main" val="3936502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447800"/>
            <a:ext cx="6562725" cy="736145"/>
            <a:chOff x="0" y="-66588"/>
            <a:chExt cx="6561756" cy="612648"/>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66588"/>
              <a:ext cx="6431598" cy="58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000" b="1" dirty="0" smtClean="0">
                  <a:solidFill>
                    <a:schemeClr val="bg1"/>
                  </a:solidFill>
                </a:rPr>
                <a:t>تطوير </a:t>
              </a:r>
              <a:r>
                <a:rPr lang="ar-EG" altLang="zh-CN" sz="2000" b="1" dirty="0">
                  <a:solidFill>
                    <a:schemeClr val="bg1"/>
                  </a:solidFill>
                </a:rPr>
                <a:t>المتعلمين لأسئلة جديدة عن بيانات ومعلومات قد حصلوا عليها من خلال الخريطة</a:t>
              </a:r>
              <a:endParaRPr lang="zh-CN" altLang="en-US" sz="2000" b="1" dirty="0">
                <a:solidFill>
                  <a:schemeClr val="bg1"/>
                </a:solidFill>
              </a:endParaRPr>
            </a:p>
          </p:txBody>
        </p:sp>
      </p:grpSp>
      <p:grpSp>
        <p:nvGrpSpPr>
          <p:cNvPr id="8" name="Group 6"/>
          <p:cNvGrpSpPr>
            <a:grpSpLocks/>
          </p:cNvGrpSpPr>
          <p:nvPr/>
        </p:nvGrpSpPr>
        <p:grpSpPr bwMode="auto">
          <a:xfrm>
            <a:off x="1290650" y="2568713"/>
            <a:ext cx="6562725" cy="707887"/>
            <a:chOff x="0" y="-5698"/>
            <a:chExt cx="6561756" cy="58913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5698"/>
              <a:ext cx="6431598" cy="58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000" b="1" dirty="0" smtClean="0">
                  <a:solidFill>
                    <a:schemeClr val="bg1"/>
                  </a:solidFill>
                </a:rPr>
                <a:t>إعداد </a:t>
              </a:r>
              <a:r>
                <a:rPr lang="ar-EG" altLang="zh-CN" sz="2000" b="1" dirty="0">
                  <a:solidFill>
                    <a:schemeClr val="bg1"/>
                  </a:solidFill>
                </a:rPr>
                <a:t>الاختبار المدرسي وذلك من خلال وضوح الجزئيات التفصيلية للموضوعات</a:t>
              </a:r>
              <a:endParaRPr lang="zh-CN" altLang="en-US" sz="20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تلخيص </a:t>
              </a:r>
              <a:r>
                <a:rPr lang="ar-EG" altLang="zh-CN" sz="2400" b="1" dirty="0">
                  <a:solidFill>
                    <a:schemeClr val="bg1"/>
                  </a:solidFill>
                </a:rPr>
                <a:t>الموضوع عند </a:t>
              </a:r>
              <a:r>
                <a:rPr lang="ar-EG" altLang="zh-CN" sz="2400" b="1" dirty="0" smtClean="0">
                  <a:solidFill>
                    <a:schemeClr val="bg1"/>
                  </a:solidFill>
                </a:rPr>
                <a:t>عرضه - الملخص </a:t>
              </a:r>
              <a:r>
                <a:rPr lang="ar-EG" altLang="zh-CN" sz="2400" b="1" dirty="0">
                  <a:solidFill>
                    <a:schemeClr val="bg1"/>
                  </a:solidFill>
                </a:rPr>
                <a:t>السبوري</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توثيق </a:t>
              </a:r>
              <a:r>
                <a:rPr lang="ar-EG" altLang="zh-CN" sz="2400" b="1" dirty="0">
                  <a:solidFill>
                    <a:schemeClr val="bg1"/>
                  </a:solidFill>
                </a:rPr>
                <a:t>البيانات والمعلومات من مصادر بحثية مختلفة</a:t>
              </a:r>
              <a:endParaRPr lang="zh-CN" altLang="en-US" sz="2400" b="1" dirty="0">
                <a:solidFill>
                  <a:schemeClr val="bg1"/>
                </a:solidFill>
              </a:endParaRPr>
            </a:p>
          </p:txBody>
        </p:sp>
      </p:grpSp>
    </p:spTree>
    <p:extLst>
      <p:ext uri="{BB962C8B-B14F-4D97-AF65-F5344CB8AC3E}">
        <p14:creationId xmlns:p14="http://schemas.microsoft.com/office/powerpoint/2010/main" val="971917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المراجعة </a:t>
              </a:r>
              <a:r>
                <a:rPr lang="ar-EG" altLang="zh-CN" sz="2400" b="1" dirty="0">
                  <a:solidFill>
                    <a:schemeClr val="bg1"/>
                  </a:solidFill>
                </a:rPr>
                <a:t>السريعة للموضوعات من قبل المتعلمين</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سهولة </a:t>
              </a:r>
              <a:r>
                <a:rPr lang="ar-EG" altLang="zh-CN" sz="2400" b="1" dirty="0">
                  <a:solidFill>
                    <a:schemeClr val="bg1"/>
                  </a:solidFill>
                </a:rPr>
                <a:t>تذكر البيانات والمعلومات الواردة في الموضوع </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رسم </a:t>
              </a:r>
              <a:r>
                <a:rPr lang="ar-EG" altLang="zh-CN" sz="2400" b="1" dirty="0">
                  <a:solidFill>
                    <a:schemeClr val="bg1"/>
                  </a:solidFill>
                </a:rPr>
                <a:t>صورة كلية لجزئيات الموضوع التفصيلي</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تنمي </a:t>
              </a:r>
              <a:r>
                <a:rPr lang="ar-EG" altLang="zh-CN" sz="2400" b="1" dirty="0">
                  <a:solidFill>
                    <a:schemeClr val="bg1"/>
                  </a:solidFill>
                </a:rPr>
                <a:t>مهارات المتعلمين في الإبداع الفني </a:t>
              </a:r>
              <a:endParaRPr lang="zh-CN" altLang="en-US" sz="2400" b="1" dirty="0">
                <a:solidFill>
                  <a:schemeClr val="bg1"/>
                </a:solidFill>
              </a:endParaRPr>
            </a:p>
          </p:txBody>
        </p:sp>
      </p:grpSp>
    </p:spTree>
    <p:extLst>
      <p:ext uri="{BB962C8B-B14F-4D97-AF65-F5344CB8AC3E}">
        <p14:creationId xmlns:p14="http://schemas.microsoft.com/office/powerpoint/2010/main" val="4279839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2" name="Rounded Rectangle 41"/>
          <p:cNvSpPr/>
          <p:nvPr/>
        </p:nvSpPr>
        <p:spPr>
          <a:xfrm>
            <a:off x="2286000" y="228600"/>
            <a:ext cx="4572000" cy="722334"/>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الاتفاقيات </a:t>
            </a:r>
          </a:p>
        </p:txBody>
      </p:sp>
      <p:sp>
        <p:nvSpPr>
          <p:cNvPr id="43" name="AutoShape 7"/>
          <p:cNvSpPr>
            <a:spLocks noChangeArrowheads="1"/>
          </p:cNvSpPr>
          <p:nvPr/>
        </p:nvSpPr>
        <p:spPr bwMode="auto">
          <a:xfrm>
            <a:off x="6621810" y="1247657"/>
            <a:ext cx="2369790" cy="668992"/>
          </a:xfrm>
          <a:prstGeom prst="roundRect">
            <a:avLst>
              <a:gd name="adj" fmla="val 5000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الابتسامة طوال الوقت </a:t>
            </a:r>
            <a:endParaRPr lang="ar-SA" sz="2400" b="1" dirty="0">
              <a:latin typeface="Verdana" panose="020B0604030504040204" pitchFamily="34" charset="0"/>
              <a:ea typeface="HY헤드라인M" pitchFamily="2" charset="-127"/>
            </a:endParaRPr>
          </a:p>
        </p:txBody>
      </p:sp>
      <p:sp>
        <p:nvSpPr>
          <p:cNvPr id="44" name="AutoShape 7"/>
          <p:cNvSpPr>
            <a:spLocks noChangeArrowheads="1"/>
          </p:cNvSpPr>
          <p:nvPr/>
        </p:nvSpPr>
        <p:spPr bwMode="auto">
          <a:xfrm>
            <a:off x="1973610" y="1247657"/>
            <a:ext cx="2369790" cy="668992"/>
          </a:xfrm>
          <a:prstGeom prst="roundRect">
            <a:avLst>
              <a:gd name="adj" fmla="val 5000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الحضور والانصراف</a:t>
            </a:r>
          </a:p>
          <a:p>
            <a:pPr algn="ctr"/>
            <a:r>
              <a:rPr lang="ar-EG" sz="2400" b="1" dirty="0">
                <a:latin typeface="Verdana" panose="020B0604030504040204" pitchFamily="34" charset="0"/>
                <a:ea typeface="HY헤드라인M" pitchFamily="2" charset="-127"/>
              </a:rPr>
              <a:t> في الوقت المحدد</a:t>
            </a:r>
            <a:endParaRPr lang="ar-SA" sz="2400" b="1" dirty="0">
              <a:latin typeface="Verdana" panose="020B0604030504040204" pitchFamily="34" charset="0"/>
              <a:ea typeface="HY헤드라인M" pitchFamily="2" charset="-127"/>
            </a:endParaRPr>
          </a:p>
        </p:txBody>
      </p:sp>
      <p:sp>
        <p:nvSpPr>
          <p:cNvPr id="45" name="AutoShape 7"/>
          <p:cNvSpPr>
            <a:spLocks noChangeArrowheads="1"/>
          </p:cNvSpPr>
          <p:nvPr/>
        </p:nvSpPr>
        <p:spPr bwMode="auto">
          <a:xfrm>
            <a:off x="6611480" y="2361374"/>
            <a:ext cx="2369790" cy="668992"/>
          </a:xfrm>
          <a:prstGeom prst="roundRect">
            <a:avLst>
              <a:gd name="adj" fmla="val 5000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ln>
            <a:noFill/>
          </a:ln>
          <a:effectLst/>
          <a:extLst/>
        </p:spPr>
        <p:txBody>
          <a:bodyPr wrap="none" anchor="ctr"/>
          <a:lstStyle/>
          <a:p>
            <a:pPr algn="ctr" rtl="1"/>
            <a:r>
              <a:rPr lang="ar-EG" sz="2400" b="1" dirty="0" smtClean="0">
                <a:latin typeface="Verdana" panose="020B0604030504040204" pitchFamily="34" charset="0"/>
                <a:ea typeface="HY헤드라인M" pitchFamily="2" charset="-127"/>
              </a:rPr>
              <a:t>تقبل جميع </a:t>
            </a:r>
          </a:p>
          <a:p>
            <a:pPr algn="ctr" rtl="1"/>
            <a:r>
              <a:rPr lang="ar-EG" sz="2400" b="1" dirty="0" smtClean="0">
                <a:latin typeface="Verdana" panose="020B0604030504040204" pitchFamily="34" charset="0"/>
                <a:ea typeface="HY헤드라인M" pitchFamily="2" charset="-127"/>
              </a:rPr>
              <a:t>الآراء </a:t>
            </a:r>
            <a:r>
              <a:rPr lang="ar-EG" sz="2400" b="1" dirty="0">
                <a:latin typeface="Verdana" panose="020B0604030504040204" pitchFamily="34" charset="0"/>
                <a:ea typeface="HY헤드라인M" pitchFamily="2" charset="-127"/>
              </a:rPr>
              <a:t>بصدر رحب</a:t>
            </a:r>
            <a:endParaRPr lang="ar-SA" sz="2400" b="1" dirty="0">
              <a:latin typeface="Verdana" panose="020B0604030504040204" pitchFamily="34" charset="0"/>
              <a:ea typeface="HY헤드라인M" pitchFamily="2" charset="-127"/>
            </a:endParaRPr>
          </a:p>
        </p:txBody>
      </p:sp>
      <p:sp>
        <p:nvSpPr>
          <p:cNvPr id="46" name="AutoShape 7"/>
          <p:cNvSpPr>
            <a:spLocks noChangeArrowheads="1"/>
          </p:cNvSpPr>
          <p:nvPr/>
        </p:nvSpPr>
        <p:spPr bwMode="auto">
          <a:xfrm>
            <a:off x="1963280" y="2361374"/>
            <a:ext cx="2369790" cy="668992"/>
          </a:xfrm>
          <a:prstGeom prst="roundRect">
            <a:avLst>
              <a:gd name="adj" fmla="val 5000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التفاعل مع المجموعة</a:t>
            </a:r>
            <a:endParaRPr lang="ar-SA" sz="2400" b="1" dirty="0">
              <a:latin typeface="Verdana" panose="020B0604030504040204" pitchFamily="34" charset="0"/>
              <a:ea typeface="HY헤드라인M" pitchFamily="2" charset="-127"/>
            </a:endParaRPr>
          </a:p>
        </p:txBody>
      </p:sp>
      <p:sp>
        <p:nvSpPr>
          <p:cNvPr id="47" name="AutoShape 7"/>
          <p:cNvSpPr>
            <a:spLocks noChangeArrowheads="1"/>
          </p:cNvSpPr>
          <p:nvPr/>
        </p:nvSpPr>
        <p:spPr bwMode="auto">
          <a:xfrm>
            <a:off x="6601150" y="3475091"/>
            <a:ext cx="2369790" cy="668992"/>
          </a:xfrm>
          <a:prstGeom prst="roundRect">
            <a:avLst>
              <a:gd name="adj" fmla="val 5000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المحمول مغلق </a:t>
            </a:r>
            <a:endParaRPr lang="ar-SA" sz="2400" b="1" dirty="0">
              <a:latin typeface="Verdana" panose="020B0604030504040204" pitchFamily="34" charset="0"/>
              <a:ea typeface="HY헤드라인M" pitchFamily="2" charset="-127"/>
            </a:endParaRPr>
          </a:p>
        </p:txBody>
      </p:sp>
      <p:sp>
        <p:nvSpPr>
          <p:cNvPr id="48" name="AutoShape 7"/>
          <p:cNvSpPr>
            <a:spLocks noChangeArrowheads="1"/>
          </p:cNvSpPr>
          <p:nvPr/>
        </p:nvSpPr>
        <p:spPr bwMode="auto">
          <a:xfrm>
            <a:off x="1952950" y="3475091"/>
            <a:ext cx="2369790" cy="668992"/>
          </a:xfrm>
          <a:prstGeom prst="roundRect">
            <a:avLst>
              <a:gd name="adj" fmla="val 5000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تنفيذ جميع التمارين</a:t>
            </a:r>
            <a:endParaRPr lang="ar-SA" sz="2400" b="1" dirty="0">
              <a:latin typeface="Verdana" panose="020B0604030504040204" pitchFamily="34" charset="0"/>
              <a:ea typeface="HY헤드라인M" pitchFamily="2" charset="-127"/>
            </a:endParaRPr>
          </a:p>
        </p:txBody>
      </p:sp>
      <p:sp>
        <p:nvSpPr>
          <p:cNvPr id="49" name="AutoShape 7"/>
          <p:cNvSpPr>
            <a:spLocks noChangeArrowheads="1"/>
          </p:cNvSpPr>
          <p:nvPr/>
        </p:nvSpPr>
        <p:spPr bwMode="auto">
          <a:xfrm>
            <a:off x="6590820" y="4588808"/>
            <a:ext cx="2369790" cy="668992"/>
          </a:xfrm>
          <a:prstGeom prst="roundRect">
            <a:avLst>
              <a:gd name="adj" fmla="val 5000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المحافظة على الانظباط </a:t>
            </a:r>
            <a:endParaRPr lang="ar-SA" sz="2400" b="1" dirty="0">
              <a:latin typeface="Verdana" panose="020B0604030504040204" pitchFamily="34" charset="0"/>
              <a:ea typeface="HY헤드라인M" pitchFamily="2" charset="-127"/>
            </a:endParaRPr>
          </a:p>
        </p:txBody>
      </p:sp>
      <p:sp>
        <p:nvSpPr>
          <p:cNvPr id="50" name="AutoShape 7"/>
          <p:cNvSpPr>
            <a:spLocks noChangeArrowheads="1"/>
          </p:cNvSpPr>
          <p:nvPr/>
        </p:nvSpPr>
        <p:spPr bwMode="auto">
          <a:xfrm>
            <a:off x="1942620" y="4588808"/>
            <a:ext cx="2369790" cy="668992"/>
          </a:xfrm>
          <a:prstGeom prst="roundRect">
            <a:avLst>
              <a:gd name="adj" fmla="val 5000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تقبل قرارات المدرب </a:t>
            </a:r>
            <a:endParaRPr lang="ar-SA" sz="2400" b="1" dirty="0">
              <a:latin typeface="Verdana" panose="020B0604030504040204" pitchFamily="34" charset="0"/>
              <a:ea typeface="HY헤드라인M" pitchFamily="2" charset="-127"/>
            </a:endParaRPr>
          </a:p>
        </p:txBody>
      </p:sp>
      <p:sp>
        <p:nvSpPr>
          <p:cNvPr id="51" name="AutoShape 7"/>
          <p:cNvSpPr>
            <a:spLocks noChangeArrowheads="1"/>
          </p:cNvSpPr>
          <p:nvPr/>
        </p:nvSpPr>
        <p:spPr bwMode="auto">
          <a:xfrm>
            <a:off x="6580490" y="5702525"/>
            <a:ext cx="2369790" cy="668992"/>
          </a:xfrm>
          <a:prstGeom prst="roundRect">
            <a:avLst>
              <a:gd name="adj" fmla="val 5000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حسن الظن </a:t>
            </a:r>
            <a:endParaRPr lang="ar-EG" sz="2400" b="1" dirty="0" smtClean="0">
              <a:latin typeface="Verdana" panose="020B0604030504040204" pitchFamily="34" charset="0"/>
              <a:ea typeface="HY헤드라인M" pitchFamily="2" charset="-127"/>
            </a:endParaRPr>
          </a:p>
          <a:p>
            <a:pPr algn="ctr"/>
            <a:r>
              <a:rPr lang="ar-EG" sz="2400" b="1" dirty="0" smtClean="0">
                <a:latin typeface="Verdana" panose="020B0604030504040204" pitchFamily="34" charset="0"/>
                <a:ea typeface="HY헤드라인M" pitchFamily="2" charset="-127"/>
              </a:rPr>
              <a:t>والثقة </a:t>
            </a:r>
            <a:r>
              <a:rPr lang="ar-EG" sz="2400" b="1" dirty="0">
                <a:latin typeface="Verdana" panose="020B0604030504040204" pitchFamily="34" charset="0"/>
                <a:ea typeface="HY헤드라인M" pitchFamily="2" charset="-127"/>
              </a:rPr>
              <a:t>المتبادلة</a:t>
            </a:r>
            <a:endParaRPr lang="ar-SA" sz="2400" b="1" dirty="0">
              <a:latin typeface="Verdana" panose="020B0604030504040204" pitchFamily="34" charset="0"/>
              <a:ea typeface="HY헤드라인M" pitchFamily="2" charset="-127"/>
            </a:endParaRPr>
          </a:p>
        </p:txBody>
      </p:sp>
      <p:sp>
        <p:nvSpPr>
          <p:cNvPr id="52" name="AutoShape 7"/>
          <p:cNvSpPr>
            <a:spLocks noChangeArrowheads="1"/>
          </p:cNvSpPr>
          <p:nvPr/>
        </p:nvSpPr>
        <p:spPr bwMode="auto">
          <a:xfrm>
            <a:off x="1932290" y="5702525"/>
            <a:ext cx="2369790" cy="668992"/>
          </a:xfrm>
          <a:prstGeom prst="roundRect">
            <a:avLst>
              <a:gd name="adj" fmla="val 5000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l="50000" t="50000" r="50000" b="50000"/>
            </a:path>
            <a:tileRect/>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الحب بين المجموعات</a:t>
            </a:r>
            <a:endParaRPr lang="ar-SA" sz="2400" b="1" dirty="0">
              <a:latin typeface="Verdana" panose="020B0604030504040204" pitchFamily="34" charset="0"/>
              <a:ea typeface="HY헤드라인M" pitchFamily="2" charset="-127"/>
            </a:endParaRPr>
          </a:p>
        </p:txBody>
      </p:sp>
      <p:pic>
        <p:nvPicPr>
          <p:cNvPr id="53" name="Picture 2" descr="F:\دينى\work\صور\kid-sm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4" name="Picture 3" descr="F:\دينى\work\صور\إدارة الوقت.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6" name="Picture 5" descr="F:\دينى\work\صور\اختلاف مشارب.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7" name="Picture 6" descr="F:\دينى\work\صور\15460_IPhone_Lock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8" name="Picture 7" descr="F:\دينى\work\صور\lar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9" name="Picture 8" descr="F:\دينى\work\صور\imagت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9" descr="F:\دينى\work\صور\84848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1" name="Picture 10" descr="F:\دينى\work\صور\zan 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2" name="Picture 11" descr="F:\دينى\work\صور\Love-Is-Love_6.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630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par>
                                <p:cTn id="11" presetID="3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par>
                                <p:cTn id="25" presetID="3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1000" fill="hold"/>
                                        <p:tgtEl>
                                          <p:spTgt spid="54"/>
                                        </p:tgtEl>
                                        <p:attrNameLst>
                                          <p:attrName>ppt_w</p:attrName>
                                        </p:attrNameLst>
                                      </p:cBhvr>
                                      <p:tavLst>
                                        <p:tav tm="0">
                                          <p:val>
                                            <p:fltVal val="0"/>
                                          </p:val>
                                        </p:tav>
                                        <p:tav tm="100000">
                                          <p:val>
                                            <p:strVal val="#ppt_w"/>
                                          </p:val>
                                        </p:tav>
                                      </p:tavLst>
                                    </p:anim>
                                    <p:anim calcmode="lin" valueType="num">
                                      <p:cBhvr>
                                        <p:cTn id="28" dur="1000" fill="hold"/>
                                        <p:tgtEl>
                                          <p:spTgt spid="54"/>
                                        </p:tgtEl>
                                        <p:attrNameLst>
                                          <p:attrName>ppt_h</p:attrName>
                                        </p:attrNameLst>
                                      </p:cBhvr>
                                      <p:tavLst>
                                        <p:tav tm="0">
                                          <p:val>
                                            <p:fltVal val="0"/>
                                          </p:val>
                                        </p:tav>
                                        <p:tav tm="100000">
                                          <p:val>
                                            <p:strVal val="#ppt_h"/>
                                          </p:val>
                                        </p:tav>
                                      </p:tavLst>
                                    </p:anim>
                                    <p:anim calcmode="lin" valueType="num">
                                      <p:cBhvr>
                                        <p:cTn id="29" dur="1000" fill="hold"/>
                                        <p:tgtEl>
                                          <p:spTgt spid="54"/>
                                        </p:tgtEl>
                                        <p:attrNameLst>
                                          <p:attrName>style.rotation</p:attrName>
                                        </p:attrNameLst>
                                      </p:cBhvr>
                                      <p:tavLst>
                                        <p:tav tm="0">
                                          <p:val>
                                            <p:fltVal val="90"/>
                                          </p:val>
                                        </p:tav>
                                        <p:tav tm="100000">
                                          <p:val>
                                            <p:fltVal val="0"/>
                                          </p:val>
                                        </p:tav>
                                      </p:tavLst>
                                    </p:anim>
                                    <p:animEffect transition="in" filter="fade">
                                      <p:cBhvr>
                                        <p:cTn id="30" dur="10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ppt_w</p:attrName>
                                        </p:attrNameLst>
                                      </p:cBhvr>
                                      <p:tavLst>
                                        <p:tav tm="0">
                                          <p:val>
                                            <p:fltVal val="0"/>
                                          </p:val>
                                        </p:tav>
                                        <p:tav tm="100000">
                                          <p:val>
                                            <p:strVal val="#ppt_w"/>
                                          </p:val>
                                        </p:tav>
                                      </p:tavLst>
                                    </p:anim>
                                    <p:anim calcmode="lin" valueType="num">
                                      <p:cBhvr>
                                        <p:cTn id="36" dur="1000" fill="hold"/>
                                        <p:tgtEl>
                                          <p:spTgt spid="45"/>
                                        </p:tgtEl>
                                        <p:attrNameLst>
                                          <p:attrName>ppt_h</p:attrName>
                                        </p:attrNameLst>
                                      </p:cBhvr>
                                      <p:tavLst>
                                        <p:tav tm="0">
                                          <p:val>
                                            <p:fltVal val="0"/>
                                          </p:val>
                                        </p:tav>
                                        <p:tav tm="100000">
                                          <p:val>
                                            <p:strVal val="#ppt_h"/>
                                          </p:val>
                                        </p:tav>
                                      </p:tavLst>
                                    </p:anim>
                                    <p:anim calcmode="lin" valueType="num">
                                      <p:cBhvr>
                                        <p:cTn id="37" dur="1000" fill="hold"/>
                                        <p:tgtEl>
                                          <p:spTgt spid="45"/>
                                        </p:tgtEl>
                                        <p:attrNameLst>
                                          <p:attrName>style.rotation</p:attrName>
                                        </p:attrNameLst>
                                      </p:cBhvr>
                                      <p:tavLst>
                                        <p:tav tm="0">
                                          <p:val>
                                            <p:fltVal val="90"/>
                                          </p:val>
                                        </p:tav>
                                        <p:tav tm="100000">
                                          <p:val>
                                            <p:fltVal val="0"/>
                                          </p:val>
                                        </p:tav>
                                      </p:tavLst>
                                    </p:anim>
                                    <p:animEffect transition="in" filter="fade">
                                      <p:cBhvr>
                                        <p:cTn id="38" dur="1000"/>
                                        <p:tgtEl>
                                          <p:spTgt spid="45"/>
                                        </p:tgtEl>
                                      </p:cBhvr>
                                    </p:animEffect>
                                  </p:childTnLst>
                                </p:cTn>
                              </p:par>
                              <p:par>
                                <p:cTn id="39" presetID="3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 calcmode="lin" valueType="num">
                                      <p:cBhvr>
                                        <p:cTn id="43" dur="1000" fill="hold"/>
                                        <p:tgtEl>
                                          <p:spTgt spid="55"/>
                                        </p:tgtEl>
                                        <p:attrNameLst>
                                          <p:attrName>style.rotation</p:attrName>
                                        </p:attrNameLst>
                                      </p:cBhvr>
                                      <p:tavLst>
                                        <p:tav tm="0">
                                          <p:val>
                                            <p:fltVal val="90"/>
                                          </p:val>
                                        </p:tav>
                                        <p:tav tm="100000">
                                          <p:val>
                                            <p:fltVal val="0"/>
                                          </p:val>
                                        </p:tav>
                                      </p:tavLst>
                                    </p:anim>
                                    <p:animEffect transition="in" filter="fade">
                                      <p:cBhvr>
                                        <p:cTn id="44" dur="10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par>
                                <p:cTn id="53" presetID="3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1000" fill="hold"/>
                                        <p:tgtEl>
                                          <p:spTgt spid="56"/>
                                        </p:tgtEl>
                                        <p:attrNameLst>
                                          <p:attrName>ppt_w</p:attrName>
                                        </p:attrNameLst>
                                      </p:cBhvr>
                                      <p:tavLst>
                                        <p:tav tm="0">
                                          <p:val>
                                            <p:fltVal val="0"/>
                                          </p:val>
                                        </p:tav>
                                        <p:tav tm="100000">
                                          <p:val>
                                            <p:strVal val="#ppt_w"/>
                                          </p:val>
                                        </p:tav>
                                      </p:tavLst>
                                    </p:anim>
                                    <p:anim calcmode="lin" valueType="num">
                                      <p:cBhvr>
                                        <p:cTn id="56" dur="1000" fill="hold"/>
                                        <p:tgtEl>
                                          <p:spTgt spid="56"/>
                                        </p:tgtEl>
                                        <p:attrNameLst>
                                          <p:attrName>ppt_h</p:attrName>
                                        </p:attrNameLst>
                                      </p:cBhvr>
                                      <p:tavLst>
                                        <p:tav tm="0">
                                          <p:val>
                                            <p:fltVal val="0"/>
                                          </p:val>
                                        </p:tav>
                                        <p:tav tm="100000">
                                          <p:val>
                                            <p:strVal val="#ppt_h"/>
                                          </p:val>
                                        </p:tav>
                                      </p:tavLst>
                                    </p:anim>
                                    <p:anim calcmode="lin" valueType="num">
                                      <p:cBhvr>
                                        <p:cTn id="57" dur="1000" fill="hold"/>
                                        <p:tgtEl>
                                          <p:spTgt spid="56"/>
                                        </p:tgtEl>
                                        <p:attrNameLst>
                                          <p:attrName>style.rotation</p:attrName>
                                        </p:attrNameLst>
                                      </p:cBhvr>
                                      <p:tavLst>
                                        <p:tav tm="0">
                                          <p:val>
                                            <p:fltVal val="90"/>
                                          </p:val>
                                        </p:tav>
                                        <p:tav tm="100000">
                                          <p:val>
                                            <p:fltVal val="0"/>
                                          </p:val>
                                        </p:tav>
                                      </p:tavLst>
                                    </p:anim>
                                    <p:animEffect transition="in" filter="fade">
                                      <p:cBhvr>
                                        <p:cTn id="58" dur="10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1000" fill="hold"/>
                                        <p:tgtEl>
                                          <p:spTgt spid="47"/>
                                        </p:tgtEl>
                                        <p:attrNameLst>
                                          <p:attrName>ppt_w</p:attrName>
                                        </p:attrNameLst>
                                      </p:cBhvr>
                                      <p:tavLst>
                                        <p:tav tm="0">
                                          <p:val>
                                            <p:fltVal val="0"/>
                                          </p:val>
                                        </p:tav>
                                        <p:tav tm="100000">
                                          <p:val>
                                            <p:strVal val="#ppt_w"/>
                                          </p:val>
                                        </p:tav>
                                      </p:tavLst>
                                    </p:anim>
                                    <p:anim calcmode="lin" valueType="num">
                                      <p:cBhvr>
                                        <p:cTn id="64" dur="1000" fill="hold"/>
                                        <p:tgtEl>
                                          <p:spTgt spid="47"/>
                                        </p:tgtEl>
                                        <p:attrNameLst>
                                          <p:attrName>ppt_h</p:attrName>
                                        </p:attrNameLst>
                                      </p:cBhvr>
                                      <p:tavLst>
                                        <p:tav tm="0">
                                          <p:val>
                                            <p:fltVal val="0"/>
                                          </p:val>
                                        </p:tav>
                                        <p:tav tm="100000">
                                          <p:val>
                                            <p:strVal val="#ppt_h"/>
                                          </p:val>
                                        </p:tav>
                                      </p:tavLst>
                                    </p:anim>
                                    <p:anim calcmode="lin" valueType="num">
                                      <p:cBhvr>
                                        <p:cTn id="65" dur="1000" fill="hold"/>
                                        <p:tgtEl>
                                          <p:spTgt spid="47"/>
                                        </p:tgtEl>
                                        <p:attrNameLst>
                                          <p:attrName>style.rotation</p:attrName>
                                        </p:attrNameLst>
                                      </p:cBhvr>
                                      <p:tavLst>
                                        <p:tav tm="0">
                                          <p:val>
                                            <p:fltVal val="90"/>
                                          </p:val>
                                        </p:tav>
                                        <p:tav tm="100000">
                                          <p:val>
                                            <p:fltVal val="0"/>
                                          </p:val>
                                        </p:tav>
                                      </p:tavLst>
                                    </p:anim>
                                    <p:animEffect transition="in" filter="fade">
                                      <p:cBhvr>
                                        <p:cTn id="66" dur="1000"/>
                                        <p:tgtEl>
                                          <p:spTgt spid="47"/>
                                        </p:tgtEl>
                                      </p:cBhvr>
                                    </p:animEffect>
                                  </p:childTnLst>
                                </p:cTn>
                              </p:par>
                              <p:par>
                                <p:cTn id="67" presetID="3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1000" fill="hold"/>
                                        <p:tgtEl>
                                          <p:spTgt spid="57"/>
                                        </p:tgtEl>
                                        <p:attrNameLst>
                                          <p:attrName>ppt_w</p:attrName>
                                        </p:attrNameLst>
                                      </p:cBhvr>
                                      <p:tavLst>
                                        <p:tav tm="0">
                                          <p:val>
                                            <p:fltVal val="0"/>
                                          </p:val>
                                        </p:tav>
                                        <p:tav tm="100000">
                                          <p:val>
                                            <p:strVal val="#ppt_w"/>
                                          </p:val>
                                        </p:tav>
                                      </p:tavLst>
                                    </p:anim>
                                    <p:anim calcmode="lin" valueType="num">
                                      <p:cBhvr>
                                        <p:cTn id="70" dur="1000" fill="hold"/>
                                        <p:tgtEl>
                                          <p:spTgt spid="57"/>
                                        </p:tgtEl>
                                        <p:attrNameLst>
                                          <p:attrName>ppt_h</p:attrName>
                                        </p:attrNameLst>
                                      </p:cBhvr>
                                      <p:tavLst>
                                        <p:tav tm="0">
                                          <p:val>
                                            <p:fltVal val="0"/>
                                          </p:val>
                                        </p:tav>
                                        <p:tav tm="100000">
                                          <p:val>
                                            <p:strVal val="#ppt_h"/>
                                          </p:val>
                                        </p:tav>
                                      </p:tavLst>
                                    </p:anim>
                                    <p:anim calcmode="lin" valueType="num">
                                      <p:cBhvr>
                                        <p:cTn id="71" dur="1000" fill="hold"/>
                                        <p:tgtEl>
                                          <p:spTgt spid="57"/>
                                        </p:tgtEl>
                                        <p:attrNameLst>
                                          <p:attrName>style.rotation</p:attrName>
                                        </p:attrNameLst>
                                      </p:cBhvr>
                                      <p:tavLst>
                                        <p:tav tm="0">
                                          <p:val>
                                            <p:fltVal val="90"/>
                                          </p:val>
                                        </p:tav>
                                        <p:tav tm="100000">
                                          <p:val>
                                            <p:fltVal val="0"/>
                                          </p:val>
                                        </p:tav>
                                      </p:tavLst>
                                    </p:anim>
                                    <p:animEffect transition="in" filter="fade">
                                      <p:cBhvr>
                                        <p:cTn id="72" dur="10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style.rotation</p:attrName>
                                        </p:attrNameLst>
                                      </p:cBhvr>
                                      <p:tavLst>
                                        <p:tav tm="0">
                                          <p:val>
                                            <p:fltVal val="90"/>
                                          </p:val>
                                        </p:tav>
                                        <p:tav tm="100000">
                                          <p:val>
                                            <p:fltVal val="0"/>
                                          </p:val>
                                        </p:tav>
                                      </p:tavLst>
                                    </p:anim>
                                    <p:animEffect transition="in" filter="fade">
                                      <p:cBhvr>
                                        <p:cTn id="80" dur="1000"/>
                                        <p:tgtEl>
                                          <p:spTgt spid="48"/>
                                        </p:tgtEl>
                                      </p:cBhvr>
                                    </p:animEffect>
                                  </p:childTnLst>
                                </p:cTn>
                              </p:par>
                              <p:par>
                                <p:cTn id="81" presetID="3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1000" fill="hold"/>
                                        <p:tgtEl>
                                          <p:spTgt spid="58"/>
                                        </p:tgtEl>
                                        <p:attrNameLst>
                                          <p:attrName>ppt_w</p:attrName>
                                        </p:attrNameLst>
                                      </p:cBhvr>
                                      <p:tavLst>
                                        <p:tav tm="0">
                                          <p:val>
                                            <p:fltVal val="0"/>
                                          </p:val>
                                        </p:tav>
                                        <p:tav tm="100000">
                                          <p:val>
                                            <p:strVal val="#ppt_w"/>
                                          </p:val>
                                        </p:tav>
                                      </p:tavLst>
                                    </p:anim>
                                    <p:anim calcmode="lin" valueType="num">
                                      <p:cBhvr>
                                        <p:cTn id="84" dur="1000" fill="hold"/>
                                        <p:tgtEl>
                                          <p:spTgt spid="58"/>
                                        </p:tgtEl>
                                        <p:attrNameLst>
                                          <p:attrName>ppt_h</p:attrName>
                                        </p:attrNameLst>
                                      </p:cBhvr>
                                      <p:tavLst>
                                        <p:tav tm="0">
                                          <p:val>
                                            <p:fltVal val="0"/>
                                          </p:val>
                                        </p:tav>
                                        <p:tav tm="100000">
                                          <p:val>
                                            <p:strVal val="#ppt_h"/>
                                          </p:val>
                                        </p:tav>
                                      </p:tavLst>
                                    </p:anim>
                                    <p:anim calcmode="lin" valueType="num">
                                      <p:cBhvr>
                                        <p:cTn id="85" dur="1000" fill="hold"/>
                                        <p:tgtEl>
                                          <p:spTgt spid="58"/>
                                        </p:tgtEl>
                                        <p:attrNameLst>
                                          <p:attrName>style.rotation</p:attrName>
                                        </p:attrNameLst>
                                      </p:cBhvr>
                                      <p:tavLst>
                                        <p:tav tm="0">
                                          <p:val>
                                            <p:fltVal val="90"/>
                                          </p:val>
                                        </p:tav>
                                        <p:tav tm="100000">
                                          <p:val>
                                            <p:fltVal val="0"/>
                                          </p:val>
                                        </p:tav>
                                      </p:tavLst>
                                    </p:anim>
                                    <p:animEffect transition="in" filter="fade">
                                      <p:cBhvr>
                                        <p:cTn id="86" dur="10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1000" fill="hold"/>
                                        <p:tgtEl>
                                          <p:spTgt spid="49"/>
                                        </p:tgtEl>
                                        <p:attrNameLst>
                                          <p:attrName>ppt_w</p:attrName>
                                        </p:attrNameLst>
                                      </p:cBhvr>
                                      <p:tavLst>
                                        <p:tav tm="0">
                                          <p:val>
                                            <p:fltVal val="0"/>
                                          </p:val>
                                        </p:tav>
                                        <p:tav tm="100000">
                                          <p:val>
                                            <p:strVal val="#ppt_w"/>
                                          </p:val>
                                        </p:tav>
                                      </p:tavLst>
                                    </p:anim>
                                    <p:anim calcmode="lin" valueType="num">
                                      <p:cBhvr>
                                        <p:cTn id="92" dur="1000" fill="hold"/>
                                        <p:tgtEl>
                                          <p:spTgt spid="49"/>
                                        </p:tgtEl>
                                        <p:attrNameLst>
                                          <p:attrName>ppt_h</p:attrName>
                                        </p:attrNameLst>
                                      </p:cBhvr>
                                      <p:tavLst>
                                        <p:tav tm="0">
                                          <p:val>
                                            <p:fltVal val="0"/>
                                          </p:val>
                                        </p:tav>
                                        <p:tav tm="100000">
                                          <p:val>
                                            <p:strVal val="#ppt_h"/>
                                          </p:val>
                                        </p:tav>
                                      </p:tavLst>
                                    </p:anim>
                                    <p:anim calcmode="lin" valueType="num">
                                      <p:cBhvr>
                                        <p:cTn id="93" dur="1000" fill="hold"/>
                                        <p:tgtEl>
                                          <p:spTgt spid="49"/>
                                        </p:tgtEl>
                                        <p:attrNameLst>
                                          <p:attrName>style.rotation</p:attrName>
                                        </p:attrNameLst>
                                      </p:cBhvr>
                                      <p:tavLst>
                                        <p:tav tm="0">
                                          <p:val>
                                            <p:fltVal val="90"/>
                                          </p:val>
                                        </p:tav>
                                        <p:tav tm="100000">
                                          <p:val>
                                            <p:fltVal val="0"/>
                                          </p:val>
                                        </p:tav>
                                      </p:tavLst>
                                    </p:anim>
                                    <p:animEffect transition="in" filter="fade">
                                      <p:cBhvr>
                                        <p:cTn id="94" dur="1000"/>
                                        <p:tgtEl>
                                          <p:spTgt spid="49"/>
                                        </p:tgtEl>
                                      </p:cBhvr>
                                    </p:animEffect>
                                  </p:childTnLst>
                                </p:cTn>
                              </p:par>
                              <p:par>
                                <p:cTn id="95" presetID="31"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fltVal val="0"/>
                                          </p:val>
                                        </p:tav>
                                        <p:tav tm="100000">
                                          <p:val>
                                            <p:strVal val="#ppt_w"/>
                                          </p:val>
                                        </p:tav>
                                      </p:tavLst>
                                    </p:anim>
                                    <p:anim calcmode="lin" valueType="num">
                                      <p:cBhvr>
                                        <p:cTn id="98" dur="1000" fill="hold"/>
                                        <p:tgtEl>
                                          <p:spTgt spid="59"/>
                                        </p:tgtEl>
                                        <p:attrNameLst>
                                          <p:attrName>ppt_h</p:attrName>
                                        </p:attrNameLst>
                                      </p:cBhvr>
                                      <p:tavLst>
                                        <p:tav tm="0">
                                          <p:val>
                                            <p:fltVal val="0"/>
                                          </p:val>
                                        </p:tav>
                                        <p:tav tm="100000">
                                          <p:val>
                                            <p:strVal val="#ppt_h"/>
                                          </p:val>
                                        </p:tav>
                                      </p:tavLst>
                                    </p:anim>
                                    <p:anim calcmode="lin" valueType="num">
                                      <p:cBhvr>
                                        <p:cTn id="99" dur="1000" fill="hold"/>
                                        <p:tgtEl>
                                          <p:spTgt spid="59"/>
                                        </p:tgtEl>
                                        <p:attrNameLst>
                                          <p:attrName>style.rotation</p:attrName>
                                        </p:attrNameLst>
                                      </p:cBhvr>
                                      <p:tavLst>
                                        <p:tav tm="0">
                                          <p:val>
                                            <p:fltVal val="90"/>
                                          </p:val>
                                        </p:tav>
                                        <p:tav tm="100000">
                                          <p:val>
                                            <p:fltVal val="0"/>
                                          </p:val>
                                        </p:tav>
                                      </p:tavLst>
                                    </p:anim>
                                    <p:animEffect transition="in" filter="fade">
                                      <p:cBhvr>
                                        <p:cTn id="100" dur="10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1000" fill="hold"/>
                                        <p:tgtEl>
                                          <p:spTgt spid="60"/>
                                        </p:tgtEl>
                                        <p:attrNameLst>
                                          <p:attrName>ppt_w</p:attrName>
                                        </p:attrNameLst>
                                      </p:cBhvr>
                                      <p:tavLst>
                                        <p:tav tm="0">
                                          <p:val>
                                            <p:fltVal val="0"/>
                                          </p:val>
                                        </p:tav>
                                        <p:tav tm="100000">
                                          <p:val>
                                            <p:strVal val="#ppt_w"/>
                                          </p:val>
                                        </p:tav>
                                      </p:tavLst>
                                    </p:anim>
                                    <p:anim calcmode="lin" valueType="num">
                                      <p:cBhvr>
                                        <p:cTn id="112" dur="1000" fill="hold"/>
                                        <p:tgtEl>
                                          <p:spTgt spid="60"/>
                                        </p:tgtEl>
                                        <p:attrNameLst>
                                          <p:attrName>ppt_h</p:attrName>
                                        </p:attrNameLst>
                                      </p:cBhvr>
                                      <p:tavLst>
                                        <p:tav tm="0">
                                          <p:val>
                                            <p:fltVal val="0"/>
                                          </p:val>
                                        </p:tav>
                                        <p:tav tm="100000">
                                          <p:val>
                                            <p:strVal val="#ppt_h"/>
                                          </p:val>
                                        </p:tav>
                                      </p:tavLst>
                                    </p:anim>
                                    <p:anim calcmode="lin" valueType="num">
                                      <p:cBhvr>
                                        <p:cTn id="113" dur="1000" fill="hold"/>
                                        <p:tgtEl>
                                          <p:spTgt spid="60"/>
                                        </p:tgtEl>
                                        <p:attrNameLst>
                                          <p:attrName>style.rotation</p:attrName>
                                        </p:attrNameLst>
                                      </p:cBhvr>
                                      <p:tavLst>
                                        <p:tav tm="0">
                                          <p:val>
                                            <p:fltVal val="90"/>
                                          </p:val>
                                        </p:tav>
                                        <p:tav tm="100000">
                                          <p:val>
                                            <p:fltVal val="0"/>
                                          </p:val>
                                        </p:tav>
                                      </p:tavLst>
                                    </p:anim>
                                    <p:animEffect transition="in" filter="fade">
                                      <p:cBhvr>
                                        <p:cTn id="114" dur="1000"/>
                                        <p:tgtEl>
                                          <p:spTgt spid="6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p:cTn id="125" dur="1000" fill="hold"/>
                                        <p:tgtEl>
                                          <p:spTgt spid="61"/>
                                        </p:tgtEl>
                                        <p:attrNameLst>
                                          <p:attrName>ppt_w</p:attrName>
                                        </p:attrNameLst>
                                      </p:cBhvr>
                                      <p:tavLst>
                                        <p:tav tm="0">
                                          <p:val>
                                            <p:fltVal val="0"/>
                                          </p:val>
                                        </p:tav>
                                        <p:tav tm="100000">
                                          <p:val>
                                            <p:strVal val="#ppt_w"/>
                                          </p:val>
                                        </p:tav>
                                      </p:tavLst>
                                    </p:anim>
                                    <p:anim calcmode="lin" valueType="num">
                                      <p:cBhvr>
                                        <p:cTn id="126" dur="1000" fill="hold"/>
                                        <p:tgtEl>
                                          <p:spTgt spid="61"/>
                                        </p:tgtEl>
                                        <p:attrNameLst>
                                          <p:attrName>ppt_h</p:attrName>
                                        </p:attrNameLst>
                                      </p:cBhvr>
                                      <p:tavLst>
                                        <p:tav tm="0">
                                          <p:val>
                                            <p:fltVal val="0"/>
                                          </p:val>
                                        </p:tav>
                                        <p:tav tm="100000">
                                          <p:val>
                                            <p:strVal val="#ppt_h"/>
                                          </p:val>
                                        </p:tav>
                                      </p:tavLst>
                                    </p:anim>
                                    <p:anim calcmode="lin" valueType="num">
                                      <p:cBhvr>
                                        <p:cTn id="127" dur="1000" fill="hold"/>
                                        <p:tgtEl>
                                          <p:spTgt spid="61"/>
                                        </p:tgtEl>
                                        <p:attrNameLst>
                                          <p:attrName>style.rotation</p:attrName>
                                        </p:attrNameLst>
                                      </p:cBhvr>
                                      <p:tavLst>
                                        <p:tav tm="0">
                                          <p:val>
                                            <p:fltVal val="90"/>
                                          </p:val>
                                        </p:tav>
                                        <p:tav tm="100000">
                                          <p:val>
                                            <p:fltVal val="0"/>
                                          </p:val>
                                        </p:tav>
                                      </p:tavLst>
                                    </p:anim>
                                    <p:animEffect transition="in" filter="fade">
                                      <p:cBhvr>
                                        <p:cTn id="128" dur="1000"/>
                                        <p:tgtEl>
                                          <p:spTgt spid="6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p:cTn id="133" dur="1000" fill="hold"/>
                                        <p:tgtEl>
                                          <p:spTgt spid="52"/>
                                        </p:tgtEl>
                                        <p:attrNameLst>
                                          <p:attrName>ppt_w</p:attrName>
                                        </p:attrNameLst>
                                      </p:cBhvr>
                                      <p:tavLst>
                                        <p:tav tm="0">
                                          <p:val>
                                            <p:fltVal val="0"/>
                                          </p:val>
                                        </p:tav>
                                        <p:tav tm="100000">
                                          <p:val>
                                            <p:strVal val="#ppt_w"/>
                                          </p:val>
                                        </p:tav>
                                      </p:tavLst>
                                    </p:anim>
                                    <p:anim calcmode="lin" valueType="num">
                                      <p:cBhvr>
                                        <p:cTn id="134" dur="1000" fill="hold"/>
                                        <p:tgtEl>
                                          <p:spTgt spid="52"/>
                                        </p:tgtEl>
                                        <p:attrNameLst>
                                          <p:attrName>ppt_h</p:attrName>
                                        </p:attrNameLst>
                                      </p:cBhvr>
                                      <p:tavLst>
                                        <p:tav tm="0">
                                          <p:val>
                                            <p:fltVal val="0"/>
                                          </p:val>
                                        </p:tav>
                                        <p:tav tm="100000">
                                          <p:val>
                                            <p:strVal val="#ppt_h"/>
                                          </p:val>
                                        </p:tav>
                                      </p:tavLst>
                                    </p:anim>
                                    <p:anim calcmode="lin" valueType="num">
                                      <p:cBhvr>
                                        <p:cTn id="135" dur="1000" fill="hold"/>
                                        <p:tgtEl>
                                          <p:spTgt spid="52"/>
                                        </p:tgtEl>
                                        <p:attrNameLst>
                                          <p:attrName>style.rotation</p:attrName>
                                        </p:attrNameLst>
                                      </p:cBhvr>
                                      <p:tavLst>
                                        <p:tav tm="0">
                                          <p:val>
                                            <p:fltVal val="90"/>
                                          </p:val>
                                        </p:tav>
                                        <p:tav tm="100000">
                                          <p:val>
                                            <p:fltVal val="0"/>
                                          </p:val>
                                        </p:tav>
                                      </p:tavLst>
                                    </p:anim>
                                    <p:animEffect transition="in" filter="fade">
                                      <p:cBhvr>
                                        <p:cTn id="136" dur="1000"/>
                                        <p:tgtEl>
                                          <p:spTgt spid="52"/>
                                        </p:tgtEl>
                                      </p:cBhvr>
                                    </p:animEffect>
                                  </p:childTnLst>
                                </p:cTn>
                              </p:par>
                              <p:par>
                                <p:cTn id="137" presetID="31" presetClass="entr" presetSubtype="0" fill="hold" nodeType="with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1000" fill="hold"/>
                                        <p:tgtEl>
                                          <p:spTgt spid="62"/>
                                        </p:tgtEl>
                                        <p:attrNameLst>
                                          <p:attrName>ppt_w</p:attrName>
                                        </p:attrNameLst>
                                      </p:cBhvr>
                                      <p:tavLst>
                                        <p:tav tm="0">
                                          <p:val>
                                            <p:fltVal val="0"/>
                                          </p:val>
                                        </p:tav>
                                        <p:tav tm="100000">
                                          <p:val>
                                            <p:strVal val="#ppt_w"/>
                                          </p:val>
                                        </p:tav>
                                      </p:tavLst>
                                    </p:anim>
                                    <p:anim calcmode="lin" valueType="num">
                                      <p:cBhvr>
                                        <p:cTn id="140" dur="1000" fill="hold"/>
                                        <p:tgtEl>
                                          <p:spTgt spid="62"/>
                                        </p:tgtEl>
                                        <p:attrNameLst>
                                          <p:attrName>ppt_h</p:attrName>
                                        </p:attrNameLst>
                                      </p:cBhvr>
                                      <p:tavLst>
                                        <p:tav tm="0">
                                          <p:val>
                                            <p:fltVal val="0"/>
                                          </p:val>
                                        </p:tav>
                                        <p:tav tm="100000">
                                          <p:val>
                                            <p:strVal val="#ppt_h"/>
                                          </p:val>
                                        </p:tav>
                                      </p:tavLst>
                                    </p:anim>
                                    <p:anim calcmode="lin" valueType="num">
                                      <p:cBhvr>
                                        <p:cTn id="141" dur="1000" fill="hold"/>
                                        <p:tgtEl>
                                          <p:spTgt spid="62"/>
                                        </p:tgtEl>
                                        <p:attrNameLst>
                                          <p:attrName>style.rotation</p:attrName>
                                        </p:attrNameLst>
                                      </p:cBhvr>
                                      <p:tavLst>
                                        <p:tav tm="0">
                                          <p:val>
                                            <p:fltVal val="90"/>
                                          </p:val>
                                        </p:tav>
                                        <p:tav tm="100000">
                                          <p:val>
                                            <p:fltVal val="0"/>
                                          </p:val>
                                        </p:tav>
                                      </p:tavLst>
                                    </p:anim>
                                    <p:animEffect transition="in" filter="fade">
                                      <p:cBhvr>
                                        <p:cTn id="14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استخدامات متعددة للخرائط الذهنية</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607550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Hexagon 2"/>
          <p:cNvSpPr/>
          <p:nvPr/>
        </p:nvSpPr>
        <p:spPr>
          <a:xfrm>
            <a:off x="6355080" y="76200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في </a:t>
            </a:r>
            <a:r>
              <a:rPr lang="ar-EG" b="1" dirty="0">
                <a:solidFill>
                  <a:schemeClr val="tx1"/>
                </a:solidFill>
              </a:rPr>
              <a:t>الدراسة </a:t>
            </a:r>
          </a:p>
        </p:txBody>
      </p:sp>
      <p:sp>
        <p:nvSpPr>
          <p:cNvPr id="4" name="Hexagon 3"/>
          <p:cNvSpPr/>
          <p:nvPr/>
        </p:nvSpPr>
        <p:spPr>
          <a:xfrm>
            <a:off x="6355080" y="236220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لتحسين </a:t>
            </a:r>
            <a:r>
              <a:rPr lang="ar-EG" b="1" dirty="0">
                <a:solidFill>
                  <a:schemeClr val="tx1"/>
                </a:solidFill>
              </a:rPr>
              <a:t>الذاكرة </a:t>
            </a:r>
          </a:p>
        </p:txBody>
      </p:sp>
      <p:sp>
        <p:nvSpPr>
          <p:cNvPr id="5" name="Hexagon 4"/>
          <p:cNvSpPr/>
          <p:nvPr/>
        </p:nvSpPr>
        <p:spPr>
          <a:xfrm>
            <a:off x="6355080" y="396240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في </a:t>
            </a:r>
            <a:r>
              <a:rPr lang="ar-EG" b="1" dirty="0">
                <a:solidFill>
                  <a:schemeClr val="tx1"/>
                </a:solidFill>
              </a:rPr>
              <a:t>الخطابة</a:t>
            </a:r>
          </a:p>
        </p:txBody>
      </p:sp>
      <p:sp>
        <p:nvSpPr>
          <p:cNvPr id="6" name="Hexagon 5"/>
          <p:cNvSpPr/>
          <p:nvPr/>
        </p:nvSpPr>
        <p:spPr>
          <a:xfrm>
            <a:off x="0" y="3124200"/>
            <a:ext cx="14478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لأرقام </a:t>
            </a:r>
            <a:r>
              <a:rPr lang="ar-EG" b="1" dirty="0">
                <a:solidFill>
                  <a:schemeClr val="tx1"/>
                </a:solidFill>
              </a:rPr>
              <a:t>الهواتف</a:t>
            </a:r>
          </a:p>
        </p:txBody>
      </p:sp>
      <p:sp>
        <p:nvSpPr>
          <p:cNvPr id="7" name="Hexagon 6"/>
          <p:cNvSpPr/>
          <p:nvPr/>
        </p:nvSpPr>
        <p:spPr>
          <a:xfrm>
            <a:off x="5059680" y="152400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للتخطيط</a:t>
            </a:r>
            <a:endParaRPr lang="ar-EG" b="1" dirty="0">
              <a:solidFill>
                <a:schemeClr val="tx1"/>
              </a:solidFill>
            </a:endParaRPr>
          </a:p>
        </p:txBody>
      </p:sp>
      <p:sp>
        <p:nvSpPr>
          <p:cNvPr id="8" name="Hexagon 7"/>
          <p:cNvSpPr/>
          <p:nvPr/>
        </p:nvSpPr>
        <p:spPr>
          <a:xfrm>
            <a:off x="5059680" y="312420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كتابة </a:t>
            </a:r>
            <a:r>
              <a:rPr lang="ar-EG" b="1" dirty="0">
                <a:solidFill>
                  <a:schemeClr val="tx1"/>
                </a:solidFill>
              </a:rPr>
              <a:t>المقالات او البحوث</a:t>
            </a:r>
          </a:p>
        </p:txBody>
      </p:sp>
      <p:sp>
        <p:nvSpPr>
          <p:cNvPr id="9" name="Hexagon 8"/>
          <p:cNvSpPr/>
          <p:nvPr/>
        </p:nvSpPr>
        <p:spPr>
          <a:xfrm>
            <a:off x="3733800" y="76200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طلبات </a:t>
            </a:r>
            <a:r>
              <a:rPr lang="ar-EG" b="1" dirty="0">
                <a:solidFill>
                  <a:schemeClr val="tx1"/>
                </a:solidFill>
              </a:rPr>
              <a:t>المنزل</a:t>
            </a:r>
          </a:p>
        </p:txBody>
      </p:sp>
      <p:sp>
        <p:nvSpPr>
          <p:cNvPr id="10" name="Hexagon 9"/>
          <p:cNvSpPr/>
          <p:nvPr/>
        </p:nvSpPr>
        <p:spPr>
          <a:xfrm>
            <a:off x="7635240" y="3154680"/>
            <a:ext cx="150876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للترتيب</a:t>
            </a:r>
            <a:endParaRPr lang="ar-EG" b="1" dirty="0">
              <a:solidFill>
                <a:schemeClr val="tx1"/>
              </a:solidFill>
            </a:endParaRPr>
          </a:p>
        </p:txBody>
      </p:sp>
      <p:sp>
        <p:nvSpPr>
          <p:cNvPr id="11" name="Hexagon 10"/>
          <p:cNvSpPr/>
          <p:nvPr/>
        </p:nvSpPr>
        <p:spPr>
          <a:xfrm>
            <a:off x="3733800" y="236220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للمخازن</a:t>
            </a:r>
            <a:endParaRPr lang="ar-EG" b="1" dirty="0">
              <a:solidFill>
                <a:schemeClr val="tx1"/>
              </a:solidFill>
            </a:endParaRPr>
          </a:p>
        </p:txBody>
      </p:sp>
      <p:sp>
        <p:nvSpPr>
          <p:cNvPr id="12" name="Hexagon 11"/>
          <p:cNvSpPr/>
          <p:nvPr/>
        </p:nvSpPr>
        <p:spPr>
          <a:xfrm>
            <a:off x="0" y="1554480"/>
            <a:ext cx="14478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للألعاب</a:t>
            </a:r>
            <a:endParaRPr lang="ar-EG" b="1" dirty="0">
              <a:solidFill>
                <a:schemeClr val="tx1"/>
              </a:solidFill>
            </a:endParaRPr>
          </a:p>
        </p:txBody>
      </p:sp>
      <p:sp>
        <p:nvSpPr>
          <p:cNvPr id="13" name="Hexagon 12"/>
          <p:cNvSpPr/>
          <p:nvPr/>
        </p:nvSpPr>
        <p:spPr>
          <a:xfrm>
            <a:off x="3764280" y="396240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للدورات</a:t>
            </a:r>
            <a:endParaRPr lang="ar-EG" b="1" dirty="0">
              <a:solidFill>
                <a:schemeClr val="tx1"/>
              </a:solidFill>
            </a:endParaRPr>
          </a:p>
        </p:txBody>
      </p:sp>
      <p:sp>
        <p:nvSpPr>
          <p:cNvPr id="14" name="Hexagon 13"/>
          <p:cNvSpPr/>
          <p:nvPr/>
        </p:nvSpPr>
        <p:spPr>
          <a:xfrm>
            <a:off x="2438400" y="155448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a:solidFill>
                  <a:schemeClr val="tx1"/>
                </a:solidFill>
              </a:rPr>
              <a:t>قوانين البيت</a:t>
            </a:r>
          </a:p>
        </p:txBody>
      </p:sp>
      <p:sp>
        <p:nvSpPr>
          <p:cNvPr id="15" name="Hexagon 14"/>
          <p:cNvSpPr/>
          <p:nvPr/>
        </p:nvSpPr>
        <p:spPr>
          <a:xfrm>
            <a:off x="2438400" y="315468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لاتخاذ </a:t>
            </a:r>
            <a:r>
              <a:rPr lang="ar-EG" b="1" dirty="0">
                <a:solidFill>
                  <a:schemeClr val="tx1"/>
                </a:solidFill>
              </a:rPr>
              <a:t>القرارات</a:t>
            </a:r>
          </a:p>
        </p:txBody>
      </p:sp>
      <p:sp>
        <p:nvSpPr>
          <p:cNvPr id="16" name="Hexagon 15"/>
          <p:cNvSpPr/>
          <p:nvPr/>
        </p:nvSpPr>
        <p:spPr>
          <a:xfrm>
            <a:off x="7635240" y="1554480"/>
            <a:ext cx="150876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للتعبير </a:t>
            </a:r>
            <a:r>
              <a:rPr lang="ar-EG" b="1" dirty="0">
                <a:solidFill>
                  <a:schemeClr val="tx1"/>
                </a:solidFill>
              </a:rPr>
              <a:t>عن المشاعر</a:t>
            </a:r>
          </a:p>
        </p:txBody>
      </p:sp>
      <p:sp>
        <p:nvSpPr>
          <p:cNvPr id="17" name="Hexagon 16"/>
          <p:cNvSpPr/>
          <p:nvPr/>
        </p:nvSpPr>
        <p:spPr>
          <a:xfrm>
            <a:off x="1143000" y="76200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لتلخيص </a:t>
            </a:r>
            <a:r>
              <a:rPr lang="ar-EG" b="1" dirty="0">
                <a:solidFill>
                  <a:schemeClr val="tx1"/>
                </a:solidFill>
              </a:rPr>
              <a:t>الكتب</a:t>
            </a:r>
          </a:p>
        </p:txBody>
      </p:sp>
      <p:sp>
        <p:nvSpPr>
          <p:cNvPr id="18" name="Hexagon 17"/>
          <p:cNvSpPr/>
          <p:nvPr/>
        </p:nvSpPr>
        <p:spPr>
          <a:xfrm>
            <a:off x="1143000" y="236220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للمدرسين </a:t>
            </a:r>
            <a:r>
              <a:rPr lang="ar-EG" b="1" dirty="0">
                <a:solidFill>
                  <a:schemeClr val="tx1"/>
                </a:solidFill>
              </a:rPr>
              <a:t>للشرح</a:t>
            </a:r>
          </a:p>
        </p:txBody>
      </p:sp>
      <p:sp>
        <p:nvSpPr>
          <p:cNvPr id="19" name="Hexagon 18"/>
          <p:cNvSpPr/>
          <p:nvPr/>
        </p:nvSpPr>
        <p:spPr>
          <a:xfrm>
            <a:off x="1143000" y="3962400"/>
            <a:ext cx="1600200" cy="1524000"/>
          </a:xfrm>
          <a:prstGeom prst="hexagon">
            <a:avLst/>
          </a:prstGeom>
          <a:solidFill>
            <a:srgbClr val="0080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b="1" dirty="0" smtClean="0">
                <a:solidFill>
                  <a:schemeClr val="tx1"/>
                </a:solidFill>
              </a:rPr>
              <a:t>لبناء </a:t>
            </a:r>
            <a:r>
              <a:rPr lang="ar-EG" b="1" dirty="0">
                <a:solidFill>
                  <a:schemeClr val="tx1"/>
                </a:solidFill>
              </a:rPr>
              <a:t>المشاريع</a:t>
            </a:r>
          </a:p>
        </p:txBody>
      </p:sp>
    </p:spTree>
    <p:extLst>
      <p:ext uri="{BB962C8B-B14F-4D97-AF65-F5344CB8AC3E}">
        <p14:creationId xmlns:p14="http://schemas.microsoft.com/office/powerpoint/2010/main" val="333492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80">
                                          <p:stCondLst>
                                            <p:cond delay="0"/>
                                          </p:stCondLst>
                                        </p:cTn>
                                        <p:tgtEl>
                                          <p:spTgt spid="17"/>
                                        </p:tgtEl>
                                      </p:cBhvr>
                                    </p:animEffect>
                                    <p:anim calcmode="lin" valueType="num">
                                      <p:cBhvr>
                                        <p:cTn id="8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5" dur="26">
                                          <p:stCondLst>
                                            <p:cond delay="650"/>
                                          </p:stCondLst>
                                        </p:cTn>
                                        <p:tgtEl>
                                          <p:spTgt spid="17"/>
                                        </p:tgtEl>
                                      </p:cBhvr>
                                      <p:to x="100000" y="60000"/>
                                    </p:animScale>
                                    <p:animScale>
                                      <p:cBhvr>
                                        <p:cTn id="86" dur="166" decel="50000">
                                          <p:stCondLst>
                                            <p:cond delay="676"/>
                                          </p:stCondLst>
                                        </p:cTn>
                                        <p:tgtEl>
                                          <p:spTgt spid="17"/>
                                        </p:tgtEl>
                                      </p:cBhvr>
                                      <p:to x="100000" y="100000"/>
                                    </p:animScale>
                                    <p:animScale>
                                      <p:cBhvr>
                                        <p:cTn id="87" dur="26">
                                          <p:stCondLst>
                                            <p:cond delay="1312"/>
                                          </p:stCondLst>
                                        </p:cTn>
                                        <p:tgtEl>
                                          <p:spTgt spid="17"/>
                                        </p:tgtEl>
                                      </p:cBhvr>
                                      <p:to x="100000" y="80000"/>
                                    </p:animScale>
                                    <p:animScale>
                                      <p:cBhvr>
                                        <p:cTn id="88" dur="166" decel="50000">
                                          <p:stCondLst>
                                            <p:cond delay="1338"/>
                                          </p:stCondLst>
                                        </p:cTn>
                                        <p:tgtEl>
                                          <p:spTgt spid="17"/>
                                        </p:tgtEl>
                                      </p:cBhvr>
                                      <p:to x="100000" y="100000"/>
                                    </p:animScale>
                                    <p:animScale>
                                      <p:cBhvr>
                                        <p:cTn id="89" dur="26">
                                          <p:stCondLst>
                                            <p:cond delay="1642"/>
                                          </p:stCondLst>
                                        </p:cTn>
                                        <p:tgtEl>
                                          <p:spTgt spid="17"/>
                                        </p:tgtEl>
                                      </p:cBhvr>
                                      <p:to x="100000" y="90000"/>
                                    </p:animScale>
                                    <p:animScale>
                                      <p:cBhvr>
                                        <p:cTn id="90" dur="166" decel="50000">
                                          <p:stCondLst>
                                            <p:cond delay="1668"/>
                                          </p:stCondLst>
                                        </p:cTn>
                                        <p:tgtEl>
                                          <p:spTgt spid="17"/>
                                        </p:tgtEl>
                                      </p:cBhvr>
                                      <p:to x="100000" y="100000"/>
                                    </p:animScale>
                                    <p:animScale>
                                      <p:cBhvr>
                                        <p:cTn id="91" dur="26">
                                          <p:stCondLst>
                                            <p:cond delay="1808"/>
                                          </p:stCondLst>
                                        </p:cTn>
                                        <p:tgtEl>
                                          <p:spTgt spid="17"/>
                                        </p:tgtEl>
                                      </p:cBhvr>
                                      <p:to x="100000" y="95000"/>
                                    </p:animScale>
                                    <p:animScale>
                                      <p:cBhvr>
                                        <p:cTn id="92" dur="166" decel="50000">
                                          <p:stCondLst>
                                            <p:cond delay="1834"/>
                                          </p:stCondLst>
                                        </p:cTn>
                                        <p:tgtEl>
                                          <p:spTgt spid="17"/>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80">
                                          <p:stCondLst>
                                            <p:cond delay="0"/>
                                          </p:stCondLst>
                                        </p:cTn>
                                        <p:tgtEl>
                                          <p:spTgt spid="12"/>
                                        </p:tgtEl>
                                      </p:cBhvr>
                                    </p:animEffect>
                                    <p:anim calcmode="lin" valueType="num">
                                      <p:cBhvr>
                                        <p:cTn id="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3" dur="26">
                                          <p:stCondLst>
                                            <p:cond delay="650"/>
                                          </p:stCondLst>
                                        </p:cTn>
                                        <p:tgtEl>
                                          <p:spTgt spid="12"/>
                                        </p:tgtEl>
                                      </p:cBhvr>
                                      <p:to x="100000" y="60000"/>
                                    </p:animScale>
                                    <p:animScale>
                                      <p:cBhvr>
                                        <p:cTn id="104" dur="166" decel="50000">
                                          <p:stCondLst>
                                            <p:cond delay="676"/>
                                          </p:stCondLst>
                                        </p:cTn>
                                        <p:tgtEl>
                                          <p:spTgt spid="12"/>
                                        </p:tgtEl>
                                      </p:cBhvr>
                                      <p:to x="100000" y="100000"/>
                                    </p:animScale>
                                    <p:animScale>
                                      <p:cBhvr>
                                        <p:cTn id="105" dur="26">
                                          <p:stCondLst>
                                            <p:cond delay="1312"/>
                                          </p:stCondLst>
                                        </p:cTn>
                                        <p:tgtEl>
                                          <p:spTgt spid="12"/>
                                        </p:tgtEl>
                                      </p:cBhvr>
                                      <p:to x="100000" y="80000"/>
                                    </p:animScale>
                                    <p:animScale>
                                      <p:cBhvr>
                                        <p:cTn id="106" dur="166" decel="50000">
                                          <p:stCondLst>
                                            <p:cond delay="1338"/>
                                          </p:stCondLst>
                                        </p:cTn>
                                        <p:tgtEl>
                                          <p:spTgt spid="12"/>
                                        </p:tgtEl>
                                      </p:cBhvr>
                                      <p:to x="100000" y="100000"/>
                                    </p:animScale>
                                    <p:animScale>
                                      <p:cBhvr>
                                        <p:cTn id="107" dur="26">
                                          <p:stCondLst>
                                            <p:cond delay="1642"/>
                                          </p:stCondLst>
                                        </p:cTn>
                                        <p:tgtEl>
                                          <p:spTgt spid="12"/>
                                        </p:tgtEl>
                                      </p:cBhvr>
                                      <p:to x="100000" y="90000"/>
                                    </p:animScale>
                                    <p:animScale>
                                      <p:cBhvr>
                                        <p:cTn id="108" dur="166" decel="50000">
                                          <p:stCondLst>
                                            <p:cond delay="1668"/>
                                          </p:stCondLst>
                                        </p:cTn>
                                        <p:tgtEl>
                                          <p:spTgt spid="12"/>
                                        </p:tgtEl>
                                      </p:cBhvr>
                                      <p:to x="100000" y="100000"/>
                                    </p:animScale>
                                    <p:animScale>
                                      <p:cBhvr>
                                        <p:cTn id="109" dur="26">
                                          <p:stCondLst>
                                            <p:cond delay="1808"/>
                                          </p:stCondLst>
                                        </p:cTn>
                                        <p:tgtEl>
                                          <p:spTgt spid="12"/>
                                        </p:tgtEl>
                                      </p:cBhvr>
                                      <p:to x="100000" y="95000"/>
                                    </p:animScale>
                                    <p:animScale>
                                      <p:cBhvr>
                                        <p:cTn id="110" dur="166" decel="50000">
                                          <p:stCondLst>
                                            <p:cond delay="1834"/>
                                          </p:stCondLst>
                                        </p:cTn>
                                        <p:tgtEl>
                                          <p:spTgt spid="1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down)">
                                      <p:cBhvr>
                                        <p:cTn id="115" dur="580">
                                          <p:stCondLst>
                                            <p:cond delay="0"/>
                                          </p:stCondLst>
                                        </p:cTn>
                                        <p:tgtEl>
                                          <p:spTgt spid="18"/>
                                        </p:tgtEl>
                                      </p:cBhvr>
                                    </p:animEffect>
                                    <p:anim calcmode="lin" valueType="num">
                                      <p:cBhvr>
                                        <p:cTn id="1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
                                        </p:tgtEl>
                                      </p:cBhvr>
                                      <p:to x="100000" y="60000"/>
                                    </p:animScale>
                                    <p:animScale>
                                      <p:cBhvr>
                                        <p:cTn id="122" dur="166" decel="50000">
                                          <p:stCondLst>
                                            <p:cond delay="676"/>
                                          </p:stCondLst>
                                        </p:cTn>
                                        <p:tgtEl>
                                          <p:spTgt spid="18"/>
                                        </p:tgtEl>
                                      </p:cBhvr>
                                      <p:to x="100000" y="100000"/>
                                    </p:animScale>
                                    <p:animScale>
                                      <p:cBhvr>
                                        <p:cTn id="123" dur="26">
                                          <p:stCondLst>
                                            <p:cond delay="1312"/>
                                          </p:stCondLst>
                                        </p:cTn>
                                        <p:tgtEl>
                                          <p:spTgt spid="18"/>
                                        </p:tgtEl>
                                      </p:cBhvr>
                                      <p:to x="100000" y="80000"/>
                                    </p:animScale>
                                    <p:animScale>
                                      <p:cBhvr>
                                        <p:cTn id="124" dur="166" decel="50000">
                                          <p:stCondLst>
                                            <p:cond delay="1338"/>
                                          </p:stCondLst>
                                        </p:cTn>
                                        <p:tgtEl>
                                          <p:spTgt spid="18"/>
                                        </p:tgtEl>
                                      </p:cBhvr>
                                      <p:to x="100000" y="100000"/>
                                    </p:animScale>
                                    <p:animScale>
                                      <p:cBhvr>
                                        <p:cTn id="125" dur="26">
                                          <p:stCondLst>
                                            <p:cond delay="1642"/>
                                          </p:stCondLst>
                                        </p:cTn>
                                        <p:tgtEl>
                                          <p:spTgt spid="18"/>
                                        </p:tgtEl>
                                      </p:cBhvr>
                                      <p:to x="100000" y="90000"/>
                                    </p:animScale>
                                    <p:animScale>
                                      <p:cBhvr>
                                        <p:cTn id="126" dur="166" decel="50000">
                                          <p:stCondLst>
                                            <p:cond delay="1668"/>
                                          </p:stCondLst>
                                        </p:cTn>
                                        <p:tgtEl>
                                          <p:spTgt spid="18"/>
                                        </p:tgtEl>
                                      </p:cBhvr>
                                      <p:to x="100000" y="100000"/>
                                    </p:animScale>
                                    <p:animScale>
                                      <p:cBhvr>
                                        <p:cTn id="127" dur="26">
                                          <p:stCondLst>
                                            <p:cond delay="1808"/>
                                          </p:stCondLst>
                                        </p:cTn>
                                        <p:tgtEl>
                                          <p:spTgt spid="18"/>
                                        </p:tgtEl>
                                      </p:cBhvr>
                                      <p:to x="100000" y="95000"/>
                                    </p:animScale>
                                    <p:animScale>
                                      <p:cBhvr>
                                        <p:cTn id="128" dur="166" decel="50000">
                                          <p:stCondLst>
                                            <p:cond delay="1834"/>
                                          </p:stCondLst>
                                        </p:cTn>
                                        <p:tgtEl>
                                          <p:spTgt spid="18"/>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580">
                                          <p:stCondLst>
                                            <p:cond delay="0"/>
                                          </p:stCondLst>
                                        </p:cTn>
                                        <p:tgtEl>
                                          <p:spTgt spid="15"/>
                                        </p:tgtEl>
                                      </p:cBhvr>
                                    </p:animEffect>
                                    <p:anim calcmode="lin" valueType="num">
                                      <p:cBhvr>
                                        <p:cTn id="1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9" dur="26">
                                          <p:stCondLst>
                                            <p:cond delay="650"/>
                                          </p:stCondLst>
                                        </p:cTn>
                                        <p:tgtEl>
                                          <p:spTgt spid="15"/>
                                        </p:tgtEl>
                                      </p:cBhvr>
                                      <p:to x="100000" y="60000"/>
                                    </p:animScale>
                                    <p:animScale>
                                      <p:cBhvr>
                                        <p:cTn id="140" dur="166" decel="50000">
                                          <p:stCondLst>
                                            <p:cond delay="676"/>
                                          </p:stCondLst>
                                        </p:cTn>
                                        <p:tgtEl>
                                          <p:spTgt spid="15"/>
                                        </p:tgtEl>
                                      </p:cBhvr>
                                      <p:to x="100000" y="100000"/>
                                    </p:animScale>
                                    <p:animScale>
                                      <p:cBhvr>
                                        <p:cTn id="141" dur="26">
                                          <p:stCondLst>
                                            <p:cond delay="1312"/>
                                          </p:stCondLst>
                                        </p:cTn>
                                        <p:tgtEl>
                                          <p:spTgt spid="15"/>
                                        </p:tgtEl>
                                      </p:cBhvr>
                                      <p:to x="100000" y="80000"/>
                                    </p:animScale>
                                    <p:animScale>
                                      <p:cBhvr>
                                        <p:cTn id="142" dur="166" decel="50000">
                                          <p:stCondLst>
                                            <p:cond delay="1338"/>
                                          </p:stCondLst>
                                        </p:cTn>
                                        <p:tgtEl>
                                          <p:spTgt spid="15"/>
                                        </p:tgtEl>
                                      </p:cBhvr>
                                      <p:to x="100000" y="100000"/>
                                    </p:animScale>
                                    <p:animScale>
                                      <p:cBhvr>
                                        <p:cTn id="143" dur="26">
                                          <p:stCondLst>
                                            <p:cond delay="1642"/>
                                          </p:stCondLst>
                                        </p:cTn>
                                        <p:tgtEl>
                                          <p:spTgt spid="15"/>
                                        </p:tgtEl>
                                      </p:cBhvr>
                                      <p:to x="100000" y="90000"/>
                                    </p:animScale>
                                    <p:animScale>
                                      <p:cBhvr>
                                        <p:cTn id="144" dur="166" decel="50000">
                                          <p:stCondLst>
                                            <p:cond delay="1668"/>
                                          </p:stCondLst>
                                        </p:cTn>
                                        <p:tgtEl>
                                          <p:spTgt spid="15"/>
                                        </p:tgtEl>
                                      </p:cBhvr>
                                      <p:to x="100000" y="100000"/>
                                    </p:animScale>
                                    <p:animScale>
                                      <p:cBhvr>
                                        <p:cTn id="145" dur="26">
                                          <p:stCondLst>
                                            <p:cond delay="1808"/>
                                          </p:stCondLst>
                                        </p:cTn>
                                        <p:tgtEl>
                                          <p:spTgt spid="15"/>
                                        </p:tgtEl>
                                      </p:cBhvr>
                                      <p:to x="100000" y="95000"/>
                                    </p:animScale>
                                    <p:animScale>
                                      <p:cBhvr>
                                        <p:cTn id="146" dur="166" decel="50000">
                                          <p:stCondLst>
                                            <p:cond delay="1834"/>
                                          </p:stCondLst>
                                        </p:cTn>
                                        <p:tgtEl>
                                          <p:spTgt spid="15"/>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5"/>
                                        </p:tgtEl>
                                        <p:attrNameLst>
                                          <p:attrName>style.visibility</p:attrName>
                                        </p:attrNameLst>
                                      </p:cBhvr>
                                      <p:to>
                                        <p:strVal val="visible"/>
                                      </p:to>
                                    </p:set>
                                    <p:animEffect transition="in" filter="wipe(down)">
                                      <p:cBhvr>
                                        <p:cTn id="169" dur="580">
                                          <p:stCondLst>
                                            <p:cond delay="0"/>
                                          </p:stCondLst>
                                        </p:cTn>
                                        <p:tgtEl>
                                          <p:spTgt spid="5"/>
                                        </p:tgtEl>
                                      </p:cBhvr>
                                    </p:animEffect>
                                    <p:anim calcmode="lin" valueType="num">
                                      <p:cBhvr>
                                        <p:cTn id="17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5" dur="26">
                                          <p:stCondLst>
                                            <p:cond delay="650"/>
                                          </p:stCondLst>
                                        </p:cTn>
                                        <p:tgtEl>
                                          <p:spTgt spid="5"/>
                                        </p:tgtEl>
                                      </p:cBhvr>
                                      <p:to x="100000" y="60000"/>
                                    </p:animScale>
                                    <p:animScale>
                                      <p:cBhvr>
                                        <p:cTn id="176" dur="166" decel="50000">
                                          <p:stCondLst>
                                            <p:cond delay="676"/>
                                          </p:stCondLst>
                                        </p:cTn>
                                        <p:tgtEl>
                                          <p:spTgt spid="5"/>
                                        </p:tgtEl>
                                      </p:cBhvr>
                                      <p:to x="100000" y="100000"/>
                                    </p:animScale>
                                    <p:animScale>
                                      <p:cBhvr>
                                        <p:cTn id="177" dur="26">
                                          <p:stCondLst>
                                            <p:cond delay="1312"/>
                                          </p:stCondLst>
                                        </p:cTn>
                                        <p:tgtEl>
                                          <p:spTgt spid="5"/>
                                        </p:tgtEl>
                                      </p:cBhvr>
                                      <p:to x="100000" y="80000"/>
                                    </p:animScale>
                                    <p:animScale>
                                      <p:cBhvr>
                                        <p:cTn id="178" dur="166" decel="50000">
                                          <p:stCondLst>
                                            <p:cond delay="1338"/>
                                          </p:stCondLst>
                                        </p:cTn>
                                        <p:tgtEl>
                                          <p:spTgt spid="5"/>
                                        </p:tgtEl>
                                      </p:cBhvr>
                                      <p:to x="100000" y="100000"/>
                                    </p:animScale>
                                    <p:animScale>
                                      <p:cBhvr>
                                        <p:cTn id="179" dur="26">
                                          <p:stCondLst>
                                            <p:cond delay="1642"/>
                                          </p:stCondLst>
                                        </p:cTn>
                                        <p:tgtEl>
                                          <p:spTgt spid="5"/>
                                        </p:tgtEl>
                                      </p:cBhvr>
                                      <p:to x="100000" y="90000"/>
                                    </p:animScale>
                                    <p:animScale>
                                      <p:cBhvr>
                                        <p:cTn id="180" dur="166" decel="50000">
                                          <p:stCondLst>
                                            <p:cond delay="1668"/>
                                          </p:stCondLst>
                                        </p:cTn>
                                        <p:tgtEl>
                                          <p:spTgt spid="5"/>
                                        </p:tgtEl>
                                      </p:cBhvr>
                                      <p:to x="100000" y="100000"/>
                                    </p:animScale>
                                    <p:animScale>
                                      <p:cBhvr>
                                        <p:cTn id="181" dur="26">
                                          <p:stCondLst>
                                            <p:cond delay="1808"/>
                                          </p:stCondLst>
                                        </p:cTn>
                                        <p:tgtEl>
                                          <p:spTgt spid="5"/>
                                        </p:tgtEl>
                                      </p:cBhvr>
                                      <p:to x="100000" y="95000"/>
                                    </p:animScale>
                                    <p:animScale>
                                      <p:cBhvr>
                                        <p:cTn id="182" dur="166" decel="50000">
                                          <p:stCondLst>
                                            <p:cond delay="1834"/>
                                          </p:stCondLst>
                                        </p:cTn>
                                        <p:tgtEl>
                                          <p:spTgt spid="5"/>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0"/>
                                        </p:tgtEl>
                                        <p:attrNameLst>
                                          <p:attrName>style.visibility</p:attrName>
                                        </p:attrNameLst>
                                      </p:cBhvr>
                                      <p:to>
                                        <p:strVal val="visible"/>
                                      </p:to>
                                    </p:set>
                                    <p:animEffect transition="in" filter="wipe(down)">
                                      <p:cBhvr>
                                        <p:cTn id="187" dur="580">
                                          <p:stCondLst>
                                            <p:cond delay="0"/>
                                          </p:stCondLst>
                                        </p:cTn>
                                        <p:tgtEl>
                                          <p:spTgt spid="10"/>
                                        </p:tgtEl>
                                      </p:cBhvr>
                                    </p:animEffect>
                                    <p:anim calcmode="lin" valueType="num">
                                      <p:cBhvr>
                                        <p:cTn id="1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3" dur="26">
                                          <p:stCondLst>
                                            <p:cond delay="650"/>
                                          </p:stCondLst>
                                        </p:cTn>
                                        <p:tgtEl>
                                          <p:spTgt spid="10"/>
                                        </p:tgtEl>
                                      </p:cBhvr>
                                      <p:to x="100000" y="60000"/>
                                    </p:animScale>
                                    <p:animScale>
                                      <p:cBhvr>
                                        <p:cTn id="194" dur="166" decel="50000">
                                          <p:stCondLst>
                                            <p:cond delay="676"/>
                                          </p:stCondLst>
                                        </p:cTn>
                                        <p:tgtEl>
                                          <p:spTgt spid="10"/>
                                        </p:tgtEl>
                                      </p:cBhvr>
                                      <p:to x="100000" y="100000"/>
                                    </p:animScale>
                                    <p:animScale>
                                      <p:cBhvr>
                                        <p:cTn id="195" dur="26">
                                          <p:stCondLst>
                                            <p:cond delay="1312"/>
                                          </p:stCondLst>
                                        </p:cTn>
                                        <p:tgtEl>
                                          <p:spTgt spid="10"/>
                                        </p:tgtEl>
                                      </p:cBhvr>
                                      <p:to x="100000" y="80000"/>
                                    </p:animScale>
                                    <p:animScale>
                                      <p:cBhvr>
                                        <p:cTn id="196" dur="166" decel="50000">
                                          <p:stCondLst>
                                            <p:cond delay="1338"/>
                                          </p:stCondLst>
                                        </p:cTn>
                                        <p:tgtEl>
                                          <p:spTgt spid="10"/>
                                        </p:tgtEl>
                                      </p:cBhvr>
                                      <p:to x="100000" y="100000"/>
                                    </p:animScale>
                                    <p:animScale>
                                      <p:cBhvr>
                                        <p:cTn id="197" dur="26">
                                          <p:stCondLst>
                                            <p:cond delay="1642"/>
                                          </p:stCondLst>
                                        </p:cTn>
                                        <p:tgtEl>
                                          <p:spTgt spid="10"/>
                                        </p:tgtEl>
                                      </p:cBhvr>
                                      <p:to x="100000" y="90000"/>
                                    </p:animScale>
                                    <p:animScale>
                                      <p:cBhvr>
                                        <p:cTn id="198" dur="166" decel="50000">
                                          <p:stCondLst>
                                            <p:cond delay="1668"/>
                                          </p:stCondLst>
                                        </p:cTn>
                                        <p:tgtEl>
                                          <p:spTgt spid="10"/>
                                        </p:tgtEl>
                                      </p:cBhvr>
                                      <p:to x="100000" y="100000"/>
                                    </p:animScale>
                                    <p:animScale>
                                      <p:cBhvr>
                                        <p:cTn id="199" dur="26">
                                          <p:stCondLst>
                                            <p:cond delay="1808"/>
                                          </p:stCondLst>
                                        </p:cTn>
                                        <p:tgtEl>
                                          <p:spTgt spid="10"/>
                                        </p:tgtEl>
                                      </p:cBhvr>
                                      <p:to x="100000" y="95000"/>
                                    </p:animScale>
                                    <p:animScale>
                                      <p:cBhvr>
                                        <p:cTn id="200" dur="166" decel="50000">
                                          <p:stCondLst>
                                            <p:cond delay="1834"/>
                                          </p:stCondLst>
                                        </p:cTn>
                                        <p:tgtEl>
                                          <p:spTgt spid="10"/>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3"/>
                                        </p:tgtEl>
                                        <p:attrNameLst>
                                          <p:attrName>style.visibility</p:attrName>
                                        </p:attrNameLst>
                                      </p:cBhvr>
                                      <p:to>
                                        <p:strVal val="visible"/>
                                      </p:to>
                                    </p:set>
                                    <p:animEffect transition="in" filter="wipe(down)">
                                      <p:cBhvr>
                                        <p:cTn id="205" dur="580">
                                          <p:stCondLst>
                                            <p:cond delay="0"/>
                                          </p:stCondLst>
                                        </p:cTn>
                                        <p:tgtEl>
                                          <p:spTgt spid="3"/>
                                        </p:tgtEl>
                                      </p:cBhvr>
                                    </p:animEffect>
                                    <p:anim calcmode="lin" valueType="num">
                                      <p:cBhvr>
                                        <p:cTn id="20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1" dur="26">
                                          <p:stCondLst>
                                            <p:cond delay="650"/>
                                          </p:stCondLst>
                                        </p:cTn>
                                        <p:tgtEl>
                                          <p:spTgt spid="3"/>
                                        </p:tgtEl>
                                      </p:cBhvr>
                                      <p:to x="100000" y="60000"/>
                                    </p:animScale>
                                    <p:animScale>
                                      <p:cBhvr>
                                        <p:cTn id="212" dur="166" decel="50000">
                                          <p:stCondLst>
                                            <p:cond delay="676"/>
                                          </p:stCondLst>
                                        </p:cTn>
                                        <p:tgtEl>
                                          <p:spTgt spid="3"/>
                                        </p:tgtEl>
                                      </p:cBhvr>
                                      <p:to x="100000" y="100000"/>
                                    </p:animScale>
                                    <p:animScale>
                                      <p:cBhvr>
                                        <p:cTn id="213" dur="26">
                                          <p:stCondLst>
                                            <p:cond delay="1312"/>
                                          </p:stCondLst>
                                        </p:cTn>
                                        <p:tgtEl>
                                          <p:spTgt spid="3"/>
                                        </p:tgtEl>
                                      </p:cBhvr>
                                      <p:to x="100000" y="80000"/>
                                    </p:animScale>
                                    <p:animScale>
                                      <p:cBhvr>
                                        <p:cTn id="214" dur="166" decel="50000">
                                          <p:stCondLst>
                                            <p:cond delay="1338"/>
                                          </p:stCondLst>
                                        </p:cTn>
                                        <p:tgtEl>
                                          <p:spTgt spid="3"/>
                                        </p:tgtEl>
                                      </p:cBhvr>
                                      <p:to x="100000" y="100000"/>
                                    </p:animScale>
                                    <p:animScale>
                                      <p:cBhvr>
                                        <p:cTn id="215" dur="26">
                                          <p:stCondLst>
                                            <p:cond delay="1642"/>
                                          </p:stCondLst>
                                        </p:cTn>
                                        <p:tgtEl>
                                          <p:spTgt spid="3"/>
                                        </p:tgtEl>
                                      </p:cBhvr>
                                      <p:to x="100000" y="90000"/>
                                    </p:animScale>
                                    <p:animScale>
                                      <p:cBhvr>
                                        <p:cTn id="216" dur="166" decel="50000">
                                          <p:stCondLst>
                                            <p:cond delay="1668"/>
                                          </p:stCondLst>
                                        </p:cTn>
                                        <p:tgtEl>
                                          <p:spTgt spid="3"/>
                                        </p:tgtEl>
                                      </p:cBhvr>
                                      <p:to x="100000" y="100000"/>
                                    </p:animScale>
                                    <p:animScale>
                                      <p:cBhvr>
                                        <p:cTn id="217" dur="26">
                                          <p:stCondLst>
                                            <p:cond delay="1808"/>
                                          </p:stCondLst>
                                        </p:cTn>
                                        <p:tgtEl>
                                          <p:spTgt spid="3"/>
                                        </p:tgtEl>
                                      </p:cBhvr>
                                      <p:to x="100000" y="95000"/>
                                    </p:animScale>
                                    <p:animScale>
                                      <p:cBhvr>
                                        <p:cTn id="218" dur="166" decel="50000">
                                          <p:stCondLst>
                                            <p:cond delay="1834"/>
                                          </p:stCondLst>
                                        </p:cTn>
                                        <p:tgtEl>
                                          <p:spTgt spid="3"/>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7"/>
                                        </p:tgtEl>
                                        <p:attrNameLst>
                                          <p:attrName>style.visibility</p:attrName>
                                        </p:attrNameLst>
                                      </p:cBhvr>
                                      <p:to>
                                        <p:strVal val="visible"/>
                                      </p:to>
                                    </p:set>
                                    <p:animEffect transition="in" filter="wipe(down)">
                                      <p:cBhvr>
                                        <p:cTn id="223" dur="580">
                                          <p:stCondLst>
                                            <p:cond delay="0"/>
                                          </p:stCondLst>
                                        </p:cTn>
                                        <p:tgtEl>
                                          <p:spTgt spid="7"/>
                                        </p:tgtEl>
                                      </p:cBhvr>
                                    </p:animEffect>
                                    <p:anim calcmode="lin" valueType="num">
                                      <p:cBhvr>
                                        <p:cTn id="2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9" dur="26">
                                          <p:stCondLst>
                                            <p:cond delay="650"/>
                                          </p:stCondLst>
                                        </p:cTn>
                                        <p:tgtEl>
                                          <p:spTgt spid="7"/>
                                        </p:tgtEl>
                                      </p:cBhvr>
                                      <p:to x="100000" y="60000"/>
                                    </p:animScale>
                                    <p:animScale>
                                      <p:cBhvr>
                                        <p:cTn id="230" dur="166" decel="50000">
                                          <p:stCondLst>
                                            <p:cond delay="676"/>
                                          </p:stCondLst>
                                        </p:cTn>
                                        <p:tgtEl>
                                          <p:spTgt spid="7"/>
                                        </p:tgtEl>
                                      </p:cBhvr>
                                      <p:to x="100000" y="100000"/>
                                    </p:animScale>
                                    <p:animScale>
                                      <p:cBhvr>
                                        <p:cTn id="231" dur="26">
                                          <p:stCondLst>
                                            <p:cond delay="1312"/>
                                          </p:stCondLst>
                                        </p:cTn>
                                        <p:tgtEl>
                                          <p:spTgt spid="7"/>
                                        </p:tgtEl>
                                      </p:cBhvr>
                                      <p:to x="100000" y="80000"/>
                                    </p:animScale>
                                    <p:animScale>
                                      <p:cBhvr>
                                        <p:cTn id="232" dur="166" decel="50000">
                                          <p:stCondLst>
                                            <p:cond delay="1338"/>
                                          </p:stCondLst>
                                        </p:cTn>
                                        <p:tgtEl>
                                          <p:spTgt spid="7"/>
                                        </p:tgtEl>
                                      </p:cBhvr>
                                      <p:to x="100000" y="100000"/>
                                    </p:animScale>
                                    <p:animScale>
                                      <p:cBhvr>
                                        <p:cTn id="233" dur="26">
                                          <p:stCondLst>
                                            <p:cond delay="1642"/>
                                          </p:stCondLst>
                                        </p:cTn>
                                        <p:tgtEl>
                                          <p:spTgt spid="7"/>
                                        </p:tgtEl>
                                      </p:cBhvr>
                                      <p:to x="100000" y="90000"/>
                                    </p:animScale>
                                    <p:animScale>
                                      <p:cBhvr>
                                        <p:cTn id="234" dur="166" decel="50000">
                                          <p:stCondLst>
                                            <p:cond delay="1668"/>
                                          </p:stCondLst>
                                        </p:cTn>
                                        <p:tgtEl>
                                          <p:spTgt spid="7"/>
                                        </p:tgtEl>
                                      </p:cBhvr>
                                      <p:to x="100000" y="100000"/>
                                    </p:animScale>
                                    <p:animScale>
                                      <p:cBhvr>
                                        <p:cTn id="235" dur="26">
                                          <p:stCondLst>
                                            <p:cond delay="1808"/>
                                          </p:stCondLst>
                                        </p:cTn>
                                        <p:tgtEl>
                                          <p:spTgt spid="7"/>
                                        </p:tgtEl>
                                      </p:cBhvr>
                                      <p:to x="100000" y="95000"/>
                                    </p:animScale>
                                    <p:animScale>
                                      <p:cBhvr>
                                        <p:cTn id="236" dur="166" decel="50000">
                                          <p:stCondLst>
                                            <p:cond delay="1834"/>
                                          </p:stCondLst>
                                        </p:cTn>
                                        <p:tgtEl>
                                          <p:spTgt spid="7"/>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9"/>
                                        </p:tgtEl>
                                        <p:attrNameLst>
                                          <p:attrName>style.visibility</p:attrName>
                                        </p:attrNameLst>
                                      </p:cBhvr>
                                      <p:to>
                                        <p:strVal val="visible"/>
                                      </p:to>
                                    </p:set>
                                    <p:animEffect transition="in" filter="wipe(down)">
                                      <p:cBhvr>
                                        <p:cTn id="241" dur="580">
                                          <p:stCondLst>
                                            <p:cond delay="0"/>
                                          </p:stCondLst>
                                        </p:cTn>
                                        <p:tgtEl>
                                          <p:spTgt spid="9"/>
                                        </p:tgtEl>
                                      </p:cBhvr>
                                    </p:animEffect>
                                    <p:anim calcmode="lin" valueType="num">
                                      <p:cBhvr>
                                        <p:cTn id="2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7" dur="26">
                                          <p:stCondLst>
                                            <p:cond delay="650"/>
                                          </p:stCondLst>
                                        </p:cTn>
                                        <p:tgtEl>
                                          <p:spTgt spid="9"/>
                                        </p:tgtEl>
                                      </p:cBhvr>
                                      <p:to x="100000" y="60000"/>
                                    </p:animScale>
                                    <p:animScale>
                                      <p:cBhvr>
                                        <p:cTn id="248" dur="166" decel="50000">
                                          <p:stCondLst>
                                            <p:cond delay="676"/>
                                          </p:stCondLst>
                                        </p:cTn>
                                        <p:tgtEl>
                                          <p:spTgt spid="9"/>
                                        </p:tgtEl>
                                      </p:cBhvr>
                                      <p:to x="100000" y="100000"/>
                                    </p:animScale>
                                    <p:animScale>
                                      <p:cBhvr>
                                        <p:cTn id="249" dur="26">
                                          <p:stCondLst>
                                            <p:cond delay="1312"/>
                                          </p:stCondLst>
                                        </p:cTn>
                                        <p:tgtEl>
                                          <p:spTgt spid="9"/>
                                        </p:tgtEl>
                                      </p:cBhvr>
                                      <p:to x="100000" y="80000"/>
                                    </p:animScale>
                                    <p:animScale>
                                      <p:cBhvr>
                                        <p:cTn id="250" dur="166" decel="50000">
                                          <p:stCondLst>
                                            <p:cond delay="1338"/>
                                          </p:stCondLst>
                                        </p:cTn>
                                        <p:tgtEl>
                                          <p:spTgt spid="9"/>
                                        </p:tgtEl>
                                      </p:cBhvr>
                                      <p:to x="100000" y="100000"/>
                                    </p:animScale>
                                    <p:animScale>
                                      <p:cBhvr>
                                        <p:cTn id="251" dur="26">
                                          <p:stCondLst>
                                            <p:cond delay="1642"/>
                                          </p:stCondLst>
                                        </p:cTn>
                                        <p:tgtEl>
                                          <p:spTgt spid="9"/>
                                        </p:tgtEl>
                                      </p:cBhvr>
                                      <p:to x="100000" y="90000"/>
                                    </p:animScale>
                                    <p:animScale>
                                      <p:cBhvr>
                                        <p:cTn id="252" dur="166" decel="50000">
                                          <p:stCondLst>
                                            <p:cond delay="1668"/>
                                          </p:stCondLst>
                                        </p:cTn>
                                        <p:tgtEl>
                                          <p:spTgt spid="9"/>
                                        </p:tgtEl>
                                      </p:cBhvr>
                                      <p:to x="100000" y="100000"/>
                                    </p:animScale>
                                    <p:animScale>
                                      <p:cBhvr>
                                        <p:cTn id="253" dur="26">
                                          <p:stCondLst>
                                            <p:cond delay="1808"/>
                                          </p:stCondLst>
                                        </p:cTn>
                                        <p:tgtEl>
                                          <p:spTgt spid="9"/>
                                        </p:tgtEl>
                                      </p:cBhvr>
                                      <p:to x="100000" y="95000"/>
                                    </p:animScale>
                                    <p:animScale>
                                      <p:cBhvr>
                                        <p:cTn id="254" dur="166" decel="50000">
                                          <p:stCondLst>
                                            <p:cond delay="1834"/>
                                          </p:stCondLst>
                                        </p:cTn>
                                        <p:tgtEl>
                                          <p:spTgt spid="9"/>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grpId="0" nodeType="clickEffect">
                                  <p:stCondLst>
                                    <p:cond delay="0"/>
                                  </p:stCondLst>
                                  <p:childTnLst>
                                    <p:set>
                                      <p:cBhvr>
                                        <p:cTn id="258" dur="1" fill="hold">
                                          <p:stCondLst>
                                            <p:cond delay="0"/>
                                          </p:stCondLst>
                                        </p:cTn>
                                        <p:tgtEl>
                                          <p:spTgt spid="6"/>
                                        </p:tgtEl>
                                        <p:attrNameLst>
                                          <p:attrName>style.visibility</p:attrName>
                                        </p:attrNameLst>
                                      </p:cBhvr>
                                      <p:to>
                                        <p:strVal val="visible"/>
                                      </p:to>
                                    </p:set>
                                    <p:animEffect transition="in" filter="wipe(down)">
                                      <p:cBhvr>
                                        <p:cTn id="259" dur="580">
                                          <p:stCondLst>
                                            <p:cond delay="0"/>
                                          </p:stCondLst>
                                        </p:cTn>
                                        <p:tgtEl>
                                          <p:spTgt spid="6"/>
                                        </p:tgtEl>
                                      </p:cBhvr>
                                    </p:animEffect>
                                    <p:anim calcmode="lin" valueType="num">
                                      <p:cBhvr>
                                        <p:cTn id="2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5" dur="26">
                                          <p:stCondLst>
                                            <p:cond delay="650"/>
                                          </p:stCondLst>
                                        </p:cTn>
                                        <p:tgtEl>
                                          <p:spTgt spid="6"/>
                                        </p:tgtEl>
                                      </p:cBhvr>
                                      <p:to x="100000" y="60000"/>
                                    </p:animScale>
                                    <p:animScale>
                                      <p:cBhvr>
                                        <p:cTn id="266" dur="166" decel="50000">
                                          <p:stCondLst>
                                            <p:cond delay="676"/>
                                          </p:stCondLst>
                                        </p:cTn>
                                        <p:tgtEl>
                                          <p:spTgt spid="6"/>
                                        </p:tgtEl>
                                      </p:cBhvr>
                                      <p:to x="100000" y="100000"/>
                                    </p:animScale>
                                    <p:animScale>
                                      <p:cBhvr>
                                        <p:cTn id="267" dur="26">
                                          <p:stCondLst>
                                            <p:cond delay="1312"/>
                                          </p:stCondLst>
                                        </p:cTn>
                                        <p:tgtEl>
                                          <p:spTgt spid="6"/>
                                        </p:tgtEl>
                                      </p:cBhvr>
                                      <p:to x="100000" y="80000"/>
                                    </p:animScale>
                                    <p:animScale>
                                      <p:cBhvr>
                                        <p:cTn id="268" dur="166" decel="50000">
                                          <p:stCondLst>
                                            <p:cond delay="1338"/>
                                          </p:stCondLst>
                                        </p:cTn>
                                        <p:tgtEl>
                                          <p:spTgt spid="6"/>
                                        </p:tgtEl>
                                      </p:cBhvr>
                                      <p:to x="100000" y="100000"/>
                                    </p:animScale>
                                    <p:animScale>
                                      <p:cBhvr>
                                        <p:cTn id="269" dur="26">
                                          <p:stCondLst>
                                            <p:cond delay="1642"/>
                                          </p:stCondLst>
                                        </p:cTn>
                                        <p:tgtEl>
                                          <p:spTgt spid="6"/>
                                        </p:tgtEl>
                                      </p:cBhvr>
                                      <p:to x="100000" y="90000"/>
                                    </p:animScale>
                                    <p:animScale>
                                      <p:cBhvr>
                                        <p:cTn id="270" dur="166" decel="50000">
                                          <p:stCondLst>
                                            <p:cond delay="1668"/>
                                          </p:stCondLst>
                                        </p:cTn>
                                        <p:tgtEl>
                                          <p:spTgt spid="6"/>
                                        </p:tgtEl>
                                      </p:cBhvr>
                                      <p:to x="100000" y="100000"/>
                                    </p:animScale>
                                    <p:animScale>
                                      <p:cBhvr>
                                        <p:cTn id="271" dur="26">
                                          <p:stCondLst>
                                            <p:cond delay="1808"/>
                                          </p:stCondLst>
                                        </p:cTn>
                                        <p:tgtEl>
                                          <p:spTgt spid="6"/>
                                        </p:tgtEl>
                                      </p:cBhvr>
                                      <p:to x="100000" y="95000"/>
                                    </p:animScale>
                                    <p:animScale>
                                      <p:cBhvr>
                                        <p:cTn id="272" dur="166" decel="50000">
                                          <p:stCondLst>
                                            <p:cond delay="1834"/>
                                          </p:stCondLst>
                                        </p:cTn>
                                        <p:tgtEl>
                                          <p:spTgt spid="6"/>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6" presetClass="entr" presetSubtype="0" fill="hold" grpId="0" nodeType="clickEffect">
                                  <p:stCondLst>
                                    <p:cond delay="0"/>
                                  </p:stCondLst>
                                  <p:childTnLst>
                                    <p:set>
                                      <p:cBhvr>
                                        <p:cTn id="276" dur="1" fill="hold">
                                          <p:stCondLst>
                                            <p:cond delay="0"/>
                                          </p:stCondLst>
                                        </p:cTn>
                                        <p:tgtEl>
                                          <p:spTgt spid="19"/>
                                        </p:tgtEl>
                                        <p:attrNameLst>
                                          <p:attrName>style.visibility</p:attrName>
                                        </p:attrNameLst>
                                      </p:cBhvr>
                                      <p:to>
                                        <p:strVal val="visible"/>
                                      </p:to>
                                    </p:set>
                                    <p:animEffect transition="in" filter="wipe(down)">
                                      <p:cBhvr>
                                        <p:cTn id="277" dur="580">
                                          <p:stCondLst>
                                            <p:cond delay="0"/>
                                          </p:stCondLst>
                                        </p:cTn>
                                        <p:tgtEl>
                                          <p:spTgt spid="19"/>
                                        </p:tgtEl>
                                      </p:cBhvr>
                                    </p:animEffect>
                                    <p:anim calcmode="lin" valueType="num">
                                      <p:cBhvr>
                                        <p:cTn id="27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83" dur="26">
                                          <p:stCondLst>
                                            <p:cond delay="650"/>
                                          </p:stCondLst>
                                        </p:cTn>
                                        <p:tgtEl>
                                          <p:spTgt spid="19"/>
                                        </p:tgtEl>
                                      </p:cBhvr>
                                      <p:to x="100000" y="60000"/>
                                    </p:animScale>
                                    <p:animScale>
                                      <p:cBhvr>
                                        <p:cTn id="284" dur="166" decel="50000">
                                          <p:stCondLst>
                                            <p:cond delay="676"/>
                                          </p:stCondLst>
                                        </p:cTn>
                                        <p:tgtEl>
                                          <p:spTgt spid="19"/>
                                        </p:tgtEl>
                                      </p:cBhvr>
                                      <p:to x="100000" y="100000"/>
                                    </p:animScale>
                                    <p:animScale>
                                      <p:cBhvr>
                                        <p:cTn id="285" dur="26">
                                          <p:stCondLst>
                                            <p:cond delay="1312"/>
                                          </p:stCondLst>
                                        </p:cTn>
                                        <p:tgtEl>
                                          <p:spTgt spid="19"/>
                                        </p:tgtEl>
                                      </p:cBhvr>
                                      <p:to x="100000" y="80000"/>
                                    </p:animScale>
                                    <p:animScale>
                                      <p:cBhvr>
                                        <p:cTn id="286" dur="166" decel="50000">
                                          <p:stCondLst>
                                            <p:cond delay="1338"/>
                                          </p:stCondLst>
                                        </p:cTn>
                                        <p:tgtEl>
                                          <p:spTgt spid="19"/>
                                        </p:tgtEl>
                                      </p:cBhvr>
                                      <p:to x="100000" y="100000"/>
                                    </p:animScale>
                                    <p:animScale>
                                      <p:cBhvr>
                                        <p:cTn id="287" dur="26">
                                          <p:stCondLst>
                                            <p:cond delay="1642"/>
                                          </p:stCondLst>
                                        </p:cTn>
                                        <p:tgtEl>
                                          <p:spTgt spid="19"/>
                                        </p:tgtEl>
                                      </p:cBhvr>
                                      <p:to x="100000" y="90000"/>
                                    </p:animScale>
                                    <p:animScale>
                                      <p:cBhvr>
                                        <p:cTn id="288" dur="166" decel="50000">
                                          <p:stCondLst>
                                            <p:cond delay="1668"/>
                                          </p:stCondLst>
                                        </p:cTn>
                                        <p:tgtEl>
                                          <p:spTgt spid="19"/>
                                        </p:tgtEl>
                                      </p:cBhvr>
                                      <p:to x="100000" y="100000"/>
                                    </p:animScale>
                                    <p:animScale>
                                      <p:cBhvr>
                                        <p:cTn id="289" dur="26">
                                          <p:stCondLst>
                                            <p:cond delay="1808"/>
                                          </p:stCondLst>
                                        </p:cTn>
                                        <p:tgtEl>
                                          <p:spTgt spid="19"/>
                                        </p:tgtEl>
                                      </p:cBhvr>
                                      <p:to x="100000" y="95000"/>
                                    </p:animScale>
                                    <p:animScale>
                                      <p:cBhvr>
                                        <p:cTn id="290" dur="166" decel="50000">
                                          <p:stCondLst>
                                            <p:cond delay="1834"/>
                                          </p:stCondLst>
                                        </p:cTn>
                                        <p:tgtEl>
                                          <p:spTgt spid="19"/>
                                        </p:tgtEl>
                                      </p:cBhvr>
                                      <p:to x="100000" y="100000"/>
                                    </p:animScale>
                                  </p:childTnLst>
                                </p:cTn>
                              </p:par>
                            </p:childTnLst>
                          </p:cTn>
                        </p:par>
                      </p:childTnLst>
                    </p:cTn>
                  </p:par>
                  <p:par>
                    <p:cTn id="291" fill="hold">
                      <p:stCondLst>
                        <p:cond delay="indefinite"/>
                      </p:stCondLst>
                      <p:childTnLst>
                        <p:par>
                          <p:cTn id="292" fill="hold">
                            <p:stCondLst>
                              <p:cond delay="0"/>
                            </p:stCondLst>
                            <p:childTnLst>
                              <p:par>
                                <p:cTn id="293" presetID="26" presetClass="entr" presetSubtype="0" fill="hold" grpId="0" nodeType="clickEffect">
                                  <p:stCondLst>
                                    <p:cond delay="0"/>
                                  </p:stCondLst>
                                  <p:childTnLst>
                                    <p:set>
                                      <p:cBhvr>
                                        <p:cTn id="294" dur="1" fill="hold">
                                          <p:stCondLst>
                                            <p:cond delay="0"/>
                                          </p:stCondLst>
                                        </p:cTn>
                                        <p:tgtEl>
                                          <p:spTgt spid="11"/>
                                        </p:tgtEl>
                                        <p:attrNameLst>
                                          <p:attrName>style.visibility</p:attrName>
                                        </p:attrNameLst>
                                      </p:cBhvr>
                                      <p:to>
                                        <p:strVal val="visible"/>
                                      </p:to>
                                    </p:set>
                                    <p:animEffect transition="in" filter="wipe(down)">
                                      <p:cBhvr>
                                        <p:cTn id="295" dur="580">
                                          <p:stCondLst>
                                            <p:cond delay="0"/>
                                          </p:stCondLst>
                                        </p:cTn>
                                        <p:tgtEl>
                                          <p:spTgt spid="11"/>
                                        </p:tgtEl>
                                      </p:cBhvr>
                                    </p:animEffect>
                                    <p:anim calcmode="lin" valueType="num">
                                      <p:cBhvr>
                                        <p:cTn id="29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1" dur="26">
                                          <p:stCondLst>
                                            <p:cond delay="650"/>
                                          </p:stCondLst>
                                        </p:cTn>
                                        <p:tgtEl>
                                          <p:spTgt spid="11"/>
                                        </p:tgtEl>
                                      </p:cBhvr>
                                      <p:to x="100000" y="60000"/>
                                    </p:animScale>
                                    <p:animScale>
                                      <p:cBhvr>
                                        <p:cTn id="302" dur="166" decel="50000">
                                          <p:stCondLst>
                                            <p:cond delay="676"/>
                                          </p:stCondLst>
                                        </p:cTn>
                                        <p:tgtEl>
                                          <p:spTgt spid="11"/>
                                        </p:tgtEl>
                                      </p:cBhvr>
                                      <p:to x="100000" y="100000"/>
                                    </p:animScale>
                                    <p:animScale>
                                      <p:cBhvr>
                                        <p:cTn id="303" dur="26">
                                          <p:stCondLst>
                                            <p:cond delay="1312"/>
                                          </p:stCondLst>
                                        </p:cTn>
                                        <p:tgtEl>
                                          <p:spTgt spid="11"/>
                                        </p:tgtEl>
                                      </p:cBhvr>
                                      <p:to x="100000" y="80000"/>
                                    </p:animScale>
                                    <p:animScale>
                                      <p:cBhvr>
                                        <p:cTn id="304" dur="166" decel="50000">
                                          <p:stCondLst>
                                            <p:cond delay="1338"/>
                                          </p:stCondLst>
                                        </p:cTn>
                                        <p:tgtEl>
                                          <p:spTgt spid="11"/>
                                        </p:tgtEl>
                                      </p:cBhvr>
                                      <p:to x="100000" y="100000"/>
                                    </p:animScale>
                                    <p:animScale>
                                      <p:cBhvr>
                                        <p:cTn id="305" dur="26">
                                          <p:stCondLst>
                                            <p:cond delay="1642"/>
                                          </p:stCondLst>
                                        </p:cTn>
                                        <p:tgtEl>
                                          <p:spTgt spid="11"/>
                                        </p:tgtEl>
                                      </p:cBhvr>
                                      <p:to x="100000" y="90000"/>
                                    </p:animScale>
                                    <p:animScale>
                                      <p:cBhvr>
                                        <p:cTn id="306" dur="166" decel="50000">
                                          <p:stCondLst>
                                            <p:cond delay="1668"/>
                                          </p:stCondLst>
                                        </p:cTn>
                                        <p:tgtEl>
                                          <p:spTgt spid="11"/>
                                        </p:tgtEl>
                                      </p:cBhvr>
                                      <p:to x="100000" y="100000"/>
                                    </p:animScale>
                                    <p:animScale>
                                      <p:cBhvr>
                                        <p:cTn id="307" dur="26">
                                          <p:stCondLst>
                                            <p:cond delay="1808"/>
                                          </p:stCondLst>
                                        </p:cTn>
                                        <p:tgtEl>
                                          <p:spTgt spid="11"/>
                                        </p:tgtEl>
                                      </p:cBhvr>
                                      <p:to x="100000" y="95000"/>
                                    </p:animScale>
                                    <p:animScale>
                                      <p:cBhvr>
                                        <p:cTn id="30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أقسام الدماغ ووظائفه</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8991316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6372203" y="842933"/>
            <a:ext cx="2535969"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a:defRPr/>
            </a:pPr>
            <a:r>
              <a:rPr lang="ar-EG" sz="2800" b="1" dirty="0" smtClean="0"/>
              <a:t>نواة الخلية</a:t>
            </a:r>
            <a:endParaRPr lang="ar-EG" sz="2800" b="1" dirty="0">
              <a:cs typeface="+mn-cs"/>
            </a:endParaRPr>
          </a:p>
        </p:txBody>
      </p:sp>
      <p:grpSp>
        <p:nvGrpSpPr>
          <p:cNvPr id="23" name="Group 2"/>
          <p:cNvGrpSpPr>
            <a:grpSpLocks/>
          </p:cNvGrpSpPr>
          <p:nvPr/>
        </p:nvGrpSpPr>
        <p:grpSpPr bwMode="auto">
          <a:xfrm>
            <a:off x="762001" y="3342774"/>
            <a:ext cx="7339014" cy="3134230"/>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6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ربما كان مخ الإنسان أعقد جهاز في هذا الكون، سواء في تركيبة، أو وظائفه، أو عمله يحتوي هذا الجهاز الذي يفوق تعقيده الخيال على عدد مذهل من الخلايا، مائة مليون خلية عصبية وهو رقم يساوي عشرون ضعفاً لعدد سكان العالم تقريباً وكل خلية من هذه البلايين المائة يعتبر مصنعاً كيميائياً إلكترونياً تشترك فيه ألاف الأنواع من المواد والخمائر المساعدة ويجري فيه عدد هائل من التفاعلات الكيميائية والإلكترونية. وينهل الدماغ نحو عشرة جالونات من الدم في كل ساعة</a:t>
              </a:r>
              <a:endParaRPr lang="zh-CN" altLang="en-US" sz="2400" b="1" dirty="0">
                <a:solidFill>
                  <a:schemeClr val="bg1"/>
                </a:solidFill>
              </a:endParaRPr>
            </a:p>
          </p:txBody>
        </p:sp>
      </p:grpSp>
      <p:pic>
        <p:nvPicPr>
          <p:cNvPr id="1026" name="Picture 2" descr="http://www.cartage.org.lb/en/themes/Sciences/Zoology/AnimalPhysiology/Anatomy/AnimalCellStructure/Nucleus/cellnucleus.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789" y="306129"/>
            <a:ext cx="32385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482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00600" y="1565969"/>
            <a:ext cx="4038600" cy="3539430"/>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pPr algn="justLow" rtl="1"/>
            <a:r>
              <a:rPr lang="ar-SA" sz="2800" b="1" dirty="0">
                <a:solidFill>
                  <a:schemeClr val="tx1"/>
                </a:solidFill>
              </a:rPr>
              <a:t>وإذا نضب الدم لمدة دقيقة واحدة فقد الإنسان وعيه وذهب في غيبوبة. وإذا أستمر نضوب الدم أقل من عشرة دقائق أخرى يموت الإنسان</a:t>
            </a:r>
            <a:r>
              <a:rPr lang="en-GB" sz="2800" b="1" dirty="0">
                <a:solidFill>
                  <a:schemeClr val="tx1"/>
                </a:solidFill>
              </a:rPr>
              <a:t>. </a:t>
            </a:r>
            <a:r>
              <a:rPr lang="ar-SA" sz="2800" b="1" dirty="0">
                <a:solidFill>
                  <a:schemeClr val="tx1"/>
                </a:solidFill>
              </a:rPr>
              <a:t>وترتبط الخلايا العصبية مع بعضها البعض بشبكة بالغة التعقيد ويجري الاتصال فيما بينها بشفرات كيميائية والإلكترونية</a:t>
            </a:r>
            <a:endParaRPr lang="ar-EG" sz="2800" b="1" dirty="0">
              <a:solidFill>
                <a:schemeClr val="tx1"/>
              </a:solidFill>
            </a:endParaRPr>
          </a:p>
        </p:txBody>
      </p:sp>
    </p:spTree>
    <p:extLst>
      <p:ext uri="{BB962C8B-B14F-4D97-AF65-F5344CB8AC3E}">
        <p14:creationId xmlns:p14="http://schemas.microsoft.com/office/powerpoint/2010/main" val="31925725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نظرية سبيري</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427587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6372203" y="842933"/>
            <a:ext cx="2535969"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a:defRPr/>
            </a:pPr>
            <a:r>
              <a:rPr lang="ar-EG" sz="2800" b="1" dirty="0"/>
              <a:t>نظرية سبيري</a:t>
            </a:r>
            <a:endParaRPr lang="ar-EG" sz="2800" b="1" dirty="0">
              <a:cs typeface="+mn-cs"/>
            </a:endParaRPr>
          </a:p>
        </p:txBody>
      </p:sp>
      <p:grpSp>
        <p:nvGrpSpPr>
          <p:cNvPr id="23" name="Group 2"/>
          <p:cNvGrpSpPr>
            <a:grpSpLocks/>
          </p:cNvGrpSpPr>
          <p:nvPr/>
        </p:nvGrpSpPr>
        <p:grpSpPr bwMode="auto">
          <a:xfrm>
            <a:off x="731481" y="4709419"/>
            <a:ext cx="7339014" cy="1352180"/>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اكتشف روجر سبيري عام 1960 م أن لكل من نصفي الدماغ الأيمن والأيسر عمل خاص به ونال سبيري جائزة نوبل على اكتشافه يبدو نفا كرة المخ متماثلان في الوظائف الحيوية</a:t>
              </a:r>
              <a:endParaRPr lang="zh-CN" altLang="en-US" sz="2400" b="1" dirty="0">
                <a:solidFill>
                  <a:schemeClr val="bg1"/>
                </a:solidFill>
              </a:endParaRPr>
            </a:p>
          </p:txBody>
        </p:sp>
      </p:grpSp>
      <p:pic>
        <p:nvPicPr>
          <p:cNvPr id="2050" name="Picture 2" descr="http://upload.wikimedia.org/wikipedia/en/e/e0/Roger_Wolcott_Sper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81" y="685803"/>
            <a:ext cx="3467100" cy="2857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2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2" descr="http://www.nawasreh.com/up/img/nawasreh_1366084210676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7" y="1295400"/>
            <a:ext cx="683895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19400" y="457209"/>
            <a:ext cx="3352800" cy="584775"/>
          </a:xfrm>
          <a:prstGeom prst="rect">
            <a:avLst/>
          </a:prstGeom>
          <a:noFill/>
        </p:spPr>
        <p:txBody>
          <a:bodyPr wrap="square" rtlCol="1">
            <a:spAutoFit/>
          </a:bodyPr>
          <a:lstStyle/>
          <a:p>
            <a:pPr algn="ctr" rtl="1"/>
            <a:r>
              <a:rPr lang="ar-EG" sz="3200" b="1" dirty="0" smtClean="0"/>
              <a:t>جانبى الدماغ</a:t>
            </a:r>
            <a:endParaRPr lang="ar-EG" sz="3200" b="1" dirty="0"/>
          </a:p>
        </p:txBody>
      </p:sp>
    </p:spTree>
    <p:extLst>
      <p:ext uri="{BB962C8B-B14F-4D97-AF65-F5344CB8AC3E}">
        <p14:creationId xmlns:p14="http://schemas.microsoft.com/office/powerpoint/2010/main" val="3180751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 name="AutoShape 14"/>
          <p:cNvSpPr>
            <a:spLocks noChangeArrowheads="1"/>
          </p:cNvSpPr>
          <p:nvPr/>
        </p:nvSpPr>
        <p:spPr bwMode="auto">
          <a:xfrm>
            <a:off x="1219200" y="5113840"/>
            <a:ext cx="1659118" cy="570689"/>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عملي</a:t>
            </a:r>
            <a:endParaRPr lang="ar-EG" sz="2400" dirty="0">
              <a:solidFill>
                <a:srgbClr val="003366"/>
              </a:solidFill>
              <a:latin typeface="SimHei" panose="02010609060101010101" pitchFamily="49" charset="-122"/>
            </a:endParaRPr>
          </a:p>
        </p:txBody>
      </p:sp>
      <p:sp>
        <p:nvSpPr>
          <p:cNvPr id="30" name="AutoShape 17"/>
          <p:cNvSpPr>
            <a:spLocks noChangeArrowheads="1"/>
          </p:cNvSpPr>
          <p:nvPr/>
        </p:nvSpPr>
        <p:spPr bwMode="auto">
          <a:xfrm>
            <a:off x="6172212" y="5113840"/>
            <a:ext cx="1728247"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تفكيري</a:t>
            </a:r>
            <a:endParaRPr lang="ar-EG" sz="2400" dirty="0">
              <a:solidFill>
                <a:srgbClr val="003366"/>
              </a:solidFill>
              <a:latin typeface="SimHei" panose="02010609060101010101" pitchFamily="49" charset="-122"/>
            </a:endParaRPr>
          </a:p>
        </p:txBody>
      </p:sp>
      <p:sp>
        <p:nvSpPr>
          <p:cNvPr id="20" name="AutoShape 5"/>
          <p:cNvSpPr>
            <a:spLocks noChangeArrowheads="1"/>
          </p:cNvSpPr>
          <p:nvPr/>
        </p:nvSpPr>
        <p:spPr bwMode="auto">
          <a:xfrm rot="16200000" flipH="1">
            <a:off x="2981857" y="3890987"/>
            <a:ext cx="459227" cy="29668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21" name="AutoShape 6"/>
          <p:cNvSpPr>
            <a:spLocks noChangeArrowheads="1"/>
          </p:cNvSpPr>
          <p:nvPr/>
        </p:nvSpPr>
        <p:spPr bwMode="auto">
          <a:xfrm rot="5400000" flipH="1">
            <a:off x="5582868" y="3840458"/>
            <a:ext cx="459227" cy="296682"/>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rtl="0" fontAlgn="base">
              <a:spcBef>
                <a:spcPct val="0"/>
              </a:spcBef>
              <a:spcAft>
                <a:spcPct val="0"/>
              </a:spcAft>
            </a:pPr>
            <a:endParaRPr lang="ar-EG" sz="2000">
              <a:solidFill>
                <a:srgbClr val="003366"/>
              </a:solidFill>
              <a:latin typeface="SimHei" panose="02010609060101010101" pitchFamily="49" charset="-122"/>
            </a:endParaRPr>
          </a:p>
        </p:txBody>
      </p:sp>
      <p:sp>
        <p:nvSpPr>
          <p:cNvPr id="22" name="AutoShape 7"/>
          <p:cNvSpPr>
            <a:spLocks noChangeArrowheads="1"/>
          </p:cNvSpPr>
          <p:nvPr/>
        </p:nvSpPr>
        <p:spPr bwMode="auto">
          <a:xfrm rot="10800000" flipH="1">
            <a:off x="6858000" y="2178653"/>
            <a:ext cx="443584" cy="30615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23" name="Oval 8"/>
          <p:cNvSpPr>
            <a:spLocks noChangeArrowheads="1"/>
          </p:cNvSpPr>
          <p:nvPr/>
        </p:nvSpPr>
        <p:spPr bwMode="auto">
          <a:xfrm>
            <a:off x="3360537" y="2842961"/>
            <a:ext cx="2325933" cy="240016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cmpd="sng">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24" name="Oval 9"/>
          <p:cNvSpPr>
            <a:spLocks noChangeArrowheads="1"/>
          </p:cNvSpPr>
          <p:nvPr/>
        </p:nvSpPr>
        <p:spPr bwMode="auto">
          <a:xfrm>
            <a:off x="3493036" y="2978208"/>
            <a:ext cx="2059495" cy="2125223"/>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25" name="Oval 10"/>
          <p:cNvSpPr>
            <a:spLocks noChangeArrowheads="1"/>
          </p:cNvSpPr>
          <p:nvPr/>
        </p:nvSpPr>
        <p:spPr bwMode="auto">
          <a:xfrm>
            <a:off x="3614003" y="3783368"/>
            <a:ext cx="259766" cy="5193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26" name="Oval 11"/>
          <p:cNvSpPr>
            <a:spLocks noChangeArrowheads="1"/>
          </p:cNvSpPr>
          <p:nvPr/>
        </p:nvSpPr>
        <p:spPr bwMode="auto">
          <a:xfrm>
            <a:off x="3614003" y="3783368"/>
            <a:ext cx="259766" cy="519351"/>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27" name="Oval 12"/>
          <p:cNvSpPr>
            <a:spLocks noChangeArrowheads="1"/>
          </p:cNvSpPr>
          <p:nvPr/>
        </p:nvSpPr>
        <p:spPr bwMode="auto">
          <a:xfrm>
            <a:off x="3733539" y="3783368"/>
            <a:ext cx="1578466" cy="5193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28" name="Oval 13"/>
          <p:cNvSpPr>
            <a:spLocks noChangeArrowheads="1"/>
          </p:cNvSpPr>
          <p:nvPr/>
        </p:nvSpPr>
        <p:spPr bwMode="auto">
          <a:xfrm>
            <a:off x="3733539" y="3783368"/>
            <a:ext cx="1578466" cy="519351"/>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6" name="AutoShape 14"/>
          <p:cNvSpPr>
            <a:spLocks noChangeArrowheads="1"/>
          </p:cNvSpPr>
          <p:nvPr/>
        </p:nvSpPr>
        <p:spPr bwMode="auto">
          <a:xfrm>
            <a:off x="1197336" y="4608540"/>
            <a:ext cx="1659118" cy="570689"/>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شفهي</a:t>
            </a:r>
            <a:endParaRPr lang="ar-EG" sz="2400" dirty="0">
              <a:solidFill>
                <a:srgbClr val="003366"/>
              </a:solidFill>
              <a:latin typeface="SimHei" panose="02010609060101010101" pitchFamily="49" charset="-122"/>
            </a:endParaRPr>
          </a:p>
        </p:txBody>
      </p:sp>
      <p:sp>
        <p:nvSpPr>
          <p:cNvPr id="7" name="AutoShape 15"/>
          <p:cNvSpPr>
            <a:spLocks noChangeArrowheads="1"/>
          </p:cNvSpPr>
          <p:nvPr/>
        </p:nvSpPr>
        <p:spPr bwMode="auto">
          <a:xfrm>
            <a:off x="1197336" y="4109186"/>
            <a:ext cx="1659118" cy="570689"/>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عقلاني</a:t>
            </a:r>
            <a:endParaRPr lang="ar-EG" sz="2400" dirty="0">
              <a:solidFill>
                <a:srgbClr val="003366"/>
              </a:solidFill>
              <a:latin typeface="SimHei" panose="02010609060101010101" pitchFamily="49" charset="-122"/>
            </a:endParaRPr>
          </a:p>
        </p:txBody>
      </p:sp>
      <p:sp>
        <p:nvSpPr>
          <p:cNvPr id="8" name="AutoShape 16"/>
          <p:cNvSpPr>
            <a:spLocks noChangeArrowheads="1"/>
          </p:cNvSpPr>
          <p:nvPr/>
        </p:nvSpPr>
        <p:spPr bwMode="auto">
          <a:xfrm>
            <a:off x="1197336" y="3609833"/>
            <a:ext cx="1659118" cy="570689"/>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جامد </a:t>
            </a:r>
            <a:endParaRPr lang="ar-EG" sz="2400" dirty="0">
              <a:solidFill>
                <a:srgbClr val="003366"/>
              </a:solidFill>
              <a:latin typeface="SimHei" panose="02010609060101010101" pitchFamily="49" charset="-122"/>
            </a:endParaRPr>
          </a:p>
        </p:txBody>
      </p:sp>
      <p:sp>
        <p:nvSpPr>
          <p:cNvPr id="9" name="AutoShape 17"/>
          <p:cNvSpPr>
            <a:spLocks noChangeArrowheads="1"/>
          </p:cNvSpPr>
          <p:nvPr/>
        </p:nvSpPr>
        <p:spPr bwMode="auto">
          <a:xfrm>
            <a:off x="6174701" y="4608540"/>
            <a:ext cx="1728247"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بصري</a:t>
            </a:r>
            <a:endParaRPr lang="ar-EG" sz="2400" dirty="0">
              <a:solidFill>
                <a:srgbClr val="003366"/>
              </a:solidFill>
              <a:latin typeface="SimHei" panose="02010609060101010101" pitchFamily="49" charset="-122"/>
            </a:endParaRPr>
          </a:p>
        </p:txBody>
      </p:sp>
      <p:sp>
        <p:nvSpPr>
          <p:cNvPr id="10" name="AutoShape 18"/>
          <p:cNvSpPr>
            <a:spLocks noChangeArrowheads="1"/>
          </p:cNvSpPr>
          <p:nvPr/>
        </p:nvSpPr>
        <p:spPr bwMode="auto">
          <a:xfrm>
            <a:off x="6174701" y="4109186"/>
            <a:ext cx="1728247"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خيالي</a:t>
            </a:r>
            <a:endParaRPr lang="ar-EG" sz="2400" dirty="0">
              <a:solidFill>
                <a:srgbClr val="003366"/>
              </a:solidFill>
              <a:latin typeface="SimHei" panose="02010609060101010101" pitchFamily="49" charset="-122"/>
            </a:endParaRPr>
          </a:p>
        </p:txBody>
      </p:sp>
      <p:sp>
        <p:nvSpPr>
          <p:cNvPr id="11" name="AutoShape 19"/>
          <p:cNvSpPr>
            <a:spLocks noChangeArrowheads="1"/>
          </p:cNvSpPr>
          <p:nvPr/>
        </p:nvSpPr>
        <p:spPr bwMode="auto">
          <a:xfrm>
            <a:off x="6174701" y="3609833"/>
            <a:ext cx="1728247"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روحاني</a:t>
            </a:r>
            <a:endParaRPr lang="ar-EG" sz="2400" dirty="0">
              <a:solidFill>
                <a:srgbClr val="003366"/>
              </a:solidFill>
              <a:latin typeface="SimHei" panose="02010609060101010101" pitchFamily="49" charset="-122"/>
            </a:endParaRPr>
          </a:p>
        </p:txBody>
      </p:sp>
      <p:sp>
        <p:nvSpPr>
          <p:cNvPr id="12" name="Text Box 20"/>
          <p:cNvSpPr txBox="1">
            <a:spLocks noChangeArrowheads="1"/>
          </p:cNvSpPr>
          <p:nvPr/>
        </p:nvSpPr>
        <p:spPr bwMode="auto">
          <a:xfrm>
            <a:off x="4192461" y="3855728"/>
            <a:ext cx="6735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ar-EG" sz="2400" b="1" smtClean="0">
                <a:solidFill>
                  <a:srgbClr val="FFFFFF"/>
                </a:solidFill>
                <a:latin typeface="Arial" panose="020B0604020202020204" pitchFamily="34" charset="0"/>
              </a:rPr>
              <a:t>العقل</a:t>
            </a:r>
            <a:endParaRPr lang="en-US" sz="2400" b="1" dirty="0">
              <a:solidFill>
                <a:srgbClr val="FFFFFF"/>
              </a:solidFill>
              <a:latin typeface="Arial" panose="020B0604020202020204" pitchFamily="34" charset="0"/>
            </a:endParaRPr>
          </a:p>
        </p:txBody>
      </p:sp>
      <p:sp>
        <p:nvSpPr>
          <p:cNvPr id="13" name="AutoShape 21"/>
          <p:cNvSpPr>
            <a:spLocks noChangeArrowheads="1"/>
          </p:cNvSpPr>
          <p:nvPr/>
        </p:nvSpPr>
        <p:spPr bwMode="auto">
          <a:xfrm>
            <a:off x="5664147" y="1630012"/>
            <a:ext cx="2978293" cy="499353"/>
          </a:xfrm>
          <a:prstGeom prst="roundRect">
            <a:avLst>
              <a:gd name="adj" fmla="val 50000"/>
            </a:avLst>
          </a:prstGeom>
          <a:solidFill>
            <a:schemeClr val="bg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r>
              <a:rPr lang="ar-EG" sz="2800" b="1" dirty="0" smtClean="0">
                <a:solidFill>
                  <a:srgbClr val="003366"/>
                </a:solidFill>
              </a:rPr>
              <a:t>الفص الايمين</a:t>
            </a:r>
            <a:endParaRPr lang="en-US" sz="2800" b="1" dirty="0">
              <a:solidFill>
                <a:srgbClr val="003366"/>
              </a:solidFill>
            </a:endParaRPr>
          </a:p>
        </p:txBody>
      </p:sp>
      <p:sp>
        <p:nvSpPr>
          <p:cNvPr id="29" name="AutoShape 19"/>
          <p:cNvSpPr>
            <a:spLocks noChangeArrowheads="1"/>
          </p:cNvSpPr>
          <p:nvPr/>
        </p:nvSpPr>
        <p:spPr bwMode="auto">
          <a:xfrm>
            <a:off x="6172212" y="3095350"/>
            <a:ext cx="1728247"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مرن</a:t>
            </a:r>
            <a:endParaRPr lang="ar-EG" sz="2400" dirty="0">
              <a:solidFill>
                <a:srgbClr val="003366"/>
              </a:solidFill>
              <a:latin typeface="SimHei" panose="02010609060101010101" pitchFamily="49" charset="-122"/>
            </a:endParaRPr>
          </a:p>
        </p:txBody>
      </p:sp>
      <p:sp>
        <p:nvSpPr>
          <p:cNvPr id="31" name="AutoShape 19"/>
          <p:cNvSpPr>
            <a:spLocks noChangeArrowheads="1"/>
          </p:cNvSpPr>
          <p:nvPr/>
        </p:nvSpPr>
        <p:spPr bwMode="auto">
          <a:xfrm>
            <a:off x="6172212" y="2599240"/>
            <a:ext cx="1728247" cy="57068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عاطفي</a:t>
            </a:r>
            <a:endParaRPr lang="ar-EG" sz="2400" dirty="0">
              <a:solidFill>
                <a:srgbClr val="003366"/>
              </a:solidFill>
              <a:latin typeface="SimHei" panose="02010609060101010101" pitchFamily="49" charset="-122"/>
            </a:endParaRPr>
          </a:p>
        </p:txBody>
      </p:sp>
      <p:sp>
        <p:nvSpPr>
          <p:cNvPr id="33" name="AutoShape 16"/>
          <p:cNvSpPr>
            <a:spLocks noChangeArrowheads="1"/>
          </p:cNvSpPr>
          <p:nvPr/>
        </p:nvSpPr>
        <p:spPr bwMode="auto">
          <a:xfrm>
            <a:off x="1219200" y="3124208"/>
            <a:ext cx="1659118" cy="570689"/>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تحليلي</a:t>
            </a:r>
            <a:endParaRPr lang="ar-EG" sz="2400" dirty="0">
              <a:solidFill>
                <a:srgbClr val="003366"/>
              </a:solidFill>
              <a:latin typeface="SimHei" panose="02010609060101010101" pitchFamily="49" charset="-122"/>
            </a:endParaRPr>
          </a:p>
        </p:txBody>
      </p:sp>
      <p:sp>
        <p:nvSpPr>
          <p:cNvPr id="34" name="AutoShape 16"/>
          <p:cNvSpPr>
            <a:spLocks noChangeArrowheads="1"/>
          </p:cNvSpPr>
          <p:nvPr/>
        </p:nvSpPr>
        <p:spPr bwMode="auto">
          <a:xfrm>
            <a:off x="1219200" y="2621288"/>
            <a:ext cx="1659118" cy="570689"/>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SA" sz="2400" b="1" dirty="0"/>
              <a:t>منطقي</a:t>
            </a:r>
            <a:endParaRPr lang="ar-EG" sz="2400" dirty="0">
              <a:solidFill>
                <a:srgbClr val="003366"/>
              </a:solidFill>
              <a:latin typeface="SimHei" panose="02010609060101010101" pitchFamily="49" charset="-122"/>
            </a:endParaRPr>
          </a:p>
        </p:txBody>
      </p:sp>
      <p:sp>
        <p:nvSpPr>
          <p:cNvPr id="35" name="AutoShape 7"/>
          <p:cNvSpPr>
            <a:spLocks noChangeArrowheads="1"/>
          </p:cNvSpPr>
          <p:nvPr/>
        </p:nvSpPr>
        <p:spPr bwMode="auto">
          <a:xfrm rot="10800000" flipH="1">
            <a:off x="1803465" y="2148847"/>
            <a:ext cx="443584" cy="30615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36" name="AutoShape 21"/>
          <p:cNvSpPr>
            <a:spLocks noChangeArrowheads="1"/>
          </p:cNvSpPr>
          <p:nvPr/>
        </p:nvSpPr>
        <p:spPr bwMode="auto">
          <a:xfrm>
            <a:off x="609612" y="1600208"/>
            <a:ext cx="2978293" cy="499353"/>
          </a:xfrm>
          <a:prstGeom prst="roundRect">
            <a:avLst>
              <a:gd name="adj" fmla="val 50000"/>
            </a:avLst>
          </a:prstGeom>
          <a:solidFill>
            <a:schemeClr val="bg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ar-EG" sz="2800" b="1" dirty="0">
                <a:solidFill>
                  <a:srgbClr val="003366"/>
                </a:solidFill>
              </a:rPr>
              <a:t>الفص </a:t>
            </a:r>
            <a:r>
              <a:rPr lang="ar-EG" sz="2800" b="1" dirty="0" smtClean="0">
                <a:solidFill>
                  <a:srgbClr val="003366"/>
                </a:solidFill>
              </a:rPr>
              <a:t>الايسر</a:t>
            </a:r>
            <a:endParaRPr lang="en-US" sz="2800" b="1" dirty="0">
              <a:solidFill>
                <a:srgbClr val="003366"/>
              </a:solidFill>
            </a:endParaRPr>
          </a:p>
        </p:txBody>
      </p:sp>
      <p:sp>
        <p:nvSpPr>
          <p:cNvPr id="2" name="Rectangle 1"/>
          <p:cNvSpPr/>
          <p:nvPr/>
        </p:nvSpPr>
        <p:spPr>
          <a:xfrm>
            <a:off x="609602" y="381008"/>
            <a:ext cx="8485891" cy="461665"/>
          </a:xfrm>
          <a:prstGeom prst="rect">
            <a:avLst/>
          </a:prstGeom>
          <a:solidFill>
            <a:srgbClr val="33CC33"/>
          </a:solidFill>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EG" sz="2400" b="1" dirty="0"/>
              <a:t>ولكل من نصفي الدماغ خصائص وضيفيه خاصة به حسب تقسم روجر سبيري وهي </a:t>
            </a:r>
          </a:p>
        </p:txBody>
      </p:sp>
    </p:spTree>
    <p:extLst>
      <p:ext uri="{BB962C8B-B14F-4D97-AF65-F5344CB8AC3E}">
        <p14:creationId xmlns:p14="http://schemas.microsoft.com/office/powerpoint/2010/main" val="1195054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fltVal val="0"/>
                                          </p:val>
                                        </p:tav>
                                        <p:tav tm="100000">
                                          <p:val>
                                            <p:strVal val="#ppt_w"/>
                                          </p:val>
                                        </p:tav>
                                      </p:tavLst>
                                    </p:anim>
                                    <p:anim calcmode="lin" valueType="num">
                                      <p:cBhvr>
                                        <p:cTn id="16" dur="1000" fill="hold"/>
                                        <p:tgtEl>
                                          <p:spTgt spid="31"/>
                                        </p:tgtEl>
                                        <p:attrNameLst>
                                          <p:attrName>ppt_h</p:attrName>
                                        </p:attrNameLst>
                                      </p:cBhvr>
                                      <p:tavLst>
                                        <p:tav tm="0">
                                          <p:val>
                                            <p:fltVal val="0"/>
                                          </p:val>
                                        </p:tav>
                                        <p:tav tm="100000">
                                          <p:val>
                                            <p:strVal val="#ppt_h"/>
                                          </p:val>
                                        </p:tav>
                                      </p:tavLst>
                                    </p:anim>
                                    <p:anim calcmode="lin" valueType="num">
                                      <p:cBhvr>
                                        <p:cTn id="17" dur="1000" fill="hold"/>
                                        <p:tgtEl>
                                          <p:spTgt spid="31"/>
                                        </p:tgtEl>
                                        <p:attrNameLst>
                                          <p:attrName>style.rotation</p:attrName>
                                        </p:attrNameLst>
                                      </p:cBhvr>
                                      <p:tavLst>
                                        <p:tav tm="0">
                                          <p:val>
                                            <p:fltVal val="90"/>
                                          </p:val>
                                        </p:tav>
                                        <p:tav tm="100000">
                                          <p:val>
                                            <p:fltVal val="0"/>
                                          </p:val>
                                        </p:tav>
                                      </p:tavLst>
                                    </p:anim>
                                    <p:animEffect transition="in" filter="fade">
                                      <p:cBhvr>
                                        <p:cTn id="18" dur="10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fltVal val="0"/>
                                          </p:val>
                                        </p:tav>
                                        <p:tav tm="100000">
                                          <p:val>
                                            <p:strVal val="#ppt_w"/>
                                          </p:val>
                                        </p:tav>
                                      </p:tavLst>
                                    </p:anim>
                                    <p:anim calcmode="lin" valueType="num">
                                      <p:cBhvr>
                                        <p:cTn id="24" dur="1000" fill="hold"/>
                                        <p:tgtEl>
                                          <p:spTgt spid="29"/>
                                        </p:tgtEl>
                                        <p:attrNameLst>
                                          <p:attrName>ppt_h</p:attrName>
                                        </p:attrNameLst>
                                      </p:cBhvr>
                                      <p:tavLst>
                                        <p:tav tm="0">
                                          <p:val>
                                            <p:fltVal val="0"/>
                                          </p:val>
                                        </p:tav>
                                        <p:tav tm="100000">
                                          <p:val>
                                            <p:strVal val="#ppt_h"/>
                                          </p:val>
                                        </p:tav>
                                      </p:tavLst>
                                    </p:anim>
                                    <p:anim calcmode="lin" valueType="num">
                                      <p:cBhvr>
                                        <p:cTn id="25" dur="1000" fill="hold"/>
                                        <p:tgtEl>
                                          <p:spTgt spid="29"/>
                                        </p:tgtEl>
                                        <p:attrNameLst>
                                          <p:attrName>style.rotation</p:attrName>
                                        </p:attrNameLst>
                                      </p:cBhvr>
                                      <p:tavLst>
                                        <p:tav tm="0">
                                          <p:val>
                                            <p:fltVal val="90"/>
                                          </p:val>
                                        </p:tav>
                                        <p:tav tm="100000">
                                          <p:val>
                                            <p:fltVal val="0"/>
                                          </p:val>
                                        </p:tav>
                                      </p:tavLst>
                                    </p:anim>
                                    <p:animEffect transition="in" filter="fade">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ppt_w</p:attrName>
                                        </p:attrNameLst>
                                      </p:cBhvr>
                                      <p:tavLst>
                                        <p:tav tm="0">
                                          <p:val>
                                            <p:fltVal val="0"/>
                                          </p:val>
                                        </p:tav>
                                        <p:tav tm="100000">
                                          <p:val>
                                            <p:strVal val="#ppt_w"/>
                                          </p:val>
                                        </p:tav>
                                      </p:tavLst>
                                    </p:anim>
                                    <p:anim calcmode="lin" valueType="num">
                                      <p:cBhvr>
                                        <p:cTn id="56" dur="1000" fill="hold"/>
                                        <p:tgtEl>
                                          <p:spTgt spid="30"/>
                                        </p:tgtEl>
                                        <p:attrNameLst>
                                          <p:attrName>ppt_h</p:attrName>
                                        </p:attrNameLst>
                                      </p:cBhvr>
                                      <p:tavLst>
                                        <p:tav tm="0">
                                          <p:val>
                                            <p:fltVal val="0"/>
                                          </p:val>
                                        </p:tav>
                                        <p:tav tm="100000">
                                          <p:val>
                                            <p:strVal val="#ppt_h"/>
                                          </p:val>
                                        </p:tav>
                                      </p:tavLst>
                                    </p:anim>
                                    <p:anim calcmode="lin" valueType="num">
                                      <p:cBhvr>
                                        <p:cTn id="57" dur="1000" fill="hold"/>
                                        <p:tgtEl>
                                          <p:spTgt spid="30"/>
                                        </p:tgtEl>
                                        <p:attrNameLst>
                                          <p:attrName>style.rotation</p:attrName>
                                        </p:attrNameLst>
                                      </p:cBhvr>
                                      <p:tavLst>
                                        <p:tav tm="0">
                                          <p:val>
                                            <p:fltVal val="90"/>
                                          </p:val>
                                        </p:tav>
                                        <p:tav tm="100000">
                                          <p:val>
                                            <p:fltVal val="0"/>
                                          </p:val>
                                        </p:tav>
                                      </p:tavLst>
                                    </p:anim>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down)">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1000" fill="hold"/>
                                        <p:tgtEl>
                                          <p:spTgt spid="33"/>
                                        </p:tgtEl>
                                        <p:attrNameLst>
                                          <p:attrName>ppt_w</p:attrName>
                                        </p:attrNameLst>
                                      </p:cBhvr>
                                      <p:tavLst>
                                        <p:tav tm="0">
                                          <p:val>
                                            <p:fltVal val="0"/>
                                          </p:val>
                                        </p:tav>
                                        <p:tav tm="100000">
                                          <p:val>
                                            <p:strVal val="#ppt_w"/>
                                          </p:val>
                                        </p:tav>
                                      </p:tavLst>
                                    </p:anim>
                                    <p:anim calcmode="lin" valueType="num">
                                      <p:cBhvr>
                                        <p:cTn id="80" dur="1000" fill="hold"/>
                                        <p:tgtEl>
                                          <p:spTgt spid="33"/>
                                        </p:tgtEl>
                                        <p:attrNameLst>
                                          <p:attrName>ppt_h</p:attrName>
                                        </p:attrNameLst>
                                      </p:cBhvr>
                                      <p:tavLst>
                                        <p:tav tm="0">
                                          <p:val>
                                            <p:fltVal val="0"/>
                                          </p:val>
                                        </p:tav>
                                        <p:tav tm="100000">
                                          <p:val>
                                            <p:strVal val="#ppt_h"/>
                                          </p:val>
                                        </p:tav>
                                      </p:tavLst>
                                    </p:anim>
                                    <p:anim calcmode="lin" valueType="num">
                                      <p:cBhvr>
                                        <p:cTn id="81" dur="1000" fill="hold"/>
                                        <p:tgtEl>
                                          <p:spTgt spid="33"/>
                                        </p:tgtEl>
                                        <p:attrNameLst>
                                          <p:attrName>style.rotation</p:attrName>
                                        </p:attrNameLst>
                                      </p:cBhvr>
                                      <p:tavLst>
                                        <p:tav tm="0">
                                          <p:val>
                                            <p:fltVal val="90"/>
                                          </p:val>
                                        </p:tav>
                                        <p:tav tm="100000">
                                          <p:val>
                                            <p:fltVal val="0"/>
                                          </p:val>
                                        </p:tav>
                                      </p:tavLst>
                                    </p:anim>
                                    <p:animEffect transition="in" filter="fade">
                                      <p:cBhvr>
                                        <p:cTn id="82" dur="10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1000" fill="hold"/>
                                        <p:tgtEl>
                                          <p:spTgt spid="8"/>
                                        </p:tgtEl>
                                        <p:attrNameLst>
                                          <p:attrName>ppt_w</p:attrName>
                                        </p:attrNameLst>
                                      </p:cBhvr>
                                      <p:tavLst>
                                        <p:tav tm="0">
                                          <p:val>
                                            <p:fltVal val="0"/>
                                          </p:val>
                                        </p:tav>
                                        <p:tav tm="100000">
                                          <p:val>
                                            <p:strVal val="#ppt_w"/>
                                          </p:val>
                                        </p:tav>
                                      </p:tavLst>
                                    </p:anim>
                                    <p:anim calcmode="lin" valueType="num">
                                      <p:cBhvr>
                                        <p:cTn id="88" dur="1000" fill="hold"/>
                                        <p:tgtEl>
                                          <p:spTgt spid="8"/>
                                        </p:tgtEl>
                                        <p:attrNameLst>
                                          <p:attrName>ppt_h</p:attrName>
                                        </p:attrNameLst>
                                      </p:cBhvr>
                                      <p:tavLst>
                                        <p:tav tm="0">
                                          <p:val>
                                            <p:fltVal val="0"/>
                                          </p:val>
                                        </p:tav>
                                        <p:tav tm="100000">
                                          <p:val>
                                            <p:strVal val="#ppt_h"/>
                                          </p:val>
                                        </p:tav>
                                      </p:tavLst>
                                    </p:anim>
                                    <p:anim calcmode="lin" valueType="num">
                                      <p:cBhvr>
                                        <p:cTn id="89" dur="1000" fill="hold"/>
                                        <p:tgtEl>
                                          <p:spTgt spid="8"/>
                                        </p:tgtEl>
                                        <p:attrNameLst>
                                          <p:attrName>style.rotation</p:attrName>
                                        </p:attrNameLst>
                                      </p:cBhvr>
                                      <p:tavLst>
                                        <p:tav tm="0">
                                          <p:val>
                                            <p:fltVal val="90"/>
                                          </p:val>
                                        </p:tav>
                                        <p:tav tm="100000">
                                          <p:val>
                                            <p:fltVal val="0"/>
                                          </p:val>
                                        </p:tav>
                                      </p:tavLst>
                                    </p:anim>
                                    <p:animEffect transition="in" filter="fade">
                                      <p:cBhvr>
                                        <p:cTn id="90" dur="10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1000" fill="hold"/>
                                        <p:tgtEl>
                                          <p:spTgt spid="7"/>
                                        </p:tgtEl>
                                        <p:attrNameLst>
                                          <p:attrName>ppt_w</p:attrName>
                                        </p:attrNameLst>
                                      </p:cBhvr>
                                      <p:tavLst>
                                        <p:tav tm="0">
                                          <p:val>
                                            <p:fltVal val="0"/>
                                          </p:val>
                                        </p:tav>
                                        <p:tav tm="100000">
                                          <p:val>
                                            <p:strVal val="#ppt_w"/>
                                          </p:val>
                                        </p:tav>
                                      </p:tavLst>
                                    </p:anim>
                                    <p:anim calcmode="lin" valueType="num">
                                      <p:cBhvr>
                                        <p:cTn id="96" dur="1000" fill="hold"/>
                                        <p:tgtEl>
                                          <p:spTgt spid="7"/>
                                        </p:tgtEl>
                                        <p:attrNameLst>
                                          <p:attrName>ppt_h</p:attrName>
                                        </p:attrNameLst>
                                      </p:cBhvr>
                                      <p:tavLst>
                                        <p:tav tm="0">
                                          <p:val>
                                            <p:fltVal val="0"/>
                                          </p:val>
                                        </p:tav>
                                        <p:tav tm="100000">
                                          <p:val>
                                            <p:strVal val="#ppt_h"/>
                                          </p:val>
                                        </p:tav>
                                      </p:tavLst>
                                    </p:anim>
                                    <p:anim calcmode="lin" valueType="num">
                                      <p:cBhvr>
                                        <p:cTn id="97" dur="1000" fill="hold"/>
                                        <p:tgtEl>
                                          <p:spTgt spid="7"/>
                                        </p:tgtEl>
                                        <p:attrNameLst>
                                          <p:attrName>style.rotation</p:attrName>
                                        </p:attrNameLst>
                                      </p:cBhvr>
                                      <p:tavLst>
                                        <p:tav tm="0">
                                          <p:val>
                                            <p:fltVal val="90"/>
                                          </p:val>
                                        </p:tav>
                                        <p:tav tm="100000">
                                          <p:val>
                                            <p:fltVal val="0"/>
                                          </p:val>
                                        </p:tav>
                                      </p:tavLst>
                                    </p:anim>
                                    <p:animEffect transition="in" filter="fade">
                                      <p:cBhvr>
                                        <p:cTn id="98" dur="1000"/>
                                        <p:tgtEl>
                                          <p:spTgt spid="7"/>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1000" fill="hold"/>
                                        <p:tgtEl>
                                          <p:spTgt spid="6"/>
                                        </p:tgtEl>
                                        <p:attrNameLst>
                                          <p:attrName>ppt_w</p:attrName>
                                        </p:attrNameLst>
                                      </p:cBhvr>
                                      <p:tavLst>
                                        <p:tav tm="0">
                                          <p:val>
                                            <p:fltVal val="0"/>
                                          </p:val>
                                        </p:tav>
                                        <p:tav tm="100000">
                                          <p:val>
                                            <p:strVal val="#ppt_w"/>
                                          </p:val>
                                        </p:tav>
                                      </p:tavLst>
                                    </p:anim>
                                    <p:anim calcmode="lin" valueType="num">
                                      <p:cBhvr>
                                        <p:cTn id="104" dur="1000" fill="hold"/>
                                        <p:tgtEl>
                                          <p:spTgt spid="6"/>
                                        </p:tgtEl>
                                        <p:attrNameLst>
                                          <p:attrName>ppt_h</p:attrName>
                                        </p:attrNameLst>
                                      </p:cBhvr>
                                      <p:tavLst>
                                        <p:tav tm="0">
                                          <p:val>
                                            <p:fltVal val="0"/>
                                          </p:val>
                                        </p:tav>
                                        <p:tav tm="100000">
                                          <p:val>
                                            <p:strVal val="#ppt_h"/>
                                          </p:val>
                                        </p:tav>
                                      </p:tavLst>
                                    </p:anim>
                                    <p:anim calcmode="lin" valueType="num">
                                      <p:cBhvr>
                                        <p:cTn id="105" dur="1000" fill="hold"/>
                                        <p:tgtEl>
                                          <p:spTgt spid="6"/>
                                        </p:tgtEl>
                                        <p:attrNameLst>
                                          <p:attrName>style.rotation</p:attrName>
                                        </p:attrNameLst>
                                      </p:cBhvr>
                                      <p:tavLst>
                                        <p:tav tm="0">
                                          <p:val>
                                            <p:fltVal val="90"/>
                                          </p:val>
                                        </p:tav>
                                        <p:tav tm="100000">
                                          <p:val>
                                            <p:fltVal val="0"/>
                                          </p:val>
                                        </p:tav>
                                      </p:tavLst>
                                    </p:anim>
                                    <p:animEffect transition="in" filter="fade">
                                      <p:cBhvr>
                                        <p:cTn id="106" dur="1000"/>
                                        <p:tgtEl>
                                          <p:spTgt spid="6"/>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1000" fill="hold"/>
                                        <p:tgtEl>
                                          <p:spTgt spid="32"/>
                                        </p:tgtEl>
                                        <p:attrNameLst>
                                          <p:attrName>ppt_w</p:attrName>
                                        </p:attrNameLst>
                                      </p:cBhvr>
                                      <p:tavLst>
                                        <p:tav tm="0">
                                          <p:val>
                                            <p:fltVal val="0"/>
                                          </p:val>
                                        </p:tav>
                                        <p:tav tm="100000">
                                          <p:val>
                                            <p:strVal val="#ppt_w"/>
                                          </p:val>
                                        </p:tav>
                                      </p:tavLst>
                                    </p:anim>
                                    <p:anim calcmode="lin" valueType="num">
                                      <p:cBhvr>
                                        <p:cTn id="112" dur="1000" fill="hold"/>
                                        <p:tgtEl>
                                          <p:spTgt spid="32"/>
                                        </p:tgtEl>
                                        <p:attrNameLst>
                                          <p:attrName>ppt_h</p:attrName>
                                        </p:attrNameLst>
                                      </p:cBhvr>
                                      <p:tavLst>
                                        <p:tav tm="0">
                                          <p:val>
                                            <p:fltVal val="0"/>
                                          </p:val>
                                        </p:tav>
                                        <p:tav tm="100000">
                                          <p:val>
                                            <p:strVal val="#ppt_h"/>
                                          </p:val>
                                        </p:tav>
                                      </p:tavLst>
                                    </p:anim>
                                    <p:anim calcmode="lin" valueType="num">
                                      <p:cBhvr>
                                        <p:cTn id="113" dur="1000" fill="hold"/>
                                        <p:tgtEl>
                                          <p:spTgt spid="32"/>
                                        </p:tgtEl>
                                        <p:attrNameLst>
                                          <p:attrName>style.rotation</p:attrName>
                                        </p:attrNameLst>
                                      </p:cBhvr>
                                      <p:tavLst>
                                        <p:tav tm="0">
                                          <p:val>
                                            <p:fltVal val="90"/>
                                          </p:val>
                                        </p:tav>
                                        <p:tav tm="100000">
                                          <p:val>
                                            <p:fltVal val="0"/>
                                          </p:val>
                                        </p:tav>
                                      </p:tavLst>
                                    </p:anim>
                                    <p:animEffect transition="in" filter="fade">
                                      <p:cBhvr>
                                        <p:cTn id="11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22" grpId="0" animBg="1"/>
      <p:bldP spid="6" grpId="0" animBg="1"/>
      <p:bldP spid="7" grpId="0" animBg="1"/>
      <p:bldP spid="8" grpId="0" animBg="1"/>
      <p:bldP spid="9" grpId="0" animBg="1"/>
      <p:bldP spid="10" grpId="0" animBg="1"/>
      <p:bldP spid="11" grpId="0" animBg="1"/>
      <p:bldP spid="13" grpId="0" animBg="1"/>
      <p:bldP spid="29" grpId="0" animBg="1"/>
      <p:bldP spid="31" grpId="0" animBg="1"/>
      <p:bldP spid="33" grpId="0" animBg="1"/>
      <p:bldP spid="34" grpId="0" animBg="1"/>
      <p:bldP spid="35"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AutoShape 7"/>
          <p:cNvSpPr>
            <a:spLocks noChangeArrowheads="1"/>
          </p:cNvSpPr>
          <p:nvPr/>
        </p:nvSpPr>
        <p:spPr bwMode="auto">
          <a:xfrm rot="10800000" flipH="1">
            <a:off x="6858000" y="1645253"/>
            <a:ext cx="443584" cy="30615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13" name="AutoShape 21"/>
          <p:cNvSpPr>
            <a:spLocks noChangeArrowheads="1"/>
          </p:cNvSpPr>
          <p:nvPr/>
        </p:nvSpPr>
        <p:spPr bwMode="auto">
          <a:xfrm>
            <a:off x="5334000" y="1096612"/>
            <a:ext cx="3638564" cy="499353"/>
          </a:xfrm>
          <a:prstGeom prst="roundRect">
            <a:avLst>
              <a:gd name="adj" fmla="val 50000"/>
            </a:avLst>
          </a:prstGeom>
          <a:solidFill>
            <a:schemeClr val="bg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ar-EG" sz="2800" b="1" dirty="0">
                <a:solidFill>
                  <a:srgbClr val="003366"/>
                </a:solidFill>
              </a:rPr>
              <a:t>الذين يفضلون الجانب الأيمن</a:t>
            </a:r>
            <a:endParaRPr lang="en-US" sz="2800" b="1" dirty="0">
              <a:solidFill>
                <a:srgbClr val="003366"/>
              </a:solidFill>
            </a:endParaRPr>
          </a:p>
        </p:txBody>
      </p:sp>
      <p:sp>
        <p:nvSpPr>
          <p:cNvPr id="35" name="AutoShape 7"/>
          <p:cNvSpPr>
            <a:spLocks noChangeArrowheads="1"/>
          </p:cNvSpPr>
          <p:nvPr/>
        </p:nvSpPr>
        <p:spPr bwMode="auto">
          <a:xfrm rot="10800000" flipH="1">
            <a:off x="1803465" y="1615449"/>
            <a:ext cx="443584" cy="30615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rtl="0" fontAlgn="base">
              <a:spcBef>
                <a:spcPct val="0"/>
              </a:spcBef>
              <a:spcAft>
                <a:spcPct val="0"/>
              </a:spcAft>
            </a:pPr>
            <a:endParaRPr lang="ar-EG">
              <a:solidFill>
                <a:srgbClr val="003366"/>
              </a:solidFill>
              <a:latin typeface="SimHei" panose="02010609060101010101" pitchFamily="49" charset="-122"/>
            </a:endParaRPr>
          </a:p>
        </p:txBody>
      </p:sp>
      <p:sp>
        <p:nvSpPr>
          <p:cNvPr id="36" name="AutoShape 21"/>
          <p:cNvSpPr>
            <a:spLocks noChangeArrowheads="1"/>
          </p:cNvSpPr>
          <p:nvPr/>
        </p:nvSpPr>
        <p:spPr bwMode="auto">
          <a:xfrm>
            <a:off x="279465" y="1066808"/>
            <a:ext cx="3638564" cy="499353"/>
          </a:xfrm>
          <a:prstGeom prst="roundRect">
            <a:avLst>
              <a:gd name="adj" fmla="val 50000"/>
            </a:avLst>
          </a:prstGeom>
          <a:solidFill>
            <a:schemeClr val="bg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ar-EG" sz="2800" b="1" dirty="0">
                <a:solidFill>
                  <a:srgbClr val="003366"/>
                </a:solidFill>
              </a:rPr>
              <a:t>الذين يفضلون الجانب الأيسر</a:t>
            </a:r>
            <a:endParaRPr lang="en-US" sz="2800" b="1" dirty="0">
              <a:solidFill>
                <a:srgbClr val="003366"/>
              </a:solidFill>
            </a:endParaRPr>
          </a:p>
        </p:txBody>
      </p:sp>
      <p:sp>
        <p:nvSpPr>
          <p:cNvPr id="2" name="Rectangle 1"/>
          <p:cNvSpPr/>
          <p:nvPr/>
        </p:nvSpPr>
        <p:spPr>
          <a:xfrm>
            <a:off x="3873239" y="381008"/>
            <a:ext cx="5222252" cy="461665"/>
          </a:xfrm>
          <a:prstGeom prst="rect">
            <a:avLst/>
          </a:prstGeom>
          <a:solidFill>
            <a:srgbClr val="33CC33"/>
          </a:solidFill>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EG" sz="2400" b="1" dirty="0"/>
              <a:t>والناس في تفضيلهم لنصفي الدماغ يكونون كالتالي</a:t>
            </a:r>
          </a:p>
        </p:txBody>
      </p:sp>
      <p:sp>
        <p:nvSpPr>
          <p:cNvPr id="3" name="Rectangle 2"/>
          <p:cNvSpPr/>
          <p:nvPr/>
        </p:nvSpPr>
        <p:spPr>
          <a:xfrm>
            <a:off x="4724400" y="2057400"/>
            <a:ext cx="41148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ar-EG" sz="2000" b="1" dirty="0"/>
              <a:t>يفضلون الشرح المرئي</a:t>
            </a:r>
          </a:p>
        </p:txBody>
      </p:sp>
      <p:sp>
        <p:nvSpPr>
          <p:cNvPr id="37" name="Rectangle 36"/>
          <p:cNvSpPr/>
          <p:nvPr/>
        </p:nvSpPr>
        <p:spPr>
          <a:xfrm>
            <a:off x="152400" y="2057400"/>
            <a:ext cx="4114800" cy="533400"/>
          </a:xfrm>
          <a:prstGeom prst="rect">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a:t>يفضلون الشرح اللفظي</a:t>
            </a:r>
            <a:endParaRPr lang="ar-EG" sz="2000" b="1" dirty="0"/>
          </a:p>
        </p:txBody>
      </p:sp>
      <p:sp>
        <p:nvSpPr>
          <p:cNvPr id="38" name="Rectangle 37"/>
          <p:cNvSpPr/>
          <p:nvPr/>
        </p:nvSpPr>
        <p:spPr>
          <a:xfrm>
            <a:off x="4724400" y="2743200"/>
            <a:ext cx="41148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ar-EG" sz="2000" b="1" dirty="0"/>
              <a:t>يستخدم الصور العقلية</a:t>
            </a:r>
          </a:p>
        </p:txBody>
      </p:sp>
      <p:sp>
        <p:nvSpPr>
          <p:cNvPr id="39" name="Rectangle 38"/>
          <p:cNvSpPr/>
          <p:nvPr/>
        </p:nvSpPr>
        <p:spPr>
          <a:xfrm>
            <a:off x="4724400" y="3429000"/>
            <a:ext cx="41148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ar-EG" sz="2000" b="1" dirty="0"/>
              <a:t>يعالج المعلومات بطريقة كلية</a:t>
            </a:r>
          </a:p>
        </p:txBody>
      </p:sp>
      <p:sp>
        <p:nvSpPr>
          <p:cNvPr id="40" name="Rectangle 39"/>
          <p:cNvSpPr/>
          <p:nvPr/>
        </p:nvSpPr>
        <p:spPr>
          <a:xfrm>
            <a:off x="4724400" y="4114800"/>
            <a:ext cx="41148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ar-EG" sz="2000" b="1" dirty="0"/>
              <a:t>ينتج الأفكار بطريقة حدسية</a:t>
            </a:r>
          </a:p>
        </p:txBody>
      </p:sp>
      <p:sp>
        <p:nvSpPr>
          <p:cNvPr id="41" name="Rectangle 40"/>
          <p:cNvSpPr/>
          <p:nvPr/>
        </p:nvSpPr>
        <p:spPr>
          <a:xfrm>
            <a:off x="4724400" y="4800600"/>
            <a:ext cx="41148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ar-EG" sz="2000" b="1" dirty="0"/>
              <a:t>يفضل الأعمال التي تتطلب تفكيراً مجرداً</a:t>
            </a:r>
          </a:p>
        </p:txBody>
      </p:sp>
      <p:sp>
        <p:nvSpPr>
          <p:cNvPr id="42" name="Rectangle 41"/>
          <p:cNvSpPr/>
          <p:nvPr/>
        </p:nvSpPr>
        <p:spPr>
          <a:xfrm>
            <a:off x="4724400" y="5486400"/>
            <a:ext cx="41148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ar-EG" sz="2000" b="1" dirty="0"/>
              <a:t>يتعامل مع أكثر من عمل في وقت واحد</a:t>
            </a:r>
          </a:p>
        </p:txBody>
      </p:sp>
      <p:sp>
        <p:nvSpPr>
          <p:cNvPr id="43" name="Rectangle 42"/>
          <p:cNvSpPr/>
          <p:nvPr/>
        </p:nvSpPr>
        <p:spPr>
          <a:xfrm>
            <a:off x="4724400" y="6172200"/>
            <a:ext cx="41148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ar-EG" sz="2000" b="1" dirty="0"/>
              <a:t>يفضل النشاطات التي تتطلب التأليف والتركيب</a:t>
            </a:r>
          </a:p>
        </p:txBody>
      </p:sp>
      <p:sp>
        <p:nvSpPr>
          <p:cNvPr id="44" name="Rectangle 43"/>
          <p:cNvSpPr/>
          <p:nvPr/>
        </p:nvSpPr>
        <p:spPr>
          <a:xfrm>
            <a:off x="152400" y="2743200"/>
            <a:ext cx="4114800" cy="533400"/>
          </a:xfrm>
          <a:prstGeom prst="rect">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a:t>يستخدم اللغة ليتذكر</a:t>
            </a:r>
            <a:endParaRPr lang="ar-EG" sz="2000" b="1" dirty="0"/>
          </a:p>
        </p:txBody>
      </p:sp>
      <p:sp>
        <p:nvSpPr>
          <p:cNvPr id="45" name="Rectangle 44"/>
          <p:cNvSpPr/>
          <p:nvPr/>
        </p:nvSpPr>
        <p:spPr>
          <a:xfrm>
            <a:off x="152400" y="3429000"/>
            <a:ext cx="4114800" cy="533400"/>
          </a:xfrm>
          <a:prstGeom prst="rect">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a:t>يعالج المعلومات بطريقة متتالية</a:t>
            </a:r>
            <a:endParaRPr lang="ar-EG" sz="2000" b="1" dirty="0"/>
          </a:p>
        </p:txBody>
      </p:sp>
      <p:sp>
        <p:nvSpPr>
          <p:cNvPr id="46" name="Rectangle 45"/>
          <p:cNvSpPr/>
          <p:nvPr/>
        </p:nvSpPr>
        <p:spPr>
          <a:xfrm>
            <a:off x="152400" y="4114800"/>
            <a:ext cx="4114800" cy="533400"/>
          </a:xfrm>
          <a:prstGeom prst="rect">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a:t>ينتج الأفكار بطريقة منطقية</a:t>
            </a:r>
            <a:endParaRPr lang="ar-EG" sz="2000" b="1" dirty="0"/>
          </a:p>
        </p:txBody>
      </p:sp>
      <p:sp>
        <p:nvSpPr>
          <p:cNvPr id="47" name="Rectangle 46"/>
          <p:cNvSpPr/>
          <p:nvPr/>
        </p:nvSpPr>
        <p:spPr>
          <a:xfrm>
            <a:off x="152400" y="4800600"/>
            <a:ext cx="4114800" cy="533400"/>
          </a:xfrm>
          <a:prstGeom prst="rect">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a:t>يفضل الأعمال التي تتطلب تفكيراً محسوساً</a:t>
            </a:r>
            <a:endParaRPr lang="ar-EG" sz="2000" b="1" dirty="0"/>
          </a:p>
        </p:txBody>
      </p:sp>
      <p:sp>
        <p:nvSpPr>
          <p:cNvPr id="48" name="Rectangle 47"/>
          <p:cNvSpPr/>
          <p:nvPr/>
        </p:nvSpPr>
        <p:spPr>
          <a:xfrm>
            <a:off x="152400" y="5486400"/>
            <a:ext cx="4114800" cy="533400"/>
          </a:xfrm>
          <a:prstGeom prst="rect">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a:t>يركز على عمل واحد دائماً</a:t>
            </a:r>
            <a:endParaRPr lang="ar-EG" sz="2000" b="1" dirty="0"/>
          </a:p>
        </p:txBody>
      </p:sp>
      <p:sp>
        <p:nvSpPr>
          <p:cNvPr id="49" name="Rectangle 48"/>
          <p:cNvSpPr/>
          <p:nvPr/>
        </p:nvSpPr>
        <p:spPr>
          <a:xfrm>
            <a:off x="152400" y="6172200"/>
            <a:ext cx="4114800" cy="533400"/>
          </a:xfrm>
          <a:prstGeom prst="rect">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a:t>يفضل النشاطات التي تتطلب البحث والتنقيب</a:t>
            </a:r>
            <a:endParaRPr lang="ar-EG" sz="2000" b="1" dirty="0"/>
          </a:p>
        </p:txBody>
      </p:sp>
    </p:spTree>
    <p:extLst>
      <p:ext uri="{BB962C8B-B14F-4D97-AF65-F5344CB8AC3E}">
        <p14:creationId xmlns:p14="http://schemas.microsoft.com/office/powerpoint/2010/main" val="35513396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down)">
                                      <p:cBhvr>
                                        <p:cTn id="68" dur="500"/>
                                        <p:tgtEl>
                                          <p:spTgt spid="36"/>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down)">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 calcmode="lin" valueType="num">
                                      <p:cBhvr>
                                        <p:cTn id="90" dur="500" fill="hold"/>
                                        <p:tgtEl>
                                          <p:spTgt spid="45"/>
                                        </p:tgtEl>
                                        <p:attrNameLst>
                                          <p:attrName>ppt_w</p:attrName>
                                        </p:attrNameLst>
                                      </p:cBhvr>
                                      <p:tavLst>
                                        <p:tav tm="0">
                                          <p:val>
                                            <p:fltVal val="0"/>
                                          </p:val>
                                        </p:tav>
                                        <p:tav tm="100000">
                                          <p:val>
                                            <p:strVal val="#ppt_w"/>
                                          </p:val>
                                        </p:tav>
                                      </p:tavLst>
                                    </p:anim>
                                    <p:anim calcmode="lin" valueType="num">
                                      <p:cBhvr>
                                        <p:cTn id="91" dur="500" fill="hold"/>
                                        <p:tgtEl>
                                          <p:spTgt spid="45"/>
                                        </p:tgtEl>
                                        <p:attrNameLst>
                                          <p:attrName>ppt_h</p:attrName>
                                        </p:attrNameLst>
                                      </p:cBhvr>
                                      <p:tavLst>
                                        <p:tav tm="0">
                                          <p:val>
                                            <p:fltVal val="0"/>
                                          </p:val>
                                        </p:tav>
                                        <p:tav tm="100000">
                                          <p:val>
                                            <p:strVal val="#ppt_h"/>
                                          </p:val>
                                        </p:tav>
                                      </p:tavLst>
                                    </p:anim>
                                    <p:animEffect transition="in" filter="fade">
                                      <p:cBhvr>
                                        <p:cTn id="92" dur="50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ppt_w</p:attrName>
                                        </p:attrNameLst>
                                      </p:cBhvr>
                                      <p:tavLst>
                                        <p:tav tm="0">
                                          <p:val>
                                            <p:fltVal val="0"/>
                                          </p:val>
                                        </p:tav>
                                        <p:tav tm="100000">
                                          <p:val>
                                            <p:strVal val="#ppt_w"/>
                                          </p:val>
                                        </p:tav>
                                      </p:tavLst>
                                    </p:anim>
                                    <p:anim calcmode="lin" valueType="num">
                                      <p:cBhvr>
                                        <p:cTn id="98" dur="500" fill="hold"/>
                                        <p:tgtEl>
                                          <p:spTgt spid="46"/>
                                        </p:tgtEl>
                                        <p:attrNameLst>
                                          <p:attrName>ppt_h</p:attrName>
                                        </p:attrNameLst>
                                      </p:cBhvr>
                                      <p:tavLst>
                                        <p:tav tm="0">
                                          <p:val>
                                            <p:fltVal val="0"/>
                                          </p:val>
                                        </p:tav>
                                        <p:tav tm="100000">
                                          <p:val>
                                            <p:strVal val="#ppt_h"/>
                                          </p:val>
                                        </p:tav>
                                      </p:tavLst>
                                    </p:anim>
                                    <p:animEffect transition="in" filter="fade">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7"/>
                                        </p:tgtEl>
                                        <p:attrNameLst>
                                          <p:attrName>style.visibility</p:attrName>
                                        </p:attrNameLst>
                                      </p:cBhvr>
                                      <p:to>
                                        <p:strVal val="visible"/>
                                      </p:to>
                                    </p:set>
                                    <p:anim calcmode="lin" valueType="num">
                                      <p:cBhvr>
                                        <p:cTn id="104" dur="500" fill="hold"/>
                                        <p:tgtEl>
                                          <p:spTgt spid="47"/>
                                        </p:tgtEl>
                                        <p:attrNameLst>
                                          <p:attrName>ppt_w</p:attrName>
                                        </p:attrNameLst>
                                      </p:cBhvr>
                                      <p:tavLst>
                                        <p:tav tm="0">
                                          <p:val>
                                            <p:fltVal val="0"/>
                                          </p:val>
                                        </p:tav>
                                        <p:tav tm="100000">
                                          <p:val>
                                            <p:strVal val="#ppt_w"/>
                                          </p:val>
                                        </p:tav>
                                      </p:tavLst>
                                    </p:anim>
                                    <p:anim calcmode="lin" valueType="num">
                                      <p:cBhvr>
                                        <p:cTn id="105" dur="500" fill="hold"/>
                                        <p:tgtEl>
                                          <p:spTgt spid="47"/>
                                        </p:tgtEl>
                                        <p:attrNameLst>
                                          <p:attrName>ppt_h</p:attrName>
                                        </p:attrNameLst>
                                      </p:cBhvr>
                                      <p:tavLst>
                                        <p:tav tm="0">
                                          <p:val>
                                            <p:fltVal val="0"/>
                                          </p:val>
                                        </p:tav>
                                        <p:tav tm="100000">
                                          <p:val>
                                            <p:strVal val="#ppt_h"/>
                                          </p:val>
                                        </p:tav>
                                      </p:tavLst>
                                    </p:anim>
                                    <p:animEffect transition="in" filter="fade">
                                      <p:cBhvr>
                                        <p:cTn id="106" dur="5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p:cTn id="111" dur="500" fill="hold"/>
                                        <p:tgtEl>
                                          <p:spTgt spid="48"/>
                                        </p:tgtEl>
                                        <p:attrNameLst>
                                          <p:attrName>ppt_w</p:attrName>
                                        </p:attrNameLst>
                                      </p:cBhvr>
                                      <p:tavLst>
                                        <p:tav tm="0">
                                          <p:val>
                                            <p:fltVal val="0"/>
                                          </p:val>
                                        </p:tav>
                                        <p:tav tm="100000">
                                          <p:val>
                                            <p:strVal val="#ppt_w"/>
                                          </p:val>
                                        </p:tav>
                                      </p:tavLst>
                                    </p:anim>
                                    <p:anim calcmode="lin" valueType="num">
                                      <p:cBhvr>
                                        <p:cTn id="112" dur="500" fill="hold"/>
                                        <p:tgtEl>
                                          <p:spTgt spid="48"/>
                                        </p:tgtEl>
                                        <p:attrNameLst>
                                          <p:attrName>ppt_h</p:attrName>
                                        </p:attrNameLst>
                                      </p:cBhvr>
                                      <p:tavLst>
                                        <p:tav tm="0">
                                          <p:val>
                                            <p:fltVal val="0"/>
                                          </p:val>
                                        </p:tav>
                                        <p:tav tm="100000">
                                          <p:val>
                                            <p:strVal val="#ppt_h"/>
                                          </p:val>
                                        </p:tav>
                                      </p:tavLst>
                                    </p:anim>
                                    <p:animEffect transition="in" filter="fade">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49"/>
                                        </p:tgtEl>
                                        <p:attrNameLst>
                                          <p:attrName>style.visibility</p:attrName>
                                        </p:attrNameLst>
                                      </p:cBhvr>
                                      <p:to>
                                        <p:strVal val="visible"/>
                                      </p:to>
                                    </p:set>
                                    <p:anim calcmode="lin" valueType="num">
                                      <p:cBhvr>
                                        <p:cTn id="118" dur="500" fill="hold"/>
                                        <p:tgtEl>
                                          <p:spTgt spid="49"/>
                                        </p:tgtEl>
                                        <p:attrNameLst>
                                          <p:attrName>ppt_w</p:attrName>
                                        </p:attrNameLst>
                                      </p:cBhvr>
                                      <p:tavLst>
                                        <p:tav tm="0">
                                          <p:val>
                                            <p:fltVal val="0"/>
                                          </p:val>
                                        </p:tav>
                                        <p:tav tm="100000">
                                          <p:val>
                                            <p:strVal val="#ppt_w"/>
                                          </p:val>
                                        </p:tav>
                                      </p:tavLst>
                                    </p:anim>
                                    <p:anim calcmode="lin" valueType="num">
                                      <p:cBhvr>
                                        <p:cTn id="119" dur="500" fill="hold"/>
                                        <p:tgtEl>
                                          <p:spTgt spid="49"/>
                                        </p:tgtEl>
                                        <p:attrNameLst>
                                          <p:attrName>ppt_h</p:attrName>
                                        </p:attrNameLst>
                                      </p:cBhvr>
                                      <p:tavLst>
                                        <p:tav tm="0">
                                          <p:val>
                                            <p:fltVal val="0"/>
                                          </p:val>
                                        </p:tav>
                                        <p:tav tm="100000">
                                          <p:val>
                                            <p:strVal val="#ppt_h"/>
                                          </p:val>
                                        </p:tav>
                                      </p:tavLst>
                                    </p:anim>
                                    <p:animEffect transition="in" filter="fade">
                                      <p:cBhvr>
                                        <p:cTn id="12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P spid="35" grpId="0" animBg="1"/>
      <p:bldP spid="36" grpId="0" animBg="1"/>
      <p:bldP spid="3"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2339977" y="76204"/>
            <a:ext cx="6346825" cy="639233"/>
          </a:xfrm>
        </p:spPr>
        <p:txBody>
          <a:bodyPr/>
          <a:lstStyle/>
          <a:p>
            <a:r>
              <a:rPr lang="ar-EG" sz="4000" b="1" dirty="0" smtClean="0"/>
              <a:t>محتويات البرنامج</a:t>
            </a:r>
            <a:endParaRPr lang="fr-FR" sz="4000" b="1" dirty="0"/>
          </a:p>
        </p:txBody>
      </p:sp>
      <p:sp>
        <p:nvSpPr>
          <p:cNvPr id="6147" name="Content Placeholder 2"/>
          <p:cNvSpPr>
            <a:spLocks noGrp="1"/>
          </p:cNvSpPr>
          <p:nvPr>
            <p:ph idx="4294967295"/>
          </p:nvPr>
        </p:nvSpPr>
        <p:spPr>
          <a:xfrm>
            <a:off x="2568581" y="685800"/>
            <a:ext cx="6346825" cy="5943600"/>
          </a:xfrm>
        </p:spPr>
        <p:txBody>
          <a:bodyPr/>
          <a:lstStyle/>
          <a:p>
            <a:pPr marL="0" algn="r" rtl="1">
              <a:spcBef>
                <a:spcPts val="0"/>
              </a:spcBef>
              <a:buFont typeface="Wingdings" pitchFamily="2" charset="2"/>
              <a:buChar char="ü"/>
            </a:pPr>
            <a:r>
              <a:rPr lang="ar-EG" altLang="zh-CN" b="1" dirty="0" smtClean="0">
                <a:solidFill>
                  <a:srgbClr val="002060"/>
                </a:solidFill>
                <a:ea typeface="SimSun" pitchFamily="2" charset="-122"/>
              </a:rPr>
              <a:t>تعريف الخريطة الذهنية</a:t>
            </a:r>
          </a:p>
          <a:p>
            <a:pPr marL="0" algn="r" rtl="1">
              <a:spcBef>
                <a:spcPts val="0"/>
              </a:spcBef>
              <a:buFont typeface="Wingdings" pitchFamily="2" charset="2"/>
              <a:buChar char="ü"/>
            </a:pPr>
            <a:r>
              <a:rPr lang="ar-EG" altLang="zh-CN" b="1" dirty="0" smtClean="0">
                <a:solidFill>
                  <a:srgbClr val="002060"/>
                </a:solidFill>
                <a:ea typeface="SimSun" pitchFamily="2" charset="-122"/>
              </a:rPr>
              <a:t>فوائد الخريطة الذهنية</a:t>
            </a:r>
          </a:p>
          <a:p>
            <a:pPr marL="0" algn="r" rtl="1">
              <a:spcBef>
                <a:spcPts val="0"/>
              </a:spcBef>
              <a:buFont typeface="Wingdings" pitchFamily="2" charset="2"/>
              <a:buChar char="ü"/>
            </a:pPr>
            <a:r>
              <a:rPr lang="ar-EG" altLang="zh-CN" b="1" dirty="0" smtClean="0">
                <a:solidFill>
                  <a:srgbClr val="002060"/>
                </a:solidFill>
                <a:ea typeface="SimSun" pitchFamily="2" charset="-122"/>
              </a:rPr>
              <a:t>عن مؤسس هذا العلم</a:t>
            </a:r>
          </a:p>
          <a:p>
            <a:pPr marL="0" algn="r" rtl="1">
              <a:spcBef>
                <a:spcPts val="0"/>
              </a:spcBef>
              <a:buFont typeface="Wingdings" pitchFamily="2" charset="2"/>
              <a:buChar char="ü"/>
            </a:pPr>
            <a:r>
              <a:rPr lang="ar-EG" altLang="zh-CN" b="1" dirty="0" smtClean="0">
                <a:solidFill>
                  <a:srgbClr val="002060"/>
                </a:solidFill>
                <a:ea typeface="SimSun" pitchFamily="2" charset="-122"/>
              </a:rPr>
              <a:t>أقسام الدماغ ووظائفه</a:t>
            </a:r>
          </a:p>
          <a:p>
            <a:pPr marL="0" algn="r" rtl="1">
              <a:spcBef>
                <a:spcPts val="0"/>
              </a:spcBef>
              <a:buFont typeface="Wingdings" pitchFamily="2" charset="2"/>
              <a:buChar char="ü"/>
            </a:pPr>
            <a:r>
              <a:rPr lang="ar-EG" altLang="zh-CN" b="1" dirty="0" smtClean="0">
                <a:solidFill>
                  <a:srgbClr val="002060"/>
                </a:solidFill>
                <a:ea typeface="SimSun" pitchFamily="2" charset="-122"/>
              </a:rPr>
              <a:t>نظرية سبيري</a:t>
            </a:r>
          </a:p>
          <a:p>
            <a:pPr marL="0" algn="r" rtl="1">
              <a:spcBef>
                <a:spcPts val="0"/>
              </a:spcBef>
              <a:buFont typeface="Wingdings" pitchFamily="2" charset="2"/>
              <a:buChar char="ü"/>
            </a:pPr>
            <a:r>
              <a:rPr lang="ar-EG" altLang="zh-CN" b="1" dirty="0" smtClean="0">
                <a:solidFill>
                  <a:srgbClr val="002060"/>
                </a:solidFill>
                <a:ea typeface="SimSun" pitchFamily="2" charset="-122"/>
              </a:rPr>
              <a:t>نظرية هيرمان</a:t>
            </a:r>
          </a:p>
          <a:p>
            <a:pPr marL="0" algn="r" rtl="1">
              <a:spcBef>
                <a:spcPts val="0"/>
              </a:spcBef>
              <a:buFont typeface="Wingdings" pitchFamily="2" charset="2"/>
              <a:buChar char="ü"/>
            </a:pPr>
            <a:r>
              <a:rPr lang="ar-EG" altLang="zh-CN" b="1" dirty="0" smtClean="0">
                <a:solidFill>
                  <a:srgbClr val="002060"/>
                </a:solidFill>
                <a:ea typeface="SimSun" pitchFamily="2" charset="-122"/>
              </a:rPr>
              <a:t>الذاكرة البشرية</a:t>
            </a:r>
          </a:p>
          <a:p>
            <a:pPr marL="0" algn="r" rtl="1">
              <a:spcBef>
                <a:spcPts val="0"/>
              </a:spcBef>
              <a:buFont typeface="Wingdings" pitchFamily="2" charset="2"/>
              <a:buChar char="ü"/>
            </a:pPr>
            <a:r>
              <a:rPr lang="ar-EG" altLang="zh-CN" b="1" dirty="0" smtClean="0">
                <a:solidFill>
                  <a:srgbClr val="002060"/>
                </a:solidFill>
                <a:ea typeface="SimSun" pitchFamily="2" charset="-122"/>
              </a:rPr>
              <a:t>قواعد عمل الدماغ</a:t>
            </a:r>
          </a:p>
          <a:p>
            <a:pPr marL="0" algn="r" rtl="1">
              <a:spcBef>
                <a:spcPts val="0"/>
              </a:spcBef>
              <a:buFont typeface="Wingdings" pitchFamily="2" charset="2"/>
              <a:buChar char="ü"/>
            </a:pPr>
            <a:r>
              <a:rPr lang="ar-EG" altLang="zh-CN" b="1" dirty="0" smtClean="0">
                <a:solidFill>
                  <a:srgbClr val="002060"/>
                </a:solidFill>
                <a:ea typeface="SimSun" pitchFamily="2" charset="-122"/>
              </a:rPr>
              <a:t>قوانين الخرائط الذهنية</a:t>
            </a:r>
          </a:p>
          <a:p>
            <a:pPr marL="0" algn="r" rtl="1">
              <a:spcBef>
                <a:spcPts val="0"/>
              </a:spcBef>
              <a:buFont typeface="Wingdings" pitchFamily="2" charset="2"/>
              <a:buChar char="ü"/>
            </a:pPr>
            <a:r>
              <a:rPr lang="ar-EG" altLang="zh-CN" b="1" dirty="0" smtClean="0">
                <a:solidFill>
                  <a:srgbClr val="002060"/>
                </a:solidFill>
                <a:ea typeface="SimSun" pitchFamily="2" charset="-122"/>
              </a:rPr>
              <a:t>تصميم الخرائط الذهنية</a:t>
            </a:r>
          </a:p>
          <a:p>
            <a:pPr marL="0" algn="r" rtl="1">
              <a:spcBef>
                <a:spcPts val="0"/>
              </a:spcBef>
              <a:buFont typeface="Wingdings" pitchFamily="2" charset="2"/>
              <a:buChar char="ü"/>
            </a:pPr>
            <a:r>
              <a:rPr lang="ar-EG" altLang="zh-CN" b="1" dirty="0" smtClean="0">
                <a:solidFill>
                  <a:srgbClr val="002060"/>
                </a:solidFill>
                <a:ea typeface="SimSun" pitchFamily="2" charset="-122"/>
              </a:rPr>
              <a:t>نماذج متعددة للخرائط الذهنية</a:t>
            </a:r>
          </a:p>
          <a:p>
            <a:pPr marL="0" algn="r" rtl="1">
              <a:spcBef>
                <a:spcPts val="0"/>
              </a:spcBef>
              <a:buFont typeface="Wingdings" pitchFamily="2" charset="2"/>
              <a:buChar char="ü"/>
            </a:pPr>
            <a:r>
              <a:rPr lang="ar-EG" altLang="zh-CN" b="1" dirty="0" smtClean="0">
                <a:solidFill>
                  <a:srgbClr val="002060"/>
                </a:solidFill>
                <a:ea typeface="SimSun" pitchFamily="2" charset="-122"/>
              </a:rPr>
              <a:t>استخدامات متقدمة للخريطة الذهنية</a:t>
            </a:r>
            <a:endParaRPr lang="ar-EG" altLang="zh-CN" b="1" dirty="0">
              <a:solidFill>
                <a:srgbClr val="002060"/>
              </a:solidFill>
              <a:ea typeface="SimSun" pitchFamily="2"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286001"/>
            <a:ext cx="2705100" cy="218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2451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barn(inVertical)">
                                      <p:cBhvr>
                                        <p:cTn id="11" dur="500"/>
                                        <p:tgtEl>
                                          <p:spTgt spid="6147">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barn(inVertical)">
                                      <p:cBhvr>
                                        <p:cTn id="15" dur="500"/>
                                        <p:tgtEl>
                                          <p:spTgt spid="6147">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barn(inVertical)">
                                      <p:cBhvr>
                                        <p:cTn id="19" dur="500"/>
                                        <p:tgtEl>
                                          <p:spTgt spid="6147">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barn(inVertical)">
                                      <p:cBhvr>
                                        <p:cTn id="23" dur="500"/>
                                        <p:tgtEl>
                                          <p:spTgt spid="6147">
                                            <p:txEl>
                                              <p:pRg st="4" end="4"/>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barn(inVertical)">
                                      <p:cBhvr>
                                        <p:cTn id="27" dur="500"/>
                                        <p:tgtEl>
                                          <p:spTgt spid="6147">
                                            <p:txEl>
                                              <p:pRg st="5" end="5"/>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animEffect transition="in" filter="barn(inVertical)">
                                      <p:cBhvr>
                                        <p:cTn id="31" dur="500"/>
                                        <p:tgtEl>
                                          <p:spTgt spid="6147">
                                            <p:txEl>
                                              <p:pRg st="6" end="6"/>
                                            </p:txEl>
                                          </p:spTgt>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animEffect transition="in" filter="barn(inVertical)">
                                      <p:cBhvr>
                                        <p:cTn id="35" dur="500"/>
                                        <p:tgtEl>
                                          <p:spTgt spid="6147">
                                            <p:txEl>
                                              <p:pRg st="7" end="7"/>
                                            </p:txEl>
                                          </p:spTgt>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6147">
                                            <p:txEl>
                                              <p:pRg st="8" end="8"/>
                                            </p:txEl>
                                          </p:spTgt>
                                        </p:tgtEl>
                                        <p:attrNameLst>
                                          <p:attrName>style.visibility</p:attrName>
                                        </p:attrNameLst>
                                      </p:cBhvr>
                                      <p:to>
                                        <p:strVal val="visible"/>
                                      </p:to>
                                    </p:set>
                                    <p:animEffect transition="in" filter="barn(inVertical)">
                                      <p:cBhvr>
                                        <p:cTn id="39" dur="500"/>
                                        <p:tgtEl>
                                          <p:spTgt spid="6147">
                                            <p:txEl>
                                              <p:pRg st="8" end="8"/>
                                            </p:txEl>
                                          </p:spTgt>
                                        </p:tgtEl>
                                      </p:cBhvr>
                                    </p:animEffect>
                                  </p:childTnLst>
                                </p:cTn>
                              </p:par>
                            </p:childTnLst>
                          </p:cTn>
                        </p:par>
                        <p:par>
                          <p:cTn id="40" fill="hold">
                            <p:stCondLst>
                              <p:cond delay="4500"/>
                            </p:stCondLst>
                            <p:childTnLst>
                              <p:par>
                                <p:cTn id="41" presetID="16" presetClass="entr" presetSubtype="21" fill="hold" nodeType="afterEffect">
                                  <p:stCondLst>
                                    <p:cond delay="0"/>
                                  </p:stCondLst>
                                  <p:childTnLst>
                                    <p:set>
                                      <p:cBhvr>
                                        <p:cTn id="42" dur="1" fill="hold">
                                          <p:stCondLst>
                                            <p:cond delay="0"/>
                                          </p:stCondLst>
                                        </p:cTn>
                                        <p:tgtEl>
                                          <p:spTgt spid="6147">
                                            <p:txEl>
                                              <p:pRg st="9" end="9"/>
                                            </p:txEl>
                                          </p:spTgt>
                                        </p:tgtEl>
                                        <p:attrNameLst>
                                          <p:attrName>style.visibility</p:attrName>
                                        </p:attrNameLst>
                                      </p:cBhvr>
                                      <p:to>
                                        <p:strVal val="visible"/>
                                      </p:to>
                                    </p:set>
                                    <p:animEffect transition="in" filter="barn(inVertical)">
                                      <p:cBhvr>
                                        <p:cTn id="43" dur="500"/>
                                        <p:tgtEl>
                                          <p:spTgt spid="6147">
                                            <p:txEl>
                                              <p:pRg st="9" end="9"/>
                                            </p:txEl>
                                          </p:spTgt>
                                        </p:tgtEl>
                                      </p:cBhvr>
                                    </p:animEffect>
                                  </p:childTnLst>
                                </p:cTn>
                              </p:par>
                            </p:childTnLst>
                          </p:cTn>
                        </p:par>
                        <p:par>
                          <p:cTn id="44" fill="hold">
                            <p:stCondLst>
                              <p:cond delay="5000"/>
                            </p:stCondLst>
                            <p:childTnLst>
                              <p:par>
                                <p:cTn id="45" presetID="16" presetClass="entr" presetSubtype="21" fill="hold" nodeType="afterEffect">
                                  <p:stCondLst>
                                    <p:cond delay="0"/>
                                  </p:stCondLst>
                                  <p:childTnLst>
                                    <p:set>
                                      <p:cBhvr>
                                        <p:cTn id="46" dur="1" fill="hold">
                                          <p:stCondLst>
                                            <p:cond delay="0"/>
                                          </p:stCondLst>
                                        </p:cTn>
                                        <p:tgtEl>
                                          <p:spTgt spid="6147">
                                            <p:txEl>
                                              <p:pRg st="10" end="10"/>
                                            </p:txEl>
                                          </p:spTgt>
                                        </p:tgtEl>
                                        <p:attrNameLst>
                                          <p:attrName>style.visibility</p:attrName>
                                        </p:attrNameLst>
                                      </p:cBhvr>
                                      <p:to>
                                        <p:strVal val="visible"/>
                                      </p:to>
                                    </p:set>
                                    <p:animEffect transition="in" filter="barn(inVertical)">
                                      <p:cBhvr>
                                        <p:cTn id="47" dur="500"/>
                                        <p:tgtEl>
                                          <p:spTgt spid="6147">
                                            <p:txEl>
                                              <p:pRg st="10" end="10"/>
                                            </p:txEl>
                                          </p:spTgt>
                                        </p:tgtEl>
                                      </p:cBhvr>
                                    </p:animEffect>
                                  </p:childTnLst>
                                </p:cTn>
                              </p:par>
                            </p:childTnLst>
                          </p:cTn>
                        </p:par>
                        <p:par>
                          <p:cTn id="48" fill="hold">
                            <p:stCondLst>
                              <p:cond delay="5500"/>
                            </p:stCondLst>
                            <p:childTnLst>
                              <p:par>
                                <p:cTn id="49" presetID="16" presetClass="entr" presetSubtype="21" fill="hold" nodeType="afterEffect">
                                  <p:stCondLst>
                                    <p:cond delay="0"/>
                                  </p:stCondLst>
                                  <p:childTnLst>
                                    <p:set>
                                      <p:cBhvr>
                                        <p:cTn id="50" dur="1" fill="hold">
                                          <p:stCondLst>
                                            <p:cond delay="0"/>
                                          </p:stCondLst>
                                        </p:cTn>
                                        <p:tgtEl>
                                          <p:spTgt spid="6147">
                                            <p:txEl>
                                              <p:pRg st="11" end="11"/>
                                            </p:txEl>
                                          </p:spTgt>
                                        </p:tgtEl>
                                        <p:attrNameLst>
                                          <p:attrName>style.visibility</p:attrName>
                                        </p:attrNameLst>
                                      </p:cBhvr>
                                      <p:to>
                                        <p:strVal val="visible"/>
                                      </p:to>
                                    </p:set>
                                    <p:animEffect transition="in" filter="barn(inVertical)">
                                      <p:cBhvr>
                                        <p:cTn id="51" dur="500"/>
                                        <p:tgtEl>
                                          <p:spTgt spid="61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4" name="Picture 2" descr="http://i00.i.aliimg.com/wsphoto/v0/948266080/Free-Shiping-Quality-font-b-boutique-b-font-font-b-clothing-b-font-suit-rack-plastic.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2209801"/>
            <a:ext cx="7143750"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457200"/>
            <a:ext cx="5943600" cy="523220"/>
          </a:xfrm>
          <a:prstGeom prst="rect">
            <a:avLst/>
          </a:prstGeom>
          <a:noFill/>
        </p:spPr>
        <p:txBody>
          <a:bodyPr wrap="square" rtlCol="1">
            <a:spAutoFit/>
          </a:bodyPr>
          <a:lstStyle/>
          <a:p>
            <a:pPr algn="ctr"/>
            <a:r>
              <a:rPr lang="ar-EG" sz="2800" b="1" dirty="0" smtClean="0"/>
              <a:t>اكتب اى استخدامات اخرى لهذه الشماعة</a:t>
            </a:r>
            <a:endParaRPr lang="ar-EG" sz="2800" b="1" dirty="0"/>
          </a:p>
        </p:txBody>
      </p:sp>
    </p:spTree>
    <p:extLst>
      <p:ext uri="{BB962C8B-B14F-4D97-AF65-F5344CB8AC3E}">
        <p14:creationId xmlns:p14="http://schemas.microsoft.com/office/powerpoint/2010/main" val="30569742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نظرية هيرمان</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4128856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5715001" y="842933"/>
            <a:ext cx="3193170"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نظرية هيرمان للتفكير</a:t>
            </a:r>
            <a:endParaRPr lang="ar-EG" sz="2800" b="1" dirty="0">
              <a:cs typeface="+mn-cs"/>
            </a:endParaRPr>
          </a:p>
        </p:txBody>
      </p:sp>
      <p:grpSp>
        <p:nvGrpSpPr>
          <p:cNvPr id="23" name="Group 2"/>
          <p:cNvGrpSpPr>
            <a:grpSpLocks/>
          </p:cNvGrpSpPr>
          <p:nvPr/>
        </p:nvGrpSpPr>
        <p:grpSpPr bwMode="auto">
          <a:xfrm>
            <a:off x="731481" y="3810000"/>
            <a:ext cx="7339014" cy="1788047"/>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7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الدماغ ينقسم الى اربعة اقسام تقسيم رمزي، وكل قسم يختص بوظائف عقلية معينة </a:t>
              </a:r>
              <a:r>
                <a:rPr lang="ar-EG" altLang="zh-CN" sz="2400" b="1" dirty="0" smtClean="0">
                  <a:solidFill>
                    <a:schemeClr val="bg1"/>
                  </a:solidFill>
                </a:rPr>
                <a:t>حيث </a:t>
              </a:r>
              <a:r>
                <a:rPr lang="ar-EG" altLang="zh-CN" sz="2400" b="1" dirty="0">
                  <a:solidFill>
                    <a:schemeClr val="bg1"/>
                  </a:solidFill>
                </a:rPr>
                <a:t>قسم الدماغ إلى أربعة أنماط.'</a:t>
              </a:r>
              <a:r>
                <a:rPr lang="en-US" altLang="zh-CN" sz="2400" b="1" dirty="0">
                  <a:solidFill>
                    <a:schemeClr val="bg1"/>
                  </a:solidFill>
                </a:rPr>
                <a:t>A' </a:t>
              </a:r>
              <a:r>
                <a:rPr lang="ar-EG" altLang="zh-CN" sz="2400" b="1" dirty="0">
                  <a:solidFill>
                    <a:schemeClr val="bg1"/>
                  </a:solidFill>
                </a:rPr>
                <a:t>الموضوعيون </a:t>
              </a:r>
              <a:r>
                <a:rPr lang="ar-EG" altLang="zh-CN" sz="2400" b="1" dirty="0" smtClean="0">
                  <a:solidFill>
                    <a:schemeClr val="bg1"/>
                  </a:solidFill>
                </a:rPr>
                <a:t/>
              </a:r>
              <a:br>
                <a:rPr lang="ar-EG" altLang="zh-CN" sz="2400" b="1" dirty="0" smtClean="0">
                  <a:solidFill>
                    <a:schemeClr val="bg1"/>
                  </a:solidFill>
                </a:rPr>
              </a:br>
              <a:r>
                <a:rPr lang="ar-EG" altLang="zh-CN" sz="2400" b="1" dirty="0" smtClean="0">
                  <a:solidFill>
                    <a:schemeClr val="bg1"/>
                  </a:solidFill>
                </a:rPr>
                <a:t>و'</a:t>
              </a:r>
              <a:r>
                <a:rPr lang="en-US" altLang="zh-CN" sz="2400" b="1" dirty="0">
                  <a:solidFill>
                    <a:schemeClr val="bg1"/>
                  </a:solidFill>
                </a:rPr>
                <a:t>B' </a:t>
              </a:r>
              <a:r>
                <a:rPr lang="ar-EG" altLang="zh-CN" sz="2400" b="1" dirty="0">
                  <a:solidFill>
                    <a:schemeClr val="bg1"/>
                  </a:solidFill>
                </a:rPr>
                <a:t>التنفيذيون و '</a:t>
              </a:r>
              <a:r>
                <a:rPr lang="en-US" altLang="zh-CN" sz="2400" b="1" dirty="0">
                  <a:solidFill>
                    <a:schemeClr val="bg1"/>
                  </a:solidFill>
                </a:rPr>
                <a:t>C' </a:t>
              </a:r>
              <a:r>
                <a:rPr lang="ar-EG" altLang="zh-CN" sz="2400" b="1" dirty="0">
                  <a:solidFill>
                    <a:schemeClr val="bg1"/>
                  </a:solidFill>
                </a:rPr>
                <a:t>المشاعريون </a:t>
              </a:r>
              <a:r>
                <a:rPr lang="ar-EG" altLang="zh-CN" sz="2400" b="1" dirty="0" smtClean="0">
                  <a:solidFill>
                    <a:schemeClr val="bg1"/>
                  </a:solidFill>
                </a:rPr>
                <a:t>و </a:t>
              </a:r>
              <a:r>
                <a:rPr lang="ar-EG" altLang="zh-CN" sz="2400" b="1" dirty="0">
                  <a:solidFill>
                    <a:schemeClr val="bg1"/>
                  </a:solidFill>
                </a:rPr>
                <a:t>'</a:t>
              </a:r>
              <a:r>
                <a:rPr lang="en-US" altLang="zh-CN" sz="2400" b="1" dirty="0">
                  <a:solidFill>
                    <a:schemeClr val="bg1"/>
                  </a:solidFill>
                </a:rPr>
                <a:t>D'</a:t>
              </a:r>
              <a:r>
                <a:rPr lang="ar-EG" altLang="zh-CN" sz="2400" b="1" dirty="0">
                  <a:solidFill>
                    <a:schemeClr val="bg1"/>
                  </a:solidFill>
                </a:rPr>
                <a:t>الإبداعيون. حيث يمكن أن يتوغل كل شخص في نمط معين ويمكن أن يجمع ما بين نمطين أو أكثر</a:t>
              </a: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031" y="852458"/>
            <a:ext cx="3612836" cy="24517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3186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descr="E:\Ahmed\Breaking Bad\uusouo10.png"/>
          <p:cNvPicPr/>
          <p:nvPr/>
        </p:nvPicPr>
        <p:blipFill>
          <a:blip r:embed="rId4">
            <a:clrChange>
              <a:clrFrom>
                <a:srgbClr val="818181"/>
              </a:clrFrom>
              <a:clrTo>
                <a:srgbClr val="818181">
                  <a:alpha val="0"/>
                </a:srgbClr>
              </a:clrTo>
            </a:clrChange>
            <a:extLst>
              <a:ext uri="{28A0092B-C50C-407E-A947-70E740481C1C}">
                <a14:useLocalDpi xmlns:a14="http://schemas.microsoft.com/office/drawing/2010/main" val="0"/>
              </a:ext>
            </a:extLst>
          </a:blip>
          <a:srcRect/>
          <a:stretch>
            <a:fillRect/>
          </a:stretch>
        </p:blipFill>
        <p:spPr bwMode="auto">
          <a:xfrm>
            <a:off x="0" y="-609600"/>
            <a:ext cx="9144000" cy="6858000"/>
          </a:xfrm>
          <a:prstGeom prst="rect">
            <a:avLst/>
          </a:prstGeom>
          <a:noFill/>
          <a:ln>
            <a:noFill/>
          </a:ln>
        </p:spPr>
      </p:pic>
    </p:spTree>
    <p:extLst>
      <p:ext uri="{BB962C8B-B14F-4D97-AF65-F5344CB8AC3E}">
        <p14:creationId xmlns:p14="http://schemas.microsoft.com/office/powerpoint/2010/main" val="956167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6" cy="546060"/>
          </a:xfrm>
        </p:grpSpPr>
        <p:sp>
          <p:nvSpPr>
            <p:cNvPr id="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القسم العلوي الايسر الموضوعيون </a:t>
              </a:r>
              <a:r>
                <a:rPr lang="en-US" altLang="zh-CN" sz="3200" b="1" dirty="0">
                  <a:solidFill>
                    <a:schemeClr val="bg1"/>
                  </a:solidFill>
                </a:rPr>
                <a:t>A </a:t>
              </a:r>
              <a:endParaRPr lang="ar-EG" altLang="zh-CN" sz="3200" b="1" dirty="0">
                <a:solidFill>
                  <a:schemeClr val="bg1"/>
                </a:solidFill>
              </a:endParaRPr>
            </a:p>
          </p:txBody>
        </p:sp>
      </p:grpSp>
      <p:pic>
        <p:nvPicPr>
          <p:cNvPr id="5122"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1820353"/>
            <a:ext cx="43815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38400" y="5334000"/>
            <a:ext cx="4206874" cy="523220"/>
          </a:xfrm>
          <a:prstGeom prst="rect">
            <a:avLst/>
          </a:prstGeom>
        </p:spPr>
        <p:txBody>
          <a:bodyPr wrap="square">
            <a:spAutoFit/>
          </a:bodyPr>
          <a:lstStyle/>
          <a:p>
            <a:pPr lvl="0" algn="ctr" rtl="1"/>
            <a:r>
              <a:rPr lang="ar-SA" sz="2800" b="1" dirty="0">
                <a:solidFill>
                  <a:prstClr val="black"/>
                </a:solidFill>
              </a:rPr>
              <a:t>يقومون بالوظائف التالية</a:t>
            </a:r>
            <a:endParaRPr lang="ar-EG" sz="2800" b="1" dirty="0">
              <a:solidFill>
                <a:prstClr val="black"/>
              </a:solidFill>
            </a:endParaRPr>
          </a:p>
        </p:txBody>
      </p:sp>
    </p:spTree>
    <p:extLst>
      <p:ext uri="{BB962C8B-B14F-4D97-AF65-F5344CB8AC3E}">
        <p14:creationId xmlns:p14="http://schemas.microsoft.com/office/powerpoint/2010/main" val="2288121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التحليل</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يهتمون </a:t>
              </a:r>
              <a:r>
                <a:rPr lang="ar-EG" altLang="zh-CN" sz="2400" b="1" dirty="0">
                  <a:solidFill>
                    <a:schemeClr val="bg1"/>
                  </a:solidFill>
                </a:rPr>
                <a:t>بالحقائق</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بيانات</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لغتهم </a:t>
              </a:r>
              <a:r>
                <a:rPr lang="ar-EG" altLang="zh-CN" sz="2400" b="1" dirty="0">
                  <a:solidFill>
                    <a:schemeClr val="bg1"/>
                  </a:solidFill>
                </a:rPr>
                <a:t>الرقمية عالية</a:t>
              </a:r>
              <a:endParaRPr lang="zh-CN" altLang="en-US" sz="2400" b="1" dirty="0">
                <a:solidFill>
                  <a:schemeClr val="bg1"/>
                </a:solidFill>
              </a:endParaRPr>
            </a:p>
          </p:txBody>
        </p:sp>
      </p:grpSp>
    </p:spTree>
    <p:extLst>
      <p:ext uri="{BB962C8B-B14F-4D97-AF65-F5344CB8AC3E}">
        <p14:creationId xmlns:p14="http://schemas.microsoft.com/office/powerpoint/2010/main" val="1140690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تركيزهم </a:t>
              </a:r>
              <a:r>
                <a:rPr lang="ar-EG" altLang="zh-CN" sz="2400" b="1" dirty="0">
                  <a:solidFill>
                    <a:schemeClr val="bg1"/>
                  </a:solidFill>
                </a:rPr>
                <a:t>عالي</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يعتنون </a:t>
              </a:r>
              <a:r>
                <a:rPr lang="ar-EG" altLang="zh-CN" sz="2400" b="1" dirty="0">
                  <a:solidFill>
                    <a:schemeClr val="bg1"/>
                  </a:solidFill>
                </a:rPr>
                <a:t>بدراسة الجدوى</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تقييم </a:t>
              </a:r>
              <a:r>
                <a:rPr lang="ar-EG" altLang="zh-CN" sz="2400" b="1" dirty="0">
                  <a:solidFill>
                    <a:schemeClr val="bg1"/>
                  </a:solidFill>
                </a:rPr>
                <a:t>نتائج والتركيز عليها</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سؤالهم </a:t>
              </a:r>
              <a:r>
                <a:rPr lang="ar-EG" altLang="zh-CN" sz="2400" b="1" dirty="0">
                  <a:solidFill>
                    <a:schemeClr val="bg1"/>
                  </a:solidFill>
                </a:rPr>
                <a:t>التقليدي ماذا سأستفيد</a:t>
              </a:r>
              <a:endParaRPr lang="zh-CN" altLang="en-US" sz="2400" b="1" dirty="0">
                <a:solidFill>
                  <a:schemeClr val="bg1"/>
                </a:solidFill>
              </a:endParaRPr>
            </a:p>
          </p:txBody>
        </p:sp>
      </p:grpSp>
    </p:spTree>
    <p:extLst>
      <p:ext uri="{BB962C8B-B14F-4D97-AF65-F5344CB8AC3E}">
        <p14:creationId xmlns:p14="http://schemas.microsoft.com/office/powerpoint/2010/main" val="3355095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6" cy="546060"/>
          </a:xfrm>
        </p:grpSpPr>
        <p:sp>
          <p:nvSpPr>
            <p:cNvPr id="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القسم السفلي الايسر التنفيذيون </a:t>
              </a:r>
              <a:r>
                <a:rPr lang="en-US" altLang="zh-CN" sz="3200" b="1" dirty="0">
                  <a:solidFill>
                    <a:schemeClr val="bg1"/>
                  </a:solidFill>
                </a:rPr>
                <a:t>B </a:t>
              </a:r>
              <a:endParaRPr lang="ar-EG" altLang="zh-CN" sz="3200" b="1" dirty="0">
                <a:solidFill>
                  <a:schemeClr val="bg1"/>
                </a:solidFill>
              </a:endParaRPr>
            </a:p>
          </p:txBody>
        </p:sp>
      </p:grpSp>
      <p:sp>
        <p:nvSpPr>
          <p:cNvPr id="7" name="Rectangle 6"/>
          <p:cNvSpPr/>
          <p:nvPr/>
        </p:nvSpPr>
        <p:spPr>
          <a:xfrm>
            <a:off x="2362200" y="5334000"/>
            <a:ext cx="4206874" cy="523220"/>
          </a:xfrm>
          <a:prstGeom prst="rect">
            <a:avLst/>
          </a:prstGeom>
        </p:spPr>
        <p:txBody>
          <a:bodyPr wrap="square">
            <a:spAutoFit/>
          </a:bodyPr>
          <a:lstStyle/>
          <a:p>
            <a:pPr lvl="0" algn="ctr" rtl="1"/>
            <a:r>
              <a:rPr lang="ar-SA" sz="2800" b="1" dirty="0">
                <a:solidFill>
                  <a:prstClr val="black"/>
                </a:solidFill>
              </a:rPr>
              <a:t>يقومون بالوظائف التالية</a:t>
            </a:r>
            <a:endParaRPr lang="ar-EG" sz="2800" b="1" dirty="0">
              <a:solidFill>
                <a:prstClr val="black"/>
              </a:solidFill>
            </a:endParaRPr>
          </a:p>
        </p:txBody>
      </p:sp>
      <p:pic>
        <p:nvPicPr>
          <p:cNvPr id="9"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1981201"/>
            <a:ext cx="44005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49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لديهم </a:t>
              </a:r>
              <a:r>
                <a:rPr lang="ar-EG" altLang="zh-CN" sz="2400" b="1" dirty="0">
                  <a:solidFill>
                    <a:schemeClr val="bg1"/>
                  </a:solidFill>
                </a:rPr>
                <a:t>تخطيط تشغيلي</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تنفيذ</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يحترمون </a:t>
              </a:r>
              <a:r>
                <a:rPr lang="ar-EG" altLang="zh-CN" sz="2400" b="1" dirty="0">
                  <a:solidFill>
                    <a:schemeClr val="bg1"/>
                  </a:solidFill>
                </a:rPr>
                <a:t>الاجراءات الثابتة</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يهتمون </a:t>
              </a:r>
              <a:r>
                <a:rPr lang="ar-EG" altLang="zh-CN" sz="2400" b="1" dirty="0">
                  <a:solidFill>
                    <a:schemeClr val="bg1"/>
                  </a:solidFill>
                </a:rPr>
                <a:t>بالتفاصيل</a:t>
              </a:r>
              <a:endParaRPr lang="zh-CN" altLang="en-US" sz="2400" b="1" dirty="0">
                <a:solidFill>
                  <a:schemeClr val="bg1"/>
                </a:solidFill>
              </a:endParaRPr>
            </a:p>
          </p:txBody>
        </p:sp>
      </p:grpSp>
    </p:spTree>
    <p:extLst>
      <p:ext uri="{BB962C8B-B14F-4D97-AF65-F5344CB8AC3E}">
        <p14:creationId xmlns:p14="http://schemas.microsoft.com/office/powerpoint/2010/main" val="2161795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ترتيب </a:t>
              </a:r>
              <a:r>
                <a:rPr lang="ar-EG" altLang="zh-CN" sz="2400" b="1" dirty="0">
                  <a:solidFill>
                    <a:schemeClr val="bg1"/>
                  </a:solidFill>
                </a:rPr>
                <a:t>لغة سائدة في حياتهم</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طرق </a:t>
              </a:r>
              <a:r>
                <a:rPr lang="ar-EG" altLang="zh-CN" sz="2400" b="1" dirty="0">
                  <a:solidFill>
                    <a:schemeClr val="bg1"/>
                  </a:solidFill>
                </a:rPr>
                <a:t>وأساليب</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لديهم </a:t>
              </a:r>
              <a:r>
                <a:rPr lang="ar-EG" altLang="zh-CN" sz="2400" b="1" dirty="0">
                  <a:solidFill>
                    <a:schemeClr val="bg1"/>
                  </a:solidFill>
                </a:rPr>
                <a:t>انضباط عالي</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لديهم </a:t>
              </a:r>
              <a:r>
                <a:rPr lang="ar-EG" altLang="zh-CN" sz="2400" b="1" dirty="0">
                  <a:solidFill>
                    <a:schemeClr val="bg1"/>
                  </a:solidFill>
                </a:rPr>
                <a:t>ثبات عالي</a:t>
              </a:r>
              <a:endParaRPr lang="zh-CN" altLang="en-US" sz="2400" b="1" dirty="0">
                <a:solidFill>
                  <a:schemeClr val="bg1"/>
                </a:solidFill>
              </a:endParaRPr>
            </a:p>
          </p:txBody>
        </p:sp>
      </p:grpSp>
    </p:spTree>
    <p:extLst>
      <p:ext uri="{BB962C8B-B14F-4D97-AF65-F5344CB8AC3E}">
        <p14:creationId xmlns:p14="http://schemas.microsoft.com/office/powerpoint/2010/main" val="41499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897063" y="485775"/>
            <a:ext cx="4906962" cy="1143000"/>
          </a:xfrm>
        </p:spPr>
        <p:txBody>
          <a:bodyPr/>
          <a:lstStyle/>
          <a:p>
            <a:r>
              <a:rPr lang="ar-SA" dirty="0">
                <a:cs typeface="PT Bold Heading" pitchFamily="2" charset="-78"/>
              </a:rPr>
              <a:t>أسئلة قبل البدء</a:t>
            </a:r>
            <a:endParaRPr lang="en-US" dirty="0">
              <a:cs typeface="PT Bold Heading" pitchFamily="2" charset="-78"/>
            </a:endParaRPr>
          </a:p>
        </p:txBody>
      </p:sp>
      <p:sp>
        <p:nvSpPr>
          <p:cNvPr id="159747" name="Rectangle 3"/>
          <p:cNvSpPr>
            <a:spLocks noGrp="1" noChangeArrowheads="1"/>
          </p:cNvSpPr>
          <p:nvPr>
            <p:ph idx="1"/>
          </p:nvPr>
        </p:nvSpPr>
        <p:spPr>
          <a:xfrm>
            <a:off x="12" y="1989145"/>
            <a:ext cx="8893175" cy="4679951"/>
          </a:xfrm>
        </p:spPr>
        <p:txBody>
          <a:bodyPr>
            <a:normAutofit/>
          </a:bodyPr>
          <a:lstStyle/>
          <a:p>
            <a:pPr algn="r" rtl="1">
              <a:buFont typeface="Wingdings" pitchFamily="2" charset="2"/>
              <a:buChar char="ü"/>
            </a:pPr>
            <a:r>
              <a:rPr lang="ar-SA" b="1" dirty="0">
                <a:cs typeface="Traditional Arabic" pitchFamily="18" charset="-78"/>
              </a:rPr>
              <a:t>لماذا حضرت هذه الدورة ؟ الهدف من تواجدك معنا ؟</a:t>
            </a:r>
          </a:p>
          <a:p>
            <a:pPr algn="r" rtl="1">
              <a:buFont typeface="Wingdings" pitchFamily="2" charset="2"/>
              <a:buChar char="ü"/>
            </a:pPr>
            <a:endParaRPr lang="ar-SA" b="1" dirty="0">
              <a:cs typeface="Traditional Arabic" pitchFamily="18" charset="-78"/>
            </a:endParaRPr>
          </a:p>
          <a:p>
            <a:pPr algn="r" rtl="1">
              <a:buFont typeface="Wingdings" pitchFamily="2" charset="2"/>
              <a:buChar char="ü"/>
            </a:pPr>
            <a:r>
              <a:rPr lang="ar-SA" b="1" dirty="0">
                <a:cs typeface="Traditional Arabic" pitchFamily="18" charset="-78"/>
              </a:rPr>
              <a:t>ما المشكلة التي تعاني منها في ذاكرتك ؟ هل هي :</a:t>
            </a:r>
          </a:p>
          <a:p>
            <a:pPr marL="0" indent="0" algn="r" rtl="1">
              <a:buNone/>
            </a:pPr>
            <a:r>
              <a:rPr lang="ar-EG" sz="2400" b="1" dirty="0">
                <a:cs typeface="Traditional Arabic" pitchFamily="18" charset="-78"/>
              </a:rPr>
              <a:t> </a:t>
            </a:r>
            <a:r>
              <a:rPr lang="ar-EG" sz="2400" b="1" dirty="0" smtClean="0">
                <a:cs typeface="Traditional Arabic" pitchFamily="18" charset="-78"/>
              </a:rPr>
              <a:t>    </a:t>
            </a:r>
            <a:r>
              <a:rPr lang="ar-SA" sz="2400" b="1" dirty="0" smtClean="0">
                <a:cs typeface="Traditional Arabic" pitchFamily="18" charset="-78"/>
              </a:rPr>
              <a:t>نسيان </a:t>
            </a:r>
            <a:r>
              <a:rPr lang="ar-SA" sz="2400" b="1" dirty="0">
                <a:cs typeface="Traditional Arabic" pitchFamily="18" charset="-78"/>
              </a:rPr>
              <a:t>المعلومة – ضعف الثقة بالذاكرة – عدم المراجعة –  عدم الرغبة بالتعلم .</a:t>
            </a:r>
          </a:p>
          <a:p>
            <a:pPr algn="r" rtl="1">
              <a:buFont typeface="Wingdings" pitchFamily="2" charset="2"/>
              <a:buChar char="ü"/>
            </a:pPr>
            <a:endParaRPr lang="ar-SA" sz="2400" b="1" dirty="0">
              <a:cs typeface="Traditional Arabic" pitchFamily="18" charset="-78"/>
            </a:endParaRPr>
          </a:p>
          <a:p>
            <a:pPr algn="r" rtl="1">
              <a:buFont typeface="Wingdings" pitchFamily="2" charset="2"/>
              <a:buChar char="ü"/>
            </a:pPr>
            <a:r>
              <a:rPr lang="ar-SA" b="1" dirty="0">
                <a:cs typeface="Traditional Arabic" pitchFamily="18" charset="-78"/>
              </a:rPr>
              <a:t>هل حضرت  سابقاً دورة في الذاكرة والحفظ ؟  وكيف استفادتك منها ؟</a:t>
            </a:r>
          </a:p>
          <a:p>
            <a:pPr algn="r" rtl="1">
              <a:buFont typeface="Wingdings" pitchFamily="2" charset="2"/>
              <a:buChar char="ü"/>
            </a:pPr>
            <a:r>
              <a:rPr lang="ar-SA" b="1" dirty="0">
                <a:cs typeface="Traditional Arabic" pitchFamily="18" charset="-78"/>
              </a:rPr>
              <a:t>هل أنت على استعداد لتلقي المعلومات ؟</a:t>
            </a:r>
            <a:endParaRPr lang="en-US" b="1" dirty="0">
              <a:cs typeface="Traditional Arabic" pitchFamily="18" charset="-78"/>
            </a:endParaRPr>
          </a:p>
        </p:txBody>
      </p:sp>
    </p:spTree>
    <p:extLst>
      <p:ext uri="{BB962C8B-B14F-4D97-AF65-F5344CB8AC3E}">
        <p14:creationId xmlns:p14="http://schemas.microsoft.com/office/powerpoint/2010/main" val="3038609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6" cy="546060"/>
          </a:xfrm>
        </p:grpSpPr>
        <p:sp>
          <p:nvSpPr>
            <p:cNvPr id="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القسم السفلي الايمن المشاعريون </a:t>
              </a:r>
              <a:r>
                <a:rPr lang="en-US" altLang="zh-CN" sz="3200" b="1" dirty="0">
                  <a:solidFill>
                    <a:schemeClr val="bg1"/>
                  </a:solidFill>
                </a:rPr>
                <a:t>C </a:t>
              </a:r>
              <a:endParaRPr lang="ar-EG" altLang="zh-CN" sz="3200" b="1" dirty="0">
                <a:solidFill>
                  <a:schemeClr val="bg1"/>
                </a:solidFill>
              </a:endParaRPr>
            </a:p>
          </p:txBody>
        </p:sp>
      </p:grpSp>
      <p:sp>
        <p:nvSpPr>
          <p:cNvPr id="7" name="Rectangle 6"/>
          <p:cNvSpPr/>
          <p:nvPr/>
        </p:nvSpPr>
        <p:spPr>
          <a:xfrm>
            <a:off x="2362200" y="5334000"/>
            <a:ext cx="4206874" cy="523220"/>
          </a:xfrm>
          <a:prstGeom prst="rect">
            <a:avLst/>
          </a:prstGeom>
        </p:spPr>
        <p:txBody>
          <a:bodyPr wrap="square">
            <a:spAutoFit/>
          </a:bodyPr>
          <a:lstStyle/>
          <a:p>
            <a:pPr lvl="0" algn="ctr" rtl="1"/>
            <a:r>
              <a:rPr lang="ar-SA" sz="2800" b="1" dirty="0">
                <a:solidFill>
                  <a:prstClr val="black"/>
                </a:solidFill>
              </a:rPr>
              <a:t>يقومون بالوظائف التالية</a:t>
            </a:r>
            <a:endParaRPr lang="ar-EG" sz="2800" b="1" dirty="0">
              <a:solidFill>
                <a:prstClr val="black"/>
              </a:solidFill>
            </a:endParaRPr>
          </a:p>
        </p:txBody>
      </p:sp>
      <p:pic>
        <p:nvPicPr>
          <p:cNvPr id="717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525" y="2014540"/>
            <a:ext cx="475297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863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يركزون </a:t>
              </a:r>
              <a:r>
                <a:rPr lang="ar-EG" altLang="zh-CN" sz="2400" b="1" dirty="0">
                  <a:solidFill>
                    <a:schemeClr val="bg1"/>
                  </a:solidFill>
                </a:rPr>
                <a:t>على العلاقات مع الآخرين</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مشاعرهم </a:t>
              </a:r>
              <a:r>
                <a:rPr lang="ar-EG" altLang="zh-CN" sz="2400" b="1" dirty="0">
                  <a:solidFill>
                    <a:schemeClr val="bg1"/>
                  </a:solidFill>
                </a:rPr>
                <a:t>رقيقة</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لديهم </a:t>
              </a:r>
              <a:r>
                <a:rPr lang="ar-EG" altLang="zh-CN" sz="2400" b="1" dirty="0">
                  <a:solidFill>
                    <a:schemeClr val="bg1"/>
                  </a:solidFill>
                </a:rPr>
                <a:t>حساسية عالية</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يشعرون </a:t>
              </a:r>
              <a:r>
                <a:rPr lang="ar-EG" altLang="zh-CN" sz="2400" b="1" dirty="0">
                  <a:solidFill>
                    <a:schemeClr val="bg1"/>
                  </a:solidFill>
                </a:rPr>
                <a:t>باحتياجات الآخرين</a:t>
              </a:r>
              <a:endParaRPr lang="zh-CN" altLang="en-US" sz="2400" b="1" dirty="0">
                <a:solidFill>
                  <a:schemeClr val="bg1"/>
                </a:solidFill>
              </a:endParaRPr>
            </a:p>
          </p:txBody>
        </p:sp>
      </p:grpSp>
    </p:spTree>
    <p:extLst>
      <p:ext uri="{BB962C8B-B14F-4D97-AF65-F5344CB8AC3E}">
        <p14:creationId xmlns:p14="http://schemas.microsoft.com/office/powerpoint/2010/main" val="562307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عواطف</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معاني </a:t>
              </a:r>
              <a:r>
                <a:rPr lang="ar-EG" altLang="zh-CN" sz="2400" b="1" dirty="0">
                  <a:solidFill>
                    <a:schemeClr val="bg1"/>
                  </a:solidFill>
                </a:rPr>
                <a:t>إنسانية</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اهتمام </a:t>
              </a:r>
              <a:r>
                <a:rPr lang="ar-EG" altLang="zh-CN" sz="2400" b="1" dirty="0">
                  <a:solidFill>
                    <a:schemeClr val="bg1"/>
                  </a:solidFill>
                </a:rPr>
                <a:t>بالوالدين</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يتبعون </a:t>
              </a:r>
              <a:r>
                <a:rPr lang="ar-EG" altLang="zh-CN" sz="2400" b="1" dirty="0">
                  <a:solidFill>
                    <a:schemeClr val="bg1"/>
                  </a:solidFill>
                </a:rPr>
                <a:t>سياسة المطاوعة</a:t>
              </a:r>
              <a:endParaRPr lang="zh-CN" altLang="en-US" sz="2400" b="1" dirty="0">
                <a:solidFill>
                  <a:schemeClr val="bg1"/>
                </a:solidFill>
              </a:endParaRPr>
            </a:p>
          </p:txBody>
        </p:sp>
      </p:grpSp>
    </p:spTree>
    <p:extLst>
      <p:ext uri="{BB962C8B-B14F-4D97-AF65-F5344CB8AC3E}">
        <p14:creationId xmlns:p14="http://schemas.microsoft.com/office/powerpoint/2010/main" val="1266153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6" cy="546060"/>
          </a:xfrm>
        </p:grpSpPr>
        <p:sp>
          <p:nvSpPr>
            <p:cNvPr id="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القسم العلوي الايمن الإبداعيون </a:t>
              </a:r>
              <a:r>
                <a:rPr lang="en-US" altLang="zh-CN" sz="3200" b="1" dirty="0">
                  <a:solidFill>
                    <a:schemeClr val="bg1"/>
                  </a:solidFill>
                </a:rPr>
                <a:t>D</a:t>
              </a:r>
              <a:endParaRPr lang="ar-EG" altLang="zh-CN" sz="3200" b="1" dirty="0">
                <a:solidFill>
                  <a:schemeClr val="bg1"/>
                </a:solidFill>
              </a:endParaRPr>
            </a:p>
          </p:txBody>
        </p:sp>
      </p:grpSp>
      <p:sp>
        <p:nvSpPr>
          <p:cNvPr id="7" name="Rectangle 6"/>
          <p:cNvSpPr/>
          <p:nvPr/>
        </p:nvSpPr>
        <p:spPr>
          <a:xfrm>
            <a:off x="2362200" y="5334000"/>
            <a:ext cx="4206874" cy="523220"/>
          </a:xfrm>
          <a:prstGeom prst="rect">
            <a:avLst/>
          </a:prstGeom>
        </p:spPr>
        <p:txBody>
          <a:bodyPr wrap="square">
            <a:spAutoFit/>
          </a:bodyPr>
          <a:lstStyle/>
          <a:p>
            <a:pPr lvl="0" algn="ctr" rtl="1"/>
            <a:r>
              <a:rPr lang="ar-SA" sz="2800" b="1" dirty="0">
                <a:solidFill>
                  <a:prstClr val="black"/>
                </a:solidFill>
              </a:rPr>
              <a:t>يقومون بالوظائف التالية</a:t>
            </a:r>
            <a:endParaRPr lang="ar-EG" sz="2800" b="1" dirty="0">
              <a:solidFill>
                <a:prstClr val="black"/>
              </a:solidFill>
            </a:endParaRPr>
          </a:p>
        </p:txBody>
      </p:sp>
      <p:pic>
        <p:nvPicPr>
          <p:cNvPr id="819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525" y="1905000"/>
            <a:ext cx="47529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164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تفكيرهم </a:t>
              </a:r>
              <a:r>
                <a:rPr lang="ar-EG" altLang="zh-CN" sz="2400" b="1" dirty="0">
                  <a:solidFill>
                    <a:schemeClr val="bg1"/>
                  </a:solidFill>
                </a:rPr>
                <a:t>استراتيجي</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تفكيرهم </a:t>
              </a:r>
              <a:r>
                <a:rPr lang="ar-EG" altLang="zh-CN" sz="2400" b="1" dirty="0">
                  <a:solidFill>
                    <a:schemeClr val="bg1"/>
                  </a:solidFill>
                </a:rPr>
                <a:t>ابداعي</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نظرتهم </a:t>
              </a:r>
              <a:r>
                <a:rPr lang="ar-EG" altLang="zh-CN" sz="2400" b="1" dirty="0">
                  <a:solidFill>
                    <a:schemeClr val="bg1"/>
                  </a:solidFill>
                </a:rPr>
                <a:t>شاملة</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حبهم </a:t>
              </a:r>
              <a:r>
                <a:rPr lang="ar-EG" altLang="zh-CN" sz="2400" b="1" dirty="0">
                  <a:solidFill>
                    <a:schemeClr val="bg1"/>
                  </a:solidFill>
                </a:rPr>
                <a:t>للتصورات استكشافات والمغامرات والخيارات المتعددة</a:t>
              </a:r>
              <a:endParaRPr lang="zh-CN" altLang="en-US" sz="2400" b="1" dirty="0">
                <a:solidFill>
                  <a:schemeClr val="bg1"/>
                </a:solidFill>
              </a:endParaRPr>
            </a:p>
          </p:txBody>
        </p:sp>
      </p:grpSp>
    </p:spTree>
    <p:extLst>
      <p:ext uri="{BB962C8B-B14F-4D97-AF65-F5344CB8AC3E}">
        <p14:creationId xmlns:p14="http://schemas.microsoft.com/office/powerpoint/2010/main" val="1873575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معلوماتهم </a:t>
              </a:r>
              <a:r>
                <a:rPr lang="ar-EG" altLang="zh-CN" sz="2400" b="1" dirty="0">
                  <a:solidFill>
                    <a:schemeClr val="bg1"/>
                  </a:solidFill>
                </a:rPr>
                <a:t>غزيرة وتجاربهم متعددة</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لديهم </a:t>
              </a:r>
              <a:r>
                <a:rPr lang="ar-EG" altLang="zh-CN" sz="2400" b="1" dirty="0">
                  <a:solidFill>
                    <a:schemeClr val="bg1"/>
                  </a:solidFill>
                </a:rPr>
                <a:t>ابداع وابتكار</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متجددون </a:t>
              </a:r>
              <a:r>
                <a:rPr lang="ar-EG" altLang="zh-CN" sz="2400" b="1" dirty="0">
                  <a:solidFill>
                    <a:schemeClr val="bg1"/>
                  </a:solidFill>
                </a:rPr>
                <a:t>دائما</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يعتمدون </a:t>
              </a:r>
              <a:r>
                <a:rPr lang="ar-EG" altLang="zh-CN" sz="2400" b="1" dirty="0">
                  <a:solidFill>
                    <a:schemeClr val="bg1"/>
                  </a:solidFill>
                </a:rPr>
                <a:t>على الحدس والبديهة</a:t>
              </a:r>
              <a:endParaRPr lang="zh-CN" altLang="en-US" sz="2400" b="1" dirty="0">
                <a:solidFill>
                  <a:schemeClr val="bg1"/>
                </a:solidFill>
              </a:endParaRPr>
            </a:p>
          </p:txBody>
        </p:sp>
      </p:grpSp>
    </p:spTree>
    <p:extLst>
      <p:ext uri="{BB962C8B-B14F-4D97-AF65-F5344CB8AC3E}">
        <p14:creationId xmlns:p14="http://schemas.microsoft.com/office/powerpoint/2010/main" val="1421250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7" cy="546060"/>
          </a:xfrm>
        </p:grpSpPr>
        <p:sp>
          <p:nvSpPr>
            <p:cNvPr id="3" name="AutoShape 3"/>
            <p:cNvSpPr>
              <a:spLocks noChangeArrowheads="1"/>
            </p:cNvSpPr>
            <p:nvPr/>
          </p:nvSpPr>
          <p:spPr bwMode="auto">
            <a:xfrm>
              <a:off x="0" y="192074"/>
              <a:ext cx="6561757"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5"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في أي هذه الأقسام أنت؟</a:t>
              </a:r>
            </a:p>
          </p:txBody>
        </p:sp>
      </p:grpSp>
      <p:sp>
        <p:nvSpPr>
          <p:cNvPr id="7" name="Rectangle 6"/>
          <p:cNvSpPr/>
          <p:nvPr/>
        </p:nvSpPr>
        <p:spPr>
          <a:xfrm>
            <a:off x="4267200" y="1752600"/>
            <a:ext cx="4206874" cy="3970318"/>
          </a:xfrm>
          <a:prstGeom prst="rect">
            <a:avLst/>
          </a:prstGeom>
        </p:spPr>
        <p:txBody>
          <a:bodyPr wrap="square">
            <a:spAutoFit/>
          </a:bodyPr>
          <a:lstStyle/>
          <a:p>
            <a:pPr lvl="0" algn="justLow" rtl="1"/>
            <a:r>
              <a:rPr lang="ar-SA" sz="2800" b="1" dirty="0">
                <a:solidFill>
                  <a:prstClr val="black"/>
                </a:solidFill>
              </a:rPr>
              <a:t>كل انسان يطغى عليه التفكير بأحد الاقسام الاربعة السابقة فبعضهم تجده يميل اكثر الى التحليل والارقام والمال وبعضهم الى الابداع والتركيب والاستراتيجيات، وبعضهم الى الانضباط والتنفيذ والدقة واحترام الوقت، وبعضهم الى المعاني الانسانية، والعلاقات والمشاعر.</a:t>
            </a:r>
            <a:endParaRPr lang="ar-EG" sz="2800" b="1" dirty="0">
              <a:solidFill>
                <a:prstClr val="black"/>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09737"/>
            <a:ext cx="34766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2813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7" cy="546060"/>
          </a:xfrm>
        </p:grpSpPr>
        <p:sp>
          <p:nvSpPr>
            <p:cNvPr id="3" name="AutoShape 3"/>
            <p:cNvSpPr>
              <a:spLocks noChangeArrowheads="1"/>
            </p:cNvSpPr>
            <p:nvPr/>
          </p:nvSpPr>
          <p:spPr bwMode="auto">
            <a:xfrm>
              <a:off x="0" y="192074"/>
              <a:ext cx="6561757"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5"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في أي هذه الأقسام أنت؟</a:t>
              </a:r>
            </a:p>
          </p:txBody>
        </p:sp>
      </p:grpSp>
      <p:sp>
        <p:nvSpPr>
          <p:cNvPr id="7" name="Rectangle 6"/>
          <p:cNvSpPr/>
          <p:nvPr/>
        </p:nvSpPr>
        <p:spPr>
          <a:xfrm>
            <a:off x="304800" y="1752600"/>
            <a:ext cx="8534400" cy="3970318"/>
          </a:xfrm>
          <a:prstGeom prst="rect">
            <a:avLst/>
          </a:prstGeom>
        </p:spPr>
        <p:txBody>
          <a:bodyPr wrap="square">
            <a:spAutoFit/>
          </a:bodyPr>
          <a:lstStyle/>
          <a:p>
            <a:pPr lvl="0" algn="justLow" rtl="1"/>
            <a:r>
              <a:rPr lang="ar-SA" sz="2800" b="1" dirty="0">
                <a:solidFill>
                  <a:prstClr val="black"/>
                </a:solidFill>
              </a:rPr>
              <a:t>وأوضح الاستبيان الذي اجراه هيرمان على 500,000 شخص ان لكل انسان تفضيلاً اساسياً واحداً على الاقل اي يهيمن على تفكيره أحد الارباع الاربعة السابقة </a:t>
            </a:r>
            <a:r>
              <a:rPr lang="ar-SA" sz="2800" b="1" dirty="0" smtClean="0">
                <a:solidFill>
                  <a:prstClr val="black"/>
                </a:solidFill>
              </a:rPr>
              <a:t>وجاءت </a:t>
            </a:r>
            <a:r>
              <a:rPr lang="ar-SA" sz="2800" b="1" dirty="0">
                <a:solidFill>
                  <a:prstClr val="black"/>
                </a:solidFill>
              </a:rPr>
              <a:t>النتيجة كالتالي.</a:t>
            </a:r>
          </a:p>
          <a:p>
            <a:pPr marL="457200" lvl="0" indent="-457200" algn="justLow" rtl="1">
              <a:buFont typeface="Wingdings" pitchFamily="2" charset="2"/>
              <a:buChar char="ü"/>
            </a:pPr>
            <a:r>
              <a:rPr lang="ar-SA" sz="2800" b="1" dirty="0">
                <a:solidFill>
                  <a:srgbClr val="002060"/>
                </a:solidFill>
              </a:rPr>
              <a:t>90%   من الناس يفكرون بالأربعة أقسام السابقة.</a:t>
            </a:r>
          </a:p>
          <a:p>
            <a:pPr marL="457200" lvl="0" indent="-457200" algn="justLow" rtl="1">
              <a:buFont typeface="Wingdings" pitchFamily="2" charset="2"/>
              <a:buChar char="ü"/>
            </a:pPr>
            <a:r>
              <a:rPr lang="ar-SA" sz="2800" b="1" dirty="0">
                <a:solidFill>
                  <a:srgbClr val="002060"/>
                </a:solidFill>
              </a:rPr>
              <a:t>60% يفكرون من خلال قسمين فقط.</a:t>
            </a:r>
          </a:p>
          <a:p>
            <a:pPr marL="457200" lvl="0" indent="-457200" algn="justLow" rtl="1">
              <a:buFont typeface="Wingdings" pitchFamily="2" charset="2"/>
              <a:buChar char="ü"/>
            </a:pPr>
            <a:r>
              <a:rPr lang="ar-SA" sz="2800" b="1" dirty="0">
                <a:solidFill>
                  <a:srgbClr val="002060"/>
                </a:solidFill>
              </a:rPr>
              <a:t>30% يفكرون من خلال ثلاثة اقسام.</a:t>
            </a:r>
          </a:p>
          <a:p>
            <a:pPr marL="457200" lvl="0" indent="-457200" algn="justLow" rtl="1">
              <a:buFont typeface="Wingdings" pitchFamily="2" charset="2"/>
              <a:buChar char="ü"/>
            </a:pPr>
            <a:r>
              <a:rPr lang="ar-SA" sz="2800" b="1" dirty="0">
                <a:solidFill>
                  <a:srgbClr val="002060"/>
                </a:solidFill>
              </a:rPr>
              <a:t>7%   يفكرون من خلال قسم واحد.</a:t>
            </a:r>
          </a:p>
          <a:p>
            <a:pPr marL="457200" lvl="0" indent="-457200" algn="justLow" rtl="1">
              <a:buFont typeface="Wingdings" pitchFamily="2" charset="2"/>
              <a:buChar char="ü"/>
            </a:pPr>
            <a:r>
              <a:rPr lang="ar-SA" sz="2800" b="1" dirty="0">
                <a:solidFill>
                  <a:srgbClr val="002060"/>
                </a:solidFill>
              </a:rPr>
              <a:t>3%   يفكرون من خلال أربعة اقسام بشكل </a:t>
            </a:r>
            <a:r>
              <a:rPr lang="ar-SA" sz="2800" b="1" dirty="0" smtClean="0">
                <a:solidFill>
                  <a:srgbClr val="002060"/>
                </a:solidFill>
              </a:rPr>
              <a:t>متساو</a:t>
            </a:r>
            <a:r>
              <a:rPr lang="ar-EG" sz="2800" b="1" dirty="0" smtClean="0">
                <a:solidFill>
                  <a:srgbClr val="002060"/>
                </a:solidFill>
              </a:rPr>
              <a:t>ى </a:t>
            </a:r>
            <a:r>
              <a:rPr lang="ar-SA" sz="2800" b="1" dirty="0" smtClean="0">
                <a:solidFill>
                  <a:srgbClr val="002060"/>
                </a:solidFill>
              </a:rPr>
              <a:t>. </a:t>
            </a:r>
            <a:endParaRPr lang="ar-SA" sz="2800" b="1" dirty="0">
              <a:solidFill>
                <a:srgbClr val="002060"/>
              </a:solidFill>
            </a:endParaRPr>
          </a:p>
          <a:p>
            <a:pPr lvl="0" algn="justLow" rtl="1"/>
            <a:endParaRPr lang="ar-SA" sz="2800" b="1" dirty="0">
              <a:solidFill>
                <a:prstClr val="black"/>
              </a:solidFill>
            </a:endParaRPr>
          </a:p>
        </p:txBody>
      </p:sp>
    </p:spTree>
    <p:extLst>
      <p:ext uri="{BB962C8B-B14F-4D97-AF65-F5344CB8AC3E}">
        <p14:creationId xmlns:p14="http://schemas.microsoft.com/office/powerpoint/2010/main" val="3701084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5715001" y="842933"/>
            <a:ext cx="3193170"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المقياس لا يصدر أحكاماً</a:t>
            </a:r>
            <a:endParaRPr lang="ar-EG" sz="2800" b="1" dirty="0">
              <a:cs typeface="+mn-cs"/>
            </a:endParaRPr>
          </a:p>
        </p:txBody>
      </p:sp>
      <p:grpSp>
        <p:nvGrpSpPr>
          <p:cNvPr id="23" name="Group 2"/>
          <p:cNvGrpSpPr>
            <a:grpSpLocks/>
          </p:cNvGrpSpPr>
          <p:nvPr/>
        </p:nvGrpSpPr>
        <p:grpSpPr bwMode="auto">
          <a:xfrm>
            <a:off x="731481" y="3505200"/>
            <a:ext cx="7339014" cy="2336786"/>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5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ومقياس هيرمان هذا لا يعني إصدار حكم على الشخص فهو لا يقيس الذكاء والقدرات والجدارة وإنما يقيس طريقة التفكير فقط وكيف يتعامل الناس مع بعضهم بناء على هذه الطريقة وليس في تقسيمه الرباعي للدماغ سلب وايجاب وإنما لكل منها نمط خاص يستفيد منه الانسان في التفضيلات في طريقة التفكير وانماط معالجة المعلومات</a:t>
              </a:r>
            </a:p>
          </p:txBody>
        </p:sp>
      </p:grpSp>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1145366"/>
            <a:ext cx="2857500"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474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AutoShape 21"/>
          <p:cNvSpPr>
            <a:spLocks noChangeArrowheads="1"/>
          </p:cNvSpPr>
          <p:nvPr/>
        </p:nvSpPr>
        <p:spPr bwMode="auto">
          <a:xfrm>
            <a:off x="2667000" y="914408"/>
            <a:ext cx="3638564" cy="499353"/>
          </a:xfrm>
          <a:prstGeom prst="roundRect">
            <a:avLst>
              <a:gd name="adj" fmla="val 50000"/>
            </a:avLst>
          </a:prstGeom>
          <a:solidFill>
            <a:srgbClr val="92D050"/>
          </a:solidFill>
          <a:ln w="38100" cmpd="sng">
            <a:solidFill>
              <a:schemeClr val="tx1"/>
            </a:solidFill>
            <a:round/>
            <a:headEnd/>
            <a:tailEnd/>
          </a:ln>
          <a:effectLst/>
          <a:extLst/>
        </p:spPr>
        <p:txBody>
          <a:bodyPr wrap="none" anchor="ctr"/>
          <a:lstStyle/>
          <a:p>
            <a:pPr algn="ctr" eaLnBrk="0" fontAlgn="base" hangingPunct="0">
              <a:spcBef>
                <a:spcPct val="0"/>
              </a:spcBef>
              <a:spcAft>
                <a:spcPct val="0"/>
              </a:spcAft>
            </a:pPr>
            <a:r>
              <a:rPr lang="ar-EG" sz="2800" b="1" dirty="0">
                <a:solidFill>
                  <a:srgbClr val="003366"/>
                </a:solidFill>
              </a:rPr>
              <a:t>نمط الموضوعية</a:t>
            </a:r>
            <a:endParaRPr lang="en-US" sz="2800" b="1" dirty="0">
              <a:solidFill>
                <a:srgbClr val="003366"/>
              </a:solidFill>
            </a:endParaRPr>
          </a:p>
        </p:txBody>
      </p:sp>
      <p:sp>
        <p:nvSpPr>
          <p:cNvPr id="2" name="Rectangle 1"/>
          <p:cNvSpPr/>
          <p:nvPr/>
        </p:nvSpPr>
        <p:spPr>
          <a:xfrm>
            <a:off x="6705601" y="228609"/>
            <a:ext cx="2389890" cy="584775"/>
          </a:xfrm>
          <a:prstGeom prst="rect">
            <a:avLst/>
          </a:prstGeom>
          <a:solidFill>
            <a:srgbClr val="33CC33"/>
          </a:solidFill>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EG" sz="3200" b="1" dirty="0" smtClean="0"/>
              <a:t>الانماط اربعة</a:t>
            </a:r>
            <a:endParaRPr lang="ar-EG" sz="3200" b="1" dirty="0"/>
          </a:p>
        </p:txBody>
      </p:sp>
      <p:sp>
        <p:nvSpPr>
          <p:cNvPr id="3" name="Rectangle 2"/>
          <p:cNvSpPr/>
          <p:nvPr/>
        </p:nvSpPr>
        <p:spPr>
          <a:xfrm>
            <a:off x="381000" y="1646596"/>
            <a:ext cx="84582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ar-EG" sz="2800" b="1" dirty="0"/>
              <a:t>من الوظائف التي تتوافق معها وظيفة المحاسب ووظيفة المحقق</a:t>
            </a:r>
          </a:p>
        </p:txBody>
      </p:sp>
      <p:sp>
        <p:nvSpPr>
          <p:cNvPr id="31" name="AutoShape 21"/>
          <p:cNvSpPr>
            <a:spLocks noChangeArrowheads="1"/>
          </p:cNvSpPr>
          <p:nvPr/>
        </p:nvSpPr>
        <p:spPr bwMode="auto">
          <a:xfrm>
            <a:off x="2667000" y="2315812"/>
            <a:ext cx="3638564" cy="499353"/>
          </a:xfrm>
          <a:prstGeom prst="roundRect">
            <a:avLst>
              <a:gd name="adj" fmla="val 50000"/>
            </a:avLst>
          </a:prstGeom>
          <a:solidFill>
            <a:srgbClr val="92D050"/>
          </a:solidFill>
          <a:ln w="38100" cmpd="sng">
            <a:solidFill>
              <a:schemeClr val="tx1"/>
            </a:solidFill>
            <a:round/>
            <a:headEnd/>
            <a:tailEnd/>
          </a:ln>
          <a:effectLst/>
          <a:extLst/>
        </p:spPr>
        <p:txBody>
          <a:bodyPr wrap="none" anchor="ctr"/>
          <a:lstStyle/>
          <a:p>
            <a:pPr algn="ctr" eaLnBrk="0" fontAlgn="base" hangingPunct="0">
              <a:spcBef>
                <a:spcPct val="0"/>
              </a:spcBef>
              <a:spcAft>
                <a:spcPct val="0"/>
              </a:spcAft>
            </a:pPr>
            <a:r>
              <a:rPr lang="ar-EG" sz="2800" b="1" dirty="0">
                <a:solidFill>
                  <a:srgbClr val="003366"/>
                </a:solidFill>
              </a:rPr>
              <a:t>نمط التنفيذ</a:t>
            </a:r>
            <a:endParaRPr lang="en-US" sz="2800" b="1" dirty="0">
              <a:solidFill>
                <a:srgbClr val="003366"/>
              </a:solidFill>
            </a:endParaRPr>
          </a:p>
        </p:txBody>
      </p:sp>
      <p:sp>
        <p:nvSpPr>
          <p:cNvPr id="32" name="Rectangle 31"/>
          <p:cNvSpPr/>
          <p:nvPr/>
        </p:nvSpPr>
        <p:spPr>
          <a:xfrm>
            <a:off x="381000" y="3048000"/>
            <a:ext cx="84582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600" b="1" dirty="0"/>
              <a:t>من الوظائف التي تتوافق معها وظيفة حارس الأمن ووظيفة عامل النظافة</a:t>
            </a:r>
          </a:p>
        </p:txBody>
      </p:sp>
      <p:sp>
        <p:nvSpPr>
          <p:cNvPr id="54" name="AutoShape 21"/>
          <p:cNvSpPr>
            <a:spLocks noChangeArrowheads="1"/>
          </p:cNvSpPr>
          <p:nvPr/>
        </p:nvSpPr>
        <p:spPr bwMode="auto">
          <a:xfrm>
            <a:off x="2667000" y="3839812"/>
            <a:ext cx="3638564" cy="499353"/>
          </a:xfrm>
          <a:prstGeom prst="roundRect">
            <a:avLst>
              <a:gd name="adj" fmla="val 50000"/>
            </a:avLst>
          </a:prstGeom>
          <a:solidFill>
            <a:srgbClr val="92D050"/>
          </a:solidFill>
          <a:ln w="38100" cmpd="sng">
            <a:solidFill>
              <a:schemeClr val="tx1"/>
            </a:solidFill>
            <a:round/>
            <a:headEnd/>
            <a:tailEnd/>
          </a:ln>
          <a:effectLst/>
          <a:extLst/>
        </p:spPr>
        <p:txBody>
          <a:bodyPr wrap="none" anchor="ctr"/>
          <a:lstStyle/>
          <a:p>
            <a:pPr algn="ctr" eaLnBrk="0" fontAlgn="base" hangingPunct="0">
              <a:spcBef>
                <a:spcPct val="0"/>
              </a:spcBef>
              <a:spcAft>
                <a:spcPct val="0"/>
              </a:spcAft>
            </a:pPr>
            <a:r>
              <a:rPr lang="ar-EG" sz="2800" b="1" dirty="0">
                <a:solidFill>
                  <a:srgbClr val="003366"/>
                </a:solidFill>
              </a:rPr>
              <a:t>نمط الشاعرية</a:t>
            </a:r>
            <a:endParaRPr lang="en-US" sz="2800" b="1" dirty="0">
              <a:solidFill>
                <a:srgbClr val="003366"/>
              </a:solidFill>
            </a:endParaRPr>
          </a:p>
        </p:txBody>
      </p:sp>
      <p:sp>
        <p:nvSpPr>
          <p:cNvPr id="55" name="Rectangle 54"/>
          <p:cNvSpPr/>
          <p:nvPr/>
        </p:nvSpPr>
        <p:spPr>
          <a:xfrm>
            <a:off x="381000" y="4572000"/>
            <a:ext cx="84582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600" b="1" dirty="0"/>
              <a:t>من الوظائف التي تتوافق معها وظيفة معلمة رياض الأطفال ووظيفة المربية</a:t>
            </a:r>
          </a:p>
        </p:txBody>
      </p:sp>
      <p:sp>
        <p:nvSpPr>
          <p:cNvPr id="56" name="AutoShape 21"/>
          <p:cNvSpPr>
            <a:spLocks noChangeArrowheads="1"/>
          </p:cNvSpPr>
          <p:nvPr/>
        </p:nvSpPr>
        <p:spPr bwMode="auto">
          <a:xfrm>
            <a:off x="2667000" y="5363812"/>
            <a:ext cx="3638564" cy="499353"/>
          </a:xfrm>
          <a:prstGeom prst="roundRect">
            <a:avLst>
              <a:gd name="adj" fmla="val 50000"/>
            </a:avLst>
          </a:prstGeom>
          <a:solidFill>
            <a:srgbClr val="92D050"/>
          </a:solidFill>
          <a:ln w="38100" cmpd="sng">
            <a:solidFill>
              <a:schemeClr val="tx1"/>
            </a:solidFill>
            <a:round/>
            <a:headEnd/>
            <a:tailEnd/>
          </a:ln>
          <a:effectLst/>
          <a:extLst/>
        </p:spPr>
        <p:txBody>
          <a:bodyPr wrap="none" anchor="ctr"/>
          <a:lstStyle/>
          <a:p>
            <a:pPr algn="ctr" eaLnBrk="0" fontAlgn="base" hangingPunct="0">
              <a:spcBef>
                <a:spcPct val="0"/>
              </a:spcBef>
              <a:spcAft>
                <a:spcPct val="0"/>
              </a:spcAft>
            </a:pPr>
            <a:r>
              <a:rPr lang="ar-EG" sz="2800" b="1" dirty="0">
                <a:solidFill>
                  <a:srgbClr val="003366"/>
                </a:solidFill>
              </a:rPr>
              <a:t>نمط الإبداع</a:t>
            </a:r>
            <a:endParaRPr lang="en-US" sz="2800" b="1" dirty="0">
              <a:solidFill>
                <a:srgbClr val="003366"/>
              </a:solidFill>
            </a:endParaRPr>
          </a:p>
        </p:txBody>
      </p:sp>
      <p:sp>
        <p:nvSpPr>
          <p:cNvPr id="57" name="Rectangle 56"/>
          <p:cNvSpPr/>
          <p:nvPr/>
        </p:nvSpPr>
        <p:spPr>
          <a:xfrm>
            <a:off x="381000" y="6096000"/>
            <a:ext cx="84582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ar-EG" sz="2800" b="1" dirty="0"/>
              <a:t>من الوظائف التي تتوافق معها وظيفة الرسام</a:t>
            </a:r>
          </a:p>
        </p:txBody>
      </p:sp>
    </p:spTree>
    <p:extLst>
      <p:ext uri="{BB962C8B-B14F-4D97-AF65-F5344CB8AC3E}">
        <p14:creationId xmlns:p14="http://schemas.microsoft.com/office/powerpoint/2010/main" val="4032247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down)">
                                      <p:cBhvr>
                                        <p:cTn id="38" dur="500"/>
                                        <p:tgtEl>
                                          <p:spTgt spid="56"/>
                                        </p:tgtEl>
                                      </p:cBhvr>
                                    </p:animEffec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31" grpId="0" animBg="1"/>
      <p:bldP spid="32" grpId="0" animBg="1"/>
      <p:bldP spid="54" grpId="0" animBg="1"/>
      <p:bldP spid="55" grpId="0" animBg="1"/>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eaLnBrk="0" hangingPunct="0"/>
            <a:r>
              <a:rPr lang="ar-EG" altLang="zh-CN" sz="5000" b="1" dirty="0">
                <a:solidFill>
                  <a:schemeClr val="bg1"/>
                </a:solidFill>
                <a:ea typeface="Microsoft YaHei" pitchFamily="34" charset="-122"/>
              </a:rPr>
              <a:t>الخريطة الذهنية</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497314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الذاكرة البشرية</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0621020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Wave 1"/>
          <p:cNvSpPr/>
          <p:nvPr/>
        </p:nvSpPr>
        <p:spPr>
          <a:xfrm>
            <a:off x="2743200" y="381000"/>
            <a:ext cx="3581400" cy="1219200"/>
          </a:xfrm>
          <a:prstGeom prst="wave">
            <a:avLst/>
          </a:prstGeom>
          <a:solidFill>
            <a:srgbClr val="00B05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1"/>
            <a:r>
              <a:rPr lang="ar-EG" sz="3600" dirty="0">
                <a:solidFill>
                  <a:srgbClr val="002060"/>
                </a:solidFill>
              </a:rPr>
              <a:t>حقائق ثابتة</a:t>
            </a:r>
          </a:p>
        </p:txBody>
      </p:sp>
      <p:grpSp>
        <p:nvGrpSpPr>
          <p:cNvPr id="6" name="Group 2"/>
          <p:cNvGrpSpPr>
            <a:grpSpLocks/>
          </p:cNvGrpSpPr>
          <p:nvPr/>
        </p:nvGrpSpPr>
        <p:grpSpPr bwMode="auto">
          <a:xfrm>
            <a:off x="842964" y="2571669"/>
            <a:ext cx="7458076" cy="656133"/>
            <a:chOff x="0" y="0"/>
            <a:chExt cx="6561756" cy="546060"/>
          </a:xfrm>
        </p:grpSpPr>
        <p:sp>
          <p:nvSpPr>
            <p:cNvPr id="7"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r" rtl="1"/>
              <a:endParaRPr lang="zh-CN" altLang="en-US">
                <a:latin typeface="Calibri" pitchFamily="34" charset="0"/>
              </a:endParaRPr>
            </a:p>
          </p:txBody>
        </p:sp>
        <p:sp>
          <p:nvSpPr>
            <p:cNvPr id="8"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endParaRPr lang="zh-CN" altLang="en-US" sz="2000">
                <a:solidFill>
                  <a:schemeClr val="tx2"/>
                </a:solidFill>
                <a:ea typeface="Microsoft YaHei" pitchFamily="34" charset="-122"/>
              </a:endParaRPr>
            </a:p>
          </p:txBody>
        </p:sp>
        <p:sp>
          <p:nvSpPr>
            <p:cNvPr id="9"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90% من النسيان ينتج بسبب مشكلة في طريقة الاستذكار</a:t>
              </a:r>
              <a:endParaRPr lang="zh-CN" altLang="en-US" sz="2400" b="1" dirty="0">
                <a:solidFill>
                  <a:schemeClr val="bg1"/>
                </a:solidFill>
              </a:endParaRPr>
            </a:p>
          </p:txBody>
        </p:sp>
      </p:grpSp>
      <p:grpSp>
        <p:nvGrpSpPr>
          <p:cNvPr id="10" name="Group 2"/>
          <p:cNvGrpSpPr>
            <a:grpSpLocks/>
          </p:cNvGrpSpPr>
          <p:nvPr/>
        </p:nvGrpSpPr>
        <p:grpSpPr bwMode="auto">
          <a:xfrm>
            <a:off x="847725" y="3790869"/>
            <a:ext cx="7458076" cy="656133"/>
            <a:chOff x="0" y="0"/>
            <a:chExt cx="6561756" cy="546060"/>
          </a:xfrm>
        </p:grpSpPr>
        <p:sp>
          <p:nvSpPr>
            <p:cNvPr id="11"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r" rtl="1"/>
              <a:endParaRPr lang="zh-CN" altLang="en-US">
                <a:latin typeface="Calibri" pitchFamily="34" charset="0"/>
              </a:endParaRPr>
            </a:p>
          </p:txBody>
        </p:sp>
        <p:sp>
          <p:nvSpPr>
            <p:cNvPr id="12"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endParaRPr lang="zh-CN" altLang="en-US" sz="2000">
                <a:solidFill>
                  <a:schemeClr val="tx2"/>
                </a:solidFill>
                <a:ea typeface="Microsoft YaHei" pitchFamily="34" charset="-122"/>
              </a:endParaRPr>
            </a:p>
          </p:txBody>
        </p:sp>
        <p:sp>
          <p:nvSpPr>
            <p:cNvPr id="13"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90% مما نسمعه يتبخر من الذاكرة بعد 14يوم من سماعه</a:t>
              </a:r>
              <a:endParaRPr lang="zh-CN" altLang="en-US" sz="2400" b="1" dirty="0">
                <a:solidFill>
                  <a:schemeClr val="bg1"/>
                </a:solidFill>
              </a:endParaRPr>
            </a:p>
          </p:txBody>
        </p:sp>
      </p:grpSp>
      <p:grpSp>
        <p:nvGrpSpPr>
          <p:cNvPr id="14" name="Group 2"/>
          <p:cNvGrpSpPr>
            <a:grpSpLocks/>
          </p:cNvGrpSpPr>
          <p:nvPr/>
        </p:nvGrpSpPr>
        <p:grpSpPr bwMode="auto">
          <a:xfrm>
            <a:off x="852486" y="5010069"/>
            <a:ext cx="7458076" cy="656133"/>
            <a:chOff x="0" y="0"/>
            <a:chExt cx="6561756" cy="546060"/>
          </a:xfrm>
        </p:grpSpPr>
        <p:sp>
          <p:nvSpPr>
            <p:cNvPr id="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r" rtl="1"/>
              <a:endParaRPr lang="zh-CN" altLang="en-US">
                <a:latin typeface="Calibri" pitchFamily="34" charset="0"/>
              </a:endParaRPr>
            </a:p>
          </p:txBody>
        </p:sp>
        <p:sp>
          <p:nvSpPr>
            <p:cNvPr id="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endParaRPr lang="zh-CN" altLang="en-US" sz="2000">
                <a:solidFill>
                  <a:schemeClr val="tx2"/>
                </a:solidFill>
                <a:ea typeface="Microsoft YaHei" pitchFamily="34" charset="-122"/>
              </a:endParaRPr>
            </a:p>
          </p:txBody>
        </p:sp>
        <p:sp>
          <p:nvSpPr>
            <p:cNvPr id="1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80% مما نقرأه بدون عزم على التذكر يختفي بعد 28 يوم من القراءة</a:t>
              </a:r>
              <a:endParaRPr lang="zh-CN" altLang="en-US" sz="2400" b="1" dirty="0">
                <a:solidFill>
                  <a:schemeClr val="bg1"/>
                </a:solidFill>
              </a:endParaRPr>
            </a:p>
          </p:txBody>
        </p:sp>
      </p:grpSp>
    </p:spTree>
    <p:extLst>
      <p:ext uri="{BB962C8B-B14F-4D97-AF65-F5344CB8AC3E}">
        <p14:creationId xmlns:p14="http://schemas.microsoft.com/office/powerpoint/2010/main" val="3611168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ppt_x"/>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5715001" y="842933"/>
            <a:ext cx="3193170"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تعريف الذاكرة البشرية</a:t>
            </a:r>
            <a:endParaRPr lang="ar-EG" sz="2800" b="1" dirty="0">
              <a:cs typeface="+mn-cs"/>
            </a:endParaRPr>
          </a:p>
        </p:txBody>
      </p:sp>
      <p:grpSp>
        <p:nvGrpSpPr>
          <p:cNvPr id="23" name="Group 2"/>
          <p:cNvGrpSpPr>
            <a:grpSpLocks/>
          </p:cNvGrpSpPr>
          <p:nvPr/>
        </p:nvGrpSpPr>
        <p:grpSpPr bwMode="auto">
          <a:xfrm>
            <a:off x="731481" y="4114800"/>
            <a:ext cx="7339014" cy="1579864"/>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1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الذاكرة عبارة عن مجموعة ارتباطات تشكلت بين مثيرات واستجابات معينة حيث تزداد هذا الارتباطات عددا وتعقيدا نتيجة لتفاعل الإفراد المستمر مع البيئة التي يعيشون فيها</a:t>
              </a:r>
            </a:p>
          </p:txBody>
        </p:sp>
      </p:grpSp>
      <p:pic>
        <p:nvPicPr>
          <p:cNvPr id="5122" name="Picture 2" descr="http://marketing.yourcolor.net/wp-content/themes/1/framework/scripts/timthumb.php?src=http://marketing.yourcolor.net/wp-content/uploads/Copy-of-nsian-300x300.jpg&amp;h=193&amp;w=215&amp;zc=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562" y="842933"/>
            <a:ext cx="3195638" cy="286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40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Flowchart: Multidocument 1"/>
          <p:cNvSpPr/>
          <p:nvPr/>
        </p:nvSpPr>
        <p:spPr>
          <a:xfrm>
            <a:off x="1828800" y="2057400"/>
            <a:ext cx="5638800" cy="2667000"/>
          </a:xfrm>
          <a:prstGeom prst="flowChartMultidocumen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sz="3200" b="1" dirty="0">
                <a:effectLst>
                  <a:outerShdw blurRad="38100" dist="38100" dir="2700000" algn="tl">
                    <a:srgbClr val="000000">
                      <a:alpha val="43137"/>
                    </a:srgbClr>
                  </a:outerShdw>
                </a:effectLst>
                <a:ea typeface="Microsoft YaHei" pitchFamily="34" charset="-122"/>
              </a:rPr>
              <a:t>وظائف الذاكرة البشرية</a:t>
            </a:r>
          </a:p>
        </p:txBody>
      </p:sp>
    </p:spTree>
    <p:extLst>
      <p:ext uri="{BB962C8B-B14F-4D97-AF65-F5344CB8AC3E}">
        <p14:creationId xmlns:p14="http://schemas.microsoft.com/office/powerpoint/2010/main" val="3041613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2598041" y="238069"/>
            <a:ext cx="3955171"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أولا عملية الترميز والتشفير</a:t>
            </a:r>
            <a:endParaRPr lang="ar-EG" sz="2800" b="1" dirty="0">
              <a:cs typeface="+mn-cs"/>
            </a:endParaRPr>
          </a:p>
        </p:txBody>
      </p:sp>
      <p:grpSp>
        <p:nvGrpSpPr>
          <p:cNvPr id="23" name="Group 2"/>
          <p:cNvGrpSpPr>
            <a:grpSpLocks/>
          </p:cNvGrpSpPr>
          <p:nvPr/>
        </p:nvGrpSpPr>
        <p:grpSpPr bwMode="auto">
          <a:xfrm>
            <a:off x="890586" y="1447809"/>
            <a:ext cx="7339014" cy="1478279"/>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تعتبر عملية الترميز والتشفير عملية تحويل المعلومات والانطباعات الحسية التي نستقبلها من العالم الخارجي إلى رموز ومعاني لها مدلول معين لدى </a:t>
              </a:r>
              <a:r>
                <a:rPr lang="ar-EG" altLang="zh-CN" sz="2400" b="1" dirty="0" smtClean="0">
                  <a:solidFill>
                    <a:schemeClr val="bg1"/>
                  </a:solidFill>
                </a:rPr>
                <a:t>الفرد</a:t>
              </a:r>
              <a:endParaRPr lang="ar-EG" altLang="zh-CN" sz="2400" b="1" dirty="0">
                <a:solidFill>
                  <a:schemeClr val="bg1"/>
                </a:solidFill>
              </a:endParaRPr>
            </a:p>
          </p:txBody>
        </p:sp>
      </p:grpSp>
      <p:grpSp>
        <p:nvGrpSpPr>
          <p:cNvPr id="7" name="Group 2"/>
          <p:cNvGrpSpPr>
            <a:grpSpLocks/>
          </p:cNvGrpSpPr>
          <p:nvPr/>
        </p:nvGrpSpPr>
        <p:grpSpPr bwMode="auto">
          <a:xfrm>
            <a:off x="914400" y="3093724"/>
            <a:ext cx="7339014" cy="1478279"/>
            <a:chOff x="0" y="0"/>
            <a:chExt cx="6561756" cy="546060"/>
          </a:xfrm>
        </p:grpSpPr>
        <p:sp>
          <p:nvSpPr>
            <p:cNvPr id="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0" name="Rectangle 13"/>
            <p:cNvSpPr>
              <a:spLocks noChangeArrowheads="1"/>
            </p:cNvSpPr>
            <p:nvPr/>
          </p:nvSpPr>
          <p:spPr bwMode="auto">
            <a:xfrm>
              <a:off x="65079" y="98362"/>
              <a:ext cx="6431598" cy="30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وأن هذه العملية لها دور أساسي في أشكال السلوك، ويمكن للفرد أن يستخدم أحد الاستراتيجيتين التاليتين في معالجة المعلومات</a:t>
              </a:r>
            </a:p>
          </p:txBody>
        </p:sp>
      </p:grpSp>
      <p:sp>
        <p:nvSpPr>
          <p:cNvPr id="11" name="Rectangle 10"/>
          <p:cNvSpPr/>
          <p:nvPr/>
        </p:nvSpPr>
        <p:spPr>
          <a:xfrm>
            <a:off x="4876800" y="5181600"/>
            <a:ext cx="39624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a:solidFill>
                  <a:schemeClr val="tx1"/>
                </a:solidFill>
              </a:rPr>
              <a:t>استراتيجية المعالجة المتسلسلة</a:t>
            </a:r>
          </a:p>
        </p:txBody>
      </p:sp>
      <p:sp>
        <p:nvSpPr>
          <p:cNvPr id="12" name="Rectangle 11"/>
          <p:cNvSpPr/>
          <p:nvPr/>
        </p:nvSpPr>
        <p:spPr>
          <a:xfrm>
            <a:off x="381000" y="5181600"/>
            <a:ext cx="3962400" cy="5334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a:solidFill>
                  <a:schemeClr val="tx1"/>
                </a:solidFill>
              </a:rPr>
              <a:t>استراتيجية المعالجة المتوازية</a:t>
            </a:r>
          </a:p>
        </p:txBody>
      </p:sp>
    </p:spTree>
    <p:extLst>
      <p:ext uri="{BB962C8B-B14F-4D97-AF65-F5344CB8AC3E}">
        <p14:creationId xmlns:p14="http://schemas.microsoft.com/office/powerpoint/2010/main" val="258629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2598041" y="238069"/>
            <a:ext cx="3955171"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ثانياَ عملية التخزين أو </a:t>
            </a:r>
            <a:r>
              <a:rPr lang="ar-EG" sz="2800" b="1" dirty="0" smtClean="0"/>
              <a:t>الاحتفاظ</a:t>
            </a:r>
            <a:endParaRPr lang="ar-EG" sz="2800" b="1" dirty="0">
              <a:cs typeface="+mn-cs"/>
            </a:endParaRPr>
          </a:p>
        </p:txBody>
      </p:sp>
      <p:grpSp>
        <p:nvGrpSpPr>
          <p:cNvPr id="7" name="Group 2"/>
          <p:cNvGrpSpPr>
            <a:grpSpLocks/>
          </p:cNvGrpSpPr>
          <p:nvPr/>
        </p:nvGrpSpPr>
        <p:grpSpPr bwMode="auto">
          <a:xfrm>
            <a:off x="914400" y="4267200"/>
            <a:ext cx="7339014" cy="1478279"/>
            <a:chOff x="0" y="0"/>
            <a:chExt cx="6561756" cy="546060"/>
          </a:xfrm>
        </p:grpSpPr>
        <p:sp>
          <p:nvSpPr>
            <p:cNvPr id="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0" name="Rectangle 13"/>
            <p:cNvSpPr>
              <a:spLocks noChangeArrowheads="1"/>
            </p:cNvSpPr>
            <p:nvPr/>
          </p:nvSpPr>
          <p:spPr bwMode="auto">
            <a:xfrm>
              <a:off x="65079" y="39406"/>
              <a:ext cx="6431598" cy="4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تعمل الذاكرة على الاحتفاظ بالمعلومات المرمزة وتبقى فيها إلى وقت الحاجة ويستدل على وجود المعلومات من خلال عملية الاسترجاع والتعرف</a:t>
              </a:r>
            </a:p>
          </p:txBody>
        </p:sp>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526" y="1600200"/>
            <a:ext cx="3886200" cy="20669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079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2598041" y="238069"/>
            <a:ext cx="3955171"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ثالثاَ عملية الاسترجاع</a:t>
            </a:r>
            <a:endParaRPr lang="ar-EG" sz="2800" b="1" dirty="0">
              <a:cs typeface="+mn-cs"/>
            </a:endParaRPr>
          </a:p>
        </p:txBody>
      </p:sp>
      <p:grpSp>
        <p:nvGrpSpPr>
          <p:cNvPr id="23" name="Group 2"/>
          <p:cNvGrpSpPr>
            <a:grpSpLocks/>
          </p:cNvGrpSpPr>
          <p:nvPr/>
        </p:nvGrpSpPr>
        <p:grpSpPr bwMode="auto">
          <a:xfrm>
            <a:off x="890586" y="1447809"/>
            <a:ext cx="7339014" cy="999128"/>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5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تتوقف عملية استرجاع المعلومات على مدى قوة الذاكرة طويلة المدى وقدرتها العالية على التخزين</a:t>
              </a:r>
            </a:p>
          </p:txBody>
        </p:sp>
      </p:grpSp>
      <p:grpSp>
        <p:nvGrpSpPr>
          <p:cNvPr id="7" name="Group 2"/>
          <p:cNvGrpSpPr>
            <a:grpSpLocks/>
          </p:cNvGrpSpPr>
          <p:nvPr/>
        </p:nvGrpSpPr>
        <p:grpSpPr bwMode="auto">
          <a:xfrm>
            <a:off x="914400" y="2743201"/>
            <a:ext cx="7339014" cy="792479"/>
            <a:chOff x="0" y="0"/>
            <a:chExt cx="6561756" cy="546060"/>
          </a:xfrm>
        </p:grpSpPr>
        <p:sp>
          <p:nvSpPr>
            <p:cNvPr id="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0" name="Rectangle 13"/>
            <p:cNvSpPr>
              <a:spLocks noChangeArrowheads="1"/>
            </p:cNvSpPr>
            <p:nvPr/>
          </p:nvSpPr>
          <p:spPr bwMode="auto">
            <a:xfrm>
              <a:off x="65079" y="126013"/>
              <a:ext cx="6431598" cy="3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وتمر عملية التذكر أو الاستدعاء في ثلاث مراحل هي</a:t>
              </a:r>
            </a:p>
          </p:txBody>
        </p:sp>
      </p:grpSp>
      <p:sp>
        <p:nvSpPr>
          <p:cNvPr id="11" name="Rectangle 10"/>
          <p:cNvSpPr/>
          <p:nvPr/>
        </p:nvSpPr>
        <p:spPr>
          <a:xfrm>
            <a:off x="2590800" y="3962400"/>
            <a:ext cx="3962400" cy="533400"/>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مرحلة </a:t>
            </a:r>
            <a:r>
              <a:rPr lang="ar-EG" sz="2400" b="1" dirty="0">
                <a:solidFill>
                  <a:schemeClr val="tx1"/>
                </a:solidFill>
              </a:rPr>
              <a:t>البحث عن المعلومة</a:t>
            </a:r>
          </a:p>
        </p:txBody>
      </p:sp>
      <p:sp>
        <p:nvSpPr>
          <p:cNvPr id="13" name="Rectangle 12"/>
          <p:cNvSpPr/>
          <p:nvPr/>
        </p:nvSpPr>
        <p:spPr>
          <a:xfrm>
            <a:off x="2590800" y="4800600"/>
            <a:ext cx="3962400" cy="533400"/>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مرحلة </a:t>
            </a:r>
            <a:r>
              <a:rPr lang="ar-EG" sz="2400" b="1" dirty="0">
                <a:solidFill>
                  <a:schemeClr val="tx1"/>
                </a:solidFill>
              </a:rPr>
              <a:t>تجميع وتنظيم المعلومات</a:t>
            </a:r>
          </a:p>
        </p:txBody>
      </p:sp>
      <p:sp>
        <p:nvSpPr>
          <p:cNvPr id="14" name="Rectangle 13"/>
          <p:cNvSpPr/>
          <p:nvPr/>
        </p:nvSpPr>
        <p:spPr>
          <a:xfrm>
            <a:off x="2590800" y="5638800"/>
            <a:ext cx="3962400" cy="533400"/>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مرحلة </a:t>
            </a:r>
            <a:r>
              <a:rPr lang="ar-EG" sz="2400" b="1" dirty="0">
                <a:solidFill>
                  <a:schemeClr val="tx1"/>
                </a:solidFill>
              </a:rPr>
              <a:t>الأداء الذاكري</a:t>
            </a:r>
          </a:p>
        </p:txBody>
      </p:sp>
    </p:spTree>
    <p:extLst>
      <p:ext uri="{BB962C8B-B14F-4D97-AF65-F5344CB8AC3E}">
        <p14:creationId xmlns:p14="http://schemas.microsoft.com/office/powerpoint/2010/main" val="1969812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Flowchart: Multidocument 1"/>
          <p:cNvSpPr/>
          <p:nvPr/>
        </p:nvSpPr>
        <p:spPr>
          <a:xfrm>
            <a:off x="1828800" y="2057400"/>
            <a:ext cx="5638800" cy="2667000"/>
          </a:xfrm>
          <a:prstGeom prst="flowChartMultidocumen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sz="3200" b="1" dirty="0">
                <a:effectLst>
                  <a:outerShdw blurRad="38100" dist="38100" dir="2700000" algn="tl">
                    <a:srgbClr val="000000">
                      <a:alpha val="43137"/>
                    </a:srgbClr>
                  </a:outerShdw>
                </a:effectLst>
                <a:ea typeface="Microsoft YaHei" pitchFamily="34" charset="-122"/>
              </a:rPr>
              <a:t>العوامل المؤثرة في التذكر</a:t>
            </a:r>
          </a:p>
        </p:txBody>
      </p:sp>
    </p:spTree>
    <p:extLst>
      <p:ext uri="{BB962C8B-B14F-4D97-AF65-F5344CB8AC3E}">
        <p14:creationId xmlns:p14="http://schemas.microsoft.com/office/powerpoint/2010/main" val="141614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5715001" y="842933"/>
            <a:ext cx="3193170"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smtClean="0"/>
              <a:t>مدى </a:t>
            </a:r>
            <a:r>
              <a:rPr lang="ar-EG" sz="2800" b="1" dirty="0"/>
              <a:t>الذاكرة</a:t>
            </a:r>
            <a:endParaRPr lang="ar-EG" sz="2800" b="1" dirty="0">
              <a:cs typeface="+mn-cs"/>
            </a:endParaRPr>
          </a:p>
        </p:txBody>
      </p:sp>
      <p:grpSp>
        <p:nvGrpSpPr>
          <p:cNvPr id="23" name="Group 2"/>
          <p:cNvGrpSpPr>
            <a:grpSpLocks/>
          </p:cNvGrpSpPr>
          <p:nvPr/>
        </p:nvGrpSpPr>
        <p:grpSpPr bwMode="auto">
          <a:xfrm>
            <a:off x="731481" y="3276600"/>
            <a:ext cx="7339014" cy="1579864"/>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1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يستطيع الشخص الراشد العادي أن يتذكر، على الأقل لمدة دقيقة، رقم تليفون يتكون من حوالي عشر أرقام فمن المحتمل أن نجد صعوبة في تذكره حتى لو سمعناه مرتين</a:t>
              </a:r>
            </a:p>
          </p:txBody>
        </p:sp>
      </p:grpSp>
      <p:grpSp>
        <p:nvGrpSpPr>
          <p:cNvPr id="7" name="Group 2"/>
          <p:cNvGrpSpPr>
            <a:grpSpLocks/>
          </p:cNvGrpSpPr>
          <p:nvPr/>
        </p:nvGrpSpPr>
        <p:grpSpPr bwMode="auto">
          <a:xfrm>
            <a:off x="762000" y="5049536"/>
            <a:ext cx="7339014" cy="697960"/>
            <a:chOff x="0" y="0"/>
            <a:chExt cx="6561756" cy="546060"/>
          </a:xfrm>
        </p:grpSpPr>
        <p:sp>
          <p:nvSpPr>
            <p:cNvPr id="8"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0" name="Rectangle 13"/>
            <p:cNvSpPr>
              <a:spLocks noChangeArrowheads="1"/>
            </p:cNvSpPr>
            <p:nvPr/>
          </p:nvSpPr>
          <p:spPr bwMode="auto">
            <a:xfrm>
              <a:off x="65079" y="11476"/>
              <a:ext cx="6431598" cy="36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ولكن يختلف مدى الذاكرة وفقاَ لمتغير العمر</a:t>
              </a:r>
            </a:p>
          </p:txBody>
        </p: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2" y="609600"/>
            <a:ext cx="4438768" cy="221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806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5715001" y="842933"/>
            <a:ext cx="3193170"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smtClean="0"/>
              <a:t>نوع </a:t>
            </a:r>
            <a:r>
              <a:rPr lang="ar-EG" sz="2800" b="1" dirty="0"/>
              <a:t>مادة التذكر</a:t>
            </a:r>
            <a:endParaRPr lang="ar-EG" sz="2800" b="1" dirty="0">
              <a:cs typeface="+mn-cs"/>
            </a:endParaRPr>
          </a:p>
        </p:txBody>
      </p:sp>
      <p:grpSp>
        <p:nvGrpSpPr>
          <p:cNvPr id="23" name="Group 2"/>
          <p:cNvGrpSpPr>
            <a:grpSpLocks/>
          </p:cNvGrpSpPr>
          <p:nvPr/>
        </p:nvGrpSpPr>
        <p:grpSpPr bwMode="auto">
          <a:xfrm>
            <a:off x="731481" y="3657600"/>
            <a:ext cx="7339014" cy="2030505"/>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2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نجد صعوبة في تذكر بعض المواد أكثر من غيرها، وتوضح الدراسات أن الشعر أسهل في التذكر من النثر، والنثر أسهل تذكر من المادة عديمة المعنى، توضح الدراسات أننا نميل إلى تذكر المادة ذات المعاني بسهوله بينما نلقى صعوبة في تذكر المادة الفقيرة من المعاني أو الغير المترابطة</a:t>
              </a:r>
            </a:p>
          </p:txBody>
        </p:sp>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619" y="801796"/>
            <a:ext cx="4095750" cy="255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256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6372203" y="762000"/>
            <a:ext cx="2535969"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a:defRPr/>
            </a:pPr>
            <a:r>
              <a:rPr lang="en-US" sz="2800" b="1" dirty="0"/>
              <a:t>Mind map </a:t>
            </a:r>
            <a:endParaRPr lang="ar-EG" sz="2800" b="1" dirty="0">
              <a:cs typeface="+mn-cs"/>
            </a:endParaRPr>
          </a:p>
        </p:txBody>
      </p:sp>
      <p:grpSp>
        <p:nvGrpSpPr>
          <p:cNvPr id="23" name="Group 2"/>
          <p:cNvGrpSpPr>
            <a:grpSpLocks/>
          </p:cNvGrpSpPr>
          <p:nvPr/>
        </p:nvGrpSpPr>
        <p:grpSpPr bwMode="auto">
          <a:xfrm>
            <a:off x="1003313" y="3255321"/>
            <a:ext cx="7097713" cy="2225000"/>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7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EG" altLang="zh-CN" sz="2400" b="1" dirty="0">
                  <a:solidFill>
                    <a:schemeClr val="bg1"/>
                  </a:solidFill>
                </a:rPr>
                <a:t>وسيلة تعبيرية عن الأفكار والمخططات بدلا من الاقتصار على الكلمات فقط حيث تستخدم الفروع والصور والألوان في التعبير عن الفكرة , تستخدم كطريقة من طرق استخدام الذاكرة وتعتمد على الذاكرة البصرية في رسم توضيحي سهل المراجعة والتذكر بقواعد </a:t>
              </a:r>
              <a:r>
                <a:rPr lang="ar-EG" altLang="zh-CN" sz="2400" b="1" dirty="0" smtClean="0">
                  <a:solidFill>
                    <a:schemeClr val="bg1"/>
                  </a:solidFill>
                </a:rPr>
                <a:t>         وتعليمات </a:t>
              </a:r>
              <a:r>
                <a:rPr lang="ar-EG" altLang="zh-CN" sz="2400" b="1" dirty="0">
                  <a:solidFill>
                    <a:schemeClr val="bg1"/>
                  </a:solidFill>
                </a:rPr>
                <a:t>ميسرة</a:t>
              </a:r>
              <a:endParaRPr lang="zh-CN" altLang="en-US" sz="2400" b="1" dirty="0">
                <a:solidFill>
                  <a:schemeClr val="bg1"/>
                </a:solidFill>
              </a:endParaRPr>
            </a:p>
          </p:txBody>
        </p:sp>
      </p:gr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134" y="609600"/>
            <a:ext cx="4883658" cy="227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447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smtClean="0">
                <a:solidFill>
                  <a:schemeClr val="bg1"/>
                </a:solidFill>
                <a:ea typeface="Microsoft YaHei" pitchFamily="34" charset="-122"/>
              </a:rPr>
              <a:t>تمرين</a:t>
            </a:r>
          </a:p>
          <a:p>
            <a:pPr algn="ctr" rtl="1" eaLnBrk="0" hangingPunct="0"/>
            <a:r>
              <a:rPr lang="ar-EG" altLang="zh-CN" sz="5000" b="1" dirty="0">
                <a:solidFill>
                  <a:schemeClr val="bg1"/>
                </a:solidFill>
                <a:ea typeface="Microsoft YaHei" pitchFamily="34" charset="-122"/>
              </a:rPr>
              <a:t>قواعد عمل الدماغ</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961401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7" cy="546060"/>
          </a:xfrm>
        </p:grpSpPr>
        <p:sp>
          <p:nvSpPr>
            <p:cNvPr id="3" name="AutoShape 3"/>
            <p:cNvSpPr>
              <a:spLocks noChangeArrowheads="1"/>
            </p:cNvSpPr>
            <p:nvPr/>
          </p:nvSpPr>
          <p:spPr bwMode="auto">
            <a:xfrm>
              <a:off x="0" y="192074"/>
              <a:ext cx="6561757"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5"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التمرين الأول</a:t>
              </a:r>
            </a:p>
          </p:txBody>
        </p:sp>
      </p:grpSp>
      <p:sp>
        <p:nvSpPr>
          <p:cNvPr id="7" name="Rectangle 6"/>
          <p:cNvSpPr/>
          <p:nvPr/>
        </p:nvSpPr>
        <p:spPr>
          <a:xfrm>
            <a:off x="4267200" y="2679917"/>
            <a:ext cx="4206874" cy="1815882"/>
          </a:xfrm>
          <a:prstGeom prst="rect">
            <a:avLst/>
          </a:prstGeom>
        </p:spPr>
        <p:txBody>
          <a:bodyPr wrap="square">
            <a:spAutoFit/>
          </a:bodyPr>
          <a:lstStyle/>
          <a:p>
            <a:pPr lvl="0" algn="ctr" rtl="1"/>
            <a:r>
              <a:rPr lang="ar-SA" sz="2800" b="1" dirty="0">
                <a:solidFill>
                  <a:srgbClr val="FF0000"/>
                </a:solidFill>
              </a:rPr>
              <a:t>تذكر أعز صديق عندك</a:t>
            </a:r>
          </a:p>
          <a:p>
            <a:pPr marL="457200" lvl="0" indent="-457200" algn="justLow" rtl="1">
              <a:buFont typeface="Wingdings" pitchFamily="2" charset="2"/>
              <a:buChar char="ü"/>
            </a:pPr>
            <a:r>
              <a:rPr lang="ar-SA" sz="2800" b="1" dirty="0">
                <a:solidFill>
                  <a:prstClr val="black"/>
                </a:solidFill>
              </a:rPr>
              <a:t>ما هو الشراب المفضل لديك؟</a:t>
            </a:r>
          </a:p>
          <a:p>
            <a:pPr marL="457200" lvl="0" indent="-457200" algn="justLow" rtl="1">
              <a:buFont typeface="Wingdings" pitchFamily="2" charset="2"/>
              <a:buChar char="ü"/>
            </a:pPr>
            <a:r>
              <a:rPr lang="ar-SA" sz="2800" b="1" dirty="0">
                <a:solidFill>
                  <a:prstClr val="black"/>
                </a:solidFill>
              </a:rPr>
              <a:t>ما هو أفضل صابون عندك؟</a:t>
            </a:r>
          </a:p>
          <a:p>
            <a:pPr marL="457200" lvl="0" indent="-457200" algn="justLow" rtl="1">
              <a:buFont typeface="Wingdings" pitchFamily="2" charset="2"/>
              <a:buChar char="ü"/>
            </a:pPr>
            <a:r>
              <a:rPr lang="ar-SA" sz="2800" b="1" dirty="0">
                <a:solidFill>
                  <a:prstClr val="black"/>
                </a:solidFill>
              </a:rPr>
              <a:t>ما هي أفضل سيارة عرفتها؟</a:t>
            </a:r>
          </a:p>
        </p:txBody>
      </p:sp>
      <p:sp>
        <p:nvSpPr>
          <p:cNvPr id="8" name="Rectangle 7"/>
          <p:cNvSpPr/>
          <p:nvPr/>
        </p:nvSpPr>
        <p:spPr>
          <a:xfrm>
            <a:off x="1295400" y="5638800"/>
            <a:ext cx="6553200" cy="5334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200" b="1" dirty="0">
                <a:solidFill>
                  <a:schemeClr val="tx1"/>
                </a:solidFill>
              </a:rPr>
              <a:t>الإنسان يستدعي الصور قبل الكلمات والمعاني</a:t>
            </a:r>
          </a:p>
        </p:txBody>
      </p:sp>
    </p:spTree>
    <p:extLst>
      <p:ext uri="{BB962C8B-B14F-4D97-AF65-F5344CB8AC3E}">
        <p14:creationId xmlns:p14="http://schemas.microsoft.com/office/powerpoint/2010/main" val="1138403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7" cy="546060"/>
          </a:xfrm>
        </p:grpSpPr>
        <p:sp>
          <p:nvSpPr>
            <p:cNvPr id="3" name="AutoShape 3"/>
            <p:cNvSpPr>
              <a:spLocks noChangeArrowheads="1"/>
            </p:cNvSpPr>
            <p:nvPr/>
          </p:nvSpPr>
          <p:spPr bwMode="auto">
            <a:xfrm>
              <a:off x="0" y="192074"/>
              <a:ext cx="6561757"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5"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التمرين </a:t>
              </a:r>
              <a:r>
                <a:rPr lang="ar-EG" altLang="zh-CN" sz="3200" b="1" dirty="0" smtClean="0">
                  <a:solidFill>
                    <a:schemeClr val="bg1"/>
                  </a:solidFill>
                </a:rPr>
                <a:t>الثانى</a:t>
              </a:r>
              <a:endParaRPr lang="ar-EG" altLang="zh-CN" sz="3200" b="1" dirty="0">
                <a:solidFill>
                  <a:schemeClr val="bg1"/>
                </a:solidFill>
              </a:endParaRPr>
            </a:p>
          </p:txBody>
        </p:sp>
      </p:grpSp>
      <p:sp>
        <p:nvSpPr>
          <p:cNvPr id="7" name="Rectangle 6"/>
          <p:cNvSpPr/>
          <p:nvPr/>
        </p:nvSpPr>
        <p:spPr>
          <a:xfrm>
            <a:off x="4267200" y="1981200"/>
            <a:ext cx="4206874" cy="2677656"/>
          </a:xfrm>
          <a:prstGeom prst="rect">
            <a:avLst/>
          </a:prstGeom>
        </p:spPr>
        <p:txBody>
          <a:bodyPr wrap="square">
            <a:spAutoFit/>
          </a:bodyPr>
          <a:lstStyle/>
          <a:p>
            <a:pPr lvl="0" algn="ctr" rtl="1"/>
            <a:r>
              <a:rPr lang="ar-SA" sz="2800" b="1" dirty="0">
                <a:solidFill>
                  <a:srgbClr val="FF0000"/>
                </a:solidFill>
              </a:rPr>
              <a:t>أمامك ٣٠ ثانية </a:t>
            </a:r>
            <a:endParaRPr lang="ar-EG" sz="2800" b="1" dirty="0" smtClean="0">
              <a:solidFill>
                <a:srgbClr val="FF0000"/>
              </a:solidFill>
            </a:endParaRPr>
          </a:p>
          <a:p>
            <a:pPr lvl="0" algn="justLow" rtl="1"/>
            <a:r>
              <a:rPr lang="ar-SA" sz="2800" b="1" dirty="0" smtClean="0">
                <a:solidFill>
                  <a:prstClr val="black"/>
                </a:solidFill>
              </a:rPr>
              <a:t>لحفظ </a:t>
            </a:r>
            <a:r>
              <a:rPr lang="ar-SA" sz="2800" b="1" dirty="0">
                <a:solidFill>
                  <a:prstClr val="black"/>
                </a:solidFill>
              </a:rPr>
              <a:t>الأشكال التي تحتوي على الأرقام بحيث تنسب لكل رقم الشكل المحيط به. والآن بعد ٣٠ ثانية اقلب الورقة ثم قم برسم الأشكال غيبا دون النظر إليه</a:t>
            </a:r>
          </a:p>
        </p:txBody>
      </p:sp>
      <p:sp>
        <p:nvSpPr>
          <p:cNvPr id="8" name="Rectangle 7"/>
          <p:cNvSpPr/>
          <p:nvPr/>
        </p:nvSpPr>
        <p:spPr>
          <a:xfrm>
            <a:off x="1676400" y="5257800"/>
            <a:ext cx="6553200" cy="9144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200" b="1" dirty="0">
                <a:solidFill>
                  <a:schemeClr val="tx1"/>
                </a:solidFill>
              </a:rPr>
              <a:t>الإنسان يستدعي المعلومات المنظمة بصورة أسرع من استدعائه للمعلومات غير المنظمة</a:t>
            </a:r>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143000"/>
            <a:ext cx="1152525"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388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xit" presetSubtype="1" fill="hold" nodeType="afterEffect">
                                  <p:stCondLst>
                                    <p:cond delay="30000"/>
                                  </p:stCondLst>
                                  <p:childTnLst>
                                    <p:animEffect transition="out" filter="wheel(1)">
                                      <p:cBhvr>
                                        <p:cTn id="11" dur="2000"/>
                                        <p:tgtEl>
                                          <p:spTgt spid="1026"/>
                                        </p:tgtEl>
                                      </p:cBhvr>
                                    </p:animEffect>
                                    <p:set>
                                      <p:cBhvr>
                                        <p:cTn id="12"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7" cy="546060"/>
          </a:xfrm>
        </p:grpSpPr>
        <p:sp>
          <p:nvSpPr>
            <p:cNvPr id="3" name="AutoShape 3"/>
            <p:cNvSpPr>
              <a:spLocks noChangeArrowheads="1"/>
            </p:cNvSpPr>
            <p:nvPr/>
          </p:nvSpPr>
          <p:spPr bwMode="auto">
            <a:xfrm>
              <a:off x="0" y="192074"/>
              <a:ext cx="6561757"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5"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التمرين </a:t>
              </a:r>
              <a:r>
                <a:rPr lang="ar-EG" altLang="zh-CN" sz="3200" b="1" dirty="0" smtClean="0">
                  <a:solidFill>
                    <a:schemeClr val="bg1"/>
                  </a:solidFill>
                </a:rPr>
                <a:t>الثالث</a:t>
              </a:r>
              <a:endParaRPr lang="ar-EG" altLang="zh-CN" sz="3200" b="1" dirty="0">
                <a:solidFill>
                  <a:schemeClr val="bg1"/>
                </a:solidFill>
              </a:endParaRPr>
            </a:p>
          </p:txBody>
        </p:sp>
      </p:grpSp>
      <p:sp>
        <p:nvSpPr>
          <p:cNvPr id="7" name="Rectangle 6"/>
          <p:cNvSpPr/>
          <p:nvPr/>
        </p:nvSpPr>
        <p:spPr>
          <a:xfrm>
            <a:off x="4267200" y="1981200"/>
            <a:ext cx="4206874" cy="1815882"/>
          </a:xfrm>
          <a:prstGeom prst="rect">
            <a:avLst/>
          </a:prstGeom>
        </p:spPr>
        <p:txBody>
          <a:bodyPr wrap="square">
            <a:spAutoFit/>
          </a:bodyPr>
          <a:lstStyle/>
          <a:p>
            <a:pPr lvl="0" algn="justLow" rtl="1"/>
            <a:r>
              <a:rPr lang="ar-SA" sz="2800" b="1" dirty="0">
                <a:solidFill>
                  <a:srgbClr val="FF0000"/>
                </a:solidFill>
              </a:rPr>
              <a:t>أمامك ٥ ثواني فقط للنظر في الصورة الجانبية ثم الإجابة عن السؤال التالي: </a:t>
            </a:r>
            <a:endParaRPr lang="ar-EG" sz="2800" b="1" dirty="0" smtClean="0">
              <a:solidFill>
                <a:srgbClr val="FF0000"/>
              </a:solidFill>
            </a:endParaRPr>
          </a:p>
          <a:p>
            <a:pPr lvl="0" algn="ctr" rtl="1"/>
            <a:r>
              <a:rPr lang="ar-SA" sz="2800" b="1" dirty="0">
                <a:solidFill>
                  <a:prstClr val="black"/>
                </a:solidFill>
              </a:rPr>
              <a:t>ماذا ترى في الصورة التي أمامك؟</a:t>
            </a:r>
          </a:p>
        </p:txBody>
      </p:sp>
      <p:sp>
        <p:nvSpPr>
          <p:cNvPr id="9" name="Rectangle 8"/>
          <p:cNvSpPr/>
          <p:nvPr/>
        </p:nvSpPr>
        <p:spPr>
          <a:xfrm>
            <a:off x="1066800" y="5638800"/>
            <a:ext cx="7010400" cy="5334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200" b="1" dirty="0">
                <a:solidFill>
                  <a:schemeClr val="tx1"/>
                </a:solidFill>
              </a:rPr>
              <a:t>الإنسان يدرك الإطار العام قبل إدراكه للإطار الخاص</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0825"/>
            <a:ext cx="3200400"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303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7" cy="546060"/>
          </a:xfrm>
        </p:grpSpPr>
        <p:sp>
          <p:nvSpPr>
            <p:cNvPr id="3" name="AutoShape 3"/>
            <p:cNvSpPr>
              <a:spLocks noChangeArrowheads="1"/>
            </p:cNvSpPr>
            <p:nvPr/>
          </p:nvSpPr>
          <p:spPr bwMode="auto">
            <a:xfrm>
              <a:off x="0" y="192074"/>
              <a:ext cx="6561757"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5"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التمرين الرابع</a:t>
              </a:r>
            </a:p>
          </p:txBody>
        </p:sp>
      </p:grpSp>
      <p:sp>
        <p:nvSpPr>
          <p:cNvPr id="7" name="Rectangle 6"/>
          <p:cNvSpPr/>
          <p:nvPr/>
        </p:nvSpPr>
        <p:spPr>
          <a:xfrm>
            <a:off x="4937126" y="1752609"/>
            <a:ext cx="4206874" cy="1384995"/>
          </a:xfrm>
          <a:prstGeom prst="rect">
            <a:avLst/>
          </a:prstGeom>
        </p:spPr>
        <p:txBody>
          <a:bodyPr wrap="square">
            <a:spAutoFit/>
          </a:bodyPr>
          <a:lstStyle/>
          <a:p>
            <a:pPr lvl="0" algn="ctr" rtl="1"/>
            <a:r>
              <a:rPr lang="ar-SA" sz="2800" b="1" dirty="0"/>
              <a:t>ما هي الأشكال التي تظهر أمامك؟</a:t>
            </a:r>
          </a:p>
          <a:p>
            <a:pPr lvl="0" algn="ctr" rtl="1"/>
            <a:r>
              <a:rPr lang="ar-SA" sz="2800" b="1" dirty="0" smtClean="0">
                <a:solidFill>
                  <a:srgbClr val="C00000"/>
                </a:solidFill>
              </a:rPr>
              <a:t>١-</a:t>
            </a:r>
            <a:r>
              <a:rPr lang="ar-EG" sz="2800" b="1" dirty="0" smtClean="0">
                <a:solidFill>
                  <a:srgbClr val="C00000"/>
                </a:solidFill>
              </a:rPr>
              <a:t>...................................</a:t>
            </a:r>
            <a:endParaRPr lang="ar-SA" sz="2800" b="1" dirty="0">
              <a:solidFill>
                <a:srgbClr val="C00000"/>
              </a:solidFill>
            </a:endParaRPr>
          </a:p>
          <a:p>
            <a:pPr lvl="0" algn="ctr" rtl="1"/>
            <a:r>
              <a:rPr lang="ar-SA" sz="2800" b="1" dirty="0" smtClean="0">
                <a:solidFill>
                  <a:srgbClr val="C00000"/>
                </a:solidFill>
              </a:rPr>
              <a:t>٢-</a:t>
            </a:r>
            <a:r>
              <a:rPr lang="ar-EG" sz="2800" b="1" dirty="0" smtClean="0">
                <a:solidFill>
                  <a:srgbClr val="C00000"/>
                </a:solidFill>
              </a:rPr>
              <a:t>...................................</a:t>
            </a:r>
            <a:endParaRPr lang="ar-SA" sz="2800" b="1" dirty="0">
              <a:solidFill>
                <a:srgbClr val="C00000"/>
              </a:solidFill>
            </a:endParaRPr>
          </a:p>
        </p:txBody>
      </p:sp>
      <p:sp>
        <p:nvSpPr>
          <p:cNvPr id="10" name="Rectangle 9"/>
          <p:cNvSpPr/>
          <p:nvPr/>
        </p:nvSpPr>
        <p:spPr>
          <a:xfrm>
            <a:off x="987189" y="5486400"/>
            <a:ext cx="7169622" cy="10668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200" b="1" dirty="0">
                <a:solidFill>
                  <a:schemeClr val="tx1"/>
                </a:solidFill>
              </a:rPr>
              <a:t>دماغ الإنسان يسعى لإكمال الأشياء غير المكتملة للوصول لحالة من الثبات الإدراكي</a:t>
            </a:r>
          </a:p>
        </p:txBody>
      </p:sp>
      <p:pic>
        <p:nvPicPr>
          <p:cNvPr id="12" name="Picture 1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366" y="2209800"/>
            <a:ext cx="4780760" cy="2514600"/>
          </a:xfrm>
          <a:prstGeom prst="rect">
            <a:avLst/>
          </a:prstGeom>
          <a:noFill/>
          <a:ln>
            <a:noFill/>
          </a:ln>
        </p:spPr>
      </p:pic>
    </p:spTree>
    <p:extLst>
      <p:ext uri="{BB962C8B-B14F-4D97-AF65-F5344CB8AC3E}">
        <p14:creationId xmlns:p14="http://schemas.microsoft.com/office/powerpoint/2010/main" val="2482866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7" cy="546060"/>
          </a:xfrm>
        </p:grpSpPr>
        <p:sp>
          <p:nvSpPr>
            <p:cNvPr id="3" name="AutoShape 3"/>
            <p:cNvSpPr>
              <a:spLocks noChangeArrowheads="1"/>
            </p:cNvSpPr>
            <p:nvPr/>
          </p:nvSpPr>
          <p:spPr bwMode="auto">
            <a:xfrm>
              <a:off x="0" y="192074"/>
              <a:ext cx="6561757"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5"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التمرين الخامس</a:t>
              </a:r>
            </a:p>
          </p:txBody>
        </p:sp>
      </p:grpSp>
      <p:sp>
        <p:nvSpPr>
          <p:cNvPr id="7" name="Rectangle 6"/>
          <p:cNvSpPr/>
          <p:nvPr/>
        </p:nvSpPr>
        <p:spPr>
          <a:xfrm>
            <a:off x="4536279" y="2953077"/>
            <a:ext cx="4419600" cy="523220"/>
          </a:xfrm>
          <a:prstGeom prst="rect">
            <a:avLst/>
          </a:prstGeom>
        </p:spPr>
        <p:txBody>
          <a:bodyPr wrap="square">
            <a:spAutoFit/>
          </a:bodyPr>
          <a:lstStyle/>
          <a:p>
            <a:pPr lvl="0" algn="ctr" rtl="1"/>
            <a:r>
              <a:rPr lang="ar-SA" sz="2800" b="1" dirty="0">
                <a:solidFill>
                  <a:srgbClr val="C00000"/>
                </a:solidFill>
              </a:rPr>
              <a:t>صف ما الذي تراه في الشكل التالي؟</a:t>
            </a:r>
          </a:p>
        </p:txBody>
      </p:sp>
      <p:sp>
        <p:nvSpPr>
          <p:cNvPr id="10" name="Rectangle 9"/>
          <p:cNvSpPr/>
          <p:nvPr/>
        </p:nvSpPr>
        <p:spPr>
          <a:xfrm>
            <a:off x="987189" y="5486400"/>
            <a:ext cx="7169622" cy="10668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200" b="1" dirty="0">
                <a:solidFill>
                  <a:schemeClr val="tx1"/>
                </a:solidFill>
              </a:rPr>
              <a:t>دماغ الإنسان يسعى لجمع العناصر في وحدات كلما تقاربت من بعضها</a:t>
            </a: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9"/>
            <a:ext cx="3581400" cy="3533775"/>
          </a:xfrm>
          <a:prstGeom prst="rect">
            <a:avLst/>
          </a:prstGeom>
          <a:noFill/>
          <a:ln>
            <a:noFill/>
          </a:ln>
        </p:spPr>
      </p:pic>
    </p:spTree>
    <p:extLst>
      <p:ext uri="{BB962C8B-B14F-4D97-AF65-F5344CB8AC3E}">
        <p14:creationId xmlns:p14="http://schemas.microsoft.com/office/powerpoint/2010/main" val="1329884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7" cy="546060"/>
          </a:xfrm>
        </p:grpSpPr>
        <p:sp>
          <p:nvSpPr>
            <p:cNvPr id="3" name="AutoShape 3"/>
            <p:cNvSpPr>
              <a:spLocks noChangeArrowheads="1"/>
            </p:cNvSpPr>
            <p:nvPr/>
          </p:nvSpPr>
          <p:spPr bwMode="auto">
            <a:xfrm>
              <a:off x="0" y="192074"/>
              <a:ext cx="6561757"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5"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التمرين السادس</a:t>
              </a:r>
            </a:p>
          </p:txBody>
        </p:sp>
      </p:grpSp>
      <p:sp>
        <p:nvSpPr>
          <p:cNvPr id="7" name="Rectangle 6"/>
          <p:cNvSpPr/>
          <p:nvPr/>
        </p:nvSpPr>
        <p:spPr>
          <a:xfrm>
            <a:off x="4536279" y="2953077"/>
            <a:ext cx="4419600" cy="523220"/>
          </a:xfrm>
          <a:prstGeom prst="rect">
            <a:avLst/>
          </a:prstGeom>
        </p:spPr>
        <p:txBody>
          <a:bodyPr wrap="square">
            <a:spAutoFit/>
          </a:bodyPr>
          <a:lstStyle/>
          <a:p>
            <a:pPr lvl="0" algn="ctr" rtl="1"/>
            <a:r>
              <a:rPr lang="ar-SA" sz="2800" b="1" dirty="0">
                <a:solidFill>
                  <a:srgbClr val="C00000"/>
                </a:solidFill>
              </a:rPr>
              <a:t>صف ما الذي تراه في الشكل التالي؟</a:t>
            </a:r>
          </a:p>
        </p:txBody>
      </p:sp>
      <p:sp>
        <p:nvSpPr>
          <p:cNvPr id="10" name="Rectangle 9"/>
          <p:cNvSpPr/>
          <p:nvPr/>
        </p:nvSpPr>
        <p:spPr>
          <a:xfrm>
            <a:off x="987189" y="5486400"/>
            <a:ext cx="7169622" cy="10668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200" b="1" dirty="0">
                <a:solidFill>
                  <a:schemeClr val="tx1"/>
                </a:solidFill>
              </a:rPr>
              <a:t>تتجمع العناصر المتشابهة في الشكل أو الحجم </a:t>
            </a:r>
            <a:r>
              <a:rPr lang="ar-EG" sz="3200" b="1" dirty="0" smtClean="0">
                <a:solidFill>
                  <a:schemeClr val="tx1"/>
                </a:solidFill>
              </a:rPr>
              <a:t>             أو </a:t>
            </a:r>
            <a:r>
              <a:rPr lang="ar-EG" sz="3200" b="1" dirty="0">
                <a:solidFill>
                  <a:schemeClr val="tx1"/>
                </a:solidFill>
              </a:rPr>
              <a:t>اللون مع بعضها البعض في وحدات</a:t>
            </a: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7"/>
            <a:ext cx="3657600" cy="3486151"/>
          </a:xfrm>
          <a:prstGeom prst="rect">
            <a:avLst/>
          </a:prstGeom>
          <a:noFill/>
          <a:ln>
            <a:noFill/>
          </a:ln>
        </p:spPr>
      </p:pic>
    </p:spTree>
    <p:extLst>
      <p:ext uri="{BB962C8B-B14F-4D97-AF65-F5344CB8AC3E}">
        <p14:creationId xmlns:p14="http://schemas.microsoft.com/office/powerpoint/2010/main" val="2618343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7" cy="546060"/>
          </a:xfrm>
        </p:grpSpPr>
        <p:sp>
          <p:nvSpPr>
            <p:cNvPr id="3" name="AutoShape 3"/>
            <p:cNvSpPr>
              <a:spLocks noChangeArrowheads="1"/>
            </p:cNvSpPr>
            <p:nvPr/>
          </p:nvSpPr>
          <p:spPr bwMode="auto">
            <a:xfrm>
              <a:off x="0" y="192074"/>
              <a:ext cx="6561757"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5"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التمرين السابع</a:t>
              </a:r>
            </a:p>
          </p:txBody>
        </p:sp>
      </p:grpSp>
      <p:sp>
        <p:nvSpPr>
          <p:cNvPr id="7" name="Rectangle 6"/>
          <p:cNvSpPr/>
          <p:nvPr/>
        </p:nvSpPr>
        <p:spPr>
          <a:xfrm>
            <a:off x="4536279" y="1313804"/>
            <a:ext cx="4419600" cy="4401205"/>
          </a:xfrm>
          <a:prstGeom prst="rect">
            <a:avLst/>
          </a:prstGeom>
        </p:spPr>
        <p:txBody>
          <a:bodyPr wrap="square">
            <a:spAutoFit/>
          </a:bodyPr>
          <a:lstStyle/>
          <a:p>
            <a:pPr lvl="0" algn="r" rtl="1"/>
            <a:r>
              <a:rPr lang="ar-SA" sz="2800" b="1" dirty="0">
                <a:solidFill>
                  <a:srgbClr val="C00000"/>
                </a:solidFill>
              </a:rPr>
              <a:t>•	٦٩٧٥</a:t>
            </a:r>
          </a:p>
          <a:p>
            <a:pPr lvl="0" algn="r" rtl="1"/>
            <a:r>
              <a:rPr lang="ar-SA" sz="2800" b="1" dirty="0">
                <a:solidFill>
                  <a:srgbClr val="C00000"/>
                </a:solidFill>
              </a:rPr>
              <a:t>•	٤٣٨٢٥</a:t>
            </a:r>
          </a:p>
          <a:p>
            <a:pPr lvl="0" algn="r" rtl="1"/>
            <a:r>
              <a:rPr lang="ar-SA" sz="2800" b="1" dirty="0">
                <a:solidFill>
                  <a:srgbClr val="C00000"/>
                </a:solidFill>
              </a:rPr>
              <a:t>•	٦٥٦١٤٧</a:t>
            </a:r>
          </a:p>
          <a:p>
            <a:pPr lvl="0" algn="r" rtl="1"/>
            <a:r>
              <a:rPr lang="ar-SA" sz="2800" b="1" dirty="0">
                <a:solidFill>
                  <a:srgbClr val="C00000"/>
                </a:solidFill>
              </a:rPr>
              <a:t>•	٣٩٤٣١٢٨</a:t>
            </a:r>
          </a:p>
          <a:p>
            <a:pPr lvl="0" algn="r" rtl="1"/>
            <a:r>
              <a:rPr lang="ar-SA" sz="2800" b="1" dirty="0">
                <a:solidFill>
                  <a:srgbClr val="C00000"/>
                </a:solidFill>
              </a:rPr>
              <a:t>•	٢٦٢٨٥٧٤٨</a:t>
            </a:r>
          </a:p>
          <a:p>
            <a:pPr lvl="0" algn="r" rtl="1"/>
            <a:r>
              <a:rPr lang="ar-SA" sz="2800" b="1" dirty="0">
                <a:solidFill>
                  <a:srgbClr val="C00000"/>
                </a:solidFill>
              </a:rPr>
              <a:t>•	٨٦٩٤١٩٢٤</a:t>
            </a:r>
          </a:p>
          <a:p>
            <a:pPr lvl="0" algn="r" rtl="1"/>
            <a:r>
              <a:rPr lang="ar-SA" sz="2800" b="1" dirty="0">
                <a:solidFill>
                  <a:srgbClr val="C00000"/>
                </a:solidFill>
              </a:rPr>
              <a:t>•	٧٩١٣٨٢٥٧٨</a:t>
            </a:r>
          </a:p>
          <a:p>
            <a:pPr lvl="0" algn="r" rtl="1"/>
            <a:r>
              <a:rPr lang="ar-SA" sz="2800" b="1" dirty="0">
                <a:solidFill>
                  <a:srgbClr val="C00000"/>
                </a:solidFill>
              </a:rPr>
              <a:t>•	٦٨٤٣٦٧١٩٧</a:t>
            </a:r>
          </a:p>
          <a:p>
            <a:pPr lvl="0" algn="r" rtl="1"/>
            <a:r>
              <a:rPr lang="ar-SA" sz="2800" b="1" dirty="0">
                <a:solidFill>
                  <a:srgbClr val="C00000"/>
                </a:solidFill>
              </a:rPr>
              <a:t>•	٩٥٨٧٤٦٣٩٨١</a:t>
            </a:r>
          </a:p>
          <a:p>
            <a:pPr lvl="0" algn="r" rtl="1"/>
            <a:r>
              <a:rPr lang="ar-SA" sz="2800" b="1" dirty="0">
                <a:solidFill>
                  <a:srgbClr val="C00000"/>
                </a:solidFill>
              </a:rPr>
              <a:t>•	٦٧٩٨٥٢٦٨٩</a:t>
            </a:r>
          </a:p>
        </p:txBody>
      </p:sp>
      <p:sp>
        <p:nvSpPr>
          <p:cNvPr id="6" name="Rectangle 5"/>
          <p:cNvSpPr/>
          <p:nvPr/>
        </p:nvSpPr>
        <p:spPr>
          <a:xfrm>
            <a:off x="533400" y="2438400"/>
            <a:ext cx="4572000" cy="1815882"/>
          </a:xfrm>
          <a:prstGeom prst="rect">
            <a:avLst/>
          </a:prstGeom>
        </p:spPr>
        <p:txBody>
          <a:bodyPr>
            <a:spAutoFit/>
          </a:bodyPr>
          <a:lstStyle/>
          <a:p>
            <a:pPr algn="justLow" rtl="1"/>
            <a:r>
              <a:rPr lang="ar-EG" sz="2800" b="1" dirty="0"/>
              <a:t>اختبار لقياس قدرة الذاكرة القصيرة والمطلوب حفظ الأرقام التالية بالتسلسل ومعرفة لأي مستوى استطعت حفظ الأرقام</a:t>
            </a:r>
          </a:p>
        </p:txBody>
      </p:sp>
    </p:spTree>
    <p:extLst>
      <p:ext uri="{BB962C8B-B14F-4D97-AF65-F5344CB8AC3E}">
        <p14:creationId xmlns:p14="http://schemas.microsoft.com/office/powerpoint/2010/main" val="2823548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890586" y="381000"/>
            <a:ext cx="7339014" cy="771928"/>
            <a:chOff x="0" y="0"/>
            <a:chExt cx="6561757" cy="546060"/>
          </a:xfrm>
        </p:grpSpPr>
        <p:sp>
          <p:nvSpPr>
            <p:cNvPr id="3" name="AutoShape 3"/>
            <p:cNvSpPr>
              <a:spLocks noChangeArrowheads="1"/>
            </p:cNvSpPr>
            <p:nvPr/>
          </p:nvSpPr>
          <p:spPr bwMode="auto">
            <a:xfrm>
              <a:off x="0" y="192074"/>
              <a:ext cx="6561757"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4" name="AutoShape 3"/>
            <p:cNvSpPr>
              <a:spLocks noChangeArrowheads="1"/>
            </p:cNvSpPr>
            <p:nvPr/>
          </p:nvSpPr>
          <p:spPr bwMode="auto">
            <a:xfrm>
              <a:off x="64331" y="0"/>
              <a:ext cx="6433095"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5" name="Rectangle 13"/>
            <p:cNvSpPr>
              <a:spLocks noChangeArrowheads="1"/>
            </p:cNvSpPr>
            <p:nvPr/>
          </p:nvSpPr>
          <p:spPr bwMode="auto">
            <a:xfrm>
              <a:off x="65079" y="11476"/>
              <a:ext cx="6431598" cy="41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3200" b="1" dirty="0">
                  <a:solidFill>
                    <a:schemeClr val="bg1"/>
                  </a:solidFill>
                </a:rPr>
                <a:t>التمرين الثامن</a:t>
              </a:r>
            </a:p>
          </p:txBody>
        </p:sp>
      </p:grpSp>
      <p:sp>
        <p:nvSpPr>
          <p:cNvPr id="7" name="Rectangle 6"/>
          <p:cNvSpPr/>
          <p:nvPr/>
        </p:nvSpPr>
        <p:spPr>
          <a:xfrm>
            <a:off x="3693323" y="1752600"/>
            <a:ext cx="5450679" cy="523220"/>
          </a:xfrm>
          <a:prstGeom prst="rect">
            <a:avLst/>
          </a:prstGeom>
        </p:spPr>
        <p:txBody>
          <a:bodyPr wrap="square">
            <a:spAutoFit/>
          </a:bodyPr>
          <a:lstStyle/>
          <a:p>
            <a:pPr lvl="0" algn="ctr" rtl="1"/>
            <a:r>
              <a:rPr lang="ar-SA" sz="2800" b="1" dirty="0">
                <a:solidFill>
                  <a:srgbClr val="C00000"/>
                </a:solidFill>
              </a:rPr>
              <a:t>احفظ القصة التالية من مرة واحدة ثم اسردها</a:t>
            </a:r>
          </a:p>
        </p:txBody>
      </p:sp>
      <p:sp>
        <p:nvSpPr>
          <p:cNvPr id="10" name="Rectangle 9"/>
          <p:cNvSpPr/>
          <p:nvPr/>
        </p:nvSpPr>
        <p:spPr>
          <a:xfrm>
            <a:off x="987189" y="5486400"/>
            <a:ext cx="7169622" cy="10668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200" b="1" dirty="0">
                <a:solidFill>
                  <a:schemeClr val="tx1"/>
                </a:solidFill>
              </a:rPr>
              <a:t>الدماغ يتعامل مع الكم الصغير من المعلومات ويخزنه بفعالية وكفاءة وسهولة</a:t>
            </a:r>
          </a:p>
        </p:txBody>
      </p:sp>
      <p:sp>
        <p:nvSpPr>
          <p:cNvPr id="6" name="Rectangle 5"/>
          <p:cNvSpPr/>
          <p:nvPr/>
        </p:nvSpPr>
        <p:spPr>
          <a:xfrm>
            <a:off x="4132660" y="2743207"/>
            <a:ext cx="4572000" cy="2246769"/>
          </a:xfrm>
          <a:prstGeom prst="rect">
            <a:avLst/>
          </a:prstGeom>
        </p:spPr>
        <p:txBody>
          <a:bodyPr>
            <a:spAutoFit/>
          </a:bodyPr>
          <a:lstStyle/>
          <a:p>
            <a:pPr algn="justLow" rtl="1"/>
            <a:r>
              <a:rPr lang="ar-SA" sz="2800" b="1" dirty="0"/>
              <a:t>ذهب يوسف وخالد وطلال إلى المدرسة وفي طريقهم وجدوا عصفورا جريحا قد سقط من عشه فأخذوه إلى الطبيب وعالجوه ثم قاموا بإعادته إلى عشه ثانية</a:t>
            </a:r>
            <a:endParaRPr lang="en-US" sz="2800" b="1" dirty="0"/>
          </a:p>
        </p:txBody>
      </p:sp>
    </p:spTree>
    <p:extLst>
      <p:ext uri="{BB962C8B-B14F-4D97-AF65-F5344CB8AC3E}">
        <p14:creationId xmlns:p14="http://schemas.microsoft.com/office/powerpoint/2010/main" val="3411349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Flowchart: Multidocument 1"/>
          <p:cNvSpPr/>
          <p:nvPr/>
        </p:nvSpPr>
        <p:spPr>
          <a:xfrm>
            <a:off x="1828800" y="2057400"/>
            <a:ext cx="5638800" cy="2667000"/>
          </a:xfrm>
          <a:prstGeom prst="flowChartMultidocumen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sz="3200" b="1" dirty="0">
                <a:effectLst>
                  <a:outerShdw blurRad="38100" dist="38100" dir="2700000" algn="tl">
                    <a:srgbClr val="000000">
                      <a:alpha val="43137"/>
                    </a:srgbClr>
                  </a:outerShdw>
                </a:effectLst>
                <a:ea typeface="Microsoft YaHei" pitchFamily="34" charset="-122"/>
              </a:rPr>
              <a:t>إذن من قواعد عمل الدماغ </a:t>
            </a:r>
          </a:p>
        </p:txBody>
      </p:sp>
    </p:spTree>
    <p:extLst>
      <p:ext uri="{BB962C8B-B14F-4D97-AF65-F5344CB8AC3E}">
        <p14:creationId xmlns:p14="http://schemas.microsoft.com/office/powerpoint/2010/main" val="4101146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3" descr="E:\Ahmed\Breaking Bad\1Wxqib01061033.jpg"/>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838200"/>
            <a:ext cx="9086850" cy="6019800"/>
          </a:xfrm>
          <a:prstGeom prst="rect">
            <a:avLst/>
          </a:prstGeom>
          <a:noFill/>
          <a:ln>
            <a:noFill/>
          </a:ln>
        </p:spPr>
      </p:pic>
      <p:sp>
        <p:nvSpPr>
          <p:cNvPr id="5" name="Rectangle 4"/>
          <p:cNvSpPr/>
          <p:nvPr/>
        </p:nvSpPr>
        <p:spPr>
          <a:xfrm>
            <a:off x="2985393" y="468877"/>
            <a:ext cx="3230372"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rtl="1">
              <a:defRPr/>
            </a:pPr>
            <a:r>
              <a:rPr lang="ar-EG" sz="3200" b="1" dirty="0" smtClean="0"/>
              <a:t>صورة للخريطة الذهنية</a:t>
            </a:r>
            <a:endParaRPr lang="ar-EG" sz="3200" b="1" dirty="0"/>
          </a:p>
        </p:txBody>
      </p:sp>
    </p:spTree>
    <p:extLst>
      <p:ext uri="{BB962C8B-B14F-4D97-AF65-F5344CB8AC3E}">
        <p14:creationId xmlns:p14="http://schemas.microsoft.com/office/powerpoint/2010/main" val="4051886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45602" y="381000"/>
            <a:ext cx="8569798" cy="6858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الإنسان </a:t>
            </a:r>
            <a:r>
              <a:rPr lang="ar-EG" sz="2400" b="1" dirty="0">
                <a:solidFill>
                  <a:schemeClr val="tx1"/>
                </a:solidFill>
              </a:rPr>
              <a:t>يستدعي الصور قبل الكلمات والمعاني</a:t>
            </a:r>
          </a:p>
        </p:txBody>
      </p:sp>
      <p:sp>
        <p:nvSpPr>
          <p:cNvPr id="7" name="Rectangle 6"/>
          <p:cNvSpPr/>
          <p:nvPr/>
        </p:nvSpPr>
        <p:spPr>
          <a:xfrm>
            <a:off x="345602" y="1295400"/>
            <a:ext cx="8569798" cy="6858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300" b="1" dirty="0" smtClean="0">
                <a:solidFill>
                  <a:schemeClr val="tx1"/>
                </a:solidFill>
              </a:rPr>
              <a:t>الإنسان </a:t>
            </a:r>
            <a:r>
              <a:rPr lang="ar-EG" sz="2300" b="1" dirty="0">
                <a:solidFill>
                  <a:schemeClr val="tx1"/>
                </a:solidFill>
              </a:rPr>
              <a:t>يستدعي المعلومات المنظمة بصورة أسرع من استدعائه للمعلومات غير المنظمة</a:t>
            </a:r>
          </a:p>
        </p:txBody>
      </p:sp>
      <p:sp>
        <p:nvSpPr>
          <p:cNvPr id="8" name="Rectangle 7"/>
          <p:cNvSpPr/>
          <p:nvPr/>
        </p:nvSpPr>
        <p:spPr>
          <a:xfrm>
            <a:off x="345602" y="2209800"/>
            <a:ext cx="8569798" cy="6858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الإنسان </a:t>
            </a:r>
            <a:r>
              <a:rPr lang="ar-EG" sz="2400" b="1" dirty="0">
                <a:solidFill>
                  <a:schemeClr val="tx1"/>
                </a:solidFill>
              </a:rPr>
              <a:t>يدرك الإطار العام قبل إدراكه للإطار الخاص</a:t>
            </a:r>
          </a:p>
        </p:txBody>
      </p:sp>
      <p:sp>
        <p:nvSpPr>
          <p:cNvPr id="9" name="Rectangle 8"/>
          <p:cNvSpPr/>
          <p:nvPr/>
        </p:nvSpPr>
        <p:spPr>
          <a:xfrm>
            <a:off x="345602" y="3124200"/>
            <a:ext cx="8569798" cy="6858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دماغ </a:t>
            </a:r>
            <a:r>
              <a:rPr lang="ar-EG" sz="2400" b="1" dirty="0">
                <a:solidFill>
                  <a:schemeClr val="tx1"/>
                </a:solidFill>
              </a:rPr>
              <a:t>الإنسان يسعى لإكمال الأشياء غير المكتملة للوصول لحالة من الثبات الإدراكي</a:t>
            </a:r>
          </a:p>
        </p:txBody>
      </p:sp>
      <p:sp>
        <p:nvSpPr>
          <p:cNvPr id="10" name="Rectangle 9"/>
          <p:cNvSpPr/>
          <p:nvPr/>
        </p:nvSpPr>
        <p:spPr>
          <a:xfrm>
            <a:off x="345602" y="4038600"/>
            <a:ext cx="8569798" cy="6858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دماغ </a:t>
            </a:r>
            <a:r>
              <a:rPr lang="ar-EG" sz="2400" b="1" dirty="0">
                <a:solidFill>
                  <a:schemeClr val="tx1"/>
                </a:solidFill>
              </a:rPr>
              <a:t>الإنسان يسعى لجمع العناصر في وحدات كلما تقاربت من بعضها</a:t>
            </a:r>
          </a:p>
        </p:txBody>
      </p:sp>
      <p:sp>
        <p:nvSpPr>
          <p:cNvPr id="11" name="Rectangle 10"/>
          <p:cNvSpPr/>
          <p:nvPr/>
        </p:nvSpPr>
        <p:spPr>
          <a:xfrm>
            <a:off x="345602" y="4953000"/>
            <a:ext cx="8569798" cy="6858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تتجمع </a:t>
            </a:r>
            <a:r>
              <a:rPr lang="ar-EG" sz="2400" b="1" dirty="0">
                <a:solidFill>
                  <a:schemeClr val="tx1"/>
                </a:solidFill>
              </a:rPr>
              <a:t>العناصر المتشابهة في الشكل أو الحجم أو اللون مع بعضها البعض في وحدات</a:t>
            </a:r>
          </a:p>
        </p:txBody>
      </p:sp>
      <p:sp>
        <p:nvSpPr>
          <p:cNvPr id="12" name="Rectangle 11"/>
          <p:cNvSpPr/>
          <p:nvPr/>
        </p:nvSpPr>
        <p:spPr>
          <a:xfrm>
            <a:off x="304800" y="5867400"/>
            <a:ext cx="8569798" cy="6858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الدماغ </a:t>
            </a:r>
            <a:r>
              <a:rPr lang="ar-EG" sz="2400" b="1" dirty="0">
                <a:solidFill>
                  <a:schemeClr val="tx1"/>
                </a:solidFill>
              </a:rPr>
              <a:t>يتعامل مع الكم الصغير من المعلومات ويخزنه بفعالية وسهولة أكبر</a:t>
            </a:r>
          </a:p>
        </p:txBody>
      </p:sp>
    </p:spTree>
    <p:extLst>
      <p:ext uri="{BB962C8B-B14F-4D97-AF65-F5344CB8AC3E}">
        <p14:creationId xmlns:p14="http://schemas.microsoft.com/office/powerpoint/2010/main" val="16242386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قوانين الخرائط الذهنية</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425079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5867412" y="1522102"/>
            <a:ext cx="2754313" cy="3305175"/>
            <a:chOff x="0" y="0"/>
            <a:chExt cx="2754000" cy="2754000"/>
          </a:xfrm>
        </p:grpSpPr>
        <p:grpSp>
          <p:nvGrpSpPr>
            <p:cNvPr id="133148" name="Group 3"/>
            <p:cNvGrpSpPr>
              <a:grpSpLocks noChangeAspect="1"/>
            </p:cNvGrpSpPr>
            <p:nvPr/>
          </p:nvGrpSpPr>
          <p:grpSpPr bwMode="auto">
            <a:xfrm>
              <a:off x="0" y="0"/>
              <a:ext cx="2754000" cy="2754000"/>
              <a:chOff x="0" y="0"/>
              <a:chExt cx="3060000" cy="3060000"/>
            </a:xfrm>
          </p:grpSpPr>
          <p:sp>
            <p:nvSpPr>
              <p:cNvPr id="133150" name="椭圆 29"/>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rtl="0"/>
                <a:endParaRPr lang="zh-CN" altLang="en-US">
                  <a:solidFill>
                    <a:srgbClr val="FFFFFF"/>
                  </a:solidFill>
                  <a:latin typeface="Calibri" pitchFamily="34" charset="0"/>
                </a:endParaRPr>
              </a:p>
            </p:txBody>
          </p:sp>
          <p:sp>
            <p:nvSpPr>
              <p:cNvPr id="133151" name="椭圆 30"/>
              <p:cNvSpPr>
                <a:spLocks noChangeAspect="1"/>
              </p:cNvSpPr>
              <p:nvPr/>
            </p:nvSpPr>
            <p:spPr bwMode="auto">
              <a:xfrm>
                <a:off x="234571" y="234570"/>
                <a:ext cx="2590858" cy="2590860"/>
              </a:xfrm>
              <a:prstGeom prst="ellipse">
                <a:avLst/>
              </a:prstGeom>
              <a:solidFill>
                <a:schemeClr val="bg1">
                  <a:alpha val="25098"/>
                </a:schemeClr>
              </a:solidFill>
              <a:ln w="76200">
                <a:solidFill>
                  <a:srgbClr val="595959">
                    <a:alpha val="25098"/>
                  </a:srgbClr>
                </a:solidFill>
                <a:round/>
                <a:headEnd/>
                <a:tailEnd/>
              </a:ln>
            </p:spPr>
            <p:txBody>
              <a:bodyPr anchor="ctr"/>
              <a:lstStyle/>
              <a:p>
                <a:pPr algn="ctr" rtl="0"/>
                <a:endParaRPr lang="zh-CN" altLang="en-US">
                  <a:solidFill>
                    <a:srgbClr val="FFFFFF"/>
                  </a:solidFill>
                  <a:latin typeface="Calibri" pitchFamily="34" charset="0"/>
                </a:endParaRPr>
              </a:p>
            </p:txBody>
          </p:sp>
        </p:grpSp>
        <p:sp>
          <p:nvSpPr>
            <p:cNvPr id="133149" name="Rectangle 13"/>
            <p:cNvSpPr>
              <a:spLocks noChangeArrowheads="1"/>
            </p:cNvSpPr>
            <p:nvPr/>
          </p:nvSpPr>
          <p:spPr bwMode="auto">
            <a:xfrm>
              <a:off x="392068" y="1017472"/>
              <a:ext cx="1969864" cy="69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t>قوانين </a:t>
              </a:r>
              <a:endParaRPr lang="ar-EG" altLang="zh-CN" sz="2400" b="1" dirty="0" smtClean="0"/>
            </a:p>
            <a:p>
              <a:pPr algn="ctr" rtl="1"/>
              <a:r>
                <a:rPr lang="ar-EG" altLang="zh-CN" sz="2400" b="1" dirty="0" smtClean="0"/>
                <a:t>الخرائط </a:t>
              </a:r>
              <a:r>
                <a:rPr lang="ar-EG" altLang="zh-CN" sz="2400" b="1" dirty="0"/>
                <a:t>الذهنية</a:t>
              </a:r>
              <a:endParaRPr lang="en-US" altLang="ar-EG" sz="2400" b="1" dirty="0"/>
            </a:p>
          </p:txBody>
        </p:sp>
      </p:grpSp>
      <p:grpSp>
        <p:nvGrpSpPr>
          <p:cNvPr id="10248" name="Group 8"/>
          <p:cNvGrpSpPr>
            <a:grpSpLocks/>
          </p:cNvGrpSpPr>
          <p:nvPr/>
        </p:nvGrpSpPr>
        <p:grpSpPr bwMode="auto">
          <a:xfrm>
            <a:off x="1260486" y="1668780"/>
            <a:ext cx="4835525" cy="469285"/>
            <a:chOff x="0" y="0"/>
            <a:chExt cx="4372005" cy="390901"/>
          </a:xfrm>
        </p:grpSpPr>
        <p:sp>
          <p:nvSpPr>
            <p:cNvPr id="133146" name="矩形 33"/>
            <p:cNvSpPr>
              <a:spLocks/>
            </p:cNvSpPr>
            <p:nvPr/>
          </p:nvSpPr>
          <p:spPr bwMode="auto">
            <a:xfrm>
              <a:off x="0" y="0"/>
              <a:ext cx="4372005" cy="388800"/>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sp>
          <p:nvSpPr>
            <p:cNvPr id="133147" name="TextBox 146"/>
            <p:cNvSpPr txBox="1">
              <a:spLocks noChangeArrowheads="1"/>
            </p:cNvSpPr>
            <p:nvPr/>
          </p:nvSpPr>
          <p:spPr bwMode="auto">
            <a:xfrm>
              <a:off x="0" y="6347"/>
              <a:ext cx="4372005" cy="38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احضر </a:t>
              </a:r>
              <a:r>
                <a:rPr lang="ar-EG" altLang="zh-CN" sz="2400" b="1" dirty="0">
                  <a:solidFill>
                    <a:schemeClr val="bg1"/>
                  </a:solidFill>
                  <a:latin typeface="Microsoft YaHei" pitchFamily="34" charset="-122"/>
                  <a:ea typeface="Microsoft YaHei" pitchFamily="34" charset="-122"/>
                </a:rPr>
                <a:t>ورقة مقاس </a:t>
              </a:r>
              <a:r>
                <a:rPr lang="en-US" altLang="zh-CN" sz="2400" b="1" dirty="0">
                  <a:solidFill>
                    <a:schemeClr val="bg1"/>
                  </a:solidFill>
                  <a:latin typeface="Microsoft YaHei" pitchFamily="34" charset="-122"/>
                  <a:ea typeface="Microsoft YaHei" pitchFamily="34" charset="-122"/>
                </a:rPr>
                <a:t>A4 ـ(11.7"×8.3") </a:t>
              </a:r>
              <a:endParaRPr lang="en-US" altLang="ar-EG" sz="2400" b="1" dirty="0">
                <a:solidFill>
                  <a:schemeClr val="bg1"/>
                </a:solidFill>
                <a:latin typeface="Microsoft YaHei" pitchFamily="34" charset="-122"/>
                <a:ea typeface="Microsoft YaHei" pitchFamily="34" charset="-122"/>
              </a:endParaRPr>
            </a:p>
          </p:txBody>
        </p:sp>
      </p:grpSp>
      <p:grpSp>
        <p:nvGrpSpPr>
          <p:cNvPr id="10252" name="Group 12"/>
          <p:cNvGrpSpPr>
            <a:grpSpLocks/>
          </p:cNvGrpSpPr>
          <p:nvPr/>
        </p:nvGrpSpPr>
        <p:grpSpPr bwMode="auto">
          <a:xfrm>
            <a:off x="1232293" y="3048010"/>
            <a:ext cx="4482709" cy="485471"/>
            <a:chOff x="0" y="-15886"/>
            <a:chExt cx="3729063" cy="404816"/>
          </a:xfrm>
        </p:grpSpPr>
        <p:sp>
          <p:nvSpPr>
            <p:cNvPr id="133144" name="矩形 32"/>
            <p:cNvSpPr>
              <a:spLocks/>
            </p:cNvSpPr>
            <p:nvPr/>
          </p:nvSpPr>
          <p:spPr bwMode="auto">
            <a:xfrm>
              <a:off x="0" y="0"/>
              <a:ext cx="3729063" cy="388930"/>
            </a:xfrm>
            <a:prstGeom prst="rect">
              <a:avLst/>
            </a:prstGeom>
            <a:solidFill>
              <a:srgbClr val="7F7F7F">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5" name="TextBox 146"/>
            <p:cNvSpPr txBox="1">
              <a:spLocks noChangeArrowheads="1"/>
            </p:cNvSpPr>
            <p:nvPr/>
          </p:nvSpPr>
          <p:spPr bwMode="auto">
            <a:xfrm>
              <a:off x="0" y="-15886"/>
              <a:ext cx="3729063" cy="38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احضر ألوان من اجل الكتابة </a:t>
              </a:r>
              <a:endParaRPr lang="en-US" altLang="ar-EG" sz="2400" b="1" dirty="0">
                <a:solidFill>
                  <a:schemeClr val="bg1"/>
                </a:solidFill>
                <a:latin typeface="Microsoft YaHei" pitchFamily="34" charset="-122"/>
                <a:ea typeface="Microsoft YaHei" pitchFamily="34" charset="-122"/>
              </a:endParaRPr>
            </a:p>
          </p:txBody>
        </p:sp>
      </p:grpSp>
      <p:grpSp>
        <p:nvGrpSpPr>
          <p:cNvPr id="10256" name="Group 16"/>
          <p:cNvGrpSpPr>
            <a:grpSpLocks/>
          </p:cNvGrpSpPr>
          <p:nvPr/>
        </p:nvGrpSpPr>
        <p:grpSpPr bwMode="auto">
          <a:xfrm>
            <a:off x="1412879" y="4476758"/>
            <a:ext cx="4835525" cy="480715"/>
            <a:chOff x="0" y="0"/>
            <a:chExt cx="4372005" cy="400447"/>
          </a:xfrm>
        </p:grpSpPr>
        <p:sp>
          <p:nvSpPr>
            <p:cNvPr id="133142" name="矩形 31"/>
            <p:cNvSpPr>
              <a:spLocks/>
            </p:cNvSpPr>
            <p:nvPr/>
          </p:nvSpPr>
          <p:spPr bwMode="auto">
            <a:xfrm>
              <a:off x="0" y="0"/>
              <a:ext cx="4372005" cy="388388"/>
            </a:xfrm>
            <a:prstGeom prst="rect">
              <a:avLst/>
            </a:prstGeom>
            <a:solidFill>
              <a:srgbClr val="595959">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3" name="TextBox 146"/>
            <p:cNvSpPr txBox="1">
              <a:spLocks noChangeArrowheads="1"/>
            </p:cNvSpPr>
            <p:nvPr/>
          </p:nvSpPr>
          <p:spPr bwMode="auto">
            <a:xfrm>
              <a:off x="0" y="15869"/>
              <a:ext cx="4372004" cy="3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حدد الموضوع الذى </a:t>
              </a:r>
              <a:r>
                <a:rPr lang="ar-EG" altLang="zh-CN" sz="2400" b="1" dirty="0">
                  <a:solidFill>
                    <a:schemeClr val="bg1"/>
                  </a:solidFill>
                  <a:latin typeface="Microsoft YaHei" pitchFamily="34" charset="-122"/>
                  <a:ea typeface="Microsoft YaHei" pitchFamily="34" charset="-122"/>
                </a:rPr>
                <a:t>تريد أن تلخصه</a:t>
              </a:r>
              <a:endParaRPr lang="en-US" altLang="ar-EG" sz="2400" b="1" dirty="0">
                <a:solidFill>
                  <a:schemeClr val="bg1"/>
                </a:solidFill>
                <a:latin typeface="Microsoft YaHei" pitchFamily="34" charset="-122"/>
                <a:ea typeface="Microsoft YaHei" pitchFamily="34" charset="-122"/>
              </a:endParaRPr>
            </a:p>
          </p:txBody>
        </p:sp>
      </p:grpSp>
      <p:grpSp>
        <p:nvGrpSpPr>
          <p:cNvPr id="10260" name="Group 20"/>
          <p:cNvGrpSpPr>
            <a:grpSpLocks/>
          </p:cNvGrpSpPr>
          <p:nvPr/>
        </p:nvGrpSpPr>
        <p:grpSpPr bwMode="auto">
          <a:xfrm>
            <a:off x="5943604" y="1331594"/>
            <a:ext cx="747713" cy="889635"/>
            <a:chOff x="0" y="0"/>
            <a:chExt cx="747186" cy="740914"/>
          </a:xfrm>
        </p:grpSpPr>
        <p:grpSp>
          <p:nvGrpSpPr>
            <p:cNvPr id="133138" name="Group 21"/>
            <p:cNvGrpSpPr>
              <a:grpSpLocks noChangeAspect="1"/>
            </p:cNvGrpSpPr>
            <p:nvPr/>
          </p:nvGrpSpPr>
          <p:grpSpPr bwMode="auto">
            <a:xfrm>
              <a:off x="3136" y="0"/>
              <a:ext cx="740914" cy="740914"/>
              <a:chOff x="0" y="0"/>
              <a:chExt cx="823237" cy="823237"/>
            </a:xfrm>
          </p:grpSpPr>
          <p:sp>
            <p:nvSpPr>
              <p:cNvPr id="133140" name="椭圆 38"/>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1" name="椭圆 39"/>
              <p:cNvSpPr>
                <a:spLocks noChangeAspect="1"/>
              </p:cNvSpPr>
              <p:nvPr/>
            </p:nvSpPr>
            <p:spPr bwMode="auto">
              <a:xfrm>
                <a:off x="51620" y="51621"/>
                <a:ext cx="720000" cy="720000"/>
              </a:xfrm>
              <a:prstGeom prst="ellipse">
                <a:avLst/>
              </a:prstGeom>
              <a:solidFill>
                <a:srgbClr val="007E00">
                  <a:alpha val="79999"/>
                </a:srgbClr>
              </a:solidFill>
              <a:ln w="12700">
                <a:solidFill>
                  <a:schemeClr val="bg1"/>
                </a:solidFill>
                <a:round/>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grpSp>
        <p:sp>
          <p:nvSpPr>
            <p:cNvPr id="133139" name="Rectangle 13"/>
            <p:cNvSpPr>
              <a:spLocks noChangeArrowheads="1"/>
            </p:cNvSpPr>
            <p:nvPr/>
          </p:nvSpPr>
          <p:spPr bwMode="auto">
            <a:xfrm>
              <a:off x="0" y="170402"/>
              <a:ext cx="747186" cy="3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a:solidFill>
                    <a:schemeClr val="bg1"/>
                  </a:solidFill>
                  <a:latin typeface="Microsoft YaHei" pitchFamily="34" charset="-122"/>
                  <a:ea typeface="Microsoft YaHei" pitchFamily="34" charset="-122"/>
                </a:rPr>
                <a:t>1</a:t>
              </a:r>
              <a:endParaRPr lang="zh-CN" altLang="en-US" sz="2400" dirty="0">
                <a:solidFill>
                  <a:schemeClr val="bg1"/>
                </a:solidFill>
                <a:latin typeface="Microsoft YaHei" pitchFamily="34" charset="-122"/>
                <a:ea typeface="Microsoft YaHei" pitchFamily="34" charset="-122"/>
              </a:endParaRPr>
            </a:p>
          </p:txBody>
        </p:sp>
      </p:grpSp>
      <p:grpSp>
        <p:nvGrpSpPr>
          <p:cNvPr id="10265" name="Group 25"/>
          <p:cNvGrpSpPr>
            <a:grpSpLocks/>
          </p:cNvGrpSpPr>
          <p:nvPr/>
        </p:nvGrpSpPr>
        <p:grpSpPr bwMode="auto">
          <a:xfrm>
            <a:off x="5486412" y="2731769"/>
            <a:ext cx="747713" cy="887731"/>
            <a:chOff x="0" y="0"/>
            <a:chExt cx="747186" cy="739990"/>
          </a:xfrm>
        </p:grpSpPr>
        <p:grpSp>
          <p:nvGrpSpPr>
            <p:cNvPr id="133134" name="Group 26"/>
            <p:cNvGrpSpPr>
              <a:grpSpLocks noChangeAspect="1"/>
            </p:cNvGrpSpPr>
            <p:nvPr/>
          </p:nvGrpSpPr>
          <p:grpSpPr bwMode="auto">
            <a:xfrm>
              <a:off x="3598" y="0"/>
              <a:ext cx="739990" cy="739990"/>
              <a:chOff x="0" y="0"/>
              <a:chExt cx="822211" cy="822211"/>
            </a:xfrm>
          </p:grpSpPr>
          <p:sp>
            <p:nvSpPr>
              <p:cNvPr id="133136" name="椭圆 35"/>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7" name="椭圆 36"/>
              <p:cNvSpPr>
                <a:spLocks noChangeAspect="1"/>
              </p:cNvSpPr>
              <p:nvPr/>
            </p:nvSpPr>
            <p:spPr bwMode="auto">
              <a:xfrm>
                <a:off x="50644" y="51168"/>
                <a:ext cx="720921" cy="719876"/>
              </a:xfrm>
              <a:prstGeom prst="ellipse">
                <a:avLst/>
              </a:prstGeom>
              <a:solidFill>
                <a:srgbClr val="7F7F7F">
                  <a:alpha val="79999"/>
                </a:srgbClr>
              </a:solidFill>
              <a:ln w="12700">
                <a:solidFill>
                  <a:srgbClr val="7F7F7F"/>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5" name="Rectangle 13"/>
            <p:cNvSpPr>
              <a:spLocks noChangeArrowheads="1"/>
            </p:cNvSpPr>
            <p:nvPr/>
          </p:nvSpPr>
          <p:spPr bwMode="auto">
            <a:xfrm>
              <a:off x="0" y="169940"/>
              <a:ext cx="747186" cy="38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b="1" dirty="0">
                  <a:solidFill>
                    <a:schemeClr val="bg1"/>
                  </a:solidFill>
                  <a:latin typeface="Microsoft YaHei" pitchFamily="34" charset="-122"/>
                  <a:ea typeface="Microsoft YaHei" pitchFamily="34" charset="-122"/>
                </a:rPr>
                <a:t>2</a:t>
              </a:r>
              <a:endParaRPr lang="zh-CN" altLang="en-US" sz="2400" b="1" dirty="0">
                <a:solidFill>
                  <a:schemeClr val="bg1"/>
                </a:solidFill>
                <a:latin typeface="Microsoft YaHei" pitchFamily="34" charset="-122"/>
                <a:ea typeface="Microsoft YaHei" pitchFamily="34" charset="-122"/>
              </a:endParaRPr>
            </a:p>
          </p:txBody>
        </p:sp>
      </p:grpSp>
      <p:grpSp>
        <p:nvGrpSpPr>
          <p:cNvPr id="10270" name="Group 30"/>
          <p:cNvGrpSpPr>
            <a:grpSpLocks/>
          </p:cNvGrpSpPr>
          <p:nvPr/>
        </p:nvGrpSpPr>
        <p:grpSpPr bwMode="auto">
          <a:xfrm>
            <a:off x="5943604" y="4141469"/>
            <a:ext cx="747713" cy="887731"/>
            <a:chOff x="0" y="0"/>
            <a:chExt cx="747186" cy="740120"/>
          </a:xfrm>
        </p:grpSpPr>
        <p:grpSp>
          <p:nvGrpSpPr>
            <p:cNvPr id="133130" name="Group 31"/>
            <p:cNvGrpSpPr>
              <a:grpSpLocks noChangeAspect="1"/>
            </p:cNvGrpSpPr>
            <p:nvPr/>
          </p:nvGrpSpPr>
          <p:grpSpPr bwMode="auto">
            <a:xfrm>
              <a:off x="3533" y="0"/>
              <a:ext cx="740120" cy="740120"/>
              <a:chOff x="0" y="0"/>
              <a:chExt cx="822355" cy="822355"/>
            </a:xfrm>
          </p:grpSpPr>
          <p:sp>
            <p:nvSpPr>
              <p:cNvPr id="133132" name="椭圆 41"/>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3" name="椭圆 42"/>
              <p:cNvSpPr>
                <a:spLocks noChangeAspect="1"/>
              </p:cNvSpPr>
              <p:nvPr/>
            </p:nvSpPr>
            <p:spPr bwMode="auto">
              <a:xfrm>
                <a:off x="50718" y="51177"/>
                <a:ext cx="720921" cy="720002"/>
              </a:xfrm>
              <a:prstGeom prst="ellipse">
                <a:avLst/>
              </a:prstGeom>
              <a:solidFill>
                <a:srgbClr val="595959">
                  <a:alpha val="79999"/>
                </a:srgbClr>
              </a:solidFill>
              <a:ln w="12700">
                <a:solidFill>
                  <a:srgbClr val="595959"/>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1" name="Rectangle 13"/>
            <p:cNvSpPr>
              <a:spLocks noChangeArrowheads="1"/>
            </p:cNvSpPr>
            <p:nvPr/>
          </p:nvSpPr>
          <p:spPr bwMode="auto">
            <a:xfrm>
              <a:off x="0" y="170005"/>
              <a:ext cx="747186" cy="3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a:solidFill>
                    <a:schemeClr val="bg1"/>
                  </a:solidFill>
                  <a:latin typeface="Microsoft YaHei" pitchFamily="34" charset="-122"/>
                  <a:ea typeface="Microsoft YaHei" pitchFamily="34" charset="-122"/>
                </a:rPr>
                <a:t>3</a:t>
              </a:r>
              <a:endParaRPr lang="zh-CN" altLang="en-US" sz="2400" dirty="0">
                <a:solidFill>
                  <a:schemeClr val="bg1"/>
                </a:solidFill>
                <a:latin typeface="Microsoft YaHei" pitchFamily="34" charset="-122"/>
                <a:ea typeface="Microsoft YaHei" pitchFamily="34" charset="-122"/>
              </a:endParaRPr>
            </a:p>
          </p:txBody>
        </p:sp>
      </p:grpSp>
      <p:sp>
        <p:nvSpPr>
          <p:cNvPr id="35" name="TextBox 13"/>
          <p:cNvSpPr txBox="1">
            <a:spLocks noChangeArrowheads="1"/>
          </p:cNvSpPr>
          <p:nvPr/>
        </p:nvSpPr>
        <p:spPr bwMode="auto">
          <a:xfrm>
            <a:off x="5265738" y="139065"/>
            <a:ext cx="3878262"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lnSpc>
                <a:spcPct val="120000"/>
              </a:lnSpc>
              <a:spcBef>
                <a:spcPct val="50000"/>
              </a:spcBef>
            </a:pPr>
            <a:r>
              <a:rPr lang="ar-EG" altLang="zh-CN" sz="2800" b="1" dirty="0">
                <a:solidFill>
                  <a:schemeClr val="bg1"/>
                </a:solidFill>
                <a:latin typeface="Microsoft YaHei" pitchFamily="34" charset="-122"/>
                <a:ea typeface="Microsoft YaHei" pitchFamily="34" charset="-122"/>
              </a:rPr>
              <a:t>الأنشطة والإجراءات</a:t>
            </a:r>
            <a:endParaRPr lang="zh-CN" altLang="en-US" sz="2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865268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2"/>
                                        </p:tgtEl>
                                        <p:attrNameLst>
                                          <p:attrName>ppt_y</p:attrName>
                                        </p:attrNameLst>
                                      </p:cBhvr>
                                      <p:tavLst>
                                        <p:tav tm="0">
                                          <p:val>
                                            <p:strVal val="#ppt_y"/>
                                          </p:val>
                                        </p:tav>
                                        <p:tav tm="100000">
                                          <p:val>
                                            <p:strVal val="#ppt_y"/>
                                          </p:val>
                                        </p:tav>
                                      </p:tavLst>
                                    </p:anim>
                                    <p:animEffect transition="in" filter="fade">
                                      <p:cBhvr>
                                        <p:cTn id="10" dur="1000"/>
                                        <p:tgtEl>
                                          <p:spTgt spid="10242"/>
                                        </p:tgtEl>
                                      </p:cBhvr>
                                    </p:animEffect>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0260"/>
                                        </p:tgtEl>
                                        <p:attrNameLst>
                                          <p:attrName>style.visibility</p:attrName>
                                        </p:attrNameLst>
                                      </p:cBhvr>
                                      <p:to>
                                        <p:strVal val="visible"/>
                                      </p:to>
                                    </p:set>
                                    <p:anim calcmode="lin" valueType="num">
                                      <p:cBhvr>
                                        <p:cTn id="14" dur="500" fill="hold"/>
                                        <p:tgtEl>
                                          <p:spTgt spid="10260"/>
                                        </p:tgtEl>
                                        <p:attrNameLst>
                                          <p:attrName>ppt_w</p:attrName>
                                        </p:attrNameLst>
                                      </p:cBhvr>
                                      <p:tavLst>
                                        <p:tav tm="0">
                                          <p:val>
                                            <p:fltVal val="0"/>
                                          </p:val>
                                        </p:tav>
                                        <p:tav tm="100000">
                                          <p:val>
                                            <p:strVal val="#ppt_w"/>
                                          </p:val>
                                        </p:tav>
                                      </p:tavLst>
                                    </p:anim>
                                    <p:anim calcmode="lin" valueType="num">
                                      <p:cBhvr>
                                        <p:cTn id="15" dur="500" fill="hold"/>
                                        <p:tgtEl>
                                          <p:spTgt spid="10260"/>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10248"/>
                                        </p:tgtEl>
                                        <p:attrNameLst>
                                          <p:attrName>style.visibility</p:attrName>
                                        </p:attrNameLst>
                                      </p:cBhvr>
                                      <p:to>
                                        <p:strVal val="visible"/>
                                      </p:to>
                                    </p:set>
                                    <p:animEffect transition="in" filter="slide(fromLeft)">
                                      <p:cBhvr>
                                        <p:cTn id="18" dur="500"/>
                                        <p:tgtEl>
                                          <p:spTgt spid="10248"/>
                                        </p:tgtEl>
                                      </p:cBhvr>
                                    </p:animEffect>
                                  </p:childTnLst>
                                </p:cTn>
                              </p:par>
                              <p:par>
                                <p:cTn id="19" presetID="23" presetClass="entr" presetSubtype="16" fill="hold" nodeType="withEffect">
                                  <p:stCondLst>
                                    <p:cond delay="400"/>
                                  </p:stCondLst>
                                  <p:childTnLst>
                                    <p:set>
                                      <p:cBhvr>
                                        <p:cTn id="20" dur="1" fill="hold">
                                          <p:stCondLst>
                                            <p:cond delay="0"/>
                                          </p:stCondLst>
                                        </p:cTn>
                                        <p:tgtEl>
                                          <p:spTgt spid="10265"/>
                                        </p:tgtEl>
                                        <p:attrNameLst>
                                          <p:attrName>style.visibility</p:attrName>
                                        </p:attrNameLst>
                                      </p:cBhvr>
                                      <p:to>
                                        <p:strVal val="visible"/>
                                      </p:to>
                                    </p:set>
                                    <p:anim calcmode="lin" valueType="num">
                                      <p:cBhvr>
                                        <p:cTn id="21" dur="500" fill="hold"/>
                                        <p:tgtEl>
                                          <p:spTgt spid="10265"/>
                                        </p:tgtEl>
                                        <p:attrNameLst>
                                          <p:attrName>ppt_w</p:attrName>
                                        </p:attrNameLst>
                                      </p:cBhvr>
                                      <p:tavLst>
                                        <p:tav tm="0">
                                          <p:val>
                                            <p:fltVal val="0"/>
                                          </p:val>
                                        </p:tav>
                                        <p:tav tm="100000">
                                          <p:val>
                                            <p:strVal val="#ppt_w"/>
                                          </p:val>
                                        </p:tav>
                                      </p:tavLst>
                                    </p:anim>
                                    <p:anim calcmode="lin" valueType="num">
                                      <p:cBhvr>
                                        <p:cTn id="22" dur="500" fill="hold"/>
                                        <p:tgtEl>
                                          <p:spTgt spid="10265"/>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0252"/>
                                        </p:tgtEl>
                                        <p:attrNameLst>
                                          <p:attrName>style.visibility</p:attrName>
                                        </p:attrNameLst>
                                      </p:cBhvr>
                                      <p:to>
                                        <p:strVal val="visible"/>
                                      </p:to>
                                    </p:set>
                                    <p:animEffect transition="in" filter="slide(fromLeft)">
                                      <p:cBhvr>
                                        <p:cTn id="25" dur="500"/>
                                        <p:tgtEl>
                                          <p:spTgt spid="10252"/>
                                        </p:tgtEl>
                                      </p:cBhvr>
                                    </p:animEffect>
                                  </p:childTnLst>
                                </p:cTn>
                              </p:par>
                              <p:par>
                                <p:cTn id="26" presetID="23" presetClass="entr" presetSubtype="16" fill="hold" nodeType="withEffect">
                                  <p:stCondLst>
                                    <p:cond delay="800"/>
                                  </p:stCondLst>
                                  <p:childTnLst>
                                    <p:set>
                                      <p:cBhvr>
                                        <p:cTn id="27" dur="1" fill="hold">
                                          <p:stCondLst>
                                            <p:cond delay="0"/>
                                          </p:stCondLst>
                                        </p:cTn>
                                        <p:tgtEl>
                                          <p:spTgt spid="10270"/>
                                        </p:tgtEl>
                                        <p:attrNameLst>
                                          <p:attrName>style.visibility</p:attrName>
                                        </p:attrNameLst>
                                      </p:cBhvr>
                                      <p:to>
                                        <p:strVal val="visible"/>
                                      </p:to>
                                    </p:set>
                                    <p:anim calcmode="lin" valueType="num">
                                      <p:cBhvr>
                                        <p:cTn id="28" dur="500" fill="hold"/>
                                        <p:tgtEl>
                                          <p:spTgt spid="10270"/>
                                        </p:tgtEl>
                                        <p:attrNameLst>
                                          <p:attrName>ppt_w</p:attrName>
                                        </p:attrNameLst>
                                      </p:cBhvr>
                                      <p:tavLst>
                                        <p:tav tm="0">
                                          <p:val>
                                            <p:fltVal val="0"/>
                                          </p:val>
                                        </p:tav>
                                        <p:tav tm="100000">
                                          <p:val>
                                            <p:strVal val="#ppt_w"/>
                                          </p:val>
                                        </p:tav>
                                      </p:tavLst>
                                    </p:anim>
                                    <p:anim calcmode="lin" valueType="num">
                                      <p:cBhvr>
                                        <p:cTn id="29" dur="500" fill="hold"/>
                                        <p:tgtEl>
                                          <p:spTgt spid="10270"/>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0256"/>
                                        </p:tgtEl>
                                        <p:attrNameLst>
                                          <p:attrName>style.visibility</p:attrName>
                                        </p:attrNameLst>
                                      </p:cBhvr>
                                      <p:to>
                                        <p:strVal val="visible"/>
                                      </p:to>
                                    </p:set>
                                    <p:animEffect transition="in" filter="slide(fromLeft)">
                                      <p:cBhvr>
                                        <p:cTn id="32" dur="500"/>
                                        <p:tgtEl>
                                          <p:spTgt spid="10256"/>
                                        </p:tgtEl>
                                      </p:cBhvr>
                                    </p:animEffect>
                                  </p:childTnLst>
                                </p:cTn>
                              </p:par>
                            </p:childTnLst>
                          </p:cTn>
                        </p:par>
                        <p:par>
                          <p:cTn id="33" fill="hold" nodeType="afterGroup">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lide(from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5867412" y="1522102"/>
            <a:ext cx="2754313" cy="3305175"/>
            <a:chOff x="0" y="0"/>
            <a:chExt cx="2754000" cy="2754000"/>
          </a:xfrm>
        </p:grpSpPr>
        <p:grpSp>
          <p:nvGrpSpPr>
            <p:cNvPr id="133148" name="Group 3"/>
            <p:cNvGrpSpPr>
              <a:grpSpLocks noChangeAspect="1"/>
            </p:cNvGrpSpPr>
            <p:nvPr/>
          </p:nvGrpSpPr>
          <p:grpSpPr bwMode="auto">
            <a:xfrm>
              <a:off x="0" y="0"/>
              <a:ext cx="2754000" cy="2754000"/>
              <a:chOff x="0" y="0"/>
              <a:chExt cx="3060000" cy="3060000"/>
            </a:xfrm>
          </p:grpSpPr>
          <p:sp>
            <p:nvSpPr>
              <p:cNvPr id="133150" name="椭圆 29"/>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rtl="0"/>
                <a:endParaRPr lang="zh-CN" altLang="en-US">
                  <a:solidFill>
                    <a:srgbClr val="FFFFFF"/>
                  </a:solidFill>
                  <a:latin typeface="Calibri" pitchFamily="34" charset="0"/>
                </a:endParaRPr>
              </a:p>
            </p:txBody>
          </p:sp>
          <p:sp>
            <p:nvSpPr>
              <p:cNvPr id="133151" name="椭圆 30"/>
              <p:cNvSpPr>
                <a:spLocks noChangeAspect="1"/>
              </p:cNvSpPr>
              <p:nvPr/>
            </p:nvSpPr>
            <p:spPr bwMode="auto">
              <a:xfrm>
                <a:off x="234571" y="234570"/>
                <a:ext cx="2590858" cy="2590860"/>
              </a:xfrm>
              <a:prstGeom prst="ellipse">
                <a:avLst/>
              </a:prstGeom>
              <a:solidFill>
                <a:schemeClr val="bg1">
                  <a:alpha val="25098"/>
                </a:schemeClr>
              </a:solidFill>
              <a:ln w="76200">
                <a:solidFill>
                  <a:srgbClr val="595959">
                    <a:alpha val="25098"/>
                  </a:srgbClr>
                </a:solidFill>
                <a:round/>
                <a:headEnd/>
                <a:tailEnd/>
              </a:ln>
            </p:spPr>
            <p:txBody>
              <a:bodyPr anchor="ctr"/>
              <a:lstStyle/>
              <a:p>
                <a:pPr algn="ctr" rtl="0"/>
                <a:endParaRPr lang="zh-CN" altLang="en-US">
                  <a:solidFill>
                    <a:srgbClr val="FFFFFF"/>
                  </a:solidFill>
                  <a:latin typeface="Calibri" pitchFamily="34" charset="0"/>
                </a:endParaRPr>
              </a:p>
            </p:txBody>
          </p:sp>
        </p:grpSp>
        <p:sp>
          <p:nvSpPr>
            <p:cNvPr id="133149" name="Rectangle 13"/>
            <p:cNvSpPr>
              <a:spLocks noChangeArrowheads="1"/>
            </p:cNvSpPr>
            <p:nvPr/>
          </p:nvSpPr>
          <p:spPr bwMode="auto">
            <a:xfrm>
              <a:off x="392068" y="1017472"/>
              <a:ext cx="1969864" cy="69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t>قوانين </a:t>
              </a:r>
              <a:endParaRPr lang="ar-EG" altLang="zh-CN" sz="2400" b="1" dirty="0" smtClean="0"/>
            </a:p>
            <a:p>
              <a:pPr algn="ctr" rtl="1"/>
              <a:r>
                <a:rPr lang="ar-EG" altLang="zh-CN" sz="2400" b="1" dirty="0" smtClean="0"/>
                <a:t>الخرائط </a:t>
              </a:r>
              <a:r>
                <a:rPr lang="ar-EG" altLang="zh-CN" sz="2400" b="1" dirty="0"/>
                <a:t>الذهنية</a:t>
              </a:r>
              <a:endParaRPr lang="en-US" altLang="ar-EG" sz="2400" b="1" dirty="0"/>
            </a:p>
          </p:txBody>
        </p:sp>
      </p:grpSp>
      <p:grpSp>
        <p:nvGrpSpPr>
          <p:cNvPr id="10248" name="Group 8"/>
          <p:cNvGrpSpPr>
            <a:grpSpLocks/>
          </p:cNvGrpSpPr>
          <p:nvPr/>
        </p:nvGrpSpPr>
        <p:grpSpPr bwMode="auto">
          <a:xfrm>
            <a:off x="1260486" y="1668780"/>
            <a:ext cx="4835525" cy="469285"/>
            <a:chOff x="0" y="0"/>
            <a:chExt cx="4372005" cy="390901"/>
          </a:xfrm>
        </p:grpSpPr>
        <p:sp>
          <p:nvSpPr>
            <p:cNvPr id="133146" name="矩形 33"/>
            <p:cNvSpPr>
              <a:spLocks/>
            </p:cNvSpPr>
            <p:nvPr/>
          </p:nvSpPr>
          <p:spPr bwMode="auto">
            <a:xfrm>
              <a:off x="0" y="0"/>
              <a:ext cx="4372005" cy="388800"/>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sp>
          <p:nvSpPr>
            <p:cNvPr id="133147" name="TextBox 146"/>
            <p:cNvSpPr txBox="1">
              <a:spLocks noChangeArrowheads="1"/>
            </p:cNvSpPr>
            <p:nvPr/>
          </p:nvSpPr>
          <p:spPr bwMode="auto">
            <a:xfrm>
              <a:off x="0" y="6347"/>
              <a:ext cx="4372005" cy="38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اجمع </a:t>
              </a:r>
              <a:r>
                <a:rPr lang="ar-EG" altLang="zh-CN" sz="2400" b="1" dirty="0">
                  <a:solidFill>
                    <a:schemeClr val="bg1"/>
                  </a:solidFill>
                  <a:latin typeface="Microsoft YaHei" pitchFamily="34" charset="-122"/>
                  <a:ea typeface="Microsoft YaHei" pitchFamily="34" charset="-122"/>
                </a:rPr>
                <a:t>أي </a:t>
              </a:r>
              <a:r>
                <a:rPr lang="ar-EG" altLang="zh-CN" sz="2400" b="1" dirty="0" smtClean="0">
                  <a:solidFill>
                    <a:schemeClr val="bg1"/>
                  </a:solidFill>
                  <a:latin typeface="Microsoft YaHei" pitchFamily="34" charset="-122"/>
                  <a:ea typeface="Microsoft YaHei" pitchFamily="34" charset="-122"/>
                </a:rPr>
                <a:t>مواد </a:t>
              </a:r>
              <a:r>
                <a:rPr lang="ar-EG" altLang="zh-CN" sz="2400" b="1" dirty="0">
                  <a:solidFill>
                    <a:schemeClr val="bg1"/>
                  </a:solidFill>
                  <a:latin typeface="Microsoft YaHei" pitchFamily="34" charset="-122"/>
                  <a:ea typeface="Microsoft YaHei" pitchFamily="34" charset="-122"/>
                </a:rPr>
                <a:t>إضافية </a:t>
              </a:r>
              <a:r>
                <a:rPr lang="ar-EG" altLang="zh-CN" sz="2400" b="1" dirty="0" smtClean="0">
                  <a:solidFill>
                    <a:schemeClr val="bg1"/>
                  </a:solidFill>
                  <a:latin typeface="Microsoft YaHei" pitchFamily="34" charset="-122"/>
                  <a:ea typeface="Microsoft YaHei" pitchFamily="34" charset="-122"/>
                </a:rPr>
                <a:t>عن موضوع الخريطة</a:t>
              </a:r>
              <a:endParaRPr lang="en-US" altLang="ar-EG" sz="2400" b="1" dirty="0">
                <a:solidFill>
                  <a:schemeClr val="bg1"/>
                </a:solidFill>
                <a:latin typeface="Microsoft YaHei" pitchFamily="34" charset="-122"/>
                <a:ea typeface="Microsoft YaHei" pitchFamily="34" charset="-122"/>
              </a:endParaRPr>
            </a:p>
          </p:txBody>
        </p:sp>
      </p:grpSp>
      <p:grpSp>
        <p:nvGrpSpPr>
          <p:cNvPr id="10252" name="Group 12"/>
          <p:cNvGrpSpPr>
            <a:grpSpLocks/>
          </p:cNvGrpSpPr>
          <p:nvPr/>
        </p:nvGrpSpPr>
        <p:grpSpPr bwMode="auto">
          <a:xfrm>
            <a:off x="1232293" y="3048010"/>
            <a:ext cx="4482709" cy="485471"/>
            <a:chOff x="0" y="-15886"/>
            <a:chExt cx="3729063" cy="404816"/>
          </a:xfrm>
        </p:grpSpPr>
        <p:sp>
          <p:nvSpPr>
            <p:cNvPr id="133144" name="矩形 32"/>
            <p:cNvSpPr>
              <a:spLocks/>
            </p:cNvSpPr>
            <p:nvPr/>
          </p:nvSpPr>
          <p:spPr bwMode="auto">
            <a:xfrm>
              <a:off x="0" y="0"/>
              <a:ext cx="3729063" cy="388930"/>
            </a:xfrm>
            <a:prstGeom prst="rect">
              <a:avLst/>
            </a:prstGeom>
            <a:solidFill>
              <a:srgbClr val="7F7F7F">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5" name="TextBox 146"/>
            <p:cNvSpPr txBox="1">
              <a:spLocks noChangeArrowheads="1"/>
            </p:cNvSpPr>
            <p:nvPr/>
          </p:nvSpPr>
          <p:spPr bwMode="auto">
            <a:xfrm>
              <a:off x="0" y="-15886"/>
              <a:ext cx="3729063" cy="38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البداية </a:t>
              </a:r>
              <a:r>
                <a:rPr lang="ar-EG" altLang="zh-CN" sz="2400" b="1" dirty="0">
                  <a:solidFill>
                    <a:schemeClr val="bg1"/>
                  </a:solidFill>
                  <a:latin typeface="Microsoft YaHei" pitchFamily="34" charset="-122"/>
                  <a:ea typeface="Microsoft YaHei" pitchFamily="34" charset="-122"/>
                </a:rPr>
                <a:t>تكون في المركز بصورة بدون إطار </a:t>
              </a:r>
              <a:endParaRPr lang="en-US" altLang="ar-EG" sz="2400" b="1" dirty="0">
                <a:solidFill>
                  <a:schemeClr val="bg1"/>
                </a:solidFill>
                <a:latin typeface="Microsoft YaHei" pitchFamily="34" charset="-122"/>
                <a:ea typeface="Microsoft YaHei" pitchFamily="34" charset="-122"/>
              </a:endParaRPr>
            </a:p>
          </p:txBody>
        </p:sp>
      </p:grpSp>
      <p:grpSp>
        <p:nvGrpSpPr>
          <p:cNvPr id="10256" name="Group 16"/>
          <p:cNvGrpSpPr>
            <a:grpSpLocks/>
          </p:cNvGrpSpPr>
          <p:nvPr/>
        </p:nvGrpSpPr>
        <p:grpSpPr bwMode="auto">
          <a:xfrm>
            <a:off x="1412879" y="4476758"/>
            <a:ext cx="4835525" cy="480715"/>
            <a:chOff x="0" y="0"/>
            <a:chExt cx="4372005" cy="400447"/>
          </a:xfrm>
        </p:grpSpPr>
        <p:sp>
          <p:nvSpPr>
            <p:cNvPr id="133142" name="矩形 31"/>
            <p:cNvSpPr>
              <a:spLocks/>
            </p:cNvSpPr>
            <p:nvPr/>
          </p:nvSpPr>
          <p:spPr bwMode="auto">
            <a:xfrm>
              <a:off x="0" y="0"/>
              <a:ext cx="4372005" cy="388388"/>
            </a:xfrm>
            <a:prstGeom prst="rect">
              <a:avLst/>
            </a:prstGeom>
            <a:solidFill>
              <a:srgbClr val="595959">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3" name="TextBox 146"/>
            <p:cNvSpPr txBox="1">
              <a:spLocks noChangeArrowheads="1"/>
            </p:cNvSpPr>
            <p:nvPr/>
          </p:nvSpPr>
          <p:spPr bwMode="auto">
            <a:xfrm>
              <a:off x="0" y="15869"/>
              <a:ext cx="4372004" cy="3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استخدم </a:t>
              </a:r>
              <a:r>
                <a:rPr lang="ar-EG" altLang="zh-CN" sz="2400" b="1" dirty="0">
                  <a:solidFill>
                    <a:schemeClr val="bg1"/>
                  </a:solidFill>
                  <a:latin typeface="Microsoft YaHei" pitchFamily="34" charset="-122"/>
                  <a:ea typeface="Microsoft YaHei" pitchFamily="34" charset="-122"/>
                </a:rPr>
                <a:t>الكلمات المفتاحية </a:t>
              </a:r>
              <a:endParaRPr lang="en-US" altLang="ar-EG" sz="2400" b="1" dirty="0">
                <a:solidFill>
                  <a:schemeClr val="bg1"/>
                </a:solidFill>
                <a:latin typeface="Microsoft YaHei" pitchFamily="34" charset="-122"/>
                <a:ea typeface="Microsoft YaHei" pitchFamily="34" charset="-122"/>
              </a:endParaRPr>
            </a:p>
          </p:txBody>
        </p:sp>
      </p:grpSp>
      <p:grpSp>
        <p:nvGrpSpPr>
          <p:cNvPr id="10260" name="Group 20"/>
          <p:cNvGrpSpPr>
            <a:grpSpLocks/>
          </p:cNvGrpSpPr>
          <p:nvPr/>
        </p:nvGrpSpPr>
        <p:grpSpPr bwMode="auto">
          <a:xfrm>
            <a:off x="5943604" y="1331594"/>
            <a:ext cx="747713" cy="889635"/>
            <a:chOff x="0" y="0"/>
            <a:chExt cx="747186" cy="740914"/>
          </a:xfrm>
        </p:grpSpPr>
        <p:grpSp>
          <p:nvGrpSpPr>
            <p:cNvPr id="133138" name="Group 21"/>
            <p:cNvGrpSpPr>
              <a:grpSpLocks noChangeAspect="1"/>
            </p:cNvGrpSpPr>
            <p:nvPr/>
          </p:nvGrpSpPr>
          <p:grpSpPr bwMode="auto">
            <a:xfrm>
              <a:off x="3136" y="0"/>
              <a:ext cx="740914" cy="740914"/>
              <a:chOff x="0" y="0"/>
              <a:chExt cx="823237" cy="823237"/>
            </a:xfrm>
          </p:grpSpPr>
          <p:sp>
            <p:nvSpPr>
              <p:cNvPr id="133140" name="椭圆 38"/>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1" name="椭圆 39"/>
              <p:cNvSpPr>
                <a:spLocks noChangeAspect="1"/>
              </p:cNvSpPr>
              <p:nvPr/>
            </p:nvSpPr>
            <p:spPr bwMode="auto">
              <a:xfrm>
                <a:off x="51620" y="51621"/>
                <a:ext cx="720000" cy="720000"/>
              </a:xfrm>
              <a:prstGeom prst="ellipse">
                <a:avLst/>
              </a:prstGeom>
              <a:solidFill>
                <a:srgbClr val="007E00">
                  <a:alpha val="79999"/>
                </a:srgbClr>
              </a:solidFill>
              <a:ln w="12700">
                <a:solidFill>
                  <a:schemeClr val="bg1"/>
                </a:solidFill>
                <a:round/>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grpSp>
        <p:sp>
          <p:nvSpPr>
            <p:cNvPr id="133139" name="Rectangle 13"/>
            <p:cNvSpPr>
              <a:spLocks noChangeArrowheads="1"/>
            </p:cNvSpPr>
            <p:nvPr/>
          </p:nvSpPr>
          <p:spPr bwMode="auto">
            <a:xfrm>
              <a:off x="0" y="170402"/>
              <a:ext cx="747186" cy="3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smtClean="0">
                  <a:solidFill>
                    <a:schemeClr val="bg1"/>
                  </a:solidFill>
                  <a:latin typeface="Microsoft YaHei" pitchFamily="34" charset="-122"/>
                  <a:ea typeface="Microsoft YaHei" pitchFamily="34" charset="-122"/>
                </a:rPr>
                <a:t>4</a:t>
              </a:r>
              <a:endParaRPr lang="zh-CN" altLang="en-US" sz="2400" dirty="0">
                <a:solidFill>
                  <a:schemeClr val="bg1"/>
                </a:solidFill>
                <a:latin typeface="Microsoft YaHei" pitchFamily="34" charset="-122"/>
                <a:ea typeface="Microsoft YaHei" pitchFamily="34" charset="-122"/>
              </a:endParaRPr>
            </a:p>
          </p:txBody>
        </p:sp>
      </p:grpSp>
      <p:grpSp>
        <p:nvGrpSpPr>
          <p:cNvPr id="10265" name="Group 25"/>
          <p:cNvGrpSpPr>
            <a:grpSpLocks/>
          </p:cNvGrpSpPr>
          <p:nvPr/>
        </p:nvGrpSpPr>
        <p:grpSpPr bwMode="auto">
          <a:xfrm>
            <a:off x="5486412" y="2731769"/>
            <a:ext cx="747713" cy="887731"/>
            <a:chOff x="0" y="0"/>
            <a:chExt cx="747186" cy="739990"/>
          </a:xfrm>
        </p:grpSpPr>
        <p:grpSp>
          <p:nvGrpSpPr>
            <p:cNvPr id="133134" name="Group 26"/>
            <p:cNvGrpSpPr>
              <a:grpSpLocks noChangeAspect="1"/>
            </p:cNvGrpSpPr>
            <p:nvPr/>
          </p:nvGrpSpPr>
          <p:grpSpPr bwMode="auto">
            <a:xfrm>
              <a:off x="3598" y="0"/>
              <a:ext cx="739990" cy="739990"/>
              <a:chOff x="0" y="0"/>
              <a:chExt cx="822211" cy="822211"/>
            </a:xfrm>
          </p:grpSpPr>
          <p:sp>
            <p:nvSpPr>
              <p:cNvPr id="133136" name="椭圆 35"/>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7" name="椭圆 36"/>
              <p:cNvSpPr>
                <a:spLocks noChangeAspect="1"/>
              </p:cNvSpPr>
              <p:nvPr/>
            </p:nvSpPr>
            <p:spPr bwMode="auto">
              <a:xfrm>
                <a:off x="50644" y="51168"/>
                <a:ext cx="720921" cy="719876"/>
              </a:xfrm>
              <a:prstGeom prst="ellipse">
                <a:avLst/>
              </a:prstGeom>
              <a:solidFill>
                <a:srgbClr val="7F7F7F">
                  <a:alpha val="79999"/>
                </a:srgbClr>
              </a:solidFill>
              <a:ln w="12700">
                <a:solidFill>
                  <a:srgbClr val="7F7F7F"/>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5" name="Rectangle 13"/>
            <p:cNvSpPr>
              <a:spLocks noChangeArrowheads="1"/>
            </p:cNvSpPr>
            <p:nvPr/>
          </p:nvSpPr>
          <p:spPr bwMode="auto">
            <a:xfrm>
              <a:off x="0" y="169940"/>
              <a:ext cx="747186" cy="38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b="1" dirty="0" smtClean="0">
                  <a:solidFill>
                    <a:schemeClr val="bg1"/>
                  </a:solidFill>
                  <a:latin typeface="Microsoft YaHei" pitchFamily="34" charset="-122"/>
                  <a:ea typeface="Microsoft YaHei" pitchFamily="34" charset="-122"/>
                </a:rPr>
                <a:t>5</a:t>
              </a:r>
              <a:endParaRPr lang="zh-CN" altLang="en-US" sz="2400" b="1" dirty="0">
                <a:solidFill>
                  <a:schemeClr val="bg1"/>
                </a:solidFill>
                <a:latin typeface="Microsoft YaHei" pitchFamily="34" charset="-122"/>
                <a:ea typeface="Microsoft YaHei" pitchFamily="34" charset="-122"/>
              </a:endParaRPr>
            </a:p>
          </p:txBody>
        </p:sp>
      </p:grpSp>
      <p:grpSp>
        <p:nvGrpSpPr>
          <p:cNvPr id="10270" name="Group 30"/>
          <p:cNvGrpSpPr>
            <a:grpSpLocks/>
          </p:cNvGrpSpPr>
          <p:nvPr/>
        </p:nvGrpSpPr>
        <p:grpSpPr bwMode="auto">
          <a:xfrm>
            <a:off x="5943604" y="4141469"/>
            <a:ext cx="747713" cy="887731"/>
            <a:chOff x="0" y="0"/>
            <a:chExt cx="747186" cy="740120"/>
          </a:xfrm>
        </p:grpSpPr>
        <p:grpSp>
          <p:nvGrpSpPr>
            <p:cNvPr id="133130" name="Group 31"/>
            <p:cNvGrpSpPr>
              <a:grpSpLocks noChangeAspect="1"/>
            </p:cNvGrpSpPr>
            <p:nvPr/>
          </p:nvGrpSpPr>
          <p:grpSpPr bwMode="auto">
            <a:xfrm>
              <a:off x="3533" y="0"/>
              <a:ext cx="740120" cy="740120"/>
              <a:chOff x="0" y="0"/>
              <a:chExt cx="822355" cy="822355"/>
            </a:xfrm>
          </p:grpSpPr>
          <p:sp>
            <p:nvSpPr>
              <p:cNvPr id="133132" name="椭圆 41"/>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3" name="椭圆 42"/>
              <p:cNvSpPr>
                <a:spLocks noChangeAspect="1"/>
              </p:cNvSpPr>
              <p:nvPr/>
            </p:nvSpPr>
            <p:spPr bwMode="auto">
              <a:xfrm>
                <a:off x="50718" y="51177"/>
                <a:ext cx="720921" cy="720002"/>
              </a:xfrm>
              <a:prstGeom prst="ellipse">
                <a:avLst/>
              </a:prstGeom>
              <a:solidFill>
                <a:srgbClr val="595959">
                  <a:alpha val="79999"/>
                </a:srgbClr>
              </a:solidFill>
              <a:ln w="12700">
                <a:solidFill>
                  <a:srgbClr val="595959"/>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1" name="Rectangle 13"/>
            <p:cNvSpPr>
              <a:spLocks noChangeArrowheads="1"/>
            </p:cNvSpPr>
            <p:nvPr/>
          </p:nvSpPr>
          <p:spPr bwMode="auto">
            <a:xfrm>
              <a:off x="0" y="170005"/>
              <a:ext cx="747186" cy="3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smtClean="0">
                  <a:solidFill>
                    <a:schemeClr val="bg1"/>
                  </a:solidFill>
                  <a:latin typeface="Microsoft YaHei" pitchFamily="34" charset="-122"/>
                  <a:ea typeface="Microsoft YaHei" pitchFamily="34" charset="-122"/>
                </a:rPr>
                <a:t>6</a:t>
              </a:r>
              <a:endParaRPr lang="zh-CN" altLang="en-US" sz="2400" dirty="0">
                <a:solidFill>
                  <a:schemeClr val="bg1"/>
                </a:solidFill>
                <a:latin typeface="Microsoft YaHei" pitchFamily="34" charset="-122"/>
                <a:ea typeface="Microsoft YaHei" pitchFamily="34" charset="-122"/>
              </a:endParaRPr>
            </a:p>
          </p:txBody>
        </p:sp>
      </p:grpSp>
      <p:sp>
        <p:nvSpPr>
          <p:cNvPr id="35" name="TextBox 13"/>
          <p:cNvSpPr txBox="1">
            <a:spLocks noChangeArrowheads="1"/>
          </p:cNvSpPr>
          <p:nvPr/>
        </p:nvSpPr>
        <p:spPr bwMode="auto">
          <a:xfrm>
            <a:off x="5265738" y="139065"/>
            <a:ext cx="3878262"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lnSpc>
                <a:spcPct val="120000"/>
              </a:lnSpc>
              <a:spcBef>
                <a:spcPct val="50000"/>
              </a:spcBef>
            </a:pPr>
            <a:r>
              <a:rPr lang="ar-EG" altLang="zh-CN" sz="2800" b="1" dirty="0">
                <a:solidFill>
                  <a:schemeClr val="bg1"/>
                </a:solidFill>
                <a:latin typeface="Microsoft YaHei" pitchFamily="34" charset="-122"/>
                <a:ea typeface="Microsoft YaHei" pitchFamily="34" charset="-122"/>
              </a:rPr>
              <a:t>الأنشطة والإجراءات</a:t>
            </a:r>
            <a:endParaRPr lang="zh-CN" altLang="en-US" sz="2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224348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2"/>
                                        </p:tgtEl>
                                        <p:attrNameLst>
                                          <p:attrName>ppt_y</p:attrName>
                                        </p:attrNameLst>
                                      </p:cBhvr>
                                      <p:tavLst>
                                        <p:tav tm="0">
                                          <p:val>
                                            <p:strVal val="#ppt_y"/>
                                          </p:val>
                                        </p:tav>
                                        <p:tav tm="100000">
                                          <p:val>
                                            <p:strVal val="#ppt_y"/>
                                          </p:val>
                                        </p:tav>
                                      </p:tavLst>
                                    </p:anim>
                                    <p:animEffect transition="in" filter="fade">
                                      <p:cBhvr>
                                        <p:cTn id="10" dur="1000"/>
                                        <p:tgtEl>
                                          <p:spTgt spid="10242"/>
                                        </p:tgtEl>
                                      </p:cBhvr>
                                    </p:animEffect>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0260"/>
                                        </p:tgtEl>
                                        <p:attrNameLst>
                                          <p:attrName>style.visibility</p:attrName>
                                        </p:attrNameLst>
                                      </p:cBhvr>
                                      <p:to>
                                        <p:strVal val="visible"/>
                                      </p:to>
                                    </p:set>
                                    <p:anim calcmode="lin" valueType="num">
                                      <p:cBhvr>
                                        <p:cTn id="14" dur="500" fill="hold"/>
                                        <p:tgtEl>
                                          <p:spTgt spid="10260"/>
                                        </p:tgtEl>
                                        <p:attrNameLst>
                                          <p:attrName>ppt_w</p:attrName>
                                        </p:attrNameLst>
                                      </p:cBhvr>
                                      <p:tavLst>
                                        <p:tav tm="0">
                                          <p:val>
                                            <p:fltVal val="0"/>
                                          </p:val>
                                        </p:tav>
                                        <p:tav tm="100000">
                                          <p:val>
                                            <p:strVal val="#ppt_w"/>
                                          </p:val>
                                        </p:tav>
                                      </p:tavLst>
                                    </p:anim>
                                    <p:anim calcmode="lin" valueType="num">
                                      <p:cBhvr>
                                        <p:cTn id="15" dur="500" fill="hold"/>
                                        <p:tgtEl>
                                          <p:spTgt spid="10260"/>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10248"/>
                                        </p:tgtEl>
                                        <p:attrNameLst>
                                          <p:attrName>style.visibility</p:attrName>
                                        </p:attrNameLst>
                                      </p:cBhvr>
                                      <p:to>
                                        <p:strVal val="visible"/>
                                      </p:to>
                                    </p:set>
                                    <p:animEffect transition="in" filter="slide(fromLeft)">
                                      <p:cBhvr>
                                        <p:cTn id="18" dur="500"/>
                                        <p:tgtEl>
                                          <p:spTgt spid="10248"/>
                                        </p:tgtEl>
                                      </p:cBhvr>
                                    </p:animEffect>
                                  </p:childTnLst>
                                </p:cTn>
                              </p:par>
                              <p:par>
                                <p:cTn id="19" presetID="23" presetClass="entr" presetSubtype="16" fill="hold" nodeType="withEffect">
                                  <p:stCondLst>
                                    <p:cond delay="400"/>
                                  </p:stCondLst>
                                  <p:childTnLst>
                                    <p:set>
                                      <p:cBhvr>
                                        <p:cTn id="20" dur="1" fill="hold">
                                          <p:stCondLst>
                                            <p:cond delay="0"/>
                                          </p:stCondLst>
                                        </p:cTn>
                                        <p:tgtEl>
                                          <p:spTgt spid="10265"/>
                                        </p:tgtEl>
                                        <p:attrNameLst>
                                          <p:attrName>style.visibility</p:attrName>
                                        </p:attrNameLst>
                                      </p:cBhvr>
                                      <p:to>
                                        <p:strVal val="visible"/>
                                      </p:to>
                                    </p:set>
                                    <p:anim calcmode="lin" valueType="num">
                                      <p:cBhvr>
                                        <p:cTn id="21" dur="500" fill="hold"/>
                                        <p:tgtEl>
                                          <p:spTgt spid="10265"/>
                                        </p:tgtEl>
                                        <p:attrNameLst>
                                          <p:attrName>ppt_w</p:attrName>
                                        </p:attrNameLst>
                                      </p:cBhvr>
                                      <p:tavLst>
                                        <p:tav tm="0">
                                          <p:val>
                                            <p:fltVal val="0"/>
                                          </p:val>
                                        </p:tav>
                                        <p:tav tm="100000">
                                          <p:val>
                                            <p:strVal val="#ppt_w"/>
                                          </p:val>
                                        </p:tav>
                                      </p:tavLst>
                                    </p:anim>
                                    <p:anim calcmode="lin" valueType="num">
                                      <p:cBhvr>
                                        <p:cTn id="22" dur="500" fill="hold"/>
                                        <p:tgtEl>
                                          <p:spTgt spid="10265"/>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0252"/>
                                        </p:tgtEl>
                                        <p:attrNameLst>
                                          <p:attrName>style.visibility</p:attrName>
                                        </p:attrNameLst>
                                      </p:cBhvr>
                                      <p:to>
                                        <p:strVal val="visible"/>
                                      </p:to>
                                    </p:set>
                                    <p:animEffect transition="in" filter="slide(fromLeft)">
                                      <p:cBhvr>
                                        <p:cTn id="25" dur="500"/>
                                        <p:tgtEl>
                                          <p:spTgt spid="10252"/>
                                        </p:tgtEl>
                                      </p:cBhvr>
                                    </p:animEffect>
                                  </p:childTnLst>
                                </p:cTn>
                              </p:par>
                              <p:par>
                                <p:cTn id="26" presetID="23" presetClass="entr" presetSubtype="16" fill="hold" nodeType="withEffect">
                                  <p:stCondLst>
                                    <p:cond delay="800"/>
                                  </p:stCondLst>
                                  <p:childTnLst>
                                    <p:set>
                                      <p:cBhvr>
                                        <p:cTn id="27" dur="1" fill="hold">
                                          <p:stCondLst>
                                            <p:cond delay="0"/>
                                          </p:stCondLst>
                                        </p:cTn>
                                        <p:tgtEl>
                                          <p:spTgt spid="10270"/>
                                        </p:tgtEl>
                                        <p:attrNameLst>
                                          <p:attrName>style.visibility</p:attrName>
                                        </p:attrNameLst>
                                      </p:cBhvr>
                                      <p:to>
                                        <p:strVal val="visible"/>
                                      </p:to>
                                    </p:set>
                                    <p:anim calcmode="lin" valueType="num">
                                      <p:cBhvr>
                                        <p:cTn id="28" dur="500" fill="hold"/>
                                        <p:tgtEl>
                                          <p:spTgt spid="10270"/>
                                        </p:tgtEl>
                                        <p:attrNameLst>
                                          <p:attrName>ppt_w</p:attrName>
                                        </p:attrNameLst>
                                      </p:cBhvr>
                                      <p:tavLst>
                                        <p:tav tm="0">
                                          <p:val>
                                            <p:fltVal val="0"/>
                                          </p:val>
                                        </p:tav>
                                        <p:tav tm="100000">
                                          <p:val>
                                            <p:strVal val="#ppt_w"/>
                                          </p:val>
                                        </p:tav>
                                      </p:tavLst>
                                    </p:anim>
                                    <p:anim calcmode="lin" valueType="num">
                                      <p:cBhvr>
                                        <p:cTn id="29" dur="500" fill="hold"/>
                                        <p:tgtEl>
                                          <p:spTgt spid="10270"/>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0256"/>
                                        </p:tgtEl>
                                        <p:attrNameLst>
                                          <p:attrName>style.visibility</p:attrName>
                                        </p:attrNameLst>
                                      </p:cBhvr>
                                      <p:to>
                                        <p:strVal val="visible"/>
                                      </p:to>
                                    </p:set>
                                    <p:animEffect transition="in" filter="slide(fromLeft)">
                                      <p:cBhvr>
                                        <p:cTn id="32" dur="500"/>
                                        <p:tgtEl>
                                          <p:spTgt spid="10256"/>
                                        </p:tgtEl>
                                      </p:cBhvr>
                                    </p:animEffect>
                                  </p:childTnLst>
                                </p:cTn>
                              </p:par>
                            </p:childTnLst>
                          </p:cTn>
                        </p:par>
                        <p:par>
                          <p:cTn id="33" fill="hold" nodeType="afterGroup">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lide(from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5867412" y="1522102"/>
            <a:ext cx="2754313" cy="3305175"/>
            <a:chOff x="0" y="0"/>
            <a:chExt cx="2754000" cy="2754000"/>
          </a:xfrm>
        </p:grpSpPr>
        <p:grpSp>
          <p:nvGrpSpPr>
            <p:cNvPr id="133148" name="Group 3"/>
            <p:cNvGrpSpPr>
              <a:grpSpLocks noChangeAspect="1"/>
            </p:cNvGrpSpPr>
            <p:nvPr/>
          </p:nvGrpSpPr>
          <p:grpSpPr bwMode="auto">
            <a:xfrm>
              <a:off x="0" y="0"/>
              <a:ext cx="2754000" cy="2754000"/>
              <a:chOff x="0" y="0"/>
              <a:chExt cx="3060000" cy="3060000"/>
            </a:xfrm>
          </p:grpSpPr>
          <p:sp>
            <p:nvSpPr>
              <p:cNvPr id="133150" name="椭圆 29"/>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rtl="0"/>
                <a:endParaRPr lang="zh-CN" altLang="en-US">
                  <a:solidFill>
                    <a:srgbClr val="FFFFFF"/>
                  </a:solidFill>
                  <a:latin typeface="Calibri" pitchFamily="34" charset="0"/>
                </a:endParaRPr>
              </a:p>
            </p:txBody>
          </p:sp>
          <p:sp>
            <p:nvSpPr>
              <p:cNvPr id="133151" name="椭圆 30"/>
              <p:cNvSpPr>
                <a:spLocks noChangeAspect="1"/>
              </p:cNvSpPr>
              <p:nvPr/>
            </p:nvSpPr>
            <p:spPr bwMode="auto">
              <a:xfrm>
                <a:off x="234571" y="234570"/>
                <a:ext cx="2590858" cy="2590860"/>
              </a:xfrm>
              <a:prstGeom prst="ellipse">
                <a:avLst/>
              </a:prstGeom>
              <a:solidFill>
                <a:schemeClr val="bg1">
                  <a:alpha val="25098"/>
                </a:schemeClr>
              </a:solidFill>
              <a:ln w="76200">
                <a:solidFill>
                  <a:srgbClr val="595959">
                    <a:alpha val="25098"/>
                  </a:srgbClr>
                </a:solidFill>
                <a:round/>
                <a:headEnd/>
                <a:tailEnd/>
              </a:ln>
            </p:spPr>
            <p:txBody>
              <a:bodyPr anchor="ctr"/>
              <a:lstStyle/>
              <a:p>
                <a:pPr algn="ctr" rtl="0"/>
                <a:endParaRPr lang="zh-CN" altLang="en-US">
                  <a:solidFill>
                    <a:srgbClr val="FFFFFF"/>
                  </a:solidFill>
                  <a:latin typeface="Calibri" pitchFamily="34" charset="0"/>
                </a:endParaRPr>
              </a:p>
            </p:txBody>
          </p:sp>
        </p:grpSp>
        <p:sp>
          <p:nvSpPr>
            <p:cNvPr id="133149" name="Rectangle 13"/>
            <p:cNvSpPr>
              <a:spLocks noChangeArrowheads="1"/>
            </p:cNvSpPr>
            <p:nvPr/>
          </p:nvSpPr>
          <p:spPr bwMode="auto">
            <a:xfrm>
              <a:off x="392068" y="1017472"/>
              <a:ext cx="1969864" cy="69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t>قوانين </a:t>
              </a:r>
              <a:endParaRPr lang="ar-EG" altLang="zh-CN" sz="2400" b="1" dirty="0" smtClean="0"/>
            </a:p>
            <a:p>
              <a:pPr algn="ctr" rtl="1"/>
              <a:r>
                <a:rPr lang="ar-EG" altLang="zh-CN" sz="2400" b="1" dirty="0" smtClean="0"/>
                <a:t>الخرائط </a:t>
              </a:r>
              <a:r>
                <a:rPr lang="ar-EG" altLang="zh-CN" sz="2400" b="1" dirty="0"/>
                <a:t>الذهنية</a:t>
              </a:r>
              <a:endParaRPr lang="en-US" altLang="ar-EG" sz="2400" b="1" dirty="0"/>
            </a:p>
          </p:txBody>
        </p:sp>
      </p:grpSp>
      <p:grpSp>
        <p:nvGrpSpPr>
          <p:cNvPr id="10248" name="Group 8"/>
          <p:cNvGrpSpPr>
            <a:grpSpLocks/>
          </p:cNvGrpSpPr>
          <p:nvPr/>
        </p:nvGrpSpPr>
        <p:grpSpPr bwMode="auto">
          <a:xfrm>
            <a:off x="1260486" y="1668780"/>
            <a:ext cx="4835525" cy="469285"/>
            <a:chOff x="0" y="0"/>
            <a:chExt cx="4372005" cy="390901"/>
          </a:xfrm>
        </p:grpSpPr>
        <p:sp>
          <p:nvSpPr>
            <p:cNvPr id="133146" name="矩形 33"/>
            <p:cNvSpPr>
              <a:spLocks/>
            </p:cNvSpPr>
            <p:nvPr/>
          </p:nvSpPr>
          <p:spPr bwMode="auto">
            <a:xfrm>
              <a:off x="0" y="0"/>
              <a:ext cx="4372005" cy="388800"/>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sp>
          <p:nvSpPr>
            <p:cNvPr id="133147" name="TextBox 146"/>
            <p:cNvSpPr txBox="1">
              <a:spLocks noChangeArrowheads="1"/>
            </p:cNvSpPr>
            <p:nvPr/>
          </p:nvSpPr>
          <p:spPr bwMode="auto">
            <a:xfrm>
              <a:off x="0" y="6347"/>
              <a:ext cx="4372005" cy="38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استخدم </a:t>
              </a:r>
              <a:r>
                <a:rPr lang="ar-EG" altLang="zh-CN" sz="2400" b="1" dirty="0">
                  <a:solidFill>
                    <a:schemeClr val="bg1"/>
                  </a:solidFill>
                  <a:latin typeface="Microsoft YaHei" pitchFamily="34" charset="-122"/>
                  <a:ea typeface="Microsoft YaHei" pitchFamily="34" charset="-122"/>
                </a:rPr>
                <a:t>صورة بالإبعاد وبثلاث ألوان </a:t>
              </a:r>
              <a:endParaRPr lang="en-US" altLang="ar-EG" sz="2400" b="1" dirty="0">
                <a:solidFill>
                  <a:schemeClr val="bg1"/>
                </a:solidFill>
                <a:latin typeface="Microsoft YaHei" pitchFamily="34" charset="-122"/>
                <a:ea typeface="Microsoft YaHei" pitchFamily="34" charset="-122"/>
              </a:endParaRPr>
            </a:p>
          </p:txBody>
        </p:sp>
      </p:grpSp>
      <p:grpSp>
        <p:nvGrpSpPr>
          <p:cNvPr id="10252" name="Group 12"/>
          <p:cNvGrpSpPr>
            <a:grpSpLocks/>
          </p:cNvGrpSpPr>
          <p:nvPr/>
        </p:nvGrpSpPr>
        <p:grpSpPr bwMode="auto">
          <a:xfrm>
            <a:off x="1232293" y="3048001"/>
            <a:ext cx="4482709" cy="485471"/>
            <a:chOff x="0" y="-15886"/>
            <a:chExt cx="3729063" cy="404816"/>
          </a:xfrm>
        </p:grpSpPr>
        <p:sp>
          <p:nvSpPr>
            <p:cNvPr id="133144" name="矩形 32"/>
            <p:cNvSpPr>
              <a:spLocks/>
            </p:cNvSpPr>
            <p:nvPr/>
          </p:nvSpPr>
          <p:spPr bwMode="auto">
            <a:xfrm>
              <a:off x="0" y="0"/>
              <a:ext cx="3729063" cy="388930"/>
            </a:xfrm>
            <a:prstGeom prst="rect">
              <a:avLst/>
            </a:prstGeom>
            <a:solidFill>
              <a:srgbClr val="7F7F7F">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5" name="TextBox 146"/>
            <p:cNvSpPr txBox="1">
              <a:spLocks noChangeArrowheads="1"/>
            </p:cNvSpPr>
            <p:nvPr/>
          </p:nvSpPr>
          <p:spPr bwMode="auto">
            <a:xfrm>
              <a:off x="0" y="-15886"/>
              <a:ext cx="3729063" cy="3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000" b="1" dirty="0" smtClean="0">
                  <a:solidFill>
                    <a:schemeClr val="bg1"/>
                  </a:solidFill>
                  <a:latin typeface="Microsoft YaHei" pitchFamily="34" charset="-122"/>
                  <a:ea typeface="Microsoft YaHei" pitchFamily="34" charset="-122"/>
                </a:rPr>
                <a:t>  فكر </a:t>
              </a:r>
              <a:r>
                <a:rPr lang="ar-EG" altLang="zh-CN" sz="2000" b="1" dirty="0">
                  <a:solidFill>
                    <a:schemeClr val="bg1"/>
                  </a:solidFill>
                  <a:latin typeface="Microsoft YaHei" pitchFamily="34" charset="-122"/>
                  <a:ea typeface="Microsoft YaHei" pitchFamily="34" charset="-122"/>
                </a:rPr>
                <a:t>بطريقة ثلاثية الأبعاد وليس باتجاه البعد الواحد </a:t>
              </a:r>
              <a:endParaRPr lang="en-US" altLang="ar-EG" sz="2000" b="1" dirty="0">
                <a:solidFill>
                  <a:schemeClr val="bg1"/>
                </a:solidFill>
                <a:latin typeface="Microsoft YaHei" pitchFamily="34" charset="-122"/>
                <a:ea typeface="Microsoft YaHei" pitchFamily="34" charset="-122"/>
              </a:endParaRPr>
            </a:p>
          </p:txBody>
        </p:sp>
      </p:grpSp>
      <p:grpSp>
        <p:nvGrpSpPr>
          <p:cNvPr id="10256" name="Group 16"/>
          <p:cNvGrpSpPr>
            <a:grpSpLocks/>
          </p:cNvGrpSpPr>
          <p:nvPr/>
        </p:nvGrpSpPr>
        <p:grpSpPr bwMode="auto">
          <a:xfrm>
            <a:off x="1412879" y="4476758"/>
            <a:ext cx="4835525" cy="480715"/>
            <a:chOff x="0" y="0"/>
            <a:chExt cx="4372005" cy="400447"/>
          </a:xfrm>
        </p:grpSpPr>
        <p:sp>
          <p:nvSpPr>
            <p:cNvPr id="133142" name="矩形 31"/>
            <p:cNvSpPr>
              <a:spLocks/>
            </p:cNvSpPr>
            <p:nvPr/>
          </p:nvSpPr>
          <p:spPr bwMode="auto">
            <a:xfrm>
              <a:off x="0" y="0"/>
              <a:ext cx="4372005" cy="388388"/>
            </a:xfrm>
            <a:prstGeom prst="rect">
              <a:avLst/>
            </a:prstGeom>
            <a:solidFill>
              <a:srgbClr val="595959">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3" name="TextBox 146"/>
            <p:cNvSpPr txBox="1">
              <a:spLocks noChangeArrowheads="1"/>
            </p:cNvSpPr>
            <p:nvPr/>
          </p:nvSpPr>
          <p:spPr bwMode="auto">
            <a:xfrm>
              <a:off x="0" y="15869"/>
              <a:ext cx="4372004" cy="3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اجعل </a:t>
              </a:r>
              <a:r>
                <a:rPr lang="ar-EG" altLang="zh-CN" sz="2400" b="1" dirty="0">
                  <a:solidFill>
                    <a:schemeClr val="bg1"/>
                  </a:solidFill>
                  <a:latin typeface="Microsoft YaHei" pitchFamily="34" charset="-122"/>
                  <a:ea typeface="Microsoft YaHei" pitchFamily="34" charset="-122"/>
                </a:rPr>
                <a:t>الفروع أقرب إلى </a:t>
              </a:r>
              <a:r>
                <a:rPr lang="ar-EG" altLang="zh-CN" sz="2400" b="1" dirty="0" smtClean="0">
                  <a:solidFill>
                    <a:schemeClr val="bg1"/>
                  </a:solidFill>
                  <a:latin typeface="Microsoft YaHei" pitchFamily="34" charset="-122"/>
                  <a:ea typeface="Microsoft YaHei" pitchFamily="34" charset="-122"/>
                </a:rPr>
                <a:t>الوسط</a:t>
              </a:r>
              <a:endParaRPr lang="en-US" altLang="ar-EG" sz="2400" b="1" dirty="0">
                <a:solidFill>
                  <a:schemeClr val="bg1"/>
                </a:solidFill>
                <a:latin typeface="Microsoft YaHei" pitchFamily="34" charset="-122"/>
                <a:ea typeface="Microsoft YaHei" pitchFamily="34" charset="-122"/>
              </a:endParaRPr>
            </a:p>
          </p:txBody>
        </p:sp>
      </p:grpSp>
      <p:grpSp>
        <p:nvGrpSpPr>
          <p:cNvPr id="10260" name="Group 20"/>
          <p:cNvGrpSpPr>
            <a:grpSpLocks/>
          </p:cNvGrpSpPr>
          <p:nvPr/>
        </p:nvGrpSpPr>
        <p:grpSpPr bwMode="auto">
          <a:xfrm>
            <a:off x="5943604" y="1331594"/>
            <a:ext cx="747713" cy="889635"/>
            <a:chOff x="0" y="0"/>
            <a:chExt cx="747186" cy="740914"/>
          </a:xfrm>
        </p:grpSpPr>
        <p:grpSp>
          <p:nvGrpSpPr>
            <p:cNvPr id="133138" name="Group 21"/>
            <p:cNvGrpSpPr>
              <a:grpSpLocks noChangeAspect="1"/>
            </p:cNvGrpSpPr>
            <p:nvPr/>
          </p:nvGrpSpPr>
          <p:grpSpPr bwMode="auto">
            <a:xfrm>
              <a:off x="3136" y="0"/>
              <a:ext cx="740914" cy="740914"/>
              <a:chOff x="0" y="0"/>
              <a:chExt cx="823237" cy="823237"/>
            </a:xfrm>
          </p:grpSpPr>
          <p:sp>
            <p:nvSpPr>
              <p:cNvPr id="133140" name="椭圆 38"/>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1" name="椭圆 39"/>
              <p:cNvSpPr>
                <a:spLocks noChangeAspect="1"/>
              </p:cNvSpPr>
              <p:nvPr/>
            </p:nvSpPr>
            <p:spPr bwMode="auto">
              <a:xfrm>
                <a:off x="51620" y="51621"/>
                <a:ext cx="720000" cy="720000"/>
              </a:xfrm>
              <a:prstGeom prst="ellipse">
                <a:avLst/>
              </a:prstGeom>
              <a:solidFill>
                <a:srgbClr val="007E00">
                  <a:alpha val="79999"/>
                </a:srgbClr>
              </a:solidFill>
              <a:ln w="12700">
                <a:solidFill>
                  <a:schemeClr val="bg1"/>
                </a:solidFill>
                <a:round/>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grpSp>
        <p:sp>
          <p:nvSpPr>
            <p:cNvPr id="133139" name="Rectangle 13"/>
            <p:cNvSpPr>
              <a:spLocks noChangeArrowheads="1"/>
            </p:cNvSpPr>
            <p:nvPr/>
          </p:nvSpPr>
          <p:spPr bwMode="auto">
            <a:xfrm>
              <a:off x="0" y="170402"/>
              <a:ext cx="747186" cy="3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smtClean="0">
                  <a:solidFill>
                    <a:schemeClr val="bg1"/>
                  </a:solidFill>
                  <a:latin typeface="Microsoft YaHei" pitchFamily="34" charset="-122"/>
                  <a:ea typeface="Microsoft YaHei" pitchFamily="34" charset="-122"/>
                </a:rPr>
                <a:t>7</a:t>
              </a:r>
              <a:endParaRPr lang="zh-CN" altLang="en-US" sz="2400" dirty="0">
                <a:solidFill>
                  <a:schemeClr val="bg1"/>
                </a:solidFill>
                <a:latin typeface="Microsoft YaHei" pitchFamily="34" charset="-122"/>
                <a:ea typeface="Microsoft YaHei" pitchFamily="34" charset="-122"/>
              </a:endParaRPr>
            </a:p>
          </p:txBody>
        </p:sp>
      </p:grpSp>
      <p:grpSp>
        <p:nvGrpSpPr>
          <p:cNvPr id="10265" name="Group 25"/>
          <p:cNvGrpSpPr>
            <a:grpSpLocks/>
          </p:cNvGrpSpPr>
          <p:nvPr/>
        </p:nvGrpSpPr>
        <p:grpSpPr bwMode="auto">
          <a:xfrm>
            <a:off x="5486412" y="2731769"/>
            <a:ext cx="747713" cy="887731"/>
            <a:chOff x="0" y="0"/>
            <a:chExt cx="747186" cy="739990"/>
          </a:xfrm>
        </p:grpSpPr>
        <p:grpSp>
          <p:nvGrpSpPr>
            <p:cNvPr id="133134" name="Group 26"/>
            <p:cNvGrpSpPr>
              <a:grpSpLocks noChangeAspect="1"/>
            </p:cNvGrpSpPr>
            <p:nvPr/>
          </p:nvGrpSpPr>
          <p:grpSpPr bwMode="auto">
            <a:xfrm>
              <a:off x="3598" y="0"/>
              <a:ext cx="739990" cy="739990"/>
              <a:chOff x="0" y="0"/>
              <a:chExt cx="822211" cy="822211"/>
            </a:xfrm>
          </p:grpSpPr>
          <p:sp>
            <p:nvSpPr>
              <p:cNvPr id="133136" name="椭圆 35"/>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7" name="椭圆 36"/>
              <p:cNvSpPr>
                <a:spLocks noChangeAspect="1"/>
              </p:cNvSpPr>
              <p:nvPr/>
            </p:nvSpPr>
            <p:spPr bwMode="auto">
              <a:xfrm>
                <a:off x="50644" y="51168"/>
                <a:ext cx="720921" cy="719876"/>
              </a:xfrm>
              <a:prstGeom prst="ellipse">
                <a:avLst/>
              </a:prstGeom>
              <a:solidFill>
                <a:srgbClr val="7F7F7F">
                  <a:alpha val="79999"/>
                </a:srgbClr>
              </a:solidFill>
              <a:ln w="12700">
                <a:solidFill>
                  <a:srgbClr val="7F7F7F"/>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5" name="Rectangle 13"/>
            <p:cNvSpPr>
              <a:spLocks noChangeArrowheads="1"/>
            </p:cNvSpPr>
            <p:nvPr/>
          </p:nvSpPr>
          <p:spPr bwMode="auto">
            <a:xfrm>
              <a:off x="0" y="169940"/>
              <a:ext cx="747186" cy="38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b="1" dirty="0" smtClean="0">
                  <a:solidFill>
                    <a:schemeClr val="bg1"/>
                  </a:solidFill>
                  <a:latin typeface="Microsoft YaHei" pitchFamily="34" charset="-122"/>
                  <a:ea typeface="Microsoft YaHei" pitchFamily="34" charset="-122"/>
                </a:rPr>
                <a:t>8</a:t>
              </a:r>
              <a:endParaRPr lang="zh-CN" altLang="en-US" sz="2400" b="1" dirty="0">
                <a:solidFill>
                  <a:schemeClr val="bg1"/>
                </a:solidFill>
                <a:latin typeface="Microsoft YaHei" pitchFamily="34" charset="-122"/>
                <a:ea typeface="Microsoft YaHei" pitchFamily="34" charset="-122"/>
              </a:endParaRPr>
            </a:p>
          </p:txBody>
        </p:sp>
      </p:grpSp>
      <p:grpSp>
        <p:nvGrpSpPr>
          <p:cNvPr id="10270" name="Group 30"/>
          <p:cNvGrpSpPr>
            <a:grpSpLocks/>
          </p:cNvGrpSpPr>
          <p:nvPr/>
        </p:nvGrpSpPr>
        <p:grpSpPr bwMode="auto">
          <a:xfrm>
            <a:off x="5943604" y="4141469"/>
            <a:ext cx="747713" cy="887731"/>
            <a:chOff x="0" y="0"/>
            <a:chExt cx="747186" cy="740120"/>
          </a:xfrm>
        </p:grpSpPr>
        <p:grpSp>
          <p:nvGrpSpPr>
            <p:cNvPr id="133130" name="Group 31"/>
            <p:cNvGrpSpPr>
              <a:grpSpLocks noChangeAspect="1"/>
            </p:cNvGrpSpPr>
            <p:nvPr/>
          </p:nvGrpSpPr>
          <p:grpSpPr bwMode="auto">
            <a:xfrm>
              <a:off x="3533" y="0"/>
              <a:ext cx="740120" cy="740120"/>
              <a:chOff x="0" y="0"/>
              <a:chExt cx="822355" cy="822355"/>
            </a:xfrm>
          </p:grpSpPr>
          <p:sp>
            <p:nvSpPr>
              <p:cNvPr id="133132" name="椭圆 41"/>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3" name="椭圆 42"/>
              <p:cNvSpPr>
                <a:spLocks noChangeAspect="1"/>
              </p:cNvSpPr>
              <p:nvPr/>
            </p:nvSpPr>
            <p:spPr bwMode="auto">
              <a:xfrm>
                <a:off x="50718" y="51177"/>
                <a:ext cx="720921" cy="720002"/>
              </a:xfrm>
              <a:prstGeom prst="ellipse">
                <a:avLst/>
              </a:prstGeom>
              <a:solidFill>
                <a:srgbClr val="595959">
                  <a:alpha val="79999"/>
                </a:srgbClr>
              </a:solidFill>
              <a:ln w="12700">
                <a:solidFill>
                  <a:srgbClr val="595959"/>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1" name="Rectangle 13"/>
            <p:cNvSpPr>
              <a:spLocks noChangeArrowheads="1"/>
            </p:cNvSpPr>
            <p:nvPr/>
          </p:nvSpPr>
          <p:spPr bwMode="auto">
            <a:xfrm>
              <a:off x="0" y="170005"/>
              <a:ext cx="747186" cy="3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smtClean="0">
                  <a:solidFill>
                    <a:schemeClr val="bg1"/>
                  </a:solidFill>
                  <a:latin typeface="Microsoft YaHei" pitchFamily="34" charset="-122"/>
                  <a:ea typeface="Microsoft YaHei" pitchFamily="34" charset="-122"/>
                </a:rPr>
                <a:t>9</a:t>
              </a:r>
              <a:endParaRPr lang="zh-CN" altLang="en-US" sz="2400" dirty="0">
                <a:solidFill>
                  <a:schemeClr val="bg1"/>
                </a:solidFill>
                <a:latin typeface="Microsoft YaHei" pitchFamily="34" charset="-122"/>
                <a:ea typeface="Microsoft YaHei" pitchFamily="34" charset="-122"/>
              </a:endParaRPr>
            </a:p>
          </p:txBody>
        </p:sp>
      </p:grpSp>
      <p:sp>
        <p:nvSpPr>
          <p:cNvPr id="35" name="TextBox 13"/>
          <p:cNvSpPr txBox="1">
            <a:spLocks noChangeArrowheads="1"/>
          </p:cNvSpPr>
          <p:nvPr/>
        </p:nvSpPr>
        <p:spPr bwMode="auto">
          <a:xfrm>
            <a:off x="5265738" y="139065"/>
            <a:ext cx="3878262"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lnSpc>
                <a:spcPct val="120000"/>
              </a:lnSpc>
              <a:spcBef>
                <a:spcPct val="50000"/>
              </a:spcBef>
            </a:pPr>
            <a:r>
              <a:rPr lang="ar-EG" altLang="zh-CN" sz="2800" b="1" dirty="0">
                <a:solidFill>
                  <a:schemeClr val="bg1"/>
                </a:solidFill>
                <a:latin typeface="Microsoft YaHei" pitchFamily="34" charset="-122"/>
                <a:ea typeface="Microsoft YaHei" pitchFamily="34" charset="-122"/>
              </a:rPr>
              <a:t>الأنشطة والإجراءات</a:t>
            </a:r>
            <a:endParaRPr lang="zh-CN" altLang="en-US" sz="2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723595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2"/>
                                        </p:tgtEl>
                                        <p:attrNameLst>
                                          <p:attrName>ppt_y</p:attrName>
                                        </p:attrNameLst>
                                      </p:cBhvr>
                                      <p:tavLst>
                                        <p:tav tm="0">
                                          <p:val>
                                            <p:strVal val="#ppt_y"/>
                                          </p:val>
                                        </p:tav>
                                        <p:tav tm="100000">
                                          <p:val>
                                            <p:strVal val="#ppt_y"/>
                                          </p:val>
                                        </p:tav>
                                      </p:tavLst>
                                    </p:anim>
                                    <p:animEffect transition="in" filter="fade">
                                      <p:cBhvr>
                                        <p:cTn id="10" dur="1000"/>
                                        <p:tgtEl>
                                          <p:spTgt spid="10242"/>
                                        </p:tgtEl>
                                      </p:cBhvr>
                                    </p:animEffect>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0260"/>
                                        </p:tgtEl>
                                        <p:attrNameLst>
                                          <p:attrName>style.visibility</p:attrName>
                                        </p:attrNameLst>
                                      </p:cBhvr>
                                      <p:to>
                                        <p:strVal val="visible"/>
                                      </p:to>
                                    </p:set>
                                    <p:anim calcmode="lin" valueType="num">
                                      <p:cBhvr>
                                        <p:cTn id="14" dur="500" fill="hold"/>
                                        <p:tgtEl>
                                          <p:spTgt spid="10260"/>
                                        </p:tgtEl>
                                        <p:attrNameLst>
                                          <p:attrName>ppt_w</p:attrName>
                                        </p:attrNameLst>
                                      </p:cBhvr>
                                      <p:tavLst>
                                        <p:tav tm="0">
                                          <p:val>
                                            <p:fltVal val="0"/>
                                          </p:val>
                                        </p:tav>
                                        <p:tav tm="100000">
                                          <p:val>
                                            <p:strVal val="#ppt_w"/>
                                          </p:val>
                                        </p:tav>
                                      </p:tavLst>
                                    </p:anim>
                                    <p:anim calcmode="lin" valueType="num">
                                      <p:cBhvr>
                                        <p:cTn id="15" dur="500" fill="hold"/>
                                        <p:tgtEl>
                                          <p:spTgt spid="10260"/>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10248"/>
                                        </p:tgtEl>
                                        <p:attrNameLst>
                                          <p:attrName>style.visibility</p:attrName>
                                        </p:attrNameLst>
                                      </p:cBhvr>
                                      <p:to>
                                        <p:strVal val="visible"/>
                                      </p:to>
                                    </p:set>
                                    <p:animEffect transition="in" filter="slide(fromLeft)">
                                      <p:cBhvr>
                                        <p:cTn id="18" dur="500"/>
                                        <p:tgtEl>
                                          <p:spTgt spid="10248"/>
                                        </p:tgtEl>
                                      </p:cBhvr>
                                    </p:animEffect>
                                  </p:childTnLst>
                                </p:cTn>
                              </p:par>
                              <p:par>
                                <p:cTn id="19" presetID="23" presetClass="entr" presetSubtype="16" fill="hold" nodeType="withEffect">
                                  <p:stCondLst>
                                    <p:cond delay="400"/>
                                  </p:stCondLst>
                                  <p:childTnLst>
                                    <p:set>
                                      <p:cBhvr>
                                        <p:cTn id="20" dur="1" fill="hold">
                                          <p:stCondLst>
                                            <p:cond delay="0"/>
                                          </p:stCondLst>
                                        </p:cTn>
                                        <p:tgtEl>
                                          <p:spTgt spid="10265"/>
                                        </p:tgtEl>
                                        <p:attrNameLst>
                                          <p:attrName>style.visibility</p:attrName>
                                        </p:attrNameLst>
                                      </p:cBhvr>
                                      <p:to>
                                        <p:strVal val="visible"/>
                                      </p:to>
                                    </p:set>
                                    <p:anim calcmode="lin" valueType="num">
                                      <p:cBhvr>
                                        <p:cTn id="21" dur="500" fill="hold"/>
                                        <p:tgtEl>
                                          <p:spTgt spid="10265"/>
                                        </p:tgtEl>
                                        <p:attrNameLst>
                                          <p:attrName>ppt_w</p:attrName>
                                        </p:attrNameLst>
                                      </p:cBhvr>
                                      <p:tavLst>
                                        <p:tav tm="0">
                                          <p:val>
                                            <p:fltVal val="0"/>
                                          </p:val>
                                        </p:tav>
                                        <p:tav tm="100000">
                                          <p:val>
                                            <p:strVal val="#ppt_w"/>
                                          </p:val>
                                        </p:tav>
                                      </p:tavLst>
                                    </p:anim>
                                    <p:anim calcmode="lin" valueType="num">
                                      <p:cBhvr>
                                        <p:cTn id="22" dur="500" fill="hold"/>
                                        <p:tgtEl>
                                          <p:spTgt spid="10265"/>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0252"/>
                                        </p:tgtEl>
                                        <p:attrNameLst>
                                          <p:attrName>style.visibility</p:attrName>
                                        </p:attrNameLst>
                                      </p:cBhvr>
                                      <p:to>
                                        <p:strVal val="visible"/>
                                      </p:to>
                                    </p:set>
                                    <p:animEffect transition="in" filter="slide(fromLeft)">
                                      <p:cBhvr>
                                        <p:cTn id="25" dur="500"/>
                                        <p:tgtEl>
                                          <p:spTgt spid="10252"/>
                                        </p:tgtEl>
                                      </p:cBhvr>
                                    </p:animEffect>
                                  </p:childTnLst>
                                </p:cTn>
                              </p:par>
                              <p:par>
                                <p:cTn id="26" presetID="23" presetClass="entr" presetSubtype="16" fill="hold" nodeType="withEffect">
                                  <p:stCondLst>
                                    <p:cond delay="800"/>
                                  </p:stCondLst>
                                  <p:childTnLst>
                                    <p:set>
                                      <p:cBhvr>
                                        <p:cTn id="27" dur="1" fill="hold">
                                          <p:stCondLst>
                                            <p:cond delay="0"/>
                                          </p:stCondLst>
                                        </p:cTn>
                                        <p:tgtEl>
                                          <p:spTgt spid="10270"/>
                                        </p:tgtEl>
                                        <p:attrNameLst>
                                          <p:attrName>style.visibility</p:attrName>
                                        </p:attrNameLst>
                                      </p:cBhvr>
                                      <p:to>
                                        <p:strVal val="visible"/>
                                      </p:to>
                                    </p:set>
                                    <p:anim calcmode="lin" valueType="num">
                                      <p:cBhvr>
                                        <p:cTn id="28" dur="500" fill="hold"/>
                                        <p:tgtEl>
                                          <p:spTgt spid="10270"/>
                                        </p:tgtEl>
                                        <p:attrNameLst>
                                          <p:attrName>ppt_w</p:attrName>
                                        </p:attrNameLst>
                                      </p:cBhvr>
                                      <p:tavLst>
                                        <p:tav tm="0">
                                          <p:val>
                                            <p:fltVal val="0"/>
                                          </p:val>
                                        </p:tav>
                                        <p:tav tm="100000">
                                          <p:val>
                                            <p:strVal val="#ppt_w"/>
                                          </p:val>
                                        </p:tav>
                                      </p:tavLst>
                                    </p:anim>
                                    <p:anim calcmode="lin" valueType="num">
                                      <p:cBhvr>
                                        <p:cTn id="29" dur="500" fill="hold"/>
                                        <p:tgtEl>
                                          <p:spTgt spid="10270"/>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0256"/>
                                        </p:tgtEl>
                                        <p:attrNameLst>
                                          <p:attrName>style.visibility</p:attrName>
                                        </p:attrNameLst>
                                      </p:cBhvr>
                                      <p:to>
                                        <p:strVal val="visible"/>
                                      </p:to>
                                    </p:set>
                                    <p:animEffect transition="in" filter="slide(fromLeft)">
                                      <p:cBhvr>
                                        <p:cTn id="32" dur="500"/>
                                        <p:tgtEl>
                                          <p:spTgt spid="10256"/>
                                        </p:tgtEl>
                                      </p:cBhvr>
                                    </p:animEffect>
                                  </p:childTnLst>
                                </p:cTn>
                              </p:par>
                            </p:childTnLst>
                          </p:cTn>
                        </p:par>
                        <p:par>
                          <p:cTn id="33" fill="hold" nodeType="afterGroup">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lide(from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5867412" y="1522102"/>
            <a:ext cx="2754313" cy="3305175"/>
            <a:chOff x="0" y="0"/>
            <a:chExt cx="2754000" cy="2754000"/>
          </a:xfrm>
        </p:grpSpPr>
        <p:grpSp>
          <p:nvGrpSpPr>
            <p:cNvPr id="133148" name="Group 3"/>
            <p:cNvGrpSpPr>
              <a:grpSpLocks noChangeAspect="1"/>
            </p:cNvGrpSpPr>
            <p:nvPr/>
          </p:nvGrpSpPr>
          <p:grpSpPr bwMode="auto">
            <a:xfrm>
              <a:off x="0" y="0"/>
              <a:ext cx="2754000" cy="2754000"/>
              <a:chOff x="0" y="0"/>
              <a:chExt cx="3060000" cy="3060000"/>
            </a:xfrm>
          </p:grpSpPr>
          <p:sp>
            <p:nvSpPr>
              <p:cNvPr id="133150" name="椭圆 29"/>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rtl="0"/>
                <a:endParaRPr lang="zh-CN" altLang="en-US">
                  <a:solidFill>
                    <a:srgbClr val="FFFFFF"/>
                  </a:solidFill>
                  <a:latin typeface="Calibri" pitchFamily="34" charset="0"/>
                </a:endParaRPr>
              </a:p>
            </p:txBody>
          </p:sp>
          <p:sp>
            <p:nvSpPr>
              <p:cNvPr id="133151" name="椭圆 30"/>
              <p:cNvSpPr>
                <a:spLocks noChangeAspect="1"/>
              </p:cNvSpPr>
              <p:nvPr/>
            </p:nvSpPr>
            <p:spPr bwMode="auto">
              <a:xfrm>
                <a:off x="234571" y="234570"/>
                <a:ext cx="2590858" cy="2590860"/>
              </a:xfrm>
              <a:prstGeom prst="ellipse">
                <a:avLst/>
              </a:prstGeom>
              <a:solidFill>
                <a:schemeClr val="bg1">
                  <a:alpha val="25098"/>
                </a:schemeClr>
              </a:solidFill>
              <a:ln w="76200">
                <a:solidFill>
                  <a:srgbClr val="595959">
                    <a:alpha val="25098"/>
                  </a:srgbClr>
                </a:solidFill>
                <a:round/>
                <a:headEnd/>
                <a:tailEnd/>
              </a:ln>
            </p:spPr>
            <p:txBody>
              <a:bodyPr anchor="ctr"/>
              <a:lstStyle/>
              <a:p>
                <a:pPr algn="ctr" rtl="0"/>
                <a:endParaRPr lang="zh-CN" altLang="en-US">
                  <a:solidFill>
                    <a:srgbClr val="FFFFFF"/>
                  </a:solidFill>
                  <a:latin typeface="Calibri" pitchFamily="34" charset="0"/>
                </a:endParaRPr>
              </a:p>
            </p:txBody>
          </p:sp>
        </p:grpSp>
        <p:sp>
          <p:nvSpPr>
            <p:cNvPr id="133149" name="Rectangle 13"/>
            <p:cNvSpPr>
              <a:spLocks noChangeArrowheads="1"/>
            </p:cNvSpPr>
            <p:nvPr/>
          </p:nvSpPr>
          <p:spPr bwMode="auto">
            <a:xfrm>
              <a:off x="392068" y="1017472"/>
              <a:ext cx="1969864" cy="69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t>قوانين </a:t>
              </a:r>
              <a:endParaRPr lang="ar-EG" altLang="zh-CN" sz="2400" b="1" dirty="0" smtClean="0"/>
            </a:p>
            <a:p>
              <a:pPr algn="ctr" rtl="1"/>
              <a:r>
                <a:rPr lang="ar-EG" altLang="zh-CN" sz="2400" b="1" dirty="0" smtClean="0"/>
                <a:t>الخرائط </a:t>
              </a:r>
              <a:r>
                <a:rPr lang="ar-EG" altLang="zh-CN" sz="2400" b="1" dirty="0"/>
                <a:t>الذهنية</a:t>
              </a:r>
              <a:endParaRPr lang="en-US" altLang="ar-EG" sz="2400" b="1" dirty="0"/>
            </a:p>
          </p:txBody>
        </p:sp>
      </p:grpSp>
      <p:grpSp>
        <p:nvGrpSpPr>
          <p:cNvPr id="10248" name="Group 8"/>
          <p:cNvGrpSpPr>
            <a:grpSpLocks/>
          </p:cNvGrpSpPr>
          <p:nvPr/>
        </p:nvGrpSpPr>
        <p:grpSpPr bwMode="auto">
          <a:xfrm>
            <a:off x="1260486" y="1668780"/>
            <a:ext cx="4835525" cy="469285"/>
            <a:chOff x="0" y="0"/>
            <a:chExt cx="4372005" cy="390901"/>
          </a:xfrm>
        </p:grpSpPr>
        <p:sp>
          <p:nvSpPr>
            <p:cNvPr id="133146" name="矩形 33"/>
            <p:cNvSpPr>
              <a:spLocks/>
            </p:cNvSpPr>
            <p:nvPr/>
          </p:nvSpPr>
          <p:spPr bwMode="auto">
            <a:xfrm>
              <a:off x="0" y="0"/>
              <a:ext cx="4372005" cy="388800"/>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sp>
          <p:nvSpPr>
            <p:cNvPr id="133147" name="TextBox 146"/>
            <p:cNvSpPr txBox="1">
              <a:spLocks noChangeArrowheads="1"/>
            </p:cNvSpPr>
            <p:nvPr/>
          </p:nvSpPr>
          <p:spPr bwMode="auto">
            <a:xfrm>
              <a:off x="0" y="6347"/>
              <a:ext cx="4372005" cy="38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تتفرع </a:t>
              </a:r>
              <a:r>
                <a:rPr lang="ar-EG" altLang="zh-CN" sz="2400" b="1" dirty="0">
                  <a:solidFill>
                    <a:schemeClr val="bg1"/>
                  </a:solidFill>
                  <a:latin typeface="Microsoft YaHei" pitchFamily="34" charset="-122"/>
                  <a:ea typeface="Microsoft YaHei" pitchFamily="34" charset="-122"/>
                </a:rPr>
                <a:t>خطوط أضعف من </a:t>
              </a:r>
              <a:r>
                <a:rPr lang="ar-EG" altLang="zh-CN" sz="2400" b="1" dirty="0" smtClean="0">
                  <a:solidFill>
                    <a:schemeClr val="bg1"/>
                  </a:solidFill>
                  <a:latin typeface="Microsoft YaHei" pitchFamily="34" charset="-122"/>
                  <a:ea typeface="Microsoft YaHei" pitchFamily="34" charset="-122"/>
                </a:rPr>
                <a:t>النهاية</a:t>
              </a:r>
              <a:endParaRPr lang="en-US" altLang="ar-EG" sz="2400" b="1" dirty="0">
                <a:solidFill>
                  <a:schemeClr val="bg1"/>
                </a:solidFill>
                <a:latin typeface="Microsoft YaHei" pitchFamily="34" charset="-122"/>
                <a:ea typeface="Microsoft YaHei" pitchFamily="34" charset="-122"/>
              </a:endParaRPr>
            </a:p>
          </p:txBody>
        </p:sp>
      </p:grpSp>
      <p:grpSp>
        <p:nvGrpSpPr>
          <p:cNvPr id="10252" name="Group 12"/>
          <p:cNvGrpSpPr>
            <a:grpSpLocks/>
          </p:cNvGrpSpPr>
          <p:nvPr/>
        </p:nvGrpSpPr>
        <p:grpSpPr bwMode="auto">
          <a:xfrm>
            <a:off x="1232293" y="3048010"/>
            <a:ext cx="4482709" cy="485471"/>
            <a:chOff x="0" y="-15886"/>
            <a:chExt cx="3729063" cy="404816"/>
          </a:xfrm>
        </p:grpSpPr>
        <p:sp>
          <p:nvSpPr>
            <p:cNvPr id="133144" name="矩形 32"/>
            <p:cNvSpPr>
              <a:spLocks/>
            </p:cNvSpPr>
            <p:nvPr/>
          </p:nvSpPr>
          <p:spPr bwMode="auto">
            <a:xfrm>
              <a:off x="0" y="0"/>
              <a:ext cx="3729063" cy="388930"/>
            </a:xfrm>
            <a:prstGeom prst="rect">
              <a:avLst/>
            </a:prstGeom>
            <a:solidFill>
              <a:srgbClr val="7F7F7F">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5" name="TextBox 146"/>
            <p:cNvSpPr txBox="1">
              <a:spLocks noChangeArrowheads="1"/>
            </p:cNvSpPr>
            <p:nvPr/>
          </p:nvSpPr>
          <p:spPr bwMode="auto">
            <a:xfrm>
              <a:off x="0" y="-15886"/>
              <a:ext cx="3729063" cy="38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استعمل </a:t>
              </a:r>
              <a:r>
                <a:rPr lang="ar-EG" altLang="zh-CN" sz="2400" b="1" dirty="0">
                  <a:solidFill>
                    <a:schemeClr val="bg1"/>
                  </a:solidFill>
                  <a:latin typeface="Microsoft YaHei" pitchFamily="34" charset="-122"/>
                  <a:ea typeface="Microsoft YaHei" pitchFamily="34" charset="-122"/>
                </a:rPr>
                <a:t>الصور بشكل أفضل</a:t>
              </a:r>
              <a:endParaRPr lang="en-US" altLang="ar-EG" sz="2400" b="1" dirty="0">
                <a:solidFill>
                  <a:schemeClr val="bg1"/>
                </a:solidFill>
                <a:latin typeface="Microsoft YaHei" pitchFamily="34" charset="-122"/>
                <a:ea typeface="Microsoft YaHei" pitchFamily="34" charset="-122"/>
              </a:endParaRPr>
            </a:p>
          </p:txBody>
        </p:sp>
      </p:grpSp>
      <p:grpSp>
        <p:nvGrpSpPr>
          <p:cNvPr id="10256" name="Group 16"/>
          <p:cNvGrpSpPr>
            <a:grpSpLocks/>
          </p:cNvGrpSpPr>
          <p:nvPr/>
        </p:nvGrpSpPr>
        <p:grpSpPr bwMode="auto">
          <a:xfrm>
            <a:off x="1412879" y="4476758"/>
            <a:ext cx="4835525" cy="480715"/>
            <a:chOff x="0" y="0"/>
            <a:chExt cx="4372005" cy="400447"/>
          </a:xfrm>
        </p:grpSpPr>
        <p:sp>
          <p:nvSpPr>
            <p:cNvPr id="133142" name="矩形 31"/>
            <p:cNvSpPr>
              <a:spLocks/>
            </p:cNvSpPr>
            <p:nvPr/>
          </p:nvSpPr>
          <p:spPr bwMode="auto">
            <a:xfrm>
              <a:off x="0" y="0"/>
              <a:ext cx="4372005" cy="388388"/>
            </a:xfrm>
            <a:prstGeom prst="rect">
              <a:avLst/>
            </a:prstGeom>
            <a:solidFill>
              <a:srgbClr val="595959">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3" name="TextBox 146"/>
            <p:cNvSpPr txBox="1">
              <a:spLocks noChangeArrowheads="1"/>
            </p:cNvSpPr>
            <p:nvPr/>
          </p:nvSpPr>
          <p:spPr bwMode="auto">
            <a:xfrm>
              <a:off x="0" y="15869"/>
              <a:ext cx="4372004" cy="3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a:solidFill>
                    <a:schemeClr val="bg1"/>
                  </a:solidFill>
                  <a:latin typeface="Microsoft YaHei" pitchFamily="34" charset="-122"/>
                  <a:ea typeface="Microsoft YaHei" pitchFamily="34" charset="-122"/>
                </a:rPr>
                <a:t>الكلمة يجب أن تكون دائما فوق الخط</a:t>
              </a:r>
              <a:endParaRPr lang="en-US" altLang="ar-EG" sz="2400" b="1" dirty="0">
                <a:solidFill>
                  <a:schemeClr val="bg1"/>
                </a:solidFill>
                <a:latin typeface="Microsoft YaHei" pitchFamily="34" charset="-122"/>
                <a:ea typeface="Microsoft YaHei" pitchFamily="34" charset="-122"/>
              </a:endParaRPr>
            </a:p>
          </p:txBody>
        </p:sp>
      </p:grpSp>
      <p:grpSp>
        <p:nvGrpSpPr>
          <p:cNvPr id="10260" name="Group 20"/>
          <p:cNvGrpSpPr>
            <a:grpSpLocks/>
          </p:cNvGrpSpPr>
          <p:nvPr/>
        </p:nvGrpSpPr>
        <p:grpSpPr bwMode="auto">
          <a:xfrm>
            <a:off x="5943604" y="1331594"/>
            <a:ext cx="747713" cy="889635"/>
            <a:chOff x="0" y="0"/>
            <a:chExt cx="747186" cy="740914"/>
          </a:xfrm>
        </p:grpSpPr>
        <p:grpSp>
          <p:nvGrpSpPr>
            <p:cNvPr id="133138" name="Group 21"/>
            <p:cNvGrpSpPr>
              <a:grpSpLocks noChangeAspect="1"/>
            </p:cNvGrpSpPr>
            <p:nvPr/>
          </p:nvGrpSpPr>
          <p:grpSpPr bwMode="auto">
            <a:xfrm>
              <a:off x="3136" y="0"/>
              <a:ext cx="740914" cy="740914"/>
              <a:chOff x="0" y="0"/>
              <a:chExt cx="823237" cy="823237"/>
            </a:xfrm>
          </p:grpSpPr>
          <p:sp>
            <p:nvSpPr>
              <p:cNvPr id="133140" name="椭圆 38"/>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1" name="椭圆 39"/>
              <p:cNvSpPr>
                <a:spLocks noChangeAspect="1"/>
              </p:cNvSpPr>
              <p:nvPr/>
            </p:nvSpPr>
            <p:spPr bwMode="auto">
              <a:xfrm>
                <a:off x="51620" y="51621"/>
                <a:ext cx="720000" cy="720000"/>
              </a:xfrm>
              <a:prstGeom prst="ellipse">
                <a:avLst/>
              </a:prstGeom>
              <a:solidFill>
                <a:srgbClr val="007E00">
                  <a:alpha val="79999"/>
                </a:srgbClr>
              </a:solidFill>
              <a:ln w="12700">
                <a:solidFill>
                  <a:schemeClr val="bg1"/>
                </a:solidFill>
                <a:round/>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grpSp>
        <p:sp>
          <p:nvSpPr>
            <p:cNvPr id="133139" name="Rectangle 13"/>
            <p:cNvSpPr>
              <a:spLocks noChangeArrowheads="1"/>
            </p:cNvSpPr>
            <p:nvPr/>
          </p:nvSpPr>
          <p:spPr bwMode="auto">
            <a:xfrm>
              <a:off x="0" y="170402"/>
              <a:ext cx="747186" cy="3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smtClean="0">
                  <a:solidFill>
                    <a:schemeClr val="bg1"/>
                  </a:solidFill>
                  <a:latin typeface="Microsoft YaHei" pitchFamily="34" charset="-122"/>
                  <a:ea typeface="Microsoft YaHei" pitchFamily="34" charset="-122"/>
                </a:rPr>
                <a:t>10</a:t>
              </a:r>
              <a:endParaRPr lang="zh-CN" altLang="en-US" sz="2400" dirty="0">
                <a:solidFill>
                  <a:schemeClr val="bg1"/>
                </a:solidFill>
                <a:latin typeface="Microsoft YaHei" pitchFamily="34" charset="-122"/>
                <a:ea typeface="Microsoft YaHei" pitchFamily="34" charset="-122"/>
              </a:endParaRPr>
            </a:p>
          </p:txBody>
        </p:sp>
      </p:grpSp>
      <p:grpSp>
        <p:nvGrpSpPr>
          <p:cNvPr id="10265" name="Group 25"/>
          <p:cNvGrpSpPr>
            <a:grpSpLocks/>
          </p:cNvGrpSpPr>
          <p:nvPr/>
        </p:nvGrpSpPr>
        <p:grpSpPr bwMode="auto">
          <a:xfrm>
            <a:off x="5486412" y="2731769"/>
            <a:ext cx="747713" cy="887731"/>
            <a:chOff x="0" y="0"/>
            <a:chExt cx="747186" cy="739990"/>
          </a:xfrm>
        </p:grpSpPr>
        <p:grpSp>
          <p:nvGrpSpPr>
            <p:cNvPr id="133134" name="Group 26"/>
            <p:cNvGrpSpPr>
              <a:grpSpLocks noChangeAspect="1"/>
            </p:cNvGrpSpPr>
            <p:nvPr/>
          </p:nvGrpSpPr>
          <p:grpSpPr bwMode="auto">
            <a:xfrm>
              <a:off x="3598" y="0"/>
              <a:ext cx="739990" cy="739990"/>
              <a:chOff x="0" y="0"/>
              <a:chExt cx="822211" cy="822211"/>
            </a:xfrm>
          </p:grpSpPr>
          <p:sp>
            <p:nvSpPr>
              <p:cNvPr id="133136" name="椭圆 35"/>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7" name="椭圆 36"/>
              <p:cNvSpPr>
                <a:spLocks noChangeAspect="1"/>
              </p:cNvSpPr>
              <p:nvPr/>
            </p:nvSpPr>
            <p:spPr bwMode="auto">
              <a:xfrm>
                <a:off x="50644" y="51168"/>
                <a:ext cx="720921" cy="719876"/>
              </a:xfrm>
              <a:prstGeom prst="ellipse">
                <a:avLst/>
              </a:prstGeom>
              <a:solidFill>
                <a:srgbClr val="7F7F7F">
                  <a:alpha val="79999"/>
                </a:srgbClr>
              </a:solidFill>
              <a:ln w="12700">
                <a:solidFill>
                  <a:srgbClr val="7F7F7F"/>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5" name="Rectangle 13"/>
            <p:cNvSpPr>
              <a:spLocks noChangeArrowheads="1"/>
            </p:cNvSpPr>
            <p:nvPr/>
          </p:nvSpPr>
          <p:spPr bwMode="auto">
            <a:xfrm>
              <a:off x="0" y="169940"/>
              <a:ext cx="747186" cy="38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b="1" dirty="0" smtClean="0">
                  <a:solidFill>
                    <a:schemeClr val="bg1"/>
                  </a:solidFill>
                  <a:latin typeface="Microsoft YaHei" pitchFamily="34" charset="-122"/>
                  <a:ea typeface="Microsoft YaHei" pitchFamily="34" charset="-122"/>
                </a:rPr>
                <a:t>11</a:t>
              </a:r>
              <a:endParaRPr lang="zh-CN" altLang="en-US" sz="2400" b="1" dirty="0">
                <a:solidFill>
                  <a:schemeClr val="bg1"/>
                </a:solidFill>
                <a:latin typeface="Microsoft YaHei" pitchFamily="34" charset="-122"/>
                <a:ea typeface="Microsoft YaHei" pitchFamily="34" charset="-122"/>
              </a:endParaRPr>
            </a:p>
          </p:txBody>
        </p:sp>
      </p:grpSp>
      <p:grpSp>
        <p:nvGrpSpPr>
          <p:cNvPr id="10270" name="Group 30"/>
          <p:cNvGrpSpPr>
            <a:grpSpLocks/>
          </p:cNvGrpSpPr>
          <p:nvPr/>
        </p:nvGrpSpPr>
        <p:grpSpPr bwMode="auto">
          <a:xfrm>
            <a:off x="5943604" y="4141469"/>
            <a:ext cx="747713" cy="887731"/>
            <a:chOff x="0" y="0"/>
            <a:chExt cx="747186" cy="740120"/>
          </a:xfrm>
        </p:grpSpPr>
        <p:grpSp>
          <p:nvGrpSpPr>
            <p:cNvPr id="133130" name="Group 31"/>
            <p:cNvGrpSpPr>
              <a:grpSpLocks noChangeAspect="1"/>
            </p:cNvGrpSpPr>
            <p:nvPr/>
          </p:nvGrpSpPr>
          <p:grpSpPr bwMode="auto">
            <a:xfrm>
              <a:off x="3533" y="0"/>
              <a:ext cx="740120" cy="740120"/>
              <a:chOff x="0" y="0"/>
              <a:chExt cx="822355" cy="822355"/>
            </a:xfrm>
          </p:grpSpPr>
          <p:sp>
            <p:nvSpPr>
              <p:cNvPr id="133132" name="椭圆 41"/>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3" name="椭圆 42"/>
              <p:cNvSpPr>
                <a:spLocks noChangeAspect="1"/>
              </p:cNvSpPr>
              <p:nvPr/>
            </p:nvSpPr>
            <p:spPr bwMode="auto">
              <a:xfrm>
                <a:off x="50718" y="51177"/>
                <a:ext cx="720921" cy="720002"/>
              </a:xfrm>
              <a:prstGeom prst="ellipse">
                <a:avLst/>
              </a:prstGeom>
              <a:solidFill>
                <a:srgbClr val="595959">
                  <a:alpha val="79999"/>
                </a:srgbClr>
              </a:solidFill>
              <a:ln w="12700">
                <a:solidFill>
                  <a:srgbClr val="595959"/>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1" name="Rectangle 13"/>
            <p:cNvSpPr>
              <a:spLocks noChangeArrowheads="1"/>
            </p:cNvSpPr>
            <p:nvPr/>
          </p:nvSpPr>
          <p:spPr bwMode="auto">
            <a:xfrm>
              <a:off x="0" y="170005"/>
              <a:ext cx="747186" cy="3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smtClean="0">
                  <a:solidFill>
                    <a:schemeClr val="bg1"/>
                  </a:solidFill>
                  <a:latin typeface="Microsoft YaHei" pitchFamily="34" charset="-122"/>
                  <a:ea typeface="Microsoft YaHei" pitchFamily="34" charset="-122"/>
                </a:rPr>
                <a:t>12</a:t>
              </a:r>
              <a:endParaRPr lang="zh-CN" altLang="en-US" sz="2400" dirty="0">
                <a:solidFill>
                  <a:schemeClr val="bg1"/>
                </a:solidFill>
                <a:latin typeface="Microsoft YaHei" pitchFamily="34" charset="-122"/>
                <a:ea typeface="Microsoft YaHei" pitchFamily="34" charset="-122"/>
              </a:endParaRPr>
            </a:p>
          </p:txBody>
        </p:sp>
      </p:grpSp>
      <p:sp>
        <p:nvSpPr>
          <p:cNvPr id="35" name="TextBox 13"/>
          <p:cNvSpPr txBox="1">
            <a:spLocks noChangeArrowheads="1"/>
          </p:cNvSpPr>
          <p:nvPr/>
        </p:nvSpPr>
        <p:spPr bwMode="auto">
          <a:xfrm>
            <a:off x="5265738" y="139065"/>
            <a:ext cx="3878262"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lnSpc>
                <a:spcPct val="120000"/>
              </a:lnSpc>
              <a:spcBef>
                <a:spcPct val="50000"/>
              </a:spcBef>
            </a:pPr>
            <a:r>
              <a:rPr lang="ar-EG" altLang="zh-CN" sz="2800" b="1" dirty="0">
                <a:solidFill>
                  <a:schemeClr val="bg1"/>
                </a:solidFill>
                <a:latin typeface="Microsoft YaHei" pitchFamily="34" charset="-122"/>
                <a:ea typeface="Microsoft YaHei" pitchFamily="34" charset="-122"/>
              </a:rPr>
              <a:t>الأنشطة والإجراءات</a:t>
            </a:r>
            <a:endParaRPr lang="zh-CN" altLang="en-US" sz="2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461812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2"/>
                                        </p:tgtEl>
                                        <p:attrNameLst>
                                          <p:attrName>ppt_y</p:attrName>
                                        </p:attrNameLst>
                                      </p:cBhvr>
                                      <p:tavLst>
                                        <p:tav tm="0">
                                          <p:val>
                                            <p:strVal val="#ppt_y"/>
                                          </p:val>
                                        </p:tav>
                                        <p:tav tm="100000">
                                          <p:val>
                                            <p:strVal val="#ppt_y"/>
                                          </p:val>
                                        </p:tav>
                                      </p:tavLst>
                                    </p:anim>
                                    <p:animEffect transition="in" filter="fade">
                                      <p:cBhvr>
                                        <p:cTn id="10" dur="1000"/>
                                        <p:tgtEl>
                                          <p:spTgt spid="10242"/>
                                        </p:tgtEl>
                                      </p:cBhvr>
                                    </p:animEffect>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0260"/>
                                        </p:tgtEl>
                                        <p:attrNameLst>
                                          <p:attrName>style.visibility</p:attrName>
                                        </p:attrNameLst>
                                      </p:cBhvr>
                                      <p:to>
                                        <p:strVal val="visible"/>
                                      </p:to>
                                    </p:set>
                                    <p:anim calcmode="lin" valueType="num">
                                      <p:cBhvr>
                                        <p:cTn id="14" dur="500" fill="hold"/>
                                        <p:tgtEl>
                                          <p:spTgt spid="10260"/>
                                        </p:tgtEl>
                                        <p:attrNameLst>
                                          <p:attrName>ppt_w</p:attrName>
                                        </p:attrNameLst>
                                      </p:cBhvr>
                                      <p:tavLst>
                                        <p:tav tm="0">
                                          <p:val>
                                            <p:fltVal val="0"/>
                                          </p:val>
                                        </p:tav>
                                        <p:tav tm="100000">
                                          <p:val>
                                            <p:strVal val="#ppt_w"/>
                                          </p:val>
                                        </p:tav>
                                      </p:tavLst>
                                    </p:anim>
                                    <p:anim calcmode="lin" valueType="num">
                                      <p:cBhvr>
                                        <p:cTn id="15" dur="500" fill="hold"/>
                                        <p:tgtEl>
                                          <p:spTgt spid="10260"/>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10248"/>
                                        </p:tgtEl>
                                        <p:attrNameLst>
                                          <p:attrName>style.visibility</p:attrName>
                                        </p:attrNameLst>
                                      </p:cBhvr>
                                      <p:to>
                                        <p:strVal val="visible"/>
                                      </p:to>
                                    </p:set>
                                    <p:animEffect transition="in" filter="slide(fromLeft)">
                                      <p:cBhvr>
                                        <p:cTn id="18" dur="500"/>
                                        <p:tgtEl>
                                          <p:spTgt spid="10248"/>
                                        </p:tgtEl>
                                      </p:cBhvr>
                                    </p:animEffect>
                                  </p:childTnLst>
                                </p:cTn>
                              </p:par>
                              <p:par>
                                <p:cTn id="19" presetID="23" presetClass="entr" presetSubtype="16" fill="hold" nodeType="withEffect">
                                  <p:stCondLst>
                                    <p:cond delay="400"/>
                                  </p:stCondLst>
                                  <p:childTnLst>
                                    <p:set>
                                      <p:cBhvr>
                                        <p:cTn id="20" dur="1" fill="hold">
                                          <p:stCondLst>
                                            <p:cond delay="0"/>
                                          </p:stCondLst>
                                        </p:cTn>
                                        <p:tgtEl>
                                          <p:spTgt spid="10265"/>
                                        </p:tgtEl>
                                        <p:attrNameLst>
                                          <p:attrName>style.visibility</p:attrName>
                                        </p:attrNameLst>
                                      </p:cBhvr>
                                      <p:to>
                                        <p:strVal val="visible"/>
                                      </p:to>
                                    </p:set>
                                    <p:anim calcmode="lin" valueType="num">
                                      <p:cBhvr>
                                        <p:cTn id="21" dur="500" fill="hold"/>
                                        <p:tgtEl>
                                          <p:spTgt spid="10265"/>
                                        </p:tgtEl>
                                        <p:attrNameLst>
                                          <p:attrName>ppt_w</p:attrName>
                                        </p:attrNameLst>
                                      </p:cBhvr>
                                      <p:tavLst>
                                        <p:tav tm="0">
                                          <p:val>
                                            <p:fltVal val="0"/>
                                          </p:val>
                                        </p:tav>
                                        <p:tav tm="100000">
                                          <p:val>
                                            <p:strVal val="#ppt_w"/>
                                          </p:val>
                                        </p:tav>
                                      </p:tavLst>
                                    </p:anim>
                                    <p:anim calcmode="lin" valueType="num">
                                      <p:cBhvr>
                                        <p:cTn id="22" dur="500" fill="hold"/>
                                        <p:tgtEl>
                                          <p:spTgt spid="10265"/>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0252"/>
                                        </p:tgtEl>
                                        <p:attrNameLst>
                                          <p:attrName>style.visibility</p:attrName>
                                        </p:attrNameLst>
                                      </p:cBhvr>
                                      <p:to>
                                        <p:strVal val="visible"/>
                                      </p:to>
                                    </p:set>
                                    <p:animEffect transition="in" filter="slide(fromLeft)">
                                      <p:cBhvr>
                                        <p:cTn id="25" dur="500"/>
                                        <p:tgtEl>
                                          <p:spTgt spid="10252"/>
                                        </p:tgtEl>
                                      </p:cBhvr>
                                    </p:animEffect>
                                  </p:childTnLst>
                                </p:cTn>
                              </p:par>
                              <p:par>
                                <p:cTn id="26" presetID="23" presetClass="entr" presetSubtype="16" fill="hold" nodeType="withEffect">
                                  <p:stCondLst>
                                    <p:cond delay="800"/>
                                  </p:stCondLst>
                                  <p:childTnLst>
                                    <p:set>
                                      <p:cBhvr>
                                        <p:cTn id="27" dur="1" fill="hold">
                                          <p:stCondLst>
                                            <p:cond delay="0"/>
                                          </p:stCondLst>
                                        </p:cTn>
                                        <p:tgtEl>
                                          <p:spTgt spid="10270"/>
                                        </p:tgtEl>
                                        <p:attrNameLst>
                                          <p:attrName>style.visibility</p:attrName>
                                        </p:attrNameLst>
                                      </p:cBhvr>
                                      <p:to>
                                        <p:strVal val="visible"/>
                                      </p:to>
                                    </p:set>
                                    <p:anim calcmode="lin" valueType="num">
                                      <p:cBhvr>
                                        <p:cTn id="28" dur="500" fill="hold"/>
                                        <p:tgtEl>
                                          <p:spTgt spid="10270"/>
                                        </p:tgtEl>
                                        <p:attrNameLst>
                                          <p:attrName>ppt_w</p:attrName>
                                        </p:attrNameLst>
                                      </p:cBhvr>
                                      <p:tavLst>
                                        <p:tav tm="0">
                                          <p:val>
                                            <p:fltVal val="0"/>
                                          </p:val>
                                        </p:tav>
                                        <p:tav tm="100000">
                                          <p:val>
                                            <p:strVal val="#ppt_w"/>
                                          </p:val>
                                        </p:tav>
                                      </p:tavLst>
                                    </p:anim>
                                    <p:anim calcmode="lin" valueType="num">
                                      <p:cBhvr>
                                        <p:cTn id="29" dur="500" fill="hold"/>
                                        <p:tgtEl>
                                          <p:spTgt spid="10270"/>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0256"/>
                                        </p:tgtEl>
                                        <p:attrNameLst>
                                          <p:attrName>style.visibility</p:attrName>
                                        </p:attrNameLst>
                                      </p:cBhvr>
                                      <p:to>
                                        <p:strVal val="visible"/>
                                      </p:to>
                                    </p:set>
                                    <p:animEffect transition="in" filter="slide(fromLeft)">
                                      <p:cBhvr>
                                        <p:cTn id="32" dur="500"/>
                                        <p:tgtEl>
                                          <p:spTgt spid="10256"/>
                                        </p:tgtEl>
                                      </p:cBhvr>
                                    </p:animEffect>
                                  </p:childTnLst>
                                </p:cTn>
                              </p:par>
                            </p:childTnLst>
                          </p:cTn>
                        </p:par>
                        <p:par>
                          <p:cTn id="33" fill="hold" nodeType="afterGroup">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lide(from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5867412" y="1522102"/>
            <a:ext cx="2754313" cy="3305175"/>
            <a:chOff x="0" y="0"/>
            <a:chExt cx="2754000" cy="2754000"/>
          </a:xfrm>
        </p:grpSpPr>
        <p:grpSp>
          <p:nvGrpSpPr>
            <p:cNvPr id="133148" name="Group 3"/>
            <p:cNvGrpSpPr>
              <a:grpSpLocks noChangeAspect="1"/>
            </p:cNvGrpSpPr>
            <p:nvPr/>
          </p:nvGrpSpPr>
          <p:grpSpPr bwMode="auto">
            <a:xfrm>
              <a:off x="0" y="0"/>
              <a:ext cx="2754000" cy="2754000"/>
              <a:chOff x="0" y="0"/>
              <a:chExt cx="3060000" cy="3060000"/>
            </a:xfrm>
          </p:grpSpPr>
          <p:sp>
            <p:nvSpPr>
              <p:cNvPr id="133150" name="椭圆 29"/>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rtl="0"/>
                <a:endParaRPr lang="zh-CN" altLang="en-US">
                  <a:solidFill>
                    <a:srgbClr val="FFFFFF"/>
                  </a:solidFill>
                  <a:latin typeface="Calibri" pitchFamily="34" charset="0"/>
                </a:endParaRPr>
              </a:p>
            </p:txBody>
          </p:sp>
          <p:sp>
            <p:nvSpPr>
              <p:cNvPr id="133151" name="椭圆 30"/>
              <p:cNvSpPr>
                <a:spLocks noChangeAspect="1"/>
              </p:cNvSpPr>
              <p:nvPr/>
            </p:nvSpPr>
            <p:spPr bwMode="auto">
              <a:xfrm>
                <a:off x="234571" y="234570"/>
                <a:ext cx="2590858" cy="2590860"/>
              </a:xfrm>
              <a:prstGeom prst="ellipse">
                <a:avLst/>
              </a:prstGeom>
              <a:solidFill>
                <a:schemeClr val="bg1">
                  <a:alpha val="25098"/>
                </a:schemeClr>
              </a:solidFill>
              <a:ln w="76200">
                <a:solidFill>
                  <a:srgbClr val="595959">
                    <a:alpha val="25098"/>
                  </a:srgbClr>
                </a:solidFill>
                <a:round/>
                <a:headEnd/>
                <a:tailEnd/>
              </a:ln>
            </p:spPr>
            <p:txBody>
              <a:bodyPr anchor="ctr"/>
              <a:lstStyle/>
              <a:p>
                <a:pPr algn="ctr" rtl="0"/>
                <a:endParaRPr lang="zh-CN" altLang="en-US">
                  <a:solidFill>
                    <a:srgbClr val="FFFFFF"/>
                  </a:solidFill>
                  <a:latin typeface="Calibri" pitchFamily="34" charset="0"/>
                </a:endParaRPr>
              </a:p>
            </p:txBody>
          </p:sp>
        </p:grpSp>
        <p:sp>
          <p:nvSpPr>
            <p:cNvPr id="133149" name="Rectangle 13"/>
            <p:cNvSpPr>
              <a:spLocks noChangeArrowheads="1"/>
            </p:cNvSpPr>
            <p:nvPr/>
          </p:nvSpPr>
          <p:spPr bwMode="auto">
            <a:xfrm>
              <a:off x="392068" y="1017472"/>
              <a:ext cx="1969864" cy="69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t>قوانين </a:t>
              </a:r>
              <a:endParaRPr lang="ar-EG" altLang="zh-CN" sz="2400" b="1" dirty="0" smtClean="0"/>
            </a:p>
            <a:p>
              <a:pPr algn="ctr" rtl="1"/>
              <a:r>
                <a:rPr lang="ar-EG" altLang="zh-CN" sz="2400" b="1" dirty="0" smtClean="0"/>
                <a:t>الخرائط </a:t>
              </a:r>
              <a:r>
                <a:rPr lang="ar-EG" altLang="zh-CN" sz="2400" b="1" dirty="0"/>
                <a:t>الذهنية</a:t>
              </a:r>
              <a:endParaRPr lang="en-US" altLang="ar-EG" sz="2400" b="1" dirty="0"/>
            </a:p>
          </p:txBody>
        </p:sp>
      </p:grpSp>
      <p:grpSp>
        <p:nvGrpSpPr>
          <p:cNvPr id="10248" name="Group 8"/>
          <p:cNvGrpSpPr>
            <a:grpSpLocks/>
          </p:cNvGrpSpPr>
          <p:nvPr/>
        </p:nvGrpSpPr>
        <p:grpSpPr bwMode="auto">
          <a:xfrm>
            <a:off x="1260486" y="1668780"/>
            <a:ext cx="4835525" cy="469285"/>
            <a:chOff x="0" y="0"/>
            <a:chExt cx="4372005" cy="390901"/>
          </a:xfrm>
        </p:grpSpPr>
        <p:sp>
          <p:nvSpPr>
            <p:cNvPr id="133146" name="矩形 33"/>
            <p:cNvSpPr>
              <a:spLocks/>
            </p:cNvSpPr>
            <p:nvPr/>
          </p:nvSpPr>
          <p:spPr bwMode="auto">
            <a:xfrm>
              <a:off x="0" y="0"/>
              <a:ext cx="4372005" cy="388800"/>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sp>
          <p:nvSpPr>
            <p:cNvPr id="133147" name="TextBox 146"/>
            <p:cNvSpPr txBox="1">
              <a:spLocks noChangeArrowheads="1"/>
            </p:cNvSpPr>
            <p:nvPr/>
          </p:nvSpPr>
          <p:spPr bwMode="auto">
            <a:xfrm>
              <a:off x="0" y="6347"/>
              <a:ext cx="4372005" cy="38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اسرد </a:t>
              </a:r>
              <a:r>
                <a:rPr lang="ar-EG" altLang="zh-CN" sz="2400" b="1" dirty="0">
                  <a:solidFill>
                    <a:schemeClr val="bg1"/>
                  </a:solidFill>
                  <a:latin typeface="Microsoft YaHei" pitchFamily="34" charset="-122"/>
                  <a:ea typeface="Microsoft YaHei" pitchFamily="34" charset="-122"/>
                </a:rPr>
                <a:t>كل الأفكار </a:t>
              </a:r>
              <a:endParaRPr lang="en-US" altLang="ar-EG" sz="2400" b="1" dirty="0">
                <a:solidFill>
                  <a:schemeClr val="bg1"/>
                </a:solidFill>
                <a:latin typeface="Microsoft YaHei" pitchFamily="34" charset="-122"/>
                <a:ea typeface="Microsoft YaHei" pitchFamily="34" charset="-122"/>
              </a:endParaRPr>
            </a:p>
          </p:txBody>
        </p:sp>
      </p:grpSp>
      <p:grpSp>
        <p:nvGrpSpPr>
          <p:cNvPr id="10252" name="Group 12"/>
          <p:cNvGrpSpPr>
            <a:grpSpLocks/>
          </p:cNvGrpSpPr>
          <p:nvPr/>
        </p:nvGrpSpPr>
        <p:grpSpPr bwMode="auto">
          <a:xfrm>
            <a:off x="1232293" y="3048001"/>
            <a:ext cx="4482709" cy="485471"/>
            <a:chOff x="0" y="-15886"/>
            <a:chExt cx="3729063" cy="404816"/>
          </a:xfrm>
        </p:grpSpPr>
        <p:sp>
          <p:nvSpPr>
            <p:cNvPr id="133144" name="矩形 32"/>
            <p:cNvSpPr>
              <a:spLocks/>
            </p:cNvSpPr>
            <p:nvPr/>
          </p:nvSpPr>
          <p:spPr bwMode="auto">
            <a:xfrm>
              <a:off x="0" y="0"/>
              <a:ext cx="3729063" cy="388930"/>
            </a:xfrm>
            <a:prstGeom prst="rect">
              <a:avLst/>
            </a:prstGeom>
            <a:solidFill>
              <a:srgbClr val="7F7F7F">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5" name="TextBox 146"/>
            <p:cNvSpPr txBox="1">
              <a:spLocks noChangeArrowheads="1"/>
            </p:cNvSpPr>
            <p:nvPr/>
          </p:nvSpPr>
          <p:spPr bwMode="auto">
            <a:xfrm>
              <a:off x="0" y="-15886"/>
              <a:ext cx="3729063" cy="3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000" b="1" dirty="0" smtClean="0">
                  <a:solidFill>
                    <a:schemeClr val="bg1"/>
                  </a:solidFill>
                  <a:latin typeface="Microsoft YaHei" pitchFamily="34" charset="-122"/>
                  <a:ea typeface="Microsoft YaHei" pitchFamily="34" charset="-122"/>
                </a:rPr>
                <a:t>ابدأ </a:t>
              </a:r>
              <a:r>
                <a:rPr lang="ar-EG" altLang="zh-CN" sz="2000" b="1" dirty="0">
                  <a:solidFill>
                    <a:schemeClr val="bg1"/>
                  </a:solidFill>
                  <a:latin typeface="Microsoft YaHei" pitchFamily="34" charset="-122"/>
                  <a:ea typeface="Microsoft YaHei" pitchFamily="34" charset="-122"/>
                </a:rPr>
                <a:t>برسم تفرعات الخريطة من اليمين إلى اليسار</a:t>
              </a:r>
              <a:endParaRPr lang="en-US" altLang="ar-EG" sz="2000" b="1" dirty="0">
                <a:solidFill>
                  <a:schemeClr val="bg1"/>
                </a:solidFill>
                <a:latin typeface="Microsoft YaHei" pitchFamily="34" charset="-122"/>
                <a:ea typeface="Microsoft YaHei" pitchFamily="34" charset="-122"/>
              </a:endParaRPr>
            </a:p>
          </p:txBody>
        </p:sp>
      </p:grpSp>
      <p:grpSp>
        <p:nvGrpSpPr>
          <p:cNvPr id="10256" name="Group 16"/>
          <p:cNvGrpSpPr>
            <a:grpSpLocks/>
          </p:cNvGrpSpPr>
          <p:nvPr/>
        </p:nvGrpSpPr>
        <p:grpSpPr bwMode="auto">
          <a:xfrm>
            <a:off x="1412879" y="4476758"/>
            <a:ext cx="4835525" cy="480715"/>
            <a:chOff x="0" y="0"/>
            <a:chExt cx="4372005" cy="400447"/>
          </a:xfrm>
        </p:grpSpPr>
        <p:sp>
          <p:nvSpPr>
            <p:cNvPr id="133142" name="矩形 31"/>
            <p:cNvSpPr>
              <a:spLocks/>
            </p:cNvSpPr>
            <p:nvPr/>
          </p:nvSpPr>
          <p:spPr bwMode="auto">
            <a:xfrm>
              <a:off x="0" y="0"/>
              <a:ext cx="4372005" cy="388388"/>
            </a:xfrm>
            <a:prstGeom prst="rect">
              <a:avLst/>
            </a:prstGeom>
            <a:solidFill>
              <a:srgbClr val="595959">
                <a:alpha val="79999"/>
              </a:srgbClr>
            </a:solidFill>
            <a:ln w="12700">
              <a:solidFill>
                <a:schemeClr val="bg1"/>
              </a:solidFill>
              <a:miter lim="800000"/>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3" name="TextBox 146"/>
            <p:cNvSpPr txBox="1">
              <a:spLocks noChangeArrowheads="1"/>
            </p:cNvSpPr>
            <p:nvPr/>
          </p:nvSpPr>
          <p:spPr bwMode="auto">
            <a:xfrm>
              <a:off x="0" y="15869"/>
              <a:ext cx="4372004" cy="3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EG" altLang="zh-CN" sz="2400" b="1" dirty="0" smtClean="0">
                  <a:solidFill>
                    <a:schemeClr val="bg1"/>
                  </a:solidFill>
                  <a:latin typeface="Microsoft YaHei" pitchFamily="34" charset="-122"/>
                  <a:ea typeface="Microsoft YaHei" pitchFamily="34" charset="-122"/>
                </a:rPr>
                <a:t>أجعل </a:t>
              </a:r>
              <a:r>
                <a:rPr lang="ar-EG" altLang="zh-CN" sz="2400" b="1" dirty="0">
                  <a:solidFill>
                    <a:schemeClr val="bg1"/>
                  </a:solidFill>
                  <a:latin typeface="Microsoft YaHei" pitchFamily="34" charset="-122"/>
                  <a:ea typeface="Microsoft YaHei" pitchFamily="34" charset="-122"/>
                </a:rPr>
                <a:t>لك أسلوبك الخاص في عمل الخريطة</a:t>
              </a:r>
              <a:endParaRPr lang="en-US" altLang="ar-EG" sz="2400" b="1" dirty="0">
                <a:solidFill>
                  <a:schemeClr val="bg1"/>
                </a:solidFill>
                <a:latin typeface="Microsoft YaHei" pitchFamily="34" charset="-122"/>
                <a:ea typeface="Microsoft YaHei" pitchFamily="34" charset="-122"/>
              </a:endParaRPr>
            </a:p>
          </p:txBody>
        </p:sp>
      </p:grpSp>
      <p:grpSp>
        <p:nvGrpSpPr>
          <p:cNvPr id="10260" name="Group 20"/>
          <p:cNvGrpSpPr>
            <a:grpSpLocks/>
          </p:cNvGrpSpPr>
          <p:nvPr/>
        </p:nvGrpSpPr>
        <p:grpSpPr bwMode="auto">
          <a:xfrm>
            <a:off x="5943604" y="1331594"/>
            <a:ext cx="747713" cy="889635"/>
            <a:chOff x="0" y="0"/>
            <a:chExt cx="747186" cy="740914"/>
          </a:xfrm>
        </p:grpSpPr>
        <p:grpSp>
          <p:nvGrpSpPr>
            <p:cNvPr id="133138" name="Group 21"/>
            <p:cNvGrpSpPr>
              <a:grpSpLocks noChangeAspect="1"/>
            </p:cNvGrpSpPr>
            <p:nvPr/>
          </p:nvGrpSpPr>
          <p:grpSpPr bwMode="auto">
            <a:xfrm>
              <a:off x="3136" y="0"/>
              <a:ext cx="740914" cy="740914"/>
              <a:chOff x="0" y="0"/>
              <a:chExt cx="823237" cy="823237"/>
            </a:xfrm>
          </p:grpSpPr>
          <p:sp>
            <p:nvSpPr>
              <p:cNvPr id="133140" name="椭圆 38"/>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41" name="椭圆 39"/>
              <p:cNvSpPr>
                <a:spLocks noChangeAspect="1"/>
              </p:cNvSpPr>
              <p:nvPr/>
            </p:nvSpPr>
            <p:spPr bwMode="auto">
              <a:xfrm>
                <a:off x="51620" y="51621"/>
                <a:ext cx="720000" cy="720000"/>
              </a:xfrm>
              <a:prstGeom prst="ellipse">
                <a:avLst/>
              </a:prstGeom>
              <a:solidFill>
                <a:srgbClr val="007E00">
                  <a:alpha val="79999"/>
                </a:srgbClr>
              </a:solidFill>
              <a:ln w="12700">
                <a:solidFill>
                  <a:schemeClr val="bg1"/>
                </a:solidFill>
                <a:round/>
                <a:headEnd/>
                <a:tailEnd/>
              </a:ln>
            </p:spPr>
            <p:txBody>
              <a:bodyPr wrap="none" anchor="ctr"/>
              <a:lstStyle/>
              <a:p>
                <a:pPr algn="ctr" rtl="0" eaLnBrk="0" hangingPunct="0">
                  <a:buClr>
                    <a:srgbClr val="FF0000"/>
                  </a:buClr>
                  <a:buSzPct val="70000"/>
                </a:pPr>
                <a:endParaRPr lang="zh-CN" altLang="en-US" sz="2000">
                  <a:solidFill>
                    <a:schemeClr val="tx2"/>
                  </a:solidFill>
                  <a:ea typeface="Microsoft YaHei" pitchFamily="34" charset="-122"/>
                </a:endParaRPr>
              </a:p>
            </p:txBody>
          </p:sp>
        </p:grpSp>
        <p:sp>
          <p:nvSpPr>
            <p:cNvPr id="133139" name="Rectangle 13"/>
            <p:cNvSpPr>
              <a:spLocks noChangeArrowheads="1"/>
            </p:cNvSpPr>
            <p:nvPr/>
          </p:nvSpPr>
          <p:spPr bwMode="auto">
            <a:xfrm>
              <a:off x="0" y="170402"/>
              <a:ext cx="747186" cy="3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smtClean="0">
                  <a:solidFill>
                    <a:schemeClr val="bg1"/>
                  </a:solidFill>
                  <a:latin typeface="Microsoft YaHei" pitchFamily="34" charset="-122"/>
                  <a:ea typeface="Microsoft YaHei" pitchFamily="34" charset="-122"/>
                </a:rPr>
                <a:t>13</a:t>
              </a:r>
              <a:endParaRPr lang="zh-CN" altLang="en-US" sz="2400" dirty="0">
                <a:solidFill>
                  <a:schemeClr val="bg1"/>
                </a:solidFill>
                <a:latin typeface="Microsoft YaHei" pitchFamily="34" charset="-122"/>
                <a:ea typeface="Microsoft YaHei" pitchFamily="34" charset="-122"/>
              </a:endParaRPr>
            </a:p>
          </p:txBody>
        </p:sp>
      </p:grpSp>
      <p:grpSp>
        <p:nvGrpSpPr>
          <p:cNvPr id="10265" name="Group 25"/>
          <p:cNvGrpSpPr>
            <a:grpSpLocks/>
          </p:cNvGrpSpPr>
          <p:nvPr/>
        </p:nvGrpSpPr>
        <p:grpSpPr bwMode="auto">
          <a:xfrm>
            <a:off x="5486412" y="2731769"/>
            <a:ext cx="747713" cy="887731"/>
            <a:chOff x="0" y="0"/>
            <a:chExt cx="747186" cy="739990"/>
          </a:xfrm>
        </p:grpSpPr>
        <p:grpSp>
          <p:nvGrpSpPr>
            <p:cNvPr id="133134" name="Group 26"/>
            <p:cNvGrpSpPr>
              <a:grpSpLocks noChangeAspect="1"/>
            </p:cNvGrpSpPr>
            <p:nvPr/>
          </p:nvGrpSpPr>
          <p:grpSpPr bwMode="auto">
            <a:xfrm>
              <a:off x="3598" y="0"/>
              <a:ext cx="739990" cy="739990"/>
              <a:chOff x="0" y="0"/>
              <a:chExt cx="822211" cy="822211"/>
            </a:xfrm>
          </p:grpSpPr>
          <p:sp>
            <p:nvSpPr>
              <p:cNvPr id="133136" name="椭圆 35"/>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7" name="椭圆 36"/>
              <p:cNvSpPr>
                <a:spLocks noChangeAspect="1"/>
              </p:cNvSpPr>
              <p:nvPr/>
            </p:nvSpPr>
            <p:spPr bwMode="auto">
              <a:xfrm>
                <a:off x="50644" y="51168"/>
                <a:ext cx="720921" cy="719876"/>
              </a:xfrm>
              <a:prstGeom prst="ellipse">
                <a:avLst/>
              </a:prstGeom>
              <a:solidFill>
                <a:srgbClr val="7F7F7F">
                  <a:alpha val="79999"/>
                </a:srgbClr>
              </a:solidFill>
              <a:ln w="12700">
                <a:solidFill>
                  <a:srgbClr val="7F7F7F"/>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5" name="Rectangle 13"/>
            <p:cNvSpPr>
              <a:spLocks noChangeArrowheads="1"/>
            </p:cNvSpPr>
            <p:nvPr/>
          </p:nvSpPr>
          <p:spPr bwMode="auto">
            <a:xfrm>
              <a:off x="0" y="169940"/>
              <a:ext cx="747186" cy="38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b="1" dirty="0" smtClean="0">
                  <a:solidFill>
                    <a:schemeClr val="bg1"/>
                  </a:solidFill>
                  <a:latin typeface="Microsoft YaHei" pitchFamily="34" charset="-122"/>
                  <a:ea typeface="Microsoft YaHei" pitchFamily="34" charset="-122"/>
                </a:rPr>
                <a:t>14</a:t>
              </a:r>
              <a:endParaRPr lang="zh-CN" altLang="en-US" sz="2400" b="1" dirty="0">
                <a:solidFill>
                  <a:schemeClr val="bg1"/>
                </a:solidFill>
                <a:latin typeface="Microsoft YaHei" pitchFamily="34" charset="-122"/>
                <a:ea typeface="Microsoft YaHei" pitchFamily="34" charset="-122"/>
              </a:endParaRPr>
            </a:p>
          </p:txBody>
        </p:sp>
      </p:grpSp>
      <p:grpSp>
        <p:nvGrpSpPr>
          <p:cNvPr id="10270" name="Group 30"/>
          <p:cNvGrpSpPr>
            <a:grpSpLocks/>
          </p:cNvGrpSpPr>
          <p:nvPr/>
        </p:nvGrpSpPr>
        <p:grpSpPr bwMode="auto">
          <a:xfrm>
            <a:off x="5943604" y="4141469"/>
            <a:ext cx="747713" cy="887731"/>
            <a:chOff x="0" y="0"/>
            <a:chExt cx="747186" cy="740120"/>
          </a:xfrm>
        </p:grpSpPr>
        <p:grpSp>
          <p:nvGrpSpPr>
            <p:cNvPr id="133130" name="Group 31"/>
            <p:cNvGrpSpPr>
              <a:grpSpLocks noChangeAspect="1"/>
            </p:cNvGrpSpPr>
            <p:nvPr/>
          </p:nvGrpSpPr>
          <p:grpSpPr bwMode="auto">
            <a:xfrm>
              <a:off x="3533" y="0"/>
              <a:ext cx="740120" cy="740120"/>
              <a:chOff x="0" y="0"/>
              <a:chExt cx="822355" cy="822355"/>
            </a:xfrm>
          </p:grpSpPr>
          <p:sp>
            <p:nvSpPr>
              <p:cNvPr id="133132" name="椭圆 41"/>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sp>
            <p:nvSpPr>
              <p:cNvPr id="133133" name="椭圆 42"/>
              <p:cNvSpPr>
                <a:spLocks noChangeAspect="1"/>
              </p:cNvSpPr>
              <p:nvPr/>
            </p:nvSpPr>
            <p:spPr bwMode="auto">
              <a:xfrm>
                <a:off x="50718" y="51177"/>
                <a:ext cx="720921" cy="720002"/>
              </a:xfrm>
              <a:prstGeom prst="ellipse">
                <a:avLst/>
              </a:prstGeom>
              <a:solidFill>
                <a:srgbClr val="595959">
                  <a:alpha val="79999"/>
                </a:srgbClr>
              </a:solidFill>
              <a:ln w="12700">
                <a:solidFill>
                  <a:srgbClr val="595959"/>
                </a:solidFill>
                <a:round/>
                <a:headEnd/>
                <a:tailEnd/>
              </a:ln>
            </p:spPr>
            <p:txBody>
              <a:bodyPr wrap="none" anchor="ctr"/>
              <a:lstStyle/>
              <a:p>
                <a:pPr algn="ctr" rtl="0" eaLnBrk="0" fontAlgn="ctr" hangingPunct="0">
                  <a:buClr>
                    <a:srgbClr val="FF0000"/>
                  </a:buClr>
                  <a:buSzPct val="70000"/>
                </a:pPr>
                <a:endParaRPr lang="zh-CN" altLang="en-US" sz="2000">
                  <a:solidFill>
                    <a:schemeClr val="tx2"/>
                  </a:solidFill>
                  <a:latin typeface="Calibri" pitchFamily="34" charset="0"/>
                  <a:ea typeface="Microsoft YaHei" pitchFamily="34" charset="-122"/>
                </a:endParaRPr>
              </a:p>
            </p:txBody>
          </p:sp>
        </p:grpSp>
        <p:sp>
          <p:nvSpPr>
            <p:cNvPr id="133131" name="Rectangle 13"/>
            <p:cNvSpPr>
              <a:spLocks noChangeArrowheads="1"/>
            </p:cNvSpPr>
            <p:nvPr/>
          </p:nvSpPr>
          <p:spPr bwMode="auto">
            <a:xfrm>
              <a:off x="0" y="170005"/>
              <a:ext cx="747186" cy="3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r>
                <a:rPr lang="en-US" altLang="ar-EG" sz="2400" dirty="0" smtClean="0">
                  <a:solidFill>
                    <a:schemeClr val="bg1"/>
                  </a:solidFill>
                  <a:latin typeface="Microsoft YaHei" pitchFamily="34" charset="-122"/>
                  <a:ea typeface="Microsoft YaHei" pitchFamily="34" charset="-122"/>
                </a:rPr>
                <a:t>15</a:t>
              </a:r>
              <a:endParaRPr lang="zh-CN" altLang="en-US" sz="2400" dirty="0">
                <a:solidFill>
                  <a:schemeClr val="bg1"/>
                </a:solidFill>
                <a:latin typeface="Microsoft YaHei" pitchFamily="34" charset="-122"/>
                <a:ea typeface="Microsoft YaHei" pitchFamily="34" charset="-122"/>
              </a:endParaRPr>
            </a:p>
          </p:txBody>
        </p:sp>
      </p:grpSp>
      <p:sp>
        <p:nvSpPr>
          <p:cNvPr id="35" name="TextBox 13"/>
          <p:cNvSpPr txBox="1">
            <a:spLocks noChangeArrowheads="1"/>
          </p:cNvSpPr>
          <p:nvPr/>
        </p:nvSpPr>
        <p:spPr bwMode="auto">
          <a:xfrm>
            <a:off x="5265738" y="139065"/>
            <a:ext cx="3878262"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lnSpc>
                <a:spcPct val="120000"/>
              </a:lnSpc>
              <a:spcBef>
                <a:spcPct val="50000"/>
              </a:spcBef>
            </a:pPr>
            <a:r>
              <a:rPr lang="ar-EG" altLang="zh-CN" sz="2800" b="1" dirty="0">
                <a:solidFill>
                  <a:schemeClr val="bg1"/>
                </a:solidFill>
                <a:latin typeface="Microsoft YaHei" pitchFamily="34" charset="-122"/>
                <a:ea typeface="Microsoft YaHei" pitchFamily="34" charset="-122"/>
              </a:rPr>
              <a:t>الأنشطة والإجراءات</a:t>
            </a:r>
            <a:endParaRPr lang="zh-CN" altLang="en-US" sz="2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879609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2"/>
                                        </p:tgtEl>
                                        <p:attrNameLst>
                                          <p:attrName>ppt_y</p:attrName>
                                        </p:attrNameLst>
                                      </p:cBhvr>
                                      <p:tavLst>
                                        <p:tav tm="0">
                                          <p:val>
                                            <p:strVal val="#ppt_y"/>
                                          </p:val>
                                        </p:tav>
                                        <p:tav tm="100000">
                                          <p:val>
                                            <p:strVal val="#ppt_y"/>
                                          </p:val>
                                        </p:tav>
                                      </p:tavLst>
                                    </p:anim>
                                    <p:animEffect transition="in" filter="fade">
                                      <p:cBhvr>
                                        <p:cTn id="10" dur="1000"/>
                                        <p:tgtEl>
                                          <p:spTgt spid="10242"/>
                                        </p:tgtEl>
                                      </p:cBhvr>
                                    </p:animEffect>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0260"/>
                                        </p:tgtEl>
                                        <p:attrNameLst>
                                          <p:attrName>style.visibility</p:attrName>
                                        </p:attrNameLst>
                                      </p:cBhvr>
                                      <p:to>
                                        <p:strVal val="visible"/>
                                      </p:to>
                                    </p:set>
                                    <p:anim calcmode="lin" valueType="num">
                                      <p:cBhvr>
                                        <p:cTn id="14" dur="500" fill="hold"/>
                                        <p:tgtEl>
                                          <p:spTgt spid="10260"/>
                                        </p:tgtEl>
                                        <p:attrNameLst>
                                          <p:attrName>ppt_w</p:attrName>
                                        </p:attrNameLst>
                                      </p:cBhvr>
                                      <p:tavLst>
                                        <p:tav tm="0">
                                          <p:val>
                                            <p:fltVal val="0"/>
                                          </p:val>
                                        </p:tav>
                                        <p:tav tm="100000">
                                          <p:val>
                                            <p:strVal val="#ppt_w"/>
                                          </p:val>
                                        </p:tav>
                                      </p:tavLst>
                                    </p:anim>
                                    <p:anim calcmode="lin" valueType="num">
                                      <p:cBhvr>
                                        <p:cTn id="15" dur="500" fill="hold"/>
                                        <p:tgtEl>
                                          <p:spTgt spid="10260"/>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10248"/>
                                        </p:tgtEl>
                                        <p:attrNameLst>
                                          <p:attrName>style.visibility</p:attrName>
                                        </p:attrNameLst>
                                      </p:cBhvr>
                                      <p:to>
                                        <p:strVal val="visible"/>
                                      </p:to>
                                    </p:set>
                                    <p:animEffect transition="in" filter="slide(fromLeft)">
                                      <p:cBhvr>
                                        <p:cTn id="18" dur="500"/>
                                        <p:tgtEl>
                                          <p:spTgt spid="10248"/>
                                        </p:tgtEl>
                                      </p:cBhvr>
                                    </p:animEffect>
                                  </p:childTnLst>
                                </p:cTn>
                              </p:par>
                              <p:par>
                                <p:cTn id="19" presetID="23" presetClass="entr" presetSubtype="16" fill="hold" nodeType="withEffect">
                                  <p:stCondLst>
                                    <p:cond delay="400"/>
                                  </p:stCondLst>
                                  <p:childTnLst>
                                    <p:set>
                                      <p:cBhvr>
                                        <p:cTn id="20" dur="1" fill="hold">
                                          <p:stCondLst>
                                            <p:cond delay="0"/>
                                          </p:stCondLst>
                                        </p:cTn>
                                        <p:tgtEl>
                                          <p:spTgt spid="10265"/>
                                        </p:tgtEl>
                                        <p:attrNameLst>
                                          <p:attrName>style.visibility</p:attrName>
                                        </p:attrNameLst>
                                      </p:cBhvr>
                                      <p:to>
                                        <p:strVal val="visible"/>
                                      </p:to>
                                    </p:set>
                                    <p:anim calcmode="lin" valueType="num">
                                      <p:cBhvr>
                                        <p:cTn id="21" dur="500" fill="hold"/>
                                        <p:tgtEl>
                                          <p:spTgt spid="10265"/>
                                        </p:tgtEl>
                                        <p:attrNameLst>
                                          <p:attrName>ppt_w</p:attrName>
                                        </p:attrNameLst>
                                      </p:cBhvr>
                                      <p:tavLst>
                                        <p:tav tm="0">
                                          <p:val>
                                            <p:fltVal val="0"/>
                                          </p:val>
                                        </p:tav>
                                        <p:tav tm="100000">
                                          <p:val>
                                            <p:strVal val="#ppt_w"/>
                                          </p:val>
                                        </p:tav>
                                      </p:tavLst>
                                    </p:anim>
                                    <p:anim calcmode="lin" valueType="num">
                                      <p:cBhvr>
                                        <p:cTn id="22" dur="500" fill="hold"/>
                                        <p:tgtEl>
                                          <p:spTgt spid="10265"/>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0252"/>
                                        </p:tgtEl>
                                        <p:attrNameLst>
                                          <p:attrName>style.visibility</p:attrName>
                                        </p:attrNameLst>
                                      </p:cBhvr>
                                      <p:to>
                                        <p:strVal val="visible"/>
                                      </p:to>
                                    </p:set>
                                    <p:animEffect transition="in" filter="slide(fromLeft)">
                                      <p:cBhvr>
                                        <p:cTn id="25" dur="500"/>
                                        <p:tgtEl>
                                          <p:spTgt spid="10252"/>
                                        </p:tgtEl>
                                      </p:cBhvr>
                                    </p:animEffect>
                                  </p:childTnLst>
                                </p:cTn>
                              </p:par>
                              <p:par>
                                <p:cTn id="26" presetID="23" presetClass="entr" presetSubtype="16" fill="hold" nodeType="withEffect">
                                  <p:stCondLst>
                                    <p:cond delay="800"/>
                                  </p:stCondLst>
                                  <p:childTnLst>
                                    <p:set>
                                      <p:cBhvr>
                                        <p:cTn id="27" dur="1" fill="hold">
                                          <p:stCondLst>
                                            <p:cond delay="0"/>
                                          </p:stCondLst>
                                        </p:cTn>
                                        <p:tgtEl>
                                          <p:spTgt spid="10270"/>
                                        </p:tgtEl>
                                        <p:attrNameLst>
                                          <p:attrName>style.visibility</p:attrName>
                                        </p:attrNameLst>
                                      </p:cBhvr>
                                      <p:to>
                                        <p:strVal val="visible"/>
                                      </p:to>
                                    </p:set>
                                    <p:anim calcmode="lin" valueType="num">
                                      <p:cBhvr>
                                        <p:cTn id="28" dur="500" fill="hold"/>
                                        <p:tgtEl>
                                          <p:spTgt spid="10270"/>
                                        </p:tgtEl>
                                        <p:attrNameLst>
                                          <p:attrName>ppt_w</p:attrName>
                                        </p:attrNameLst>
                                      </p:cBhvr>
                                      <p:tavLst>
                                        <p:tav tm="0">
                                          <p:val>
                                            <p:fltVal val="0"/>
                                          </p:val>
                                        </p:tav>
                                        <p:tav tm="100000">
                                          <p:val>
                                            <p:strVal val="#ppt_w"/>
                                          </p:val>
                                        </p:tav>
                                      </p:tavLst>
                                    </p:anim>
                                    <p:anim calcmode="lin" valueType="num">
                                      <p:cBhvr>
                                        <p:cTn id="29" dur="500" fill="hold"/>
                                        <p:tgtEl>
                                          <p:spTgt spid="10270"/>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0256"/>
                                        </p:tgtEl>
                                        <p:attrNameLst>
                                          <p:attrName>style.visibility</p:attrName>
                                        </p:attrNameLst>
                                      </p:cBhvr>
                                      <p:to>
                                        <p:strVal val="visible"/>
                                      </p:to>
                                    </p:set>
                                    <p:animEffect transition="in" filter="slide(fromLeft)">
                                      <p:cBhvr>
                                        <p:cTn id="32" dur="500"/>
                                        <p:tgtEl>
                                          <p:spTgt spid="10256"/>
                                        </p:tgtEl>
                                      </p:cBhvr>
                                    </p:animEffect>
                                  </p:childTnLst>
                                </p:cTn>
                              </p:par>
                            </p:childTnLst>
                          </p:cTn>
                        </p:par>
                        <p:par>
                          <p:cTn id="33" fill="hold" nodeType="afterGroup">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lide(from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Flowchart: Multidocument 1"/>
          <p:cNvSpPr/>
          <p:nvPr/>
        </p:nvSpPr>
        <p:spPr>
          <a:xfrm>
            <a:off x="1828800" y="2057400"/>
            <a:ext cx="5638800" cy="2667000"/>
          </a:xfrm>
          <a:prstGeom prst="flowChartMultidocumen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sz="3200" b="1" dirty="0" smtClean="0">
                <a:effectLst>
                  <a:outerShdw blurRad="38100" dist="38100" dir="2700000" algn="tl">
                    <a:srgbClr val="000000">
                      <a:alpha val="43137"/>
                    </a:srgbClr>
                  </a:outerShdw>
                </a:effectLst>
                <a:ea typeface="Microsoft YaHei" pitchFamily="34" charset="-122"/>
              </a:rPr>
              <a:t>الابواب السبعة للخريطة الذهنية</a:t>
            </a:r>
            <a:endParaRPr lang="ar-EG" sz="3200" b="1" dirty="0">
              <a:effectLst>
                <a:outerShdw blurRad="38100" dist="38100" dir="2700000" algn="tl">
                  <a:srgbClr val="000000">
                    <a:alpha val="43137"/>
                  </a:srgbClr>
                </a:outerShdw>
              </a:effectLst>
              <a:ea typeface="Microsoft YaHei" pitchFamily="34" charset="-122"/>
            </a:endParaRPr>
          </a:p>
        </p:txBody>
      </p:sp>
    </p:spTree>
    <p:extLst>
      <p:ext uri="{BB962C8B-B14F-4D97-AF65-F5344CB8AC3E}">
        <p14:creationId xmlns:p14="http://schemas.microsoft.com/office/powerpoint/2010/main" val="1262968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Vertical Scroll 1"/>
          <p:cNvSpPr/>
          <p:nvPr/>
        </p:nvSpPr>
        <p:spPr>
          <a:xfrm>
            <a:off x="7010400" y="1219200"/>
            <a:ext cx="1981200" cy="1905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t>الصور </a:t>
            </a:r>
            <a:endParaRPr lang="ar-EG" sz="2400" b="1" dirty="0"/>
          </a:p>
        </p:txBody>
      </p:sp>
      <p:sp>
        <p:nvSpPr>
          <p:cNvPr id="3" name="Vertical Scroll 2"/>
          <p:cNvSpPr/>
          <p:nvPr/>
        </p:nvSpPr>
        <p:spPr>
          <a:xfrm>
            <a:off x="4800600" y="1219200"/>
            <a:ext cx="1981200" cy="1905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t>الألوان</a:t>
            </a:r>
            <a:endParaRPr lang="ar-EG" sz="2400" b="1" dirty="0"/>
          </a:p>
        </p:txBody>
      </p:sp>
      <p:sp>
        <p:nvSpPr>
          <p:cNvPr id="4" name="Vertical Scroll 3"/>
          <p:cNvSpPr/>
          <p:nvPr/>
        </p:nvSpPr>
        <p:spPr>
          <a:xfrm>
            <a:off x="2590800" y="1219200"/>
            <a:ext cx="1981200" cy="1905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t>الكلمات</a:t>
            </a:r>
            <a:endParaRPr lang="ar-EG" sz="2400" b="1" dirty="0"/>
          </a:p>
        </p:txBody>
      </p:sp>
      <p:sp>
        <p:nvSpPr>
          <p:cNvPr id="5" name="Vertical Scroll 4"/>
          <p:cNvSpPr/>
          <p:nvPr/>
        </p:nvSpPr>
        <p:spPr>
          <a:xfrm>
            <a:off x="381000" y="1219200"/>
            <a:ext cx="1981200" cy="1905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a:t>الخطوط</a:t>
            </a:r>
          </a:p>
        </p:txBody>
      </p:sp>
      <p:sp>
        <p:nvSpPr>
          <p:cNvPr id="6" name="Vertical Scroll 5"/>
          <p:cNvSpPr/>
          <p:nvPr/>
        </p:nvSpPr>
        <p:spPr>
          <a:xfrm>
            <a:off x="6019800" y="3810000"/>
            <a:ext cx="1981200" cy="1905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t>الورقة</a:t>
            </a:r>
            <a:endParaRPr lang="ar-EG" sz="2400" b="1" dirty="0"/>
          </a:p>
        </p:txBody>
      </p:sp>
      <p:sp>
        <p:nvSpPr>
          <p:cNvPr id="7" name="Vertical Scroll 6"/>
          <p:cNvSpPr/>
          <p:nvPr/>
        </p:nvSpPr>
        <p:spPr>
          <a:xfrm>
            <a:off x="3810000" y="3810000"/>
            <a:ext cx="1981200" cy="1905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t>الروابط </a:t>
            </a:r>
            <a:r>
              <a:rPr lang="ar-EG" sz="2400" b="1" dirty="0"/>
              <a:t>الانسيابية</a:t>
            </a:r>
          </a:p>
        </p:txBody>
      </p:sp>
      <p:sp>
        <p:nvSpPr>
          <p:cNvPr id="8" name="Vertical Scroll 7"/>
          <p:cNvSpPr/>
          <p:nvPr/>
        </p:nvSpPr>
        <p:spPr>
          <a:xfrm>
            <a:off x="1600200" y="3810000"/>
            <a:ext cx="1981200" cy="1905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endParaRPr lang="ar-EG" sz="2400" b="1" dirty="0" smtClean="0"/>
          </a:p>
          <a:p>
            <a:pPr algn="ctr" rtl="1"/>
            <a:r>
              <a:rPr lang="ar-EG" sz="2400" b="1" dirty="0" smtClean="0"/>
              <a:t>العرض</a:t>
            </a:r>
            <a:endParaRPr lang="ar-EG" sz="2400" b="1" dirty="0"/>
          </a:p>
          <a:p>
            <a:pPr algn="ctr" rtl="1"/>
            <a:endParaRPr lang="ar-EG" sz="2400" b="1" dirty="0"/>
          </a:p>
        </p:txBody>
      </p:sp>
    </p:spTree>
    <p:extLst>
      <p:ext uri="{BB962C8B-B14F-4D97-AF65-F5344CB8AC3E}">
        <p14:creationId xmlns:p14="http://schemas.microsoft.com/office/powerpoint/2010/main" val="2128870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Vertical Scroll 1"/>
          <p:cNvSpPr/>
          <p:nvPr/>
        </p:nvSpPr>
        <p:spPr>
          <a:xfrm>
            <a:off x="2667000" y="1676400"/>
            <a:ext cx="3810000" cy="2667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600" b="1" dirty="0" smtClean="0"/>
              <a:t>الصور </a:t>
            </a:r>
            <a:endParaRPr lang="ar-EG" sz="3600" b="1" dirty="0"/>
          </a:p>
        </p:txBody>
      </p:sp>
    </p:spTree>
    <p:extLst>
      <p:ext uri="{BB962C8B-B14F-4D97-AF65-F5344CB8AC3E}">
        <p14:creationId xmlns:p14="http://schemas.microsoft.com/office/powerpoint/2010/main" val="3454383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فوائد الخريطة الذهنية</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031733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5715001" y="842933"/>
            <a:ext cx="3193170"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الصور</a:t>
            </a:r>
            <a:endParaRPr lang="ar-EG" sz="2800" b="1" dirty="0">
              <a:cs typeface="+mn-cs"/>
            </a:endParaRPr>
          </a:p>
        </p:txBody>
      </p:sp>
      <p:grpSp>
        <p:nvGrpSpPr>
          <p:cNvPr id="23" name="Group 2"/>
          <p:cNvGrpSpPr>
            <a:grpSpLocks/>
          </p:cNvGrpSpPr>
          <p:nvPr/>
        </p:nvGrpSpPr>
        <p:grpSpPr bwMode="auto">
          <a:xfrm>
            <a:off x="3886203" y="2286001"/>
            <a:ext cx="4946295" cy="3276603"/>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يجب أن تحتوي الخريطة الذهنية على الصور لكون أحد العلوم الأساسية التي يعتمد عليها تصميم الخرائط الذهنية هو التعلم الصوري. ولذلك يجب العناية الفائقة بالصور بل واستبدال الكلمات قدر الإمكان بصور كما سبق وقلنا فإن الذاكرة تستدعي الصور قبل الكلمات. وينبغي أن تتميز الصور بما يلي</a:t>
              </a:r>
            </a:p>
          </p:txBody>
        </p:sp>
      </p:grpSp>
      <p:sp>
        <p:nvSpPr>
          <p:cNvPr id="7" name="Rectangle 6"/>
          <p:cNvSpPr/>
          <p:nvPr/>
        </p:nvSpPr>
        <p:spPr>
          <a:xfrm>
            <a:off x="85732" y="990600"/>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واضحة </a:t>
            </a:r>
            <a:r>
              <a:rPr lang="ar-EG" sz="2400" b="1" dirty="0">
                <a:solidFill>
                  <a:schemeClr val="tx1"/>
                </a:solidFill>
              </a:rPr>
              <a:t>وبينة وملونة</a:t>
            </a:r>
          </a:p>
        </p:txBody>
      </p:sp>
      <p:sp>
        <p:nvSpPr>
          <p:cNvPr id="8" name="Rectangle 7"/>
          <p:cNvSpPr/>
          <p:nvPr/>
        </p:nvSpPr>
        <p:spPr>
          <a:xfrm>
            <a:off x="76212" y="1766885"/>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مضحكة </a:t>
            </a:r>
            <a:r>
              <a:rPr lang="ar-EG" sz="2400" b="1" dirty="0">
                <a:solidFill>
                  <a:schemeClr val="tx1"/>
                </a:solidFill>
              </a:rPr>
              <a:t>ومؤثرة</a:t>
            </a:r>
          </a:p>
        </p:txBody>
      </p:sp>
      <p:sp>
        <p:nvSpPr>
          <p:cNvPr id="9" name="Rectangle 8"/>
          <p:cNvSpPr/>
          <p:nvPr/>
        </p:nvSpPr>
        <p:spPr>
          <a:xfrm>
            <a:off x="66687" y="2543170"/>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استخدم </a:t>
            </a:r>
            <a:r>
              <a:rPr lang="ar-EG" sz="2400" b="1" dirty="0">
                <a:solidFill>
                  <a:schemeClr val="tx1"/>
                </a:solidFill>
              </a:rPr>
              <a:t>الرموز </a:t>
            </a:r>
          </a:p>
        </p:txBody>
      </p:sp>
      <p:sp>
        <p:nvSpPr>
          <p:cNvPr id="10" name="Rectangle 9"/>
          <p:cNvSpPr/>
          <p:nvPr/>
        </p:nvSpPr>
        <p:spPr>
          <a:xfrm>
            <a:off x="57155" y="3319456"/>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بسيطة </a:t>
            </a:r>
            <a:r>
              <a:rPr lang="ar-EG" sz="2400" b="1" dirty="0">
                <a:solidFill>
                  <a:schemeClr val="tx1"/>
                </a:solidFill>
              </a:rPr>
              <a:t>وسهلة </a:t>
            </a:r>
          </a:p>
        </p:txBody>
      </p:sp>
      <p:sp>
        <p:nvSpPr>
          <p:cNvPr id="11" name="Rectangle 10"/>
          <p:cNvSpPr/>
          <p:nvPr/>
        </p:nvSpPr>
        <p:spPr>
          <a:xfrm>
            <a:off x="47637" y="4095740"/>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تعبر </a:t>
            </a:r>
            <a:r>
              <a:rPr lang="ar-EG" sz="2400" b="1" dirty="0">
                <a:solidFill>
                  <a:schemeClr val="tx1"/>
                </a:solidFill>
              </a:rPr>
              <a:t>عن الكلمات المفتاحية مباشرة</a:t>
            </a:r>
          </a:p>
        </p:txBody>
      </p:sp>
      <p:sp>
        <p:nvSpPr>
          <p:cNvPr id="12" name="Rectangle 11"/>
          <p:cNvSpPr/>
          <p:nvPr/>
        </p:nvSpPr>
        <p:spPr>
          <a:xfrm>
            <a:off x="38112" y="4872025"/>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من </a:t>
            </a:r>
            <a:r>
              <a:rPr lang="ar-EG" sz="2400" b="1" dirty="0">
                <a:solidFill>
                  <a:schemeClr val="tx1"/>
                </a:solidFill>
              </a:rPr>
              <a:t>دون إطار</a:t>
            </a:r>
          </a:p>
        </p:txBody>
      </p:sp>
      <p:sp>
        <p:nvSpPr>
          <p:cNvPr id="13" name="Rectangle 12"/>
          <p:cNvSpPr/>
          <p:nvPr/>
        </p:nvSpPr>
        <p:spPr>
          <a:xfrm>
            <a:off x="28578" y="5648310"/>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ثلاثية </a:t>
            </a:r>
            <a:r>
              <a:rPr lang="ar-EG" sz="2400" b="1" dirty="0">
                <a:solidFill>
                  <a:schemeClr val="tx1"/>
                </a:solidFill>
              </a:rPr>
              <a:t>الأبعاد إن أمكن</a:t>
            </a:r>
          </a:p>
        </p:txBody>
      </p:sp>
    </p:spTree>
    <p:extLst>
      <p:ext uri="{BB962C8B-B14F-4D97-AF65-F5344CB8AC3E}">
        <p14:creationId xmlns:p14="http://schemas.microsoft.com/office/powerpoint/2010/main" val="2074088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Vertical Scroll 1"/>
          <p:cNvSpPr/>
          <p:nvPr/>
        </p:nvSpPr>
        <p:spPr>
          <a:xfrm>
            <a:off x="2667000" y="1676400"/>
            <a:ext cx="3810000" cy="2667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600" b="1" dirty="0"/>
              <a:t>الألوان</a:t>
            </a:r>
          </a:p>
        </p:txBody>
      </p:sp>
    </p:spTree>
    <p:extLst>
      <p:ext uri="{BB962C8B-B14F-4D97-AF65-F5344CB8AC3E}">
        <p14:creationId xmlns:p14="http://schemas.microsoft.com/office/powerpoint/2010/main" val="2961197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5715001" y="842933"/>
            <a:ext cx="3193170"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الألوان</a:t>
            </a:r>
            <a:endParaRPr lang="ar-EG" sz="2800" b="1" dirty="0">
              <a:cs typeface="+mn-cs"/>
            </a:endParaRPr>
          </a:p>
        </p:txBody>
      </p:sp>
      <p:grpSp>
        <p:nvGrpSpPr>
          <p:cNvPr id="23" name="Group 2"/>
          <p:cNvGrpSpPr>
            <a:grpSpLocks/>
          </p:cNvGrpSpPr>
          <p:nvPr/>
        </p:nvGrpSpPr>
        <p:grpSpPr bwMode="auto">
          <a:xfrm>
            <a:off x="3886203" y="3581400"/>
            <a:ext cx="4946295" cy="1233485"/>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63912"/>
              <a:ext cx="6431598" cy="36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ينبغي علينا أثناء تصميم الخريطة الذهنية ملاحظة ما يلي في الألوان</a:t>
              </a:r>
            </a:p>
          </p:txBody>
        </p:sp>
      </p:grpSp>
      <p:sp>
        <p:nvSpPr>
          <p:cNvPr id="7" name="Rectangle 6"/>
          <p:cNvSpPr/>
          <p:nvPr/>
        </p:nvSpPr>
        <p:spPr>
          <a:xfrm>
            <a:off x="85732" y="1828800"/>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واضحة </a:t>
            </a:r>
            <a:r>
              <a:rPr lang="ar-EG" sz="2400" b="1" dirty="0">
                <a:solidFill>
                  <a:schemeClr val="tx1"/>
                </a:solidFill>
              </a:rPr>
              <a:t>وبينة</a:t>
            </a:r>
          </a:p>
        </p:txBody>
      </p:sp>
      <p:sp>
        <p:nvSpPr>
          <p:cNvPr id="8" name="Rectangle 7"/>
          <p:cNvSpPr/>
          <p:nvPr/>
        </p:nvSpPr>
        <p:spPr>
          <a:xfrm>
            <a:off x="76212" y="2605085"/>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مفضلة </a:t>
            </a:r>
            <a:r>
              <a:rPr lang="ar-EG" sz="2400" b="1" dirty="0">
                <a:solidFill>
                  <a:schemeClr val="tx1"/>
                </a:solidFill>
              </a:rPr>
              <a:t>لدى الشخص المصمم</a:t>
            </a:r>
          </a:p>
        </p:txBody>
      </p:sp>
      <p:sp>
        <p:nvSpPr>
          <p:cNvPr id="9" name="Rectangle 8"/>
          <p:cNvSpPr/>
          <p:nvPr/>
        </p:nvSpPr>
        <p:spPr>
          <a:xfrm>
            <a:off x="66687" y="3381371"/>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3 </a:t>
            </a:r>
            <a:r>
              <a:rPr lang="ar-EG" sz="2400" b="1" dirty="0">
                <a:solidFill>
                  <a:schemeClr val="tx1"/>
                </a:solidFill>
              </a:rPr>
              <a:t>ألوان على الأقل</a:t>
            </a:r>
          </a:p>
        </p:txBody>
      </p:sp>
      <p:sp>
        <p:nvSpPr>
          <p:cNvPr id="10" name="Rectangle 9"/>
          <p:cNvSpPr/>
          <p:nvPr/>
        </p:nvSpPr>
        <p:spPr>
          <a:xfrm>
            <a:off x="57155" y="4157655"/>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ألوان </a:t>
            </a:r>
            <a:r>
              <a:rPr lang="ar-EG" sz="2400" b="1" dirty="0">
                <a:solidFill>
                  <a:schemeClr val="tx1"/>
                </a:solidFill>
              </a:rPr>
              <a:t>ذات دلالة خاصة للمصمم</a:t>
            </a:r>
          </a:p>
        </p:txBody>
      </p:sp>
    </p:spTree>
    <p:extLst>
      <p:ext uri="{BB962C8B-B14F-4D97-AF65-F5344CB8AC3E}">
        <p14:creationId xmlns:p14="http://schemas.microsoft.com/office/powerpoint/2010/main" val="4131738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3200410" y="152401"/>
            <a:ext cx="5707771"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smtClean="0"/>
              <a:t>ملاحظة </a:t>
            </a:r>
            <a:r>
              <a:rPr lang="ar-EG" sz="2800" b="1" dirty="0"/>
              <a:t>على تلوين الخطوط والروابط والكلمات</a:t>
            </a:r>
            <a:endParaRPr lang="ar-EG" sz="2800" b="1" dirty="0">
              <a:cs typeface="+mn-cs"/>
            </a:endParaRPr>
          </a:p>
        </p:txBody>
      </p:sp>
      <p:sp>
        <p:nvSpPr>
          <p:cNvPr id="7" name="Rectangle 6"/>
          <p:cNvSpPr/>
          <p:nvPr/>
        </p:nvSpPr>
        <p:spPr>
          <a:xfrm>
            <a:off x="4343404" y="1524000"/>
            <a:ext cx="4800601"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a:solidFill>
                  <a:schemeClr val="tx1"/>
                </a:solidFill>
              </a:rPr>
              <a:t>لون للمركز ثم آخر للفروع ثم آخر للثانوي</a:t>
            </a:r>
          </a:p>
        </p:txBody>
      </p:sp>
      <p:sp>
        <p:nvSpPr>
          <p:cNvPr id="2" name="Rectangle 1"/>
          <p:cNvSpPr/>
          <p:nvPr/>
        </p:nvSpPr>
        <p:spPr>
          <a:xfrm>
            <a:off x="1144706" y="914400"/>
            <a:ext cx="7999305" cy="523220"/>
          </a:xfrm>
          <a:prstGeom prst="rect">
            <a:avLst/>
          </a:prstGeom>
        </p:spPr>
        <p:txBody>
          <a:bodyPr wrap="none">
            <a:spAutoFit/>
          </a:bodyPr>
          <a:lstStyle/>
          <a:p>
            <a:pPr algn="r" rtl="1"/>
            <a:r>
              <a:rPr lang="ar-SA" sz="2800" b="1" dirty="0"/>
              <a:t>يمكننا تلوين الخطوط والروابط والكلمات بطريقتين مختلفتين كما يلي</a:t>
            </a:r>
            <a:endParaRPr lang="ar-EG" sz="2800" b="1" dirty="0"/>
          </a:p>
        </p:txBody>
      </p:sp>
      <p:pic>
        <p:nvPicPr>
          <p:cNvPr id="12" name="Picture 1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p:spPr>
      </p:pic>
    </p:spTree>
    <p:extLst>
      <p:ext uri="{BB962C8B-B14F-4D97-AF65-F5344CB8AC3E}">
        <p14:creationId xmlns:p14="http://schemas.microsoft.com/office/powerpoint/2010/main" val="552927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343404" y="457200"/>
            <a:ext cx="4800601" cy="533400"/>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a:solidFill>
                  <a:schemeClr val="tx1"/>
                </a:solidFill>
              </a:rPr>
              <a:t>الألوان الفسفورية </a:t>
            </a:r>
          </a:p>
        </p:txBody>
      </p:sp>
      <p:pic>
        <p:nvPicPr>
          <p:cNvPr id="6" name="Picture 5"/>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23903"/>
            <a:ext cx="9144000" cy="6134100"/>
          </a:xfrm>
          <a:prstGeom prst="rect">
            <a:avLst/>
          </a:prstGeom>
          <a:noFill/>
          <a:ln>
            <a:noFill/>
          </a:ln>
        </p:spPr>
      </p:pic>
    </p:spTree>
    <p:extLst>
      <p:ext uri="{BB962C8B-B14F-4D97-AF65-F5344CB8AC3E}">
        <p14:creationId xmlns:p14="http://schemas.microsoft.com/office/powerpoint/2010/main" val="1731545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Vertical Scroll 1"/>
          <p:cNvSpPr/>
          <p:nvPr/>
        </p:nvSpPr>
        <p:spPr>
          <a:xfrm>
            <a:off x="2667000" y="1676400"/>
            <a:ext cx="3810000" cy="2667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600" b="1" dirty="0"/>
              <a:t>الورقة</a:t>
            </a:r>
          </a:p>
        </p:txBody>
      </p:sp>
    </p:spTree>
    <p:extLst>
      <p:ext uri="{BB962C8B-B14F-4D97-AF65-F5344CB8AC3E}">
        <p14:creationId xmlns:p14="http://schemas.microsoft.com/office/powerpoint/2010/main" val="1560454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5715001" y="842933"/>
            <a:ext cx="3193170"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smtClean="0"/>
              <a:t>الورقة</a:t>
            </a:r>
            <a:endParaRPr lang="ar-EG" sz="2800" b="1" dirty="0">
              <a:cs typeface="+mn-cs"/>
            </a:endParaRPr>
          </a:p>
        </p:txBody>
      </p:sp>
      <p:grpSp>
        <p:nvGrpSpPr>
          <p:cNvPr id="23" name="Group 2"/>
          <p:cNvGrpSpPr>
            <a:grpSpLocks/>
          </p:cNvGrpSpPr>
          <p:nvPr/>
        </p:nvGrpSpPr>
        <p:grpSpPr bwMode="auto">
          <a:xfrm>
            <a:off x="3886203" y="3019430"/>
            <a:ext cx="4946295" cy="2009770"/>
            <a:chOff x="0" y="0"/>
            <a:chExt cx="6561756" cy="546060"/>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11476"/>
              <a:ext cx="6431598" cy="42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يجب أن تتميز الورقة التي سنقوم بتصميم الخريطة الذهنية عليها بمجموعة ميزات وشروط ضمن قوانين الخريطة الذهنية ومن هذه الميزات أن تكون</a:t>
              </a:r>
            </a:p>
          </p:txBody>
        </p:sp>
      </p:grpSp>
      <p:sp>
        <p:nvSpPr>
          <p:cNvPr id="7" name="Rectangle 6"/>
          <p:cNvSpPr/>
          <p:nvPr/>
        </p:nvSpPr>
        <p:spPr>
          <a:xfrm>
            <a:off x="85732" y="904891"/>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بيضاء نظيفة</a:t>
            </a:r>
            <a:endParaRPr lang="ar-EG" sz="2400" b="1" dirty="0">
              <a:solidFill>
                <a:schemeClr val="tx1"/>
              </a:solidFill>
            </a:endParaRPr>
          </a:p>
        </p:txBody>
      </p:sp>
      <p:sp>
        <p:nvSpPr>
          <p:cNvPr id="8" name="Rectangle 7"/>
          <p:cNvSpPr/>
          <p:nvPr/>
        </p:nvSpPr>
        <p:spPr>
          <a:xfrm>
            <a:off x="76212" y="1681175"/>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توضع </a:t>
            </a:r>
            <a:r>
              <a:rPr lang="ar-EG" sz="2400" b="1" dirty="0">
                <a:solidFill>
                  <a:schemeClr val="tx1"/>
                </a:solidFill>
              </a:rPr>
              <a:t>بشكل عرضي </a:t>
            </a:r>
          </a:p>
        </p:txBody>
      </p:sp>
      <p:sp>
        <p:nvSpPr>
          <p:cNvPr id="9" name="Rectangle 8"/>
          <p:cNvSpPr/>
          <p:nvPr/>
        </p:nvSpPr>
        <p:spPr>
          <a:xfrm>
            <a:off x="66687" y="2457460"/>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لا </a:t>
            </a:r>
            <a:r>
              <a:rPr lang="ar-EG" sz="2400" b="1" dirty="0">
                <a:solidFill>
                  <a:schemeClr val="tx1"/>
                </a:solidFill>
              </a:rPr>
              <a:t>تحتوي الورقة على إطارات</a:t>
            </a:r>
          </a:p>
        </p:txBody>
      </p:sp>
      <p:sp>
        <p:nvSpPr>
          <p:cNvPr id="10" name="Rectangle 9"/>
          <p:cNvSpPr/>
          <p:nvPr/>
        </p:nvSpPr>
        <p:spPr>
          <a:xfrm>
            <a:off x="57155" y="3233745"/>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كبيرة </a:t>
            </a:r>
            <a:r>
              <a:rPr lang="ar-EG" sz="2400" b="1" dirty="0">
                <a:solidFill>
                  <a:schemeClr val="tx1"/>
                </a:solidFill>
              </a:rPr>
              <a:t>بقدر يتسع لمحتوى </a:t>
            </a:r>
            <a:r>
              <a:rPr lang="ar-EG" sz="2400" b="1" dirty="0" smtClean="0">
                <a:solidFill>
                  <a:schemeClr val="tx1"/>
                </a:solidFill>
              </a:rPr>
              <a:t>المادة</a:t>
            </a:r>
            <a:endParaRPr lang="ar-EG" sz="2400" b="1" dirty="0">
              <a:solidFill>
                <a:schemeClr val="tx1"/>
              </a:solidFill>
            </a:endParaRPr>
          </a:p>
        </p:txBody>
      </p:sp>
      <p:sp>
        <p:nvSpPr>
          <p:cNvPr id="11" name="Rectangle 10"/>
          <p:cNvSpPr/>
          <p:nvPr/>
        </p:nvSpPr>
        <p:spPr>
          <a:xfrm>
            <a:off x="47637" y="4010029"/>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الترقيم والملاحظات</a:t>
            </a:r>
            <a:endParaRPr lang="ar-EG" sz="2400" b="1" dirty="0">
              <a:solidFill>
                <a:schemeClr val="tx1"/>
              </a:solidFill>
            </a:endParaRPr>
          </a:p>
        </p:txBody>
      </p:sp>
      <p:sp>
        <p:nvSpPr>
          <p:cNvPr id="12" name="Rectangle 11"/>
          <p:cNvSpPr/>
          <p:nvPr/>
        </p:nvSpPr>
        <p:spPr>
          <a:xfrm>
            <a:off x="38112" y="4786315"/>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وجود </a:t>
            </a:r>
            <a:r>
              <a:rPr lang="ar-EG" sz="2400" b="1" dirty="0">
                <a:solidFill>
                  <a:schemeClr val="tx1"/>
                </a:solidFill>
              </a:rPr>
              <a:t>مسودة جانبية للمبتدئين</a:t>
            </a:r>
          </a:p>
        </p:txBody>
      </p:sp>
      <p:sp>
        <p:nvSpPr>
          <p:cNvPr id="13" name="Rectangle 12"/>
          <p:cNvSpPr/>
          <p:nvPr/>
        </p:nvSpPr>
        <p:spPr>
          <a:xfrm>
            <a:off x="28578" y="5562600"/>
            <a:ext cx="357187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غير </a:t>
            </a:r>
            <a:r>
              <a:rPr lang="ar-EG" sz="2400" b="1" dirty="0">
                <a:solidFill>
                  <a:schemeClr val="tx1"/>
                </a:solidFill>
              </a:rPr>
              <a:t>مسطرة</a:t>
            </a:r>
          </a:p>
        </p:txBody>
      </p:sp>
    </p:spTree>
    <p:extLst>
      <p:ext uri="{BB962C8B-B14F-4D97-AF65-F5344CB8AC3E}">
        <p14:creationId xmlns:p14="http://schemas.microsoft.com/office/powerpoint/2010/main" val="4253290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Vertical Scroll 1"/>
          <p:cNvSpPr/>
          <p:nvPr/>
        </p:nvSpPr>
        <p:spPr>
          <a:xfrm>
            <a:off x="2667000" y="1676400"/>
            <a:ext cx="3810000" cy="2667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600" b="1" dirty="0"/>
              <a:t>الخطوط</a:t>
            </a:r>
          </a:p>
        </p:txBody>
      </p:sp>
    </p:spTree>
    <p:extLst>
      <p:ext uri="{BB962C8B-B14F-4D97-AF65-F5344CB8AC3E}">
        <p14:creationId xmlns:p14="http://schemas.microsoft.com/office/powerpoint/2010/main" val="8679610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5715001" y="842933"/>
            <a:ext cx="3193170"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الخطوط</a:t>
            </a:r>
            <a:endParaRPr lang="ar-EG" sz="2800" b="1" dirty="0">
              <a:cs typeface="+mn-cs"/>
            </a:endParaRPr>
          </a:p>
        </p:txBody>
      </p:sp>
      <p:grpSp>
        <p:nvGrpSpPr>
          <p:cNvPr id="23" name="Group 2"/>
          <p:cNvGrpSpPr>
            <a:grpSpLocks/>
          </p:cNvGrpSpPr>
          <p:nvPr/>
        </p:nvGrpSpPr>
        <p:grpSpPr bwMode="auto">
          <a:xfrm>
            <a:off x="457212" y="4095384"/>
            <a:ext cx="8222895" cy="1695816"/>
            <a:chOff x="0" y="-5525"/>
            <a:chExt cx="6561756" cy="551585"/>
          </a:xfrm>
        </p:grpSpPr>
        <p:sp>
          <p:nvSpPr>
            <p:cNvPr id="174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416" name="AutoShape 3"/>
            <p:cNvSpPr>
              <a:spLocks noChangeArrowheads="1"/>
            </p:cNvSpPr>
            <p:nvPr/>
          </p:nvSpPr>
          <p:spPr bwMode="auto">
            <a:xfrm>
              <a:off x="64331" y="-5525"/>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417" name="Rectangle 13"/>
            <p:cNvSpPr>
              <a:spLocks noChangeArrowheads="1"/>
            </p:cNvSpPr>
            <p:nvPr/>
          </p:nvSpPr>
          <p:spPr bwMode="auto">
            <a:xfrm>
              <a:off x="65079" y="21680"/>
              <a:ext cx="6431598" cy="39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لعل الخطوط أو الروابط هي ركن أساسي من أركان الخريطة الذهنية ويحتاج إلى تصميم فني وعناية فائقة وخيال مبدع للحصول على خريطة فاعلة ولهذه الروابط ميزات وشروط منها</a:t>
              </a:r>
            </a:p>
          </p:txBody>
        </p:sp>
      </p:grpSp>
    </p:spTree>
    <p:extLst>
      <p:ext uri="{BB962C8B-B14F-4D97-AF65-F5344CB8AC3E}">
        <p14:creationId xmlns:p14="http://schemas.microsoft.com/office/powerpoint/2010/main" val="2480538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28675" y="381000"/>
            <a:ext cx="7705726" cy="12192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عريضة </a:t>
            </a:r>
            <a:r>
              <a:rPr lang="ar-EG" sz="2400" b="1" dirty="0">
                <a:solidFill>
                  <a:schemeClr val="tx1"/>
                </a:solidFill>
              </a:rPr>
              <a:t>في بداية ومركز الخريطة الذهنية ثم يخف عرضها كلما اتجهنا إلى المحور والأطراف مما يوحي للذهن بفرعية المعلومات ويساعدنا على زيادة التفاصيل في هذه الفروع</a:t>
            </a:r>
          </a:p>
        </p:txBody>
      </p:sp>
      <p:pic>
        <p:nvPicPr>
          <p:cNvPr id="3" name="Picture 2"/>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p:spPr>
      </p:pic>
    </p:spTree>
    <p:extLst>
      <p:ext uri="{BB962C8B-B14F-4D97-AF65-F5344CB8AC3E}">
        <p14:creationId xmlns:p14="http://schemas.microsoft.com/office/powerpoint/2010/main" val="978242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1290650" y="1527816"/>
            <a:ext cx="6562725" cy="656133"/>
            <a:chOff x="0" y="0"/>
            <a:chExt cx="6561756" cy="546060"/>
          </a:xfrm>
        </p:grpSpPr>
        <p:sp>
          <p:nvSpPr>
            <p:cNvPr id="718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إعطائك </a:t>
              </a:r>
              <a:r>
                <a:rPr lang="ar-EG" altLang="zh-CN" sz="2400" b="1" dirty="0">
                  <a:solidFill>
                    <a:schemeClr val="bg1"/>
                  </a:solidFill>
                </a:rPr>
                <a:t>نظرة شاملة للمواضيع الكبيرة </a:t>
              </a:r>
              <a:endParaRPr lang="zh-CN" altLang="en-US" sz="2400" b="1" dirty="0">
                <a:solidFill>
                  <a:schemeClr val="bg1"/>
                </a:solidFill>
              </a:endParaRPr>
            </a:p>
          </p:txBody>
        </p:sp>
      </p:grpSp>
      <p:grpSp>
        <p:nvGrpSpPr>
          <p:cNvPr id="8" name="Group 6"/>
          <p:cNvGrpSpPr>
            <a:grpSpLocks/>
          </p:cNvGrpSpPr>
          <p:nvPr/>
        </p:nvGrpSpPr>
        <p:grpSpPr bwMode="auto">
          <a:xfrm>
            <a:off x="1290650" y="2575567"/>
            <a:ext cx="6562725" cy="656133"/>
            <a:chOff x="0" y="0"/>
            <a:chExt cx="6561756" cy="546060"/>
          </a:xfrm>
        </p:grpSpPr>
        <p:grpSp>
          <p:nvGrpSpPr>
            <p:cNvPr id="7181" name="Group 7"/>
            <p:cNvGrpSpPr>
              <a:grpSpLocks/>
            </p:cNvGrpSpPr>
            <p:nvPr/>
          </p:nvGrpSpPr>
          <p:grpSpPr bwMode="auto">
            <a:xfrm>
              <a:off x="0" y="0"/>
              <a:ext cx="6561756" cy="546060"/>
              <a:chOff x="0" y="0"/>
              <a:chExt cx="6561756" cy="546060"/>
            </a:xfrm>
          </p:grpSpPr>
          <p:sp>
            <p:nvSpPr>
              <p:cNvPr id="7183"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84"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82"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تمكنك </a:t>
              </a:r>
              <a:r>
                <a:rPr lang="ar-EG" altLang="zh-CN" sz="2400" b="1" dirty="0">
                  <a:solidFill>
                    <a:schemeClr val="bg1"/>
                  </a:solidFill>
                </a:rPr>
                <a:t>من تخطط </a:t>
              </a:r>
              <a:r>
                <a:rPr lang="ar-EG" altLang="zh-CN" sz="2400" b="1" dirty="0" smtClean="0">
                  <a:solidFill>
                    <a:schemeClr val="bg1"/>
                  </a:solidFill>
                </a:rPr>
                <a:t>عمل </a:t>
              </a:r>
              <a:r>
                <a:rPr lang="ar-EG" altLang="zh-CN" sz="2400" b="1" dirty="0">
                  <a:solidFill>
                    <a:schemeClr val="bg1"/>
                  </a:solidFill>
                </a:rPr>
                <a:t>اختيارات من أين أتيت وإلى أين تذهب</a:t>
              </a:r>
              <a:endParaRPr lang="zh-CN" altLang="en-US" sz="2400" b="1" dirty="0">
                <a:solidFill>
                  <a:schemeClr val="bg1"/>
                </a:solidFill>
              </a:endParaRPr>
            </a:p>
          </p:txBody>
        </p:sp>
      </p:grpSp>
      <p:grpSp>
        <p:nvGrpSpPr>
          <p:cNvPr id="14" name="Group 11"/>
          <p:cNvGrpSpPr>
            <a:grpSpLocks/>
          </p:cNvGrpSpPr>
          <p:nvPr/>
        </p:nvGrpSpPr>
        <p:grpSpPr bwMode="auto">
          <a:xfrm>
            <a:off x="1290650" y="3621414"/>
            <a:ext cx="6562725" cy="656131"/>
            <a:chOff x="0" y="0"/>
            <a:chExt cx="6561756" cy="546060"/>
          </a:xfrm>
        </p:grpSpPr>
        <p:sp>
          <p:nvSpPr>
            <p:cNvPr id="7178"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9"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180"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جمع </a:t>
              </a:r>
              <a:r>
                <a:rPr lang="ar-EG" altLang="zh-CN" sz="2400" b="1" dirty="0">
                  <a:solidFill>
                    <a:schemeClr val="bg1"/>
                  </a:solidFill>
                </a:rPr>
                <a:t>أكبر قدر من المعلومات والبيانات</a:t>
              </a:r>
              <a:endParaRPr lang="zh-CN" altLang="en-US" sz="2400" b="1" dirty="0">
                <a:solidFill>
                  <a:schemeClr val="bg1"/>
                </a:solidFill>
              </a:endParaRPr>
            </a:p>
          </p:txBody>
        </p:sp>
      </p:grpSp>
      <p:grpSp>
        <p:nvGrpSpPr>
          <p:cNvPr id="18" name="Group 15"/>
          <p:cNvGrpSpPr>
            <a:grpSpLocks/>
          </p:cNvGrpSpPr>
          <p:nvPr/>
        </p:nvGrpSpPr>
        <p:grpSpPr bwMode="auto">
          <a:xfrm>
            <a:off x="1290650" y="4669159"/>
            <a:ext cx="6562725" cy="656132"/>
            <a:chOff x="0" y="0"/>
            <a:chExt cx="6561756" cy="546060"/>
          </a:xfrm>
        </p:grpSpPr>
        <p:grpSp>
          <p:nvGrpSpPr>
            <p:cNvPr id="7174" name="Group 16"/>
            <p:cNvGrpSpPr>
              <a:grpSpLocks/>
            </p:cNvGrpSpPr>
            <p:nvPr/>
          </p:nvGrpSpPr>
          <p:grpSpPr bwMode="auto">
            <a:xfrm>
              <a:off x="0" y="0"/>
              <a:ext cx="6561756" cy="546060"/>
              <a:chOff x="0" y="0"/>
              <a:chExt cx="6448390" cy="611157"/>
            </a:xfrm>
          </p:grpSpPr>
          <p:sp>
            <p:nvSpPr>
              <p:cNvPr id="7176"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7177"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7175"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تشجعك </a:t>
              </a:r>
              <a:r>
                <a:rPr lang="ar-EG" altLang="zh-CN" sz="2400" b="1" dirty="0">
                  <a:solidFill>
                    <a:schemeClr val="bg1"/>
                  </a:solidFill>
                </a:rPr>
                <a:t>على حل المشكلة بعرض طرق مختلفة وحلول متنوعة</a:t>
              </a:r>
              <a:endParaRPr lang="zh-CN" altLang="en-US" sz="2400" b="1" dirty="0">
                <a:solidFill>
                  <a:schemeClr val="bg1"/>
                </a:solidFill>
              </a:endParaRPr>
            </a:p>
          </p:txBody>
        </p:sp>
      </p:grpSp>
    </p:spTree>
    <p:extLst>
      <p:ext uri="{BB962C8B-B14F-4D97-AF65-F5344CB8AC3E}">
        <p14:creationId xmlns:p14="http://schemas.microsoft.com/office/powerpoint/2010/main" val="1123431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 presetClass="entr" presetSubtype="4" fill="hold"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3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par>
                                <p:cTn id="33" presetID="2" presetClass="entr" presetSubtype="4"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28675" y="381000"/>
            <a:ext cx="7705726" cy="12192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يكون </a:t>
            </a:r>
            <a:r>
              <a:rPr lang="ar-EG" sz="2400" b="1" dirty="0">
                <a:solidFill>
                  <a:schemeClr val="tx1"/>
                </a:solidFill>
              </a:rPr>
              <a:t>الرابط مائل ميلان تلقائي باتجاه واحد. أي غير متعرج أو لولبي أو مستقيم أو متكسر. وذات شكل مشع أي تنطلق من المركز بحيث كلما ابتعدت الخطوط عن المركز كلما ازدادت المسافة بينها</a:t>
            </a:r>
          </a:p>
        </p:txBody>
      </p:sp>
      <p:pic>
        <p:nvPicPr>
          <p:cNvPr id="4" name="Picture 3"/>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p:spPr>
      </p:pic>
    </p:spTree>
    <p:extLst>
      <p:ext uri="{BB962C8B-B14F-4D97-AF65-F5344CB8AC3E}">
        <p14:creationId xmlns:p14="http://schemas.microsoft.com/office/powerpoint/2010/main" val="23957241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28675" y="381000"/>
            <a:ext cx="7705726" cy="12192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حرية </a:t>
            </a:r>
            <a:r>
              <a:rPr lang="ar-EG" sz="2400" b="1" dirty="0">
                <a:solidFill>
                  <a:schemeClr val="tx1"/>
                </a:solidFill>
              </a:rPr>
              <a:t>الربط بين العلاقات: حيث يسمح استخدام روابط خاصة </a:t>
            </a:r>
            <a:r>
              <a:rPr lang="ar-EG" sz="2400" b="1" dirty="0" smtClean="0">
                <a:solidFill>
                  <a:schemeClr val="tx1"/>
                </a:solidFill>
              </a:rPr>
              <a:t>تصل          </a:t>
            </a:r>
            <a:r>
              <a:rPr lang="ar-EG" sz="2400" b="1" dirty="0">
                <a:solidFill>
                  <a:schemeClr val="tx1"/>
                </a:solidFill>
              </a:rPr>
              <a:t>بين رابطين أو كلمتين أو صورتين للتنبيه على وجود علاقة بينهما </a:t>
            </a:r>
            <a:r>
              <a:rPr lang="ar-EG" sz="2400" b="1" dirty="0" smtClean="0">
                <a:solidFill>
                  <a:schemeClr val="tx1"/>
                </a:solidFill>
              </a:rPr>
              <a:t>        داخل </a:t>
            </a:r>
            <a:r>
              <a:rPr lang="ar-EG" sz="2400" b="1" dirty="0">
                <a:solidFill>
                  <a:schemeClr val="tx1"/>
                </a:solidFill>
              </a:rPr>
              <a:t>الخريطة الذهنية</a:t>
            </a:r>
          </a:p>
        </p:txBody>
      </p:sp>
      <p:pic>
        <p:nvPicPr>
          <p:cNvPr id="5" name="Picture 4"/>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p:spPr>
      </p:pic>
    </p:spTree>
    <p:extLst>
      <p:ext uri="{BB962C8B-B14F-4D97-AF65-F5344CB8AC3E}">
        <p14:creationId xmlns:p14="http://schemas.microsoft.com/office/powerpoint/2010/main" val="39703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Vertical Scroll 1"/>
          <p:cNvSpPr/>
          <p:nvPr/>
        </p:nvSpPr>
        <p:spPr>
          <a:xfrm>
            <a:off x="2667000" y="1676400"/>
            <a:ext cx="3810000" cy="2667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600" b="1" dirty="0"/>
              <a:t>الكلمات</a:t>
            </a:r>
          </a:p>
        </p:txBody>
      </p:sp>
    </p:spTree>
    <p:extLst>
      <p:ext uri="{BB962C8B-B14F-4D97-AF65-F5344CB8AC3E}">
        <p14:creationId xmlns:p14="http://schemas.microsoft.com/office/powerpoint/2010/main" val="3249536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4972058" y="238069"/>
            <a:ext cx="3955171"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يجب أن تتميز الكلمات بما يلي</a:t>
            </a:r>
            <a:endParaRPr lang="ar-EG" sz="2800" b="1" dirty="0">
              <a:cs typeface="+mn-cs"/>
            </a:endParaRPr>
          </a:p>
        </p:txBody>
      </p:sp>
      <p:grpSp>
        <p:nvGrpSpPr>
          <p:cNvPr id="14" name="Group 2"/>
          <p:cNvGrpSpPr>
            <a:grpSpLocks/>
          </p:cNvGrpSpPr>
          <p:nvPr/>
        </p:nvGrpSpPr>
        <p:grpSpPr bwMode="auto">
          <a:xfrm>
            <a:off x="1290650" y="1527816"/>
            <a:ext cx="6562725" cy="656133"/>
            <a:chOff x="0" y="0"/>
            <a:chExt cx="6561756" cy="546060"/>
          </a:xfrm>
        </p:grpSpPr>
        <p:sp>
          <p:nvSpPr>
            <p:cNvPr id="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استخدام </a:t>
              </a:r>
              <a:r>
                <a:rPr lang="ar-EG" altLang="zh-CN" sz="2400" b="1" dirty="0">
                  <a:solidFill>
                    <a:schemeClr val="bg1"/>
                  </a:solidFill>
                </a:rPr>
                <a:t>الكلمات المفتاحية </a:t>
              </a:r>
              <a:endParaRPr lang="zh-CN" altLang="en-US" sz="2400" b="1" dirty="0">
                <a:solidFill>
                  <a:schemeClr val="bg1"/>
                </a:solidFill>
              </a:endParaRPr>
            </a:p>
          </p:txBody>
        </p:sp>
      </p:grpSp>
      <p:grpSp>
        <p:nvGrpSpPr>
          <p:cNvPr id="18" name="Group 6"/>
          <p:cNvGrpSpPr>
            <a:grpSpLocks/>
          </p:cNvGrpSpPr>
          <p:nvPr/>
        </p:nvGrpSpPr>
        <p:grpSpPr bwMode="auto">
          <a:xfrm>
            <a:off x="1290650" y="2575567"/>
            <a:ext cx="6562725" cy="656133"/>
            <a:chOff x="0" y="0"/>
            <a:chExt cx="6561756" cy="546060"/>
          </a:xfrm>
        </p:grpSpPr>
        <p:grpSp>
          <p:nvGrpSpPr>
            <p:cNvPr id="19" name="Group 7"/>
            <p:cNvGrpSpPr>
              <a:grpSpLocks/>
            </p:cNvGrpSpPr>
            <p:nvPr/>
          </p:nvGrpSpPr>
          <p:grpSpPr bwMode="auto">
            <a:xfrm>
              <a:off x="0" y="0"/>
              <a:ext cx="6561756" cy="546060"/>
              <a:chOff x="0" y="0"/>
              <a:chExt cx="6561756" cy="546060"/>
            </a:xfrm>
          </p:grpSpPr>
          <p:sp>
            <p:nvSpPr>
              <p:cNvPr id="21"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2"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2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الوضوح </a:t>
              </a:r>
              <a:r>
                <a:rPr lang="ar-EG" altLang="zh-CN" sz="2400" b="1" dirty="0">
                  <a:solidFill>
                    <a:schemeClr val="bg1"/>
                  </a:solidFill>
                </a:rPr>
                <a:t>المطلق</a:t>
              </a:r>
              <a:endParaRPr lang="zh-CN" altLang="en-US" sz="2400" b="1" dirty="0">
                <a:solidFill>
                  <a:schemeClr val="bg1"/>
                </a:solidFill>
              </a:endParaRPr>
            </a:p>
          </p:txBody>
        </p:sp>
      </p:grpSp>
      <p:grpSp>
        <p:nvGrpSpPr>
          <p:cNvPr id="24" name="Group 11"/>
          <p:cNvGrpSpPr>
            <a:grpSpLocks/>
          </p:cNvGrpSpPr>
          <p:nvPr/>
        </p:nvGrpSpPr>
        <p:grpSpPr bwMode="auto">
          <a:xfrm>
            <a:off x="1290650" y="3621414"/>
            <a:ext cx="6562725" cy="656131"/>
            <a:chOff x="0" y="0"/>
            <a:chExt cx="6561756" cy="546060"/>
          </a:xfrm>
        </p:grpSpPr>
        <p:sp>
          <p:nvSpPr>
            <p:cNvPr id="25"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27"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أن </a:t>
              </a:r>
              <a:r>
                <a:rPr lang="ar-EG" altLang="zh-CN" sz="2400" b="1" dirty="0">
                  <a:solidFill>
                    <a:schemeClr val="bg1"/>
                  </a:solidFill>
                </a:rPr>
                <a:t>ترسم الكلمات رسما فتزخرف وتزركش </a:t>
              </a:r>
              <a:endParaRPr lang="zh-CN" altLang="en-US" sz="2400" b="1" dirty="0">
                <a:solidFill>
                  <a:schemeClr val="bg1"/>
                </a:solidFill>
              </a:endParaRPr>
            </a:p>
          </p:txBody>
        </p:sp>
      </p:grpSp>
      <p:grpSp>
        <p:nvGrpSpPr>
          <p:cNvPr id="28" name="Group 15"/>
          <p:cNvGrpSpPr>
            <a:grpSpLocks/>
          </p:cNvGrpSpPr>
          <p:nvPr/>
        </p:nvGrpSpPr>
        <p:grpSpPr bwMode="auto">
          <a:xfrm>
            <a:off x="1290650" y="4669159"/>
            <a:ext cx="6562725" cy="656132"/>
            <a:chOff x="0" y="0"/>
            <a:chExt cx="6561756" cy="546060"/>
          </a:xfrm>
        </p:grpSpPr>
        <p:grpSp>
          <p:nvGrpSpPr>
            <p:cNvPr id="29" name="Group 16"/>
            <p:cNvGrpSpPr>
              <a:grpSpLocks/>
            </p:cNvGrpSpPr>
            <p:nvPr/>
          </p:nvGrpSpPr>
          <p:grpSpPr bwMode="auto">
            <a:xfrm>
              <a:off x="0" y="0"/>
              <a:ext cx="6561756" cy="546060"/>
              <a:chOff x="0" y="0"/>
              <a:chExt cx="6448390" cy="611157"/>
            </a:xfrm>
          </p:grpSpPr>
          <p:sp>
            <p:nvSpPr>
              <p:cNvPr id="31"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2"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3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تكتب </a:t>
              </a:r>
              <a:r>
                <a:rPr lang="ar-EG" altLang="zh-CN" sz="2400" b="1" dirty="0">
                  <a:solidFill>
                    <a:schemeClr val="bg1"/>
                  </a:solidFill>
                </a:rPr>
                <a:t>الكلمات فوق الخطوط</a:t>
              </a:r>
              <a:endParaRPr lang="zh-CN" altLang="en-US" sz="2400" b="1" dirty="0">
                <a:solidFill>
                  <a:schemeClr val="bg1"/>
                </a:solidFill>
              </a:endParaRPr>
            </a:p>
          </p:txBody>
        </p:sp>
      </p:grpSp>
    </p:spTree>
    <p:extLst>
      <p:ext uri="{BB962C8B-B14F-4D97-AF65-F5344CB8AC3E}">
        <p14:creationId xmlns:p14="http://schemas.microsoft.com/office/powerpoint/2010/main" val="2450904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3" presetClass="entr" presetSubtype="16" fill="hold" nodeType="withEffect">
                                  <p:stCondLst>
                                    <p:cond delay="1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par>
                                <p:cTn id="21" presetID="2" presetClass="entr" presetSubtype="4" fill="hold" nodeType="withEffect">
                                  <p:stCondLst>
                                    <p:cond delay="1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23" presetClass="entr" presetSubtype="16" fill="hold" nodeType="withEffect">
                                  <p:stCondLst>
                                    <p:cond delay="2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2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par>
                                <p:cTn id="33" presetID="23" presetClass="entr" presetSubtype="16" fill="hold" nodeType="withEffect">
                                  <p:stCondLst>
                                    <p:cond delay="3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childTnLst>
                                </p:cTn>
                              </p:par>
                              <p:par>
                                <p:cTn id="37" presetID="2" presetClass="entr" presetSubtype="4" fill="hold" nodeType="withEffect">
                                  <p:stCondLst>
                                    <p:cond delay="3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ppt_x"/>
                                          </p:val>
                                        </p:tav>
                                        <p:tav tm="100000">
                                          <p:val>
                                            <p:strVal val="#ppt_x"/>
                                          </p:val>
                                        </p:tav>
                                      </p:tavLst>
                                    </p:anim>
                                    <p:anim calcmode="lin" valueType="num">
                                      <p:cBhvr additive="base">
                                        <p:cTn id="40"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Vertical Scroll 1"/>
          <p:cNvSpPr/>
          <p:nvPr/>
        </p:nvSpPr>
        <p:spPr>
          <a:xfrm>
            <a:off x="2667000" y="1676400"/>
            <a:ext cx="3810000" cy="2667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600" b="1" dirty="0"/>
              <a:t>الانسيابية</a:t>
            </a:r>
          </a:p>
        </p:txBody>
      </p:sp>
    </p:spTree>
    <p:extLst>
      <p:ext uri="{BB962C8B-B14F-4D97-AF65-F5344CB8AC3E}">
        <p14:creationId xmlns:p14="http://schemas.microsoft.com/office/powerpoint/2010/main" val="1020498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4972058" y="238069"/>
            <a:ext cx="3955171"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الانسيابية</a:t>
            </a:r>
            <a:endParaRPr lang="ar-EG" sz="2800" b="1" dirty="0">
              <a:cs typeface="+mn-cs"/>
            </a:endParaRPr>
          </a:p>
        </p:txBody>
      </p:sp>
      <p:grpSp>
        <p:nvGrpSpPr>
          <p:cNvPr id="14" name="Group 2"/>
          <p:cNvGrpSpPr>
            <a:grpSpLocks/>
          </p:cNvGrpSpPr>
          <p:nvPr/>
        </p:nvGrpSpPr>
        <p:grpSpPr bwMode="auto">
          <a:xfrm>
            <a:off x="1290650" y="990602"/>
            <a:ext cx="6562725" cy="1491330"/>
            <a:chOff x="0" y="0"/>
            <a:chExt cx="6561756" cy="546060"/>
          </a:xfrm>
        </p:grpSpPr>
        <p:sp>
          <p:nvSpPr>
            <p:cNvPr id="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 name="Rectangle 13"/>
            <p:cNvSpPr>
              <a:spLocks noChangeArrowheads="1"/>
            </p:cNvSpPr>
            <p:nvPr/>
          </p:nvSpPr>
          <p:spPr bwMode="auto">
            <a:xfrm>
              <a:off x="65079" y="55803"/>
              <a:ext cx="6431598" cy="43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يجب </a:t>
              </a:r>
              <a:r>
                <a:rPr lang="ar-EG" altLang="zh-CN" sz="2400" b="1" dirty="0">
                  <a:solidFill>
                    <a:schemeClr val="bg1"/>
                  </a:solidFill>
                </a:rPr>
                <a:t>أثناء تطبيق تقنية الخرائط الذهنية على خرائط العصف الذهني ترك الحرية الكاملة للدماغ بالانطلاق والانسيابية والنبض الكهربائي في الأفكار دون تعرضها</a:t>
              </a:r>
              <a:endParaRPr lang="zh-CN" altLang="en-US" sz="2400" b="1" dirty="0">
                <a:solidFill>
                  <a:schemeClr val="bg1"/>
                </a:solidFill>
              </a:endParaRPr>
            </a:p>
          </p:txBody>
        </p:sp>
      </p:grpSp>
      <p:grpSp>
        <p:nvGrpSpPr>
          <p:cNvPr id="18" name="Group 6"/>
          <p:cNvGrpSpPr>
            <a:grpSpLocks/>
          </p:cNvGrpSpPr>
          <p:nvPr/>
        </p:nvGrpSpPr>
        <p:grpSpPr bwMode="auto">
          <a:xfrm>
            <a:off x="1290650" y="3651072"/>
            <a:ext cx="6562725" cy="656133"/>
            <a:chOff x="0" y="0"/>
            <a:chExt cx="6561756" cy="546060"/>
          </a:xfrm>
        </p:grpSpPr>
        <p:grpSp>
          <p:nvGrpSpPr>
            <p:cNvPr id="19" name="Group 7"/>
            <p:cNvGrpSpPr>
              <a:grpSpLocks/>
            </p:cNvGrpSpPr>
            <p:nvPr/>
          </p:nvGrpSpPr>
          <p:grpSpPr bwMode="auto">
            <a:xfrm>
              <a:off x="0" y="0"/>
              <a:ext cx="6561756" cy="546060"/>
              <a:chOff x="0" y="0"/>
              <a:chExt cx="6561756" cy="546060"/>
            </a:xfrm>
          </p:grpSpPr>
          <p:sp>
            <p:nvSpPr>
              <p:cNvPr id="21"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2"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2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استخدام </a:t>
              </a:r>
              <a:r>
                <a:rPr lang="ar-EG" altLang="zh-CN" sz="2400" b="1" dirty="0">
                  <a:solidFill>
                    <a:schemeClr val="bg1"/>
                  </a:solidFill>
                </a:rPr>
                <a:t>التفكير الجانبي التشعيبي والابتكاري الإبداعي</a:t>
              </a:r>
              <a:endParaRPr lang="zh-CN" altLang="en-US" sz="2400" b="1" dirty="0">
                <a:solidFill>
                  <a:schemeClr val="bg1"/>
                </a:solidFill>
              </a:endParaRPr>
            </a:p>
          </p:txBody>
        </p:sp>
      </p:grpSp>
      <p:grpSp>
        <p:nvGrpSpPr>
          <p:cNvPr id="24" name="Group 11"/>
          <p:cNvGrpSpPr>
            <a:grpSpLocks/>
          </p:cNvGrpSpPr>
          <p:nvPr/>
        </p:nvGrpSpPr>
        <p:grpSpPr bwMode="auto">
          <a:xfrm>
            <a:off x="1290650" y="4696926"/>
            <a:ext cx="6562725" cy="656131"/>
            <a:chOff x="0" y="0"/>
            <a:chExt cx="6561756" cy="546060"/>
          </a:xfrm>
        </p:grpSpPr>
        <p:sp>
          <p:nvSpPr>
            <p:cNvPr id="25"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27"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دع </a:t>
              </a:r>
              <a:r>
                <a:rPr lang="ar-EG" altLang="zh-CN" sz="2400" b="1" dirty="0">
                  <a:solidFill>
                    <a:schemeClr val="bg1"/>
                  </a:solidFill>
                </a:rPr>
                <a:t>المسح أو الحذف من الخرائط لا حقا</a:t>
              </a:r>
              <a:endParaRPr lang="zh-CN" altLang="en-US" sz="2400" b="1" dirty="0">
                <a:solidFill>
                  <a:schemeClr val="bg1"/>
                </a:solidFill>
              </a:endParaRPr>
            </a:p>
          </p:txBody>
        </p:sp>
      </p:grpSp>
      <p:grpSp>
        <p:nvGrpSpPr>
          <p:cNvPr id="28" name="Group 15"/>
          <p:cNvGrpSpPr>
            <a:grpSpLocks/>
          </p:cNvGrpSpPr>
          <p:nvPr/>
        </p:nvGrpSpPr>
        <p:grpSpPr bwMode="auto">
          <a:xfrm>
            <a:off x="1290650" y="5744668"/>
            <a:ext cx="6562725" cy="656132"/>
            <a:chOff x="0" y="0"/>
            <a:chExt cx="6561756" cy="546060"/>
          </a:xfrm>
        </p:grpSpPr>
        <p:grpSp>
          <p:nvGrpSpPr>
            <p:cNvPr id="29" name="Group 16"/>
            <p:cNvGrpSpPr>
              <a:grpSpLocks/>
            </p:cNvGrpSpPr>
            <p:nvPr/>
          </p:nvGrpSpPr>
          <p:grpSpPr bwMode="auto">
            <a:xfrm>
              <a:off x="0" y="0"/>
              <a:ext cx="6561756" cy="546060"/>
              <a:chOff x="0" y="0"/>
              <a:chExt cx="6448390" cy="611157"/>
            </a:xfrm>
          </p:grpSpPr>
          <p:sp>
            <p:nvSpPr>
              <p:cNvPr id="31"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2"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30" name="Rectangle 13"/>
            <p:cNvSpPr>
              <a:spLocks noChangeArrowheads="1"/>
            </p:cNvSpPr>
            <p:nvPr/>
          </p:nvSpPr>
          <p:spPr bwMode="auto">
            <a:xfrm>
              <a:off x="65079" y="85339"/>
              <a:ext cx="6431598" cy="37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300" b="1" dirty="0" smtClean="0">
                  <a:solidFill>
                    <a:schemeClr val="bg1"/>
                  </a:solidFill>
                </a:rPr>
                <a:t>إذا </a:t>
              </a:r>
              <a:r>
                <a:rPr lang="ar-EG" altLang="zh-CN" sz="2300" b="1" dirty="0">
                  <a:solidFill>
                    <a:schemeClr val="bg1"/>
                  </a:solidFill>
                </a:rPr>
                <a:t>علقت في فرع قم بتفريع فرع آخر واعمل فيه حتى تعود الأفكار</a:t>
              </a:r>
              <a:endParaRPr lang="zh-CN" altLang="en-US" sz="2300" b="1" dirty="0">
                <a:solidFill>
                  <a:schemeClr val="bg1"/>
                </a:solidFill>
              </a:endParaRPr>
            </a:p>
          </p:txBody>
        </p:sp>
      </p:grpSp>
      <p:sp>
        <p:nvSpPr>
          <p:cNvPr id="23" name="Rectangle 22"/>
          <p:cNvSpPr/>
          <p:nvPr/>
        </p:nvSpPr>
        <p:spPr>
          <a:xfrm>
            <a:off x="6858012" y="2743200"/>
            <a:ext cx="187642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للتفكير</a:t>
            </a:r>
            <a:endParaRPr lang="ar-EG" sz="2400" b="1" dirty="0">
              <a:solidFill>
                <a:schemeClr val="tx1"/>
              </a:solidFill>
            </a:endParaRPr>
          </a:p>
        </p:txBody>
      </p:sp>
      <p:sp>
        <p:nvSpPr>
          <p:cNvPr id="36" name="Rectangle 35"/>
          <p:cNvSpPr/>
          <p:nvPr/>
        </p:nvSpPr>
        <p:spPr>
          <a:xfrm>
            <a:off x="4724412" y="2743200"/>
            <a:ext cx="187642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للحكم</a:t>
            </a:r>
            <a:endParaRPr lang="ar-EG" sz="2400" b="1" dirty="0">
              <a:solidFill>
                <a:schemeClr val="tx1"/>
              </a:solidFill>
            </a:endParaRPr>
          </a:p>
        </p:txBody>
      </p:sp>
      <p:sp>
        <p:nvSpPr>
          <p:cNvPr id="37" name="Rectangle 36"/>
          <p:cNvSpPr/>
          <p:nvPr/>
        </p:nvSpPr>
        <p:spPr>
          <a:xfrm>
            <a:off x="2590812" y="2743200"/>
            <a:ext cx="187642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للتردد</a:t>
            </a:r>
            <a:endParaRPr lang="ar-EG" sz="2400" b="1" dirty="0">
              <a:solidFill>
                <a:schemeClr val="tx1"/>
              </a:solidFill>
            </a:endParaRPr>
          </a:p>
        </p:txBody>
      </p:sp>
      <p:sp>
        <p:nvSpPr>
          <p:cNvPr id="38" name="Rectangle 37"/>
          <p:cNvSpPr/>
          <p:nvPr/>
        </p:nvSpPr>
        <p:spPr>
          <a:xfrm>
            <a:off x="457212" y="2743200"/>
            <a:ext cx="1876425" cy="5334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2400" b="1" dirty="0" smtClean="0">
                <a:solidFill>
                  <a:schemeClr val="tx1"/>
                </a:solidFill>
              </a:rPr>
              <a:t>للمقاطعة</a:t>
            </a:r>
            <a:endParaRPr lang="ar-EG" sz="2400" b="1" dirty="0">
              <a:solidFill>
                <a:schemeClr val="tx1"/>
              </a:solidFill>
            </a:endParaRPr>
          </a:p>
        </p:txBody>
      </p:sp>
    </p:spTree>
    <p:extLst>
      <p:ext uri="{BB962C8B-B14F-4D97-AF65-F5344CB8AC3E}">
        <p14:creationId xmlns:p14="http://schemas.microsoft.com/office/powerpoint/2010/main" val="1007849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3" presetClass="entr" presetSubtype="16" fill="hold" nodeType="withEffect">
                                  <p:stCondLst>
                                    <p:cond delay="1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par>
                                <p:cTn id="21" presetID="2" presetClass="entr" presetSubtype="4" fill="hold" nodeType="withEffect">
                                  <p:stCondLst>
                                    <p:cond delay="1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23" presetClass="entr" presetSubtype="16" fill="hold" nodeType="withEffect">
                                  <p:stCondLst>
                                    <p:cond delay="2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2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par>
                                <p:cTn id="33" presetID="23" presetClass="entr" presetSubtype="16" fill="hold" nodeType="withEffect">
                                  <p:stCondLst>
                                    <p:cond delay="3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childTnLst>
                                </p:cTn>
                              </p:par>
                              <p:par>
                                <p:cTn id="37" presetID="2" presetClass="entr" presetSubtype="4" fill="hold" nodeType="withEffect">
                                  <p:stCondLst>
                                    <p:cond delay="3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ppt_x"/>
                                          </p:val>
                                        </p:tav>
                                        <p:tav tm="100000">
                                          <p:val>
                                            <p:strVal val="#ppt_x"/>
                                          </p:val>
                                        </p:tav>
                                      </p:tavLst>
                                    </p:anim>
                                    <p:anim calcmode="lin" valueType="num">
                                      <p:cBhvr additive="base">
                                        <p:cTn id="40"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Vertical Scroll 1"/>
          <p:cNvSpPr/>
          <p:nvPr/>
        </p:nvSpPr>
        <p:spPr>
          <a:xfrm>
            <a:off x="2667000" y="1676400"/>
            <a:ext cx="3810000" cy="2667000"/>
          </a:xfrm>
          <a:prstGeom prst="verticalScroll">
            <a:avLst>
              <a:gd name="adj" fmla="val 19000"/>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600" b="1" dirty="0"/>
              <a:t>العرض</a:t>
            </a:r>
          </a:p>
        </p:txBody>
      </p:sp>
    </p:spTree>
    <p:extLst>
      <p:ext uri="{BB962C8B-B14F-4D97-AF65-F5344CB8AC3E}">
        <p14:creationId xmlns:p14="http://schemas.microsoft.com/office/powerpoint/2010/main" val="25013602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lowchart: Alternate Process 2"/>
          <p:cNvSpPr/>
          <p:nvPr/>
        </p:nvSpPr>
        <p:spPr bwMode="auto">
          <a:xfrm>
            <a:off x="4972058" y="238069"/>
            <a:ext cx="3955171" cy="604867"/>
          </a:xfrm>
          <a:prstGeom prst="flowChartAlternateProcess">
            <a:avLst/>
          </a:prstGeom>
          <a:gradFill>
            <a:gsLst>
              <a:gs pos="0">
                <a:srgbClr val="92D050"/>
              </a:gs>
              <a:gs pos="50000">
                <a:srgbClr val="33CC33">
                  <a:alpha val="86000"/>
                </a:srgbClr>
              </a:gs>
              <a:gs pos="100000">
                <a:srgbClr val="99FF33">
                  <a:alpha val="61000"/>
                </a:srgbClr>
              </a:gs>
            </a:gsLst>
            <a:lin ang="5400000" scaled="0"/>
          </a:gradFill>
          <a:ln w="9525" cap="flat" cmpd="sng" algn="ctr">
            <a:solidFill>
              <a:schemeClr val="tx1"/>
            </a:solidFill>
            <a:prstDash val="solid"/>
            <a:round/>
            <a:headEnd type="none" w="med" len="med"/>
            <a:tailEnd type="none" w="med" len="med"/>
          </a:ln>
          <a:effectLst/>
          <a:extLst/>
        </p:spPr>
        <p:txBody>
          <a:bodyPr rtlCol="1"/>
          <a:lstStyle/>
          <a:p>
            <a:pPr algn="ctr" rtl="1">
              <a:defRPr/>
            </a:pPr>
            <a:r>
              <a:rPr lang="ar-EG" sz="2800" b="1" dirty="0"/>
              <a:t>العرض</a:t>
            </a:r>
          </a:p>
        </p:txBody>
      </p:sp>
      <p:grpSp>
        <p:nvGrpSpPr>
          <p:cNvPr id="14" name="Group 2"/>
          <p:cNvGrpSpPr>
            <a:grpSpLocks/>
          </p:cNvGrpSpPr>
          <p:nvPr/>
        </p:nvGrpSpPr>
        <p:grpSpPr bwMode="auto">
          <a:xfrm>
            <a:off x="1290650" y="1527816"/>
            <a:ext cx="6562725" cy="656133"/>
            <a:chOff x="0" y="0"/>
            <a:chExt cx="6561756" cy="546060"/>
          </a:xfrm>
        </p:grpSpPr>
        <p:sp>
          <p:nvSpPr>
            <p:cNvPr id="1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7"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قم </a:t>
              </a:r>
              <a:r>
                <a:rPr lang="ar-EG" altLang="zh-CN" sz="2400" b="1" dirty="0">
                  <a:solidFill>
                    <a:schemeClr val="bg1"/>
                  </a:solidFill>
                </a:rPr>
                <a:t>بتعليق الخريطة الذهنية التي قمت بتصميمها في مكان بارز</a:t>
              </a:r>
              <a:endParaRPr lang="zh-CN" altLang="en-US" sz="2400" b="1" dirty="0">
                <a:solidFill>
                  <a:schemeClr val="bg1"/>
                </a:solidFill>
              </a:endParaRPr>
            </a:p>
          </p:txBody>
        </p:sp>
      </p:grpSp>
      <p:grpSp>
        <p:nvGrpSpPr>
          <p:cNvPr id="18" name="Group 6"/>
          <p:cNvGrpSpPr>
            <a:grpSpLocks/>
          </p:cNvGrpSpPr>
          <p:nvPr/>
        </p:nvGrpSpPr>
        <p:grpSpPr bwMode="auto">
          <a:xfrm>
            <a:off x="1290650" y="2575567"/>
            <a:ext cx="6562725" cy="656133"/>
            <a:chOff x="0" y="0"/>
            <a:chExt cx="6561756" cy="546060"/>
          </a:xfrm>
        </p:grpSpPr>
        <p:grpSp>
          <p:nvGrpSpPr>
            <p:cNvPr id="19" name="Group 7"/>
            <p:cNvGrpSpPr>
              <a:grpSpLocks/>
            </p:cNvGrpSpPr>
            <p:nvPr/>
          </p:nvGrpSpPr>
          <p:grpSpPr bwMode="auto">
            <a:xfrm>
              <a:off x="0" y="0"/>
              <a:ext cx="6561756" cy="546060"/>
              <a:chOff x="0" y="0"/>
              <a:chExt cx="6561756" cy="546060"/>
            </a:xfrm>
          </p:grpSpPr>
          <p:sp>
            <p:nvSpPr>
              <p:cNvPr id="21"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2"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2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فلتكن </a:t>
              </a:r>
              <a:r>
                <a:rPr lang="ar-EG" altLang="zh-CN" sz="2400" b="1" dirty="0">
                  <a:solidFill>
                    <a:schemeClr val="bg1"/>
                  </a:solidFill>
                </a:rPr>
                <a:t>الخريطة الذهنية واضحة ومرئية على الأقل عن بعد مترين </a:t>
              </a:r>
              <a:endParaRPr lang="zh-CN" altLang="en-US" sz="2400" b="1" dirty="0">
                <a:solidFill>
                  <a:schemeClr val="bg1"/>
                </a:solidFill>
              </a:endParaRPr>
            </a:p>
          </p:txBody>
        </p:sp>
      </p:grpSp>
      <p:grpSp>
        <p:nvGrpSpPr>
          <p:cNvPr id="24" name="Group 11"/>
          <p:cNvGrpSpPr>
            <a:grpSpLocks/>
          </p:cNvGrpSpPr>
          <p:nvPr/>
        </p:nvGrpSpPr>
        <p:grpSpPr bwMode="auto">
          <a:xfrm>
            <a:off x="1290650" y="3621414"/>
            <a:ext cx="6562725" cy="656131"/>
            <a:chOff x="0" y="0"/>
            <a:chExt cx="6561756" cy="546060"/>
          </a:xfrm>
        </p:grpSpPr>
        <p:sp>
          <p:nvSpPr>
            <p:cNvPr id="25"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4331" y="0"/>
              <a:ext cx="6433094" cy="482482"/>
            </a:xfrm>
            <a:prstGeom prst="rect">
              <a:avLst/>
            </a:prstGeom>
            <a:solidFill>
              <a:srgbClr val="007E00">
                <a:alpha val="79999"/>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27" name="Rectangle 13"/>
            <p:cNvSpPr>
              <a:spLocks noChangeArrowheads="1"/>
            </p:cNvSpPr>
            <p:nvPr/>
          </p:nvSpPr>
          <p:spPr bwMode="auto">
            <a:xfrm>
              <a:off x="65079" y="85339"/>
              <a:ext cx="6431598" cy="38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قم </a:t>
              </a:r>
              <a:r>
                <a:rPr lang="ar-EG" altLang="zh-CN" sz="2400" b="1" dirty="0">
                  <a:solidFill>
                    <a:schemeClr val="bg1"/>
                  </a:solidFill>
                </a:rPr>
                <a:t>بتجليد الخريطة الذهنية وحفظها بإحدى طرق الحفظ المناسبة </a:t>
              </a:r>
              <a:endParaRPr lang="zh-CN" altLang="en-US" sz="2400" b="1" dirty="0">
                <a:solidFill>
                  <a:schemeClr val="bg1"/>
                </a:solidFill>
              </a:endParaRPr>
            </a:p>
          </p:txBody>
        </p:sp>
      </p:grpSp>
      <p:grpSp>
        <p:nvGrpSpPr>
          <p:cNvPr id="28" name="Group 15"/>
          <p:cNvGrpSpPr>
            <a:grpSpLocks/>
          </p:cNvGrpSpPr>
          <p:nvPr/>
        </p:nvGrpSpPr>
        <p:grpSpPr bwMode="auto">
          <a:xfrm>
            <a:off x="1290650" y="4669159"/>
            <a:ext cx="6562725" cy="656132"/>
            <a:chOff x="0" y="0"/>
            <a:chExt cx="6561756" cy="546060"/>
          </a:xfrm>
        </p:grpSpPr>
        <p:grpSp>
          <p:nvGrpSpPr>
            <p:cNvPr id="29" name="Group 16"/>
            <p:cNvGrpSpPr>
              <a:grpSpLocks/>
            </p:cNvGrpSpPr>
            <p:nvPr/>
          </p:nvGrpSpPr>
          <p:grpSpPr bwMode="auto">
            <a:xfrm>
              <a:off x="0" y="0"/>
              <a:ext cx="6561756" cy="546060"/>
              <a:chOff x="0" y="0"/>
              <a:chExt cx="6448390" cy="611157"/>
            </a:xfrm>
          </p:grpSpPr>
          <p:sp>
            <p:nvSpPr>
              <p:cNvPr id="31" name="AutoShape 3"/>
              <p:cNvSpPr>
                <a:spLocks noChangeArrowheads="1"/>
              </p:cNvSpPr>
              <p:nvPr/>
            </p:nvSpPr>
            <p:spPr bwMode="auto">
              <a:xfrm>
                <a:off x="0" y="214970"/>
                <a:ext cx="6448390" cy="396187"/>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2" name="AutoShape 3"/>
              <p:cNvSpPr>
                <a:spLocks noChangeArrowheads="1"/>
              </p:cNvSpPr>
              <p:nvPr/>
            </p:nvSpPr>
            <p:spPr bwMode="auto">
              <a:xfrm>
                <a:off x="63953" y="0"/>
                <a:ext cx="6320483" cy="540092"/>
              </a:xfrm>
              <a:prstGeom prst="rect">
                <a:avLst/>
              </a:prstGeom>
              <a:solidFill>
                <a:srgbClr val="7F7F7F">
                  <a:alpha val="87842"/>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3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smtClean="0">
                  <a:solidFill>
                    <a:schemeClr val="bg1"/>
                  </a:solidFill>
                </a:rPr>
                <a:t>قم </a:t>
              </a:r>
              <a:r>
                <a:rPr lang="ar-EG" altLang="zh-CN" sz="2400" b="1" dirty="0">
                  <a:solidFill>
                    <a:schemeClr val="bg1"/>
                  </a:solidFill>
                </a:rPr>
                <a:t>بتخزين الخريطة الذهنية في مكان أمين </a:t>
              </a:r>
              <a:endParaRPr lang="zh-CN" altLang="en-US" sz="2400" b="1" dirty="0">
                <a:solidFill>
                  <a:schemeClr val="bg1"/>
                </a:solidFill>
              </a:endParaRPr>
            </a:p>
          </p:txBody>
        </p:sp>
      </p:grpSp>
      <p:sp>
        <p:nvSpPr>
          <p:cNvPr id="23" name="Rectangle 22"/>
          <p:cNvSpPr/>
          <p:nvPr/>
        </p:nvSpPr>
        <p:spPr>
          <a:xfrm>
            <a:off x="987189" y="5486400"/>
            <a:ext cx="7169622" cy="1066800"/>
          </a:xfrm>
          <a:prstGeom prst="rect">
            <a:avLst/>
          </a:prstGeom>
          <a:solidFill>
            <a:srgbClr val="33CC33"/>
          </a:solidFill>
        </p:spPr>
        <p:style>
          <a:lnRef idx="3">
            <a:schemeClr val="lt1"/>
          </a:lnRef>
          <a:fillRef idx="1">
            <a:schemeClr val="accent3"/>
          </a:fillRef>
          <a:effectRef idx="1">
            <a:schemeClr val="accent3"/>
          </a:effectRef>
          <a:fontRef idx="minor">
            <a:schemeClr val="lt1"/>
          </a:fontRef>
        </p:style>
        <p:txBody>
          <a:bodyPr rtlCol="1" anchor="ctr"/>
          <a:lstStyle/>
          <a:p>
            <a:pPr algn="ctr" rtl="1"/>
            <a:r>
              <a:rPr lang="ar-EG" sz="3200" b="1" dirty="0">
                <a:solidFill>
                  <a:schemeClr val="tx1"/>
                </a:solidFill>
              </a:rPr>
              <a:t>من قوانين عمل الدماغ: انطلاق الدماغ مع الإيجابية والمديح وضعفه عند النقد والتجريح</a:t>
            </a:r>
          </a:p>
        </p:txBody>
      </p:sp>
    </p:spTree>
    <p:extLst>
      <p:ext uri="{BB962C8B-B14F-4D97-AF65-F5344CB8AC3E}">
        <p14:creationId xmlns:p14="http://schemas.microsoft.com/office/powerpoint/2010/main" val="1459909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3" presetClass="entr" presetSubtype="16" fill="hold" nodeType="withEffect">
                                  <p:stCondLst>
                                    <p:cond delay="1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par>
                                <p:cTn id="21" presetID="2" presetClass="entr" presetSubtype="4" fill="hold" nodeType="withEffect">
                                  <p:stCondLst>
                                    <p:cond delay="1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23" presetClass="entr" presetSubtype="16" fill="hold" nodeType="withEffect">
                                  <p:stCondLst>
                                    <p:cond delay="2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2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par>
                                <p:cTn id="33" presetID="23" presetClass="entr" presetSubtype="16" fill="hold" nodeType="withEffect">
                                  <p:stCondLst>
                                    <p:cond delay="3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childTnLst>
                                </p:cTn>
                              </p:par>
                              <p:par>
                                <p:cTn id="37" presetID="2" presetClass="entr" presetSubtype="4" fill="hold" nodeType="withEffect">
                                  <p:stCondLst>
                                    <p:cond delay="3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ppt_x"/>
                                          </p:val>
                                        </p:tav>
                                        <p:tav tm="100000">
                                          <p:val>
                                            <p:strVal val="#ppt_x"/>
                                          </p:val>
                                        </p:tav>
                                      </p:tavLst>
                                    </p:anim>
                                    <p:anim calcmode="lin" valueType="num">
                                      <p:cBhvr additive="base">
                                        <p:cTn id="40"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1"/>
            <a:ext cx="7524750" cy="2817496"/>
          </a:xfrm>
          <a:prstGeom prst="rect">
            <a:avLst/>
          </a:prstGeom>
          <a:solidFill>
            <a:srgbClr val="595959">
              <a:alpha val="78038"/>
            </a:srgb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1"/>
          </a:xfrm>
          <a:prstGeom prst="rect">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تصميم الخرائط الذهنية</a:t>
            </a:r>
          </a:p>
        </p:txBody>
      </p:sp>
      <p:sp>
        <p:nvSpPr>
          <p:cNvPr id="6149" name="Rectangle 13" descr="FD1DDF730CE4456e89755B07FE1653D0# #Rectangle 13"/>
          <p:cNvSpPr>
            <a:spLocks noChangeArrowheads="1"/>
          </p:cNvSpPr>
          <p:nvPr/>
        </p:nvSpPr>
        <p:spPr bwMode="auto">
          <a:xfrm>
            <a:off x="1081100" y="2145030"/>
            <a:ext cx="698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560317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33437" y="685807"/>
            <a:ext cx="7467600" cy="1200329"/>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pPr algn="justLow" rtl="1"/>
            <a:r>
              <a:rPr lang="ar-SA" sz="2400" b="1" dirty="0">
                <a:solidFill>
                  <a:srgbClr val="002060"/>
                </a:solidFill>
              </a:rPr>
              <a:t>حتى هذه النقطة أصبحنا على معرفة تفصيلية ومهارة جيدة في تصميم الأجزاء والمكونات الرئيسية للخرائط الذهنية والتي عرفناها سابقا باسم قوانين الخريطة الذهنية والتي يجب مراعاتها أثناء عملية التصميم</a:t>
            </a:r>
            <a:endParaRPr lang="ar-EG" sz="2400" b="1" dirty="0">
              <a:solidFill>
                <a:srgbClr val="002060"/>
              </a:solidFill>
            </a:endParaRPr>
          </a:p>
        </p:txBody>
      </p:sp>
      <p:sp>
        <p:nvSpPr>
          <p:cNvPr id="3" name="Rectangle 2"/>
          <p:cNvSpPr/>
          <p:nvPr/>
        </p:nvSpPr>
        <p:spPr>
          <a:xfrm>
            <a:off x="838200" y="2228671"/>
            <a:ext cx="7467600" cy="2308324"/>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pPr algn="justLow" rtl="1"/>
            <a:r>
              <a:rPr lang="ar-SA" sz="2400" b="1" dirty="0">
                <a:solidFill>
                  <a:srgbClr val="002060"/>
                </a:solidFill>
              </a:rPr>
              <a:t>والآن نحن في طور تركيب وترتيب ما سبق من مهارات وقوانين لإخراج العمل الفني والهيكل الكلي المتكامل للخارطة الذهنية. ولا ننسى هنا إلى أن تصميم الخريطة الذهنية يختلف تماما باختلاف نوعها والهدف منها وسنركز هنا على الخرائط الذهنية بشكل عام </a:t>
            </a:r>
            <a:r>
              <a:rPr lang="ar-SA" sz="2400" b="1" dirty="0" smtClean="0">
                <a:solidFill>
                  <a:srgbClr val="002060"/>
                </a:solidFill>
              </a:rPr>
              <a:t>أو </a:t>
            </a:r>
            <a:r>
              <a:rPr lang="ar-SA" sz="2400" b="1" dirty="0">
                <a:solidFill>
                  <a:srgbClr val="002060"/>
                </a:solidFill>
              </a:rPr>
              <a:t>الخرائط الذهنية التي ستصمم لكتاب أو محاضرة أو درس أو تلخيص والتي تحتوي على مادة مسبقة معروفة ومحددة وإليك ما ستحتاجه لتصميم الخريطة الذهنية</a:t>
            </a:r>
          </a:p>
        </p:txBody>
      </p:sp>
      <p:sp>
        <p:nvSpPr>
          <p:cNvPr id="4" name="Flowchart: Terminator 3"/>
          <p:cNvSpPr/>
          <p:nvPr/>
        </p:nvSpPr>
        <p:spPr>
          <a:xfrm>
            <a:off x="6019800" y="4953000"/>
            <a:ext cx="2209800" cy="685800"/>
          </a:xfrm>
          <a:prstGeom prst="flowChartTerminator">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sz="2400" b="1" dirty="0" smtClean="0">
                <a:solidFill>
                  <a:schemeClr val="bg1"/>
                </a:solidFill>
                <a:ea typeface="Microsoft YaHei" pitchFamily="34" charset="-122"/>
              </a:rPr>
              <a:t>قلم رصاص</a:t>
            </a:r>
            <a:endParaRPr lang="ar-EG" sz="2400" b="1" dirty="0">
              <a:solidFill>
                <a:schemeClr val="bg1"/>
              </a:solidFill>
              <a:ea typeface="Microsoft YaHei" pitchFamily="34" charset="-122"/>
            </a:endParaRPr>
          </a:p>
        </p:txBody>
      </p:sp>
      <p:sp>
        <p:nvSpPr>
          <p:cNvPr id="5" name="Flowchart: Terminator 4"/>
          <p:cNvSpPr/>
          <p:nvPr/>
        </p:nvSpPr>
        <p:spPr>
          <a:xfrm>
            <a:off x="3429000" y="4953000"/>
            <a:ext cx="2209800" cy="685800"/>
          </a:xfrm>
          <a:prstGeom prst="flowChartTerminator">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sz="2400" b="1" dirty="0" smtClean="0">
                <a:solidFill>
                  <a:schemeClr val="bg1"/>
                </a:solidFill>
                <a:ea typeface="Microsoft YaHei" pitchFamily="34" charset="-122"/>
              </a:rPr>
              <a:t>الممحاة</a:t>
            </a:r>
            <a:endParaRPr lang="ar-EG" sz="2400" b="1" dirty="0">
              <a:solidFill>
                <a:schemeClr val="bg1"/>
              </a:solidFill>
              <a:ea typeface="Microsoft YaHei" pitchFamily="34" charset="-122"/>
            </a:endParaRPr>
          </a:p>
        </p:txBody>
      </p:sp>
      <p:sp>
        <p:nvSpPr>
          <p:cNvPr id="6" name="Flowchart: Terminator 5"/>
          <p:cNvSpPr/>
          <p:nvPr/>
        </p:nvSpPr>
        <p:spPr>
          <a:xfrm>
            <a:off x="838200" y="4953000"/>
            <a:ext cx="2209800" cy="685800"/>
          </a:xfrm>
          <a:prstGeom prst="flowChartTerminator">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sz="2400" b="1" dirty="0" smtClean="0">
                <a:solidFill>
                  <a:schemeClr val="bg1"/>
                </a:solidFill>
                <a:ea typeface="Microsoft YaHei" pitchFamily="34" charset="-122"/>
              </a:rPr>
              <a:t>الأوراق </a:t>
            </a:r>
            <a:r>
              <a:rPr lang="ar-EG" sz="2400" b="1" dirty="0">
                <a:solidFill>
                  <a:schemeClr val="bg1"/>
                </a:solidFill>
                <a:ea typeface="Microsoft YaHei" pitchFamily="34" charset="-122"/>
              </a:rPr>
              <a:t>البيضاء</a:t>
            </a:r>
          </a:p>
        </p:txBody>
      </p:sp>
      <p:sp>
        <p:nvSpPr>
          <p:cNvPr id="7" name="Flowchart: Terminator 6"/>
          <p:cNvSpPr/>
          <p:nvPr/>
        </p:nvSpPr>
        <p:spPr>
          <a:xfrm>
            <a:off x="6019800" y="5867400"/>
            <a:ext cx="2209800" cy="685800"/>
          </a:xfrm>
          <a:prstGeom prst="flowChartTerminator">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SA" sz="2400" b="1" dirty="0">
                <a:solidFill>
                  <a:schemeClr val="bg1"/>
                </a:solidFill>
                <a:ea typeface="Microsoft YaHei" pitchFamily="34" charset="-122"/>
              </a:rPr>
              <a:t>أقلام ملونة </a:t>
            </a:r>
            <a:endParaRPr lang="ar-EG" sz="2400" b="1" dirty="0">
              <a:solidFill>
                <a:schemeClr val="bg1"/>
              </a:solidFill>
              <a:ea typeface="Microsoft YaHei" pitchFamily="34" charset="-122"/>
            </a:endParaRPr>
          </a:p>
        </p:txBody>
      </p:sp>
      <p:sp>
        <p:nvSpPr>
          <p:cNvPr id="8" name="Flowchart: Terminator 7"/>
          <p:cNvSpPr/>
          <p:nvPr/>
        </p:nvSpPr>
        <p:spPr>
          <a:xfrm>
            <a:off x="3429000" y="5867400"/>
            <a:ext cx="2209800" cy="685800"/>
          </a:xfrm>
          <a:prstGeom prst="flowChartTerminator">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SA" sz="2400" b="1" dirty="0">
                <a:solidFill>
                  <a:schemeClr val="bg1"/>
                </a:solidFill>
                <a:ea typeface="Microsoft YaHei" pitchFamily="34" charset="-122"/>
              </a:rPr>
              <a:t>المحتوى أو الفكرة </a:t>
            </a:r>
            <a:endParaRPr lang="ar-EG" sz="2400" b="1" dirty="0">
              <a:solidFill>
                <a:schemeClr val="bg1"/>
              </a:solidFill>
              <a:ea typeface="Microsoft YaHei" pitchFamily="34" charset="-122"/>
            </a:endParaRPr>
          </a:p>
        </p:txBody>
      </p:sp>
      <p:sp>
        <p:nvSpPr>
          <p:cNvPr id="9" name="Flowchart: Terminator 8"/>
          <p:cNvSpPr/>
          <p:nvPr/>
        </p:nvSpPr>
        <p:spPr>
          <a:xfrm>
            <a:off x="838200" y="5867400"/>
            <a:ext cx="2209800" cy="685800"/>
          </a:xfrm>
          <a:prstGeom prst="flowChartTerminator">
            <a:avLst/>
          </a:prstGeom>
          <a:solidFill>
            <a:srgbClr val="007E00">
              <a:alpha val="79999"/>
            </a:srgbClr>
          </a:solidFill>
          <a:ln w="12700">
            <a:solidFill>
              <a:schemeClr val="bg1"/>
            </a:solidFill>
            <a:miter lim="800000"/>
            <a:headEnd/>
            <a:tailEnd/>
          </a:ln>
        </p:spPr>
        <p:txBody>
          <a:bodyPr wrap="none" anchor="ctr"/>
          <a:lstStyle/>
          <a:p>
            <a:pPr algn="ctr" rtl="1" eaLnBrk="0" hangingPunct="0"/>
            <a:r>
              <a:rPr lang="ar-EG" sz="2400" b="1" dirty="0" smtClean="0">
                <a:solidFill>
                  <a:schemeClr val="bg1"/>
                </a:solidFill>
                <a:ea typeface="Microsoft YaHei" pitchFamily="34" charset="-122"/>
              </a:rPr>
              <a:t>التهيئة </a:t>
            </a:r>
            <a:r>
              <a:rPr lang="ar-EG" sz="2400" b="1" dirty="0">
                <a:solidFill>
                  <a:schemeClr val="bg1"/>
                </a:solidFill>
                <a:ea typeface="Microsoft YaHei" pitchFamily="34" charset="-122"/>
              </a:rPr>
              <a:t>النفسية </a:t>
            </a:r>
          </a:p>
        </p:txBody>
      </p:sp>
    </p:spTree>
    <p:extLst>
      <p:ext uri="{BB962C8B-B14F-4D97-AF65-F5344CB8AC3E}">
        <p14:creationId xmlns:p14="http://schemas.microsoft.com/office/powerpoint/2010/main" val="2480848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alibri"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alibri" pitchFamily="34" charset="0"/>
            <a:cs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1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0.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3.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4.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5.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6.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7.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8.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9.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Newsprint</Template>
  <TotalTime>591</TotalTime>
  <Words>2450</Words>
  <Application>Microsoft Office PowerPoint</Application>
  <PresentationFormat>On-screen Show (4:3)</PresentationFormat>
  <Paragraphs>435</Paragraphs>
  <Slides>111</Slides>
  <Notes>0</Notes>
  <HiddenSlides>0</HiddenSlides>
  <MMClips>0</MMClips>
  <ScaleCrop>false</ScaleCrop>
  <HeadingPairs>
    <vt:vector size="4" baseType="variant">
      <vt:variant>
        <vt:lpstr>Theme</vt:lpstr>
      </vt:variant>
      <vt:variant>
        <vt:i4>3</vt:i4>
      </vt:variant>
      <vt:variant>
        <vt:lpstr>Slide Titles</vt:lpstr>
      </vt:variant>
      <vt:variant>
        <vt:i4>111</vt:i4>
      </vt:variant>
    </vt:vector>
  </HeadingPairs>
  <TitlesOfParts>
    <vt:vector size="114" baseType="lpstr">
      <vt:lpstr>1_Office Theme</vt:lpstr>
      <vt:lpstr>2_Office Theme</vt:lpstr>
      <vt:lpstr>Office Theme</vt:lpstr>
      <vt:lpstr>PowerPoint Presentation</vt:lpstr>
      <vt:lpstr>PowerPoint Presentation</vt:lpstr>
      <vt:lpstr>محتويات البرنامج</vt:lpstr>
      <vt:lpstr>أسئلة قبل البدء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mostafa</dc:creator>
  <cp:lastModifiedBy>aly mostafa</cp:lastModifiedBy>
  <cp:revision>126</cp:revision>
  <dcterms:created xsi:type="dcterms:W3CDTF">2006-08-16T00:00:00Z</dcterms:created>
  <dcterms:modified xsi:type="dcterms:W3CDTF">2013-10-08T09:30:07Z</dcterms:modified>
</cp:coreProperties>
</file>