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Override104.xml" ContentType="application/vnd.openxmlformats-officedocument.themeOverride+xml"/>
  <Override PartName="/ppt/slides/slide120.xml" ContentType="application/vnd.openxmlformats-officedocument.presentationml.slide+xml"/>
  <Override PartName="/ppt/notesSlides/notesSlide38.xml" ContentType="application/vnd.openxmlformats-officedocument.presentationml.notesSlide+xml"/>
  <Override PartName="/ppt/diagrams/colors11.xml" ContentType="application/vnd.openxmlformats-officedocument.drawingml.diagramColors+xml"/>
  <Override PartName="/ppt/diagrams/data24.xml" ContentType="application/vnd.openxmlformats-officedocument.drawingml.diagramData+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39.xml" ContentType="application/vnd.openxmlformats-officedocument.themeOverride+xml"/>
  <Override PartName="/ppt/notesSlides/notesSlide41.xml" ContentType="application/vnd.openxmlformats-officedocument.presentationml.notesSlide+xml"/>
  <Override PartName="/ppt/diagrams/layout17.xml" ContentType="application/vnd.openxmlformats-officedocument.drawingml.diagramLayout+xml"/>
  <Override PartName="/ppt/theme/themeOverride86.xml" ContentType="application/vnd.openxmlformats-officedocument.themeOverride+xml"/>
  <Override PartName="/ppt/theme/themeOverride17.xml" ContentType="application/vnd.openxmlformats-officedocument.themeOverride+xml"/>
  <Override PartName="/ppt/theme/themeOverride64.xml" ContentType="application/vnd.openxmlformats-officedocument.themeOverride+xml"/>
  <Override PartName="/ppt/diagrams/quickStyle31.xml" ContentType="application/vnd.openxmlformats-officedocument.drawingml.diagramStyle+xml"/>
  <Override PartName="/ppt/diagrams/drawing32.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slides/slide88.xml" ContentType="application/vnd.openxmlformats-officedocument.presentationml.slide+xml"/>
  <Override PartName="/ppt/diagrams/colors4.xml" ContentType="application/vnd.openxmlformats-officedocument.drawingml.diagramColors+xml"/>
  <Override PartName="/ppt/theme/themeOverride42.xml" ContentType="application/vnd.openxmlformats-officedocument.themeOverride+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heme/themeOverride20.xml" ContentType="application/vnd.openxmlformats-officedocument.themeOverride+xml"/>
  <Override PartName="/ppt/diagrams/layout20.xml" ContentType="application/vnd.openxmlformats-officedocument.drawingml.diagramLayout+xml"/>
  <Override PartName="/ppt/notesSlides/notesSlide79.xml" ContentType="application/vnd.openxmlformats-officedocument.presentationml.notesSlide+xml"/>
  <Override PartName="/ppt/theme/themeOverride123.xml" ContentType="application/vnd.openxmlformats-officedocument.themeOverride+xml"/>
  <Override PartName="/ppt/theme/theme2.xml" ContentType="application/vnd.openxmlformats-officedocument.theme+xml"/>
  <Override PartName="/ppt/theme/themeOverride6.xml" ContentType="application/vnd.openxmlformats-officedocument.themeOverride+xml"/>
  <Override PartName="/ppt/diagrams/quickStyle3.xml" ContentType="application/vnd.openxmlformats-officedocument.drawingml.diagramStyle+xml"/>
  <Override PartName="/ppt/notesSlides/notesSlide57.xml" ContentType="application/vnd.openxmlformats-officedocument.presentationml.notesSlide+xml"/>
  <Override PartName="/ppt/diagrams/colors30.xml" ContentType="application/vnd.openxmlformats-officedocument.drawingml.diagramColors+xml"/>
  <Override PartName="/ppt/theme/themeOverride101.xml" ContentType="application/vnd.openxmlformats-officedocument.themeOverr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slides/slide22.xml" ContentType="application/vnd.openxmlformats-officedocument.presentationml.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theme/themeOverride58.xml" ContentType="application/vnd.openxmlformats-officedocument.themeOverr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theme/themeOverride36.xml" ContentType="application/vnd.openxmlformats-officedocument.themeOverride+xml"/>
  <Override PartName="/ppt/diagrams/drawing8.xml" ContentType="application/vnd.ms-office.drawingml.diagramDrawing+xml"/>
  <Override PartName="/ppt/theme/themeOverride83.xml" ContentType="application/vnd.openxmlformats-officedocument.themeOverride+xml"/>
  <Override PartName="/ppt/notesSlides/notesSlide129.xml" ContentType="application/vnd.openxmlformats-officedocument.presentationml.notesSlide+xml"/>
  <Override PartName="/ppt/slides/slide108.xml" ContentType="application/vnd.openxmlformats-officedocument.presentationml.slide+xml"/>
  <Override PartName="/ppt/diagrams/layout14.xml" ContentType="application/vnd.openxmlformats-officedocument.drawingml.diagramLayout+xml"/>
  <Override PartName="/ppt/theme/themeOverride117.xml" ContentType="application/vnd.openxmlformats-officedocument.themeOverr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diagrams/colors24.xml" ContentType="application/vnd.openxmlformats-officedocument.drawingml.diagramColors+xml"/>
  <Override PartName="/ppt/notesSlides/notesSlide107.xml" ContentType="application/vnd.openxmlformats-officedocument.presentationml.notesSlide+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theme/themeOverride120.xml" ContentType="application/vnd.openxmlformats-officedocument.themeOverride+xml"/>
  <Override PartName="/ppt/slides/slide16.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Override PartName="/ppt/diagrams/quickStyle19.xml" ContentType="application/vnd.openxmlformats-officedocument.drawingml.diagramStyle+xml"/>
  <Override PartName="/ppt/theme/themeOverride99.xml" ContentType="application/vnd.openxmlformats-officedocument.themeOverr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32.xml" ContentType="application/vnd.openxmlformats-officedocument.presentationml.notesSlide+xml"/>
  <Override PartName="/ppt/theme/themeOverride77.xml" ContentType="application/vnd.openxmlformats-officedocument.themeOverride+xml"/>
  <Override PartName="/ppt/diagrams/layout3.xml" ContentType="application/vnd.openxmlformats-officedocument.drawingml.diagramLayout+xml"/>
  <Override PartName="/ppt/theme/themeOverride55.xml" ContentType="application/vnd.openxmlformats-officedocument.themeOverride+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Layouts/slideLayout9.xml" ContentType="application/vnd.openxmlformats-officedocument.presentationml.slideLayout+xml"/>
  <Override PartName="/ppt/theme/themeOverride33.xml" ContentType="application/vnd.openxmlformats-officedocument.themeOverride+xml"/>
  <Override PartName="/ppt/diagrams/drawing5.xml" ContentType="application/vnd.ms-office.drawingml.diagramDrawing+xml"/>
  <Override PartName="/ppt/diagrams/layout11.xml" ContentType="application/vnd.openxmlformats-officedocument.drawingml.diagramLayout+xml"/>
  <Override PartName="/ppt/theme/themeOverride80.xml" ContentType="application/vnd.openxmlformats-officedocument.themeOverride+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heme/themeOverride11.xml" ContentType="application/vnd.openxmlformats-officedocument.themeOverride+xml"/>
  <Override PartName="/ppt/notesSlides/notesSlide104.xml" ContentType="application/vnd.openxmlformats-officedocument.presentationml.notesSlide+xml"/>
  <Override PartName="/ppt/diagrams/data34.xml" ContentType="application/vnd.openxmlformats-officedocument.drawingml.diagramData+xml"/>
  <Override PartName="/ppt/theme/themeOverride114.xml" ContentType="application/vnd.openxmlformats-officedocument.themeOverride+xml"/>
  <Override PartName="/ppt/slides/slide130.xml" ContentType="application/vnd.openxmlformats-officedocument.presentationml.slide+xml"/>
  <Override PartName="/ppt/notesSlides/notesSlide48.xml" ContentType="application/vnd.openxmlformats-officedocument.presentationml.notesSlide+xml"/>
  <Override PartName="/ppt/diagrams/colors21.xml" ContentType="application/vnd.openxmlformats-officedocument.drawingml.diagramColor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diagrams/data12.xml" ContentType="application/vnd.openxmlformats-officedocument.drawingml.diagramData+xml"/>
  <Override PartName="/ppt/diagrams/quickStyle38.xml" ContentType="application/vnd.openxmlformats-officedocument.drawingml.diagramStyl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notesSlides/notesSlide73.xml" ContentType="application/vnd.openxmlformats-officedocument.presentationml.notesSlide+xml"/>
  <Override PartName="/ppt/theme/themeOverride49.xml" ContentType="application/vnd.openxmlformats-officedocument.themeOverride+xml"/>
  <Override PartName="/ppt/notesSlides/notesSlide51.xml" ContentType="application/vnd.openxmlformats-officedocument.presentationml.notesSlide+xml"/>
  <Override PartName="/ppt/diagrams/layout27.xml" ContentType="application/vnd.openxmlformats-officedocument.drawingml.diagramLayout+xml"/>
  <Override PartName="/ppt/theme/themeOverride96.xml" ContentType="application/vnd.openxmlformats-officedocument.themeOverride+xml"/>
  <Override PartName="/ppt/theme/themeOverride27.xml" ContentType="application/vnd.openxmlformats-officedocument.themeOverride+xml"/>
  <Override PartName="/ppt/theme/themeOverride74.xml" ContentType="application/vnd.openxmlformats-officedocument.themeOverride+xml"/>
  <Override PartName="/ppt/diagrams/colors37.xml" ContentType="application/vnd.openxmlformats-officedocument.drawingml.diagramColors+xml"/>
  <Override PartName="/ppt/slides/slide98.xml" ContentType="application/vnd.openxmlformats-officedocument.presentationml.slide+xml"/>
  <Override PartName="/ppt/diagrams/drawing20.xml" ContentType="application/vnd.ms-office.drawingml.diagramDrawing+xml"/>
  <Override PartName="/ppt/theme/themeOverride108.xml" ContentType="application/vnd.openxmlformats-officedocument.themeOverride+xml"/>
  <Override PartName="/ppt/slides/slide124.xml" ContentType="application/vnd.openxmlformats-officedocument.presentationml.slide+xml"/>
  <Override PartName="/ppt/theme/themeOverride52.xml" ContentType="application/vnd.openxmlformats-officedocument.themeOverride+xml"/>
  <Override PartName="/ppt/diagrams/colors15.xml" ContentType="application/vnd.openxmlformats-officedocument.drawingml.diagramColors+xml"/>
  <Override PartName="/ppt/diagrams/data28.xml" ContentType="application/vnd.openxmlformats-officedocument.drawingml.diagramData+xml"/>
  <Override PartName="/ppt/notesSlides/notesSlide89.xml" ContentType="application/vnd.openxmlformats-officedocument.presentationml.notesSlide+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theme/themeOverride30.xml" ContentType="application/vnd.openxmlformats-officedocument.themeOverride+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heme/themeOverride111.xml" ContentType="application/vnd.openxmlformats-officedocument.themeOverr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diagrams/data31.xml" ContentType="application/vnd.openxmlformats-officedocument.drawingml.diagramData+xml"/>
  <Override PartName="/ppt/notesSlides/notesSlide101.xml" ContentType="application/vnd.openxmlformats-officedocument.presentationml.notesSlide+xml"/>
  <Override PartName="/ppt/slides/slide32.xml" ContentType="application/vnd.openxmlformats-officedocument.presentationml.slide+xml"/>
  <Override PartName="/ppt/theme/themeOverride68.xml" ContentType="application/vnd.openxmlformats-officedocument.themeOverride+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theme/themeOverride46.xml" ContentType="application/vnd.openxmlformats-officedocument.themeOverr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theme/themeOverride93.xml" ContentType="application/vnd.openxmlformats-officedocument.themeOverride+xml"/>
  <Override PartName="/ppt/slides/slide118.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diagrams/drawing7.xml" ContentType="application/vnd.ms-office.drawingml.diagramDrawing+xml"/>
  <Override PartName="/ppt/diagrams/layout13.xml" ContentType="application/vnd.openxmlformats-officedocument.drawingml.diagramLayout+xml"/>
  <Override PartName="/ppt/theme/themeOverride71.xml" ContentType="application/vnd.openxmlformats-officedocument.themeOverride+xml"/>
  <Override PartName="/ppt/diagrams/layout24.xml" ContentType="application/vnd.openxmlformats-officedocument.drawingml.diagramLayout+xml"/>
  <Override PartName="/ppt/theme/themeOverride82.xml" ContentType="application/vnd.openxmlformats-officedocument.themeOverride+xml"/>
  <Override PartName="/ppt/theme/themeOverride127.xml" ContentType="application/vnd.openxmlformats-officedocument.themeOverr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diagrams/quickStyle7.xml" ContentType="application/vnd.openxmlformats-officedocument.drawingml.diagramStyle+xml"/>
  <Override PartName="/ppt/theme/themeOverride60.xml" ContentType="application/vnd.openxmlformats-officedocument.themeOverride+xml"/>
  <Override PartName="/ppt/theme/themeOverride105.xml" ContentType="application/vnd.openxmlformats-officedocument.themeOverride+xml"/>
  <Override PartName="/ppt/notesSlides/notesSlide106.xml" ContentType="application/vnd.openxmlformats-officedocument.presentationml.notesSlide+xml"/>
  <Override PartName="/ppt/diagrams/colors34.xml" ContentType="application/vnd.openxmlformats-officedocument.drawingml.diagramColors+xml"/>
  <Override PartName="/ppt/theme/themeOverride116.xml" ContentType="application/vnd.openxmlformats-officedocument.themeOverr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notesSlides/notesSlide97.xml" ContentType="application/vnd.openxmlformats-officedocument.presentationml.notesSlide+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theme/themeOverride130.xml" ContentType="application/vnd.openxmlformats-officedocument.themeOverr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diagrams/drawing19.xml" ContentType="application/vnd.ms-office.drawingml.diagramDrawing+xml"/>
  <Override PartName="/ppt/notesSlides/notesSlide75.xml" ContentType="application/vnd.openxmlformats-officedocument.presentationml.notesSlide+xml"/>
  <Override PartName="/ppt/diagrams/quickStyle29.xml" ContentType="application/vnd.openxmlformats-officedocument.drawingml.diagramStyle+xml"/>
  <Override PartName="/ppt/notesSlides/notesSlide120.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notesSlides/notesSlide53.xml" ContentType="application/vnd.openxmlformats-officedocument.presentationml.notesSlide+xml"/>
  <Override PartName="/ppt/diagrams/quickStyle18.xml" ContentType="application/vnd.openxmlformats-officedocument.drawingml.diagramStyle+xml"/>
  <Override PartName="/ppt/theme/themeOverride87.xml" ContentType="application/vnd.openxmlformats-officedocument.themeOverride+xml"/>
  <Override PartName="/ppt/diagrams/layout29.xml" ContentType="application/vnd.openxmlformats-officedocument.drawingml.diagramLayout+xml"/>
  <Override PartName="/ppt/theme/themeOverride98.xml" ContentType="application/vnd.openxmlformats-officedocument.themeOverride+xml"/>
  <Override PartName="/ppt/slides/slide40.xml" ContentType="application/vnd.openxmlformats-officedocument.presentationml.slide+xml"/>
  <Override PartName="/ppt/theme/themeOverride29.xml" ContentType="application/vnd.openxmlformats-officedocument.themeOverride+xml"/>
  <Override PartName="/ppt/notesSlides/notesSlide42.xml" ContentType="application/vnd.openxmlformats-officedocument.presentationml.notesSlide+xml"/>
  <Override PartName="/ppt/diagrams/layout18.xml" ContentType="application/vnd.openxmlformats-officedocument.drawingml.diagramLayout+xml"/>
  <Override PartName="/ppt/theme/themeOverride76.xml" ContentType="application/vnd.openxmlformats-officedocument.themeOverride+xml"/>
  <Override PartName="/ppt/notesSlides/notesSlide8.xml" ContentType="application/vnd.openxmlformats-officedocument.presentationml.notesSlide+xml"/>
  <Override PartName="/ppt/diagrams/layout2.xml" ContentType="application/vnd.openxmlformats-officedocument.drawingml.diagramLayout+xml"/>
  <Override PartName="/ppt/theme/themeOverride18.xml" ContentType="application/vnd.openxmlformats-officedocument.themeOverr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Override65.xml" ContentType="application/vnd.openxmlformats-officedocument.themeOverride+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theme/themeOverride43.xml" ContentType="application/vnd.openxmlformats-officedocument.themeOverride+xml"/>
  <Override PartName="/ppt/theme/themeOverride54.xml" ContentType="application/vnd.openxmlformats-officedocument.themeOverride+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theme/themeOverride90.xml" ContentType="application/vnd.openxmlformats-officedocument.themeOverride+xml"/>
  <Override PartName="/ppt/diagrams/layout32.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theme/themeOverride32.xml" ContentType="application/vnd.openxmlformats-officedocument.themeOverr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theme/themeOverride124.xml" ContentType="application/vnd.openxmlformats-officedocument.themeOverr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diagrams/colors31.xml" ContentType="application/vnd.openxmlformats-officedocument.drawingml.diagramColors+xml"/>
  <Override PartName="/ppt/theme/themeOverride113.xml" ContentType="application/vnd.openxmlformats-officedocument.themeOverr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notesSlides/notesSlide94.xml" ContentType="application/vnd.openxmlformats-officedocument.presentationml.notesSlide+xml"/>
  <Override PartName="/ppt/theme/themeOverride102.xml" ContentType="application/vnd.openxmlformats-officedocument.themeOverride+xml"/>
  <Override PartName="/ppt/notesSlides/notesSlide103.xml" ContentType="application/vnd.openxmlformats-officedocument.presentationml.notesSlide+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data22.xml" ContentType="application/vnd.openxmlformats-officedocument.drawingml.diagramData+xml"/>
  <Override PartName="/ppt/notesSlides/notesSlide83.xml" ContentType="application/vnd.openxmlformats-officedocument.presentationml.notesSlide+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theme/themeOverride59.xml" ContentType="application/vnd.openxmlformats-officedocument.themeOverride+xml"/>
  <Override PartName="/ppt/notesSlides/notesSlide72.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48.xml" ContentType="application/vnd.openxmlformats-officedocument.themeOverr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theme/themeOverride95.xml" ContentType="application/vnd.openxmlformats-officedocument.themeOverride+xml"/>
  <Override PartName="/ppt/diagrams/layout37.xml" ContentType="application/vnd.openxmlformats-officedocument.drawingml.diagramLayout+xml"/>
  <Override PartName="/ppt/theme/themeOverride37.xml" ContentType="application/vnd.openxmlformats-officedocument.themeOverride+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theme/themeOverride84.xml" ContentType="application/vnd.openxmlformats-officedocument.themeOverride+xml"/>
  <Override PartName="/ppt/theme/themeOverride129.xml" ContentType="application/vnd.openxmlformats-officedocument.themeOverride+xml"/>
  <Override PartName="/ppt/slides/slide109.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diagrams/quickStyle9.xml" ContentType="application/vnd.openxmlformats-officedocument.drawingml.diagramStyle+xml"/>
  <Override PartName="/ppt/theme/themeOverride62.xml" ContentType="application/vnd.openxmlformats-officedocument.themeOverride+xml"/>
  <Override PartName="/ppt/theme/themeOverride73.xml" ContentType="application/vnd.openxmlformats-officedocument.themeOverride+xml"/>
  <Override PartName="/ppt/diagrams/drawing30.xml" ContentType="application/vnd.ms-office.drawingml.diagramDrawing+xml"/>
  <Override PartName="/ppt/theme/themeOverride107.xml" ContentType="application/vnd.openxmlformats-officedocument.themeOverride+xml"/>
  <Override PartName="/ppt/notesSlides/notesSlide108.xml" ContentType="application/vnd.openxmlformats-officedocument.presentationml.notesSlide+xml"/>
  <Override PartName="/ppt/diagrams/colors36.xml" ContentType="application/vnd.openxmlformats-officedocument.drawingml.diagramColors+xml"/>
  <Override PartName="/ppt/theme/themeOverride118.xml" ContentType="application/vnd.openxmlformats-officedocument.themeOverride+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notesSlides/notesSlide99.xml" ContentType="application/vnd.openxmlformats-officedocument.presentationml.notesSlide+xml"/>
  <Override PartName="/ppt/diagrams/data38.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theme/themeOverride40.xml" ContentType="application/vnd.openxmlformats-officedocument.themeOverride+xml"/>
  <Override PartName="/ppt/diagrams/data16.xml" ContentType="application/vnd.openxmlformats-officedocument.drawingml.diagramData+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theme/themeOverride121.xml" ContentType="application/vnd.openxmlformats-officedocument.themeOverr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notesSlides/notesSlide55.xml" ContentType="application/vnd.openxmlformats-officedocument.presentationml.notesSlide+xml"/>
  <Override PartName="/ppt/theme/themeOverride89.xml" ContentType="application/vnd.openxmlformats-officedocument.themeOverride+xml"/>
  <Override PartName="/ppt/diagrams/data30.xml" ContentType="application/vnd.openxmlformats-officedocument.drawingml.diagramData+xml"/>
  <Override PartName="/ppt/notesSlides/notesSlide100.xml" ContentType="application/vnd.openxmlformats-officedocument.presentationml.notesSlide+xml"/>
  <Override PartName="/ppt/theme/themeOverride110.xml" ContentType="application/vnd.openxmlformats-officedocument.themeOverr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theme/themeOverride78.xml" ContentType="application/vnd.openxmlformats-officedocument.themeOverr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theme/themeOverride67.xml" ContentType="application/vnd.openxmlformats-officedocument.themeOverride+xml"/>
  <Override PartName="/ppt/notesSlides/notesSlide80.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theme/themeOverride45.xml" ContentType="application/vnd.openxmlformats-officedocument.themeOverride+xml"/>
  <Override PartName="/ppt/diagrams/colors7.xml" ContentType="application/vnd.openxmlformats-officedocument.drawingml.diagramColors+xml"/>
  <Override PartName="/ppt/theme/themeOverride56.xml" ContentType="application/vnd.openxmlformats-officedocument.themeOverride+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theme/themeOverride92.xml" ContentType="application/vnd.openxmlformats-officedocument.themeOverride+xml"/>
  <Override PartName="/ppt/diagrams/layout34.xml" ContentType="application/vnd.openxmlformats-officedocument.drawingml.diagramLayout+xml"/>
  <Override PartName="/ppt/slides/slide117.xml" ContentType="application/vnd.openxmlformats-officedocument.presentationml.slide+xml"/>
  <Override PartName="/ppt/slides/slide128.xml" ContentType="application/vnd.openxmlformats-officedocument.presentationml.slide+xml"/>
  <Override PartName="/ppt/theme/themeOverride34.xml" ContentType="application/vnd.openxmlformats-officedocument.themeOverride+xml"/>
  <Override PartName="/ppt/diagrams/drawing6.xml" ContentType="application/vnd.ms-office.drawingml.diagramDrawing+xml"/>
  <Override PartName="/ppt/diagrams/layout23.xml" ContentType="application/vnd.openxmlformats-officedocument.drawingml.diagramLayout+xml"/>
  <Override PartName="/ppt/theme/themeOverride81.xml" ContentType="application/vnd.openxmlformats-officedocument.themeOverride+xml"/>
  <Override PartName="/ppt/theme/themeOverride126.xml" ContentType="application/vnd.openxmlformats-officedocument.themeOverr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diagrams/quickStyle6.xml" ContentType="application/vnd.openxmlformats-officedocument.drawingml.diagramStyle+xml"/>
  <Override PartName="/ppt/diagrams/layout12.xml" ContentType="application/vnd.openxmlformats-officedocument.drawingml.diagramLayout+xml"/>
  <Override PartName="/ppt/theme/themeOverride70.xml" ContentType="application/vnd.openxmlformats-officedocument.themeOverride+xml"/>
  <Override PartName="/ppt/diagrams/colors33.xml" ContentType="application/vnd.openxmlformats-officedocument.drawingml.diagramColors+xml"/>
  <Override PartName="/ppt/theme/themeOverride115.xml" ContentType="application/vnd.openxmlformats-officedocument.themeOverride+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diagrams/colors22.xml" ContentType="application/vnd.openxmlformats-officedocument.drawingml.diagramColors+xml"/>
  <Override PartName="/ppt/notesSlides/notesSlide105.xml" ContentType="application/vnd.openxmlformats-officedocument.presentationml.notesSlide+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theme/themeOverride97.xml" ContentType="application/vnd.openxmlformats-officedocument.themeOverride+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theme/themeOverride28.xml" ContentType="application/vnd.openxmlformats-officedocument.themeOverride+xml"/>
  <Override PartName="/ppt/notesSlides/notesSlide30.xml" ContentType="application/vnd.openxmlformats-officedocument.presentationml.notesSlide+xml"/>
  <Override PartName="/ppt/theme/themeOverride75.xml" ContentType="application/vnd.openxmlformats-officedocument.themeOverride+xml"/>
  <Override PartName="/ppt/diagrams/colors3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theme/themeOverride53.xml" ContentType="application/vnd.openxmlformats-officedocument.themeOverride+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theme/themeOverride109.xml" ContentType="application/vnd.openxmlformats-officedocument.themeOverride+xml"/>
  <Override PartName="/ppt/slides/slide77.xml" ContentType="application/vnd.openxmlformats-officedocument.presentationml.slide+xml"/>
  <Override PartName="/ppt/slides/slide125.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heme/themeOverride31.xml" ContentType="application/vnd.openxmlformats-officedocument.themeOverride+xml"/>
  <Override PartName="/ppt/diagrams/drawing3.xml" ContentType="application/vnd.ms-office.drawingml.diagramDrawing+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diagrams/data32.xml" ContentType="application/vnd.openxmlformats-officedocument.drawingml.diagramData+xml"/>
  <Override PartName="/ppt/theme/themeOverride112.xml" ContentType="application/vnd.openxmlformats-officedocument.themeOverr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diagrams/data10.xml" ContentType="application/vnd.openxmlformats-officedocument.drawingml.diagramData+xml"/>
  <Override PartName="/ppt/theme/themeOverride69.xml" ContentType="application/vnd.openxmlformats-officedocument.themeOverride+xml"/>
  <Override PartName="/ppt/notesSlides/notesSlide71.xml" ContentType="application/vnd.openxmlformats-officedocument.presentationml.notesSlide+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theme/themeOverride47.xml" ContentType="application/vnd.openxmlformats-officedocument.themeOverr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theme/themeOverride94.xml" ContentType="application/vnd.openxmlformats-officedocument.themeOverr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theme/themeOverride128.xml" ContentType="application/vnd.openxmlformats-officedocument.themeOverride+xml"/>
  <Override PartName="/ppt/theme/themeOverride25.xml" ContentType="application/vnd.openxmlformats-officedocument.themeOverride+xml"/>
  <Override PartName="/ppt/diagrams/quickStyle8.xml" ContentType="application/vnd.openxmlformats-officedocument.drawingml.diagramStyle+xml"/>
  <Override PartName="/ppt/theme/themeOverride72.xml" ContentType="application/vnd.openxmlformats-officedocument.themeOverride+xml"/>
  <Override PartName="/ppt/diagrams/colors35.xml" ContentType="application/vnd.openxmlformats-officedocument.drawingml.diagramColor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heme/themeOverride106.xml" ContentType="application/vnd.openxmlformats-officedocument.themeOverride+xml"/>
  <Override PartName="/ppt/slides/slide122.xml" ContentType="application/vnd.openxmlformats-officedocument.presentationml.slide+xml"/>
  <Override PartName="/ppt/theme/themeOverride50.xml" ContentType="application/vnd.openxmlformats-officedocument.themeOverride+xml"/>
  <Override PartName="/ppt/diagrams/colors13.xml" ContentType="application/vnd.openxmlformats-officedocument.drawingml.diagramColors+xml"/>
  <Override PartName="/ppt/diagrams/data26.xml" ContentType="application/vnd.openxmlformats-officedocument.drawingml.diagramData+xml"/>
  <Override PartName="/ppt/notesSlides/notesSlide87.xml" ContentType="application/vnd.openxmlformats-officedocument.presentationml.notesSlide+xml"/>
  <Override PartName="/ppt/theme/themeOverride131.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43.xml" ContentType="application/vnd.openxmlformats-officedocument.presentationml.notesSlide+xml"/>
  <Override PartName="/ppt/theme/themeOverride88.xml" ContentType="application/vnd.openxmlformats-officedocument.themeOverride+xml"/>
  <Override PartName="/ppt/notesSlides/notesSlide90.xml" ContentType="application/vnd.openxmlformats-officedocument.presentationml.notesSlide+xml"/>
  <Override PartName="/ppt/slides/slide30.xml" ContentType="application/vnd.openxmlformats-officedocument.presentationml.slide+xml"/>
  <Override PartName="/ppt/theme/themeOverride19.xml" ContentType="application/vnd.openxmlformats-officedocument.themeOverride+xml"/>
  <Override PartName="/ppt/theme/themeOverride66.xml" ContentType="application/vnd.openxmlformats-officedocument.themeOverr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colors29.xml" ContentType="application/vnd.openxmlformats-officedocument.drawingml.diagramColors+xml"/>
  <Override PartName="/ppt/diagrams/colors6.xml" ContentType="application/vnd.openxmlformats-officedocument.drawingml.diagramColors+xml"/>
  <Override PartName="/ppt/theme/themeOverride44.xml" ContentType="application/vnd.openxmlformats-officedocument.themeOverride+xml"/>
  <Override PartName="/ppt/diagrams/quickStyle11.xml" ContentType="application/vnd.openxmlformats-officedocument.drawingml.diagramStyle+xml"/>
  <Override PartName="/ppt/diagrams/drawing12.xml" ContentType="application/vnd.ms-office.drawingml.diagramDrawing+xml"/>
  <Override PartName="/ppt/theme/themeOverride91.xml" ContentType="application/vnd.openxmlformats-officedocument.themeOverride+xml"/>
  <Override PartName="/ppt/slides/slide68.xml" ContentType="application/vnd.openxmlformats-officedocument.presentationml.slide+xml"/>
  <Override PartName="/ppt/slides/slide116.xml" ContentType="application/vnd.openxmlformats-officedocument.presentationml.slide+xml"/>
  <Override PartName="/ppt/theme/themeOverride22.xml" ContentType="application/vnd.openxmlformats-officedocument.themeOverride+xml"/>
  <Override PartName="/ppt/diagrams/layout22.xml" ContentType="application/vnd.openxmlformats-officedocument.drawingml.diagramLayout+xml"/>
  <Override PartName="/ppt/theme/themeOverride125.xml" ContentType="application/vnd.openxmlformats-officedocument.themeOverride+xml"/>
  <Override PartName="/ppt/theme/themeOverride8.xml" ContentType="application/vnd.openxmlformats-officedocument.themeOverride+xml"/>
  <Override PartName="/ppt/diagrams/quickStyle5.xml" ContentType="application/vnd.openxmlformats-officedocument.drawingml.diagramStyle+xml"/>
  <Override PartName="/ppt/notesSlides/notesSlide59.xml" ContentType="application/vnd.openxmlformats-officedocument.presentationml.notesSlide+xml"/>
  <Override PartName="/ppt/theme/themeOverride103.xml" ContentType="application/vnd.openxmlformats-officedocument.themeOverride+xml"/>
  <Override PartName="/ppt/diagrams/colors32.xml" ContentType="application/vnd.openxmlformats-officedocument.drawingml.diagramColors+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theme/themeOverride38.xml" ContentType="application/vnd.openxmlformats-officedocument.themeOverride+xml"/>
  <Override PartName="/ppt/theme/themeOverride85.xml" ContentType="application/vnd.openxmlformats-officedocument.themeOverride+xml"/>
  <Override PartName="/ppt/notesSlides/notesSlide40.xml" ContentType="application/vnd.openxmlformats-officedocument.presentationml.notesSlide+xml"/>
  <Override PartName="/ppt/diagrams/layout16.xml" ContentType="application/vnd.openxmlformats-officedocument.drawingml.diagramLayout+xml"/>
  <Override PartName="/ppt/theme/themeOverride119.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63.xml" ContentType="application/vnd.openxmlformats-officedocument.themeOverride+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notesSlides/notesSlide109.xml" ContentType="application/vnd.openxmlformats-officedocument.presentationml.notes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heme/themeOverride41.xml" ContentType="application/vnd.openxmlformats-officedocument.themeOverride+xml"/>
  <Override PartName="/ppt/slides/slide113.xml" ContentType="application/vnd.openxmlformats-officedocument.presentationml.slide+xml"/>
  <Override PartName="/ppt/diagrams/data17.xml" ContentType="application/vnd.openxmlformats-officedocument.drawingml.diagramData+xml"/>
  <Override PartName="/ppt/notesSlides/notesSlide78.xml" ContentType="application/vnd.openxmlformats-officedocument.presentationml.notesSlide+xml"/>
  <Override PartName="/ppt/theme/themeOverride122.xml" ContentType="application/vnd.openxmlformats-officedocument.themeOverride+xml"/>
  <Override PartName="/ppt/slides/slide18.xml" ContentType="application/vnd.openxmlformats-officedocument.presentationml.slide+xml"/>
  <Override PartName="/ppt/slides/slide65.xml" ContentType="application/vnd.openxmlformats-officedocument.presentationml.slide+xml"/>
  <Override PartName="/ppt/theme/themeOverride5.xml" ContentType="application/vnd.openxmlformats-officedocument.themeOverr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theme/themeOverride100.xml" ContentType="application/vnd.openxmlformats-officedocument.themeOverride+xml"/>
  <Override PartName="/ppt/notesSlides/notesSlide34.xml" ContentType="application/vnd.openxmlformats-officedocument.presentationml.notesSlide+xml"/>
  <Override PartName="/ppt/diagrams/data20.xml" ContentType="application/vnd.openxmlformats-officedocument.drawingml.diagramData+xml"/>
  <Override PartName="/ppt/theme/themeOverride79.xml" ContentType="application/vnd.openxmlformats-officedocument.themeOverride+xml"/>
  <Override PartName="/ppt/notesSlides/notesSlide81.xml" ContentType="application/vnd.openxmlformats-officedocument.presentationml.notesSlide+xml"/>
  <Override PartName="/ppt/slides/slide21.xml" ContentType="application/vnd.openxmlformats-officedocument.presentationml.slide+xml"/>
  <Override PartName="/ppt/diagrams/layout5.xml" ContentType="application/vnd.openxmlformats-officedocument.drawingml.diagramLayout+xml"/>
  <Override PartName="/ppt/theme/themeOverride57.xml" ContentType="application/vnd.openxmlformats-officedocument.themeOverride+xml"/>
  <Override PartName="/ppt/diagrams/quickStyle24.xml" ContentType="application/vnd.openxmlformats-officedocument.drawingml.diagramStyle+xml"/>
  <Override PartName="/ppt/diagrams/drawing25.xml" ContentType="application/vnd.ms-office.drawingml.diagramDrawing+xml"/>
  <Override PartName="/ppt/slides/slide129.xml" ContentType="application/vnd.openxmlformats-officedocument.presentationml.slide+xml"/>
  <Override PartName="/ppt/notesSlides/notesSlide12.xml" ContentType="application/vnd.openxmlformats-officedocument.presentationml.notesSlide+xml"/>
  <Override PartName="/ppt/diagrams/layout35.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261" r:id="rId2"/>
    <p:sldId id="288" r:id="rId3"/>
    <p:sldId id="262" r:id="rId4"/>
    <p:sldId id="264" r:id="rId5"/>
    <p:sldId id="265" r:id="rId6"/>
    <p:sldId id="266" r:id="rId7"/>
    <p:sldId id="681" r:id="rId8"/>
    <p:sldId id="289" r:id="rId9"/>
    <p:sldId id="666" r:id="rId10"/>
    <p:sldId id="667" r:id="rId11"/>
    <p:sldId id="668" r:id="rId12"/>
    <p:sldId id="683" r:id="rId13"/>
    <p:sldId id="682" r:id="rId14"/>
    <p:sldId id="669" r:id="rId15"/>
    <p:sldId id="670" r:id="rId16"/>
    <p:sldId id="671" r:id="rId17"/>
    <p:sldId id="672" r:id="rId18"/>
    <p:sldId id="693" r:id="rId19"/>
    <p:sldId id="694" r:id="rId20"/>
    <p:sldId id="695" r:id="rId21"/>
    <p:sldId id="696" r:id="rId22"/>
    <p:sldId id="673" r:id="rId23"/>
    <p:sldId id="684" r:id="rId24"/>
    <p:sldId id="674" r:id="rId25"/>
    <p:sldId id="675" r:id="rId26"/>
    <p:sldId id="676" r:id="rId27"/>
    <p:sldId id="677" r:id="rId28"/>
    <p:sldId id="678" r:id="rId29"/>
    <p:sldId id="679" r:id="rId30"/>
    <p:sldId id="680" r:id="rId31"/>
    <p:sldId id="686" r:id="rId32"/>
    <p:sldId id="687" r:id="rId33"/>
    <p:sldId id="688" r:id="rId34"/>
    <p:sldId id="689" r:id="rId35"/>
    <p:sldId id="690" r:id="rId36"/>
    <p:sldId id="691" r:id="rId37"/>
    <p:sldId id="692" r:id="rId38"/>
    <p:sldId id="697" r:id="rId39"/>
    <p:sldId id="698" r:id="rId40"/>
    <p:sldId id="699" r:id="rId41"/>
    <p:sldId id="700" r:id="rId42"/>
    <p:sldId id="701" r:id="rId43"/>
    <p:sldId id="702" r:id="rId44"/>
    <p:sldId id="720" r:id="rId45"/>
    <p:sldId id="703" r:id="rId46"/>
    <p:sldId id="721" r:id="rId47"/>
    <p:sldId id="704" r:id="rId48"/>
    <p:sldId id="705" r:id="rId49"/>
    <p:sldId id="706" r:id="rId50"/>
    <p:sldId id="707" r:id="rId51"/>
    <p:sldId id="708" r:id="rId52"/>
    <p:sldId id="709" r:id="rId53"/>
    <p:sldId id="722" r:id="rId54"/>
    <p:sldId id="710" r:id="rId55"/>
    <p:sldId id="711" r:id="rId56"/>
    <p:sldId id="712" r:id="rId57"/>
    <p:sldId id="713" r:id="rId58"/>
    <p:sldId id="714" r:id="rId59"/>
    <p:sldId id="715" r:id="rId60"/>
    <p:sldId id="759" r:id="rId61"/>
    <p:sldId id="760" r:id="rId62"/>
    <p:sldId id="716" r:id="rId63"/>
    <p:sldId id="742" r:id="rId64"/>
    <p:sldId id="743" r:id="rId65"/>
    <p:sldId id="744" r:id="rId66"/>
    <p:sldId id="745" r:id="rId67"/>
    <p:sldId id="746" r:id="rId68"/>
    <p:sldId id="747" r:id="rId69"/>
    <p:sldId id="748" r:id="rId70"/>
    <p:sldId id="749" r:id="rId71"/>
    <p:sldId id="750" r:id="rId72"/>
    <p:sldId id="751" r:id="rId73"/>
    <p:sldId id="752" r:id="rId74"/>
    <p:sldId id="753" r:id="rId75"/>
    <p:sldId id="754" r:id="rId76"/>
    <p:sldId id="755" r:id="rId77"/>
    <p:sldId id="756" r:id="rId78"/>
    <p:sldId id="757" r:id="rId79"/>
    <p:sldId id="758" r:id="rId80"/>
    <p:sldId id="761" r:id="rId81"/>
    <p:sldId id="762" r:id="rId82"/>
    <p:sldId id="717" r:id="rId83"/>
    <p:sldId id="718" r:id="rId84"/>
    <p:sldId id="719" r:id="rId85"/>
    <p:sldId id="763" r:id="rId86"/>
    <p:sldId id="764" r:id="rId87"/>
    <p:sldId id="765" r:id="rId88"/>
    <p:sldId id="766" r:id="rId89"/>
    <p:sldId id="767" r:id="rId90"/>
    <p:sldId id="768" r:id="rId91"/>
    <p:sldId id="769" r:id="rId92"/>
    <p:sldId id="770" r:id="rId93"/>
    <p:sldId id="771" r:id="rId94"/>
    <p:sldId id="772" r:id="rId95"/>
    <p:sldId id="773" r:id="rId96"/>
    <p:sldId id="774" r:id="rId97"/>
    <p:sldId id="775" r:id="rId98"/>
    <p:sldId id="613" r:id="rId99"/>
    <p:sldId id="685" r:id="rId100"/>
    <p:sldId id="776" r:id="rId101"/>
    <p:sldId id="777" r:id="rId102"/>
    <p:sldId id="778" r:id="rId103"/>
    <p:sldId id="779" r:id="rId104"/>
    <p:sldId id="780" r:id="rId105"/>
    <p:sldId id="614" r:id="rId106"/>
    <p:sldId id="781" r:id="rId107"/>
    <p:sldId id="615" r:id="rId108"/>
    <p:sldId id="782" r:id="rId109"/>
    <p:sldId id="783" r:id="rId110"/>
    <p:sldId id="784" r:id="rId111"/>
    <p:sldId id="785" r:id="rId112"/>
    <p:sldId id="786" r:id="rId113"/>
    <p:sldId id="787" r:id="rId114"/>
    <p:sldId id="788" r:id="rId115"/>
    <p:sldId id="616" r:id="rId116"/>
    <p:sldId id="617" r:id="rId117"/>
    <p:sldId id="789" r:id="rId118"/>
    <p:sldId id="790" r:id="rId119"/>
    <p:sldId id="792" r:id="rId120"/>
    <p:sldId id="793" r:id="rId121"/>
    <p:sldId id="791" r:id="rId122"/>
    <p:sldId id="794" r:id="rId123"/>
    <p:sldId id="795" r:id="rId124"/>
    <p:sldId id="797" r:id="rId125"/>
    <p:sldId id="798" r:id="rId126"/>
    <p:sldId id="796" r:id="rId127"/>
    <p:sldId id="800" r:id="rId128"/>
    <p:sldId id="799" r:id="rId129"/>
    <p:sldId id="801" r:id="rId130"/>
    <p:sldId id="802" r:id="rId131"/>
    <p:sldId id="803" r:id="rId13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093"/>
    <a:srgbClr val="8AD723"/>
    <a:srgbClr val="EBB60B"/>
    <a:srgbClr val="E20097"/>
    <a:srgbClr val="EE331A"/>
    <a:srgbClr val="9900CC"/>
    <a:srgbClr val="00A0E8"/>
    <a:srgbClr val="EF2525"/>
    <a:srgbClr val="FAB300"/>
    <a:srgbClr val="EE381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434" autoAdjust="0"/>
  </p:normalViewPr>
  <p:slideViewPr>
    <p:cSldViewPr>
      <p:cViewPr varScale="1">
        <p:scale>
          <a:sx n="47" d="100"/>
          <a:sy n="47" d="100"/>
        </p:scale>
        <p:origin x="-1176" y="-90"/>
      </p:cViewPr>
      <p:guideLst>
        <p:guide orient="horz" pos="2160"/>
        <p:guide pos="2880"/>
      </p:guideLst>
    </p:cSldViewPr>
  </p:slideViewPr>
  <p:outlineViewPr>
    <p:cViewPr>
      <p:scale>
        <a:sx n="33" d="100"/>
        <a:sy n="33" d="100"/>
      </p:scale>
      <p:origin x="0" y="1705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0.xml.rels><?xml version="1.0" encoding="UTF-8" standalone="yes"?>
<Relationships xmlns="http://schemas.openxmlformats.org/package/2006/relationships"><Relationship Id="rId1" Type="http://schemas.openxmlformats.org/officeDocument/2006/relationships/image" Target="../media/image57.png"/></Relationships>
</file>

<file path=ppt/diagrams/_rels/data11.xml.rels><?xml version="1.0" encoding="UTF-8" standalone="yes"?>
<Relationships xmlns="http://schemas.openxmlformats.org/package/2006/relationships"><Relationship Id="rId1" Type="http://schemas.openxmlformats.org/officeDocument/2006/relationships/image" Target="../media/image58.png"/></Relationships>
</file>

<file path=ppt/diagrams/_rels/data12.xml.rels><?xml version="1.0" encoding="UTF-8" standalone="yes"?>
<Relationships xmlns="http://schemas.openxmlformats.org/package/2006/relationships"><Relationship Id="rId1" Type="http://schemas.openxmlformats.org/officeDocument/2006/relationships/image" Target="../media/image59.png"/></Relationships>
</file>

<file path=ppt/diagrams/_rels/data13.xml.rels><?xml version="1.0" encoding="UTF-8" standalone="yes"?>
<Relationships xmlns="http://schemas.openxmlformats.org/package/2006/relationships"><Relationship Id="rId1" Type="http://schemas.openxmlformats.org/officeDocument/2006/relationships/image" Target="../media/image60.png"/></Relationships>
</file>

<file path=ppt/diagrams/_rels/data14.xml.rels><?xml version="1.0" encoding="UTF-8" standalone="yes"?>
<Relationships xmlns="http://schemas.openxmlformats.org/package/2006/relationships"><Relationship Id="rId1" Type="http://schemas.openxmlformats.org/officeDocument/2006/relationships/image" Target="../media/image61.png"/></Relationships>
</file>

<file path=ppt/diagrams/_rels/data15.xml.rels><?xml version="1.0" encoding="UTF-8" standalone="yes"?>
<Relationships xmlns="http://schemas.openxmlformats.org/package/2006/relationships"><Relationship Id="rId1" Type="http://schemas.openxmlformats.org/officeDocument/2006/relationships/image" Target="../media/image62.png"/></Relationships>
</file>

<file path=ppt/diagrams/_rels/data16.xml.rels><?xml version="1.0" encoding="UTF-8" standalone="yes"?>
<Relationships xmlns="http://schemas.openxmlformats.org/package/2006/relationships"><Relationship Id="rId1" Type="http://schemas.openxmlformats.org/officeDocument/2006/relationships/image" Target="../media/image63.png"/></Relationships>
</file>

<file path=ppt/diagrams/_rels/data17.xml.rels><?xml version="1.0" encoding="UTF-8" standalone="yes"?>
<Relationships xmlns="http://schemas.openxmlformats.org/package/2006/relationships"><Relationship Id="rId1" Type="http://schemas.openxmlformats.org/officeDocument/2006/relationships/image" Target="../media/image64.png"/></Relationships>
</file>

<file path=ppt/diagrams/_rels/data18.xml.rels><?xml version="1.0" encoding="UTF-8" standalone="yes"?>
<Relationships xmlns="http://schemas.openxmlformats.org/package/2006/relationships"><Relationship Id="rId1" Type="http://schemas.openxmlformats.org/officeDocument/2006/relationships/image" Target="../media/image65.png"/></Relationships>
</file>

<file path=ppt/diagrams/_rels/data19.xml.rels><?xml version="1.0" encoding="UTF-8" standalone="yes"?>
<Relationships xmlns="http://schemas.openxmlformats.org/package/2006/relationships"><Relationship Id="rId1" Type="http://schemas.openxmlformats.org/officeDocument/2006/relationships/image" Target="../media/image66.png"/></Relationships>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ata20.xml.rels><?xml version="1.0" encoding="UTF-8" standalone="yes"?>
<Relationships xmlns="http://schemas.openxmlformats.org/package/2006/relationships"><Relationship Id="rId1" Type="http://schemas.openxmlformats.org/officeDocument/2006/relationships/image" Target="../media/image67.png"/></Relationships>
</file>

<file path=ppt/diagrams/_rels/data21.xml.rels><?xml version="1.0" encoding="UTF-8" standalone="yes"?>
<Relationships xmlns="http://schemas.openxmlformats.org/package/2006/relationships"><Relationship Id="rId1" Type="http://schemas.openxmlformats.org/officeDocument/2006/relationships/image" Target="../media/image68.png"/></Relationships>
</file>

<file path=ppt/diagrams/_rels/data22.xml.rels><?xml version="1.0" encoding="UTF-8" standalone="yes"?>
<Relationships xmlns="http://schemas.openxmlformats.org/package/2006/relationships"><Relationship Id="rId1" Type="http://schemas.openxmlformats.org/officeDocument/2006/relationships/image" Target="../media/image69.png"/></Relationships>
</file>

<file path=ppt/diagrams/_rels/data23.xml.rels><?xml version="1.0" encoding="UTF-8" standalone="yes"?>
<Relationships xmlns="http://schemas.openxmlformats.org/package/2006/relationships"><Relationship Id="rId1" Type="http://schemas.openxmlformats.org/officeDocument/2006/relationships/image" Target="../media/image70.png"/></Relationships>
</file>

<file path=ppt/diagrams/_rels/data24.xml.rels><?xml version="1.0" encoding="UTF-8" standalone="yes"?>
<Relationships xmlns="http://schemas.openxmlformats.org/package/2006/relationships"><Relationship Id="rId1" Type="http://schemas.openxmlformats.org/officeDocument/2006/relationships/image" Target="../media/image71.png"/></Relationships>
</file>

<file path=ppt/diagrams/_rels/data25.xml.rels><?xml version="1.0" encoding="UTF-8" standalone="yes"?>
<Relationships xmlns="http://schemas.openxmlformats.org/package/2006/relationships"><Relationship Id="rId1" Type="http://schemas.openxmlformats.org/officeDocument/2006/relationships/image" Target="../media/image72.png"/></Relationships>
</file>

<file path=ppt/diagrams/_rels/data26.xml.rels><?xml version="1.0" encoding="UTF-8" standalone="yes"?>
<Relationships xmlns="http://schemas.openxmlformats.org/package/2006/relationships"><Relationship Id="rId1" Type="http://schemas.openxmlformats.org/officeDocument/2006/relationships/image" Target="../media/image73.png"/></Relationships>
</file>

<file path=ppt/diagrams/_rels/data27.xml.rels><?xml version="1.0" encoding="UTF-8" standalone="yes"?>
<Relationships xmlns="http://schemas.openxmlformats.org/package/2006/relationships"><Relationship Id="rId1" Type="http://schemas.openxmlformats.org/officeDocument/2006/relationships/image" Target="../media/image74.png"/></Relationships>
</file>

<file path=ppt/diagrams/_rels/data28.xml.rels><?xml version="1.0" encoding="UTF-8" standalone="yes"?>
<Relationships xmlns="http://schemas.openxmlformats.org/package/2006/relationships"><Relationship Id="rId1" Type="http://schemas.openxmlformats.org/officeDocument/2006/relationships/image" Target="../media/image75.png"/></Relationships>
</file>

<file path=ppt/diagrams/_rels/data29.xml.rels><?xml version="1.0" encoding="UTF-8" standalone="yes"?>
<Relationships xmlns="http://schemas.openxmlformats.org/package/2006/relationships"><Relationship Id="rId1" Type="http://schemas.openxmlformats.org/officeDocument/2006/relationships/image" Target="../media/image91.png"/></Relationships>
</file>

<file path=ppt/diagrams/_rels/data3.xml.rels><?xml version="1.0" encoding="UTF-8" standalone="yes"?>
<Relationships xmlns="http://schemas.openxmlformats.org/package/2006/relationships"><Relationship Id="rId1" Type="http://schemas.openxmlformats.org/officeDocument/2006/relationships/image" Target="../media/image30.png"/></Relationships>
</file>

<file path=ppt/diagrams/_rels/data30.xml.rels><?xml version="1.0" encoding="UTF-8" standalone="yes"?>
<Relationships xmlns="http://schemas.openxmlformats.org/package/2006/relationships"><Relationship Id="rId1" Type="http://schemas.openxmlformats.org/officeDocument/2006/relationships/image" Target="../media/image96.png"/></Relationships>
</file>

<file path=ppt/diagrams/_rels/data31.xml.rels><?xml version="1.0" encoding="UTF-8" standalone="yes"?>
<Relationships xmlns="http://schemas.openxmlformats.org/package/2006/relationships"><Relationship Id="rId1" Type="http://schemas.openxmlformats.org/officeDocument/2006/relationships/image" Target="../media/image97.png"/></Relationships>
</file>

<file path=ppt/diagrams/_rels/data32.xml.rels><?xml version="1.0" encoding="UTF-8" standalone="yes"?>
<Relationships xmlns="http://schemas.openxmlformats.org/package/2006/relationships"><Relationship Id="rId1" Type="http://schemas.openxmlformats.org/officeDocument/2006/relationships/image" Target="../media/image100.png"/></Relationships>
</file>

<file path=ppt/diagrams/_rels/data33.xml.rels><?xml version="1.0" encoding="UTF-8" standalone="yes"?>
<Relationships xmlns="http://schemas.openxmlformats.org/package/2006/relationships"><Relationship Id="rId1" Type="http://schemas.openxmlformats.org/officeDocument/2006/relationships/image" Target="../media/image101.png"/></Relationships>
</file>

<file path=ppt/diagrams/_rels/data34.xml.rels><?xml version="1.0" encoding="UTF-8" standalone="yes"?>
<Relationships xmlns="http://schemas.openxmlformats.org/package/2006/relationships"><Relationship Id="rId1" Type="http://schemas.openxmlformats.org/officeDocument/2006/relationships/image" Target="../media/image102.png"/></Relationships>
</file>

<file path=ppt/diagrams/_rels/data35.xml.rels><?xml version="1.0" encoding="UTF-8" standalone="yes"?>
<Relationships xmlns="http://schemas.openxmlformats.org/package/2006/relationships"><Relationship Id="rId1" Type="http://schemas.openxmlformats.org/officeDocument/2006/relationships/image" Target="../media/image107.png"/></Relationships>
</file>

<file path=ppt/diagrams/_rels/data36.xml.rels><?xml version="1.0" encoding="UTF-8" standalone="yes"?>
<Relationships xmlns="http://schemas.openxmlformats.org/package/2006/relationships"><Relationship Id="rId1" Type="http://schemas.openxmlformats.org/officeDocument/2006/relationships/image" Target="../media/image114.png"/></Relationships>
</file>

<file path=ppt/diagrams/_rels/data37.xml.rels><?xml version="1.0" encoding="UTF-8" standalone="yes"?>
<Relationships xmlns="http://schemas.openxmlformats.org/package/2006/relationships"><Relationship Id="rId1" Type="http://schemas.openxmlformats.org/officeDocument/2006/relationships/image" Target="../media/image115.png"/></Relationships>
</file>

<file path=ppt/diagrams/_rels/data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3.png"/><Relationship Id="rId1" Type="http://schemas.openxmlformats.org/officeDocument/2006/relationships/image" Target="../media/image128.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33.png"/></Relationships>
</file>

<file path=ppt/diagrams/_rels/data6.xml.rels><?xml version="1.0" encoding="UTF-8" standalone="yes"?>
<Relationships xmlns="http://schemas.openxmlformats.org/package/2006/relationships"><Relationship Id="rId1" Type="http://schemas.openxmlformats.org/officeDocument/2006/relationships/image" Target="../media/image21.png"/></Relationships>
</file>

<file path=ppt/diagrams/_rels/data7.xml.rels><?xml version="1.0" encoding="UTF-8" standalone="yes"?>
<Relationships xmlns="http://schemas.openxmlformats.org/package/2006/relationships"><Relationship Id="rId1" Type="http://schemas.openxmlformats.org/officeDocument/2006/relationships/image" Target="../media/image51.png"/></Relationships>
</file>

<file path=ppt/diagrams/_rels/data8.xml.rels><?xml version="1.0" encoding="UTF-8" standalone="yes"?>
<Relationships xmlns="http://schemas.openxmlformats.org/package/2006/relationships"><Relationship Id="rId1" Type="http://schemas.openxmlformats.org/officeDocument/2006/relationships/image" Target="../media/image52.png"/></Relationships>
</file>

<file path=ppt/diagrams/_rels/data9.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3.png"/><Relationship Id="rId1" Type="http://schemas.openxmlformats.org/officeDocument/2006/relationships/image" Target="../media/image128.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C14AC-C94E-428E-879C-401C0BCD95E3}" type="doc">
      <dgm:prSet loTypeId="urn:microsoft.com/office/officeart/2005/8/layout/cycle3" loCatId="cycle" qsTypeId="urn:microsoft.com/office/officeart/2005/8/quickstyle/simple1" qsCatId="simple" csTypeId="urn:microsoft.com/office/officeart/2005/8/colors/colorful1#1" csCatId="colorful" phldr="1"/>
      <dgm:spPr/>
      <dgm:t>
        <a:bodyPr/>
        <a:lstStyle/>
        <a:p>
          <a:pPr rtl="1"/>
          <a:endParaRPr lang="ar-EG"/>
        </a:p>
      </dgm:t>
    </dgm:pt>
    <dgm:pt modelId="{8DF27F56-5F64-4EE0-9351-8CB2D0F7A782}">
      <dgm:prSet phldrT="[Text]" custT="1"/>
      <dgm:spPr/>
      <dgm:t>
        <a:bodyPr/>
        <a:lstStyle/>
        <a:p>
          <a:pPr rtl="1"/>
          <a:r>
            <a:rPr lang="ar-EG" sz="2000" b="1" dirty="0" smtClean="0"/>
            <a:t>التعريف بفلسفة كايزن اليابانية    </a:t>
          </a:r>
          <a:endParaRPr lang="ar-EG" sz="2000" b="1" dirty="0"/>
        </a:p>
      </dgm:t>
    </dgm:pt>
    <dgm:pt modelId="{96A99246-0E72-4C71-860C-B3BE5646EC16}" type="parTrans" cxnId="{B0523BC4-2DC4-4B45-B444-F8A715A8E45C}">
      <dgm:prSet/>
      <dgm:spPr/>
      <dgm:t>
        <a:bodyPr/>
        <a:lstStyle/>
        <a:p>
          <a:pPr rtl="1"/>
          <a:endParaRPr lang="ar-EG"/>
        </a:p>
      </dgm:t>
    </dgm:pt>
    <dgm:pt modelId="{D98B5DC0-B716-4FE7-99EB-4F3C51ADB7BB}" type="sibTrans" cxnId="{B0523BC4-2DC4-4B45-B444-F8A715A8E45C}">
      <dgm:prSet/>
      <dgm:spPr/>
      <dgm:t>
        <a:bodyPr/>
        <a:lstStyle/>
        <a:p>
          <a:pPr rtl="1"/>
          <a:endParaRPr lang="ar-EG"/>
        </a:p>
      </dgm:t>
    </dgm:pt>
    <dgm:pt modelId="{91C588C5-38D2-489F-8E23-221DA1CD6A1D}">
      <dgm:prSet phldrT="[Text]" custT="1"/>
      <dgm:spPr/>
      <dgm:t>
        <a:bodyPr/>
        <a:lstStyle/>
        <a:p>
          <a:pPr rtl="1"/>
          <a:r>
            <a:rPr lang="ar-EG" sz="2000" b="1" dirty="0" smtClean="0"/>
            <a:t>كايزن فى بيئة العمل</a:t>
          </a:r>
          <a:endParaRPr lang="ar-EG" sz="2000" b="1" dirty="0"/>
        </a:p>
      </dgm:t>
    </dgm:pt>
    <dgm:pt modelId="{A73CBB97-CF59-4B52-80D4-79C26F3E1400}" type="parTrans" cxnId="{9880188E-AD85-4046-9920-478F75C9F3BE}">
      <dgm:prSet/>
      <dgm:spPr/>
      <dgm:t>
        <a:bodyPr/>
        <a:lstStyle/>
        <a:p>
          <a:pPr rtl="1"/>
          <a:endParaRPr lang="ar-EG"/>
        </a:p>
      </dgm:t>
    </dgm:pt>
    <dgm:pt modelId="{2886B24C-CFB7-4A35-B39E-2B11A60D50A6}" type="sibTrans" cxnId="{9880188E-AD85-4046-9920-478F75C9F3BE}">
      <dgm:prSet/>
      <dgm:spPr/>
      <dgm:t>
        <a:bodyPr/>
        <a:lstStyle/>
        <a:p>
          <a:pPr rtl="1"/>
          <a:endParaRPr lang="ar-EG"/>
        </a:p>
      </dgm:t>
    </dgm:pt>
    <dgm:pt modelId="{9E188381-14FC-49DB-A093-422EDAE67162}">
      <dgm:prSet phldrT="[Text]" custT="1"/>
      <dgm:spPr/>
      <dgm:t>
        <a:bodyPr/>
        <a:lstStyle/>
        <a:p>
          <a:pPr rtl="1"/>
          <a:r>
            <a:rPr lang="ar-EG" sz="2000" b="1" dirty="0" smtClean="0"/>
            <a:t>أستراتيجية كايزن</a:t>
          </a:r>
          <a:endParaRPr lang="ar-EG" sz="2000" b="1" dirty="0"/>
        </a:p>
      </dgm:t>
    </dgm:pt>
    <dgm:pt modelId="{C7B37881-8019-44A0-928A-28F80D5A5EB4}" type="parTrans" cxnId="{E1DC07F5-E2D5-415C-975C-3B17476AAF2A}">
      <dgm:prSet/>
      <dgm:spPr/>
      <dgm:t>
        <a:bodyPr/>
        <a:lstStyle/>
        <a:p>
          <a:pPr rtl="1"/>
          <a:endParaRPr lang="ar-EG"/>
        </a:p>
      </dgm:t>
    </dgm:pt>
    <dgm:pt modelId="{029514F2-CC5F-40C2-B013-268C50F16D57}" type="sibTrans" cxnId="{E1DC07F5-E2D5-415C-975C-3B17476AAF2A}">
      <dgm:prSet/>
      <dgm:spPr/>
      <dgm:t>
        <a:bodyPr/>
        <a:lstStyle/>
        <a:p>
          <a:pPr rtl="1"/>
          <a:endParaRPr lang="ar-EG"/>
        </a:p>
      </dgm:t>
    </dgm:pt>
    <dgm:pt modelId="{55253242-7D18-4EB9-8243-AAF6121BABAA}">
      <dgm:prSet phldrT="[Text]" custT="1"/>
      <dgm:spPr/>
      <dgm:t>
        <a:bodyPr/>
        <a:lstStyle/>
        <a:p>
          <a:pPr rtl="1"/>
          <a:r>
            <a:rPr lang="ar-EG" sz="2000" b="1" dirty="0" smtClean="0"/>
            <a:t>الهدر فى كايزن </a:t>
          </a:r>
          <a:endParaRPr lang="ar-EG" sz="2000" b="1" dirty="0"/>
        </a:p>
      </dgm:t>
    </dgm:pt>
    <dgm:pt modelId="{E7774644-F584-4571-8BC0-9DB5DE279E6F}" type="parTrans" cxnId="{38F3FAF2-C018-4083-BF8A-80FFD9755EB8}">
      <dgm:prSet/>
      <dgm:spPr/>
      <dgm:t>
        <a:bodyPr/>
        <a:lstStyle/>
        <a:p>
          <a:pPr rtl="1"/>
          <a:endParaRPr lang="ar-EG"/>
        </a:p>
      </dgm:t>
    </dgm:pt>
    <dgm:pt modelId="{F6CA43B7-4A80-4BE9-8B0E-AAF8DF0FDA4D}" type="sibTrans" cxnId="{38F3FAF2-C018-4083-BF8A-80FFD9755EB8}">
      <dgm:prSet/>
      <dgm:spPr/>
      <dgm:t>
        <a:bodyPr/>
        <a:lstStyle/>
        <a:p>
          <a:pPr rtl="1"/>
          <a:endParaRPr lang="ar-EG"/>
        </a:p>
      </dgm:t>
    </dgm:pt>
    <dgm:pt modelId="{07B78506-EEFD-4F0D-8CE1-AA7545B923F2}">
      <dgm:prSet phldrT="[Text]" custT="1"/>
      <dgm:spPr/>
      <dgm:t>
        <a:bodyPr/>
        <a:lstStyle/>
        <a:p>
          <a:pPr rtl="1"/>
          <a:r>
            <a:rPr lang="ar-EG" sz="2000" b="1" dirty="0" smtClean="0"/>
            <a:t>أساليب تحليل المشكلات فى كايزن </a:t>
          </a:r>
          <a:endParaRPr lang="ar-EG" sz="2000" b="1" dirty="0"/>
        </a:p>
      </dgm:t>
    </dgm:pt>
    <dgm:pt modelId="{6901A60E-51DE-424A-BCCC-CE57A4AAC6CB}" type="parTrans" cxnId="{E0A7CFE6-77F4-4227-A29D-3494CC7FF798}">
      <dgm:prSet/>
      <dgm:spPr/>
      <dgm:t>
        <a:bodyPr/>
        <a:lstStyle/>
        <a:p>
          <a:pPr rtl="1"/>
          <a:endParaRPr lang="ar-EG"/>
        </a:p>
      </dgm:t>
    </dgm:pt>
    <dgm:pt modelId="{C8FE81E4-695A-4B81-9BEC-487C7E027988}" type="sibTrans" cxnId="{E0A7CFE6-77F4-4227-A29D-3494CC7FF798}">
      <dgm:prSet/>
      <dgm:spPr/>
      <dgm:t>
        <a:bodyPr/>
        <a:lstStyle/>
        <a:p>
          <a:pPr rtl="1"/>
          <a:endParaRPr lang="ar-EG"/>
        </a:p>
      </dgm:t>
    </dgm:pt>
    <dgm:pt modelId="{45DDF3C2-CE7F-45B4-A84F-91F3D7A988A3}">
      <dgm:prSet phldrT="[Text]" custT="1"/>
      <dgm:spPr/>
      <dgm:t>
        <a:bodyPr/>
        <a:lstStyle/>
        <a:p>
          <a:pPr rtl="1"/>
          <a:r>
            <a:rPr lang="ar-EG" sz="2000" b="1" dirty="0" smtClean="0"/>
            <a:t>تنظيم بيئة العمل</a:t>
          </a:r>
          <a:endParaRPr lang="ar-EG" sz="2000" b="1" dirty="0"/>
        </a:p>
      </dgm:t>
    </dgm:pt>
    <dgm:pt modelId="{DB1B9A12-92A7-401B-A42B-CE2AA3F50D75}" type="parTrans" cxnId="{D0917BCB-0DA2-419E-A7DE-2DF909E99ABC}">
      <dgm:prSet/>
      <dgm:spPr/>
      <dgm:t>
        <a:bodyPr/>
        <a:lstStyle/>
        <a:p>
          <a:pPr rtl="1"/>
          <a:endParaRPr lang="ar-EG"/>
        </a:p>
      </dgm:t>
    </dgm:pt>
    <dgm:pt modelId="{754F1467-B69D-4BA9-AC5D-6C4EEB3EB560}" type="sibTrans" cxnId="{D0917BCB-0DA2-419E-A7DE-2DF909E99ABC}">
      <dgm:prSet/>
      <dgm:spPr/>
      <dgm:t>
        <a:bodyPr/>
        <a:lstStyle/>
        <a:p>
          <a:pPr rtl="1"/>
          <a:endParaRPr lang="ar-EG"/>
        </a:p>
      </dgm:t>
    </dgm:pt>
    <dgm:pt modelId="{8E7485E7-AE21-4D65-AE50-AC8A32DD07EE}" type="pres">
      <dgm:prSet presAssocID="{449C14AC-C94E-428E-879C-401C0BCD95E3}" presName="Name0" presStyleCnt="0">
        <dgm:presLayoutVars>
          <dgm:dir/>
          <dgm:resizeHandles val="exact"/>
        </dgm:presLayoutVars>
      </dgm:prSet>
      <dgm:spPr/>
      <dgm:t>
        <a:bodyPr/>
        <a:lstStyle/>
        <a:p>
          <a:pPr rtl="1"/>
          <a:endParaRPr lang="ar-EG"/>
        </a:p>
      </dgm:t>
    </dgm:pt>
    <dgm:pt modelId="{BC2FCC1B-751E-4800-AD62-C15917CD7D54}" type="pres">
      <dgm:prSet presAssocID="{449C14AC-C94E-428E-879C-401C0BCD95E3}" presName="cycle" presStyleCnt="0"/>
      <dgm:spPr/>
      <dgm:t>
        <a:bodyPr/>
        <a:lstStyle/>
        <a:p>
          <a:pPr rtl="1"/>
          <a:endParaRPr lang="ar-EG"/>
        </a:p>
      </dgm:t>
    </dgm:pt>
    <dgm:pt modelId="{BCCF2A79-3D7C-4DC9-9C99-FF3EC39235A5}" type="pres">
      <dgm:prSet presAssocID="{8DF27F56-5F64-4EE0-9351-8CB2D0F7A782}" presName="nodeFirstNode" presStyleLbl="node1" presStyleIdx="0" presStyleCnt="6">
        <dgm:presLayoutVars>
          <dgm:bulletEnabled val="1"/>
        </dgm:presLayoutVars>
      </dgm:prSet>
      <dgm:spPr/>
      <dgm:t>
        <a:bodyPr/>
        <a:lstStyle/>
        <a:p>
          <a:pPr rtl="1"/>
          <a:endParaRPr lang="ar-EG"/>
        </a:p>
      </dgm:t>
    </dgm:pt>
    <dgm:pt modelId="{93FEAAFC-3603-4243-AE0D-5F20C4E10391}" type="pres">
      <dgm:prSet presAssocID="{D98B5DC0-B716-4FE7-99EB-4F3C51ADB7BB}" presName="sibTransFirstNode" presStyleLbl="bgShp" presStyleIdx="0" presStyleCnt="1"/>
      <dgm:spPr/>
      <dgm:t>
        <a:bodyPr/>
        <a:lstStyle/>
        <a:p>
          <a:pPr rtl="1"/>
          <a:endParaRPr lang="ar-EG"/>
        </a:p>
      </dgm:t>
    </dgm:pt>
    <dgm:pt modelId="{170E0D10-6D5E-4592-92E5-9E0DCC6414D5}" type="pres">
      <dgm:prSet presAssocID="{9E188381-14FC-49DB-A093-422EDAE67162}" presName="nodeFollowingNodes" presStyleLbl="node1" presStyleIdx="1" presStyleCnt="6">
        <dgm:presLayoutVars>
          <dgm:bulletEnabled val="1"/>
        </dgm:presLayoutVars>
      </dgm:prSet>
      <dgm:spPr/>
      <dgm:t>
        <a:bodyPr/>
        <a:lstStyle/>
        <a:p>
          <a:pPr rtl="1"/>
          <a:endParaRPr lang="ar-EG"/>
        </a:p>
      </dgm:t>
    </dgm:pt>
    <dgm:pt modelId="{24977FF7-24C6-4564-9A9A-2296096DF009}" type="pres">
      <dgm:prSet presAssocID="{55253242-7D18-4EB9-8243-AAF6121BABAA}" presName="nodeFollowingNodes" presStyleLbl="node1" presStyleIdx="2" presStyleCnt="6">
        <dgm:presLayoutVars>
          <dgm:bulletEnabled val="1"/>
        </dgm:presLayoutVars>
      </dgm:prSet>
      <dgm:spPr/>
      <dgm:t>
        <a:bodyPr/>
        <a:lstStyle/>
        <a:p>
          <a:pPr rtl="1"/>
          <a:endParaRPr lang="ar-EG"/>
        </a:p>
      </dgm:t>
    </dgm:pt>
    <dgm:pt modelId="{6FB6ECA8-DB54-4014-A002-2BBE422E6BFE}" type="pres">
      <dgm:prSet presAssocID="{07B78506-EEFD-4F0D-8CE1-AA7545B923F2}" presName="nodeFollowingNodes" presStyleLbl="node1" presStyleIdx="3" presStyleCnt="6">
        <dgm:presLayoutVars>
          <dgm:bulletEnabled val="1"/>
        </dgm:presLayoutVars>
      </dgm:prSet>
      <dgm:spPr/>
      <dgm:t>
        <a:bodyPr/>
        <a:lstStyle/>
        <a:p>
          <a:pPr rtl="1"/>
          <a:endParaRPr lang="ar-EG"/>
        </a:p>
      </dgm:t>
    </dgm:pt>
    <dgm:pt modelId="{76B0D321-7150-4A42-90FA-9E06671BD8DE}" type="pres">
      <dgm:prSet presAssocID="{91C588C5-38D2-489F-8E23-221DA1CD6A1D}" presName="nodeFollowingNodes" presStyleLbl="node1" presStyleIdx="4" presStyleCnt="6">
        <dgm:presLayoutVars>
          <dgm:bulletEnabled val="1"/>
        </dgm:presLayoutVars>
      </dgm:prSet>
      <dgm:spPr/>
      <dgm:t>
        <a:bodyPr/>
        <a:lstStyle/>
        <a:p>
          <a:pPr rtl="1"/>
          <a:endParaRPr lang="ar-EG"/>
        </a:p>
      </dgm:t>
    </dgm:pt>
    <dgm:pt modelId="{6F1D6EA8-5127-4F6D-BE06-079820468343}" type="pres">
      <dgm:prSet presAssocID="{45DDF3C2-CE7F-45B4-A84F-91F3D7A988A3}" presName="nodeFollowingNodes" presStyleLbl="node1" presStyleIdx="5" presStyleCnt="6">
        <dgm:presLayoutVars>
          <dgm:bulletEnabled val="1"/>
        </dgm:presLayoutVars>
      </dgm:prSet>
      <dgm:spPr/>
      <dgm:t>
        <a:bodyPr/>
        <a:lstStyle/>
        <a:p>
          <a:pPr rtl="1"/>
          <a:endParaRPr lang="ar-EG"/>
        </a:p>
      </dgm:t>
    </dgm:pt>
  </dgm:ptLst>
  <dgm:cxnLst>
    <dgm:cxn modelId="{DC56EA98-1D92-489D-BD24-3C975371B9EF}" type="presOf" srcId="{8DF27F56-5F64-4EE0-9351-8CB2D0F7A782}" destId="{BCCF2A79-3D7C-4DC9-9C99-FF3EC39235A5}" srcOrd="0" destOrd="0" presId="urn:microsoft.com/office/officeart/2005/8/layout/cycle3"/>
    <dgm:cxn modelId="{AB827FE4-134E-446B-8F90-CFA316B45F19}" type="presOf" srcId="{9E188381-14FC-49DB-A093-422EDAE67162}" destId="{170E0D10-6D5E-4592-92E5-9E0DCC6414D5}" srcOrd="0" destOrd="0" presId="urn:microsoft.com/office/officeart/2005/8/layout/cycle3"/>
    <dgm:cxn modelId="{0ED40D03-792D-40AE-A3CC-A38649E20789}" type="presOf" srcId="{D98B5DC0-B716-4FE7-99EB-4F3C51ADB7BB}" destId="{93FEAAFC-3603-4243-AE0D-5F20C4E10391}" srcOrd="0" destOrd="0" presId="urn:microsoft.com/office/officeart/2005/8/layout/cycle3"/>
    <dgm:cxn modelId="{E0A7CFE6-77F4-4227-A29D-3494CC7FF798}" srcId="{449C14AC-C94E-428E-879C-401C0BCD95E3}" destId="{07B78506-EEFD-4F0D-8CE1-AA7545B923F2}" srcOrd="3" destOrd="0" parTransId="{6901A60E-51DE-424A-BCCC-CE57A4AAC6CB}" sibTransId="{C8FE81E4-695A-4B81-9BEC-487C7E027988}"/>
    <dgm:cxn modelId="{62995BDC-87E9-44EE-9951-DB9C9AA5DED8}" type="presOf" srcId="{55253242-7D18-4EB9-8243-AAF6121BABAA}" destId="{24977FF7-24C6-4564-9A9A-2296096DF009}" srcOrd="0" destOrd="0" presId="urn:microsoft.com/office/officeart/2005/8/layout/cycle3"/>
    <dgm:cxn modelId="{A313A741-6A42-4A21-B64B-09E9B96F378D}" type="presOf" srcId="{449C14AC-C94E-428E-879C-401C0BCD95E3}" destId="{8E7485E7-AE21-4D65-AE50-AC8A32DD07EE}" srcOrd="0" destOrd="0" presId="urn:microsoft.com/office/officeart/2005/8/layout/cycle3"/>
    <dgm:cxn modelId="{08185BCA-9089-4442-85BD-3FF129C7A0A7}" type="presOf" srcId="{45DDF3C2-CE7F-45B4-A84F-91F3D7A988A3}" destId="{6F1D6EA8-5127-4F6D-BE06-079820468343}" srcOrd="0" destOrd="0" presId="urn:microsoft.com/office/officeart/2005/8/layout/cycle3"/>
    <dgm:cxn modelId="{A6D7615E-0D4E-48C9-970D-D779E8FF3E89}" type="presOf" srcId="{91C588C5-38D2-489F-8E23-221DA1CD6A1D}" destId="{76B0D321-7150-4A42-90FA-9E06671BD8DE}" srcOrd="0" destOrd="0" presId="urn:microsoft.com/office/officeart/2005/8/layout/cycle3"/>
    <dgm:cxn modelId="{D0917BCB-0DA2-419E-A7DE-2DF909E99ABC}" srcId="{449C14AC-C94E-428E-879C-401C0BCD95E3}" destId="{45DDF3C2-CE7F-45B4-A84F-91F3D7A988A3}" srcOrd="5" destOrd="0" parTransId="{DB1B9A12-92A7-401B-A42B-CE2AA3F50D75}" sibTransId="{754F1467-B69D-4BA9-AC5D-6C4EEB3EB560}"/>
    <dgm:cxn modelId="{E1DC07F5-E2D5-415C-975C-3B17476AAF2A}" srcId="{449C14AC-C94E-428E-879C-401C0BCD95E3}" destId="{9E188381-14FC-49DB-A093-422EDAE67162}" srcOrd="1" destOrd="0" parTransId="{C7B37881-8019-44A0-928A-28F80D5A5EB4}" sibTransId="{029514F2-CC5F-40C2-B013-268C50F16D57}"/>
    <dgm:cxn modelId="{9880188E-AD85-4046-9920-478F75C9F3BE}" srcId="{449C14AC-C94E-428E-879C-401C0BCD95E3}" destId="{91C588C5-38D2-489F-8E23-221DA1CD6A1D}" srcOrd="4" destOrd="0" parTransId="{A73CBB97-CF59-4B52-80D4-79C26F3E1400}" sibTransId="{2886B24C-CFB7-4A35-B39E-2B11A60D50A6}"/>
    <dgm:cxn modelId="{1B9139A2-CF28-452C-BC24-8BE3F048729E}" type="presOf" srcId="{07B78506-EEFD-4F0D-8CE1-AA7545B923F2}" destId="{6FB6ECA8-DB54-4014-A002-2BBE422E6BFE}" srcOrd="0" destOrd="0" presId="urn:microsoft.com/office/officeart/2005/8/layout/cycle3"/>
    <dgm:cxn modelId="{B0523BC4-2DC4-4B45-B444-F8A715A8E45C}" srcId="{449C14AC-C94E-428E-879C-401C0BCD95E3}" destId="{8DF27F56-5F64-4EE0-9351-8CB2D0F7A782}" srcOrd="0" destOrd="0" parTransId="{96A99246-0E72-4C71-860C-B3BE5646EC16}" sibTransId="{D98B5DC0-B716-4FE7-99EB-4F3C51ADB7BB}"/>
    <dgm:cxn modelId="{38F3FAF2-C018-4083-BF8A-80FFD9755EB8}" srcId="{449C14AC-C94E-428E-879C-401C0BCD95E3}" destId="{55253242-7D18-4EB9-8243-AAF6121BABAA}" srcOrd="2" destOrd="0" parTransId="{E7774644-F584-4571-8BC0-9DB5DE279E6F}" sibTransId="{F6CA43B7-4A80-4BE9-8B0E-AAF8DF0FDA4D}"/>
    <dgm:cxn modelId="{92ADC16F-1C56-4701-BB83-41EBE1F352E7}" type="presParOf" srcId="{8E7485E7-AE21-4D65-AE50-AC8A32DD07EE}" destId="{BC2FCC1B-751E-4800-AD62-C15917CD7D54}" srcOrd="0" destOrd="0" presId="urn:microsoft.com/office/officeart/2005/8/layout/cycle3"/>
    <dgm:cxn modelId="{7B062C91-B5B3-4D2F-A9E8-BCB98694D511}" type="presParOf" srcId="{BC2FCC1B-751E-4800-AD62-C15917CD7D54}" destId="{BCCF2A79-3D7C-4DC9-9C99-FF3EC39235A5}" srcOrd="0" destOrd="0" presId="urn:microsoft.com/office/officeart/2005/8/layout/cycle3"/>
    <dgm:cxn modelId="{03E61B19-B620-4DCC-9596-AEB2162C41C0}" type="presParOf" srcId="{BC2FCC1B-751E-4800-AD62-C15917CD7D54}" destId="{93FEAAFC-3603-4243-AE0D-5F20C4E10391}" srcOrd="1" destOrd="0" presId="urn:microsoft.com/office/officeart/2005/8/layout/cycle3"/>
    <dgm:cxn modelId="{6B5A44F3-9127-4AFC-B256-279EF0D58CE5}" type="presParOf" srcId="{BC2FCC1B-751E-4800-AD62-C15917CD7D54}" destId="{170E0D10-6D5E-4592-92E5-9E0DCC6414D5}" srcOrd="2" destOrd="0" presId="urn:microsoft.com/office/officeart/2005/8/layout/cycle3"/>
    <dgm:cxn modelId="{9C668876-D3A0-405C-A66E-C17586028401}" type="presParOf" srcId="{BC2FCC1B-751E-4800-AD62-C15917CD7D54}" destId="{24977FF7-24C6-4564-9A9A-2296096DF009}" srcOrd="3" destOrd="0" presId="urn:microsoft.com/office/officeart/2005/8/layout/cycle3"/>
    <dgm:cxn modelId="{BFA86145-37AA-4E25-A83F-E32F0DED4BCC}" type="presParOf" srcId="{BC2FCC1B-751E-4800-AD62-C15917CD7D54}" destId="{6FB6ECA8-DB54-4014-A002-2BBE422E6BFE}" srcOrd="4" destOrd="0" presId="urn:microsoft.com/office/officeart/2005/8/layout/cycle3"/>
    <dgm:cxn modelId="{2DA2D9E4-7839-4798-807A-54A169F605BB}" type="presParOf" srcId="{BC2FCC1B-751E-4800-AD62-C15917CD7D54}" destId="{76B0D321-7150-4A42-90FA-9E06671BD8DE}" srcOrd="5" destOrd="0" presId="urn:microsoft.com/office/officeart/2005/8/layout/cycle3"/>
    <dgm:cxn modelId="{CED6EE30-4BD3-4AF3-8B82-93D610A5E157}" type="presParOf" srcId="{BC2FCC1B-751E-4800-AD62-C15917CD7D54}" destId="{6F1D6EA8-5127-4F6D-BE06-079820468343}" srcOrd="6" destOrd="0" presId="urn:microsoft.com/office/officeart/2005/8/layout/cycle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3" csCatId="colorful" phldr="1"/>
      <dgm:spPr/>
      <dgm:t>
        <a:bodyPr/>
        <a:lstStyle/>
        <a:p>
          <a:pPr rtl="1"/>
          <a:endParaRPr lang="ar-EG"/>
        </a:p>
      </dgm:t>
    </dgm:pt>
    <dgm:pt modelId="{8E551A68-F51D-4709-BB2C-946BDBA2897D}">
      <dgm:prSet phldrT="[Text]" custT="1"/>
      <dgm:spPr>
        <a:solidFill>
          <a:schemeClr val="accent6">
            <a:lumMod val="75000"/>
          </a:schemeClr>
        </a:solidFill>
      </dgm:spPr>
      <dgm:t>
        <a:bodyPr/>
        <a:lstStyle/>
        <a:p>
          <a:pPr rtl="1"/>
          <a:r>
            <a:rPr lang="ar-EG" sz="2400" dirty="0" smtClean="0"/>
            <a:t>فهم الفاقد </a:t>
          </a:r>
          <a:r>
            <a:rPr lang="en-US" sz="2400" dirty="0" smtClean="0"/>
            <a:t>Understanding Waste:</a:t>
          </a:r>
          <a:endParaRPr lang="ar-EG" sz="2400" dirty="0"/>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dgm:t>
        <a:bodyPr/>
        <a:lstStyle/>
        <a:p>
          <a:pPr algn="justLow" rtl="1"/>
          <a:r>
            <a:rPr lang="ar-EG" sz="2400" dirty="0" smtClean="0"/>
            <a:t>تشخيص وإزالة الفاقد، يعتمد على فهم ومشاركة جميع العاملين. لذلك فان التنفيذ الناجح لكايزن، يتطلب تدريب جميع العاملين على تشخيص وإزالة الفاقد من أمكنة عملهم</a:t>
          </a:r>
          <a:endParaRPr lang="ar-EG" sz="2400" dirty="0"/>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65950" custLinFactNeighborX="9594" custLinFactNeighborY="-1368">
        <dgm:presLayoutVars>
          <dgm:chMax val="1"/>
          <dgm:chPref val="1"/>
          <dgm:bulletEnabled val="1"/>
        </dgm:presLayoutVars>
      </dgm:prSet>
      <dgm:spPr/>
      <dgm:t>
        <a:bodyPr/>
        <a:lstStyle/>
        <a:p>
          <a:pPr rtl="1"/>
          <a:endParaRPr lang="ar-EG"/>
        </a:p>
      </dgm:t>
    </dgm:pt>
    <dgm:pt modelId="{1A1807D5-ED94-4B25-B29B-D698F5E0F888}" type="pres">
      <dgm:prSet presAssocID="{8E551A68-F51D-4709-BB2C-946BDBA2897D}" presName="Image" presStyleLbl="bgImgPlace1" presStyleIdx="0" presStyleCnt="1" custLinFactNeighborX="-28205" custLinFactNeighborY="620"/>
      <dgm:spPr>
        <a:blipFill rotWithShape="1">
          <a:blip xmlns:r="http://schemas.openxmlformats.org/officeDocument/2006/relationships" r:embed="rId1"/>
          <a:stretch>
            <a:fillRect/>
          </a:stretch>
        </a:blipFill>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dgm:t>
        <a:bodyPr/>
        <a:lstStyle/>
        <a:p>
          <a:pPr rtl="1"/>
          <a:endParaRPr lang="ar-EG"/>
        </a:p>
      </dgm:t>
    </dgm:pt>
  </dgm:ptLst>
  <dgm:cxnLst>
    <dgm:cxn modelId="{1AE7FC80-5366-4E8E-A991-C745E0E9F724}" type="presOf" srcId="{8E551A68-F51D-4709-BB2C-946BDBA2897D}" destId="{6C3BFD6B-A356-460E-BA07-3DB0546C6963}" srcOrd="0" destOrd="0" presId="urn:microsoft.com/office/officeart/2008/layout/TitledPictureBlocks"/>
    <dgm:cxn modelId="{271ADDBB-27AB-4B5E-A291-E5B34CA3CA89}" type="presOf" srcId="{05147383-1779-4332-A387-CCEDEE46643D}" destId="{C5984BCB-8798-4531-892C-8FC095AE4A21}" srcOrd="0" destOrd="0" presId="urn:microsoft.com/office/officeart/2008/layout/TitledPictureBlocks"/>
    <dgm:cxn modelId="{CE1E2570-996E-4EB7-AB74-F43F92362815}"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C3911303-692A-4B5F-AEF4-967AFD7D9DA5}" type="presParOf" srcId="{D1C35AE7-37BA-45AE-8ED2-4AB01D89A374}" destId="{DF92DA4F-FF9D-43AA-880F-3EA85E9A91D6}" srcOrd="0" destOrd="0" presId="urn:microsoft.com/office/officeart/2008/layout/TitledPictureBlocks"/>
    <dgm:cxn modelId="{2B8D5BD9-EEB6-4F5B-B635-27EC61F257DF}" type="presParOf" srcId="{DF92DA4F-FF9D-43AA-880F-3EA85E9A91D6}" destId="{6C3BFD6B-A356-460E-BA07-3DB0546C6963}" srcOrd="0" destOrd="0" presId="urn:microsoft.com/office/officeart/2008/layout/TitledPictureBlocks"/>
    <dgm:cxn modelId="{17781E51-7B85-46A2-997F-B55B89D6334A}" type="presParOf" srcId="{DF92DA4F-FF9D-43AA-880F-3EA85E9A91D6}" destId="{1A1807D5-ED94-4B25-B29B-D698F5E0F888}" srcOrd="1" destOrd="0" presId="urn:microsoft.com/office/officeart/2008/layout/TitledPictureBlocks"/>
    <dgm:cxn modelId="{53D8B2D0-DB65-47E4-AC6D-FFD160B342E2}"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4" csCatId="colorful" phldr="1"/>
      <dgm:spPr/>
      <dgm:t>
        <a:bodyPr/>
        <a:lstStyle/>
        <a:p>
          <a:pPr rtl="1"/>
          <a:endParaRPr lang="ar-EG"/>
        </a:p>
      </dgm:t>
    </dgm:pt>
    <dgm:pt modelId="{8E551A68-F51D-4709-BB2C-946BDBA2897D}">
      <dgm:prSet phldrT="[Text]" custT="1"/>
      <dgm:spPr>
        <a:xfrm>
          <a:off x="335297" y="474980"/>
          <a:ext cx="5768070" cy="507119"/>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منع الخطأ </a:t>
          </a:r>
          <a:r>
            <a:rPr lang="en-US" sz="2400" dirty="0" smtClean="0">
              <a:solidFill>
                <a:sysClr val="window" lastClr="FFFFFF"/>
              </a:solidFill>
              <a:latin typeface="Calibri"/>
              <a:ea typeface="+mn-ea"/>
              <a:cs typeface="+mn-cs"/>
            </a:rPr>
            <a:t>Mistake proof: </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266219" y="1141486"/>
          <a:ext cx="3437550" cy="234362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الإنسان من طبيعته أن ينسى وان يخطئ فعلينا تصميم الأشياء بحيث تصبح فرص خطئه معدومة.  علينا أن نمنع الخطأ من الحدوث أصلا </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65950"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28205" custLinFactNeighborY="620"/>
      <dgm:spPr>
        <a:xfrm>
          <a:off x="167625" y="1061727"/>
          <a:ext cx="3475787" cy="294501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91FA5F3B-D59B-4369-B1CA-6207120554E5}" type="presOf" srcId="{05147383-1779-4332-A387-CCEDEE46643D}" destId="{C5984BCB-8798-4531-892C-8FC095AE4A21}"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8735921D-AA0E-40B2-8D0C-3ACFD0210103}"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5011B5E0-DA64-44C5-99B3-64457D221638}" type="presOf" srcId="{FD0CCAC7-0F5A-4E81-A995-8B9706719082}" destId="{D1C35AE7-37BA-45AE-8ED2-4AB01D89A374}" srcOrd="0" destOrd="0" presId="urn:microsoft.com/office/officeart/2008/layout/TitledPictureBlocks"/>
    <dgm:cxn modelId="{851B3C7C-EC49-4581-8B34-C822235609E6}" type="presParOf" srcId="{D1C35AE7-37BA-45AE-8ED2-4AB01D89A374}" destId="{DF92DA4F-FF9D-43AA-880F-3EA85E9A91D6}" srcOrd="0" destOrd="0" presId="urn:microsoft.com/office/officeart/2008/layout/TitledPictureBlocks"/>
    <dgm:cxn modelId="{141A1322-F51E-46BF-B9CD-432D028C95B6}" type="presParOf" srcId="{DF92DA4F-FF9D-43AA-880F-3EA85E9A91D6}" destId="{6C3BFD6B-A356-460E-BA07-3DB0546C6963}" srcOrd="0" destOrd="0" presId="urn:microsoft.com/office/officeart/2008/layout/TitledPictureBlocks"/>
    <dgm:cxn modelId="{91CFC883-C47B-495D-831E-91C7A3C3A32B}" type="presParOf" srcId="{DF92DA4F-FF9D-43AA-880F-3EA85E9A91D6}" destId="{1A1807D5-ED94-4B25-B29B-D698F5E0F888}" srcOrd="1" destOrd="0" presId="urn:microsoft.com/office/officeart/2008/layout/TitledPictureBlocks"/>
    <dgm:cxn modelId="{DA08E4A6-061D-4ADB-A503-AE094AD205AF}"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5" csCatId="colorful" phldr="1"/>
      <dgm:spPr/>
      <dgm:t>
        <a:bodyPr/>
        <a:lstStyle/>
        <a:p>
          <a:pPr rtl="1"/>
          <a:endParaRPr lang="ar-EG"/>
        </a:p>
      </dgm:t>
    </dgm:pt>
    <dgm:pt modelId="{8E551A68-F51D-4709-BB2C-946BDBA2897D}">
      <dgm:prSet phldrT="[Text]" custT="1"/>
      <dgm:spPr>
        <a:xfrm>
          <a:off x="335297" y="474980"/>
          <a:ext cx="5768070" cy="507119"/>
        </a:xfrm>
        <a:solidFill>
          <a:schemeClr val="accent5">
            <a:lumMod val="75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تطبيق برنامج السينات الخمس</a:t>
          </a:r>
          <a:r>
            <a:rPr lang="en-US" sz="2400" dirty="0" smtClean="0">
              <a:solidFill>
                <a:sysClr val="window" lastClr="FFFFFF"/>
              </a:solidFill>
              <a:latin typeface="Calibri"/>
              <a:ea typeface="+mn-ea"/>
              <a:cs typeface="Arial" panose="020B0604020202020204" pitchFamily="34" charset="0"/>
            </a:rPr>
            <a:t>Five 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266219" y="1141486"/>
          <a:ext cx="3437550" cy="234362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وهو برنامج من خمس خطوات لتنظيم مكان العمل، وتشمل: التصنيف والترتيب وتنظيف أماكن العمل وأدوات العمل، والتنميط والتدريب</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167625" y="1061727"/>
          <a:ext cx="3475787" cy="294501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2504A61F-C712-45E4-9ECA-40E46F7E87DB}" type="presOf" srcId="{8E551A68-F51D-4709-BB2C-946BDBA2897D}" destId="{6C3BFD6B-A356-460E-BA07-3DB0546C6963}" srcOrd="0" destOrd="0" presId="urn:microsoft.com/office/officeart/2008/layout/TitledPictureBlocks"/>
    <dgm:cxn modelId="{4A2407EC-4833-4C29-9255-4DE9C58D5659}" type="presOf" srcId="{05147383-1779-4332-A387-CCEDEE46643D}" destId="{C5984BCB-8798-4531-892C-8FC095AE4A21}" srcOrd="0" destOrd="0" presId="urn:microsoft.com/office/officeart/2008/layout/TitledPictureBlocks"/>
    <dgm:cxn modelId="{D49B42E8-87EE-4078-8284-B5943655854D}" type="presOf" srcId="{FD0CCAC7-0F5A-4E81-A995-8B9706719082}" destId="{D1C35AE7-37BA-45AE-8ED2-4AB01D89A374}"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2813C59A-02FD-46CC-B4D7-1D1663BC900C}" srcId="{8E551A68-F51D-4709-BB2C-946BDBA2897D}" destId="{05147383-1779-4332-A387-CCEDEE46643D}" srcOrd="0" destOrd="0" parTransId="{F331241C-872F-46F4-8E1D-4C4199037865}" sibTransId="{20786EF9-9356-4FC9-A173-3C63347543DE}"/>
    <dgm:cxn modelId="{F7D807F4-3438-419D-AB2B-56DA0985ADC2}" type="presParOf" srcId="{D1C35AE7-37BA-45AE-8ED2-4AB01D89A374}" destId="{DF92DA4F-FF9D-43AA-880F-3EA85E9A91D6}" srcOrd="0" destOrd="0" presId="urn:microsoft.com/office/officeart/2008/layout/TitledPictureBlocks"/>
    <dgm:cxn modelId="{19EF1D46-8429-4EFD-B003-44C8AB09120D}" type="presParOf" srcId="{DF92DA4F-FF9D-43AA-880F-3EA85E9A91D6}" destId="{6C3BFD6B-A356-460E-BA07-3DB0546C6963}" srcOrd="0" destOrd="0" presId="urn:microsoft.com/office/officeart/2008/layout/TitledPictureBlocks"/>
    <dgm:cxn modelId="{589C47E9-E564-4FA0-90A0-218FCB38E18F}" type="presParOf" srcId="{DF92DA4F-FF9D-43AA-880F-3EA85E9A91D6}" destId="{1A1807D5-ED94-4B25-B29B-D698F5E0F888}" srcOrd="1" destOrd="0" presId="urn:microsoft.com/office/officeart/2008/layout/TitledPictureBlocks"/>
    <dgm:cxn modelId="{3EC123BD-5380-4894-8FD6-7301ECD14885}"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6" csCatId="colorful" phldr="1"/>
      <dgm:spPr/>
      <dgm:t>
        <a:bodyPr/>
        <a:lstStyle/>
        <a:p>
          <a:pPr rtl="1"/>
          <a:endParaRPr lang="ar-EG"/>
        </a:p>
      </dgm:t>
    </dgm:pt>
    <dgm:pt modelId="{8E551A68-F51D-4709-BB2C-946BDBA2897D}">
      <dgm:prSet phldrT="[Text]" custT="1"/>
      <dgm:spPr>
        <a:xfrm>
          <a:off x="322447" y="540254"/>
          <a:ext cx="6053162" cy="488314"/>
        </a:xfrm>
        <a:solidFill>
          <a:schemeClr val="accent3">
            <a:lumMod val="75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وضع معايير قياسية للعمل (تنميط العمل) </a:t>
          </a:r>
          <a:r>
            <a:rPr lang="en-US" sz="2400" dirty="0" smtClean="0">
              <a:solidFill>
                <a:sysClr val="window" lastClr="FFFFFF"/>
              </a:solidFill>
              <a:latin typeface="Calibri"/>
              <a:ea typeface="+mn-ea"/>
              <a:cs typeface="Arial" panose="020B0604020202020204" pitchFamily="34" charset="0"/>
            </a:rPr>
            <a:t>Standardize work</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182044"/>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وضع معايير قياسية للعمل يجعل كل المشغلين يستخدمون أفضل أسلوب للتقليل من الفاقد، وتكون هذه المعايير هي الأساس لتطوير العمل</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193805"/>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832D0982-A548-4742-BB62-BA3DDCE5CBB9}" type="presOf" srcId="{05147383-1779-4332-A387-CCEDEE46643D}" destId="{C5984BCB-8798-4531-892C-8FC095AE4A21}"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A16F658C-0799-4CC9-8B4F-C3F8BC045C65}" type="presOf" srcId="{8E551A68-F51D-4709-BB2C-946BDBA2897D}" destId="{6C3BFD6B-A356-460E-BA07-3DB0546C6963}" srcOrd="0" destOrd="0" presId="urn:microsoft.com/office/officeart/2008/layout/TitledPictureBlocks"/>
    <dgm:cxn modelId="{E59CE517-6021-44A5-A934-8ECF0384A9E4}"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F88E3D3-8EEF-4FCE-833D-2625FD7911D6}" type="presParOf" srcId="{D1C35AE7-37BA-45AE-8ED2-4AB01D89A374}" destId="{DF92DA4F-FF9D-43AA-880F-3EA85E9A91D6}" srcOrd="0" destOrd="0" presId="urn:microsoft.com/office/officeart/2008/layout/TitledPictureBlocks"/>
    <dgm:cxn modelId="{467347A0-4C60-4579-AA2F-F9DAD161B90F}" type="presParOf" srcId="{DF92DA4F-FF9D-43AA-880F-3EA85E9A91D6}" destId="{6C3BFD6B-A356-460E-BA07-3DB0546C6963}" srcOrd="0" destOrd="0" presId="urn:microsoft.com/office/officeart/2008/layout/TitledPictureBlocks"/>
    <dgm:cxn modelId="{06B5E210-7911-4481-89B3-DCE16B6AF693}" type="presParOf" srcId="{DF92DA4F-FF9D-43AA-880F-3EA85E9A91D6}" destId="{1A1807D5-ED94-4B25-B29B-D698F5E0F888}" srcOrd="1" destOrd="0" presId="urn:microsoft.com/office/officeart/2008/layout/TitledPictureBlocks"/>
    <dgm:cxn modelId="{2A6D5447-5D72-4F3C-9E48-E37C3C2BE0D7}"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7" csCatId="colorful" phldr="1"/>
      <dgm:spPr/>
      <dgm:t>
        <a:bodyPr/>
        <a:lstStyle/>
        <a:p>
          <a:pPr rtl="1"/>
          <a:endParaRPr lang="ar-EG"/>
        </a:p>
      </dgm:t>
    </dgm:pt>
    <dgm:pt modelId="{8E551A68-F51D-4709-BB2C-946BDBA2897D}">
      <dgm:prSet phldrT="[Text]" custT="1"/>
      <dgm:spPr>
        <a:xfrm>
          <a:off x="322447" y="540254"/>
          <a:ext cx="6053162" cy="488314"/>
        </a:xfrm>
        <a:solidFill>
          <a:schemeClr val="tx2">
            <a:lumMod val="75000"/>
          </a:scheme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التبسيط </a:t>
          </a:r>
          <a:r>
            <a:rPr lang="en-US" sz="2400" dirty="0" smtClean="0">
              <a:solidFill>
                <a:sysClr val="window" lastClr="FFFFFF"/>
              </a:solidFill>
              <a:latin typeface="Calibri"/>
              <a:ea typeface="+mn-ea"/>
              <a:cs typeface="Arial" panose="020B0604020202020204" pitchFamily="34" charset="0"/>
            </a:rPr>
            <a:t>Simplification</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182044"/>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التبسيط يظهر في البحث عن الأسباب الحقيقية للمشاكل، من خلال دراسة المشاكل والبحث عن المشاكل البسيطة وحلها قبل أن تتحول إلى مشاكل معقدة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193805"/>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A98D71E5-B97C-4B84-B4B9-968566425A07}" type="presOf" srcId="{FD0CCAC7-0F5A-4E81-A995-8B9706719082}" destId="{D1C35AE7-37BA-45AE-8ED2-4AB01D89A374}"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30295D29-D40B-4F7F-845E-26CFBF332588}"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6D688305-CD9C-4091-AF67-6C81CB45E28B}" type="presOf" srcId="{05147383-1779-4332-A387-CCEDEE46643D}" destId="{C5984BCB-8798-4531-892C-8FC095AE4A21}" srcOrd="0" destOrd="0" presId="urn:microsoft.com/office/officeart/2008/layout/TitledPictureBlocks"/>
    <dgm:cxn modelId="{20FF4D6D-46FD-4B0D-B823-C8F69D256C55}" type="presParOf" srcId="{D1C35AE7-37BA-45AE-8ED2-4AB01D89A374}" destId="{DF92DA4F-FF9D-43AA-880F-3EA85E9A91D6}" srcOrd="0" destOrd="0" presId="urn:microsoft.com/office/officeart/2008/layout/TitledPictureBlocks"/>
    <dgm:cxn modelId="{7043E91D-2090-4DB3-B3B4-1D427AB5390C}" type="presParOf" srcId="{DF92DA4F-FF9D-43AA-880F-3EA85E9A91D6}" destId="{6C3BFD6B-A356-460E-BA07-3DB0546C6963}" srcOrd="0" destOrd="0" presId="urn:microsoft.com/office/officeart/2008/layout/TitledPictureBlocks"/>
    <dgm:cxn modelId="{C036D0A0-A67D-492F-960E-07A436027270}" type="presParOf" srcId="{DF92DA4F-FF9D-43AA-880F-3EA85E9A91D6}" destId="{1A1807D5-ED94-4B25-B29B-D698F5E0F888}" srcOrd="1" destOrd="0" presId="urn:microsoft.com/office/officeart/2008/layout/TitledPictureBlocks"/>
    <dgm:cxn modelId="{D4AA6A3A-BFBA-4B19-BA08-AD675225E707}"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8" csCatId="colorful" phldr="1"/>
      <dgm:spPr/>
      <dgm:t>
        <a:bodyPr/>
        <a:lstStyle/>
        <a:p>
          <a:pPr rtl="1"/>
          <a:endParaRPr lang="ar-EG"/>
        </a:p>
      </dgm:t>
    </dgm:pt>
    <dgm:pt modelId="{8E551A68-F51D-4709-BB2C-946BDBA2897D}">
      <dgm:prSet phldrT="[Text]" custT="1"/>
      <dgm:spPr>
        <a:xfrm>
          <a:off x="322447" y="447927"/>
          <a:ext cx="6053162" cy="857621"/>
        </a:xfrm>
        <a:solidFill>
          <a:srgbClr val="D60093"/>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التعاون المتميز </a:t>
          </a:r>
          <a:r>
            <a:rPr lang="en-US" sz="2400" dirty="0" smtClean="0">
              <a:solidFill>
                <a:sysClr val="window" lastClr="FFFFFF"/>
              </a:solidFill>
              <a:latin typeface="Calibri"/>
              <a:ea typeface="+mn-ea"/>
              <a:cs typeface="Arial" panose="020B0604020202020204" pitchFamily="34" charset="0"/>
            </a:rPr>
            <a:t>Outstanding Cooperation:</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لا يمكن أن تعمل هذه السياسة إلا في جو من التعاون بين الأقسام المختلفة والمستويات المختلفة. في هذا النظام الكل في مركب واحد والكل يتعاون للتطوير وتقليل الفاقد</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45010287-BD5F-4AA9-A470-DB1E1682EB2C}" type="presOf" srcId="{FD0CCAC7-0F5A-4E81-A995-8B9706719082}" destId="{D1C35AE7-37BA-45AE-8ED2-4AB01D89A374}" srcOrd="0" destOrd="0" presId="urn:microsoft.com/office/officeart/2008/layout/TitledPictureBlocks"/>
    <dgm:cxn modelId="{175252E5-0AFE-4F29-973D-07C647FFA997}"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6EC5328E-5EC0-40A8-82F7-9135348ACD84}" type="presOf" srcId="{05147383-1779-4332-A387-CCEDEE46643D}" destId="{C5984BCB-8798-4531-892C-8FC095AE4A21}" srcOrd="0" destOrd="0" presId="urn:microsoft.com/office/officeart/2008/layout/TitledPictureBlocks"/>
    <dgm:cxn modelId="{3B74D52D-9ADB-46DF-85C6-AC2217B2F7C1}" type="presParOf" srcId="{D1C35AE7-37BA-45AE-8ED2-4AB01D89A374}" destId="{DF92DA4F-FF9D-43AA-880F-3EA85E9A91D6}" srcOrd="0" destOrd="0" presId="urn:microsoft.com/office/officeart/2008/layout/TitledPictureBlocks"/>
    <dgm:cxn modelId="{5EAC20CA-B920-4680-BC6C-4C68A6DFA3CD}" type="presParOf" srcId="{DF92DA4F-FF9D-43AA-880F-3EA85E9A91D6}" destId="{6C3BFD6B-A356-460E-BA07-3DB0546C6963}" srcOrd="0" destOrd="0" presId="urn:microsoft.com/office/officeart/2008/layout/TitledPictureBlocks"/>
    <dgm:cxn modelId="{707D7941-484E-4D5A-B653-98989D9D6C7E}" type="presParOf" srcId="{DF92DA4F-FF9D-43AA-880F-3EA85E9A91D6}" destId="{1A1807D5-ED94-4B25-B29B-D698F5E0F888}" srcOrd="1" destOrd="0" presId="urn:microsoft.com/office/officeart/2008/layout/TitledPictureBlocks"/>
    <dgm:cxn modelId="{93B05708-9BB2-4094-85D7-6580170AFF60}"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9" csCatId="colorful" phldr="1"/>
      <dgm:spPr/>
      <dgm:t>
        <a:bodyPr/>
        <a:lstStyle/>
        <a:p>
          <a:pPr rtl="1"/>
          <a:endParaRPr lang="ar-EG"/>
        </a:p>
      </dgm:t>
    </dgm:pt>
    <dgm:pt modelId="{8E551A68-F51D-4709-BB2C-946BDBA2897D}">
      <dgm:prSet phldrT="[Text]" custT="1"/>
      <dgm:spPr>
        <a:xfrm>
          <a:off x="322447" y="447927"/>
          <a:ext cx="6053162" cy="857621"/>
        </a:xfrm>
        <a:solidFill>
          <a:srgbClr val="00B0F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احترام العاملين:</a:t>
          </a:r>
          <a:r>
            <a:rPr lang="en-US" sz="2400" dirty="0" smtClean="0">
              <a:solidFill>
                <a:sysClr val="window" lastClr="FFFFFF"/>
              </a:solidFill>
              <a:latin typeface="Calibri"/>
              <a:ea typeface="+mn-ea"/>
              <a:cs typeface="Arial" panose="020B0604020202020204" pitchFamily="34" charset="0"/>
            </a:rPr>
            <a:t>Respect of Employees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إن تقليل الفاقد لا يمكن أن يعمل إلا في جو من الاحترام والثقة المتبادلة، فهذا النظام مبني في جوهره على العمل الجماعي</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7646E534-146C-40B8-8DF7-741DAC1DD86F}" type="presOf" srcId="{8E551A68-F51D-4709-BB2C-946BDBA2897D}" destId="{6C3BFD6B-A356-460E-BA07-3DB0546C6963}" srcOrd="0" destOrd="0" presId="urn:microsoft.com/office/officeart/2008/layout/TitledPictureBlocks"/>
    <dgm:cxn modelId="{B1D16465-7B1C-4C51-9C26-87DF0431F5FA}"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8F84CD43-E218-4FC3-A476-260236FF0C41}" type="presOf" srcId="{05147383-1779-4332-A387-CCEDEE46643D}" destId="{C5984BCB-8798-4531-892C-8FC095AE4A21}" srcOrd="0" destOrd="0" presId="urn:microsoft.com/office/officeart/2008/layout/TitledPictureBlocks"/>
    <dgm:cxn modelId="{891405B5-7607-4D01-94B5-7425707272A7}" type="presParOf" srcId="{D1C35AE7-37BA-45AE-8ED2-4AB01D89A374}" destId="{DF92DA4F-FF9D-43AA-880F-3EA85E9A91D6}" srcOrd="0" destOrd="0" presId="urn:microsoft.com/office/officeart/2008/layout/TitledPictureBlocks"/>
    <dgm:cxn modelId="{23239CBF-42DA-438F-B590-BE7D671EA4A7}" type="presParOf" srcId="{DF92DA4F-FF9D-43AA-880F-3EA85E9A91D6}" destId="{6C3BFD6B-A356-460E-BA07-3DB0546C6963}" srcOrd="0" destOrd="0" presId="urn:microsoft.com/office/officeart/2008/layout/TitledPictureBlocks"/>
    <dgm:cxn modelId="{BED2FCD0-B34E-477C-AC48-DAA21F33DDD7}" type="presParOf" srcId="{DF92DA4F-FF9D-43AA-880F-3EA85E9A91D6}" destId="{1A1807D5-ED94-4B25-B29B-D698F5E0F888}" srcOrd="1" destOrd="0" presId="urn:microsoft.com/office/officeart/2008/layout/TitledPictureBlocks"/>
    <dgm:cxn modelId="{02051E8E-36E5-4FD4-8A65-B6E0C22B91F7}"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0" csCatId="colorful" phldr="1"/>
      <dgm:spPr/>
      <dgm:t>
        <a:bodyPr/>
        <a:lstStyle/>
        <a:p>
          <a:pPr rtl="1"/>
          <a:endParaRPr lang="ar-EG"/>
        </a:p>
      </dgm:t>
    </dgm:pt>
    <dgm:pt modelId="{8E551A68-F51D-4709-BB2C-946BDBA2897D}">
      <dgm:prSet phldrT="[Text]" custT="1"/>
      <dgm:spPr>
        <a:xfrm>
          <a:off x="322447" y="447927"/>
          <a:ext cx="6053162" cy="857621"/>
        </a:xfrm>
        <a:solidFill>
          <a:srgbClr val="FFC00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تطوير العمليات لتقليل الفاقد</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سياسة تقليل الفاقد دائما تنظر إلى تطوير العمليات وتحليل مشاكلها. من خلال إعادة النظر في العملية الإنتاجية أو الإدارية لحل المشاكل وتقليل الفاقد ومنع الخطأ</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BC0EFCA7-C1F5-4E22-B906-DF481BC66BD2}" type="presOf" srcId="{FD0CCAC7-0F5A-4E81-A995-8B9706719082}" destId="{D1C35AE7-37BA-45AE-8ED2-4AB01D89A374}" srcOrd="0" destOrd="0" presId="urn:microsoft.com/office/officeart/2008/layout/TitledPictureBlocks"/>
    <dgm:cxn modelId="{C0C522C1-9865-444F-9F56-F86631A8D283}" type="presOf" srcId="{05147383-1779-4332-A387-CCEDEE46643D}" destId="{C5984BCB-8798-4531-892C-8FC095AE4A21}"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4BD50D6D-8DFD-4EA8-8099-DD1C0F0A812C}" type="presOf" srcId="{8E551A68-F51D-4709-BB2C-946BDBA2897D}" destId="{6C3BFD6B-A356-460E-BA07-3DB0546C6963}" srcOrd="0" destOrd="0" presId="urn:microsoft.com/office/officeart/2008/layout/TitledPictureBlocks"/>
    <dgm:cxn modelId="{C55985AD-03DB-47E6-82FD-48C33AC9B795}" type="presParOf" srcId="{D1C35AE7-37BA-45AE-8ED2-4AB01D89A374}" destId="{DF92DA4F-FF9D-43AA-880F-3EA85E9A91D6}" srcOrd="0" destOrd="0" presId="urn:microsoft.com/office/officeart/2008/layout/TitledPictureBlocks"/>
    <dgm:cxn modelId="{1B6CC120-4455-455F-8103-5F54F060A2FA}" type="presParOf" srcId="{DF92DA4F-FF9D-43AA-880F-3EA85E9A91D6}" destId="{6C3BFD6B-A356-460E-BA07-3DB0546C6963}" srcOrd="0" destOrd="0" presId="urn:microsoft.com/office/officeart/2008/layout/TitledPictureBlocks"/>
    <dgm:cxn modelId="{DD1DB894-1EEE-4A6F-B230-7A765FBD16D1}" type="presParOf" srcId="{DF92DA4F-FF9D-43AA-880F-3EA85E9A91D6}" destId="{1A1807D5-ED94-4B25-B29B-D698F5E0F888}" srcOrd="1" destOrd="0" presId="urn:microsoft.com/office/officeart/2008/layout/TitledPictureBlocks"/>
    <dgm:cxn modelId="{323EAED9-BF0F-4B24-98BB-F1A7CA0A7F49}"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1" csCatId="colorful" phldr="1"/>
      <dgm:spPr/>
      <dgm:t>
        <a:bodyPr/>
        <a:lstStyle/>
        <a:p>
          <a:pPr rtl="1"/>
          <a:endParaRPr lang="ar-EG"/>
        </a:p>
      </dgm:t>
    </dgm:pt>
    <dgm:pt modelId="{8E551A68-F51D-4709-BB2C-946BDBA2897D}">
      <dgm:prSet phldrT="[Text]" custT="1"/>
      <dgm:spPr>
        <a:xfrm>
          <a:off x="322447" y="447927"/>
          <a:ext cx="6053162" cy="857621"/>
        </a:xfrm>
        <a:solidFill>
          <a:srgbClr val="00B050"/>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موقع العمل </a:t>
          </a:r>
          <a:r>
            <a:rPr lang="en-US" sz="2400" dirty="0" smtClean="0">
              <a:solidFill>
                <a:sysClr val="window" lastClr="FFFFFF"/>
              </a:solidFill>
              <a:latin typeface="Calibri"/>
              <a:ea typeface="+mn-ea"/>
              <a:cs typeface="Arial" panose="020B0604020202020204" pitchFamily="34" charset="0"/>
            </a:rPr>
            <a:t>Workplace</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تعطي سياسة تقليل الفاقد أهمية كبيرة لزيارة المديرين والمهندسين لموقع العمل بشكل مستمر لتقديم الدعم لكافي لخطوط الإنتاج وللاطلاع على المشاكل على الطبيعة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E0614886-2D33-480A-AD8D-604272CEF229}" type="presOf" srcId="{8E551A68-F51D-4709-BB2C-946BDBA2897D}" destId="{6C3BFD6B-A356-460E-BA07-3DB0546C6963}" srcOrd="0" destOrd="0" presId="urn:microsoft.com/office/officeart/2008/layout/TitledPictureBlocks"/>
    <dgm:cxn modelId="{69369DAA-2B72-462B-BFBC-C5B95376316A}" type="presOf" srcId="{05147383-1779-4332-A387-CCEDEE46643D}" destId="{C5984BCB-8798-4531-892C-8FC095AE4A21}"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EC888979-5F01-4614-9C92-4AD61684AAD6}"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E50162F0-D007-4B2A-B423-6713519AA8A2}" type="presParOf" srcId="{D1C35AE7-37BA-45AE-8ED2-4AB01D89A374}" destId="{DF92DA4F-FF9D-43AA-880F-3EA85E9A91D6}" srcOrd="0" destOrd="0" presId="urn:microsoft.com/office/officeart/2008/layout/TitledPictureBlocks"/>
    <dgm:cxn modelId="{E350945E-20F4-424D-9B1A-73C2BD262376}" type="presParOf" srcId="{DF92DA4F-FF9D-43AA-880F-3EA85E9A91D6}" destId="{6C3BFD6B-A356-460E-BA07-3DB0546C6963}" srcOrd="0" destOrd="0" presId="urn:microsoft.com/office/officeart/2008/layout/TitledPictureBlocks"/>
    <dgm:cxn modelId="{D5060782-A074-46E7-956A-2835BF2908C9}" type="presParOf" srcId="{DF92DA4F-FF9D-43AA-880F-3EA85E9A91D6}" destId="{1A1807D5-ED94-4B25-B29B-D698F5E0F888}" srcOrd="1" destOrd="0" presId="urn:microsoft.com/office/officeart/2008/layout/TitledPictureBlocks"/>
    <dgm:cxn modelId="{7417E2C5-F8E0-4F9B-808A-B72204C42AF4}"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5" csCatId="colorful" phldr="1"/>
      <dgm:spPr/>
      <dgm:t>
        <a:bodyPr/>
        <a:lstStyle/>
        <a:p>
          <a:pPr rtl="1"/>
          <a:endParaRPr lang="ar-EG"/>
        </a:p>
      </dgm:t>
    </dgm:pt>
    <dgm:pt modelId="{8E551A68-F51D-4709-BB2C-946BDBA2897D}">
      <dgm:prSet phldrT="[Text]" custT="1"/>
      <dgm:spPr>
        <a:xfrm>
          <a:off x="322447" y="447927"/>
          <a:ext cx="6053162" cy="857621"/>
        </a:xfrm>
      </dgm:spPr>
      <dgm:t>
        <a:bodyPr/>
        <a:lstStyle/>
        <a:p>
          <a:pPr rtl="1"/>
          <a:r>
            <a:rPr lang="ar-EG" sz="2400" smtClean="0">
              <a:latin typeface="Calibri"/>
              <a:ea typeface="+mn-ea"/>
              <a:cs typeface="Arial" panose="020B0604020202020204" pitchFamily="34" charset="0"/>
            </a:rPr>
            <a:t>خفض وقت الإعداد  </a:t>
          </a:r>
          <a:r>
            <a:rPr lang="en-US" sz="2400" smtClean="0">
              <a:latin typeface="Calibri"/>
              <a:ea typeface="+mn-ea"/>
              <a:cs typeface="Arial" panose="020B0604020202020204" pitchFamily="34" charset="0"/>
            </a:rPr>
            <a:t>Reduce Set Up Time</a:t>
          </a:r>
          <a:endParaRPr lang="ar-EG" sz="2400" dirty="0">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dgm:spPr>
      <dgm:t>
        <a:bodyPr/>
        <a:lstStyle/>
        <a:p>
          <a:pPr algn="justLow" rtl="1"/>
          <a:r>
            <a:rPr lang="ar-EG" sz="2400" dirty="0" smtClean="0">
              <a:latin typeface="Calibri"/>
              <a:ea typeface="+mn-ea"/>
              <a:cs typeface="Arial" panose="020B0604020202020204" pitchFamily="34" charset="0"/>
            </a:rPr>
            <a:t>وهو خفض الوقت اللازم لتهيئة الماكينة لاداء العمليات الانتاجية، سواءاً اكان ذلك قبل البدء بالعمل، او خلاله لاستقبال عمل جديد</a:t>
          </a:r>
          <a:endParaRPr lang="ar-EG" sz="2400" dirty="0">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t>
        <a:bodyPr/>
        <a:lstStyle/>
        <a:p>
          <a:pPr rtl="1"/>
          <a:endParaRPr lang="ar-EG"/>
        </a:p>
      </dgm:t>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78657E96-B4C3-443E-B34B-3AF042E1F081}" type="presOf" srcId="{8E551A68-F51D-4709-BB2C-946BDBA2897D}" destId="{6C3BFD6B-A356-460E-BA07-3DB0546C6963}" srcOrd="0" destOrd="0" presId="urn:microsoft.com/office/officeart/2008/layout/TitledPictureBlocks"/>
    <dgm:cxn modelId="{5BA8B1E5-A18E-4349-AAD0-E657E2D58729}" type="presOf" srcId="{05147383-1779-4332-A387-CCEDEE46643D}" destId="{C5984BCB-8798-4531-892C-8FC095AE4A21}" srcOrd="0" destOrd="0" presId="urn:microsoft.com/office/officeart/2008/layout/TitledPictureBlocks"/>
    <dgm:cxn modelId="{7B2A70A8-FEF1-443B-A537-C5341C47E986}"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D683039-5106-4F42-A3EC-D09EA31112EE}" type="presParOf" srcId="{D1C35AE7-37BA-45AE-8ED2-4AB01D89A374}" destId="{DF92DA4F-FF9D-43AA-880F-3EA85E9A91D6}" srcOrd="0" destOrd="0" presId="urn:microsoft.com/office/officeart/2008/layout/TitledPictureBlocks"/>
    <dgm:cxn modelId="{83E8B9D8-6F11-48DA-AA05-8B0832362D52}" type="presParOf" srcId="{DF92DA4F-FF9D-43AA-880F-3EA85E9A91D6}" destId="{6C3BFD6B-A356-460E-BA07-3DB0546C6963}" srcOrd="0" destOrd="0" presId="urn:microsoft.com/office/officeart/2008/layout/TitledPictureBlocks"/>
    <dgm:cxn modelId="{81AD22B4-B6C8-49EF-84EF-032531062829}" type="presParOf" srcId="{DF92DA4F-FF9D-43AA-880F-3EA85E9A91D6}" destId="{1A1807D5-ED94-4B25-B29B-D698F5E0F888}" srcOrd="1" destOrd="0" presId="urn:microsoft.com/office/officeart/2008/layout/TitledPictureBlocks"/>
    <dgm:cxn modelId="{2CBDDA9D-5033-42A0-B198-1E0F97113FC9}"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F1625-A456-4851-B879-42E5DE58890F}" type="doc">
      <dgm:prSet loTypeId="urn:microsoft.com/office/officeart/2005/8/layout/pList1#1" loCatId="list" qsTypeId="urn:microsoft.com/office/officeart/2005/8/quickstyle/simple1" qsCatId="simple" csTypeId="urn:microsoft.com/office/officeart/2005/8/colors/colorful1#2" csCatId="colorful" phldr="1"/>
      <dgm:spPr/>
    </dgm:pt>
    <dgm:pt modelId="{7BF3C3F9-B10C-4BB3-B1AC-9624E43CEF96}">
      <dgm:prSet phldrT="[Text]" custT="1"/>
      <dgm:spPr/>
      <dgm:t>
        <a:bodyPr/>
        <a:lstStyle/>
        <a:p>
          <a:pPr algn="justLow" rtl="1"/>
          <a:r>
            <a:rPr lang="ar-EG" sz="2000" b="1" dirty="0" smtClean="0">
              <a:solidFill>
                <a:srgbClr val="002060"/>
              </a:solidFill>
              <a:latin typeface="Simplified Arabic" panose="02020603050405020304" pitchFamily="18" charset="-78"/>
              <a:cs typeface="Simplified Arabic" panose="02020603050405020304" pitchFamily="18" charset="-78"/>
            </a:rPr>
            <a:t>إن التغيير المستمر المتسارع فى شتى مناحى الحياة يضع أمام الآفراد والمنظمات تحديات جمة تدفعها إلى التطوير والتحسين المستمر فالتغيير هو السمة الامعة للقرن الحادى والعشرين والتطوير والتحسين المستمر بمثابة الوجه الآخر لهذه العملة ومن لا يتقدم يتقادم . </a:t>
          </a:r>
          <a:endParaRPr lang="ar-EG" sz="2000" b="1" dirty="0">
            <a:solidFill>
              <a:srgbClr val="002060"/>
            </a:solidFill>
            <a:latin typeface="Simplified Arabic" panose="02020603050405020304" pitchFamily="18" charset="-78"/>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17E1D029-47AF-4C16-8FEA-EBF00716410A}" type="pres">
      <dgm:prSet presAssocID="{A92F1625-A456-4851-B879-42E5DE58890F}" presName="Name0" presStyleCnt="0">
        <dgm:presLayoutVars>
          <dgm:dir/>
          <dgm:resizeHandles val="exact"/>
        </dgm:presLayoutVars>
      </dgm:prSet>
      <dgm:spPr/>
    </dgm:pt>
    <dgm:pt modelId="{CF3C73EF-5134-47A8-B64F-BC46BCF50635}" type="pres">
      <dgm:prSet presAssocID="{7BF3C3F9-B10C-4BB3-B1AC-9624E43CEF96}" presName="compNode" presStyleCnt="0"/>
      <dgm:spPr/>
    </dgm:pt>
    <dgm:pt modelId="{E1117B67-66E9-4444-A699-E54F3C44ADFE}" type="pres">
      <dgm:prSet presAssocID="{7BF3C3F9-B10C-4BB3-B1AC-9624E43CEF96}" presName="pictRect" presStyleLbl="node1" presStyleIdx="0" presStyleCnt="1" custScaleY="90375"/>
      <dgm:spPr>
        <a:blipFill rotWithShape="1">
          <a:blip xmlns:r="http://schemas.openxmlformats.org/officeDocument/2006/relationships" r:embed="rId1"/>
          <a:stretch>
            <a:fillRect/>
          </a:stretch>
        </a:blipFill>
      </dgm:spPr>
    </dgm:pt>
    <dgm:pt modelId="{7EDF9CF1-2C96-42E0-9AC4-6C6DD8C288AF}" type="pres">
      <dgm:prSet presAssocID="{7BF3C3F9-B10C-4BB3-B1AC-9624E43CEF96}" presName="textRect" presStyleLbl="revTx" presStyleIdx="0" presStyleCnt="1" custScaleY="122937" custLinFactNeighborX="474" custLinFactNeighborY="-5254">
        <dgm:presLayoutVars>
          <dgm:bulletEnabled val="1"/>
        </dgm:presLayoutVars>
      </dgm:prSet>
      <dgm:spPr/>
      <dgm:t>
        <a:bodyPr/>
        <a:lstStyle/>
        <a:p>
          <a:pPr rtl="1"/>
          <a:endParaRPr lang="ar-EG"/>
        </a:p>
      </dgm:t>
    </dgm:pt>
  </dgm:ptLst>
  <dgm:cxnLst>
    <dgm:cxn modelId="{7656A9C5-2D55-4280-9D42-05960ABA0790}" type="presOf" srcId="{7BF3C3F9-B10C-4BB3-B1AC-9624E43CEF96}" destId="{7EDF9CF1-2C96-42E0-9AC4-6C6DD8C288AF}" srcOrd="0" destOrd="0" presId="urn:microsoft.com/office/officeart/2005/8/layout/pList1#1"/>
    <dgm:cxn modelId="{2331DD39-2648-4378-B971-50612C946CF2}" type="presOf" srcId="{A92F1625-A456-4851-B879-42E5DE58890F}" destId="{17E1D029-47AF-4C16-8FEA-EBF00716410A}" srcOrd="0" destOrd="0" presId="urn:microsoft.com/office/officeart/2005/8/layout/pList1#1"/>
    <dgm:cxn modelId="{0A2B37DD-666E-40EE-91A0-1C8A2B77A38D}" srcId="{A92F1625-A456-4851-B879-42E5DE58890F}" destId="{7BF3C3F9-B10C-4BB3-B1AC-9624E43CEF96}" srcOrd="0" destOrd="0" parTransId="{FA906E09-1C29-4E81-AE42-05BFF9BCA097}" sibTransId="{3A1B0EE2-FBA8-47F5-842B-A64656266BBB}"/>
    <dgm:cxn modelId="{184867E7-737A-4FDE-8823-318CAB16044F}" type="presParOf" srcId="{17E1D029-47AF-4C16-8FEA-EBF00716410A}" destId="{CF3C73EF-5134-47A8-B64F-BC46BCF50635}" srcOrd="0" destOrd="0" presId="urn:microsoft.com/office/officeart/2005/8/layout/pList1#1"/>
    <dgm:cxn modelId="{26C41BC2-48C3-4808-B467-343C6493578F}" type="presParOf" srcId="{CF3C73EF-5134-47A8-B64F-BC46BCF50635}" destId="{E1117B67-66E9-4444-A699-E54F3C44ADFE}" srcOrd="0" destOrd="0" presId="urn:microsoft.com/office/officeart/2005/8/layout/pList1#1"/>
    <dgm:cxn modelId="{B9028EFF-1AFC-4685-A11A-3DA01624AD07}" type="presParOf" srcId="{CF3C73EF-5134-47A8-B64F-BC46BCF50635}" destId="{7EDF9CF1-2C96-42E0-9AC4-6C6DD8C288AF}" srcOrd="1" destOrd="0" presId="urn:microsoft.com/office/officeart/2005/8/layout/pList1#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2"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خفض المخزون تحت التصنيع (مخزون غير تام التصنيع) </a:t>
          </a:r>
          <a:br>
            <a:rPr lang="ar-EG" sz="2400" dirty="0" smtClean="0">
              <a:solidFill>
                <a:sysClr val="window" lastClr="FFFFFF"/>
              </a:solidFill>
              <a:latin typeface="Calibri"/>
              <a:ea typeface="+mn-ea"/>
              <a:cs typeface="Arial" panose="020B0604020202020204" pitchFamily="34" charset="0"/>
            </a:rPr>
          </a:br>
          <a:r>
            <a:rPr lang="en-US" sz="2400" dirty="0" smtClean="0">
              <a:solidFill>
                <a:sysClr val="window" lastClr="FFFFFF"/>
              </a:solidFill>
              <a:latin typeface="Calibri"/>
              <a:ea typeface="+mn-ea"/>
              <a:cs typeface="Arial" panose="020B0604020202020204" pitchFamily="34" charset="0"/>
            </a:rPr>
            <a:t>Reduce Work in Process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وهو المخزون من المواد أو الأجزاء التي مرت بمرحلة الإنتاج الأولي ولم تمر بالأخيرة. خفض هذا المخزون هو امر أساسي في فلسفة سياسة تقليل الفاقد</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59452"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ScaleX="90697" custScaleY="93815" custLinFactNeighborX="-39529" custLinFactNeighborY="11777"/>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30E88273-7B36-48F9-AE71-B72ABFFAF8E8}" type="presOf" srcId="{8E551A68-F51D-4709-BB2C-946BDBA2897D}" destId="{6C3BFD6B-A356-460E-BA07-3DB0546C6963}"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237A95D6-9032-45DD-89BB-7FF2D35D1F18}"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47F7005A-73EC-464F-9031-DE3BF77A8487}" type="presOf" srcId="{05147383-1779-4332-A387-CCEDEE46643D}" destId="{C5984BCB-8798-4531-892C-8FC095AE4A21}" srcOrd="0" destOrd="0" presId="urn:microsoft.com/office/officeart/2008/layout/TitledPictureBlocks"/>
    <dgm:cxn modelId="{3536C655-4E78-46DD-8A8C-49926B2AE0B7}" type="presParOf" srcId="{D1C35AE7-37BA-45AE-8ED2-4AB01D89A374}" destId="{DF92DA4F-FF9D-43AA-880F-3EA85E9A91D6}" srcOrd="0" destOrd="0" presId="urn:microsoft.com/office/officeart/2008/layout/TitledPictureBlocks"/>
    <dgm:cxn modelId="{3875251B-F58A-489A-8ED9-2B5AEFF4A1D7}" type="presParOf" srcId="{DF92DA4F-FF9D-43AA-880F-3EA85E9A91D6}" destId="{6C3BFD6B-A356-460E-BA07-3DB0546C6963}" srcOrd="0" destOrd="0" presId="urn:microsoft.com/office/officeart/2008/layout/TitledPictureBlocks"/>
    <dgm:cxn modelId="{D381E243-8AA3-4D35-BF12-6BA266D458DD}" type="presParOf" srcId="{DF92DA4F-FF9D-43AA-880F-3EA85E9A91D6}" destId="{1A1807D5-ED94-4B25-B29B-D698F5E0F888}" srcOrd="1" destOrd="0" presId="urn:microsoft.com/office/officeart/2008/layout/TitledPictureBlocks"/>
    <dgm:cxn modelId="{65EB3545-1D89-4919-879C-F15DDB1F6975}"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4" csCatId="colorful" phldr="1"/>
      <dgm:spPr/>
      <dgm:t>
        <a:bodyPr/>
        <a:lstStyle/>
        <a:p>
          <a:pPr rtl="1"/>
          <a:endParaRPr lang="ar-EG"/>
        </a:p>
      </dgm:t>
    </dgm:pt>
    <dgm:pt modelId="{8E551A68-F51D-4709-BB2C-946BDBA2897D}">
      <dgm:prSet phldrT="[Text]" custT="1"/>
      <dgm:spPr>
        <a:xfrm>
          <a:off x="322447" y="447927"/>
          <a:ext cx="6053162" cy="857621"/>
        </a:xfrm>
      </dgm:spPr>
      <dgm:t>
        <a:bodyPr/>
        <a:lstStyle/>
        <a:p>
          <a:pPr rtl="1"/>
          <a:r>
            <a:rPr lang="ar-EG" sz="2400" smtClean="0">
              <a:latin typeface="Calibri"/>
              <a:ea typeface="+mn-ea"/>
              <a:cs typeface="Arial" panose="020B0604020202020204" pitchFamily="34" charset="0"/>
            </a:rPr>
            <a:t>نظام سحب الإنتاج </a:t>
          </a:r>
          <a:endParaRPr lang="ar-EG" sz="2400" dirty="0">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dgm:spPr>
      <dgm:t>
        <a:bodyPr/>
        <a:lstStyle/>
        <a:p>
          <a:pPr algn="justLow" rtl="1"/>
          <a:r>
            <a:rPr lang="ar-EG" sz="2400" smtClean="0">
              <a:latin typeface="Calibri"/>
              <a:ea typeface="+mn-ea"/>
              <a:cs typeface="Arial" panose="020B0604020202020204" pitchFamily="34" charset="0"/>
            </a:rPr>
            <a:t>اي الإنتاج بناء على احتياجات المرحلة التالية للإنتاج، وليس بناء على خطة إنتاج محددة موضوعة من إدارة التخطيط. ومعناه ان مرحلة الإنتاج الأولى لا تنتج إلا بإذن واحتياج من مرحلة الإنتاج التالية</a:t>
          </a:r>
          <a:endParaRPr lang="ar-EG" sz="2400" dirty="0">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t>
        <a:bodyPr/>
        <a:lstStyle/>
        <a:p>
          <a:pPr rtl="1"/>
          <a:endParaRPr lang="ar-EG"/>
        </a:p>
      </dgm:t>
    </dgm:pt>
    <dgm:pt modelId="{6C3BFD6B-A356-460E-BA07-3DB0546C6963}" type="pres">
      <dgm:prSet presAssocID="{8E551A68-F51D-4709-BB2C-946BDBA2897D}" presName="ParentText" presStyleLbl="node1" presStyleIdx="0" presStyleCnt="1" custScaleX="180859" custScaleY="125338" custLinFactNeighborX="11343" custLinFactNeighborY="10934">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623A271C-3091-4E68-8854-0D883A08774F}" type="presOf" srcId="{05147383-1779-4332-A387-CCEDEE46643D}" destId="{C5984BCB-8798-4531-892C-8FC095AE4A21}" srcOrd="0" destOrd="0" presId="urn:microsoft.com/office/officeart/2008/layout/TitledPictureBlocks"/>
    <dgm:cxn modelId="{057A7C66-9F15-484F-AA9F-85B995AE9042}" type="presOf" srcId="{FD0CCAC7-0F5A-4E81-A995-8B9706719082}" destId="{D1C35AE7-37BA-45AE-8ED2-4AB01D89A374}"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D16D8A6C-58A0-4485-9DE9-D0DCCC609689}"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D5AF95D3-A38D-4514-B5DB-68EC7B2D5E18}" type="presParOf" srcId="{D1C35AE7-37BA-45AE-8ED2-4AB01D89A374}" destId="{DF92DA4F-FF9D-43AA-880F-3EA85E9A91D6}" srcOrd="0" destOrd="0" presId="urn:microsoft.com/office/officeart/2008/layout/TitledPictureBlocks"/>
    <dgm:cxn modelId="{9E831768-D44B-4F37-8145-5EFF25674C95}" type="presParOf" srcId="{DF92DA4F-FF9D-43AA-880F-3EA85E9A91D6}" destId="{6C3BFD6B-A356-460E-BA07-3DB0546C6963}" srcOrd="0" destOrd="0" presId="urn:microsoft.com/office/officeart/2008/layout/TitledPictureBlocks"/>
    <dgm:cxn modelId="{F38CD70F-1E1F-47B0-A211-7CBC8051E18F}" type="presParOf" srcId="{DF92DA4F-FF9D-43AA-880F-3EA85E9A91D6}" destId="{1A1807D5-ED94-4B25-B29B-D698F5E0F888}" srcOrd="1" destOrd="0" presId="urn:microsoft.com/office/officeart/2008/layout/TitledPictureBlocks"/>
    <dgm:cxn modelId="{F4E6F468-D0E4-4182-99E0-6F7D37C9562A}"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5" csCatId="colorful" phldr="1"/>
      <dgm:spPr/>
      <dgm:t>
        <a:bodyPr/>
        <a:lstStyle/>
        <a:p>
          <a:pPr rtl="1"/>
          <a:endParaRPr lang="ar-EG"/>
        </a:p>
      </dgm:t>
    </dgm:pt>
    <dgm:pt modelId="{8E551A68-F51D-4709-BB2C-946BDBA2897D}">
      <dgm:prSet phldrT="[Text]" custT="1"/>
      <dgm:spPr>
        <a:xfrm>
          <a:off x="322447" y="447927"/>
          <a:ext cx="6053162" cy="857621"/>
        </a:xfrm>
      </dgm:spPr>
      <dgm:t>
        <a:bodyPr/>
        <a:lstStyle/>
        <a:p>
          <a:pPr rtl="1"/>
          <a:r>
            <a:rPr lang="ar-EG" sz="2400" smtClean="0">
              <a:latin typeface="Calibri"/>
              <a:ea typeface="+mn-ea"/>
              <a:cs typeface="Arial" panose="020B0604020202020204" pitchFamily="34" charset="0"/>
            </a:rPr>
            <a:t>حلقات ضبط الجودة :</a:t>
          </a:r>
          <a:r>
            <a:rPr lang="en-US" sz="2400" smtClean="0">
              <a:latin typeface="Calibri"/>
              <a:ea typeface="+mn-ea"/>
              <a:cs typeface="Arial" panose="020B0604020202020204" pitchFamily="34" charset="0"/>
            </a:rPr>
            <a:t>Quality Control Circles </a:t>
          </a:r>
          <a:endParaRPr lang="ar-EG" sz="2400" dirty="0">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dgm:spPr>
      <dgm:t>
        <a:bodyPr/>
        <a:lstStyle/>
        <a:p>
          <a:pPr algn="justLow" rtl="1"/>
          <a:r>
            <a:rPr lang="ar-EG" sz="2400" smtClean="0">
              <a:latin typeface="Calibri"/>
              <a:ea typeface="+mn-ea"/>
              <a:cs typeface="Arial" panose="020B0604020202020204" pitchFamily="34" charset="0"/>
            </a:rPr>
            <a:t>وهي عبارة عن فرق عمل من المشغلين والفنيين تقوم بدراسة وحل مشاكل الجودة والتشغيل والصيانة هذه الحلقات ضرورية لدراسة المشاكل واقتلاعها من جذورها ولإشراك كل مستويات العمل في حل المشاكل</a:t>
          </a:r>
          <a:endParaRPr lang="ar-EG" sz="2400" dirty="0">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t>
        <a:bodyPr/>
        <a:lstStyle/>
        <a:p>
          <a:pPr rtl="1"/>
          <a:endParaRPr lang="ar-EG"/>
        </a:p>
      </dgm:t>
    </dgm:pt>
    <dgm:pt modelId="{6C3BFD6B-A356-460E-BA07-3DB0546C6963}" type="pres">
      <dgm:prSet presAssocID="{8E551A68-F51D-4709-BB2C-946BDBA2897D}" presName="ParentText" presStyleLbl="node1" presStyleIdx="0" presStyleCnt="1" custScaleX="180859" custScaleY="122985"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AA2D8DFC-311A-4FE9-B4DE-004F760AA46E}" type="presOf" srcId="{8E551A68-F51D-4709-BB2C-946BDBA2897D}" destId="{6C3BFD6B-A356-460E-BA07-3DB0546C6963}" srcOrd="0" destOrd="0" presId="urn:microsoft.com/office/officeart/2008/layout/TitledPictureBlocks"/>
    <dgm:cxn modelId="{DA231AF4-821F-4C46-89D2-DE06D92B6E47}" type="presOf" srcId="{FD0CCAC7-0F5A-4E81-A995-8B9706719082}" destId="{D1C35AE7-37BA-45AE-8ED2-4AB01D89A374}" srcOrd="0" destOrd="0" presId="urn:microsoft.com/office/officeart/2008/layout/TitledPictureBlocks"/>
    <dgm:cxn modelId="{57102AB5-437D-4F24-8703-F0B165DE7AC0}" type="presOf" srcId="{05147383-1779-4332-A387-CCEDEE46643D}" destId="{C5984BCB-8798-4531-892C-8FC095AE4A21}"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B8DAC6C5-49B6-4AD3-B13C-FC0C0C0D2AF3}" type="presParOf" srcId="{D1C35AE7-37BA-45AE-8ED2-4AB01D89A374}" destId="{DF92DA4F-FF9D-43AA-880F-3EA85E9A91D6}" srcOrd="0" destOrd="0" presId="urn:microsoft.com/office/officeart/2008/layout/TitledPictureBlocks"/>
    <dgm:cxn modelId="{EB364C6A-9B2B-4F79-B0EB-7EB423B66AE2}" type="presParOf" srcId="{DF92DA4F-FF9D-43AA-880F-3EA85E9A91D6}" destId="{6C3BFD6B-A356-460E-BA07-3DB0546C6963}" srcOrd="0" destOrd="0" presId="urn:microsoft.com/office/officeart/2008/layout/TitledPictureBlocks"/>
    <dgm:cxn modelId="{10EC0575-F159-4688-91C2-36B2F8EA2DAC}" type="presParOf" srcId="{DF92DA4F-FF9D-43AA-880F-3EA85E9A91D6}" destId="{1A1807D5-ED94-4B25-B29B-D698F5E0F888}" srcOrd="1" destOrd="0" presId="urn:microsoft.com/office/officeart/2008/layout/TitledPictureBlocks"/>
    <dgm:cxn modelId="{305BEF53-7074-47FA-89C8-107675B81D50}"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3" csCatId="colorful" phldr="1"/>
      <dgm:spPr/>
      <dgm:t>
        <a:bodyPr/>
        <a:lstStyle/>
        <a:p>
          <a:pPr rtl="1"/>
          <a:endParaRPr lang="ar-EG"/>
        </a:p>
      </dgm:t>
    </dgm:pt>
    <dgm:pt modelId="{8E551A68-F51D-4709-BB2C-946BDBA2897D}">
      <dgm:prSet phldrT="[Text]" custT="1"/>
      <dgm:spPr>
        <a:xfrm>
          <a:off x="322447" y="447927"/>
          <a:ext cx="6053162" cy="857621"/>
        </a:xfrm>
      </dgm:spPr>
      <dgm:t>
        <a:bodyPr/>
        <a:lstStyle/>
        <a:p>
          <a:pPr rtl="1"/>
          <a:r>
            <a:rPr lang="ar-EG" sz="2400" smtClean="0">
              <a:latin typeface="Calibri"/>
              <a:ea typeface="+mn-ea"/>
              <a:cs typeface="Arial" panose="020B0604020202020204" pitchFamily="34" charset="0"/>
            </a:rPr>
            <a:t>الصيانة الإنتاجية الشاملة  </a:t>
          </a:r>
          <a:r>
            <a:rPr lang="en-US" sz="2400" smtClean="0">
              <a:latin typeface="Calibri"/>
              <a:ea typeface="+mn-ea"/>
              <a:cs typeface="Arial" panose="020B0604020202020204" pitchFamily="34" charset="0"/>
            </a:rPr>
            <a:t>Total Productive Maintenance</a:t>
          </a:r>
          <a:endParaRPr lang="ar-EG" sz="2400" dirty="0">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dgm:spPr>
      <dgm:t>
        <a:bodyPr/>
        <a:lstStyle/>
        <a:p>
          <a:pPr algn="justLow" rtl="1"/>
          <a:r>
            <a:rPr lang="ar-EG" sz="2400" smtClean="0">
              <a:latin typeface="Calibri"/>
              <a:ea typeface="+mn-ea"/>
              <a:cs typeface="Arial" panose="020B0604020202020204" pitchFamily="34" charset="0"/>
            </a:rPr>
            <a:t>وهي نظام صيانة يؤدي إلى زيادة إنتاجية المعدات وتقليل الأعطال. هذا النظام ضروري لكي نتمكن من تقليل المخزون من المواد نصف المصنعة وتطبيق سياسة سحب الإنتاج. فلابد من تقليل الأعطال  المفاجئة بشكل كبير لتطبيق هذه السياسات</a:t>
          </a:r>
          <a:endParaRPr lang="ar-EG" sz="2400" dirty="0">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t>
        <a:bodyPr/>
        <a:lstStyle/>
        <a:p>
          <a:pPr rtl="1"/>
          <a:endParaRPr lang="ar-EG"/>
        </a:p>
      </dgm:t>
    </dgm:pt>
    <dgm:pt modelId="{6C3BFD6B-A356-460E-BA07-3DB0546C6963}" type="pres">
      <dgm:prSet presAssocID="{8E551A68-F51D-4709-BB2C-946BDBA2897D}" presName="ParentText" presStyleLbl="node1" presStyleIdx="0" presStyleCnt="1" custScaleX="180859" custScaleY="98100"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FCCC3AA8-DA3C-4565-BFC5-2CC7F2DC281D}"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B78DECB9-11CE-4C19-ABF4-5E61EA948FD5}" type="presOf" srcId="{FD0CCAC7-0F5A-4E81-A995-8B9706719082}" destId="{D1C35AE7-37BA-45AE-8ED2-4AB01D89A374}" srcOrd="0" destOrd="0" presId="urn:microsoft.com/office/officeart/2008/layout/TitledPictureBlocks"/>
    <dgm:cxn modelId="{C653CC7C-B907-4A04-962F-2A335B506C70}" type="presOf" srcId="{05147383-1779-4332-A387-CCEDEE46643D}" destId="{C5984BCB-8798-4531-892C-8FC095AE4A21}" srcOrd="0" destOrd="0" presId="urn:microsoft.com/office/officeart/2008/layout/TitledPictureBlocks"/>
    <dgm:cxn modelId="{9FA0C317-E1B9-4A16-B27E-8AA40002B642}" type="presParOf" srcId="{D1C35AE7-37BA-45AE-8ED2-4AB01D89A374}" destId="{DF92DA4F-FF9D-43AA-880F-3EA85E9A91D6}" srcOrd="0" destOrd="0" presId="urn:microsoft.com/office/officeart/2008/layout/TitledPictureBlocks"/>
    <dgm:cxn modelId="{EB577CF1-F2CC-4BC0-8C56-DAEAC6CFE7D4}" type="presParOf" srcId="{DF92DA4F-FF9D-43AA-880F-3EA85E9A91D6}" destId="{6C3BFD6B-A356-460E-BA07-3DB0546C6963}" srcOrd="0" destOrd="0" presId="urn:microsoft.com/office/officeart/2008/layout/TitledPictureBlocks"/>
    <dgm:cxn modelId="{8B785E5F-6418-4022-898C-53DEF52E0F6E}" type="presParOf" srcId="{DF92DA4F-FF9D-43AA-880F-3EA85E9A91D6}" destId="{1A1807D5-ED94-4B25-B29B-D698F5E0F888}" srcOrd="1" destOrd="0" presId="urn:microsoft.com/office/officeart/2008/layout/TitledPictureBlocks"/>
    <dgm:cxn modelId="{E42F058C-75DA-481E-BC6E-591005752F3E}"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3"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تكنولوجيا المجموعة </a:t>
          </a:r>
          <a:r>
            <a:rPr lang="en-US" sz="2400" dirty="0" smtClean="0">
              <a:solidFill>
                <a:sysClr val="window" lastClr="FFFFFF"/>
              </a:solidFill>
              <a:latin typeface="Calibri"/>
              <a:ea typeface="+mn-ea"/>
              <a:cs typeface="Arial" panose="020B0604020202020204" pitchFamily="34" charset="0"/>
            </a:rPr>
            <a:t>Group Technology</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وهي طريقة تهدف لتصنيع المنتجات المتشابهة في مكان واحد لتقليل وقت النقل والانتظار في ما يعرف بخلايا التصنيع </a:t>
          </a:r>
          <a:r>
            <a:rPr lang="en-US" sz="2400" dirty="0" smtClean="0">
              <a:solidFill>
                <a:sysClr val="windowText" lastClr="000000">
                  <a:hueOff val="0"/>
                  <a:satOff val="0"/>
                  <a:lumOff val="0"/>
                  <a:alphaOff val="0"/>
                </a:sysClr>
              </a:solidFill>
              <a:latin typeface="Calibri"/>
              <a:ea typeface="+mn-ea"/>
              <a:cs typeface="Arial" panose="020B0604020202020204" pitchFamily="34" charset="0"/>
            </a:rPr>
            <a:t>Cells Manufacturing. </a:t>
          </a:r>
          <a:r>
            <a:rPr lang="ar-EG" sz="2400" dirty="0" smtClean="0">
              <a:solidFill>
                <a:sysClr val="windowText" lastClr="000000">
                  <a:hueOff val="0"/>
                  <a:satOff val="0"/>
                  <a:lumOff val="0"/>
                  <a:alphaOff val="0"/>
                </a:sysClr>
              </a:solidFill>
              <a:latin typeface="Calibri"/>
              <a:ea typeface="+mn-ea"/>
              <a:cs typeface="Arial" panose="020B0604020202020204" pitchFamily="34" charset="0"/>
            </a:rPr>
            <a:t>هذه الطريقة تساعد على تقليل أوقات نقل المواد من مكان لآخر، </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CE09304D-8EDA-4E6F-8636-D4D4675066C5}" type="presOf" srcId="{8E551A68-F51D-4709-BB2C-946BDBA2897D}" destId="{6C3BFD6B-A356-460E-BA07-3DB0546C6963}" srcOrd="0" destOrd="0" presId="urn:microsoft.com/office/officeart/2008/layout/TitledPictureBlocks"/>
    <dgm:cxn modelId="{68414E4A-8DB0-490F-993A-FFFA2042854A}"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1ACF67B0-0422-416E-A815-F6E9EE2E2812}" type="presOf" srcId="{05147383-1779-4332-A387-CCEDEE46643D}" destId="{C5984BCB-8798-4531-892C-8FC095AE4A21}" srcOrd="0" destOrd="0" presId="urn:microsoft.com/office/officeart/2008/layout/TitledPictureBlocks"/>
    <dgm:cxn modelId="{48D05308-14DB-42DB-B7D8-698768345996}" type="presParOf" srcId="{D1C35AE7-37BA-45AE-8ED2-4AB01D89A374}" destId="{DF92DA4F-FF9D-43AA-880F-3EA85E9A91D6}" srcOrd="0" destOrd="0" presId="urn:microsoft.com/office/officeart/2008/layout/TitledPictureBlocks"/>
    <dgm:cxn modelId="{1A8FF53B-C4F0-45C5-A26D-317A920169B4}" type="presParOf" srcId="{DF92DA4F-FF9D-43AA-880F-3EA85E9A91D6}" destId="{6C3BFD6B-A356-460E-BA07-3DB0546C6963}" srcOrd="0" destOrd="0" presId="urn:microsoft.com/office/officeart/2008/layout/TitledPictureBlocks"/>
    <dgm:cxn modelId="{823FB378-0935-413A-948C-D51697E04881}" type="presParOf" srcId="{DF92DA4F-FF9D-43AA-880F-3EA85E9A91D6}" destId="{1A1807D5-ED94-4B25-B29B-D698F5E0F888}" srcOrd="1" destOrd="0" presId="urn:microsoft.com/office/officeart/2008/layout/TitledPictureBlocks"/>
    <dgm:cxn modelId="{47284AE8-5896-41F4-93E4-C18CBC906B35}"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4"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عمالة متنوعة الوظائف  :</a:t>
          </a:r>
          <a:r>
            <a:rPr lang="en-US" sz="2400" dirty="0" smtClean="0">
              <a:solidFill>
                <a:sysClr val="window" lastClr="FFFFFF"/>
              </a:solidFill>
              <a:latin typeface="Calibri"/>
              <a:ea typeface="+mn-ea"/>
              <a:cs typeface="Arial" panose="020B0604020202020204" pitchFamily="34" charset="0"/>
            </a:rPr>
            <a:t>Multi Task Employees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بمعنى ان يكون العامل مدربا على القيام بعدة مهام ،بدلا من مهمة واحدة. هذا الأسلوب يعطي مرونة في تغيير مهام العامل عند الحاجة. ويهدف هذا النظام للوصول إلى سرعة الاستجابة لمتطلبات العملاء، وبالتالي، يجب أن تكون هناك مرونة في العمالة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D35AD4C2-7601-477E-982E-BB7ADBEB9020}" type="presOf" srcId="{8E551A68-F51D-4709-BB2C-946BDBA2897D}" destId="{6C3BFD6B-A356-460E-BA07-3DB0546C6963}" srcOrd="0" destOrd="0" presId="urn:microsoft.com/office/officeart/2008/layout/TitledPictureBlocks"/>
    <dgm:cxn modelId="{F08EF9AC-E65E-4BEF-B8D7-B26A06060B61}" srcId="{FD0CCAC7-0F5A-4E81-A995-8B9706719082}" destId="{8E551A68-F51D-4709-BB2C-946BDBA2897D}" srcOrd="0" destOrd="0" parTransId="{76CF5A3C-24AD-42DC-8297-970B3959F89A}" sibTransId="{532E6B6B-3859-465F-86F6-1557ACB84CCB}"/>
    <dgm:cxn modelId="{265E4968-9285-4AE8-BCA5-4203CC25F73D}" type="presOf" srcId="{05147383-1779-4332-A387-CCEDEE46643D}" destId="{C5984BCB-8798-4531-892C-8FC095AE4A21}" srcOrd="0" destOrd="0" presId="urn:microsoft.com/office/officeart/2008/layout/TitledPictureBlocks"/>
    <dgm:cxn modelId="{F8CD0962-9D99-4153-A64B-80C1B075D8F1}"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6D0C6864-D229-4BB1-A7A8-46485CE78536}" type="presParOf" srcId="{D1C35AE7-37BA-45AE-8ED2-4AB01D89A374}" destId="{DF92DA4F-FF9D-43AA-880F-3EA85E9A91D6}" srcOrd="0" destOrd="0" presId="urn:microsoft.com/office/officeart/2008/layout/TitledPictureBlocks"/>
    <dgm:cxn modelId="{E86B6A9D-A892-4673-B8BD-E0B999B073F0}" type="presParOf" srcId="{DF92DA4F-FF9D-43AA-880F-3EA85E9A91D6}" destId="{6C3BFD6B-A356-460E-BA07-3DB0546C6963}" srcOrd="0" destOrd="0" presId="urn:microsoft.com/office/officeart/2008/layout/TitledPictureBlocks"/>
    <dgm:cxn modelId="{D5065C0D-CDCF-41C7-A984-E55F3FF3D4D6}" type="presParOf" srcId="{DF92DA4F-FF9D-43AA-880F-3EA85E9A91D6}" destId="{1A1807D5-ED94-4B25-B29B-D698F5E0F888}" srcOrd="1" destOrd="0" presId="urn:microsoft.com/office/officeart/2008/layout/TitledPictureBlocks"/>
    <dgm:cxn modelId="{AE9CCDC5-1A78-4AC8-AAAA-6E5DD3ECC1FB}"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5"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الإنتاج عند مستوى محدد </a:t>
          </a:r>
          <a:r>
            <a:rPr lang="en-US" sz="2400" dirty="0" smtClean="0">
              <a:solidFill>
                <a:sysClr val="window" lastClr="FFFFFF"/>
              </a:solidFill>
              <a:latin typeface="Calibri"/>
              <a:ea typeface="+mn-ea"/>
              <a:cs typeface="Arial" panose="020B0604020202020204" pitchFamily="34" charset="0"/>
            </a:rPr>
            <a:t>Production Leveling</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يساعد على تقليل التقلبات</a:t>
          </a:r>
          <a:r>
            <a:rPr lang="en-US" sz="2400" dirty="0" smtClean="0">
              <a:solidFill>
                <a:sysClr val="windowText" lastClr="000000">
                  <a:hueOff val="0"/>
                  <a:satOff val="0"/>
                  <a:lumOff val="0"/>
                  <a:alphaOff val="0"/>
                </a:sysClr>
              </a:solidFill>
              <a:latin typeface="Calibri"/>
              <a:ea typeface="+mn-ea"/>
              <a:cs typeface="Arial" panose="020B0604020202020204" pitchFamily="34" charset="0"/>
            </a:rPr>
            <a:t> </a:t>
          </a:r>
          <a:r>
            <a:rPr lang="ar-EG" sz="2400" dirty="0" smtClean="0">
              <a:solidFill>
                <a:sysClr val="windowText" lastClr="000000">
                  <a:hueOff val="0"/>
                  <a:satOff val="0"/>
                  <a:lumOff val="0"/>
                  <a:alphaOff val="0"/>
                </a:sysClr>
              </a:solidFill>
              <a:latin typeface="Calibri"/>
              <a:ea typeface="+mn-ea"/>
              <a:cs typeface="Arial" panose="020B0604020202020204" pitchFamily="34" charset="0"/>
            </a:rPr>
            <a:t>في الانتاج، وذلك بإنتاج كميات صغيرة من كل منتج كل يوم، وبمعدل ثابت، بحيث لا تكون هناك حاجة لإنتاج كميات كبيرة من المنتج عند حدوث طلب على المنتج</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ScaleY="89569" custLinFactNeighborX="-50523" custLinFactNeighborY="19930"/>
      <dgm:spPr>
        <a:xfrm>
          <a:off x="76199" y="1286132"/>
          <a:ext cx="3346895" cy="2835804"/>
        </a:xfrm>
        <a:prstGeom prst="rect">
          <a:avLst/>
        </a:prstGeom>
        <a:blipFill dpi="0" rotWithShape="1">
          <a:blip xmlns:r="http://schemas.openxmlformats.org/officeDocument/2006/relationships" r:embed="rId1"/>
          <a:srcRect/>
          <a:stretch>
            <a:fillRect l="18294" t="-15664" r="-18294" b="15664"/>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5925253E-7327-4727-91B3-18523A5D0950}" type="presOf" srcId="{FD0CCAC7-0F5A-4E81-A995-8B9706719082}" destId="{D1C35AE7-37BA-45AE-8ED2-4AB01D89A374}" srcOrd="0" destOrd="0" presId="urn:microsoft.com/office/officeart/2008/layout/TitledPictureBlocks"/>
    <dgm:cxn modelId="{8A6F6C8E-5340-4E14-B505-6601F8A8E9C4}" type="presOf" srcId="{05147383-1779-4332-A387-CCEDEE46643D}" destId="{C5984BCB-8798-4531-892C-8FC095AE4A21}"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AB1EA504-201F-4BA2-82C7-24185328A525}" type="presOf" srcId="{8E551A68-F51D-4709-BB2C-946BDBA2897D}" destId="{6C3BFD6B-A356-460E-BA07-3DB0546C6963}" srcOrd="0" destOrd="0" presId="urn:microsoft.com/office/officeart/2008/layout/TitledPictureBlocks"/>
    <dgm:cxn modelId="{01266040-91DF-48EC-8716-CE6E632E955B}" type="presParOf" srcId="{D1C35AE7-37BA-45AE-8ED2-4AB01D89A374}" destId="{DF92DA4F-FF9D-43AA-880F-3EA85E9A91D6}" srcOrd="0" destOrd="0" presId="urn:microsoft.com/office/officeart/2008/layout/TitledPictureBlocks"/>
    <dgm:cxn modelId="{4B73B60A-3473-4A28-8FC3-741D3FC9265E}" type="presParOf" srcId="{DF92DA4F-FF9D-43AA-880F-3EA85E9A91D6}" destId="{6C3BFD6B-A356-460E-BA07-3DB0546C6963}" srcOrd="0" destOrd="0" presId="urn:microsoft.com/office/officeart/2008/layout/TitledPictureBlocks"/>
    <dgm:cxn modelId="{44C20594-DAA8-4BAD-A1EB-CA399BB044EF}" type="presParOf" srcId="{DF92DA4F-FF9D-43AA-880F-3EA85E9A91D6}" destId="{1A1807D5-ED94-4B25-B29B-D698F5E0F888}" srcOrd="1" destOrd="0" presId="urn:microsoft.com/office/officeart/2008/layout/TitledPictureBlocks"/>
    <dgm:cxn modelId="{BA2A533D-0A6D-4239-9DA2-071A20154E7C}"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16"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الشراء في الوقت المناسب  </a:t>
          </a:r>
          <a:r>
            <a:rPr lang="en-US" sz="2400" dirty="0" smtClean="0">
              <a:solidFill>
                <a:sysClr val="window" lastClr="FFFFFF"/>
              </a:solidFill>
              <a:latin typeface="Calibri"/>
              <a:ea typeface="+mn-ea"/>
              <a:cs typeface="Arial" panose="020B0604020202020204" pitchFamily="34" charset="0"/>
            </a:rPr>
            <a:t>Just In Time Purchasing</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ومعناه إمكانية الحصول على الخامات ولوازم الإنتاج عند الحاجة إليها وبسرعة. تقلل هذه السياسة حجم المخزون وتقليل العيوب في المنتجات</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F08EF9AC-E65E-4BEF-B8D7-B26A06060B61}" srcId="{FD0CCAC7-0F5A-4E81-A995-8B9706719082}" destId="{8E551A68-F51D-4709-BB2C-946BDBA2897D}" srcOrd="0" destOrd="0" parTransId="{76CF5A3C-24AD-42DC-8297-970B3959F89A}" sibTransId="{532E6B6B-3859-465F-86F6-1557ACB84CCB}"/>
    <dgm:cxn modelId="{C199683C-3040-4912-A183-36B150BED76C}" type="presOf" srcId="{FD0CCAC7-0F5A-4E81-A995-8B9706719082}" destId="{D1C35AE7-37BA-45AE-8ED2-4AB01D89A374}" srcOrd="0" destOrd="0" presId="urn:microsoft.com/office/officeart/2008/layout/TitledPictureBlocks"/>
    <dgm:cxn modelId="{A844CD30-9F73-4901-AAA8-4B1CE68D8BEC}"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4ACF4432-4B82-4401-8846-32899C9D411D}" type="presOf" srcId="{05147383-1779-4332-A387-CCEDEE46643D}" destId="{C5984BCB-8798-4531-892C-8FC095AE4A21}" srcOrd="0" destOrd="0" presId="urn:microsoft.com/office/officeart/2008/layout/TitledPictureBlocks"/>
    <dgm:cxn modelId="{A6D03F60-94F8-4FF4-9D68-9C06F57FFA5D}" type="presParOf" srcId="{D1C35AE7-37BA-45AE-8ED2-4AB01D89A374}" destId="{DF92DA4F-FF9D-43AA-880F-3EA85E9A91D6}" srcOrd="0" destOrd="0" presId="urn:microsoft.com/office/officeart/2008/layout/TitledPictureBlocks"/>
    <dgm:cxn modelId="{7CC0967A-29F4-497A-895F-4637E50AE954}" type="presParOf" srcId="{DF92DA4F-FF9D-43AA-880F-3EA85E9A91D6}" destId="{6C3BFD6B-A356-460E-BA07-3DB0546C6963}" srcOrd="0" destOrd="0" presId="urn:microsoft.com/office/officeart/2008/layout/TitledPictureBlocks"/>
    <dgm:cxn modelId="{FEC7540A-6779-401E-8FE4-2AACC008AEC0}" type="presParOf" srcId="{DF92DA4F-FF9D-43AA-880F-3EA85E9A91D6}" destId="{1A1807D5-ED94-4B25-B29B-D698F5E0F888}" srcOrd="1" destOrd="0" presId="urn:microsoft.com/office/officeart/2008/layout/TitledPictureBlocks"/>
    <dgm:cxn modelId="{BD1E1AF1-B52A-4E89-A0EF-E10BE4DBC603}"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92F1625-A456-4851-B879-42E5DE58890F}" type="doc">
      <dgm:prSet loTypeId="urn:microsoft.com/office/officeart/2005/8/layout/pList2#1" loCatId="list" qsTypeId="urn:microsoft.com/office/officeart/2005/8/quickstyle/simple1" qsCatId="simple" csTypeId="urn:microsoft.com/office/officeart/2005/8/colors/colorful1#17" csCatId="colorful" phldr="1"/>
      <dgm:spPr/>
    </dgm:pt>
    <dgm:pt modelId="{7BF3C3F9-B10C-4BB3-B1AC-9624E43CEF96}">
      <dgm:prSet phldrT="[Text]" custT="1"/>
      <dgm:spPr>
        <a:xfrm rot="10800000">
          <a:off x="171368" y="2138637"/>
          <a:ext cx="5369558" cy="2613890"/>
        </a:xfrm>
        <a:prstGeom prst="round2SameRect">
          <a:avLst>
            <a:gd name="adj1" fmla="val 10500"/>
            <a:gd name="adj2" fmla="val 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Low" rtl="1"/>
          <a:r>
            <a:rPr lang="ar-EG" sz="2000" b="1" dirty="0" smtClean="0">
              <a:solidFill>
                <a:sysClr val="window" lastClr="FFFFFF"/>
              </a:solidFill>
              <a:latin typeface="Simplified Arabic" panose="02020603050405020304" pitchFamily="18" charset="-78"/>
              <a:ea typeface="+mn-ea"/>
              <a:cs typeface="Simplified Arabic" panose="02020603050405020304" pitchFamily="18" charset="-78"/>
            </a:rPr>
            <a:t>أحد أدوات الجودة الشاملة وهو ذلك المخطط الذي يربط بين الأسباب الفاعلة والآثار الناتجة في صورة رسم بسيط على شكل عظمة السمكة حيث يمثل الهيكل العظمى كل الأسباب المحتملة التأثير وتمثل الرأس النتيجة أو الأثر أي العلاقة بين نتائج عملية ما والأسباب المؤثرة في هذه العملية ويسمى أحيانا: ( مخطط السبب والأثر ) و ( مخطط السبب والنتيجة) </a:t>
          </a:r>
          <a:endParaRPr lang="ar-EG" sz="2000" dirty="0">
            <a:solidFill>
              <a:sysClr val="window" lastClr="FFFFFF"/>
            </a:solidFill>
            <a:latin typeface="Simplified Arabic" panose="02020603050405020304" pitchFamily="18" charset="-78"/>
            <a:ea typeface="+mn-ea"/>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C18F3464-6A80-421F-88CF-B03C96512F3D}" type="pres">
      <dgm:prSet presAssocID="{A92F1625-A456-4851-B879-42E5DE58890F}" presName="Name0" presStyleCnt="0">
        <dgm:presLayoutVars>
          <dgm:dir/>
          <dgm:resizeHandles val="exact"/>
        </dgm:presLayoutVars>
      </dgm:prSet>
      <dgm:spPr/>
    </dgm:pt>
    <dgm:pt modelId="{1A40306D-3E68-49DA-888A-552E66219CCB}" type="pres">
      <dgm:prSet presAssocID="{A92F1625-A456-4851-B879-42E5DE58890F}" presName="bkgdShp" presStyleLbl="alignAccFollowNode1" presStyleIdx="0" presStyleCnt="1"/>
      <dgm:spPr>
        <a:xfrm>
          <a:off x="0" y="0"/>
          <a:ext cx="5712296" cy="2138637"/>
        </a:xfrm>
        <a:prstGeom prst="roundRect">
          <a:avLst>
            <a:gd name="adj" fmla="val 10000"/>
          </a:avLst>
        </a:prstGeom>
        <a:solidFill>
          <a:srgbClr val="ED7D31">
            <a:tint val="40000"/>
            <a:alpha val="90000"/>
            <a:hueOff val="0"/>
            <a:satOff val="0"/>
            <a:lumOff val="0"/>
            <a:alphaOff val="0"/>
          </a:srgbClr>
        </a:solidFill>
        <a:ln w="12700" cap="flat" cmpd="sng" algn="ctr">
          <a:solidFill>
            <a:srgbClr val="ED7D31">
              <a:tint val="40000"/>
              <a:alpha val="90000"/>
              <a:hueOff val="0"/>
              <a:satOff val="0"/>
              <a:lumOff val="0"/>
              <a:alphaOff val="0"/>
            </a:srgbClr>
          </a:solidFill>
          <a:prstDash val="solid"/>
          <a:miter lim="800000"/>
        </a:ln>
        <a:effectLst/>
      </dgm:spPr>
      <dgm:t>
        <a:bodyPr/>
        <a:lstStyle/>
        <a:p>
          <a:pPr rtl="1"/>
          <a:endParaRPr lang="ar-EG"/>
        </a:p>
      </dgm:t>
    </dgm:pt>
    <dgm:pt modelId="{4DB953A9-7876-49B1-8A3A-7869D9CFC068}" type="pres">
      <dgm:prSet presAssocID="{A92F1625-A456-4851-B879-42E5DE58890F}" presName="linComp" presStyleCnt="0"/>
      <dgm:spPr/>
    </dgm:pt>
    <dgm:pt modelId="{BC0A6A6E-51DB-40D1-96F0-6CE6EC7825CF}" type="pres">
      <dgm:prSet presAssocID="{7BF3C3F9-B10C-4BB3-B1AC-9624E43CEF96}" presName="compNode" presStyleCnt="0"/>
      <dgm:spPr/>
    </dgm:pt>
    <dgm:pt modelId="{0C1BC46C-B2C1-48EC-9440-13A60B052121}" type="pres">
      <dgm:prSet presAssocID="{7BF3C3F9-B10C-4BB3-B1AC-9624E43CEF96}" presName="node" presStyleLbl="node1" presStyleIdx="0" presStyleCnt="1">
        <dgm:presLayoutVars>
          <dgm:bulletEnabled val="1"/>
        </dgm:presLayoutVars>
      </dgm:prSet>
      <dgm:spPr/>
      <dgm:t>
        <a:bodyPr/>
        <a:lstStyle/>
        <a:p>
          <a:pPr rtl="1"/>
          <a:endParaRPr lang="ar-EG"/>
        </a:p>
      </dgm:t>
    </dgm:pt>
    <dgm:pt modelId="{6255F5EC-58FF-4D8B-A094-5996C6194C45}" type="pres">
      <dgm:prSet presAssocID="{7BF3C3F9-B10C-4BB3-B1AC-9624E43CEF96}" presName="invisiNode" presStyleLbl="node1" presStyleIdx="0" presStyleCnt="1"/>
      <dgm:spPr/>
    </dgm:pt>
    <dgm:pt modelId="{BFD69142-DB35-4251-B680-9213EC01B1FF}" type="pres">
      <dgm:prSet presAssocID="{7BF3C3F9-B10C-4BB3-B1AC-9624E43CEF96}" presName="imagNode" presStyleLbl="fgImgPlace1" presStyleIdx="0" presStyleCnt="1"/>
      <dgm:spPr>
        <a:xfrm>
          <a:off x="171368" y="285151"/>
          <a:ext cx="5369558" cy="1568334"/>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A2B37DD-666E-40EE-91A0-1C8A2B77A38D}" srcId="{A92F1625-A456-4851-B879-42E5DE58890F}" destId="{7BF3C3F9-B10C-4BB3-B1AC-9624E43CEF96}" srcOrd="0" destOrd="0" parTransId="{FA906E09-1C29-4E81-AE42-05BFF9BCA097}" sibTransId="{3A1B0EE2-FBA8-47F5-842B-A64656266BBB}"/>
    <dgm:cxn modelId="{EA4F5458-3CE8-4DD8-AFFE-B81ED42ACEDC}" type="presOf" srcId="{A92F1625-A456-4851-B879-42E5DE58890F}" destId="{C18F3464-6A80-421F-88CF-B03C96512F3D}" srcOrd="0" destOrd="0" presId="urn:microsoft.com/office/officeart/2005/8/layout/pList2#1"/>
    <dgm:cxn modelId="{35E1CFC4-2BE3-42AA-A0A5-5B99C05AB0AF}" type="presOf" srcId="{7BF3C3F9-B10C-4BB3-B1AC-9624E43CEF96}" destId="{0C1BC46C-B2C1-48EC-9440-13A60B052121}" srcOrd="0" destOrd="0" presId="urn:microsoft.com/office/officeart/2005/8/layout/pList2#1"/>
    <dgm:cxn modelId="{10462EC7-6DB3-4299-B670-D11D0D46BABF}" type="presParOf" srcId="{C18F3464-6A80-421F-88CF-B03C96512F3D}" destId="{1A40306D-3E68-49DA-888A-552E66219CCB}" srcOrd="0" destOrd="0" presId="urn:microsoft.com/office/officeart/2005/8/layout/pList2#1"/>
    <dgm:cxn modelId="{673EB496-160C-45C2-B837-A60AF0B5B420}" type="presParOf" srcId="{C18F3464-6A80-421F-88CF-B03C96512F3D}" destId="{4DB953A9-7876-49B1-8A3A-7869D9CFC068}" srcOrd="1" destOrd="0" presId="urn:microsoft.com/office/officeart/2005/8/layout/pList2#1"/>
    <dgm:cxn modelId="{B75AAE29-F21F-495E-A158-BD6A93E98CDC}" type="presParOf" srcId="{4DB953A9-7876-49B1-8A3A-7869D9CFC068}" destId="{BC0A6A6E-51DB-40D1-96F0-6CE6EC7825CF}" srcOrd="0" destOrd="0" presId="urn:microsoft.com/office/officeart/2005/8/layout/pList2#1"/>
    <dgm:cxn modelId="{D7446610-7BEE-4D7E-B937-C992E02B73D6}" type="presParOf" srcId="{BC0A6A6E-51DB-40D1-96F0-6CE6EC7825CF}" destId="{0C1BC46C-B2C1-48EC-9440-13A60B052121}" srcOrd="0" destOrd="0" presId="urn:microsoft.com/office/officeart/2005/8/layout/pList2#1"/>
    <dgm:cxn modelId="{DA3E69DF-63F1-4633-9413-5166B4875A1F}" type="presParOf" srcId="{BC0A6A6E-51DB-40D1-96F0-6CE6EC7825CF}" destId="{6255F5EC-58FF-4D8B-A094-5996C6194C45}" srcOrd="1" destOrd="0" presId="urn:microsoft.com/office/officeart/2005/8/layout/pList2#1"/>
    <dgm:cxn modelId="{13EFF34D-255E-4F8E-B0D8-E2670A865AA6}" type="presParOf" srcId="{BC0A6A6E-51DB-40D1-96F0-6CE6EC7825CF}" destId="{BFD69142-DB35-4251-B680-9213EC01B1FF}" srcOrd="2" destOrd="0" presId="urn:microsoft.com/office/officeart/2005/8/layout/pList2#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28330CE-368E-4C49-AFD5-3CF21EE35EAD}"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pPr rtl="1"/>
          <a:endParaRPr lang="ar-EG"/>
        </a:p>
      </dgm:t>
    </dgm:pt>
    <dgm:pt modelId="{7EAA5AD4-6B44-489D-81B6-2049004E6684}">
      <dgm:prSet phldrT="[Text]" custT="1"/>
      <dgm:spPr/>
      <dgm:t>
        <a:bodyPr/>
        <a:lstStyle/>
        <a:p>
          <a:pPr algn="justLow" rtl="1"/>
          <a:r>
            <a:rPr lang="ar-EG" sz="2000" b="1" smtClean="0"/>
            <a:t>تعني ببساطة " لماذا حدثت المشكلة "  أو  " ماسبب حدوث المشكلة " ..فنعرفها بأنها عملية تسـاؤل للوصول إلى العلاقة بين العوامل المسببة للمشكلة والنتائج المترتبة عليها.</a:t>
          </a:r>
          <a:endParaRPr lang="ar-EG" sz="2000" b="1" dirty="0"/>
        </a:p>
      </dgm:t>
    </dgm:pt>
    <dgm:pt modelId="{B52F91FD-4AB3-4113-80D1-079B8EA79C11}" type="parTrans" cxnId="{CCA9DF65-6175-4CDF-9A7F-C5D80EE58161}">
      <dgm:prSet/>
      <dgm:spPr/>
      <dgm:t>
        <a:bodyPr/>
        <a:lstStyle/>
        <a:p>
          <a:pPr rtl="1"/>
          <a:endParaRPr lang="ar-EG"/>
        </a:p>
      </dgm:t>
    </dgm:pt>
    <dgm:pt modelId="{BA121FAA-D683-4E1D-851F-CDD899DA611F}" type="sibTrans" cxnId="{CCA9DF65-6175-4CDF-9A7F-C5D80EE58161}">
      <dgm:prSet/>
      <dgm:spPr/>
      <dgm:t>
        <a:bodyPr/>
        <a:lstStyle/>
        <a:p>
          <a:pPr rtl="1"/>
          <a:endParaRPr lang="ar-EG"/>
        </a:p>
      </dgm:t>
    </dgm:pt>
    <dgm:pt modelId="{0CD20493-846B-4F0F-B394-4F585BEB30FE}" type="pres">
      <dgm:prSet presAssocID="{D28330CE-368E-4C49-AFD5-3CF21EE35EAD}" presName="Name0" presStyleCnt="0">
        <dgm:presLayoutVars>
          <dgm:chMax/>
          <dgm:chPref/>
          <dgm:dir/>
        </dgm:presLayoutVars>
      </dgm:prSet>
      <dgm:spPr/>
      <dgm:t>
        <a:bodyPr/>
        <a:lstStyle/>
        <a:p>
          <a:pPr rtl="1"/>
          <a:endParaRPr lang="ar-EG"/>
        </a:p>
      </dgm:t>
    </dgm:pt>
    <dgm:pt modelId="{62408276-7472-4283-9D44-3779A5F9FC34}" type="pres">
      <dgm:prSet presAssocID="{7EAA5AD4-6B44-489D-81B6-2049004E6684}" presName="composite" presStyleCnt="0"/>
      <dgm:spPr/>
      <dgm:t>
        <a:bodyPr/>
        <a:lstStyle/>
        <a:p>
          <a:pPr rtl="1"/>
          <a:endParaRPr lang="ar-EG"/>
        </a:p>
      </dgm:t>
    </dgm:pt>
    <dgm:pt modelId="{3F3E7540-9B93-4D27-9BD4-8477014A15D7}" type="pres">
      <dgm:prSet presAssocID="{7EAA5AD4-6B44-489D-81B6-2049004E6684}" presName="Accent" presStyleLbl="alignNode1" presStyleIdx="0" presStyleCnt="1">
        <dgm:presLayoutVars>
          <dgm:chMax val="0"/>
          <dgm:chPref val="0"/>
        </dgm:presLayoutVars>
      </dgm:prSet>
      <dgm:spPr/>
      <dgm:t>
        <a:bodyPr/>
        <a:lstStyle/>
        <a:p>
          <a:pPr rtl="1"/>
          <a:endParaRPr lang="ar-EG"/>
        </a:p>
      </dgm:t>
    </dgm:pt>
    <dgm:pt modelId="{DD9A19B5-9A67-4EDB-B81E-DC1BCD737293}" type="pres">
      <dgm:prSet presAssocID="{7EAA5AD4-6B44-489D-81B6-2049004E6684}"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D2EDDCEB-96A8-47E8-9532-E864767E315A}" type="pres">
      <dgm:prSet presAssocID="{7EAA5AD4-6B44-489D-81B6-2049004E6684}" presName="Parent" presStyleLbl="fgAccFollowNode1" presStyleIdx="0" presStyleCnt="1">
        <dgm:presLayoutVars>
          <dgm:chMax val="0"/>
          <dgm:chPref val="0"/>
          <dgm:bulletEnabled val="1"/>
        </dgm:presLayoutVars>
      </dgm:prSet>
      <dgm:spPr/>
      <dgm:t>
        <a:bodyPr/>
        <a:lstStyle/>
        <a:p>
          <a:pPr rtl="1"/>
          <a:endParaRPr lang="ar-EG"/>
        </a:p>
      </dgm:t>
    </dgm:pt>
    <dgm:pt modelId="{C641F858-0882-4C77-8C65-760F5986B40F}" type="pres">
      <dgm:prSet presAssocID="{7EAA5AD4-6B44-489D-81B6-2049004E6684}" presName="Space" presStyleCnt="0">
        <dgm:presLayoutVars>
          <dgm:chMax val="0"/>
          <dgm:chPref val="0"/>
        </dgm:presLayoutVars>
      </dgm:prSet>
      <dgm:spPr/>
      <dgm:t>
        <a:bodyPr/>
        <a:lstStyle/>
        <a:p>
          <a:pPr rtl="1"/>
          <a:endParaRPr lang="ar-EG"/>
        </a:p>
      </dgm:t>
    </dgm:pt>
  </dgm:ptLst>
  <dgm:cxnLst>
    <dgm:cxn modelId="{CCA9DF65-6175-4CDF-9A7F-C5D80EE58161}" srcId="{D28330CE-368E-4C49-AFD5-3CF21EE35EAD}" destId="{7EAA5AD4-6B44-489D-81B6-2049004E6684}" srcOrd="0" destOrd="0" parTransId="{B52F91FD-4AB3-4113-80D1-079B8EA79C11}" sibTransId="{BA121FAA-D683-4E1D-851F-CDD899DA611F}"/>
    <dgm:cxn modelId="{6475F1AD-7EDD-4A72-868C-4C0913DAD67F}" type="presOf" srcId="{7EAA5AD4-6B44-489D-81B6-2049004E6684}" destId="{D2EDDCEB-96A8-47E8-9532-E864767E315A}" srcOrd="0" destOrd="0" presId="urn:microsoft.com/office/officeart/2008/layout/AlternatingPictureCircles"/>
    <dgm:cxn modelId="{A153C62A-8203-44A4-A737-552850A9555B}" type="presOf" srcId="{D28330CE-368E-4C49-AFD5-3CF21EE35EAD}" destId="{0CD20493-846B-4F0F-B394-4F585BEB30FE}" srcOrd="0" destOrd="0" presId="urn:microsoft.com/office/officeart/2008/layout/AlternatingPictureCircles"/>
    <dgm:cxn modelId="{204E6BCD-6AC3-412D-AFB3-BC3BEB1E901F}" type="presParOf" srcId="{0CD20493-846B-4F0F-B394-4F585BEB30FE}" destId="{62408276-7472-4283-9D44-3779A5F9FC34}" srcOrd="0" destOrd="0" presId="urn:microsoft.com/office/officeart/2008/layout/AlternatingPictureCircles"/>
    <dgm:cxn modelId="{A029A7CF-8795-40D1-845C-2BC305D9D6B8}" type="presParOf" srcId="{62408276-7472-4283-9D44-3779A5F9FC34}" destId="{3F3E7540-9B93-4D27-9BD4-8477014A15D7}" srcOrd="0" destOrd="0" presId="urn:microsoft.com/office/officeart/2008/layout/AlternatingPictureCircles"/>
    <dgm:cxn modelId="{A2626F15-89FF-4558-8D3D-E6CF1B82EB8C}" type="presParOf" srcId="{62408276-7472-4283-9D44-3779A5F9FC34}" destId="{DD9A19B5-9A67-4EDB-B81E-DC1BCD737293}" srcOrd="1" destOrd="0" presId="urn:microsoft.com/office/officeart/2008/layout/AlternatingPictureCircles"/>
    <dgm:cxn modelId="{CAAED3F3-3660-4348-9788-D55118E4FC05}" type="presParOf" srcId="{62408276-7472-4283-9D44-3779A5F9FC34}" destId="{D2EDDCEB-96A8-47E8-9532-E864767E315A}" srcOrd="2" destOrd="0" presId="urn:microsoft.com/office/officeart/2008/layout/AlternatingPictureCircles"/>
    <dgm:cxn modelId="{D4F1543C-71A4-4114-A1BF-04092928F57A}" type="presParOf" srcId="{62408276-7472-4283-9D44-3779A5F9FC34}" destId="{C641F858-0882-4C77-8C65-760F5986B40F}" srcOrd="3" destOrd="0" presId="urn:microsoft.com/office/officeart/2008/layout/AlternatingPictureCircle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8330CE-368E-4C49-AFD5-3CF21EE35EAD}" type="doc">
      <dgm:prSet loTypeId="urn:microsoft.com/office/officeart/2008/layout/AlternatingPictureCircles" loCatId="picture" qsTypeId="urn:microsoft.com/office/officeart/2005/8/quickstyle/simple1" qsCatId="simple" csTypeId="urn:microsoft.com/office/officeart/2005/8/colors/colorful3" csCatId="colorful" phldr="1"/>
      <dgm:spPr/>
      <dgm:t>
        <a:bodyPr/>
        <a:lstStyle/>
        <a:p>
          <a:pPr rtl="1"/>
          <a:endParaRPr lang="ar-EG"/>
        </a:p>
      </dgm:t>
    </dgm:pt>
    <dgm:pt modelId="{7EAA5AD4-6B44-489D-81B6-2049004E6684}">
      <dgm:prSet phldrT="[Text]" custT="1"/>
      <dgm:spPr/>
      <dgm:t>
        <a:bodyPr/>
        <a:lstStyle/>
        <a:p>
          <a:pPr algn="justLow" rtl="1"/>
          <a:r>
            <a:rPr lang="ar-EG" sz="2000" b="1" dirty="0" smtClean="0">
              <a:solidFill>
                <a:srgbClr val="002060"/>
              </a:solidFill>
            </a:rPr>
            <a:t>يقوم كايزن المصغر على تشجيع كل عامل على الإتيان لتقليل الفاقد وتحسين العمل مهما كانت بساطة وضألة هذه الآفكار مع تمكينه من تطبيقها بنفسه فى أقل وقت .</a:t>
          </a:r>
          <a:endParaRPr lang="ar-EG" sz="2000" b="1" dirty="0">
            <a:solidFill>
              <a:srgbClr val="002060"/>
            </a:solidFill>
          </a:endParaRPr>
        </a:p>
      </dgm:t>
    </dgm:pt>
    <dgm:pt modelId="{B52F91FD-4AB3-4113-80D1-079B8EA79C11}" type="parTrans" cxnId="{CCA9DF65-6175-4CDF-9A7F-C5D80EE58161}">
      <dgm:prSet/>
      <dgm:spPr/>
      <dgm:t>
        <a:bodyPr/>
        <a:lstStyle/>
        <a:p>
          <a:pPr rtl="1"/>
          <a:endParaRPr lang="ar-EG"/>
        </a:p>
      </dgm:t>
    </dgm:pt>
    <dgm:pt modelId="{BA121FAA-D683-4E1D-851F-CDD899DA611F}" type="sibTrans" cxnId="{CCA9DF65-6175-4CDF-9A7F-C5D80EE58161}">
      <dgm:prSet/>
      <dgm:spPr/>
      <dgm:t>
        <a:bodyPr/>
        <a:lstStyle/>
        <a:p>
          <a:pPr rtl="1"/>
          <a:endParaRPr lang="ar-EG"/>
        </a:p>
      </dgm:t>
    </dgm:pt>
    <dgm:pt modelId="{0CD20493-846B-4F0F-B394-4F585BEB30FE}" type="pres">
      <dgm:prSet presAssocID="{D28330CE-368E-4C49-AFD5-3CF21EE35EAD}" presName="Name0" presStyleCnt="0">
        <dgm:presLayoutVars>
          <dgm:chMax/>
          <dgm:chPref/>
          <dgm:dir/>
        </dgm:presLayoutVars>
      </dgm:prSet>
      <dgm:spPr/>
      <dgm:t>
        <a:bodyPr/>
        <a:lstStyle/>
        <a:p>
          <a:pPr rtl="1"/>
          <a:endParaRPr lang="ar-EG"/>
        </a:p>
      </dgm:t>
    </dgm:pt>
    <dgm:pt modelId="{62408276-7472-4283-9D44-3779A5F9FC34}" type="pres">
      <dgm:prSet presAssocID="{7EAA5AD4-6B44-489D-81B6-2049004E6684}" presName="composite" presStyleCnt="0"/>
      <dgm:spPr/>
    </dgm:pt>
    <dgm:pt modelId="{3F3E7540-9B93-4D27-9BD4-8477014A15D7}" type="pres">
      <dgm:prSet presAssocID="{7EAA5AD4-6B44-489D-81B6-2049004E6684}" presName="Accent" presStyleLbl="alignNode1" presStyleIdx="0" presStyleCnt="1">
        <dgm:presLayoutVars>
          <dgm:chMax val="0"/>
          <dgm:chPref val="0"/>
        </dgm:presLayoutVars>
      </dgm:prSet>
      <dgm:spPr/>
    </dgm:pt>
    <dgm:pt modelId="{DD9A19B5-9A67-4EDB-B81E-DC1BCD737293}" type="pres">
      <dgm:prSet presAssocID="{7EAA5AD4-6B44-489D-81B6-2049004E6684}"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D2EDDCEB-96A8-47E8-9532-E864767E315A}" type="pres">
      <dgm:prSet presAssocID="{7EAA5AD4-6B44-489D-81B6-2049004E6684}" presName="Parent" presStyleLbl="fgAccFollowNode1" presStyleIdx="0" presStyleCnt="1">
        <dgm:presLayoutVars>
          <dgm:chMax val="0"/>
          <dgm:chPref val="0"/>
          <dgm:bulletEnabled val="1"/>
        </dgm:presLayoutVars>
      </dgm:prSet>
      <dgm:spPr/>
      <dgm:t>
        <a:bodyPr/>
        <a:lstStyle/>
        <a:p>
          <a:pPr rtl="1"/>
          <a:endParaRPr lang="ar-EG"/>
        </a:p>
      </dgm:t>
    </dgm:pt>
    <dgm:pt modelId="{C641F858-0882-4C77-8C65-760F5986B40F}" type="pres">
      <dgm:prSet presAssocID="{7EAA5AD4-6B44-489D-81B6-2049004E6684}" presName="Space" presStyleCnt="0">
        <dgm:presLayoutVars>
          <dgm:chMax val="0"/>
          <dgm:chPref val="0"/>
        </dgm:presLayoutVars>
      </dgm:prSet>
      <dgm:spPr/>
    </dgm:pt>
  </dgm:ptLst>
  <dgm:cxnLst>
    <dgm:cxn modelId="{CCA9DF65-6175-4CDF-9A7F-C5D80EE58161}" srcId="{D28330CE-368E-4C49-AFD5-3CF21EE35EAD}" destId="{7EAA5AD4-6B44-489D-81B6-2049004E6684}" srcOrd="0" destOrd="0" parTransId="{B52F91FD-4AB3-4113-80D1-079B8EA79C11}" sibTransId="{BA121FAA-D683-4E1D-851F-CDD899DA611F}"/>
    <dgm:cxn modelId="{7CE5C928-1E25-4D07-A167-358B01A1D53E}" type="presOf" srcId="{D28330CE-368E-4C49-AFD5-3CF21EE35EAD}" destId="{0CD20493-846B-4F0F-B394-4F585BEB30FE}" srcOrd="0" destOrd="0" presId="urn:microsoft.com/office/officeart/2008/layout/AlternatingPictureCircles"/>
    <dgm:cxn modelId="{55225E19-38C0-4F2C-87E7-23D3C6457505}" type="presOf" srcId="{7EAA5AD4-6B44-489D-81B6-2049004E6684}" destId="{D2EDDCEB-96A8-47E8-9532-E864767E315A}" srcOrd="0" destOrd="0" presId="urn:microsoft.com/office/officeart/2008/layout/AlternatingPictureCircles"/>
    <dgm:cxn modelId="{D0CFCB89-E9E7-473C-BCD2-14FEF059E07E}" type="presParOf" srcId="{0CD20493-846B-4F0F-B394-4F585BEB30FE}" destId="{62408276-7472-4283-9D44-3779A5F9FC34}" srcOrd="0" destOrd="0" presId="urn:microsoft.com/office/officeart/2008/layout/AlternatingPictureCircles"/>
    <dgm:cxn modelId="{3C1F3BD2-458A-402D-82BC-8A1BF12123C7}" type="presParOf" srcId="{62408276-7472-4283-9D44-3779A5F9FC34}" destId="{3F3E7540-9B93-4D27-9BD4-8477014A15D7}" srcOrd="0" destOrd="0" presId="urn:microsoft.com/office/officeart/2008/layout/AlternatingPictureCircles"/>
    <dgm:cxn modelId="{7E12132C-D423-4178-8697-B3C7C80D11D6}" type="presParOf" srcId="{62408276-7472-4283-9D44-3779A5F9FC34}" destId="{DD9A19B5-9A67-4EDB-B81E-DC1BCD737293}" srcOrd="1" destOrd="0" presId="urn:microsoft.com/office/officeart/2008/layout/AlternatingPictureCircles"/>
    <dgm:cxn modelId="{BB61315D-148D-4B45-9D6E-B79DB3C417D4}" type="presParOf" srcId="{62408276-7472-4283-9D44-3779A5F9FC34}" destId="{D2EDDCEB-96A8-47E8-9532-E864767E315A}" srcOrd="2" destOrd="0" presId="urn:microsoft.com/office/officeart/2008/layout/AlternatingPictureCircles"/>
    <dgm:cxn modelId="{364C9A3E-1B91-4112-8433-52A6FCF1458D}" type="presParOf" srcId="{62408276-7472-4283-9D44-3779A5F9FC34}" destId="{C641F858-0882-4C77-8C65-760F5986B40F}" srcOrd="3" destOrd="0" presId="urn:microsoft.com/office/officeart/2008/layout/AlternatingPictureCircle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92F1625-A456-4851-B879-42E5DE58890F}" type="doc">
      <dgm:prSet loTypeId="urn:microsoft.com/office/officeart/2005/8/layout/pList2#2" loCatId="list" qsTypeId="urn:microsoft.com/office/officeart/2005/8/quickstyle/simple1" qsCatId="simple" csTypeId="urn:microsoft.com/office/officeart/2005/8/colors/colorful4" csCatId="colorful" phldr="1"/>
      <dgm:spPr/>
    </dgm:pt>
    <dgm:pt modelId="{7BF3C3F9-B10C-4BB3-B1AC-9624E43CEF96}">
      <dgm:prSet phldrT="[Text]" custT="1"/>
      <dgm:spPr>
        <a:xfrm rot="10800000">
          <a:off x="171368" y="2138637"/>
          <a:ext cx="5369558" cy="2613890"/>
        </a:xfrm>
        <a:prstGeom prst="round2SameRect">
          <a:avLst>
            <a:gd name="adj1" fmla="val 10500"/>
            <a:gd name="adj2" fmla="val 0"/>
          </a:avLst>
        </a:prstGeom>
      </dgm:spPr>
      <dgm:t>
        <a:bodyPr/>
        <a:lstStyle/>
        <a:p>
          <a:pPr algn="justLow" rtl="1"/>
          <a:r>
            <a:rPr lang="ar-EG" sz="2000" b="1" dirty="0" smtClean="0">
              <a:latin typeface="Simplified Arabic" panose="02020603050405020304" pitchFamily="18" charset="-78"/>
              <a:ea typeface="+mn-ea"/>
              <a:cs typeface="Simplified Arabic" panose="02020603050405020304" pitchFamily="18" charset="-78"/>
            </a:rPr>
            <a:t>وهو عبارة عن تسلسل تفرعي يبدأ بالإجابة على السؤال الأول وينتهي عـند السبب الجذري للمشكلة، وتطبق على الأعطال والعيوب غير المزمنة، حيث يتم تجزئة المشكلة الرئيسة إلى ظواهر فرعية، وصولا في كل مرة إلى نتيجة، إلى أن تستنفذ كل الإجابات المنطقية.</a:t>
          </a:r>
          <a:endParaRPr lang="ar-EG" sz="2000" dirty="0">
            <a:latin typeface="Simplified Arabic" panose="02020603050405020304" pitchFamily="18" charset="-78"/>
            <a:ea typeface="+mn-ea"/>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C18F3464-6A80-421F-88CF-B03C96512F3D}" type="pres">
      <dgm:prSet presAssocID="{A92F1625-A456-4851-B879-42E5DE58890F}" presName="Name0" presStyleCnt="0">
        <dgm:presLayoutVars>
          <dgm:dir/>
          <dgm:resizeHandles val="exact"/>
        </dgm:presLayoutVars>
      </dgm:prSet>
      <dgm:spPr/>
    </dgm:pt>
    <dgm:pt modelId="{1A40306D-3E68-49DA-888A-552E66219CCB}" type="pres">
      <dgm:prSet presAssocID="{A92F1625-A456-4851-B879-42E5DE58890F}" presName="bkgdShp" presStyleLbl="alignAccFollowNode1" presStyleIdx="0" presStyleCnt="1"/>
      <dgm:spPr>
        <a:xfrm>
          <a:off x="0" y="0"/>
          <a:ext cx="5712296" cy="2138637"/>
        </a:xfrm>
        <a:prstGeom prst="roundRect">
          <a:avLst>
            <a:gd name="adj" fmla="val 10000"/>
          </a:avLst>
        </a:prstGeom>
      </dgm:spPr>
      <dgm:t>
        <a:bodyPr/>
        <a:lstStyle/>
        <a:p>
          <a:pPr rtl="1"/>
          <a:endParaRPr lang="ar-EG"/>
        </a:p>
      </dgm:t>
    </dgm:pt>
    <dgm:pt modelId="{4DB953A9-7876-49B1-8A3A-7869D9CFC068}" type="pres">
      <dgm:prSet presAssocID="{A92F1625-A456-4851-B879-42E5DE58890F}" presName="linComp" presStyleCnt="0"/>
      <dgm:spPr/>
    </dgm:pt>
    <dgm:pt modelId="{BC0A6A6E-51DB-40D1-96F0-6CE6EC7825CF}" type="pres">
      <dgm:prSet presAssocID="{7BF3C3F9-B10C-4BB3-B1AC-9624E43CEF96}" presName="compNode" presStyleCnt="0"/>
      <dgm:spPr/>
    </dgm:pt>
    <dgm:pt modelId="{0C1BC46C-B2C1-48EC-9440-13A60B052121}" type="pres">
      <dgm:prSet presAssocID="{7BF3C3F9-B10C-4BB3-B1AC-9624E43CEF96}" presName="node" presStyleLbl="node1" presStyleIdx="0" presStyleCnt="1">
        <dgm:presLayoutVars>
          <dgm:bulletEnabled val="1"/>
        </dgm:presLayoutVars>
      </dgm:prSet>
      <dgm:spPr>
        <a:prstGeom prst="round2SameRect">
          <a:avLst>
            <a:gd name="adj1" fmla="val 10500"/>
            <a:gd name="adj2" fmla="val 0"/>
          </a:avLst>
        </a:prstGeom>
      </dgm:spPr>
      <dgm:t>
        <a:bodyPr/>
        <a:lstStyle/>
        <a:p>
          <a:pPr rtl="1"/>
          <a:endParaRPr lang="ar-EG"/>
        </a:p>
      </dgm:t>
    </dgm:pt>
    <dgm:pt modelId="{6255F5EC-58FF-4D8B-A094-5996C6194C45}" type="pres">
      <dgm:prSet presAssocID="{7BF3C3F9-B10C-4BB3-B1AC-9624E43CEF96}" presName="invisiNode" presStyleLbl="node1" presStyleIdx="0" presStyleCnt="1"/>
      <dgm:spPr/>
    </dgm:pt>
    <dgm:pt modelId="{BFD69142-DB35-4251-B680-9213EC01B1FF}" type="pres">
      <dgm:prSet presAssocID="{7BF3C3F9-B10C-4BB3-B1AC-9624E43CEF96}" presName="imagNode" presStyleLbl="fgImgPlace1" presStyleIdx="0" presStyleCnt="1"/>
      <dgm:spPr>
        <a:xfrm>
          <a:off x="171368" y="285151"/>
          <a:ext cx="5369558" cy="1568334"/>
        </a:xfrm>
        <a:prstGeom prst="roundRect">
          <a:avLst>
            <a:gd name="adj" fmla="val 10000"/>
          </a:avLst>
        </a:prstGeom>
        <a:blipFill rotWithShape="1">
          <a:blip xmlns:r="http://schemas.openxmlformats.org/officeDocument/2006/relationships" r:embed="rId1"/>
          <a:stretch>
            <a:fillRect/>
          </a:stretch>
        </a:blipFill>
      </dgm:spPr>
    </dgm:pt>
  </dgm:ptLst>
  <dgm:cxnLst>
    <dgm:cxn modelId="{0A2B37DD-666E-40EE-91A0-1C8A2B77A38D}" srcId="{A92F1625-A456-4851-B879-42E5DE58890F}" destId="{7BF3C3F9-B10C-4BB3-B1AC-9624E43CEF96}" srcOrd="0" destOrd="0" parTransId="{FA906E09-1C29-4E81-AE42-05BFF9BCA097}" sibTransId="{3A1B0EE2-FBA8-47F5-842B-A64656266BBB}"/>
    <dgm:cxn modelId="{2F4FC7BC-00CC-46EE-B312-C3A7EE3664C8}" type="presOf" srcId="{7BF3C3F9-B10C-4BB3-B1AC-9624E43CEF96}" destId="{0C1BC46C-B2C1-48EC-9440-13A60B052121}" srcOrd="0" destOrd="0" presId="urn:microsoft.com/office/officeart/2005/8/layout/pList2#2"/>
    <dgm:cxn modelId="{AF018344-7AED-41F2-B1CF-71868388FEBC}" type="presOf" srcId="{A92F1625-A456-4851-B879-42E5DE58890F}" destId="{C18F3464-6A80-421F-88CF-B03C96512F3D}" srcOrd="0" destOrd="0" presId="urn:microsoft.com/office/officeart/2005/8/layout/pList2#2"/>
    <dgm:cxn modelId="{1EE5DA67-C324-4CA5-9720-FE0B39EDE20D}" type="presParOf" srcId="{C18F3464-6A80-421F-88CF-B03C96512F3D}" destId="{1A40306D-3E68-49DA-888A-552E66219CCB}" srcOrd="0" destOrd="0" presId="urn:microsoft.com/office/officeart/2005/8/layout/pList2#2"/>
    <dgm:cxn modelId="{BCB10237-7766-414C-98CB-1AAD96D6D337}" type="presParOf" srcId="{C18F3464-6A80-421F-88CF-B03C96512F3D}" destId="{4DB953A9-7876-49B1-8A3A-7869D9CFC068}" srcOrd="1" destOrd="0" presId="urn:microsoft.com/office/officeart/2005/8/layout/pList2#2"/>
    <dgm:cxn modelId="{CF8A42B3-D74F-4E1F-B7BD-87E1346FABC3}" type="presParOf" srcId="{4DB953A9-7876-49B1-8A3A-7869D9CFC068}" destId="{BC0A6A6E-51DB-40D1-96F0-6CE6EC7825CF}" srcOrd="0" destOrd="0" presId="urn:microsoft.com/office/officeart/2005/8/layout/pList2#2"/>
    <dgm:cxn modelId="{307C17D8-2B17-40BF-B77E-AAD891A6655E}" type="presParOf" srcId="{BC0A6A6E-51DB-40D1-96F0-6CE6EC7825CF}" destId="{0C1BC46C-B2C1-48EC-9440-13A60B052121}" srcOrd="0" destOrd="0" presId="urn:microsoft.com/office/officeart/2005/8/layout/pList2#2"/>
    <dgm:cxn modelId="{39EE39E3-C488-414B-B0A3-91ED53154FA9}" type="presParOf" srcId="{BC0A6A6E-51DB-40D1-96F0-6CE6EC7825CF}" destId="{6255F5EC-58FF-4D8B-A094-5996C6194C45}" srcOrd="1" destOrd="0" presId="urn:microsoft.com/office/officeart/2005/8/layout/pList2#2"/>
    <dgm:cxn modelId="{552AE301-1583-4DF4-822D-7A9007C74045}" type="presParOf" srcId="{BC0A6A6E-51DB-40D1-96F0-6CE6EC7825CF}" destId="{BFD69142-DB35-4251-B680-9213EC01B1FF}" srcOrd="2" destOrd="0" presId="urn:microsoft.com/office/officeart/2005/8/layout/pList2#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F08864F-530F-4C87-8215-A4C378B8021A}" type="doc">
      <dgm:prSet loTypeId="urn:microsoft.com/office/officeart/2005/8/layout/hProcess10#1" loCatId="picture" qsTypeId="urn:microsoft.com/office/officeart/2005/8/quickstyle/simple1" qsCatId="simple" csTypeId="urn:microsoft.com/office/officeart/2005/8/colors/colorful2" csCatId="colorful" phldr="1"/>
      <dgm:spPr/>
      <dgm:t>
        <a:bodyPr/>
        <a:lstStyle/>
        <a:p>
          <a:pPr rtl="1"/>
          <a:endParaRPr lang="ar-EG"/>
        </a:p>
      </dgm:t>
    </dgm:pt>
    <dgm:pt modelId="{F295AECE-8CE8-42FA-B303-11461C6ABCB9}">
      <dgm:prSet phldrT="[Text]" custT="1"/>
      <dgm:spPr/>
      <dgm:t>
        <a:bodyPr/>
        <a:lstStyle/>
        <a:p>
          <a:pPr algn="justLow" rtl="1"/>
          <a:r>
            <a:rPr lang="ar-EG" sz="2000" b="1" dirty="0" smtClean="0"/>
            <a:t>وتعني جمبا باليابانية "المكان الذي تحدث فيه جميع الانشطة"، وبعبارة اخرى، "المكان الذي تتولد فيه القيمة". وفي الصناعة التحويلية، فان جمبا </a:t>
          </a:r>
          <a:r>
            <a:rPr lang="en-US" sz="2000" b="1" dirty="0" err="1" smtClean="0"/>
            <a:t>Gemba</a:t>
          </a:r>
          <a:r>
            <a:rPr lang="ar-EG" sz="2000" b="1" dirty="0" smtClean="0"/>
            <a:t>هي موقع العمل الذي تصنع فيه المنتجات. </a:t>
          </a:r>
          <a:endParaRPr lang="ar-EG" sz="2000" b="1" dirty="0"/>
        </a:p>
      </dgm:t>
    </dgm:pt>
    <dgm:pt modelId="{0E0A82E7-B4DF-4E39-93A8-5EC9BFCD3F41}" type="parTrans" cxnId="{561428CF-95D4-46B4-8F2A-06ABB395ECA6}">
      <dgm:prSet/>
      <dgm:spPr/>
      <dgm:t>
        <a:bodyPr/>
        <a:lstStyle/>
        <a:p>
          <a:pPr rtl="1"/>
          <a:endParaRPr lang="ar-EG"/>
        </a:p>
      </dgm:t>
    </dgm:pt>
    <dgm:pt modelId="{CCD30B48-F2A9-4758-8001-DCBFB7F75675}" type="sibTrans" cxnId="{561428CF-95D4-46B4-8F2A-06ABB395ECA6}">
      <dgm:prSet/>
      <dgm:spPr/>
      <dgm:t>
        <a:bodyPr/>
        <a:lstStyle/>
        <a:p>
          <a:pPr rtl="1"/>
          <a:endParaRPr lang="ar-EG"/>
        </a:p>
      </dgm:t>
    </dgm:pt>
    <dgm:pt modelId="{FD15BE2D-1B33-4A23-886D-8F196C645C5C}" type="pres">
      <dgm:prSet presAssocID="{3F08864F-530F-4C87-8215-A4C378B8021A}" presName="Name0" presStyleCnt="0">
        <dgm:presLayoutVars>
          <dgm:dir/>
          <dgm:resizeHandles val="exact"/>
        </dgm:presLayoutVars>
      </dgm:prSet>
      <dgm:spPr/>
      <dgm:t>
        <a:bodyPr/>
        <a:lstStyle/>
        <a:p>
          <a:pPr rtl="1"/>
          <a:endParaRPr lang="ar-EG"/>
        </a:p>
      </dgm:t>
    </dgm:pt>
    <dgm:pt modelId="{504DF5C8-0915-42CB-8B75-87F7B0D9A012}" type="pres">
      <dgm:prSet presAssocID="{F295AECE-8CE8-42FA-B303-11461C6ABCB9}" presName="composite" presStyleCnt="0"/>
      <dgm:spPr/>
    </dgm:pt>
    <dgm:pt modelId="{8D14A06C-8D5A-40D0-B4E2-089DA0A970DF}" type="pres">
      <dgm:prSet presAssocID="{F295AECE-8CE8-42FA-B303-11461C6ABCB9}" presName="imagSh" presStyleLbl="bgImgPlace1" presStyleIdx="0" presStyleCnt="1"/>
      <dgm:spPr>
        <a:blipFill rotWithShape="1">
          <a:blip xmlns:r="http://schemas.openxmlformats.org/officeDocument/2006/relationships" r:embed="rId1"/>
          <a:stretch>
            <a:fillRect/>
          </a:stretch>
        </a:blipFill>
      </dgm:spPr>
    </dgm:pt>
    <dgm:pt modelId="{D5533564-24CF-4E6D-93A5-CDE91FA951B5}" type="pres">
      <dgm:prSet presAssocID="{F295AECE-8CE8-42FA-B303-11461C6ABCB9}" presName="txNode" presStyleLbl="node1" presStyleIdx="0" presStyleCnt="1">
        <dgm:presLayoutVars>
          <dgm:bulletEnabled val="1"/>
        </dgm:presLayoutVars>
      </dgm:prSet>
      <dgm:spPr/>
      <dgm:t>
        <a:bodyPr/>
        <a:lstStyle/>
        <a:p>
          <a:pPr rtl="1"/>
          <a:endParaRPr lang="ar-EG"/>
        </a:p>
      </dgm:t>
    </dgm:pt>
  </dgm:ptLst>
  <dgm:cxnLst>
    <dgm:cxn modelId="{561428CF-95D4-46B4-8F2A-06ABB395ECA6}" srcId="{3F08864F-530F-4C87-8215-A4C378B8021A}" destId="{F295AECE-8CE8-42FA-B303-11461C6ABCB9}" srcOrd="0" destOrd="0" parTransId="{0E0A82E7-B4DF-4E39-93A8-5EC9BFCD3F41}" sibTransId="{CCD30B48-F2A9-4758-8001-DCBFB7F75675}"/>
    <dgm:cxn modelId="{8A116A2C-5474-4CF9-8B5C-A36877AE6C45}" type="presOf" srcId="{F295AECE-8CE8-42FA-B303-11461C6ABCB9}" destId="{D5533564-24CF-4E6D-93A5-CDE91FA951B5}" srcOrd="0" destOrd="0" presId="urn:microsoft.com/office/officeart/2005/8/layout/hProcess10#1"/>
    <dgm:cxn modelId="{D59F370A-8645-4EDE-822C-1E4DE3657913}" type="presOf" srcId="{3F08864F-530F-4C87-8215-A4C378B8021A}" destId="{FD15BE2D-1B33-4A23-886D-8F196C645C5C}" srcOrd="0" destOrd="0" presId="urn:microsoft.com/office/officeart/2005/8/layout/hProcess10#1"/>
    <dgm:cxn modelId="{D7856EEF-8705-4EAB-85C7-1AB3B508FDD1}" type="presParOf" srcId="{FD15BE2D-1B33-4A23-886D-8F196C645C5C}" destId="{504DF5C8-0915-42CB-8B75-87F7B0D9A012}" srcOrd="0" destOrd="0" presId="urn:microsoft.com/office/officeart/2005/8/layout/hProcess10#1"/>
    <dgm:cxn modelId="{4BA77D68-FA65-4651-BDF2-07B0DD4588A9}" type="presParOf" srcId="{504DF5C8-0915-42CB-8B75-87F7B0D9A012}" destId="{8D14A06C-8D5A-40D0-B4E2-089DA0A970DF}" srcOrd="0" destOrd="0" presId="urn:microsoft.com/office/officeart/2005/8/layout/hProcess10#1"/>
    <dgm:cxn modelId="{194A82F0-0D78-4BCA-B8BA-0A5513EFDD30}" type="presParOf" srcId="{504DF5C8-0915-42CB-8B75-87F7B0D9A012}" destId="{D5533564-24CF-4E6D-93A5-CDE91FA951B5}" srcOrd="1" destOrd="0" presId="urn:microsoft.com/office/officeart/2005/8/layout/hProcess10#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5ED9206-B96E-49F8-81D8-618C843B8F5C}" type="doc">
      <dgm:prSet loTypeId="urn:microsoft.com/office/officeart/2009/layout/CirclePictureHierarchy" loCatId="picture" qsTypeId="urn:microsoft.com/office/officeart/2005/8/quickstyle/simple1" qsCatId="simple" csTypeId="urn:microsoft.com/office/officeart/2005/8/colors/colorful1#18" csCatId="colorful" phldr="1"/>
      <dgm:spPr/>
      <dgm:t>
        <a:bodyPr/>
        <a:lstStyle/>
        <a:p>
          <a:pPr rtl="1"/>
          <a:endParaRPr lang="ar-EG"/>
        </a:p>
      </dgm:t>
    </dgm:pt>
    <dgm:pt modelId="{B5CC3896-BA8F-4C09-A5DC-B32B312A8582}">
      <dgm:prSet phldrT="[Text]" custT="1"/>
      <dgm:spPr/>
      <dgm:t>
        <a:bodyPr/>
        <a:lstStyle/>
        <a:p>
          <a:pPr algn="justLow" rtl="1"/>
          <a:r>
            <a:rPr lang="ar-EG" sz="2000" b="0" dirty="0" smtClean="0"/>
            <a:t>من عوائق الإدارة المرئية إخفاء الحقائق عن القيادة عندما تكون ىذه القيادة غافلة ومنشغلة بالإدارة الورقية والمكاتبات الروتينية وانفصالها عن أرض الواقع بقضاء معظم الوقت في المكاتب وانشغالهم بأمورهم الخاصة وفي حالات أخرى يعمد المرؤوسين إلى إخفاء الحقائق خوفا من القيادات كأحد أسباب ظاهرة العنف الإداري .</a:t>
          </a:r>
          <a:endParaRPr lang="ar-EG" sz="2000" b="0" dirty="0"/>
        </a:p>
      </dgm:t>
    </dgm:pt>
    <dgm:pt modelId="{E640C580-68A7-447C-923A-8B4822801EA4}" type="parTrans" cxnId="{93B768CB-75A5-4EB5-B139-A9FDCDC94C2E}">
      <dgm:prSet/>
      <dgm:spPr/>
      <dgm:t>
        <a:bodyPr/>
        <a:lstStyle/>
        <a:p>
          <a:pPr rtl="1"/>
          <a:endParaRPr lang="ar-EG"/>
        </a:p>
      </dgm:t>
    </dgm:pt>
    <dgm:pt modelId="{3D893E5A-16F7-418A-A845-CF4F6D91C5A7}" type="sibTrans" cxnId="{93B768CB-75A5-4EB5-B139-A9FDCDC94C2E}">
      <dgm:prSet/>
      <dgm:spPr/>
      <dgm:t>
        <a:bodyPr/>
        <a:lstStyle/>
        <a:p>
          <a:pPr rtl="1"/>
          <a:endParaRPr lang="ar-EG"/>
        </a:p>
      </dgm:t>
    </dgm:pt>
    <dgm:pt modelId="{2B3940A8-972C-4969-8766-AF7BDA4830EB}" type="pres">
      <dgm:prSet presAssocID="{F5ED9206-B96E-49F8-81D8-618C843B8F5C}" presName="hierChild1" presStyleCnt="0">
        <dgm:presLayoutVars>
          <dgm:chPref val="1"/>
          <dgm:dir/>
          <dgm:animOne val="branch"/>
          <dgm:animLvl val="lvl"/>
          <dgm:resizeHandles/>
        </dgm:presLayoutVars>
      </dgm:prSet>
      <dgm:spPr/>
      <dgm:t>
        <a:bodyPr/>
        <a:lstStyle/>
        <a:p>
          <a:pPr rtl="1"/>
          <a:endParaRPr lang="ar-EG"/>
        </a:p>
      </dgm:t>
    </dgm:pt>
    <dgm:pt modelId="{E20DCEC8-1DB6-4F73-8428-ADE7FDF9F07A}" type="pres">
      <dgm:prSet presAssocID="{B5CC3896-BA8F-4C09-A5DC-B32B312A8582}" presName="hierRoot1" presStyleCnt="0"/>
      <dgm:spPr/>
    </dgm:pt>
    <dgm:pt modelId="{A95FB676-881F-4F01-9831-7ED5F1BD421A}" type="pres">
      <dgm:prSet presAssocID="{B5CC3896-BA8F-4C09-A5DC-B32B312A8582}" presName="composite" presStyleCnt="0"/>
      <dgm:spPr/>
    </dgm:pt>
    <dgm:pt modelId="{2C636594-E200-4C86-A7FE-3F14182FB6A1}" type="pres">
      <dgm:prSet presAssocID="{B5CC3896-BA8F-4C09-A5DC-B32B312A8582}" presName="image" presStyleLbl="node0" presStyleIdx="0" presStyleCnt="1"/>
      <dgm:spPr>
        <a:blipFill rotWithShape="1">
          <a:blip xmlns:r="http://schemas.openxmlformats.org/officeDocument/2006/relationships" r:embed="rId1"/>
          <a:stretch>
            <a:fillRect/>
          </a:stretch>
        </a:blipFill>
      </dgm:spPr>
    </dgm:pt>
    <dgm:pt modelId="{535D50AE-D89E-43AE-87DC-52B14D74C72E}" type="pres">
      <dgm:prSet presAssocID="{B5CC3896-BA8F-4C09-A5DC-B32B312A8582}" presName="text" presStyleLbl="revTx" presStyleIdx="0" presStyleCnt="1">
        <dgm:presLayoutVars>
          <dgm:chPref val="3"/>
        </dgm:presLayoutVars>
      </dgm:prSet>
      <dgm:spPr/>
      <dgm:t>
        <a:bodyPr/>
        <a:lstStyle/>
        <a:p>
          <a:pPr rtl="1"/>
          <a:endParaRPr lang="ar-EG"/>
        </a:p>
      </dgm:t>
    </dgm:pt>
    <dgm:pt modelId="{B8A393C7-75AD-4430-A6C3-51F6A383502D}" type="pres">
      <dgm:prSet presAssocID="{B5CC3896-BA8F-4C09-A5DC-B32B312A8582}" presName="hierChild2" presStyleCnt="0"/>
      <dgm:spPr/>
    </dgm:pt>
  </dgm:ptLst>
  <dgm:cxnLst>
    <dgm:cxn modelId="{58E32D74-0830-4365-A81A-46731536858F}" type="presOf" srcId="{B5CC3896-BA8F-4C09-A5DC-B32B312A8582}" destId="{535D50AE-D89E-43AE-87DC-52B14D74C72E}" srcOrd="0" destOrd="0" presId="urn:microsoft.com/office/officeart/2009/layout/CirclePictureHierarchy"/>
    <dgm:cxn modelId="{467CE9A7-1049-401A-90DD-487465C22977}" type="presOf" srcId="{F5ED9206-B96E-49F8-81D8-618C843B8F5C}" destId="{2B3940A8-972C-4969-8766-AF7BDA4830EB}" srcOrd="0" destOrd="0" presId="urn:microsoft.com/office/officeart/2009/layout/CirclePictureHierarchy"/>
    <dgm:cxn modelId="{93B768CB-75A5-4EB5-B139-A9FDCDC94C2E}" srcId="{F5ED9206-B96E-49F8-81D8-618C843B8F5C}" destId="{B5CC3896-BA8F-4C09-A5DC-B32B312A8582}" srcOrd="0" destOrd="0" parTransId="{E640C580-68A7-447C-923A-8B4822801EA4}" sibTransId="{3D893E5A-16F7-418A-A845-CF4F6D91C5A7}"/>
    <dgm:cxn modelId="{D81ABBFB-D833-4D83-A3E4-293925659962}" type="presParOf" srcId="{2B3940A8-972C-4969-8766-AF7BDA4830EB}" destId="{E20DCEC8-1DB6-4F73-8428-ADE7FDF9F07A}" srcOrd="0" destOrd="0" presId="urn:microsoft.com/office/officeart/2009/layout/CirclePictureHierarchy"/>
    <dgm:cxn modelId="{657AB854-39B0-47F8-BF72-43E57055BB10}" type="presParOf" srcId="{E20DCEC8-1DB6-4F73-8428-ADE7FDF9F07A}" destId="{A95FB676-881F-4F01-9831-7ED5F1BD421A}" srcOrd="0" destOrd="0" presId="urn:microsoft.com/office/officeart/2009/layout/CirclePictureHierarchy"/>
    <dgm:cxn modelId="{E8EC56A6-FBD9-4D88-9E09-B9CDEC3DD292}" type="presParOf" srcId="{A95FB676-881F-4F01-9831-7ED5F1BD421A}" destId="{2C636594-E200-4C86-A7FE-3F14182FB6A1}" srcOrd="0" destOrd="0" presId="urn:microsoft.com/office/officeart/2009/layout/CirclePictureHierarchy"/>
    <dgm:cxn modelId="{36D8BDF4-D688-407B-98EB-20713634498F}" type="presParOf" srcId="{A95FB676-881F-4F01-9831-7ED5F1BD421A}" destId="{535D50AE-D89E-43AE-87DC-52B14D74C72E}" srcOrd="1" destOrd="0" presId="urn:microsoft.com/office/officeart/2009/layout/CirclePictureHierarchy"/>
    <dgm:cxn modelId="{E8408344-0616-4E14-A685-5D3320AC0838}" type="presParOf" srcId="{E20DCEC8-1DB6-4F73-8428-ADE7FDF9F07A}" destId="{B8A393C7-75AD-4430-A6C3-51F6A383502D}" srcOrd="1" destOrd="0" presId="urn:microsoft.com/office/officeart/2009/layout/CirclePictureHierarchy"/>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E053967-365B-45CA-B345-C98CA6A5FA4A}" type="doc">
      <dgm:prSet loTypeId="urn:microsoft.com/office/officeart/2008/layout/BubblePictureList" loCatId="picture" qsTypeId="urn:microsoft.com/office/officeart/2005/8/quickstyle/simple1" qsCatId="simple" csTypeId="urn:microsoft.com/office/officeart/2005/8/colors/colorful1#19" csCatId="colorful" phldr="1"/>
      <dgm:spPr/>
      <dgm:t>
        <a:bodyPr/>
        <a:lstStyle/>
        <a:p>
          <a:pPr rtl="1"/>
          <a:endParaRPr lang="ar-EG"/>
        </a:p>
      </dgm:t>
    </dgm:pt>
    <dgm:pt modelId="{D461730F-72D2-466B-922F-CF095A48A9D2}">
      <dgm:prSet phldrT="[Text]" custT="1"/>
      <dgm:spPr>
        <a:solidFill>
          <a:srgbClr val="FFC000"/>
        </a:solidFill>
      </dgm:spPr>
      <dgm:t>
        <a:bodyPr/>
        <a:lstStyle/>
        <a:p>
          <a:pPr algn="justLow" rtl="1"/>
          <a:r>
            <a:rPr lang="ar-EG" sz="2000" b="0" dirty="0" smtClean="0">
              <a:solidFill>
                <a:srgbClr val="002060"/>
              </a:solidFill>
            </a:rPr>
            <a:t>أسلوب إداري تنظيمي ابتكره وطوره الصناعيون اليابانيون يهدف لتحسين الربحية وزيادة معدل العائد على الاستثمار من خلال تخفيض الطلبيات والقضاء على الفاقد والفائض في الخزن والمناولة بحيث يتم طلب المواد في الوقت المناسب لاستخدامها فقط مما يؤدي الى تخفيض التكاليف وزيادة الأرباح .</a:t>
          </a:r>
          <a:endParaRPr lang="ar-EG" sz="2000" b="0" dirty="0">
            <a:solidFill>
              <a:srgbClr val="002060"/>
            </a:solidFill>
          </a:endParaRPr>
        </a:p>
      </dgm:t>
    </dgm:pt>
    <dgm:pt modelId="{A59216EF-17C1-43ED-875B-6CFFE2E8AE3B}" type="parTrans" cxnId="{5DD6E458-65A3-4389-9231-43F5A45610DA}">
      <dgm:prSet/>
      <dgm:spPr/>
      <dgm:t>
        <a:bodyPr/>
        <a:lstStyle/>
        <a:p>
          <a:pPr rtl="1"/>
          <a:endParaRPr lang="ar-EG"/>
        </a:p>
      </dgm:t>
    </dgm:pt>
    <dgm:pt modelId="{B7287493-50A8-4140-8712-0E5DB203DAC7}" type="sibTrans" cxnId="{5DD6E458-65A3-4389-9231-43F5A45610DA}">
      <dgm:prSet/>
      <dgm:spPr>
        <a:blipFill rotWithShape="1">
          <a:blip xmlns:r="http://schemas.openxmlformats.org/officeDocument/2006/relationships" r:embed="rId1"/>
          <a:stretch>
            <a:fillRect/>
          </a:stretch>
        </a:blipFill>
      </dgm:spPr>
      <dgm:t>
        <a:bodyPr/>
        <a:lstStyle/>
        <a:p>
          <a:pPr rtl="1"/>
          <a:endParaRPr lang="ar-EG"/>
        </a:p>
      </dgm:t>
    </dgm:pt>
    <dgm:pt modelId="{B5E43204-06A9-4A1F-A356-E372F862B824}" type="pres">
      <dgm:prSet presAssocID="{0E053967-365B-45CA-B345-C98CA6A5FA4A}" presName="Name0" presStyleCnt="0">
        <dgm:presLayoutVars>
          <dgm:chMax val="8"/>
          <dgm:chPref val="8"/>
          <dgm:dir/>
        </dgm:presLayoutVars>
      </dgm:prSet>
      <dgm:spPr/>
      <dgm:t>
        <a:bodyPr/>
        <a:lstStyle/>
        <a:p>
          <a:pPr rtl="1"/>
          <a:endParaRPr lang="ar-EG"/>
        </a:p>
      </dgm:t>
    </dgm:pt>
    <dgm:pt modelId="{D529C883-5369-4554-BE6A-6EFC93749E67}" type="pres">
      <dgm:prSet presAssocID="{D461730F-72D2-466B-922F-CF095A48A9D2}" presName="parent_text_1" presStyleLbl="revTx" presStyleIdx="0" presStyleCnt="1" custScaleY="244968">
        <dgm:presLayoutVars>
          <dgm:chMax val="0"/>
          <dgm:chPref val="0"/>
          <dgm:bulletEnabled val="1"/>
        </dgm:presLayoutVars>
      </dgm:prSet>
      <dgm:spPr/>
      <dgm:t>
        <a:bodyPr/>
        <a:lstStyle/>
        <a:p>
          <a:pPr rtl="1"/>
          <a:endParaRPr lang="ar-EG"/>
        </a:p>
      </dgm:t>
    </dgm:pt>
    <dgm:pt modelId="{C20BB541-212F-47A4-96F9-72517A26009E}" type="pres">
      <dgm:prSet presAssocID="{D461730F-72D2-466B-922F-CF095A48A9D2}" presName="image_accent_1" presStyleCnt="0"/>
      <dgm:spPr/>
    </dgm:pt>
    <dgm:pt modelId="{AC543D1C-7F03-42FB-80D7-433B87D92A3B}" type="pres">
      <dgm:prSet presAssocID="{D461730F-72D2-466B-922F-CF095A48A9D2}" presName="imageAccentRepeatNode" presStyleLbl="alignNode1" presStyleIdx="0" presStyleCnt="2"/>
      <dgm:spPr/>
    </dgm:pt>
    <dgm:pt modelId="{F9D288DA-B6C5-459A-9FA5-CB3E53E051EB}" type="pres">
      <dgm:prSet presAssocID="{D461730F-72D2-466B-922F-CF095A48A9D2}" presName="accent_1" presStyleLbl="alignNode1" presStyleIdx="1" presStyleCnt="2"/>
      <dgm:spPr/>
    </dgm:pt>
    <dgm:pt modelId="{D853CB58-1BA8-46D3-90C4-7D34A0B70599}" type="pres">
      <dgm:prSet presAssocID="{B7287493-50A8-4140-8712-0E5DB203DAC7}" presName="image_1" presStyleCnt="0"/>
      <dgm:spPr/>
    </dgm:pt>
    <dgm:pt modelId="{C8C7BCC2-70E7-4289-AB1B-7966A9FD7A20}" type="pres">
      <dgm:prSet presAssocID="{B7287493-50A8-4140-8712-0E5DB203DAC7}" presName="imageRepeatNode" presStyleLbl="fgImgPlace1" presStyleIdx="0" presStyleCnt="1" custLinFactNeighborX="-2151" custLinFactNeighborY="-145"/>
      <dgm:spPr/>
      <dgm:t>
        <a:bodyPr/>
        <a:lstStyle/>
        <a:p>
          <a:pPr rtl="1"/>
          <a:endParaRPr lang="ar-EG"/>
        </a:p>
      </dgm:t>
    </dgm:pt>
  </dgm:ptLst>
  <dgm:cxnLst>
    <dgm:cxn modelId="{34B0D608-BFC4-4A75-96A0-282B4E23D9C1}" type="presOf" srcId="{0E053967-365B-45CA-B345-C98CA6A5FA4A}" destId="{B5E43204-06A9-4A1F-A356-E372F862B824}" srcOrd="0" destOrd="0" presId="urn:microsoft.com/office/officeart/2008/layout/BubblePictureList"/>
    <dgm:cxn modelId="{5DD6E458-65A3-4389-9231-43F5A45610DA}" srcId="{0E053967-365B-45CA-B345-C98CA6A5FA4A}" destId="{D461730F-72D2-466B-922F-CF095A48A9D2}" srcOrd="0" destOrd="0" parTransId="{A59216EF-17C1-43ED-875B-6CFFE2E8AE3B}" sibTransId="{B7287493-50A8-4140-8712-0E5DB203DAC7}"/>
    <dgm:cxn modelId="{99EA5579-AB78-45B9-A24D-2AB30E56BE04}" type="presOf" srcId="{B7287493-50A8-4140-8712-0E5DB203DAC7}" destId="{C8C7BCC2-70E7-4289-AB1B-7966A9FD7A20}" srcOrd="0" destOrd="0" presId="urn:microsoft.com/office/officeart/2008/layout/BubblePictureList"/>
    <dgm:cxn modelId="{C65AF267-C0A3-4656-B331-F357DA613207}" type="presOf" srcId="{D461730F-72D2-466B-922F-CF095A48A9D2}" destId="{D529C883-5369-4554-BE6A-6EFC93749E67}" srcOrd="0" destOrd="0" presId="urn:microsoft.com/office/officeart/2008/layout/BubblePictureList"/>
    <dgm:cxn modelId="{64A4A370-A294-4B44-BA32-9587E96447BE}" type="presParOf" srcId="{B5E43204-06A9-4A1F-A356-E372F862B824}" destId="{D529C883-5369-4554-BE6A-6EFC93749E67}" srcOrd="0" destOrd="0" presId="urn:microsoft.com/office/officeart/2008/layout/BubblePictureList"/>
    <dgm:cxn modelId="{54B611D9-E412-4BDD-BFD9-871E8A5F75D7}" type="presParOf" srcId="{B5E43204-06A9-4A1F-A356-E372F862B824}" destId="{C20BB541-212F-47A4-96F9-72517A26009E}" srcOrd="1" destOrd="0" presId="urn:microsoft.com/office/officeart/2008/layout/BubblePictureList"/>
    <dgm:cxn modelId="{83079689-884C-44D9-9373-BD5A277A2CA1}" type="presParOf" srcId="{C20BB541-212F-47A4-96F9-72517A26009E}" destId="{AC543D1C-7F03-42FB-80D7-433B87D92A3B}" srcOrd="0" destOrd="0" presId="urn:microsoft.com/office/officeart/2008/layout/BubblePictureList"/>
    <dgm:cxn modelId="{E6F09263-BD07-4394-ACB7-E9018F4CEFFA}" type="presParOf" srcId="{B5E43204-06A9-4A1F-A356-E372F862B824}" destId="{F9D288DA-B6C5-459A-9FA5-CB3E53E051EB}" srcOrd="2" destOrd="0" presId="urn:microsoft.com/office/officeart/2008/layout/BubblePictureList"/>
    <dgm:cxn modelId="{2C0F3D7E-225D-4C08-8053-38804C5F4005}" type="presParOf" srcId="{B5E43204-06A9-4A1F-A356-E372F862B824}" destId="{D853CB58-1BA8-46D3-90C4-7D34A0B70599}" srcOrd="3" destOrd="0" presId="urn:microsoft.com/office/officeart/2008/layout/BubblePictureList"/>
    <dgm:cxn modelId="{FA64C7F8-EAE7-4A4B-B2D2-9D2376926860}" type="presParOf" srcId="{D853CB58-1BA8-46D3-90C4-7D34A0B70599}" destId="{C8C7BCC2-70E7-4289-AB1B-7966A9FD7A20}" srcOrd="0" destOrd="0" presId="urn:microsoft.com/office/officeart/2008/layout/BubblePicture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90D2D90-1361-4516-9352-F6ACA2762B98}" type="doc">
      <dgm:prSet loTypeId="urn:microsoft.com/office/officeart/2008/layout/AscendingPictureAccentProcess" loCatId="picture" qsTypeId="urn:microsoft.com/office/officeart/2005/8/quickstyle/simple1" qsCatId="simple" csTypeId="urn:microsoft.com/office/officeart/2005/8/colors/colorful2" csCatId="colorful" phldr="1"/>
      <dgm:spPr/>
      <dgm:t>
        <a:bodyPr/>
        <a:lstStyle/>
        <a:p>
          <a:pPr rtl="1"/>
          <a:endParaRPr lang="ar-EG"/>
        </a:p>
      </dgm:t>
    </dgm:pt>
    <dgm:pt modelId="{0A100A9A-D277-4027-B2EC-1E41CCE3A328}">
      <dgm:prSet phldrT="[Text]" custT="1"/>
      <dgm:spPr/>
      <dgm:t>
        <a:bodyPr/>
        <a:lstStyle/>
        <a:p>
          <a:pPr algn="justLow" rtl="1"/>
          <a:r>
            <a:rPr lang="ar-EG" sz="2000" dirty="0" smtClean="0"/>
            <a:t>هي عجلة ديمنغ للتحسينات الحلزونية المستمرة تتكون من اربعة مراحل اساسية متتابعة ومتكررة للتحسين المستمر، ويجب ان نسير خلالها حتى نستطيع حل المشكلة التي نواجهها </a:t>
          </a:r>
          <a:endParaRPr lang="ar-EG" sz="2000" dirty="0"/>
        </a:p>
      </dgm:t>
    </dgm:pt>
    <dgm:pt modelId="{29BF3D24-BA1B-4F33-80BF-DEDF2A309E05}" type="parTrans" cxnId="{35087144-8A8F-4A78-9F28-BDF50500171E}">
      <dgm:prSet/>
      <dgm:spPr/>
      <dgm:t>
        <a:bodyPr/>
        <a:lstStyle/>
        <a:p>
          <a:pPr rtl="1"/>
          <a:endParaRPr lang="ar-EG"/>
        </a:p>
      </dgm:t>
    </dgm:pt>
    <dgm:pt modelId="{03E16666-E441-44EA-8182-C080EFE595BD}" type="sibTrans" cxnId="{35087144-8A8F-4A78-9F28-BDF50500171E}">
      <dgm:prSet/>
      <dgm:spPr>
        <a:blipFill rotWithShape="1">
          <a:blip xmlns:r="http://schemas.openxmlformats.org/officeDocument/2006/relationships" r:embed="rId1"/>
          <a:stretch>
            <a:fillRect/>
          </a:stretch>
        </a:blipFill>
      </dgm:spPr>
      <dgm:t>
        <a:bodyPr/>
        <a:lstStyle/>
        <a:p>
          <a:pPr rtl="1"/>
          <a:endParaRPr lang="ar-EG"/>
        </a:p>
      </dgm:t>
    </dgm:pt>
    <dgm:pt modelId="{65B287D4-F91F-4EBC-B684-D572DB7000ED}" type="pres">
      <dgm:prSet presAssocID="{090D2D90-1361-4516-9352-F6ACA2762B98}" presName="Name0" presStyleCnt="0">
        <dgm:presLayoutVars>
          <dgm:chMax val="7"/>
          <dgm:chPref val="7"/>
          <dgm:dir/>
        </dgm:presLayoutVars>
      </dgm:prSet>
      <dgm:spPr/>
      <dgm:t>
        <a:bodyPr/>
        <a:lstStyle/>
        <a:p>
          <a:pPr rtl="1"/>
          <a:endParaRPr lang="ar-EG"/>
        </a:p>
      </dgm:t>
    </dgm:pt>
    <dgm:pt modelId="{DB5FAC14-7482-4C33-9F29-8935A0603514}" type="pres">
      <dgm:prSet presAssocID="{0A100A9A-D277-4027-B2EC-1E41CCE3A328}" presName="parTx1" presStyleLbl="node1" presStyleIdx="0" presStyleCnt="1"/>
      <dgm:spPr/>
      <dgm:t>
        <a:bodyPr/>
        <a:lstStyle/>
        <a:p>
          <a:pPr rtl="1"/>
          <a:endParaRPr lang="ar-EG"/>
        </a:p>
      </dgm:t>
    </dgm:pt>
    <dgm:pt modelId="{EEFFF102-D513-498C-875B-9CFA8B7B18D9}" type="pres">
      <dgm:prSet presAssocID="{03E16666-E441-44EA-8182-C080EFE595BD}" presName="picture1" presStyleCnt="0"/>
      <dgm:spPr/>
    </dgm:pt>
    <dgm:pt modelId="{9954723C-B69A-438D-84C8-8C061C6C8B5F}" type="pres">
      <dgm:prSet presAssocID="{03E16666-E441-44EA-8182-C080EFE595BD}" presName="imageRepeatNode" presStyleLbl="fgImgPlace1" presStyleIdx="0" presStyleCnt="1"/>
      <dgm:spPr/>
      <dgm:t>
        <a:bodyPr/>
        <a:lstStyle/>
        <a:p>
          <a:pPr rtl="1"/>
          <a:endParaRPr lang="ar-EG"/>
        </a:p>
      </dgm:t>
    </dgm:pt>
  </dgm:ptLst>
  <dgm:cxnLst>
    <dgm:cxn modelId="{E0A5FC5A-BDEA-41FB-A3C5-0B007FDFE65A}" type="presOf" srcId="{03E16666-E441-44EA-8182-C080EFE595BD}" destId="{9954723C-B69A-438D-84C8-8C061C6C8B5F}" srcOrd="0" destOrd="0" presId="urn:microsoft.com/office/officeart/2008/layout/AscendingPictureAccentProcess"/>
    <dgm:cxn modelId="{2642AA5F-78C2-46D7-A36D-F4A4069C78AC}" type="presOf" srcId="{090D2D90-1361-4516-9352-F6ACA2762B98}" destId="{65B287D4-F91F-4EBC-B684-D572DB7000ED}" srcOrd="0" destOrd="0" presId="urn:microsoft.com/office/officeart/2008/layout/AscendingPictureAccentProcess"/>
    <dgm:cxn modelId="{35087144-8A8F-4A78-9F28-BDF50500171E}" srcId="{090D2D90-1361-4516-9352-F6ACA2762B98}" destId="{0A100A9A-D277-4027-B2EC-1E41CCE3A328}" srcOrd="0" destOrd="0" parTransId="{29BF3D24-BA1B-4F33-80BF-DEDF2A309E05}" sibTransId="{03E16666-E441-44EA-8182-C080EFE595BD}"/>
    <dgm:cxn modelId="{3005C319-BA65-4371-AB0C-5195DC292D71}" type="presOf" srcId="{0A100A9A-D277-4027-B2EC-1E41CCE3A328}" destId="{DB5FAC14-7482-4C33-9F29-8935A0603514}" srcOrd="0" destOrd="0" presId="urn:microsoft.com/office/officeart/2008/layout/AscendingPictureAccentProcess"/>
    <dgm:cxn modelId="{F4B78353-CCC0-409E-A7EB-2134B36EF01D}" type="presParOf" srcId="{65B287D4-F91F-4EBC-B684-D572DB7000ED}" destId="{DB5FAC14-7482-4C33-9F29-8935A0603514}" srcOrd="0" destOrd="0" presId="urn:microsoft.com/office/officeart/2008/layout/AscendingPictureAccentProcess"/>
    <dgm:cxn modelId="{469F3731-0A53-4BCB-883C-452BF3D29A87}" type="presParOf" srcId="{65B287D4-F91F-4EBC-B684-D572DB7000ED}" destId="{EEFFF102-D513-498C-875B-9CFA8B7B18D9}" srcOrd="1" destOrd="0" presId="urn:microsoft.com/office/officeart/2008/layout/AscendingPictureAccentProcess"/>
    <dgm:cxn modelId="{0519F3DC-E734-4182-94BD-A8231703D9D4}" type="presParOf" srcId="{EEFFF102-D513-498C-875B-9CFA8B7B18D9}" destId="{9954723C-B69A-438D-84C8-8C061C6C8B5F}" srcOrd="0" destOrd="0" presId="urn:microsoft.com/office/officeart/2008/layout/AscendingPictureAccent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5D05BB7-7276-4D73-ADE1-9B0FF2978895}"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pPr rtl="1"/>
          <a:endParaRPr lang="ar-EG"/>
        </a:p>
      </dgm:t>
    </dgm:pt>
    <dgm:pt modelId="{4B67953A-3B1C-4547-947E-427751312C6B}">
      <dgm:prSet phldrT="[Text]" custT="1"/>
      <dgm:spPr/>
      <dgm:t>
        <a:bodyPr/>
        <a:lstStyle/>
        <a:p>
          <a:pPr rtl="1"/>
          <a:r>
            <a:rPr lang="ar-EG" sz="2000" dirty="0" smtClean="0"/>
            <a:t>أسلوب إداري يعمد إلى حث المدير على ترك أسلوب الإدارة عن بعد (أو ما يسمى الإدارة بالريموت) والإختلاط بالعاملين لمعرفة حاجاتهم ورغباتهم ولإمدادهم أيضا بالمعلومات المفيدة عن واقع العمل وكيفية التعامل المشكلات واعطائهم صورة عن مكانتهم في العمل.</a:t>
          </a:r>
          <a:endParaRPr lang="ar-EG" sz="2000" dirty="0"/>
        </a:p>
      </dgm:t>
    </dgm:pt>
    <dgm:pt modelId="{B00F381C-6304-4B1A-83E1-45BDBF11FE80}" type="parTrans" cxnId="{A4063BDB-8C7A-4605-A581-F1A0FD4BC4BE}">
      <dgm:prSet/>
      <dgm:spPr/>
      <dgm:t>
        <a:bodyPr/>
        <a:lstStyle/>
        <a:p>
          <a:pPr rtl="1"/>
          <a:endParaRPr lang="ar-EG"/>
        </a:p>
      </dgm:t>
    </dgm:pt>
    <dgm:pt modelId="{547FF9FF-B207-487D-8600-5D5E25D0BA23}" type="sibTrans" cxnId="{A4063BDB-8C7A-4605-A581-F1A0FD4BC4BE}">
      <dgm:prSet/>
      <dgm:spPr>
        <a:blipFill rotWithShape="1">
          <a:blip xmlns:r="http://schemas.openxmlformats.org/officeDocument/2006/relationships" r:embed="rId1"/>
          <a:stretch>
            <a:fillRect/>
          </a:stretch>
        </a:blipFill>
      </dgm:spPr>
      <dgm:t>
        <a:bodyPr/>
        <a:lstStyle/>
        <a:p>
          <a:pPr rtl="1"/>
          <a:endParaRPr lang="ar-EG"/>
        </a:p>
      </dgm:t>
    </dgm:pt>
    <dgm:pt modelId="{9BCDBF6D-1EB4-443F-90A6-3470079AD9C8}" type="pres">
      <dgm:prSet presAssocID="{E5D05BB7-7276-4D73-ADE1-9B0FF2978895}" presName="Name0" presStyleCnt="0">
        <dgm:presLayoutVars>
          <dgm:chMax val="21"/>
          <dgm:chPref val="21"/>
        </dgm:presLayoutVars>
      </dgm:prSet>
      <dgm:spPr/>
      <dgm:t>
        <a:bodyPr/>
        <a:lstStyle/>
        <a:p>
          <a:pPr rtl="1"/>
          <a:endParaRPr lang="ar-EG"/>
        </a:p>
      </dgm:t>
    </dgm:pt>
    <dgm:pt modelId="{B49AB855-B68E-4CB3-88E8-E6C5781FBACB}" type="pres">
      <dgm:prSet presAssocID="{4B67953A-3B1C-4547-947E-427751312C6B}" presName="text1" presStyleCnt="0"/>
      <dgm:spPr/>
    </dgm:pt>
    <dgm:pt modelId="{DC6F8315-67CA-4CB4-8B8E-B57ECD5DC0D6}" type="pres">
      <dgm:prSet presAssocID="{4B67953A-3B1C-4547-947E-427751312C6B}" presName="textRepeatNode" presStyleLbl="alignNode1" presStyleIdx="0" presStyleCnt="1">
        <dgm:presLayoutVars>
          <dgm:chMax val="0"/>
          <dgm:chPref val="0"/>
          <dgm:bulletEnabled val="1"/>
        </dgm:presLayoutVars>
      </dgm:prSet>
      <dgm:spPr/>
      <dgm:t>
        <a:bodyPr/>
        <a:lstStyle/>
        <a:p>
          <a:pPr rtl="1"/>
          <a:endParaRPr lang="ar-EG"/>
        </a:p>
      </dgm:t>
    </dgm:pt>
    <dgm:pt modelId="{052C3461-6AA6-4FCC-BF34-EA79A334AE24}" type="pres">
      <dgm:prSet presAssocID="{4B67953A-3B1C-4547-947E-427751312C6B}" presName="textaccent1" presStyleCnt="0"/>
      <dgm:spPr/>
    </dgm:pt>
    <dgm:pt modelId="{1020D9E2-8F6D-40DF-93F4-69791F902784}" type="pres">
      <dgm:prSet presAssocID="{4B67953A-3B1C-4547-947E-427751312C6B}" presName="accentRepeatNode" presStyleLbl="solidAlignAcc1" presStyleIdx="0" presStyleCnt="2"/>
      <dgm:spPr/>
    </dgm:pt>
    <dgm:pt modelId="{CD9ABB42-9419-4CCA-AB3C-FF882866E3ED}" type="pres">
      <dgm:prSet presAssocID="{547FF9FF-B207-487D-8600-5D5E25D0BA23}" presName="image1" presStyleCnt="0"/>
      <dgm:spPr/>
    </dgm:pt>
    <dgm:pt modelId="{73AA3386-E3DF-4DD6-9F05-BD43DCB0BC71}" type="pres">
      <dgm:prSet presAssocID="{547FF9FF-B207-487D-8600-5D5E25D0BA23}" presName="imageRepeatNode" presStyleLbl="alignAcc1" presStyleIdx="0" presStyleCnt="1"/>
      <dgm:spPr/>
      <dgm:t>
        <a:bodyPr/>
        <a:lstStyle/>
        <a:p>
          <a:pPr rtl="1"/>
          <a:endParaRPr lang="ar-EG"/>
        </a:p>
      </dgm:t>
    </dgm:pt>
    <dgm:pt modelId="{46C7C13C-84DC-4282-A3E4-69FE4B1F7DC0}" type="pres">
      <dgm:prSet presAssocID="{547FF9FF-B207-487D-8600-5D5E25D0BA23}" presName="imageaccent1" presStyleCnt="0"/>
      <dgm:spPr/>
    </dgm:pt>
    <dgm:pt modelId="{6A54A02B-1A8F-4944-AC98-90A858C215F6}" type="pres">
      <dgm:prSet presAssocID="{547FF9FF-B207-487D-8600-5D5E25D0BA23}" presName="accentRepeatNode" presStyleLbl="solidAlignAcc1" presStyleIdx="1" presStyleCnt="2"/>
      <dgm:spPr/>
    </dgm:pt>
  </dgm:ptLst>
  <dgm:cxnLst>
    <dgm:cxn modelId="{A4063BDB-8C7A-4605-A581-F1A0FD4BC4BE}" srcId="{E5D05BB7-7276-4D73-ADE1-9B0FF2978895}" destId="{4B67953A-3B1C-4547-947E-427751312C6B}" srcOrd="0" destOrd="0" parTransId="{B00F381C-6304-4B1A-83E1-45BDBF11FE80}" sibTransId="{547FF9FF-B207-487D-8600-5D5E25D0BA23}"/>
    <dgm:cxn modelId="{42450F9C-C5F6-4105-BD9F-78D48BF33D47}" type="presOf" srcId="{547FF9FF-B207-487D-8600-5D5E25D0BA23}" destId="{73AA3386-E3DF-4DD6-9F05-BD43DCB0BC71}" srcOrd="0" destOrd="0" presId="urn:microsoft.com/office/officeart/2008/layout/HexagonCluster"/>
    <dgm:cxn modelId="{2678383E-9FA9-440C-B5F9-A52006B8DB17}" type="presOf" srcId="{E5D05BB7-7276-4D73-ADE1-9B0FF2978895}" destId="{9BCDBF6D-1EB4-443F-90A6-3470079AD9C8}" srcOrd="0" destOrd="0" presId="urn:microsoft.com/office/officeart/2008/layout/HexagonCluster"/>
    <dgm:cxn modelId="{8B1F04CD-D04A-4208-B2D7-62B117BF218B}" type="presOf" srcId="{4B67953A-3B1C-4547-947E-427751312C6B}" destId="{DC6F8315-67CA-4CB4-8B8E-B57ECD5DC0D6}" srcOrd="0" destOrd="0" presId="urn:microsoft.com/office/officeart/2008/layout/HexagonCluster"/>
    <dgm:cxn modelId="{352C1834-923A-4FEB-BB11-FF7B79F8E2A4}" type="presParOf" srcId="{9BCDBF6D-1EB4-443F-90A6-3470079AD9C8}" destId="{B49AB855-B68E-4CB3-88E8-E6C5781FBACB}" srcOrd="0" destOrd="0" presId="urn:microsoft.com/office/officeart/2008/layout/HexagonCluster"/>
    <dgm:cxn modelId="{730E7B36-466B-43BD-8001-E61F9EF65301}" type="presParOf" srcId="{B49AB855-B68E-4CB3-88E8-E6C5781FBACB}" destId="{DC6F8315-67CA-4CB4-8B8E-B57ECD5DC0D6}" srcOrd="0" destOrd="0" presId="urn:microsoft.com/office/officeart/2008/layout/HexagonCluster"/>
    <dgm:cxn modelId="{70D9B799-1E12-4426-949D-40274730E7D3}" type="presParOf" srcId="{9BCDBF6D-1EB4-443F-90A6-3470079AD9C8}" destId="{052C3461-6AA6-4FCC-BF34-EA79A334AE24}" srcOrd="1" destOrd="0" presId="urn:microsoft.com/office/officeart/2008/layout/HexagonCluster"/>
    <dgm:cxn modelId="{9C60AB70-C718-45D1-8C9C-25F339F085C8}" type="presParOf" srcId="{052C3461-6AA6-4FCC-BF34-EA79A334AE24}" destId="{1020D9E2-8F6D-40DF-93F4-69791F902784}" srcOrd="0" destOrd="0" presId="urn:microsoft.com/office/officeart/2008/layout/HexagonCluster"/>
    <dgm:cxn modelId="{DAB31956-E22C-4C80-B301-4B1BF6B49006}" type="presParOf" srcId="{9BCDBF6D-1EB4-443F-90A6-3470079AD9C8}" destId="{CD9ABB42-9419-4CCA-AB3C-FF882866E3ED}" srcOrd="2" destOrd="0" presId="urn:microsoft.com/office/officeart/2008/layout/HexagonCluster"/>
    <dgm:cxn modelId="{C46D0BEB-0601-4877-879B-08348F9AD2E0}" type="presParOf" srcId="{CD9ABB42-9419-4CCA-AB3C-FF882866E3ED}" destId="{73AA3386-E3DF-4DD6-9F05-BD43DCB0BC71}" srcOrd="0" destOrd="0" presId="urn:microsoft.com/office/officeart/2008/layout/HexagonCluster"/>
    <dgm:cxn modelId="{42F7A22D-6A8F-49C1-A95A-65B86A49A080}" type="presParOf" srcId="{9BCDBF6D-1EB4-443F-90A6-3470079AD9C8}" destId="{46C7C13C-84DC-4282-A3E4-69FE4B1F7DC0}" srcOrd="3" destOrd="0" presId="urn:microsoft.com/office/officeart/2008/layout/HexagonCluster"/>
    <dgm:cxn modelId="{71825811-30D1-431A-8473-89FB79FF4C01}" type="presParOf" srcId="{46C7C13C-84DC-4282-A3E4-69FE4B1F7DC0}" destId="{6A54A02B-1A8F-4944-AC98-90A858C215F6}" srcOrd="0" destOrd="0" presId="urn:microsoft.com/office/officeart/2008/layout/HexagonCluster"/>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BC6F823-6497-40B3-9A35-74F48A17C1D6}"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pPr rtl="1"/>
          <a:endParaRPr lang="ar-EG"/>
        </a:p>
      </dgm:t>
    </dgm:pt>
    <dgm:pt modelId="{B8FEEC75-BD68-4FB4-9C8B-58FD5E67D74A}">
      <dgm:prSet phldrT="[Text]" custT="1"/>
      <dgm:spPr/>
      <dgm:t>
        <a:bodyPr/>
        <a:lstStyle/>
        <a:p>
          <a:pPr rtl="1"/>
          <a:r>
            <a:rPr lang="ar-EG" sz="2000" dirty="0" smtClean="0"/>
            <a:t>تحسين عمليات الإنجاز والتنفيذ .</a:t>
          </a:r>
          <a:endParaRPr lang="ar-EG" sz="2000" dirty="0"/>
        </a:p>
      </dgm:t>
    </dgm:pt>
    <dgm:pt modelId="{70CC52BF-E6DC-4AE5-846F-280FA4F078AA}" type="parTrans" cxnId="{B2FBA54A-AA36-4274-8F75-5CE38BF97533}">
      <dgm:prSet/>
      <dgm:spPr/>
      <dgm:t>
        <a:bodyPr/>
        <a:lstStyle/>
        <a:p>
          <a:pPr rtl="1"/>
          <a:endParaRPr lang="ar-EG"/>
        </a:p>
      </dgm:t>
    </dgm:pt>
    <dgm:pt modelId="{40A1BA52-B532-4544-9589-D0DBC3962909}" type="sibTrans" cxnId="{B2FBA54A-AA36-4274-8F75-5CE38BF97533}">
      <dgm:prSet/>
      <dgm:spPr/>
      <dgm:t>
        <a:bodyPr/>
        <a:lstStyle/>
        <a:p>
          <a:pPr rtl="1"/>
          <a:endParaRPr lang="ar-EG"/>
        </a:p>
      </dgm:t>
    </dgm:pt>
    <dgm:pt modelId="{3D38C0DE-A399-4211-80D0-A183128E8E1E}">
      <dgm:prSet phldrT="[Text]" custT="1"/>
      <dgm:spPr/>
      <dgm:t>
        <a:bodyPr/>
        <a:lstStyle/>
        <a:p>
          <a:pPr rtl="1"/>
          <a:r>
            <a:rPr lang="ar-EG" sz="2000" dirty="0" smtClean="0"/>
            <a:t>إعادة الهيكلة بشكل أفضل والتحرك منه نحو المستقبل.</a:t>
          </a:r>
          <a:endParaRPr lang="ar-EG" sz="2000" dirty="0"/>
        </a:p>
      </dgm:t>
    </dgm:pt>
    <dgm:pt modelId="{3C691FC5-6A2F-44A0-8134-F0EF48DAAE5C}" type="parTrans" cxnId="{3C1AC237-3880-481A-9D58-161A9A3EDCEC}">
      <dgm:prSet/>
      <dgm:spPr/>
      <dgm:t>
        <a:bodyPr/>
        <a:lstStyle/>
        <a:p>
          <a:pPr rtl="1"/>
          <a:endParaRPr lang="ar-EG"/>
        </a:p>
      </dgm:t>
    </dgm:pt>
    <dgm:pt modelId="{6CD51FB4-DBC2-41D9-9794-0CBD0F6365E7}" type="sibTrans" cxnId="{3C1AC237-3880-481A-9D58-161A9A3EDCEC}">
      <dgm:prSet/>
      <dgm:spPr/>
      <dgm:t>
        <a:bodyPr/>
        <a:lstStyle/>
        <a:p>
          <a:pPr rtl="1"/>
          <a:endParaRPr lang="ar-EG"/>
        </a:p>
      </dgm:t>
    </dgm:pt>
    <dgm:pt modelId="{09C3084E-75A0-4C58-BA3C-A3A039C4E50C}">
      <dgm:prSet phldrT="[Text]" custT="1"/>
      <dgm:spPr/>
      <dgm:t>
        <a:bodyPr/>
        <a:lstStyle/>
        <a:p>
          <a:pPr rtl="1"/>
          <a:r>
            <a:rPr lang="ar-EG" sz="2000" dirty="0" smtClean="0"/>
            <a:t>زيادة الإحساس بالمسؤولية لدى العاملين.</a:t>
          </a:r>
          <a:endParaRPr lang="ar-EG" sz="2000" dirty="0"/>
        </a:p>
      </dgm:t>
    </dgm:pt>
    <dgm:pt modelId="{72605113-C11E-4B0C-839D-32C1ABEBC1BD}" type="parTrans" cxnId="{E54047F1-5EF3-4C3E-84B0-D75181D83266}">
      <dgm:prSet/>
      <dgm:spPr/>
      <dgm:t>
        <a:bodyPr/>
        <a:lstStyle/>
        <a:p>
          <a:pPr rtl="1"/>
          <a:endParaRPr lang="ar-EG"/>
        </a:p>
      </dgm:t>
    </dgm:pt>
    <dgm:pt modelId="{CF70A49D-318E-4C82-821E-D422CA8650D0}" type="sibTrans" cxnId="{E54047F1-5EF3-4C3E-84B0-D75181D83266}">
      <dgm:prSet/>
      <dgm:spPr/>
      <dgm:t>
        <a:bodyPr/>
        <a:lstStyle/>
        <a:p>
          <a:pPr rtl="1"/>
          <a:endParaRPr lang="ar-EG"/>
        </a:p>
      </dgm:t>
    </dgm:pt>
    <dgm:pt modelId="{A7DEAF69-5550-41B0-8F4D-9561D882E061}">
      <dgm:prSet phldrT="[Text]" custT="1"/>
      <dgm:spPr/>
      <dgm:t>
        <a:bodyPr/>
        <a:lstStyle/>
        <a:p>
          <a:pPr rtl="1"/>
          <a:r>
            <a:rPr lang="ar-EG" sz="2000" dirty="0" smtClean="0"/>
            <a:t>ربط مكافأة العاملين بالإنجاز الفعلي وتشجيعهم على العمل الحقيقي. .</a:t>
          </a:r>
          <a:endParaRPr lang="ar-EG" sz="2000" dirty="0"/>
        </a:p>
      </dgm:t>
    </dgm:pt>
    <dgm:pt modelId="{069A349A-2602-43C6-AE82-5F0773C885B6}" type="parTrans" cxnId="{CCDA5DF8-8A3B-4E72-A008-9FE928DDD790}">
      <dgm:prSet/>
      <dgm:spPr/>
      <dgm:t>
        <a:bodyPr/>
        <a:lstStyle/>
        <a:p>
          <a:pPr rtl="1"/>
          <a:endParaRPr lang="ar-EG"/>
        </a:p>
      </dgm:t>
    </dgm:pt>
    <dgm:pt modelId="{05E02B9B-D192-4CE8-9128-76FC7B375313}" type="sibTrans" cxnId="{CCDA5DF8-8A3B-4E72-A008-9FE928DDD790}">
      <dgm:prSet/>
      <dgm:spPr/>
      <dgm:t>
        <a:bodyPr/>
        <a:lstStyle/>
        <a:p>
          <a:pPr rtl="1"/>
          <a:endParaRPr lang="ar-EG"/>
        </a:p>
      </dgm:t>
    </dgm:pt>
    <dgm:pt modelId="{DADC40EC-19DB-466A-BF40-371D737FB16A}" type="pres">
      <dgm:prSet presAssocID="{9BC6F823-6497-40B3-9A35-74F48A17C1D6}" presName="compositeShape" presStyleCnt="0">
        <dgm:presLayoutVars>
          <dgm:dir/>
          <dgm:resizeHandles/>
        </dgm:presLayoutVars>
      </dgm:prSet>
      <dgm:spPr/>
      <dgm:t>
        <a:bodyPr/>
        <a:lstStyle/>
        <a:p>
          <a:pPr rtl="1"/>
          <a:endParaRPr lang="ar-EG"/>
        </a:p>
      </dgm:t>
    </dgm:pt>
    <dgm:pt modelId="{005FE5B9-8A34-44D1-9DFE-41181DC4DA0D}" type="pres">
      <dgm:prSet presAssocID="{9BC6F823-6497-40B3-9A35-74F48A17C1D6}" presName="pyramid" presStyleLbl="node1" presStyleIdx="0" presStyleCnt="1"/>
      <dgm:spPr>
        <a:blipFill rotWithShape="0">
          <a:blip xmlns:r="http://schemas.openxmlformats.org/officeDocument/2006/relationships" r:embed="rId1"/>
          <a:stretch>
            <a:fillRect/>
          </a:stretch>
        </a:blipFill>
      </dgm:spPr>
    </dgm:pt>
    <dgm:pt modelId="{93E7C0FD-2C1B-4B0F-8162-AA4804D602CF}" type="pres">
      <dgm:prSet presAssocID="{9BC6F823-6497-40B3-9A35-74F48A17C1D6}" presName="theList" presStyleCnt="0"/>
      <dgm:spPr/>
    </dgm:pt>
    <dgm:pt modelId="{F46433AA-8ABA-4C54-A568-FECD67B7F45D}" type="pres">
      <dgm:prSet presAssocID="{B8FEEC75-BD68-4FB4-9C8B-58FD5E67D74A}" presName="aNode" presStyleLbl="fgAcc1" presStyleIdx="0" presStyleCnt="4">
        <dgm:presLayoutVars>
          <dgm:bulletEnabled val="1"/>
        </dgm:presLayoutVars>
      </dgm:prSet>
      <dgm:spPr/>
      <dgm:t>
        <a:bodyPr/>
        <a:lstStyle/>
        <a:p>
          <a:pPr rtl="1"/>
          <a:endParaRPr lang="ar-EG"/>
        </a:p>
      </dgm:t>
    </dgm:pt>
    <dgm:pt modelId="{F2AE7B7C-94CE-488B-8E51-E65A35FB3AA0}" type="pres">
      <dgm:prSet presAssocID="{B8FEEC75-BD68-4FB4-9C8B-58FD5E67D74A}" presName="aSpace" presStyleCnt="0"/>
      <dgm:spPr/>
    </dgm:pt>
    <dgm:pt modelId="{20803998-92EF-4E1E-B25A-294FBC98E0F7}" type="pres">
      <dgm:prSet presAssocID="{3D38C0DE-A399-4211-80D0-A183128E8E1E}" presName="aNode" presStyleLbl="fgAcc1" presStyleIdx="1" presStyleCnt="4">
        <dgm:presLayoutVars>
          <dgm:bulletEnabled val="1"/>
        </dgm:presLayoutVars>
      </dgm:prSet>
      <dgm:spPr/>
      <dgm:t>
        <a:bodyPr/>
        <a:lstStyle/>
        <a:p>
          <a:pPr rtl="1"/>
          <a:endParaRPr lang="ar-EG"/>
        </a:p>
      </dgm:t>
    </dgm:pt>
    <dgm:pt modelId="{69E3F336-057E-4CB3-B502-0650EF1DF023}" type="pres">
      <dgm:prSet presAssocID="{3D38C0DE-A399-4211-80D0-A183128E8E1E}" presName="aSpace" presStyleCnt="0"/>
      <dgm:spPr/>
    </dgm:pt>
    <dgm:pt modelId="{6F6BE30A-9FBD-4B28-AAE5-4312B184A8F3}" type="pres">
      <dgm:prSet presAssocID="{09C3084E-75A0-4C58-BA3C-A3A039C4E50C}" presName="aNode" presStyleLbl="fgAcc1" presStyleIdx="2" presStyleCnt="4">
        <dgm:presLayoutVars>
          <dgm:bulletEnabled val="1"/>
        </dgm:presLayoutVars>
      </dgm:prSet>
      <dgm:spPr/>
      <dgm:t>
        <a:bodyPr/>
        <a:lstStyle/>
        <a:p>
          <a:pPr rtl="1"/>
          <a:endParaRPr lang="ar-EG"/>
        </a:p>
      </dgm:t>
    </dgm:pt>
    <dgm:pt modelId="{2E53EA4F-4DC0-4713-A408-1A306B286DCB}" type="pres">
      <dgm:prSet presAssocID="{09C3084E-75A0-4C58-BA3C-A3A039C4E50C}" presName="aSpace" presStyleCnt="0"/>
      <dgm:spPr/>
    </dgm:pt>
    <dgm:pt modelId="{36DDC5BF-05BF-4938-BBB4-0BA6296AE1A1}" type="pres">
      <dgm:prSet presAssocID="{A7DEAF69-5550-41B0-8F4D-9561D882E061}" presName="aNode" presStyleLbl="fgAcc1" presStyleIdx="3" presStyleCnt="4">
        <dgm:presLayoutVars>
          <dgm:bulletEnabled val="1"/>
        </dgm:presLayoutVars>
      </dgm:prSet>
      <dgm:spPr/>
      <dgm:t>
        <a:bodyPr/>
        <a:lstStyle/>
        <a:p>
          <a:pPr rtl="1"/>
          <a:endParaRPr lang="ar-EG"/>
        </a:p>
      </dgm:t>
    </dgm:pt>
    <dgm:pt modelId="{A5D7AEE4-F593-4462-9733-A4EA42D45929}" type="pres">
      <dgm:prSet presAssocID="{A7DEAF69-5550-41B0-8F4D-9561D882E061}" presName="aSpace" presStyleCnt="0"/>
      <dgm:spPr/>
    </dgm:pt>
  </dgm:ptLst>
  <dgm:cxnLst>
    <dgm:cxn modelId="{72A3820A-096D-4AE4-9319-DDF4247989EC}" type="presOf" srcId="{9BC6F823-6497-40B3-9A35-74F48A17C1D6}" destId="{DADC40EC-19DB-466A-BF40-371D737FB16A}" srcOrd="0" destOrd="0" presId="urn:microsoft.com/office/officeart/2005/8/layout/pyramid2"/>
    <dgm:cxn modelId="{5807FEE8-B2A9-4429-83E5-44ACB0BD7710}" type="presOf" srcId="{3D38C0DE-A399-4211-80D0-A183128E8E1E}" destId="{20803998-92EF-4E1E-B25A-294FBC98E0F7}" srcOrd="0" destOrd="0" presId="urn:microsoft.com/office/officeart/2005/8/layout/pyramid2"/>
    <dgm:cxn modelId="{3C1AC237-3880-481A-9D58-161A9A3EDCEC}" srcId="{9BC6F823-6497-40B3-9A35-74F48A17C1D6}" destId="{3D38C0DE-A399-4211-80D0-A183128E8E1E}" srcOrd="1" destOrd="0" parTransId="{3C691FC5-6A2F-44A0-8134-F0EF48DAAE5C}" sibTransId="{6CD51FB4-DBC2-41D9-9794-0CBD0F6365E7}"/>
    <dgm:cxn modelId="{61CE410C-9DC4-40AC-B8CE-59D34BCC1752}" type="presOf" srcId="{B8FEEC75-BD68-4FB4-9C8B-58FD5E67D74A}" destId="{F46433AA-8ABA-4C54-A568-FECD67B7F45D}" srcOrd="0" destOrd="0" presId="urn:microsoft.com/office/officeart/2005/8/layout/pyramid2"/>
    <dgm:cxn modelId="{E54047F1-5EF3-4C3E-84B0-D75181D83266}" srcId="{9BC6F823-6497-40B3-9A35-74F48A17C1D6}" destId="{09C3084E-75A0-4C58-BA3C-A3A039C4E50C}" srcOrd="2" destOrd="0" parTransId="{72605113-C11E-4B0C-839D-32C1ABEBC1BD}" sibTransId="{CF70A49D-318E-4C82-821E-D422CA8650D0}"/>
    <dgm:cxn modelId="{CCDA5DF8-8A3B-4E72-A008-9FE928DDD790}" srcId="{9BC6F823-6497-40B3-9A35-74F48A17C1D6}" destId="{A7DEAF69-5550-41B0-8F4D-9561D882E061}" srcOrd="3" destOrd="0" parTransId="{069A349A-2602-43C6-AE82-5F0773C885B6}" sibTransId="{05E02B9B-D192-4CE8-9128-76FC7B375313}"/>
    <dgm:cxn modelId="{4B026F0A-9155-4F42-81A6-0FD5A334082F}" type="presOf" srcId="{A7DEAF69-5550-41B0-8F4D-9561D882E061}" destId="{36DDC5BF-05BF-4938-BBB4-0BA6296AE1A1}" srcOrd="0" destOrd="0" presId="urn:microsoft.com/office/officeart/2005/8/layout/pyramid2"/>
    <dgm:cxn modelId="{B2FBA54A-AA36-4274-8F75-5CE38BF97533}" srcId="{9BC6F823-6497-40B3-9A35-74F48A17C1D6}" destId="{B8FEEC75-BD68-4FB4-9C8B-58FD5E67D74A}" srcOrd="0" destOrd="0" parTransId="{70CC52BF-E6DC-4AE5-846F-280FA4F078AA}" sibTransId="{40A1BA52-B532-4544-9589-D0DBC3962909}"/>
    <dgm:cxn modelId="{77EA0D8A-3A72-472A-886C-421F2B4AEC86}" type="presOf" srcId="{09C3084E-75A0-4C58-BA3C-A3A039C4E50C}" destId="{6F6BE30A-9FBD-4B28-AAE5-4312B184A8F3}" srcOrd="0" destOrd="0" presId="urn:microsoft.com/office/officeart/2005/8/layout/pyramid2"/>
    <dgm:cxn modelId="{91DABA66-B8C0-46B0-851F-4A609DD05CE4}" type="presParOf" srcId="{DADC40EC-19DB-466A-BF40-371D737FB16A}" destId="{005FE5B9-8A34-44D1-9DFE-41181DC4DA0D}" srcOrd="0" destOrd="0" presId="urn:microsoft.com/office/officeart/2005/8/layout/pyramid2"/>
    <dgm:cxn modelId="{90567C97-2057-4E0E-9B3E-A781D8CC08FF}" type="presParOf" srcId="{DADC40EC-19DB-466A-BF40-371D737FB16A}" destId="{93E7C0FD-2C1B-4B0F-8162-AA4804D602CF}" srcOrd="1" destOrd="0" presId="urn:microsoft.com/office/officeart/2005/8/layout/pyramid2"/>
    <dgm:cxn modelId="{1B0D26F6-261D-41CF-BB93-FCD160CBB247}" type="presParOf" srcId="{93E7C0FD-2C1B-4B0F-8162-AA4804D602CF}" destId="{F46433AA-8ABA-4C54-A568-FECD67B7F45D}" srcOrd="0" destOrd="0" presId="urn:microsoft.com/office/officeart/2005/8/layout/pyramid2"/>
    <dgm:cxn modelId="{1B15E79E-819E-4C35-A817-AFB62E621E8F}" type="presParOf" srcId="{93E7C0FD-2C1B-4B0F-8162-AA4804D602CF}" destId="{F2AE7B7C-94CE-488B-8E51-E65A35FB3AA0}" srcOrd="1" destOrd="0" presId="urn:microsoft.com/office/officeart/2005/8/layout/pyramid2"/>
    <dgm:cxn modelId="{78622F81-526D-4815-8A45-AEA0440F3F20}" type="presParOf" srcId="{93E7C0FD-2C1B-4B0F-8162-AA4804D602CF}" destId="{20803998-92EF-4E1E-B25A-294FBC98E0F7}" srcOrd="2" destOrd="0" presId="urn:microsoft.com/office/officeart/2005/8/layout/pyramid2"/>
    <dgm:cxn modelId="{085FCEC0-37DD-4D13-AA23-4E51D84E0E37}" type="presParOf" srcId="{93E7C0FD-2C1B-4B0F-8162-AA4804D602CF}" destId="{69E3F336-057E-4CB3-B502-0650EF1DF023}" srcOrd="3" destOrd="0" presId="urn:microsoft.com/office/officeart/2005/8/layout/pyramid2"/>
    <dgm:cxn modelId="{FCA4865D-D548-4BC4-BEC0-AF245649353C}" type="presParOf" srcId="{93E7C0FD-2C1B-4B0F-8162-AA4804D602CF}" destId="{6F6BE30A-9FBD-4B28-AAE5-4312B184A8F3}" srcOrd="4" destOrd="0" presId="urn:microsoft.com/office/officeart/2005/8/layout/pyramid2"/>
    <dgm:cxn modelId="{B7B81C83-72A7-4D73-B758-B7011253FE86}" type="presParOf" srcId="{93E7C0FD-2C1B-4B0F-8162-AA4804D602CF}" destId="{2E53EA4F-4DC0-4713-A408-1A306B286DCB}" srcOrd="5" destOrd="0" presId="urn:microsoft.com/office/officeart/2005/8/layout/pyramid2"/>
    <dgm:cxn modelId="{A0F79C1D-4B65-4CAC-99DD-1706099A637C}" type="presParOf" srcId="{93E7C0FD-2C1B-4B0F-8162-AA4804D602CF}" destId="{36DDC5BF-05BF-4938-BBB4-0BA6296AE1A1}" srcOrd="6" destOrd="0" presId="urn:microsoft.com/office/officeart/2005/8/layout/pyramid2"/>
    <dgm:cxn modelId="{BD64B398-BB41-4934-B83D-9FE982EEBEE8}" type="presParOf" srcId="{93E7C0FD-2C1B-4B0F-8162-AA4804D602CF}" destId="{A5D7AEE4-F593-4462-9733-A4EA42D45929}" srcOrd="7" destOrd="0" presId="urn:microsoft.com/office/officeart/2005/8/layout/pyramid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F048436-A9D1-41A6-AAB4-ED32AA6635E5}" type="doc">
      <dgm:prSet loTypeId="urn:microsoft.com/office/officeart/2009/layout/CirclePictureHierarchy" loCatId="picture" qsTypeId="urn:microsoft.com/office/officeart/2005/8/quickstyle/simple1" qsCatId="simple" csTypeId="urn:microsoft.com/office/officeart/2005/8/colors/colorful2" csCatId="colorful" phldr="1"/>
      <dgm:spPr/>
      <dgm:t>
        <a:bodyPr/>
        <a:lstStyle/>
        <a:p>
          <a:pPr rtl="1"/>
          <a:endParaRPr lang="ar-EG"/>
        </a:p>
      </dgm:t>
    </dgm:pt>
    <dgm:pt modelId="{5633DD90-F2B4-428D-8720-37F113A00960}">
      <dgm:prSet phldrT="[Text]" custT="1"/>
      <dgm:spPr/>
      <dgm:t>
        <a:bodyPr/>
        <a:lstStyle/>
        <a:p>
          <a:pPr algn="justLow" rtl="1"/>
          <a:r>
            <a:rPr lang="ar-EG" sz="2000" b="1" dirty="0" smtClean="0"/>
            <a:t>هى خمس خطوات بسيطة توضح كيفية جعل المكان نظيفا منظما خاليا من الفوضى بحيث تسهل الحركة فيها ، ويسهل العثور على الأشياء بسهولة وسرعة دون تعطيل مع توفر عنصر الآمن والسلامة وكل خطوة من الخطوات الخمسة تبدأ بحرف </a:t>
          </a:r>
          <a:r>
            <a:rPr lang="en-US" sz="2000" b="1" dirty="0" smtClean="0"/>
            <a:t>s </a:t>
          </a:r>
          <a:r>
            <a:rPr lang="ar-EG" sz="2000" b="1" dirty="0" smtClean="0"/>
            <a:t>لذلك سميت 5</a:t>
          </a:r>
          <a:r>
            <a:rPr lang="en-US" sz="2000" b="1" dirty="0" smtClean="0"/>
            <a:t>s </a:t>
          </a:r>
          <a:endParaRPr lang="ar-EG" sz="2000" b="1" dirty="0"/>
        </a:p>
      </dgm:t>
    </dgm:pt>
    <dgm:pt modelId="{4599B356-B2EB-4C85-8185-301DC390F7DF}" type="parTrans" cxnId="{F8CD0D99-320F-404B-B7AC-D369C56F6AFA}">
      <dgm:prSet/>
      <dgm:spPr/>
      <dgm:t>
        <a:bodyPr/>
        <a:lstStyle/>
        <a:p>
          <a:pPr rtl="1"/>
          <a:endParaRPr lang="ar-EG"/>
        </a:p>
      </dgm:t>
    </dgm:pt>
    <dgm:pt modelId="{9D5C6FEA-D117-4746-8365-6625E3A94650}" type="sibTrans" cxnId="{F8CD0D99-320F-404B-B7AC-D369C56F6AFA}">
      <dgm:prSet/>
      <dgm:spPr/>
      <dgm:t>
        <a:bodyPr/>
        <a:lstStyle/>
        <a:p>
          <a:pPr rtl="1"/>
          <a:endParaRPr lang="ar-EG"/>
        </a:p>
      </dgm:t>
    </dgm:pt>
    <dgm:pt modelId="{B70E2CB3-6419-4B44-AA71-D800762796FB}" type="pres">
      <dgm:prSet presAssocID="{2F048436-A9D1-41A6-AAB4-ED32AA6635E5}" presName="hierChild1" presStyleCnt="0">
        <dgm:presLayoutVars>
          <dgm:chPref val="1"/>
          <dgm:dir/>
          <dgm:animOne val="branch"/>
          <dgm:animLvl val="lvl"/>
          <dgm:resizeHandles/>
        </dgm:presLayoutVars>
      </dgm:prSet>
      <dgm:spPr/>
      <dgm:t>
        <a:bodyPr/>
        <a:lstStyle/>
        <a:p>
          <a:pPr rtl="1"/>
          <a:endParaRPr lang="ar-EG"/>
        </a:p>
      </dgm:t>
    </dgm:pt>
    <dgm:pt modelId="{8B48CDDF-0607-4EDA-981E-C3952BD7930E}" type="pres">
      <dgm:prSet presAssocID="{5633DD90-F2B4-428D-8720-37F113A00960}" presName="hierRoot1" presStyleCnt="0"/>
      <dgm:spPr/>
    </dgm:pt>
    <dgm:pt modelId="{C06AB5B3-CE54-4F34-ABFE-A9CFE22362FE}" type="pres">
      <dgm:prSet presAssocID="{5633DD90-F2B4-428D-8720-37F113A00960}" presName="composite" presStyleCnt="0"/>
      <dgm:spPr/>
    </dgm:pt>
    <dgm:pt modelId="{7BCD5EEA-2E60-47B7-8CF3-259799B24990}" type="pres">
      <dgm:prSet presAssocID="{5633DD90-F2B4-428D-8720-37F113A00960}" presName="image" presStyleLbl="node0" presStyleIdx="0" presStyleCnt="1"/>
      <dgm:spPr>
        <a:blipFill rotWithShape="1">
          <a:blip xmlns:r="http://schemas.openxmlformats.org/officeDocument/2006/relationships" r:embed="rId1"/>
          <a:stretch>
            <a:fillRect/>
          </a:stretch>
        </a:blipFill>
      </dgm:spPr>
    </dgm:pt>
    <dgm:pt modelId="{5949C457-C002-42EA-87E8-D172DC49A007}" type="pres">
      <dgm:prSet presAssocID="{5633DD90-F2B4-428D-8720-37F113A00960}" presName="text" presStyleLbl="revTx" presStyleIdx="0" presStyleCnt="1">
        <dgm:presLayoutVars>
          <dgm:chPref val="3"/>
        </dgm:presLayoutVars>
      </dgm:prSet>
      <dgm:spPr/>
      <dgm:t>
        <a:bodyPr/>
        <a:lstStyle/>
        <a:p>
          <a:pPr rtl="1"/>
          <a:endParaRPr lang="ar-EG"/>
        </a:p>
      </dgm:t>
    </dgm:pt>
    <dgm:pt modelId="{BF7C78C1-980A-4708-8BA4-BF0A87D79A74}" type="pres">
      <dgm:prSet presAssocID="{5633DD90-F2B4-428D-8720-37F113A00960}" presName="hierChild2" presStyleCnt="0"/>
      <dgm:spPr/>
    </dgm:pt>
  </dgm:ptLst>
  <dgm:cxnLst>
    <dgm:cxn modelId="{E51556CC-4E9B-4A8E-822D-E6399A25B8D8}" type="presOf" srcId="{2F048436-A9D1-41A6-AAB4-ED32AA6635E5}" destId="{B70E2CB3-6419-4B44-AA71-D800762796FB}" srcOrd="0" destOrd="0" presId="urn:microsoft.com/office/officeart/2009/layout/CirclePictureHierarchy"/>
    <dgm:cxn modelId="{F8CD0D99-320F-404B-B7AC-D369C56F6AFA}" srcId="{2F048436-A9D1-41A6-AAB4-ED32AA6635E5}" destId="{5633DD90-F2B4-428D-8720-37F113A00960}" srcOrd="0" destOrd="0" parTransId="{4599B356-B2EB-4C85-8185-301DC390F7DF}" sibTransId="{9D5C6FEA-D117-4746-8365-6625E3A94650}"/>
    <dgm:cxn modelId="{1C9D316F-14F3-45A5-B005-05E35BC41AED}" type="presOf" srcId="{5633DD90-F2B4-428D-8720-37F113A00960}" destId="{5949C457-C002-42EA-87E8-D172DC49A007}" srcOrd="0" destOrd="0" presId="urn:microsoft.com/office/officeart/2009/layout/CirclePictureHierarchy"/>
    <dgm:cxn modelId="{730F1B96-A3B0-4529-9225-E9DF80ED4E6F}" type="presParOf" srcId="{B70E2CB3-6419-4B44-AA71-D800762796FB}" destId="{8B48CDDF-0607-4EDA-981E-C3952BD7930E}" srcOrd="0" destOrd="0" presId="urn:microsoft.com/office/officeart/2009/layout/CirclePictureHierarchy"/>
    <dgm:cxn modelId="{2A3BC079-0AB6-4C80-86E7-EC61100C2E16}" type="presParOf" srcId="{8B48CDDF-0607-4EDA-981E-C3952BD7930E}" destId="{C06AB5B3-CE54-4F34-ABFE-A9CFE22362FE}" srcOrd="0" destOrd="0" presId="urn:microsoft.com/office/officeart/2009/layout/CirclePictureHierarchy"/>
    <dgm:cxn modelId="{37B80CB6-7D85-4A04-982F-332CAA58F36B}" type="presParOf" srcId="{C06AB5B3-CE54-4F34-ABFE-A9CFE22362FE}" destId="{7BCD5EEA-2E60-47B7-8CF3-259799B24990}" srcOrd="0" destOrd="0" presId="urn:microsoft.com/office/officeart/2009/layout/CirclePictureHierarchy"/>
    <dgm:cxn modelId="{B73CB838-772B-44A7-8188-A3551F562614}" type="presParOf" srcId="{C06AB5B3-CE54-4F34-ABFE-A9CFE22362FE}" destId="{5949C457-C002-42EA-87E8-D172DC49A007}" srcOrd="1" destOrd="0" presId="urn:microsoft.com/office/officeart/2009/layout/CirclePictureHierarchy"/>
    <dgm:cxn modelId="{A9BE5E49-4DAB-489E-9CDF-D404CABCF148}" type="presParOf" srcId="{8B48CDDF-0607-4EDA-981E-C3952BD7930E}" destId="{BF7C78C1-980A-4708-8BA4-BF0A87D79A74}" srcOrd="1" destOrd="0" presId="urn:microsoft.com/office/officeart/2009/layout/CirclePictureHierarchy"/>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CF6D54B-7FF4-4B69-B1AB-D9318019304F}" type="doc">
      <dgm:prSet loTypeId="urn:microsoft.com/office/officeart/2008/layout/CaptionedPictures" loCatId="picture" qsTypeId="urn:microsoft.com/office/officeart/2005/8/quickstyle/simple1" qsCatId="simple" csTypeId="urn:microsoft.com/office/officeart/2005/8/colors/accent3_1" csCatId="accent3" phldr="1"/>
      <dgm:spPr/>
      <dgm:t>
        <a:bodyPr/>
        <a:lstStyle/>
        <a:p>
          <a:pPr rtl="1"/>
          <a:endParaRPr lang="ar-EG"/>
        </a:p>
      </dgm:t>
    </dgm:pt>
    <dgm:pt modelId="{47643B91-BE21-4730-AF61-82E424E32518}">
      <dgm:prSet phldrT="[Text]" custT="1"/>
      <dgm:spPr/>
      <dgm:t>
        <a:bodyPr/>
        <a:lstStyle/>
        <a:p>
          <a:pPr algn="justLow" rtl="1"/>
          <a:r>
            <a:rPr lang="ar-EG" sz="1800" b="1" dirty="0" smtClean="0">
              <a:solidFill>
                <a:srgbClr val="002060"/>
              </a:solidFill>
            </a:rPr>
            <a:t>رفع مستوى معارف ومهارات العاملين فى مجال التحسين المراد تحقيقه ..</a:t>
          </a:r>
          <a:endParaRPr lang="ar-EG" sz="1800" b="1" dirty="0">
            <a:solidFill>
              <a:srgbClr val="002060"/>
            </a:solidFill>
          </a:endParaRPr>
        </a:p>
      </dgm:t>
    </dgm:pt>
    <dgm:pt modelId="{34DA2DAD-FDA9-4C48-8E1B-BF9D5E979C29}" type="parTrans" cxnId="{6B73A05F-76AF-42C7-87C8-E7A1353092A3}">
      <dgm:prSet/>
      <dgm:spPr/>
      <dgm:t>
        <a:bodyPr/>
        <a:lstStyle/>
        <a:p>
          <a:pPr rtl="1"/>
          <a:endParaRPr lang="ar-EG"/>
        </a:p>
      </dgm:t>
    </dgm:pt>
    <dgm:pt modelId="{D4083EEC-C5EA-406E-A2B8-970EA0775BED}" type="sibTrans" cxnId="{6B73A05F-76AF-42C7-87C8-E7A1353092A3}">
      <dgm:prSet/>
      <dgm:spPr/>
      <dgm:t>
        <a:bodyPr/>
        <a:lstStyle/>
        <a:p>
          <a:pPr rtl="1"/>
          <a:endParaRPr lang="ar-EG"/>
        </a:p>
      </dgm:t>
    </dgm:pt>
    <dgm:pt modelId="{371D69CA-0A8C-4B6E-A9BF-D24637261917}">
      <dgm:prSet phldrT="[Text]" custT="1"/>
      <dgm:spPr/>
      <dgm:t>
        <a:bodyPr/>
        <a:lstStyle/>
        <a:p>
          <a:pPr algn="ctr" rtl="1"/>
          <a:r>
            <a:rPr lang="ar-EG" sz="1800" b="1" dirty="0" smtClean="0">
              <a:solidFill>
                <a:srgbClr val="002060"/>
              </a:solidFill>
            </a:rPr>
            <a:t>غرس الثقة والولاء وروح التعاون لدى العاملين .</a:t>
          </a:r>
          <a:endParaRPr lang="ar-EG" sz="1800" b="1" dirty="0">
            <a:solidFill>
              <a:srgbClr val="002060"/>
            </a:solidFill>
          </a:endParaRPr>
        </a:p>
      </dgm:t>
    </dgm:pt>
    <dgm:pt modelId="{B4D25FAE-7029-4D20-A739-2C915D500E33}" type="parTrans" cxnId="{FCF74EDA-0791-4595-9F51-4DC00D9E9963}">
      <dgm:prSet/>
      <dgm:spPr/>
      <dgm:t>
        <a:bodyPr/>
        <a:lstStyle/>
        <a:p>
          <a:pPr rtl="1"/>
          <a:endParaRPr lang="ar-EG"/>
        </a:p>
      </dgm:t>
    </dgm:pt>
    <dgm:pt modelId="{3D73F40C-2BF8-473C-8D21-82353AEEBFA4}" type="sibTrans" cxnId="{FCF74EDA-0791-4595-9F51-4DC00D9E9963}">
      <dgm:prSet/>
      <dgm:spPr/>
      <dgm:t>
        <a:bodyPr/>
        <a:lstStyle/>
        <a:p>
          <a:pPr rtl="1"/>
          <a:endParaRPr lang="ar-EG"/>
        </a:p>
      </dgm:t>
    </dgm:pt>
    <dgm:pt modelId="{1D475AAC-4D77-4C65-90AD-C30780AFDFB6}">
      <dgm:prSet phldrT="[Text]" custT="1"/>
      <dgm:spPr/>
      <dgm:t>
        <a:bodyPr/>
        <a:lstStyle/>
        <a:p>
          <a:pPr algn="ctr" rtl="1"/>
          <a:r>
            <a:rPr lang="ar-EG" sz="1800" b="1" dirty="0" smtClean="0">
              <a:solidFill>
                <a:srgbClr val="002060"/>
              </a:solidFill>
            </a:rPr>
            <a:t>المحافظة على النظام .</a:t>
          </a:r>
          <a:endParaRPr lang="ar-EG" sz="1800" b="1" dirty="0">
            <a:solidFill>
              <a:srgbClr val="002060"/>
            </a:solidFill>
          </a:endParaRPr>
        </a:p>
      </dgm:t>
    </dgm:pt>
    <dgm:pt modelId="{C92DD4DD-A128-4430-A254-89B025EEFF4F}" type="parTrans" cxnId="{F62BE4E0-D91A-4E07-9579-6C1C02497194}">
      <dgm:prSet/>
      <dgm:spPr/>
      <dgm:t>
        <a:bodyPr/>
        <a:lstStyle/>
        <a:p>
          <a:pPr rtl="1"/>
          <a:endParaRPr lang="ar-EG"/>
        </a:p>
      </dgm:t>
    </dgm:pt>
    <dgm:pt modelId="{88A7164A-C0F1-4A63-8A33-D7EBF812CF4C}" type="sibTrans" cxnId="{F62BE4E0-D91A-4E07-9579-6C1C02497194}">
      <dgm:prSet/>
      <dgm:spPr/>
      <dgm:t>
        <a:bodyPr/>
        <a:lstStyle/>
        <a:p>
          <a:pPr rtl="1"/>
          <a:endParaRPr lang="ar-EG"/>
        </a:p>
      </dgm:t>
    </dgm:pt>
    <dgm:pt modelId="{C07D9F0C-6CE2-4B2E-AF22-E8CA576DAC7B}" type="pres">
      <dgm:prSet presAssocID="{ECF6D54B-7FF4-4B69-B1AB-D9318019304F}" presName="Name0" presStyleCnt="0">
        <dgm:presLayoutVars>
          <dgm:chMax/>
          <dgm:chPref/>
          <dgm:dir val="rev"/>
        </dgm:presLayoutVars>
      </dgm:prSet>
      <dgm:spPr/>
      <dgm:t>
        <a:bodyPr/>
        <a:lstStyle/>
        <a:p>
          <a:pPr rtl="1"/>
          <a:endParaRPr lang="ar-EG"/>
        </a:p>
      </dgm:t>
    </dgm:pt>
    <dgm:pt modelId="{B23CCD9A-101E-402E-8CD2-5CFDF4E6436C}" type="pres">
      <dgm:prSet presAssocID="{47643B91-BE21-4730-AF61-82E424E32518}" presName="composite" presStyleCnt="0">
        <dgm:presLayoutVars>
          <dgm:chMax val="1"/>
          <dgm:chPref val="1"/>
        </dgm:presLayoutVars>
      </dgm:prSet>
      <dgm:spPr/>
      <dgm:t>
        <a:bodyPr/>
        <a:lstStyle/>
        <a:p>
          <a:pPr rtl="1"/>
          <a:endParaRPr lang="ar-EG"/>
        </a:p>
      </dgm:t>
    </dgm:pt>
    <dgm:pt modelId="{A09529FE-2086-4E2F-95CD-EA3B4C9F6AE5}" type="pres">
      <dgm:prSet presAssocID="{47643B91-BE21-4730-AF61-82E424E32518}" presName="Accent" presStyleLbl="trAlignAcc1" presStyleIdx="0" presStyleCnt="3">
        <dgm:presLayoutVars>
          <dgm:chMax val="0"/>
          <dgm:chPref val="0"/>
        </dgm:presLayoutVars>
      </dgm:prSet>
      <dgm:spPr>
        <a:solidFill>
          <a:srgbClr val="92D050">
            <a:alpha val="40000"/>
          </a:srgbClr>
        </a:solidFill>
      </dgm:spPr>
      <dgm:t>
        <a:bodyPr/>
        <a:lstStyle/>
        <a:p>
          <a:pPr rtl="1"/>
          <a:endParaRPr lang="ar-EG"/>
        </a:p>
      </dgm:t>
    </dgm:pt>
    <dgm:pt modelId="{F289CCE2-4479-409A-A39A-0CA405D45F51}" type="pres">
      <dgm:prSet presAssocID="{47643B91-BE21-4730-AF61-82E424E32518}"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DAF0AF3F-17D8-45DC-B194-ADE4BA957485}" type="pres">
      <dgm:prSet presAssocID="{47643B91-BE21-4730-AF61-82E424E32518}" presName="ChildComposite" presStyleCnt="0"/>
      <dgm:spPr/>
      <dgm:t>
        <a:bodyPr/>
        <a:lstStyle/>
        <a:p>
          <a:pPr rtl="1"/>
          <a:endParaRPr lang="ar-EG"/>
        </a:p>
      </dgm:t>
    </dgm:pt>
    <dgm:pt modelId="{232CB3A5-39CC-4ADF-BFD3-2D87DDEE82F5}" type="pres">
      <dgm:prSet presAssocID="{47643B91-BE21-4730-AF61-82E424E32518}" presName="Child" presStyleLbl="node1" presStyleIdx="0" presStyleCnt="0">
        <dgm:presLayoutVars>
          <dgm:chMax val="0"/>
          <dgm:chPref val="0"/>
          <dgm:bulletEnabled val="1"/>
        </dgm:presLayoutVars>
      </dgm:prSet>
      <dgm:spPr/>
      <dgm:t>
        <a:bodyPr/>
        <a:lstStyle/>
        <a:p>
          <a:pPr rtl="1"/>
          <a:endParaRPr lang="ar-EG"/>
        </a:p>
      </dgm:t>
    </dgm:pt>
    <dgm:pt modelId="{52B02BA5-E870-4371-B88C-F94D144B3B70}" type="pres">
      <dgm:prSet presAssocID="{47643B91-BE21-4730-AF61-82E424E32518}" presName="Parent" presStyleLbl="revTx" presStyleIdx="0" presStyleCnt="3">
        <dgm:presLayoutVars>
          <dgm:chMax val="1"/>
          <dgm:chPref val="0"/>
          <dgm:bulletEnabled val="1"/>
        </dgm:presLayoutVars>
      </dgm:prSet>
      <dgm:spPr/>
      <dgm:t>
        <a:bodyPr/>
        <a:lstStyle/>
        <a:p>
          <a:pPr rtl="1"/>
          <a:endParaRPr lang="ar-EG"/>
        </a:p>
      </dgm:t>
    </dgm:pt>
    <dgm:pt modelId="{F4C577E5-B3C6-47A9-97FC-28FB25971E62}" type="pres">
      <dgm:prSet presAssocID="{D4083EEC-C5EA-406E-A2B8-970EA0775BED}" presName="sibTrans" presStyleCnt="0"/>
      <dgm:spPr/>
    </dgm:pt>
    <dgm:pt modelId="{E552AD0F-711A-4656-B531-6ACD31B9A5AE}" type="pres">
      <dgm:prSet presAssocID="{371D69CA-0A8C-4B6E-A9BF-D24637261917}" presName="composite" presStyleCnt="0">
        <dgm:presLayoutVars>
          <dgm:chMax val="1"/>
          <dgm:chPref val="1"/>
        </dgm:presLayoutVars>
      </dgm:prSet>
      <dgm:spPr/>
    </dgm:pt>
    <dgm:pt modelId="{5EBFCBAB-64FF-4505-B148-CFEF2EF68E43}" type="pres">
      <dgm:prSet presAssocID="{371D69CA-0A8C-4B6E-A9BF-D24637261917}" presName="Accent" presStyleLbl="trAlignAcc1" presStyleIdx="1" presStyleCnt="3">
        <dgm:presLayoutVars>
          <dgm:chMax val="0"/>
          <dgm:chPref val="0"/>
        </dgm:presLayoutVars>
      </dgm:prSet>
      <dgm:spPr/>
    </dgm:pt>
    <dgm:pt modelId="{F02AC9FE-32D0-4E05-B187-D2DEB9299A7A}" type="pres">
      <dgm:prSet presAssocID="{371D69CA-0A8C-4B6E-A9BF-D24637261917}"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t>
        <a:bodyPr/>
        <a:lstStyle/>
        <a:p>
          <a:pPr rtl="1"/>
          <a:endParaRPr lang="ar-EG"/>
        </a:p>
      </dgm:t>
    </dgm:pt>
    <dgm:pt modelId="{A715455A-60FE-44FD-B74F-C54F5558911F}" type="pres">
      <dgm:prSet presAssocID="{371D69CA-0A8C-4B6E-A9BF-D24637261917}" presName="ChildComposite" presStyleCnt="0"/>
      <dgm:spPr/>
    </dgm:pt>
    <dgm:pt modelId="{C0CF2E51-1A68-4486-A8E1-91EF517BA877}" type="pres">
      <dgm:prSet presAssocID="{371D69CA-0A8C-4B6E-A9BF-D24637261917}" presName="Child" presStyleLbl="node1" presStyleIdx="0" presStyleCnt="0">
        <dgm:presLayoutVars>
          <dgm:chMax val="0"/>
          <dgm:chPref val="0"/>
          <dgm:bulletEnabled val="1"/>
        </dgm:presLayoutVars>
      </dgm:prSet>
      <dgm:spPr/>
    </dgm:pt>
    <dgm:pt modelId="{DDC991D0-2C93-4423-BCE2-A0CA9C1876B2}" type="pres">
      <dgm:prSet presAssocID="{371D69CA-0A8C-4B6E-A9BF-D24637261917}" presName="Parent" presStyleLbl="revTx" presStyleIdx="1" presStyleCnt="3">
        <dgm:presLayoutVars>
          <dgm:chMax val="1"/>
          <dgm:chPref val="0"/>
          <dgm:bulletEnabled val="1"/>
        </dgm:presLayoutVars>
      </dgm:prSet>
      <dgm:spPr/>
      <dgm:t>
        <a:bodyPr/>
        <a:lstStyle/>
        <a:p>
          <a:pPr rtl="1"/>
          <a:endParaRPr lang="ar-EG"/>
        </a:p>
      </dgm:t>
    </dgm:pt>
    <dgm:pt modelId="{0E1EF038-2D03-4478-849E-7617E10E1821}" type="pres">
      <dgm:prSet presAssocID="{3D73F40C-2BF8-473C-8D21-82353AEEBFA4}" presName="sibTrans" presStyleCnt="0"/>
      <dgm:spPr/>
    </dgm:pt>
    <dgm:pt modelId="{6AF73E60-EBBD-4D18-8720-FBEF3C2FF6C4}" type="pres">
      <dgm:prSet presAssocID="{1D475AAC-4D77-4C65-90AD-C30780AFDFB6}" presName="composite" presStyleCnt="0">
        <dgm:presLayoutVars>
          <dgm:chMax val="1"/>
          <dgm:chPref val="1"/>
        </dgm:presLayoutVars>
      </dgm:prSet>
      <dgm:spPr/>
    </dgm:pt>
    <dgm:pt modelId="{44D3D49C-65E9-4208-B3CE-7CE42D88369B}" type="pres">
      <dgm:prSet presAssocID="{1D475AAC-4D77-4C65-90AD-C30780AFDFB6}" presName="Accent" presStyleLbl="trAlignAcc1" presStyleIdx="2" presStyleCnt="3">
        <dgm:presLayoutVars>
          <dgm:chMax val="0"/>
          <dgm:chPref val="0"/>
        </dgm:presLayoutVars>
      </dgm:prSet>
      <dgm:spPr/>
    </dgm:pt>
    <dgm:pt modelId="{98E51CC1-8E86-4F2F-B258-616AA56AADAC}" type="pres">
      <dgm:prSet presAssocID="{1D475AAC-4D77-4C65-90AD-C30780AFDFB6}"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t>
        <a:bodyPr/>
        <a:lstStyle/>
        <a:p>
          <a:pPr rtl="1"/>
          <a:endParaRPr lang="ar-EG"/>
        </a:p>
      </dgm:t>
    </dgm:pt>
    <dgm:pt modelId="{C2AD5CDB-D700-4EE1-9046-9AB64FC2D6B8}" type="pres">
      <dgm:prSet presAssocID="{1D475AAC-4D77-4C65-90AD-C30780AFDFB6}" presName="ChildComposite" presStyleCnt="0"/>
      <dgm:spPr/>
    </dgm:pt>
    <dgm:pt modelId="{C28F50F5-8971-40F7-AEEF-38368EC789F8}" type="pres">
      <dgm:prSet presAssocID="{1D475AAC-4D77-4C65-90AD-C30780AFDFB6}" presName="Child" presStyleLbl="node1" presStyleIdx="0" presStyleCnt="0">
        <dgm:presLayoutVars>
          <dgm:chMax val="0"/>
          <dgm:chPref val="0"/>
          <dgm:bulletEnabled val="1"/>
        </dgm:presLayoutVars>
      </dgm:prSet>
      <dgm:spPr/>
    </dgm:pt>
    <dgm:pt modelId="{33D5FCDD-5704-4809-B659-112EEB39927B}" type="pres">
      <dgm:prSet presAssocID="{1D475AAC-4D77-4C65-90AD-C30780AFDFB6}" presName="Parent" presStyleLbl="revTx" presStyleIdx="2" presStyleCnt="3">
        <dgm:presLayoutVars>
          <dgm:chMax val="1"/>
          <dgm:chPref val="0"/>
          <dgm:bulletEnabled val="1"/>
        </dgm:presLayoutVars>
      </dgm:prSet>
      <dgm:spPr/>
      <dgm:t>
        <a:bodyPr/>
        <a:lstStyle/>
        <a:p>
          <a:pPr rtl="1"/>
          <a:endParaRPr lang="ar-EG"/>
        </a:p>
      </dgm:t>
    </dgm:pt>
  </dgm:ptLst>
  <dgm:cxnLst>
    <dgm:cxn modelId="{EB421C3F-6BD4-4972-9744-05405C5C0398}" type="presOf" srcId="{47643B91-BE21-4730-AF61-82E424E32518}" destId="{52B02BA5-E870-4371-B88C-F94D144B3B70}" srcOrd="0" destOrd="0" presId="urn:microsoft.com/office/officeart/2008/layout/CaptionedPictures"/>
    <dgm:cxn modelId="{FCF74EDA-0791-4595-9F51-4DC00D9E9963}" srcId="{ECF6D54B-7FF4-4B69-B1AB-D9318019304F}" destId="{371D69CA-0A8C-4B6E-A9BF-D24637261917}" srcOrd="1" destOrd="0" parTransId="{B4D25FAE-7029-4D20-A739-2C915D500E33}" sibTransId="{3D73F40C-2BF8-473C-8D21-82353AEEBFA4}"/>
    <dgm:cxn modelId="{00FB70C2-4EE6-449E-BD2E-798D558D67F6}" type="presOf" srcId="{ECF6D54B-7FF4-4B69-B1AB-D9318019304F}" destId="{C07D9F0C-6CE2-4B2E-AF22-E8CA576DAC7B}" srcOrd="0" destOrd="0" presId="urn:microsoft.com/office/officeart/2008/layout/CaptionedPictures"/>
    <dgm:cxn modelId="{A4CB4ED6-EDA9-45DE-AC95-B948D2A6C240}" type="presOf" srcId="{371D69CA-0A8C-4B6E-A9BF-D24637261917}" destId="{DDC991D0-2C93-4423-BCE2-A0CA9C1876B2}" srcOrd="0" destOrd="0" presId="urn:microsoft.com/office/officeart/2008/layout/CaptionedPictures"/>
    <dgm:cxn modelId="{6B73A05F-76AF-42C7-87C8-E7A1353092A3}" srcId="{ECF6D54B-7FF4-4B69-B1AB-D9318019304F}" destId="{47643B91-BE21-4730-AF61-82E424E32518}" srcOrd="0" destOrd="0" parTransId="{34DA2DAD-FDA9-4C48-8E1B-BF9D5E979C29}" sibTransId="{D4083EEC-C5EA-406E-A2B8-970EA0775BED}"/>
    <dgm:cxn modelId="{B186F391-3258-4A8E-9E92-B8D0792A2465}" type="presOf" srcId="{1D475AAC-4D77-4C65-90AD-C30780AFDFB6}" destId="{33D5FCDD-5704-4809-B659-112EEB39927B}" srcOrd="0" destOrd="0" presId="urn:microsoft.com/office/officeart/2008/layout/CaptionedPictures"/>
    <dgm:cxn modelId="{F62BE4E0-D91A-4E07-9579-6C1C02497194}" srcId="{ECF6D54B-7FF4-4B69-B1AB-D9318019304F}" destId="{1D475AAC-4D77-4C65-90AD-C30780AFDFB6}" srcOrd="2" destOrd="0" parTransId="{C92DD4DD-A128-4430-A254-89B025EEFF4F}" sibTransId="{88A7164A-C0F1-4A63-8A33-D7EBF812CF4C}"/>
    <dgm:cxn modelId="{8A1E6BA8-4017-48AF-9B31-F52E914D81D1}" type="presParOf" srcId="{C07D9F0C-6CE2-4B2E-AF22-E8CA576DAC7B}" destId="{B23CCD9A-101E-402E-8CD2-5CFDF4E6436C}" srcOrd="0" destOrd="0" presId="urn:microsoft.com/office/officeart/2008/layout/CaptionedPictures"/>
    <dgm:cxn modelId="{925A31E0-CBEC-4917-95C2-E6D684B548B8}" type="presParOf" srcId="{B23CCD9A-101E-402E-8CD2-5CFDF4E6436C}" destId="{A09529FE-2086-4E2F-95CD-EA3B4C9F6AE5}" srcOrd="0" destOrd="0" presId="urn:microsoft.com/office/officeart/2008/layout/CaptionedPictures"/>
    <dgm:cxn modelId="{6B1821FD-4A2E-4646-8413-961FE489A724}" type="presParOf" srcId="{B23CCD9A-101E-402E-8CD2-5CFDF4E6436C}" destId="{F289CCE2-4479-409A-A39A-0CA405D45F51}" srcOrd="1" destOrd="0" presId="urn:microsoft.com/office/officeart/2008/layout/CaptionedPictures"/>
    <dgm:cxn modelId="{D4F632C2-B28D-4B31-837F-9D4BD8529F82}" type="presParOf" srcId="{B23CCD9A-101E-402E-8CD2-5CFDF4E6436C}" destId="{DAF0AF3F-17D8-45DC-B194-ADE4BA957485}" srcOrd="2" destOrd="0" presId="urn:microsoft.com/office/officeart/2008/layout/CaptionedPictures"/>
    <dgm:cxn modelId="{C2244ED2-A950-4057-BA9F-854CE671533B}" type="presParOf" srcId="{DAF0AF3F-17D8-45DC-B194-ADE4BA957485}" destId="{232CB3A5-39CC-4ADF-BFD3-2D87DDEE82F5}" srcOrd="0" destOrd="0" presId="urn:microsoft.com/office/officeart/2008/layout/CaptionedPictures"/>
    <dgm:cxn modelId="{C24F8BDB-D8B5-4532-BFCF-BB3ADB152334}" type="presParOf" srcId="{DAF0AF3F-17D8-45DC-B194-ADE4BA957485}" destId="{52B02BA5-E870-4371-B88C-F94D144B3B70}" srcOrd="1" destOrd="0" presId="urn:microsoft.com/office/officeart/2008/layout/CaptionedPictures"/>
    <dgm:cxn modelId="{7A1A8D66-FE58-4D08-98E5-A2306504962C}" type="presParOf" srcId="{C07D9F0C-6CE2-4B2E-AF22-E8CA576DAC7B}" destId="{F4C577E5-B3C6-47A9-97FC-28FB25971E62}" srcOrd="1" destOrd="0" presId="urn:microsoft.com/office/officeart/2008/layout/CaptionedPictures"/>
    <dgm:cxn modelId="{E7117244-E989-4EEE-A148-2881B26DAB38}" type="presParOf" srcId="{C07D9F0C-6CE2-4B2E-AF22-E8CA576DAC7B}" destId="{E552AD0F-711A-4656-B531-6ACD31B9A5AE}" srcOrd="2" destOrd="0" presId="urn:microsoft.com/office/officeart/2008/layout/CaptionedPictures"/>
    <dgm:cxn modelId="{9ECD685D-8B3C-4428-A1AD-30A41CC3695A}" type="presParOf" srcId="{E552AD0F-711A-4656-B531-6ACD31B9A5AE}" destId="{5EBFCBAB-64FF-4505-B148-CFEF2EF68E43}" srcOrd="0" destOrd="0" presId="urn:microsoft.com/office/officeart/2008/layout/CaptionedPictures"/>
    <dgm:cxn modelId="{647A72B2-C2E5-4445-9C72-7F171770FA4B}" type="presParOf" srcId="{E552AD0F-711A-4656-B531-6ACD31B9A5AE}" destId="{F02AC9FE-32D0-4E05-B187-D2DEB9299A7A}" srcOrd="1" destOrd="0" presId="urn:microsoft.com/office/officeart/2008/layout/CaptionedPictures"/>
    <dgm:cxn modelId="{0D2A93F8-68DD-4C11-A59B-33CC676E2D33}" type="presParOf" srcId="{E552AD0F-711A-4656-B531-6ACD31B9A5AE}" destId="{A715455A-60FE-44FD-B74F-C54F5558911F}" srcOrd="2" destOrd="0" presId="urn:microsoft.com/office/officeart/2008/layout/CaptionedPictures"/>
    <dgm:cxn modelId="{D0F16CDE-3400-4135-9AC1-ECBBCC4CA823}" type="presParOf" srcId="{A715455A-60FE-44FD-B74F-C54F5558911F}" destId="{C0CF2E51-1A68-4486-A8E1-91EF517BA877}" srcOrd="0" destOrd="0" presId="urn:microsoft.com/office/officeart/2008/layout/CaptionedPictures"/>
    <dgm:cxn modelId="{B2FB5CB6-E0A1-4007-B125-3C9683687B90}" type="presParOf" srcId="{A715455A-60FE-44FD-B74F-C54F5558911F}" destId="{DDC991D0-2C93-4423-BCE2-A0CA9C1876B2}" srcOrd="1" destOrd="0" presId="urn:microsoft.com/office/officeart/2008/layout/CaptionedPictures"/>
    <dgm:cxn modelId="{F8FF00A3-CC54-4B93-9F5A-B19821FC98BA}" type="presParOf" srcId="{C07D9F0C-6CE2-4B2E-AF22-E8CA576DAC7B}" destId="{0E1EF038-2D03-4478-849E-7617E10E1821}" srcOrd="3" destOrd="0" presId="urn:microsoft.com/office/officeart/2008/layout/CaptionedPictures"/>
    <dgm:cxn modelId="{3B9727AE-9D49-43C5-AD01-C471C4D9B103}" type="presParOf" srcId="{C07D9F0C-6CE2-4B2E-AF22-E8CA576DAC7B}" destId="{6AF73E60-EBBD-4D18-8720-FBEF3C2FF6C4}" srcOrd="4" destOrd="0" presId="urn:microsoft.com/office/officeart/2008/layout/CaptionedPictures"/>
    <dgm:cxn modelId="{BC7A4B1C-76DB-49AC-8245-49C0141E180D}" type="presParOf" srcId="{6AF73E60-EBBD-4D18-8720-FBEF3C2FF6C4}" destId="{44D3D49C-65E9-4208-B3CE-7CE42D88369B}" srcOrd="0" destOrd="0" presId="urn:microsoft.com/office/officeart/2008/layout/CaptionedPictures"/>
    <dgm:cxn modelId="{1E0D9DBF-D277-446C-BE22-5A42CBA14FD4}" type="presParOf" srcId="{6AF73E60-EBBD-4D18-8720-FBEF3C2FF6C4}" destId="{98E51CC1-8E86-4F2F-B258-616AA56AADAC}" srcOrd="1" destOrd="0" presId="urn:microsoft.com/office/officeart/2008/layout/CaptionedPictures"/>
    <dgm:cxn modelId="{1708EFCA-3076-46AE-BDE0-A5C0F3A9A11D}" type="presParOf" srcId="{6AF73E60-EBBD-4D18-8720-FBEF3C2FF6C4}" destId="{C2AD5CDB-D700-4EE1-9046-9AB64FC2D6B8}" srcOrd="2" destOrd="0" presId="urn:microsoft.com/office/officeart/2008/layout/CaptionedPictures"/>
    <dgm:cxn modelId="{4A90E047-A3A9-4800-9C9B-DB4A51FB5A95}" type="presParOf" srcId="{C2AD5CDB-D700-4EE1-9046-9AB64FC2D6B8}" destId="{C28F50F5-8971-40F7-AEEF-38368EC789F8}" srcOrd="0" destOrd="0" presId="urn:microsoft.com/office/officeart/2008/layout/CaptionedPictures"/>
    <dgm:cxn modelId="{5A8DA278-CC66-48DF-A425-531BC78F1E96}" type="presParOf" srcId="{C2AD5CDB-D700-4EE1-9046-9AB64FC2D6B8}" destId="{33D5FCDD-5704-4809-B659-112EEB39927B}" srcOrd="1" destOrd="0" presId="urn:microsoft.com/office/officeart/2008/layout/CaptionedPicture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F6D54B-7FF4-4B69-B1AB-D9318019304F}" type="doc">
      <dgm:prSet loTypeId="urn:microsoft.com/office/officeart/2008/layout/CaptionedPictures" loCatId="picture" qsTypeId="urn:microsoft.com/office/officeart/2005/8/quickstyle/simple1" qsCatId="simple" csTypeId="urn:microsoft.com/office/officeart/2005/8/colors/colorful5" csCatId="colorful" phldr="1"/>
      <dgm:spPr/>
      <dgm:t>
        <a:bodyPr/>
        <a:lstStyle/>
        <a:p>
          <a:pPr rtl="1"/>
          <a:endParaRPr lang="ar-EG"/>
        </a:p>
      </dgm:t>
    </dgm:pt>
    <dgm:pt modelId="{47643B91-BE21-4730-AF61-82E424E32518}">
      <dgm:prSet phldrT="[Text]" custT="1"/>
      <dgm:spPr>
        <a:solidFill>
          <a:srgbClr val="EBB60B"/>
        </a:solidFill>
      </dgm:spPr>
      <dgm:t>
        <a:bodyPr/>
        <a:lstStyle/>
        <a:p>
          <a:pPr algn="justLow" rtl="1"/>
          <a:r>
            <a:rPr lang="ar-EG" sz="2000" b="1" dirty="0" smtClean="0">
              <a:solidFill>
                <a:schemeClr val="bg1"/>
              </a:solidFill>
            </a:rPr>
            <a:t>هو نظام يركز على التصميم الجيد للعملية بما يمنع أى خطا بشرى ناتج عن عدم الآنتباه وهذا التنبؤ بالآخطاء البشرية التى قد تقع فى العملية ومن ثم تصميم العملية بشكل دقيق يمنع حدوث الخطأ أو على الآقل يسهل أكتشافة فى البداية .</a:t>
          </a:r>
          <a:endParaRPr lang="ar-EG" sz="1800" b="1" dirty="0">
            <a:solidFill>
              <a:schemeClr val="bg1"/>
            </a:solidFill>
          </a:endParaRPr>
        </a:p>
      </dgm:t>
    </dgm:pt>
    <dgm:pt modelId="{34DA2DAD-FDA9-4C48-8E1B-BF9D5E979C29}" type="parTrans" cxnId="{6B73A05F-76AF-42C7-87C8-E7A1353092A3}">
      <dgm:prSet/>
      <dgm:spPr/>
      <dgm:t>
        <a:bodyPr/>
        <a:lstStyle/>
        <a:p>
          <a:pPr rtl="1"/>
          <a:endParaRPr lang="ar-EG"/>
        </a:p>
      </dgm:t>
    </dgm:pt>
    <dgm:pt modelId="{D4083EEC-C5EA-406E-A2B8-970EA0775BED}" type="sibTrans" cxnId="{6B73A05F-76AF-42C7-87C8-E7A1353092A3}">
      <dgm:prSet/>
      <dgm:spPr/>
      <dgm:t>
        <a:bodyPr/>
        <a:lstStyle/>
        <a:p>
          <a:pPr rtl="1"/>
          <a:endParaRPr lang="ar-EG"/>
        </a:p>
      </dgm:t>
    </dgm:pt>
    <dgm:pt modelId="{C07D9F0C-6CE2-4B2E-AF22-E8CA576DAC7B}" type="pres">
      <dgm:prSet presAssocID="{ECF6D54B-7FF4-4B69-B1AB-D9318019304F}" presName="Name0" presStyleCnt="0">
        <dgm:presLayoutVars>
          <dgm:chMax/>
          <dgm:chPref/>
          <dgm:dir/>
        </dgm:presLayoutVars>
      </dgm:prSet>
      <dgm:spPr/>
      <dgm:t>
        <a:bodyPr/>
        <a:lstStyle/>
        <a:p>
          <a:pPr rtl="1"/>
          <a:endParaRPr lang="ar-EG"/>
        </a:p>
      </dgm:t>
    </dgm:pt>
    <dgm:pt modelId="{B23CCD9A-101E-402E-8CD2-5CFDF4E6436C}" type="pres">
      <dgm:prSet presAssocID="{47643B91-BE21-4730-AF61-82E424E32518}" presName="composite" presStyleCnt="0">
        <dgm:presLayoutVars>
          <dgm:chMax val="1"/>
          <dgm:chPref val="1"/>
        </dgm:presLayoutVars>
      </dgm:prSet>
      <dgm:spPr/>
      <dgm:t>
        <a:bodyPr/>
        <a:lstStyle/>
        <a:p>
          <a:pPr rtl="1"/>
          <a:endParaRPr lang="ar-EG"/>
        </a:p>
      </dgm:t>
    </dgm:pt>
    <dgm:pt modelId="{A09529FE-2086-4E2F-95CD-EA3B4C9F6AE5}" type="pres">
      <dgm:prSet presAssocID="{47643B91-BE21-4730-AF61-82E424E32518}" presName="Accent" presStyleLbl="trAlignAcc1" presStyleIdx="0" presStyleCnt="1">
        <dgm:presLayoutVars>
          <dgm:chMax val="0"/>
          <dgm:chPref val="0"/>
        </dgm:presLayoutVars>
      </dgm:prSet>
      <dgm:spPr/>
      <dgm:t>
        <a:bodyPr/>
        <a:lstStyle/>
        <a:p>
          <a:pPr rtl="1"/>
          <a:endParaRPr lang="ar-EG"/>
        </a:p>
      </dgm:t>
    </dgm:pt>
    <dgm:pt modelId="{F289CCE2-4479-409A-A39A-0CA405D45F51}" type="pres">
      <dgm:prSet presAssocID="{47643B91-BE21-4730-AF61-82E424E32518}"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DAF0AF3F-17D8-45DC-B194-ADE4BA957485}" type="pres">
      <dgm:prSet presAssocID="{47643B91-BE21-4730-AF61-82E424E32518}" presName="ChildComposite" presStyleCnt="0"/>
      <dgm:spPr/>
      <dgm:t>
        <a:bodyPr/>
        <a:lstStyle/>
        <a:p>
          <a:pPr rtl="1"/>
          <a:endParaRPr lang="ar-EG"/>
        </a:p>
      </dgm:t>
    </dgm:pt>
    <dgm:pt modelId="{232CB3A5-39CC-4ADF-BFD3-2D87DDEE82F5}" type="pres">
      <dgm:prSet presAssocID="{47643B91-BE21-4730-AF61-82E424E32518}" presName="Child" presStyleLbl="node1" presStyleIdx="0" presStyleCnt="0">
        <dgm:presLayoutVars>
          <dgm:chMax val="0"/>
          <dgm:chPref val="0"/>
          <dgm:bulletEnabled val="1"/>
        </dgm:presLayoutVars>
      </dgm:prSet>
      <dgm:spPr/>
      <dgm:t>
        <a:bodyPr/>
        <a:lstStyle/>
        <a:p>
          <a:pPr rtl="1"/>
          <a:endParaRPr lang="ar-EG"/>
        </a:p>
      </dgm:t>
    </dgm:pt>
    <dgm:pt modelId="{52B02BA5-E870-4371-B88C-F94D144B3B70}" type="pres">
      <dgm:prSet presAssocID="{47643B91-BE21-4730-AF61-82E424E32518}" presName="Parent" presStyleLbl="revTx" presStyleIdx="0" presStyleCnt="1">
        <dgm:presLayoutVars>
          <dgm:chMax val="1"/>
          <dgm:chPref val="0"/>
          <dgm:bulletEnabled val="1"/>
        </dgm:presLayoutVars>
      </dgm:prSet>
      <dgm:spPr/>
      <dgm:t>
        <a:bodyPr/>
        <a:lstStyle/>
        <a:p>
          <a:pPr rtl="1"/>
          <a:endParaRPr lang="ar-EG"/>
        </a:p>
      </dgm:t>
    </dgm:pt>
  </dgm:ptLst>
  <dgm:cxnLst>
    <dgm:cxn modelId="{09009BEB-AE7D-4F97-B44B-6721A67D1E88}" type="presOf" srcId="{ECF6D54B-7FF4-4B69-B1AB-D9318019304F}" destId="{C07D9F0C-6CE2-4B2E-AF22-E8CA576DAC7B}" srcOrd="0" destOrd="0" presId="urn:microsoft.com/office/officeart/2008/layout/CaptionedPictures"/>
    <dgm:cxn modelId="{9DDEAA84-056E-4787-9721-F764D4DF98D5}" type="presOf" srcId="{47643B91-BE21-4730-AF61-82E424E32518}" destId="{52B02BA5-E870-4371-B88C-F94D144B3B70}" srcOrd="0" destOrd="0" presId="urn:microsoft.com/office/officeart/2008/layout/CaptionedPictures"/>
    <dgm:cxn modelId="{6B73A05F-76AF-42C7-87C8-E7A1353092A3}" srcId="{ECF6D54B-7FF4-4B69-B1AB-D9318019304F}" destId="{47643B91-BE21-4730-AF61-82E424E32518}" srcOrd="0" destOrd="0" parTransId="{34DA2DAD-FDA9-4C48-8E1B-BF9D5E979C29}" sibTransId="{D4083EEC-C5EA-406E-A2B8-970EA0775BED}"/>
    <dgm:cxn modelId="{59C1F603-2415-4275-A8D5-31E06EC26084}" type="presParOf" srcId="{C07D9F0C-6CE2-4B2E-AF22-E8CA576DAC7B}" destId="{B23CCD9A-101E-402E-8CD2-5CFDF4E6436C}" srcOrd="0" destOrd="0" presId="urn:microsoft.com/office/officeart/2008/layout/CaptionedPictures"/>
    <dgm:cxn modelId="{B282C9FD-2DEF-40F6-873F-D5E2E24A9044}" type="presParOf" srcId="{B23CCD9A-101E-402E-8CD2-5CFDF4E6436C}" destId="{A09529FE-2086-4E2F-95CD-EA3B4C9F6AE5}" srcOrd="0" destOrd="0" presId="urn:microsoft.com/office/officeart/2008/layout/CaptionedPictures"/>
    <dgm:cxn modelId="{9C4E7D52-D776-4381-A453-59B973B757D8}" type="presParOf" srcId="{B23CCD9A-101E-402E-8CD2-5CFDF4E6436C}" destId="{F289CCE2-4479-409A-A39A-0CA405D45F51}" srcOrd="1" destOrd="0" presId="urn:microsoft.com/office/officeart/2008/layout/CaptionedPictures"/>
    <dgm:cxn modelId="{73FA0911-96DD-4389-B8E5-3662C3355A74}" type="presParOf" srcId="{B23CCD9A-101E-402E-8CD2-5CFDF4E6436C}" destId="{DAF0AF3F-17D8-45DC-B194-ADE4BA957485}" srcOrd="2" destOrd="0" presId="urn:microsoft.com/office/officeart/2008/layout/CaptionedPictures"/>
    <dgm:cxn modelId="{B78696FE-2CDE-480F-8F3A-3909D4184668}" type="presParOf" srcId="{DAF0AF3F-17D8-45DC-B194-ADE4BA957485}" destId="{232CB3A5-39CC-4ADF-BFD3-2D87DDEE82F5}" srcOrd="0" destOrd="0" presId="urn:microsoft.com/office/officeart/2008/layout/CaptionedPictures"/>
    <dgm:cxn modelId="{8DBEB246-6167-4310-BF98-121DFC892388}" type="presParOf" srcId="{DAF0AF3F-17D8-45DC-B194-ADE4BA957485}" destId="{52B02BA5-E870-4371-B88C-F94D144B3B70}" srcOrd="1" destOrd="0" presId="urn:microsoft.com/office/officeart/2008/layout/CaptionedPicture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10D558-38B9-4DE7-B4F7-06A18378A932}"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pPr rtl="1"/>
          <a:endParaRPr lang="ar-EG"/>
        </a:p>
      </dgm:t>
    </dgm:pt>
    <dgm:pt modelId="{41C2732E-7D88-4927-A112-6D1A264B86DB}">
      <dgm:prSet phldrT="[Text]"/>
      <dgm:spPr/>
      <dgm:t>
        <a:bodyPr/>
        <a:lstStyle/>
        <a:p>
          <a:pPr rtl="1"/>
          <a:r>
            <a:rPr lang="ar-EG" dirty="0" smtClean="0"/>
            <a:t>وهو نظام لتفادى الآخطاء والعيوب يستخدم فى تصميم الآلات ليعطيها القدرة على تمييز العناصر الجيدة من السيئة دون تدخل بشرى </a:t>
          </a:r>
          <a:endParaRPr lang="ar-EG" dirty="0"/>
        </a:p>
      </dgm:t>
    </dgm:pt>
    <dgm:pt modelId="{7F3B726C-6D6F-4BD9-B32D-E1130F838455}" type="parTrans" cxnId="{A6F75726-7318-454C-B15E-E118511B11BD}">
      <dgm:prSet/>
      <dgm:spPr/>
      <dgm:t>
        <a:bodyPr/>
        <a:lstStyle/>
        <a:p>
          <a:pPr rtl="1"/>
          <a:endParaRPr lang="ar-EG"/>
        </a:p>
      </dgm:t>
    </dgm:pt>
    <dgm:pt modelId="{E87ACB28-3E35-4BC9-9A87-63D59A948C9D}" type="sibTrans" cxnId="{A6F75726-7318-454C-B15E-E118511B11BD}">
      <dgm:prSet/>
      <dgm:spPr>
        <a:blipFill rotWithShape="1">
          <a:blip xmlns:r="http://schemas.openxmlformats.org/officeDocument/2006/relationships" r:embed="rId1"/>
          <a:stretch>
            <a:fillRect/>
          </a:stretch>
        </a:blipFill>
      </dgm:spPr>
      <dgm:t>
        <a:bodyPr/>
        <a:lstStyle/>
        <a:p>
          <a:pPr rtl="1"/>
          <a:endParaRPr lang="ar-EG"/>
        </a:p>
      </dgm:t>
    </dgm:pt>
    <dgm:pt modelId="{8CE2A4A3-2233-4267-BA35-0736020952E5}" type="pres">
      <dgm:prSet presAssocID="{4310D558-38B9-4DE7-B4F7-06A18378A932}" presName="Name0" presStyleCnt="0">
        <dgm:presLayoutVars>
          <dgm:chMax val="21"/>
          <dgm:chPref val="21"/>
        </dgm:presLayoutVars>
      </dgm:prSet>
      <dgm:spPr/>
      <dgm:t>
        <a:bodyPr/>
        <a:lstStyle/>
        <a:p>
          <a:pPr rtl="1"/>
          <a:endParaRPr lang="ar-EG"/>
        </a:p>
      </dgm:t>
    </dgm:pt>
    <dgm:pt modelId="{8DA4C54C-6EA0-4DD2-8594-B2A13B6D796C}" type="pres">
      <dgm:prSet presAssocID="{41C2732E-7D88-4927-A112-6D1A264B86DB}" presName="text1" presStyleCnt="0"/>
      <dgm:spPr/>
    </dgm:pt>
    <dgm:pt modelId="{601CEB07-76B0-412B-AED3-369975718AEE}" type="pres">
      <dgm:prSet presAssocID="{41C2732E-7D88-4927-A112-6D1A264B86DB}" presName="textRepeatNode" presStyleLbl="alignNode1" presStyleIdx="0" presStyleCnt="1">
        <dgm:presLayoutVars>
          <dgm:chMax val="0"/>
          <dgm:chPref val="0"/>
          <dgm:bulletEnabled val="1"/>
        </dgm:presLayoutVars>
      </dgm:prSet>
      <dgm:spPr/>
      <dgm:t>
        <a:bodyPr/>
        <a:lstStyle/>
        <a:p>
          <a:pPr rtl="1"/>
          <a:endParaRPr lang="ar-EG"/>
        </a:p>
      </dgm:t>
    </dgm:pt>
    <dgm:pt modelId="{4CC97F1F-7CD6-467A-A35F-54A4690732D3}" type="pres">
      <dgm:prSet presAssocID="{41C2732E-7D88-4927-A112-6D1A264B86DB}" presName="textaccent1" presStyleCnt="0"/>
      <dgm:spPr/>
    </dgm:pt>
    <dgm:pt modelId="{3D70F16B-9674-4DD2-BE5C-2EE21D915E2F}" type="pres">
      <dgm:prSet presAssocID="{41C2732E-7D88-4927-A112-6D1A264B86DB}" presName="accentRepeatNode" presStyleLbl="solidAlignAcc1" presStyleIdx="0" presStyleCnt="2"/>
      <dgm:spPr/>
    </dgm:pt>
    <dgm:pt modelId="{80595EB6-ED82-4ABF-BD3B-61C747F03A68}" type="pres">
      <dgm:prSet presAssocID="{E87ACB28-3E35-4BC9-9A87-63D59A948C9D}" presName="image1" presStyleCnt="0"/>
      <dgm:spPr/>
    </dgm:pt>
    <dgm:pt modelId="{BE9208BB-8F95-485D-A8D3-8BAA9F53390E}" type="pres">
      <dgm:prSet presAssocID="{E87ACB28-3E35-4BC9-9A87-63D59A948C9D}" presName="imageRepeatNode" presStyleLbl="alignAcc1" presStyleIdx="0" presStyleCnt="1"/>
      <dgm:spPr/>
      <dgm:t>
        <a:bodyPr/>
        <a:lstStyle/>
        <a:p>
          <a:pPr rtl="1"/>
          <a:endParaRPr lang="ar-EG"/>
        </a:p>
      </dgm:t>
    </dgm:pt>
    <dgm:pt modelId="{2AA8C30E-59F9-4D23-BF0C-7952961671EF}" type="pres">
      <dgm:prSet presAssocID="{E87ACB28-3E35-4BC9-9A87-63D59A948C9D}" presName="imageaccent1" presStyleCnt="0"/>
      <dgm:spPr/>
    </dgm:pt>
    <dgm:pt modelId="{0B29AC70-09AC-44DE-BF56-212721E9BE1E}" type="pres">
      <dgm:prSet presAssocID="{E87ACB28-3E35-4BC9-9A87-63D59A948C9D}" presName="accentRepeatNode" presStyleLbl="solidAlignAcc1" presStyleIdx="1" presStyleCnt="2"/>
      <dgm:spPr/>
    </dgm:pt>
  </dgm:ptLst>
  <dgm:cxnLst>
    <dgm:cxn modelId="{2FBFE11B-705E-4C8E-B12F-28AED87A53C5}" type="presOf" srcId="{4310D558-38B9-4DE7-B4F7-06A18378A932}" destId="{8CE2A4A3-2233-4267-BA35-0736020952E5}" srcOrd="0" destOrd="0" presId="urn:microsoft.com/office/officeart/2008/layout/HexagonCluster"/>
    <dgm:cxn modelId="{A6F75726-7318-454C-B15E-E118511B11BD}" srcId="{4310D558-38B9-4DE7-B4F7-06A18378A932}" destId="{41C2732E-7D88-4927-A112-6D1A264B86DB}" srcOrd="0" destOrd="0" parTransId="{7F3B726C-6D6F-4BD9-B32D-E1130F838455}" sibTransId="{E87ACB28-3E35-4BC9-9A87-63D59A948C9D}"/>
    <dgm:cxn modelId="{81B6E771-EC4E-4757-A151-D924250D32EC}" type="presOf" srcId="{E87ACB28-3E35-4BC9-9A87-63D59A948C9D}" destId="{BE9208BB-8F95-485D-A8D3-8BAA9F53390E}" srcOrd="0" destOrd="0" presId="urn:microsoft.com/office/officeart/2008/layout/HexagonCluster"/>
    <dgm:cxn modelId="{67BD2AAD-AD6F-429B-A411-A1C89DA7D9EF}" type="presOf" srcId="{41C2732E-7D88-4927-A112-6D1A264B86DB}" destId="{601CEB07-76B0-412B-AED3-369975718AEE}" srcOrd="0" destOrd="0" presId="urn:microsoft.com/office/officeart/2008/layout/HexagonCluster"/>
    <dgm:cxn modelId="{7E4744E7-B139-42C8-9156-A1C13ED59AA3}" type="presParOf" srcId="{8CE2A4A3-2233-4267-BA35-0736020952E5}" destId="{8DA4C54C-6EA0-4DD2-8594-B2A13B6D796C}" srcOrd="0" destOrd="0" presId="urn:microsoft.com/office/officeart/2008/layout/HexagonCluster"/>
    <dgm:cxn modelId="{BEE6E393-7829-44B2-947A-B60DF5C077C8}" type="presParOf" srcId="{8DA4C54C-6EA0-4DD2-8594-B2A13B6D796C}" destId="{601CEB07-76B0-412B-AED3-369975718AEE}" srcOrd="0" destOrd="0" presId="urn:microsoft.com/office/officeart/2008/layout/HexagonCluster"/>
    <dgm:cxn modelId="{E899DAF9-54D5-438F-9FEC-34E2FC19AE10}" type="presParOf" srcId="{8CE2A4A3-2233-4267-BA35-0736020952E5}" destId="{4CC97F1F-7CD6-467A-A35F-54A4690732D3}" srcOrd="1" destOrd="0" presId="urn:microsoft.com/office/officeart/2008/layout/HexagonCluster"/>
    <dgm:cxn modelId="{713ED881-E4FA-4563-81C1-38F17DAE8DC4}" type="presParOf" srcId="{4CC97F1F-7CD6-467A-A35F-54A4690732D3}" destId="{3D70F16B-9674-4DD2-BE5C-2EE21D915E2F}" srcOrd="0" destOrd="0" presId="urn:microsoft.com/office/officeart/2008/layout/HexagonCluster"/>
    <dgm:cxn modelId="{7D57B9B2-3CB7-4A7C-8887-50B2946E2A4C}" type="presParOf" srcId="{8CE2A4A3-2233-4267-BA35-0736020952E5}" destId="{80595EB6-ED82-4ABF-BD3B-61C747F03A68}" srcOrd="2" destOrd="0" presId="urn:microsoft.com/office/officeart/2008/layout/HexagonCluster"/>
    <dgm:cxn modelId="{D91FB556-8F64-4E9F-8263-D3B163BABC35}" type="presParOf" srcId="{80595EB6-ED82-4ABF-BD3B-61C747F03A68}" destId="{BE9208BB-8F95-485D-A8D3-8BAA9F53390E}" srcOrd="0" destOrd="0" presId="urn:microsoft.com/office/officeart/2008/layout/HexagonCluster"/>
    <dgm:cxn modelId="{52907CC0-BDAA-465E-9C26-0C0C516BCE5A}" type="presParOf" srcId="{8CE2A4A3-2233-4267-BA35-0736020952E5}" destId="{2AA8C30E-59F9-4D23-BF0C-7952961671EF}" srcOrd="3" destOrd="0" presId="urn:microsoft.com/office/officeart/2008/layout/HexagonCluster"/>
    <dgm:cxn modelId="{64EF5508-9566-4961-8D2C-358E2D059A02}" type="presParOf" srcId="{2AA8C30E-59F9-4D23-BF0C-7952961671EF}" destId="{0B29AC70-09AC-44DE-BF56-212721E9BE1E}" srcOrd="0" destOrd="0" presId="urn:microsoft.com/office/officeart/2008/layout/HexagonCluster"/>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C609DB-2393-450E-AA65-B58C49B6EE91}" type="doc">
      <dgm:prSet loTypeId="urn:microsoft.com/office/officeart/2008/layout/BendingPictureCaption" loCatId="picture" qsTypeId="urn:microsoft.com/office/officeart/2005/8/quickstyle/simple1" qsCatId="simple" csTypeId="urn:microsoft.com/office/officeart/2005/8/colors/colorful2" csCatId="colorful" phldr="1"/>
      <dgm:spPr/>
      <dgm:t>
        <a:bodyPr/>
        <a:lstStyle/>
        <a:p>
          <a:pPr rtl="1"/>
          <a:endParaRPr lang="ar-EG"/>
        </a:p>
      </dgm:t>
    </dgm:pt>
    <dgm:pt modelId="{585FDFDF-A7F0-4CA9-8587-E6D93A925C9C}">
      <dgm:prSet phldrT="[Text]" custT="1"/>
      <dgm:spPr/>
      <dgm:t>
        <a:bodyPr/>
        <a:lstStyle/>
        <a:p>
          <a:pPr algn="justLow" rtl="1"/>
          <a:r>
            <a:rPr lang="ar-EG" sz="2000" b="1" dirty="0" smtClean="0"/>
            <a:t>هو نظام للتحكم فى العمل وضبطه وتحسينه وتوحيد إجراءاته وأودواته بأتباع أفضل الطرائق التى يمكن أن يؤدى بها ويصمم هذا النظام ويطوره الآشخاص الذين يؤدون العمل أخذين الحسبان الآنظمة واللوائح الخاصة بالعمل .</a:t>
          </a:r>
          <a:endParaRPr lang="ar-EG" sz="2000" b="1" dirty="0"/>
        </a:p>
      </dgm:t>
    </dgm:pt>
    <dgm:pt modelId="{58F7A72F-0012-4DDB-9A89-134FD7CC43F5}" type="parTrans" cxnId="{5C8EC961-F3AC-49F5-82E4-8F43F0127941}">
      <dgm:prSet/>
      <dgm:spPr/>
      <dgm:t>
        <a:bodyPr/>
        <a:lstStyle/>
        <a:p>
          <a:pPr rtl="1"/>
          <a:endParaRPr lang="ar-EG"/>
        </a:p>
      </dgm:t>
    </dgm:pt>
    <dgm:pt modelId="{5D31CB36-281D-450A-BF32-0C27955CD05B}" type="sibTrans" cxnId="{5C8EC961-F3AC-49F5-82E4-8F43F0127941}">
      <dgm:prSet/>
      <dgm:spPr/>
      <dgm:t>
        <a:bodyPr/>
        <a:lstStyle/>
        <a:p>
          <a:pPr rtl="1"/>
          <a:endParaRPr lang="ar-EG"/>
        </a:p>
      </dgm:t>
    </dgm:pt>
    <dgm:pt modelId="{5A47D84E-6CE2-4889-BEF2-B69F1A609685}" type="pres">
      <dgm:prSet presAssocID="{7BC609DB-2393-450E-AA65-B58C49B6EE91}" presName="diagram" presStyleCnt="0">
        <dgm:presLayoutVars>
          <dgm:dir/>
        </dgm:presLayoutVars>
      </dgm:prSet>
      <dgm:spPr/>
      <dgm:t>
        <a:bodyPr/>
        <a:lstStyle/>
        <a:p>
          <a:pPr rtl="1"/>
          <a:endParaRPr lang="ar-EG"/>
        </a:p>
      </dgm:t>
    </dgm:pt>
    <dgm:pt modelId="{0AD47303-ECD8-4E54-A2CB-EAAF7F9DE2C5}" type="pres">
      <dgm:prSet presAssocID="{585FDFDF-A7F0-4CA9-8587-E6D93A925C9C}" presName="composite" presStyleCnt="0"/>
      <dgm:spPr/>
    </dgm:pt>
    <dgm:pt modelId="{26E4CB1B-8BE0-46BB-9C0A-02D67263AA5E}" type="pres">
      <dgm:prSet presAssocID="{585FDFDF-A7F0-4CA9-8587-E6D93A925C9C}" presName="Image" presStyleLbl="bgShp" presStyleIdx="0" presStyleCnt="1"/>
      <dgm:spPr>
        <a:blipFill rotWithShape="1">
          <a:blip xmlns:r="http://schemas.openxmlformats.org/officeDocument/2006/relationships" r:embed="rId1"/>
          <a:stretch>
            <a:fillRect/>
          </a:stretch>
        </a:blipFill>
      </dgm:spPr>
    </dgm:pt>
    <dgm:pt modelId="{8F95BB4B-B83B-4B5C-BD22-AC76B152FA2C}" type="pres">
      <dgm:prSet presAssocID="{585FDFDF-A7F0-4CA9-8587-E6D93A925C9C}" presName="Parent" presStyleLbl="node0" presStyleIdx="0" presStyleCnt="1">
        <dgm:presLayoutVars>
          <dgm:bulletEnabled val="1"/>
        </dgm:presLayoutVars>
      </dgm:prSet>
      <dgm:spPr/>
      <dgm:t>
        <a:bodyPr/>
        <a:lstStyle/>
        <a:p>
          <a:pPr rtl="1"/>
          <a:endParaRPr lang="ar-EG"/>
        </a:p>
      </dgm:t>
    </dgm:pt>
  </dgm:ptLst>
  <dgm:cxnLst>
    <dgm:cxn modelId="{F3BD4D33-CE6E-473B-8079-978637FBA11B}" type="presOf" srcId="{585FDFDF-A7F0-4CA9-8587-E6D93A925C9C}" destId="{8F95BB4B-B83B-4B5C-BD22-AC76B152FA2C}" srcOrd="0" destOrd="0" presId="urn:microsoft.com/office/officeart/2008/layout/BendingPictureCaption"/>
    <dgm:cxn modelId="{5C8EC961-F3AC-49F5-82E4-8F43F0127941}" srcId="{7BC609DB-2393-450E-AA65-B58C49B6EE91}" destId="{585FDFDF-A7F0-4CA9-8587-E6D93A925C9C}" srcOrd="0" destOrd="0" parTransId="{58F7A72F-0012-4DDB-9A89-134FD7CC43F5}" sibTransId="{5D31CB36-281D-450A-BF32-0C27955CD05B}"/>
    <dgm:cxn modelId="{9DC9F91F-E506-4951-B841-4D107F5348C8}" type="presOf" srcId="{7BC609DB-2393-450E-AA65-B58C49B6EE91}" destId="{5A47D84E-6CE2-4889-BEF2-B69F1A609685}" srcOrd="0" destOrd="0" presId="urn:microsoft.com/office/officeart/2008/layout/BendingPictureCaption"/>
    <dgm:cxn modelId="{3984C74C-549F-4A7D-8163-F1FD3DC79941}" type="presParOf" srcId="{5A47D84E-6CE2-4889-BEF2-B69F1A609685}" destId="{0AD47303-ECD8-4E54-A2CB-EAAF7F9DE2C5}" srcOrd="0" destOrd="0" presId="urn:microsoft.com/office/officeart/2008/layout/BendingPictureCaption"/>
    <dgm:cxn modelId="{2B51B7FA-39CB-44C1-891A-5F1AB91EA660}" type="presParOf" srcId="{0AD47303-ECD8-4E54-A2CB-EAAF7F9DE2C5}" destId="{26E4CB1B-8BE0-46BB-9C0A-02D67263AA5E}" srcOrd="0" destOrd="0" presId="urn:microsoft.com/office/officeart/2008/layout/BendingPictureCaption"/>
    <dgm:cxn modelId="{2D507BC9-1AB4-4CCC-A5DF-AEE09D8541E2}" type="presParOf" srcId="{0AD47303-ECD8-4E54-A2CB-EAAF7F9DE2C5}" destId="{8F95BB4B-B83B-4B5C-BD22-AC76B152FA2C}" srcOrd="1" destOrd="0" presId="urn:microsoft.com/office/officeart/2008/layout/BendingPictureCapti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872715-67D0-40C5-977F-B899284DD754}" type="doc">
      <dgm:prSet loTypeId="urn:microsoft.com/office/officeart/2008/layout/BendingPictureBlocks" loCatId="picture" qsTypeId="urn:microsoft.com/office/officeart/2005/8/quickstyle/simple1" qsCatId="simple" csTypeId="urn:microsoft.com/office/officeart/2005/8/colors/colorful5" csCatId="colorful" phldr="1"/>
      <dgm:spPr/>
      <dgm:t>
        <a:bodyPr/>
        <a:lstStyle/>
        <a:p>
          <a:pPr rtl="1"/>
          <a:endParaRPr lang="ar-EG"/>
        </a:p>
      </dgm:t>
    </dgm:pt>
    <dgm:pt modelId="{8C9ABE63-2044-4B51-B3C0-778111016F5E}">
      <dgm:prSet phldrT="[Text]"/>
      <dgm:spPr/>
      <dgm:t>
        <a:bodyPr/>
        <a:lstStyle/>
        <a:p>
          <a:pPr algn="ctr" rtl="1"/>
          <a:r>
            <a:rPr lang="ar-EG" b="1" dirty="0" smtClean="0">
              <a:solidFill>
                <a:srgbClr val="002060"/>
              </a:solidFill>
            </a:rPr>
            <a:t>مودا</a:t>
          </a:r>
          <a:r>
            <a:rPr lang="en-US" b="1" dirty="0" err="1" smtClean="0">
              <a:solidFill>
                <a:srgbClr val="002060"/>
              </a:solidFill>
            </a:rPr>
            <a:t>Muda</a:t>
          </a:r>
          <a:r>
            <a:rPr lang="ar-EG" b="1" dirty="0" smtClean="0">
              <a:solidFill>
                <a:srgbClr val="002060"/>
              </a:solidFill>
            </a:rPr>
            <a:t> </a:t>
          </a:r>
        </a:p>
        <a:p>
          <a:pPr algn="justLow" rtl="1"/>
          <a:r>
            <a:rPr lang="ar-EG" b="1" dirty="0" smtClean="0"/>
            <a:t> هو ذلك النشاط الذي يستوعب الموارد ولكن لا يولد أي قيمة، بل يضيف تكلفة. </a:t>
          </a:r>
          <a:endParaRPr lang="ar-EG" b="1" dirty="0"/>
        </a:p>
      </dgm:t>
    </dgm:pt>
    <dgm:pt modelId="{8DD01C0D-672F-4329-A979-D59B3451A058}" type="parTrans" cxnId="{7241F232-A661-486A-93F1-CCEE6109C6AE}">
      <dgm:prSet/>
      <dgm:spPr/>
      <dgm:t>
        <a:bodyPr/>
        <a:lstStyle/>
        <a:p>
          <a:pPr rtl="1"/>
          <a:endParaRPr lang="ar-EG"/>
        </a:p>
      </dgm:t>
    </dgm:pt>
    <dgm:pt modelId="{3161EA6A-A25A-4280-AC84-DA15A6153E09}" type="sibTrans" cxnId="{7241F232-A661-486A-93F1-CCEE6109C6AE}">
      <dgm:prSet/>
      <dgm:spPr/>
      <dgm:t>
        <a:bodyPr/>
        <a:lstStyle/>
        <a:p>
          <a:pPr rtl="1"/>
          <a:endParaRPr lang="ar-EG"/>
        </a:p>
      </dgm:t>
    </dgm:pt>
    <dgm:pt modelId="{AE5E4E0A-72AD-475F-AF0E-6A8D8A226BC9}" type="pres">
      <dgm:prSet presAssocID="{00872715-67D0-40C5-977F-B899284DD754}" presName="Name0" presStyleCnt="0">
        <dgm:presLayoutVars>
          <dgm:dir/>
          <dgm:resizeHandles/>
        </dgm:presLayoutVars>
      </dgm:prSet>
      <dgm:spPr/>
      <dgm:t>
        <a:bodyPr/>
        <a:lstStyle/>
        <a:p>
          <a:pPr rtl="1"/>
          <a:endParaRPr lang="ar-EG"/>
        </a:p>
      </dgm:t>
    </dgm:pt>
    <dgm:pt modelId="{0E5A4944-4915-4C1F-A5E6-C1856A231C0E}" type="pres">
      <dgm:prSet presAssocID="{8C9ABE63-2044-4B51-B3C0-778111016F5E}" presName="composite" presStyleCnt="0"/>
      <dgm:spPr/>
    </dgm:pt>
    <dgm:pt modelId="{2435790A-2270-4A57-A11F-3EF3939D6B8A}" type="pres">
      <dgm:prSet presAssocID="{8C9ABE63-2044-4B51-B3C0-778111016F5E}" presName="rect1" presStyleLbl="bgImgPlace1" presStyleIdx="0" presStyleCnt="1"/>
      <dgm:spPr>
        <a:blipFill rotWithShape="1">
          <a:blip xmlns:r="http://schemas.openxmlformats.org/officeDocument/2006/relationships" r:embed="rId1"/>
          <a:stretch>
            <a:fillRect/>
          </a:stretch>
        </a:blipFill>
      </dgm:spPr>
    </dgm:pt>
    <dgm:pt modelId="{5E922665-179B-4448-B95E-3F576DC732AA}" type="pres">
      <dgm:prSet presAssocID="{8C9ABE63-2044-4B51-B3C0-778111016F5E}" presName="rect2" presStyleLbl="node1" presStyleIdx="0" presStyleCnt="1">
        <dgm:presLayoutVars>
          <dgm:bulletEnabled val="1"/>
        </dgm:presLayoutVars>
      </dgm:prSet>
      <dgm:spPr/>
      <dgm:t>
        <a:bodyPr/>
        <a:lstStyle/>
        <a:p>
          <a:pPr rtl="1"/>
          <a:endParaRPr lang="ar-EG"/>
        </a:p>
      </dgm:t>
    </dgm:pt>
  </dgm:ptLst>
  <dgm:cxnLst>
    <dgm:cxn modelId="{7241F232-A661-486A-93F1-CCEE6109C6AE}" srcId="{00872715-67D0-40C5-977F-B899284DD754}" destId="{8C9ABE63-2044-4B51-B3C0-778111016F5E}" srcOrd="0" destOrd="0" parTransId="{8DD01C0D-672F-4329-A979-D59B3451A058}" sibTransId="{3161EA6A-A25A-4280-AC84-DA15A6153E09}"/>
    <dgm:cxn modelId="{1FD6AE82-F1D1-4209-9E17-E811DC70B802}" type="presOf" srcId="{00872715-67D0-40C5-977F-B899284DD754}" destId="{AE5E4E0A-72AD-475F-AF0E-6A8D8A226BC9}" srcOrd="0" destOrd="0" presId="urn:microsoft.com/office/officeart/2008/layout/BendingPictureBlocks"/>
    <dgm:cxn modelId="{532708FD-E424-4A6F-B815-E67D688BD851}" type="presOf" srcId="{8C9ABE63-2044-4B51-B3C0-778111016F5E}" destId="{5E922665-179B-4448-B95E-3F576DC732AA}" srcOrd="0" destOrd="0" presId="urn:microsoft.com/office/officeart/2008/layout/BendingPictureBlocks"/>
    <dgm:cxn modelId="{6EF7BA39-1DF7-4EB7-8BBA-DBDC36DEC129}" type="presParOf" srcId="{AE5E4E0A-72AD-475F-AF0E-6A8D8A226BC9}" destId="{0E5A4944-4915-4C1F-A5E6-C1856A231C0E}" srcOrd="0" destOrd="0" presId="urn:microsoft.com/office/officeart/2008/layout/BendingPictureBlocks"/>
    <dgm:cxn modelId="{2D3717F6-D823-40D4-A90C-8FB0CD1C2E8E}" type="presParOf" srcId="{0E5A4944-4915-4C1F-A5E6-C1856A231C0E}" destId="{2435790A-2270-4A57-A11F-3EF3939D6B8A}" srcOrd="0" destOrd="0" presId="urn:microsoft.com/office/officeart/2008/layout/BendingPictureBlocks"/>
    <dgm:cxn modelId="{AAE2C9B2-FFB7-4019-B473-7C9F2760A7BA}" type="presParOf" srcId="{0E5A4944-4915-4C1F-A5E6-C1856A231C0E}" destId="{5E922665-179B-4448-B95E-3F576DC732AA}" srcOrd="1" destOrd="0" presId="urn:microsoft.com/office/officeart/2008/layout/Bending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872715-67D0-40C5-977F-B899284DD754}" type="doc">
      <dgm:prSet loTypeId="urn:microsoft.com/office/officeart/2008/layout/BendingPictureBlocks" loCatId="picture" qsTypeId="urn:microsoft.com/office/officeart/2005/8/quickstyle/simple1" qsCatId="simple" csTypeId="urn:microsoft.com/office/officeart/2005/8/colors/colorful3" csCatId="colorful" phldr="1"/>
      <dgm:spPr/>
      <dgm:t>
        <a:bodyPr/>
        <a:lstStyle/>
        <a:p>
          <a:pPr rtl="1"/>
          <a:endParaRPr lang="ar-EG"/>
        </a:p>
      </dgm:t>
    </dgm:pt>
    <dgm:pt modelId="{8C9ABE63-2044-4B51-B3C0-778111016F5E}">
      <dgm:prSet phldrT="[Text]" custT="1"/>
      <dgm:spPr/>
      <dgm:t>
        <a:bodyPr/>
        <a:lstStyle/>
        <a:p>
          <a:pPr algn="ctr" rtl="1"/>
          <a:r>
            <a:rPr lang="ar-EG" sz="2400" b="1" dirty="0" smtClean="0">
              <a:solidFill>
                <a:srgbClr val="002060"/>
              </a:solidFill>
            </a:rPr>
            <a:t>مورا</a:t>
          </a:r>
          <a:r>
            <a:rPr lang="en-US" sz="2400" b="1" dirty="0" smtClean="0">
              <a:solidFill>
                <a:srgbClr val="002060"/>
              </a:solidFill>
            </a:rPr>
            <a:t>Mura</a:t>
          </a:r>
          <a:endParaRPr lang="ar-EG" sz="2400" b="1" dirty="0" smtClean="0">
            <a:solidFill>
              <a:srgbClr val="002060"/>
            </a:solidFill>
          </a:endParaRPr>
        </a:p>
        <a:p>
          <a:pPr algn="justLow" rtl="1"/>
          <a:r>
            <a:rPr lang="ar-EG" sz="2400" b="1" dirty="0" smtClean="0"/>
            <a:t> هي عدم الاتساق او التقلب وعم الثبات في النظام</a:t>
          </a:r>
          <a:endParaRPr lang="ar-EG" sz="2400" b="1" dirty="0"/>
        </a:p>
      </dgm:t>
    </dgm:pt>
    <dgm:pt modelId="{8DD01C0D-672F-4329-A979-D59B3451A058}" type="parTrans" cxnId="{7241F232-A661-486A-93F1-CCEE6109C6AE}">
      <dgm:prSet/>
      <dgm:spPr/>
      <dgm:t>
        <a:bodyPr/>
        <a:lstStyle/>
        <a:p>
          <a:pPr rtl="1"/>
          <a:endParaRPr lang="ar-EG"/>
        </a:p>
      </dgm:t>
    </dgm:pt>
    <dgm:pt modelId="{3161EA6A-A25A-4280-AC84-DA15A6153E09}" type="sibTrans" cxnId="{7241F232-A661-486A-93F1-CCEE6109C6AE}">
      <dgm:prSet/>
      <dgm:spPr/>
      <dgm:t>
        <a:bodyPr/>
        <a:lstStyle/>
        <a:p>
          <a:pPr rtl="1"/>
          <a:endParaRPr lang="ar-EG"/>
        </a:p>
      </dgm:t>
    </dgm:pt>
    <dgm:pt modelId="{AE5E4E0A-72AD-475F-AF0E-6A8D8A226BC9}" type="pres">
      <dgm:prSet presAssocID="{00872715-67D0-40C5-977F-B899284DD754}" presName="Name0" presStyleCnt="0">
        <dgm:presLayoutVars>
          <dgm:dir/>
          <dgm:resizeHandles/>
        </dgm:presLayoutVars>
      </dgm:prSet>
      <dgm:spPr/>
      <dgm:t>
        <a:bodyPr/>
        <a:lstStyle/>
        <a:p>
          <a:pPr rtl="1"/>
          <a:endParaRPr lang="ar-EG"/>
        </a:p>
      </dgm:t>
    </dgm:pt>
    <dgm:pt modelId="{0E5A4944-4915-4C1F-A5E6-C1856A231C0E}" type="pres">
      <dgm:prSet presAssocID="{8C9ABE63-2044-4B51-B3C0-778111016F5E}" presName="composite" presStyleCnt="0"/>
      <dgm:spPr/>
    </dgm:pt>
    <dgm:pt modelId="{2435790A-2270-4A57-A11F-3EF3939D6B8A}" type="pres">
      <dgm:prSet presAssocID="{8C9ABE63-2044-4B51-B3C0-778111016F5E}" presName="rect1" presStyleLbl="bgImgPlace1" presStyleIdx="0" presStyleCnt="1"/>
      <dgm:spPr>
        <a:blipFill rotWithShape="1">
          <a:blip xmlns:r="http://schemas.openxmlformats.org/officeDocument/2006/relationships" r:embed="rId1"/>
          <a:stretch>
            <a:fillRect/>
          </a:stretch>
        </a:blipFill>
      </dgm:spPr>
    </dgm:pt>
    <dgm:pt modelId="{5E922665-179B-4448-B95E-3F576DC732AA}" type="pres">
      <dgm:prSet presAssocID="{8C9ABE63-2044-4B51-B3C0-778111016F5E}" presName="rect2" presStyleLbl="node1" presStyleIdx="0" presStyleCnt="1">
        <dgm:presLayoutVars>
          <dgm:bulletEnabled val="1"/>
        </dgm:presLayoutVars>
      </dgm:prSet>
      <dgm:spPr/>
      <dgm:t>
        <a:bodyPr/>
        <a:lstStyle/>
        <a:p>
          <a:pPr rtl="1"/>
          <a:endParaRPr lang="ar-EG"/>
        </a:p>
      </dgm:t>
    </dgm:pt>
  </dgm:ptLst>
  <dgm:cxnLst>
    <dgm:cxn modelId="{7241F232-A661-486A-93F1-CCEE6109C6AE}" srcId="{00872715-67D0-40C5-977F-B899284DD754}" destId="{8C9ABE63-2044-4B51-B3C0-778111016F5E}" srcOrd="0" destOrd="0" parTransId="{8DD01C0D-672F-4329-A979-D59B3451A058}" sibTransId="{3161EA6A-A25A-4280-AC84-DA15A6153E09}"/>
    <dgm:cxn modelId="{D273E767-43E8-43AD-801F-2321896FCFC1}" type="presOf" srcId="{00872715-67D0-40C5-977F-B899284DD754}" destId="{AE5E4E0A-72AD-475F-AF0E-6A8D8A226BC9}" srcOrd="0" destOrd="0" presId="urn:microsoft.com/office/officeart/2008/layout/BendingPictureBlocks"/>
    <dgm:cxn modelId="{FE44F62D-F413-4B10-86A4-1012E504823B}" type="presOf" srcId="{8C9ABE63-2044-4B51-B3C0-778111016F5E}" destId="{5E922665-179B-4448-B95E-3F576DC732AA}" srcOrd="0" destOrd="0" presId="urn:microsoft.com/office/officeart/2008/layout/BendingPictureBlocks"/>
    <dgm:cxn modelId="{049D3124-8A92-4C20-B93D-F1CC59FE64BF}" type="presParOf" srcId="{AE5E4E0A-72AD-475F-AF0E-6A8D8A226BC9}" destId="{0E5A4944-4915-4C1F-A5E6-C1856A231C0E}" srcOrd="0" destOrd="0" presId="urn:microsoft.com/office/officeart/2008/layout/BendingPictureBlocks"/>
    <dgm:cxn modelId="{3961519E-35A6-4489-9931-62929E06800D}" type="presParOf" srcId="{0E5A4944-4915-4C1F-A5E6-C1856A231C0E}" destId="{2435790A-2270-4A57-A11F-3EF3939D6B8A}" srcOrd="0" destOrd="0" presId="urn:microsoft.com/office/officeart/2008/layout/BendingPictureBlocks"/>
    <dgm:cxn modelId="{444E1749-04CF-4592-887F-9D1CAD915EEB}" type="presParOf" srcId="{0E5A4944-4915-4C1F-A5E6-C1856A231C0E}" destId="{5E922665-179B-4448-B95E-3F576DC732AA}" srcOrd="1" destOrd="0" presId="urn:microsoft.com/office/officeart/2008/layout/Bending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872715-67D0-40C5-977F-B899284DD754}" type="doc">
      <dgm:prSet loTypeId="urn:microsoft.com/office/officeart/2008/layout/BendingPictureBlocks" loCatId="picture" qsTypeId="urn:microsoft.com/office/officeart/2005/8/quickstyle/simple1" qsCatId="simple" csTypeId="urn:microsoft.com/office/officeart/2005/8/colors/colorful4" csCatId="colorful" phldr="1"/>
      <dgm:spPr/>
      <dgm:t>
        <a:bodyPr/>
        <a:lstStyle/>
        <a:p>
          <a:pPr rtl="1"/>
          <a:endParaRPr lang="ar-EG"/>
        </a:p>
      </dgm:t>
    </dgm:pt>
    <dgm:pt modelId="{8C9ABE63-2044-4B51-B3C0-778111016F5E}">
      <dgm:prSet phldrT="[Text]" custT="1"/>
      <dgm:spPr/>
      <dgm:t>
        <a:bodyPr/>
        <a:lstStyle/>
        <a:p>
          <a:pPr algn="ctr" rtl="1"/>
          <a:r>
            <a:rPr lang="ar-EG" sz="2400" b="1" dirty="0" smtClean="0">
              <a:solidFill>
                <a:srgbClr val="002060"/>
              </a:solidFill>
            </a:rPr>
            <a:t>موري </a:t>
          </a:r>
          <a:r>
            <a:rPr lang="en-US" sz="2400" b="1" dirty="0" err="1" smtClean="0">
              <a:solidFill>
                <a:srgbClr val="002060"/>
              </a:solidFill>
            </a:rPr>
            <a:t>Muri</a:t>
          </a:r>
          <a:endParaRPr lang="ar-EG" sz="2400" b="1" dirty="0" smtClean="0">
            <a:solidFill>
              <a:srgbClr val="002060"/>
            </a:solidFill>
          </a:endParaRPr>
        </a:p>
        <a:p>
          <a:pPr algn="justLow" rtl="1"/>
          <a:r>
            <a:rPr lang="ar-EG" sz="2400" b="1" dirty="0" smtClean="0"/>
            <a:t> هي الإجهاد والتعب الجسدي</a:t>
          </a:r>
          <a:endParaRPr lang="ar-EG" sz="2400" b="1" dirty="0"/>
        </a:p>
      </dgm:t>
    </dgm:pt>
    <dgm:pt modelId="{8DD01C0D-672F-4329-A979-D59B3451A058}" type="parTrans" cxnId="{7241F232-A661-486A-93F1-CCEE6109C6AE}">
      <dgm:prSet/>
      <dgm:spPr/>
      <dgm:t>
        <a:bodyPr/>
        <a:lstStyle/>
        <a:p>
          <a:pPr rtl="1"/>
          <a:endParaRPr lang="ar-EG"/>
        </a:p>
      </dgm:t>
    </dgm:pt>
    <dgm:pt modelId="{3161EA6A-A25A-4280-AC84-DA15A6153E09}" type="sibTrans" cxnId="{7241F232-A661-486A-93F1-CCEE6109C6AE}">
      <dgm:prSet/>
      <dgm:spPr/>
      <dgm:t>
        <a:bodyPr/>
        <a:lstStyle/>
        <a:p>
          <a:pPr rtl="1"/>
          <a:endParaRPr lang="ar-EG"/>
        </a:p>
      </dgm:t>
    </dgm:pt>
    <dgm:pt modelId="{AE5E4E0A-72AD-475F-AF0E-6A8D8A226BC9}" type="pres">
      <dgm:prSet presAssocID="{00872715-67D0-40C5-977F-B899284DD754}" presName="Name0" presStyleCnt="0">
        <dgm:presLayoutVars>
          <dgm:dir/>
          <dgm:resizeHandles/>
        </dgm:presLayoutVars>
      </dgm:prSet>
      <dgm:spPr/>
      <dgm:t>
        <a:bodyPr/>
        <a:lstStyle/>
        <a:p>
          <a:pPr rtl="1"/>
          <a:endParaRPr lang="ar-EG"/>
        </a:p>
      </dgm:t>
    </dgm:pt>
    <dgm:pt modelId="{0E5A4944-4915-4C1F-A5E6-C1856A231C0E}" type="pres">
      <dgm:prSet presAssocID="{8C9ABE63-2044-4B51-B3C0-778111016F5E}" presName="composite" presStyleCnt="0"/>
      <dgm:spPr/>
    </dgm:pt>
    <dgm:pt modelId="{2435790A-2270-4A57-A11F-3EF3939D6B8A}" type="pres">
      <dgm:prSet presAssocID="{8C9ABE63-2044-4B51-B3C0-778111016F5E}" presName="rect1" presStyleLbl="bgImgPlace1" presStyleIdx="0" presStyleCnt="1"/>
      <dgm:spPr>
        <a:blipFill rotWithShape="1">
          <a:blip xmlns:r="http://schemas.openxmlformats.org/officeDocument/2006/relationships" r:embed="rId1"/>
          <a:stretch>
            <a:fillRect/>
          </a:stretch>
        </a:blipFill>
      </dgm:spPr>
    </dgm:pt>
    <dgm:pt modelId="{5E922665-179B-4448-B95E-3F576DC732AA}" type="pres">
      <dgm:prSet presAssocID="{8C9ABE63-2044-4B51-B3C0-778111016F5E}" presName="rect2" presStyleLbl="node1" presStyleIdx="0" presStyleCnt="1">
        <dgm:presLayoutVars>
          <dgm:bulletEnabled val="1"/>
        </dgm:presLayoutVars>
      </dgm:prSet>
      <dgm:spPr/>
      <dgm:t>
        <a:bodyPr/>
        <a:lstStyle/>
        <a:p>
          <a:pPr rtl="1"/>
          <a:endParaRPr lang="ar-EG"/>
        </a:p>
      </dgm:t>
    </dgm:pt>
  </dgm:ptLst>
  <dgm:cxnLst>
    <dgm:cxn modelId="{7241F232-A661-486A-93F1-CCEE6109C6AE}" srcId="{00872715-67D0-40C5-977F-B899284DD754}" destId="{8C9ABE63-2044-4B51-B3C0-778111016F5E}" srcOrd="0" destOrd="0" parTransId="{8DD01C0D-672F-4329-A979-D59B3451A058}" sibTransId="{3161EA6A-A25A-4280-AC84-DA15A6153E09}"/>
    <dgm:cxn modelId="{EDE2D83D-75B6-4A6E-8348-34E76C6976E1}" type="presOf" srcId="{8C9ABE63-2044-4B51-B3C0-778111016F5E}" destId="{5E922665-179B-4448-B95E-3F576DC732AA}" srcOrd="0" destOrd="0" presId="urn:microsoft.com/office/officeart/2008/layout/BendingPictureBlocks"/>
    <dgm:cxn modelId="{5553C6FA-D021-4DFE-80D9-068081327323}" type="presOf" srcId="{00872715-67D0-40C5-977F-B899284DD754}" destId="{AE5E4E0A-72AD-475F-AF0E-6A8D8A226BC9}" srcOrd="0" destOrd="0" presId="urn:microsoft.com/office/officeart/2008/layout/BendingPictureBlocks"/>
    <dgm:cxn modelId="{164A0F8C-A3B9-430A-B052-E9932B8DEC80}" type="presParOf" srcId="{AE5E4E0A-72AD-475F-AF0E-6A8D8A226BC9}" destId="{0E5A4944-4915-4C1F-A5E6-C1856A231C0E}" srcOrd="0" destOrd="0" presId="urn:microsoft.com/office/officeart/2008/layout/BendingPictureBlocks"/>
    <dgm:cxn modelId="{AE6053CE-51CA-48E7-8060-FA61645512B3}" type="presParOf" srcId="{0E5A4944-4915-4C1F-A5E6-C1856A231C0E}" destId="{2435790A-2270-4A57-A11F-3EF3939D6B8A}" srcOrd="0" destOrd="0" presId="urn:microsoft.com/office/officeart/2008/layout/BendingPictureBlocks"/>
    <dgm:cxn modelId="{CB3220EE-7874-4D05-911E-10BE1394C2B7}" type="presParOf" srcId="{0E5A4944-4915-4C1F-A5E6-C1856A231C0E}" destId="{5E922665-179B-4448-B95E-3F576DC732AA}" srcOrd="1" destOrd="0" presId="urn:microsoft.com/office/officeart/2008/layout/BendingPictureBlock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EAAFC-3603-4243-AE0D-5F20C4E10391}">
      <dsp:nvSpPr>
        <dsp:cNvPr id="0" name=""/>
        <dsp:cNvSpPr/>
      </dsp:nvSpPr>
      <dsp:spPr>
        <a:xfrm>
          <a:off x="1389811" y="-3160"/>
          <a:ext cx="4992776" cy="4992776"/>
        </a:xfrm>
        <a:prstGeom prst="circularArrow">
          <a:avLst>
            <a:gd name="adj1" fmla="val 5274"/>
            <a:gd name="adj2" fmla="val 312630"/>
            <a:gd name="adj3" fmla="val 14232271"/>
            <a:gd name="adj4" fmla="val 1712459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F2A79-3D7C-4DC9-9C99-FF3EC39235A5}">
      <dsp:nvSpPr>
        <dsp:cNvPr id="0" name=""/>
        <dsp:cNvSpPr/>
      </dsp:nvSpPr>
      <dsp:spPr>
        <a:xfrm>
          <a:off x="2939318" y="2991"/>
          <a:ext cx="1893763" cy="9468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التعريف بفلسفة كايزن اليابانية    </a:t>
          </a:r>
          <a:endParaRPr lang="ar-EG" sz="2000" b="1" kern="1200" dirty="0"/>
        </a:p>
      </dsp:txBody>
      <dsp:txXfrm>
        <a:off x="2939318" y="2991"/>
        <a:ext cx="1893763" cy="946881"/>
      </dsp:txXfrm>
    </dsp:sp>
    <dsp:sp modelId="{170E0D10-6D5E-4592-92E5-9E0DCC6414D5}">
      <dsp:nvSpPr>
        <dsp:cNvPr id="0" name=""/>
        <dsp:cNvSpPr/>
      </dsp:nvSpPr>
      <dsp:spPr>
        <a:xfrm>
          <a:off x="4693424" y="1015725"/>
          <a:ext cx="1893763" cy="9468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أستراتيجية كايزن</a:t>
          </a:r>
          <a:endParaRPr lang="ar-EG" sz="2000" b="1" kern="1200" dirty="0"/>
        </a:p>
      </dsp:txBody>
      <dsp:txXfrm>
        <a:off x="4693424" y="1015725"/>
        <a:ext cx="1893763" cy="946881"/>
      </dsp:txXfrm>
    </dsp:sp>
    <dsp:sp modelId="{24977FF7-24C6-4564-9A9A-2296096DF009}">
      <dsp:nvSpPr>
        <dsp:cNvPr id="0" name=""/>
        <dsp:cNvSpPr/>
      </dsp:nvSpPr>
      <dsp:spPr>
        <a:xfrm>
          <a:off x="4693424" y="3041192"/>
          <a:ext cx="1893763" cy="94688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الهدر فى كايزن </a:t>
          </a:r>
          <a:endParaRPr lang="ar-EG" sz="2000" b="1" kern="1200" dirty="0"/>
        </a:p>
      </dsp:txBody>
      <dsp:txXfrm>
        <a:off x="4693424" y="3041192"/>
        <a:ext cx="1893763" cy="946881"/>
      </dsp:txXfrm>
    </dsp:sp>
    <dsp:sp modelId="{6FB6ECA8-DB54-4014-A002-2BBE422E6BFE}">
      <dsp:nvSpPr>
        <dsp:cNvPr id="0" name=""/>
        <dsp:cNvSpPr/>
      </dsp:nvSpPr>
      <dsp:spPr>
        <a:xfrm>
          <a:off x="2939318" y="4053926"/>
          <a:ext cx="1893763" cy="9468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أساليب تحليل المشكلات فى كايزن </a:t>
          </a:r>
          <a:endParaRPr lang="ar-EG" sz="2000" b="1" kern="1200" dirty="0"/>
        </a:p>
      </dsp:txBody>
      <dsp:txXfrm>
        <a:off x="2939318" y="4053926"/>
        <a:ext cx="1893763" cy="946881"/>
      </dsp:txXfrm>
    </dsp:sp>
    <dsp:sp modelId="{76B0D321-7150-4A42-90FA-9E06671BD8DE}">
      <dsp:nvSpPr>
        <dsp:cNvPr id="0" name=""/>
        <dsp:cNvSpPr/>
      </dsp:nvSpPr>
      <dsp:spPr>
        <a:xfrm>
          <a:off x="1185212" y="3041192"/>
          <a:ext cx="1893763" cy="94688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كايزن فى بيئة العمل</a:t>
          </a:r>
          <a:endParaRPr lang="ar-EG" sz="2000" b="1" kern="1200" dirty="0"/>
        </a:p>
      </dsp:txBody>
      <dsp:txXfrm>
        <a:off x="1185212" y="3041192"/>
        <a:ext cx="1893763" cy="946881"/>
      </dsp:txXfrm>
    </dsp:sp>
    <dsp:sp modelId="{6F1D6EA8-5127-4F6D-BE06-079820468343}">
      <dsp:nvSpPr>
        <dsp:cNvPr id="0" name=""/>
        <dsp:cNvSpPr/>
      </dsp:nvSpPr>
      <dsp:spPr>
        <a:xfrm>
          <a:off x="1185212" y="1015725"/>
          <a:ext cx="1893763" cy="9468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تنظيم بيئة العمل</a:t>
          </a:r>
          <a:endParaRPr lang="ar-EG" sz="2000" b="1" kern="1200" dirty="0"/>
        </a:p>
      </dsp:txBody>
      <dsp:txXfrm>
        <a:off x="1185212" y="1015725"/>
        <a:ext cx="1893763" cy="94688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117B67-66E9-4444-A699-E54F3C44ADFE}">
      <dsp:nvSpPr>
        <dsp:cNvPr id="0" name=""/>
        <dsp:cNvSpPr/>
      </dsp:nvSpPr>
      <dsp:spPr>
        <a:xfrm>
          <a:off x="1882314" y="728"/>
          <a:ext cx="5092355" cy="3170927"/>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F9CF1-2C96-42E0-9AC4-6C6DD8C288AF}">
      <dsp:nvSpPr>
        <dsp:cNvPr id="0" name=""/>
        <dsp:cNvSpPr/>
      </dsp:nvSpPr>
      <dsp:spPr>
        <a:xfrm>
          <a:off x="1906451" y="3024576"/>
          <a:ext cx="5092355" cy="2322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latin typeface="Simplified Arabic" panose="02020603050405020304" pitchFamily="18" charset="-78"/>
              <a:cs typeface="Simplified Arabic" panose="02020603050405020304" pitchFamily="18" charset="-78"/>
            </a:rPr>
            <a:t>إن التغيير المستمر المتسارع فى شتى مناحى الحياة يضع أمام الآفراد والمنظمات تحديات جمة تدفعها إلى التطوير والتحسين المستمر فالتغيير هو السمة الامعة للقرن الحادى والعشرين والتطوير والتحسين المستمر بمثابة الوجه الآخر لهذه العملة ومن لا يتقدم يتقادم . </a:t>
          </a:r>
          <a:endParaRPr lang="ar-EG" sz="2000" b="1" kern="1200" dirty="0">
            <a:solidFill>
              <a:srgbClr val="002060"/>
            </a:solidFill>
            <a:latin typeface="Simplified Arabic" panose="02020603050405020304" pitchFamily="18" charset="-78"/>
            <a:cs typeface="Simplified Arabic" panose="02020603050405020304" pitchFamily="18" charset="-78"/>
          </a:endParaRPr>
        </a:p>
      </dsp:txBody>
      <dsp:txXfrm>
        <a:off x="1906451" y="3024576"/>
        <a:ext cx="5092355" cy="2322604"/>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9529FE-2086-4E2F-95CD-EA3B4C9F6AE5}">
      <dsp:nvSpPr>
        <dsp:cNvPr id="0" name=""/>
        <dsp:cNvSpPr/>
      </dsp:nvSpPr>
      <dsp:spPr>
        <a:xfrm>
          <a:off x="6012061" y="1380473"/>
          <a:ext cx="2557539" cy="3008869"/>
        </a:xfrm>
        <a:prstGeom prst="rect">
          <a:avLst/>
        </a:prstGeom>
        <a:solidFill>
          <a:srgbClr val="92D050">
            <a:alpha val="40000"/>
          </a:srgb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89CCE2-4479-409A-A39A-0CA405D45F51}">
      <dsp:nvSpPr>
        <dsp:cNvPr id="0" name=""/>
        <dsp:cNvSpPr/>
      </dsp:nvSpPr>
      <dsp:spPr>
        <a:xfrm>
          <a:off x="6139938" y="1500828"/>
          <a:ext cx="2301785" cy="1955765"/>
        </a:xfrm>
        <a:prstGeom prst="rect">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02BA5-E870-4371-B88C-F94D144B3B70}">
      <dsp:nvSpPr>
        <dsp:cNvPr id="0" name=""/>
        <dsp:cNvSpPr/>
      </dsp:nvSpPr>
      <dsp:spPr>
        <a:xfrm>
          <a:off x="6139938" y="3456593"/>
          <a:ext cx="2301785" cy="812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Low" defTabSz="800100" rtl="1">
            <a:lnSpc>
              <a:spcPct val="90000"/>
            </a:lnSpc>
            <a:spcBef>
              <a:spcPct val="0"/>
            </a:spcBef>
            <a:spcAft>
              <a:spcPct val="35000"/>
            </a:spcAft>
          </a:pPr>
          <a:r>
            <a:rPr lang="ar-EG" sz="1800" b="1" kern="1200" dirty="0" smtClean="0">
              <a:solidFill>
                <a:srgbClr val="002060"/>
              </a:solidFill>
            </a:rPr>
            <a:t>رفع مستوى معارف ومهارات العاملين فى مجال التحسين المراد تحقيقه ..</a:t>
          </a:r>
          <a:endParaRPr lang="ar-EG" sz="1800" b="1" kern="1200" dirty="0">
            <a:solidFill>
              <a:srgbClr val="002060"/>
            </a:solidFill>
          </a:endParaRPr>
        </a:p>
      </dsp:txBody>
      <dsp:txXfrm>
        <a:off x="6139938" y="3456593"/>
        <a:ext cx="2301785" cy="812394"/>
      </dsp:txXfrm>
    </dsp:sp>
    <dsp:sp modelId="{5EBFCBAB-64FF-4505-B148-CFEF2EF68E43}">
      <dsp:nvSpPr>
        <dsp:cNvPr id="0" name=""/>
        <dsp:cNvSpPr/>
      </dsp:nvSpPr>
      <dsp:spPr>
        <a:xfrm>
          <a:off x="3007480" y="1380473"/>
          <a:ext cx="2557539" cy="3008869"/>
        </a:xfrm>
        <a:prstGeom prst="rect">
          <a:avLst/>
        </a:prstGeom>
        <a:solidFill>
          <a:schemeClr val="accent3">
            <a:alpha val="40000"/>
            <a:tint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2AC9FE-32D0-4E05-B187-D2DEB9299A7A}">
      <dsp:nvSpPr>
        <dsp:cNvPr id="0" name=""/>
        <dsp:cNvSpPr/>
      </dsp:nvSpPr>
      <dsp:spPr>
        <a:xfrm>
          <a:off x="3135357" y="1500828"/>
          <a:ext cx="2301785" cy="1955765"/>
        </a:xfrm>
        <a:prstGeom prst="rect">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C991D0-2C93-4423-BCE2-A0CA9C1876B2}">
      <dsp:nvSpPr>
        <dsp:cNvPr id="0" name=""/>
        <dsp:cNvSpPr/>
      </dsp:nvSpPr>
      <dsp:spPr>
        <a:xfrm>
          <a:off x="3135357" y="3456593"/>
          <a:ext cx="2301785" cy="812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1" kern="1200" dirty="0" smtClean="0">
              <a:solidFill>
                <a:srgbClr val="002060"/>
              </a:solidFill>
            </a:rPr>
            <a:t>غرس الثقة والولاء وروح التعاون لدى العاملين .</a:t>
          </a:r>
          <a:endParaRPr lang="ar-EG" sz="1800" b="1" kern="1200" dirty="0">
            <a:solidFill>
              <a:srgbClr val="002060"/>
            </a:solidFill>
          </a:endParaRPr>
        </a:p>
      </dsp:txBody>
      <dsp:txXfrm>
        <a:off x="3135357" y="3456593"/>
        <a:ext cx="2301785" cy="812394"/>
      </dsp:txXfrm>
    </dsp:sp>
    <dsp:sp modelId="{44D3D49C-65E9-4208-B3CE-7CE42D88369B}">
      <dsp:nvSpPr>
        <dsp:cNvPr id="0" name=""/>
        <dsp:cNvSpPr/>
      </dsp:nvSpPr>
      <dsp:spPr>
        <a:xfrm>
          <a:off x="2899" y="1380473"/>
          <a:ext cx="2557539" cy="3008869"/>
        </a:xfrm>
        <a:prstGeom prst="rect">
          <a:avLst/>
        </a:prstGeom>
        <a:solidFill>
          <a:schemeClr val="accent3">
            <a:alpha val="40000"/>
            <a:tint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E51CC1-8E86-4F2F-B258-616AA56AADAC}">
      <dsp:nvSpPr>
        <dsp:cNvPr id="0" name=""/>
        <dsp:cNvSpPr/>
      </dsp:nvSpPr>
      <dsp:spPr>
        <a:xfrm>
          <a:off x="130775" y="1500828"/>
          <a:ext cx="2301785" cy="1955765"/>
        </a:xfrm>
        <a:prstGeom prst="rect">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D5FCDD-5704-4809-B659-112EEB39927B}">
      <dsp:nvSpPr>
        <dsp:cNvPr id="0" name=""/>
        <dsp:cNvSpPr/>
      </dsp:nvSpPr>
      <dsp:spPr>
        <a:xfrm>
          <a:off x="130775" y="3456593"/>
          <a:ext cx="2301785" cy="812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1" kern="1200" dirty="0" smtClean="0">
              <a:solidFill>
                <a:srgbClr val="002060"/>
              </a:solidFill>
            </a:rPr>
            <a:t>المحافظة على النظام .</a:t>
          </a:r>
          <a:endParaRPr lang="ar-EG" sz="1800" b="1" kern="1200" dirty="0">
            <a:solidFill>
              <a:srgbClr val="002060"/>
            </a:solidFill>
          </a:endParaRPr>
        </a:p>
      </dsp:txBody>
      <dsp:txXfrm>
        <a:off x="130775" y="3456593"/>
        <a:ext cx="2301785" cy="81239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7.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1600" y="1"/>
            <a:ext cx="3962400" cy="344091"/>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2117" y="1"/>
            <a:ext cx="3962400" cy="344091"/>
          </a:xfrm>
          <a:prstGeom prst="rect">
            <a:avLst/>
          </a:prstGeom>
        </p:spPr>
        <p:txBody>
          <a:bodyPr vert="horz" lIns="91440" tIns="45720" rIns="91440" bIns="45720" rtlCol="1"/>
          <a:lstStyle>
            <a:lvl1pPr algn="l">
              <a:defRPr sz="1200"/>
            </a:lvl1pPr>
          </a:lstStyle>
          <a:p>
            <a:fld id="{27AF6A2E-B150-4FD8-8594-FE4226246489}" type="datetimeFigureOut">
              <a:rPr lang="ar-EG" smtClean="0"/>
              <a:pPr/>
              <a:t>15/02/1438</a:t>
            </a:fld>
            <a:endParaRPr lang="ar-EG"/>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5181600" y="6513910"/>
            <a:ext cx="3962400" cy="34409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2117" y="6513910"/>
            <a:ext cx="3962400" cy="344090"/>
          </a:xfrm>
          <a:prstGeom prst="rect">
            <a:avLst/>
          </a:prstGeom>
        </p:spPr>
        <p:txBody>
          <a:bodyPr vert="horz" lIns="91440" tIns="45720" rIns="91440" bIns="45720" rtlCol="1" anchor="b"/>
          <a:lstStyle>
            <a:lvl1pPr algn="l">
              <a:defRPr sz="1200"/>
            </a:lvl1pPr>
          </a:lstStyle>
          <a:p>
            <a:fld id="{6978A213-B918-49A9-8511-9CAC2C2A8A2D}" type="slidenum">
              <a:rPr lang="ar-EG" smtClean="0"/>
              <a:pPr/>
              <a:t>‹#›</a:t>
            </a:fld>
            <a:endParaRPr lang="ar-EG"/>
          </a:p>
        </p:txBody>
      </p:sp>
    </p:spTree>
    <p:extLst>
      <p:ext uri="{BB962C8B-B14F-4D97-AF65-F5344CB8AC3E}">
        <p14:creationId xmlns:p14="http://schemas.microsoft.com/office/powerpoint/2010/main" xmlns="" val="41699027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a:t>
            </a:fld>
            <a:endParaRPr lang="ar-EG"/>
          </a:p>
        </p:txBody>
      </p:sp>
    </p:spTree>
    <p:extLst>
      <p:ext uri="{BB962C8B-B14F-4D97-AF65-F5344CB8AC3E}">
        <p14:creationId xmlns:p14="http://schemas.microsoft.com/office/powerpoint/2010/main" xmlns="" val="82826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7134330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6969165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7112888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931265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564207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2800558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3153733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9331706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6346191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3519835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109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1504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72716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8614182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693328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812127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793857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6095004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577384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0553190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2767340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397570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119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07857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2474124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8344121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6871789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1020414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0720824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964729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152401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7811183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659139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2933224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129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94316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695173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130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4956049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normAutofit/>
          </a:bodyPr>
          <a:lstStyle/>
          <a:p>
            <a:endParaRPr lang="ar-EG"/>
          </a:p>
        </p:txBody>
      </p:sp>
      <p:sp>
        <p:nvSpPr>
          <p:cNvPr id="4" name="Slide Number Placeholder 3"/>
          <p:cNvSpPr>
            <a:spLocks noGrp="1"/>
          </p:cNvSpPr>
          <p:nvPr>
            <p:ph type="sldNum" sz="quarter" idx="10"/>
          </p:nvPr>
        </p:nvSpPr>
        <p:spPr/>
        <p:txBody>
          <a:bodyPr/>
          <a:lstStyle/>
          <a:p>
            <a:fld id="{6978A213-B918-49A9-8511-9CAC2C2A8A2D}" type="slidenum">
              <a:rPr lang="ar-EG" smtClean="0"/>
              <a:pPr/>
              <a:t>131</a:t>
            </a:fld>
            <a:endParaRPr lang="ar-EG"/>
          </a:p>
        </p:txBody>
      </p:sp>
    </p:spTree>
    <p:extLst>
      <p:ext uri="{BB962C8B-B14F-4D97-AF65-F5344CB8AC3E}">
        <p14:creationId xmlns:p14="http://schemas.microsoft.com/office/powerpoint/2010/main" xmlns="" val="228313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0723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5114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747329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8523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59120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19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3601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61176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424831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582208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443874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219106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192794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81351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726387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341494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557599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26703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73190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30341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836211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11109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0505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454977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02630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3963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19266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181198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88271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82770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55197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69148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88754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002606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867569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070571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23260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38272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304445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51198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529263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20091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57898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22114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71421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47418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547194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493237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799590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371120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13054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146825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44469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0591227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466861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928913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526772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466062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293840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4097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961474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88655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804085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609870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918215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497385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722402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1886937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8683987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755486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9167675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496678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79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29705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548855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168200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1757978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7473285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201417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672646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8437576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9089725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4988240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47537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89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75906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6754625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90</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9117333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91</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9752522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92</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048365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93</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7807018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94</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35076261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95</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1327713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96</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6022832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97</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14064003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98</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6681496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668588" y="558800"/>
            <a:ext cx="3724275" cy="2792413"/>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99</a:t>
            </a:fld>
            <a:endParaRPr lang="en-US"/>
          </a:p>
        </p:txBody>
      </p:sp>
      <p:grpSp>
        <p:nvGrpSpPr>
          <p:cNvPr id="5" name="مجموعة 4"/>
          <p:cNvGrpSpPr/>
          <p:nvPr/>
        </p:nvGrpSpPr>
        <p:grpSpPr>
          <a:xfrm>
            <a:off x="1294545" y="3766130"/>
            <a:ext cx="6456491" cy="2857473"/>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3742773" y="6834735"/>
            <a:ext cx="1871387" cy="39006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1181930" y="6834737"/>
            <a:ext cx="1132183" cy="382787"/>
          </a:xfrm>
          <a:prstGeom prst="rect">
            <a:avLst/>
          </a:prstGeom>
          <a:noFill/>
        </p:spPr>
      </p:pic>
    </p:spTree>
    <p:extLst>
      <p:ext uri="{BB962C8B-B14F-4D97-AF65-F5344CB8AC3E}">
        <p14:creationId xmlns:p14="http://schemas.microsoft.com/office/powerpoint/2010/main" xmlns="" val="275688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174814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194614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209990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369430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279092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15217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368689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lvl1pPr algn="l">
              <a:defRPr sz="4000">
                <a:solidFill>
                  <a:schemeClr val="tx1">
                    <a:lumMod val="75000"/>
                    <a:lumOff val="25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42828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193192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32837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pPr/>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177299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D01C1-04BE-4996-AB3B-C87F51C2A1D7}" type="datetimeFigureOut">
              <a:rPr lang="en-US" smtClean="0"/>
              <a:pPr/>
              <a:t>11/15/2016</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90F8C-3D0D-4DB1-B2BD-1525EA5CE111}" type="slidenum">
              <a:rPr lang="en-US" smtClean="0"/>
              <a:pPr/>
              <a:t>‹#›</a:t>
            </a:fld>
            <a:endParaRPr lang="en-US"/>
          </a:p>
        </p:txBody>
      </p:sp>
    </p:spTree>
    <p:extLst>
      <p:ext uri="{BB962C8B-B14F-4D97-AF65-F5344CB8AC3E}">
        <p14:creationId xmlns:p14="http://schemas.microsoft.com/office/powerpoint/2010/main" xmlns="" val="33920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themeOverride" Target="../theme/themeOverride100.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hemeOverride" Target="../theme/themeOverride101.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hemeOverride" Target="../theme/themeOverride102.xml"/></Relationships>
</file>

<file path=ppt/slides/_rels/slide103.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notesSlide" Target="../notesSlides/notesSlide103.xml"/><Relationship Id="rId7" Type="http://schemas.openxmlformats.org/officeDocument/2006/relationships/diagramColors" Target="../diagrams/colors32.xml"/><Relationship Id="rId2" Type="http://schemas.openxmlformats.org/officeDocument/2006/relationships/slideLayout" Target="../slideLayouts/slideLayout1.xml"/><Relationship Id="rId1" Type="http://schemas.openxmlformats.org/officeDocument/2006/relationships/themeOverride" Target="../theme/themeOverride103.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xml"/><Relationship Id="rId1" Type="http://schemas.openxmlformats.org/officeDocument/2006/relationships/themeOverride" Target="../theme/themeOverride104.xml"/></Relationships>
</file>

<file path=ppt/slides/_rels/slide105.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105.xml"/><Relationship Id="rId7" Type="http://schemas.openxmlformats.org/officeDocument/2006/relationships/diagramColors" Target="../diagrams/colors33.xml"/><Relationship Id="rId2" Type="http://schemas.openxmlformats.org/officeDocument/2006/relationships/slideLayout" Target="../slideLayouts/slideLayout1.xml"/><Relationship Id="rId1" Type="http://schemas.openxmlformats.org/officeDocument/2006/relationships/themeOverride" Target="../theme/themeOverride105.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hemeOverride" Target="../theme/themeOverride10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themeOverride" Target="../theme/themeOverride107.xml"/></Relationships>
</file>

<file path=ppt/slides/_rels/slide108.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108.xml"/><Relationship Id="rId7" Type="http://schemas.openxmlformats.org/officeDocument/2006/relationships/diagramColors" Target="../diagrams/colors34.xml"/><Relationship Id="rId2" Type="http://schemas.openxmlformats.org/officeDocument/2006/relationships/slideLayout" Target="../slideLayouts/slideLayout1.xml"/><Relationship Id="rId1" Type="http://schemas.openxmlformats.org/officeDocument/2006/relationships/themeOverride" Target="../theme/themeOverride108.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106.jpeg"/><Relationship Id="rId2" Type="http://schemas.openxmlformats.org/officeDocument/2006/relationships/slideLayout" Target="../slideLayouts/slideLayout1.xml"/><Relationship Id="rId1" Type="http://schemas.openxmlformats.org/officeDocument/2006/relationships/themeOverride" Target="../theme/themeOverride10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notesSlide" Target="../notesSlides/notesSlide110.xml"/><Relationship Id="rId7" Type="http://schemas.openxmlformats.org/officeDocument/2006/relationships/diagramColors" Target="../diagrams/colors35.xml"/><Relationship Id="rId2" Type="http://schemas.openxmlformats.org/officeDocument/2006/relationships/slideLayout" Target="../slideLayouts/slideLayout1.xml"/><Relationship Id="rId1" Type="http://schemas.openxmlformats.org/officeDocument/2006/relationships/themeOverride" Target="../theme/themeOverride110.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11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111.xml"/><Relationship Id="rId7" Type="http://schemas.openxmlformats.org/officeDocument/2006/relationships/image" Target="../media/image111.png"/><Relationship Id="rId2" Type="http://schemas.openxmlformats.org/officeDocument/2006/relationships/slideLayout" Target="../slideLayouts/slideLayout1.xml"/><Relationship Id="rId1" Type="http://schemas.openxmlformats.org/officeDocument/2006/relationships/themeOverride" Target="../theme/themeOverride11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xml"/><Relationship Id="rId1" Type="http://schemas.openxmlformats.org/officeDocument/2006/relationships/themeOverride" Target="../theme/themeOverride112.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notesSlide" Target="../notesSlides/notesSlide113.xml"/><Relationship Id="rId7" Type="http://schemas.openxmlformats.org/officeDocument/2006/relationships/diagramColors" Target="../diagrams/colors36.xml"/><Relationship Id="rId2" Type="http://schemas.openxmlformats.org/officeDocument/2006/relationships/slideLayout" Target="../slideLayouts/slideLayout1.xml"/><Relationship Id="rId1" Type="http://schemas.openxmlformats.org/officeDocument/2006/relationships/themeOverride" Target="../theme/themeOverride113.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xml"/><Relationship Id="rId1" Type="http://schemas.openxmlformats.org/officeDocument/2006/relationships/themeOverride" Target="../theme/themeOverride11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hemeOverride" Target="../theme/themeOverride115.xml"/></Relationships>
</file>

<file path=ppt/slides/_rels/slide116.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notesSlide" Target="../notesSlides/notesSlide116.xml"/><Relationship Id="rId7" Type="http://schemas.openxmlformats.org/officeDocument/2006/relationships/diagramColors" Target="../diagrams/colors37.xml"/><Relationship Id="rId2" Type="http://schemas.openxmlformats.org/officeDocument/2006/relationships/slideLayout" Target="../slideLayouts/slideLayout1.xml"/><Relationship Id="rId1" Type="http://schemas.openxmlformats.org/officeDocument/2006/relationships/themeOverride" Target="../theme/themeOverride116.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hemeOverride" Target="../theme/themeOverride117.xml"/><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hemeOverride" Target="../theme/themeOverride11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xml"/><Relationship Id="rId1" Type="http://schemas.openxmlformats.org/officeDocument/2006/relationships/themeOverride" Target="../theme/themeOverride11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2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xml"/><Relationship Id="rId1" Type="http://schemas.openxmlformats.org/officeDocument/2006/relationships/themeOverride" Target="../theme/themeOverride12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xml"/><Relationship Id="rId1" Type="http://schemas.openxmlformats.org/officeDocument/2006/relationships/themeOverride" Target="../theme/themeOverride121.xml"/><Relationship Id="rId4" Type="http://schemas.openxmlformats.org/officeDocument/2006/relationships/image" Target="../media/image120.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xml"/><Relationship Id="rId1" Type="http://schemas.openxmlformats.org/officeDocument/2006/relationships/themeOverride" Target="../theme/themeOverride12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xml"/><Relationship Id="rId1" Type="http://schemas.openxmlformats.org/officeDocument/2006/relationships/themeOverride" Target="../theme/themeOverride123.xml"/><Relationship Id="rId4"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xml"/><Relationship Id="rId1" Type="http://schemas.openxmlformats.org/officeDocument/2006/relationships/themeOverride" Target="../theme/themeOverride124.xml"/><Relationship Id="rId4" Type="http://schemas.openxmlformats.org/officeDocument/2006/relationships/image" Target="../media/image122.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xml"/><Relationship Id="rId1" Type="http://schemas.openxmlformats.org/officeDocument/2006/relationships/themeOverride" Target="../theme/themeOverride12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xml"/><Relationship Id="rId1" Type="http://schemas.openxmlformats.org/officeDocument/2006/relationships/themeOverride" Target="../theme/themeOverride126.xml"/><Relationship Id="rId5" Type="http://schemas.openxmlformats.org/officeDocument/2006/relationships/image" Target="../media/image124.png"/><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hemeOverride" Target="../theme/themeOverride127.xml"/><Relationship Id="rId4" Type="http://schemas.openxmlformats.org/officeDocument/2006/relationships/image" Target="../media/image125.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xml"/><Relationship Id="rId1" Type="http://schemas.openxmlformats.org/officeDocument/2006/relationships/themeOverride" Target="../theme/themeOverride128.xml"/><Relationship Id="rId6" Type="http://schemas.openxmlformats.org/officeDocument/2006/relationships/image" Target="../media/image122.png"/><Relationship Id="rId5" Type="http://schemas.openxmlformats.org/officeDocument/2006/relationships/image" Target="../media/image127.png"/><Relationship Id="rId4" Type="http://schemas.openxmlformats.org/officeDocument/2006/relationships/image" Target="../media/image126.png"/></Relationships>
</file>

<file path=ppt/slides/_rels/slide129.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notesSlide" Target="../notesSlides/notesSlide129.xml"/><Relationship Id="rId7" Type="http://schemas.openxmlformats.org/officeDocument/2006/relationships/diagramColors" Target="../diagrams/colors38.xml"/><Relationship Id="rId2" Type="http://schemas.openxmlformats.org/officeDocument/2006/relationships/slideLayout" Target="../slideLayouts/slideLayout1.xml"/><Relationship Id="rId1" Type="http://schemas.openxmlformats.org/officeDocument/2006/relationships/themeOverride" Target="../theme/themeOverride129.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xml"/><Relationship Id="rId1" Type="http://schemas.openxmlformats.org/officeDocument/2006/relationships/themeOverride" Target="../theme/themeOverride13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hemeOverride" Target="../theme/themeOverride13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2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1.xml"/><Relationship Id="rId7" Type="http://schemas.openxmlformats.org/officeDocument/2006/relationships/diagramColors" Target="../diagrams/colors3.xml"/><Relationship Id="rId2" Type="http://schemas.openxmlformats.org/officeDocument/2006/relationships/slideLayout" Target="../slideLayouts/slideLayout1.xml"/><Relationship Id="rId1" Type="http://schemas.openxmlformats.org/officeDocument/2006/relationships/themeOverride" Target="../theme/themeOverride3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3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5.xml"/><Relationship Id="rId7"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hemeOverride" Target="../theme/themeOverride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hemeOverride" Target="../theme/themeOverride36.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7.xml"/><Relationship Id="rId7" Type="http://schemas.openxmlformats.org/officeDocument/2006/relationships/diagramColors" Target="../diagrams/colors5.xml"/><Relationship Id="rId2" Type="http://schemas.openxmlformats.org/officeDocument/2006/relationships/slideLayout" Target="../slideLayouts/slideLayout1.xml"/><Relationship Id="rId1" Type="http://schemas.openxmlformats.org/officeDocument/2006/relationships/themeOverride" Target="../theme/themeOverride3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38.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hemeOverride" Target="../theme/themeOverr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40.xml"/></Relationships>
</file>

<file path=ppt/slides/_rels/slide4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1.xml"/><Relationship Id="rId7" Type="http://schemas.openxmlformats.org/officeDocument/2006/relationships/diagramColors" Target="../diagrams/colors6.xml"/><Relationship Id="rId2" Type="http://schemas.openxmlformats.org/officeDocument/2006/relationships/slideLayout" Target="../slideLayouts/slideLayout1.xml"/><Relationship Id="rId1" Type="http://schemas.openxmlformats.org/officeDocument/2006/relationships/themeOverride" Target="../theme/themeOverride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2.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hemeOverride" Target="../theme/themeOverride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hemeOverride" Target="../theme/themeOverride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hemeOverride" Target="../theme/themeOverride4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hemeOverride" Target="../theme/themeOverr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hemeOverride" Target="../theme/themeOverr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hemeOverride" Target="../theme/themeOverride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hemeOverride" Target="../theme/themeOverr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5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51.xml"/><Relationship Id="rId7" Type="http://schemas.openxmlformats.org/officeDocument/2006/relationships/diagramColors" Target="../diagrams/colors7.xml"/><Relationship Id="rId2" Type="http://schemas.openxmlformats.org/officeDocument/2006/relationships/slideLayout" Target="../slideLayouts/slideLayout1.xml"/><Relationship Id="rId1" Type="http://schemas.openxmlformats.org/officeDocument/2006/relationships/themeOverride" Target="../theme/themeOverride5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hemeOverride" Target="../theme/themeOverride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hemeOverride" Target="../theme/themeOverride53.xml"/></Relationships>
</file>

<file path=ppt/slides/_rels/slide5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54.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hemeOverride" Target="../theme/themeOverride5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hemeOverride" Target="../theme/themeOverride55.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56.xml"/><Relationship Id="rId7" Type="http://schemas.openxmlformats.org/officeDocument/2006/relationships/diagramColors" Target="../diagrams/colors9.xml"/><Relationship Id="rId2" Type="http://schemas.openxmlformats.org/officeDocument/2006/relationships/slideLayout" Target="../slideLayouts/slideLayout1.xml"/><Relationship Id="rId1" Type="http://schemas.openxmlformats.org/officeDocument/2006/relationships/themeOverride" Target="../theme/themeOverride5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hemeOverride" Target="../theme/themeOverr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hemeOverride" Target="../theme/themeOverr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hemeOverride" Target="../theme/themeOverride59.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hemeOverride" Target="../theme/themeOverr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hemeOverride" Target="../theme/themeOverride61.xml"/></Relationships>
</file>

<file path=ppt/slides/_rels/slide6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62.xml"/><Relationship Id="rId7" Type="http://schemas.openxmlformats.org/officeDocument/2006/relationships/diagramColors" Target="../diagrams/colors10.xml"/><Relationship Id="rId2" Type="http://schemas.openxmlformats.org/officeDocument/2006/relationships/slideLayout" Target="../slideLayouts/slideLayout1.xml"/><Relationship Id="rId1" Type="http://schemas.openxmlformats.org/officeDocument/2006/relationships/themeOverride" Target="../theme/themeOverride6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63.xml"/><Relationship Id="rId7" Type="http://schemas.openxmlformats.org/officeDocument/2006/relationships/diagramColors" Target="../diagrams/colors11.xml"/><Relationship Id="rId2" Type="http://schemas.openxmlformats.org/officeDocument/2006/relationships/slideLayout" Target="../slideLayouts/slideLayout1.xml"/><Relationship Id="rId1" Type="http://schemas.openxmlformats.org/officeDocument/2006/relationships/themeOverride" Target="../theme/themeOverride6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64.xml"/><Relationship Id="rId7" Type="http://schemas.openxmlformats.org/officeDocument/2006/relationships/diagramColors" Target="../diagrams/colors12.xml"/><Relationship Id="rId2" Type="http://schemas.openxmlformats.org/officeDocument/2006/relationships/slideLayout" Target="../slideLayouts/slideLayout1.xml"/><Relationship Id="rId1" Type="http://schemas.openxmlformats.org/officeDocument/2006/relationships/themeOverride" Target="../theme/themeOverride6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65.xml"/><Relationship Id="rId7" Type="http://schemas.openxmlformats.org/officeDocument/2006/relationships/diagramColors" Target="../diagrams/colors13.xml"/><Relationship Id="rId2" Type="http://schemas.openxmlformats.org/officeDocument/2006/relationships/slideLayout" Target="../slideLayouts/slideLayout1.xml"/><Relationship Id="rId1" Type="http://schemas.openxmlformats.org/officeDocument/2006/relationships/themeOverride" Target="../theme/themeOverride6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66.xml"/><Relationship Id="rId7" Type="http://schemas.openxmlformats.org/officeDocument/2006/relationships/diagramColors" Target="../diagrams/colors14.xml"/><Relationship Id="rId2" Type="http://schemas.openxmlformats.org/officeDocument/2006/relationships/slideLayout" Target="../slideLayouts/slideLayout1.xml"/><Relationship Id="rId1" Type="http://schemas.openxmlformats.org/officeDocument/2006/relationships/themeOverride" Target="../theme/themeOverride6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67.xml"/><Relationship Id="rId7" Type="http://schemas.openxmlformats.org/officeDocument/2006/relationships/diagramColors" Target="../diagrams/colors15.xml"/><Relationship Id="rId2" Type="http://schemas.openxmlformats.org/officeDocument/2006/relationships/slideLayout" Target="../slideLayouts/slideLayout1.xml"/><Relationship Id="rId1" Type="http://schemas.openxmlformats.org/officeDocument/2006/relationships/themeOverride" Target="../theme/themeOverride6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68.xml"/><Relationship Id="rId7" Type="http://schemas.openxmlformats.org/officeDocument/2006/relationships/diagramColors" Target="../diagrams/colors16.xml"/><Relationship Id="rId2" Type="http://schemas.openxmlformats.org/officeDocument/2006/relationships/slideLayout" Target="../slideLayouts/slideLayout1.xml"/><Relationship Id="rId1" Type="http://schemas.openxmlformats.org/officeDocument/2006/relationships/themeOverride" Target="../theme/themeOverride6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6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69.xml"/><Relationship Id="rId7" Type="http://schemas.openxmlformats.org/officeDocument/2006/relationships/diagramColors" Target="../diagrams/colors17.xml"/><Relationship Id="rId2" Type="http://schemas.openxmlformats.org/officeDocument/2006/relationships/slideLayout" Target="../slideLayouts/slideLayout1.xml"/><Relationship Id="rId1" Type="http://schemas.openxmlformats.org/officeDocument/2006/relationships/themeOverride" Target="../theme/themeOverride6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7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70.xml"/><Relationship Id="rId7" Type="http://schemas.openxmlformats.org/officeDocument/2006/relationships/diagramColors" Target="../diagrams/colors18.xml"/><Relationship Id="rId2" Type="http://schemas.openxmlformats.org/officeDocument/2006/relationships/slideLayout" Target="../slideLayouts/slideLayout1.xml"/><Relationship Id="rId1" Type="http://schemas.openxmlformats.org/officeDocument/2006/relationships/themeOverride" Target="../theme/themeOverride70.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7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71.xml"/><Relationship Id="rId7" Type="http://schemas.openxmlformats.org/officeDocument/2006/relationships/diagramColors" Target="../diagrams/colors19.xml"/><Relationship Id="rId2" Type="http://schemas.openxmlformats.org/officeDocument/2006/relationships/slideLayout" Target="../slideLayouts/slideLayout1.xml"/><Relationship Id="rId1" Type="http://schemas.openxmlformats.org/officeDocument/2006/relationships/themeOverride" Target="../theme/themeOverride7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72.xml"/><Relationship Id="rId7" Type="http://schemas.openxmlformats.org/officeDocument/2006/relationships/diagramColors" Target="../diagrams/colors20.xml"/><Relationship Id="rId2" Type="http://schemas.openxmlformats.org/officeDocument/2006/relationships/slideLayout" Target="../slideLayouts/slideLayout1.xml"/><Relationship Id="rId1" Type="http://schemas.openxmlformats.org/officeDocument/2006/relationships/themeOverride" Target="../theme/themeOverride7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7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73.xml"/><Relationship Id="rId7" Type="http://schemas.openxmlformats.org/officeDocument/2006/relationships/diagramColors" Target="../diagrams/colors21.xml"/><Relationship Id="rId2" Type="http://schemas.openxmlformats.org/officeDocument/2006/relationships/slideLayout" Target="../slideLayouts/slideLayout1.xml"/><Relationship Id="rId1" Type="http://schemas.openxmlformats.org/officeDocument/2006/relationships/themeOverride" Target="../theme/themeOverride73.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74.xml"/><Relationship Id="rId7" Type="http://schemas.openxmlformats.org/officeDocument/2006/relationships/diagramColors" Target="../diagrams/colors22.xml"/><Relationship Id="rId2" Type="http://schemas.openxmlformats.org/officeDocument/2006/relationships/slideLayout" Target="../slideLayouts/slideLayout1.xml"/><Relationship Id="rId1" Type="http://schemas.openxmlformats.org/officeDocument/2006/relationships/themeOverride" Target="../theme/themeOverride7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notesSlide" Target="../notesSlides/notesSlide75.xml"/><Relationship Id="rId7" Type="http://schemas.openxmlformats.org/officeDocument/2006/relationships/diagramColors" Target="../diagrams/colors23.xml"/><Relationship Id="rId2" Type="http://schemas.openxmlformats.org/officeDocument/2006/relationships/slideLayout" Target="../slideLayouts/slideLayout1.xml"/><Relationship Id="rId1" Type="http://schemas.openxmlformats.org/officeDocument/2006/relationships/themeOverride" Target="../theme/themeOverride75.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7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76.xml"/><Relationship Id="rId7" Type="http://schemas.openxmlformats.org/officeDocument/2006/relationships/diagramColors" Target="../diagrams/colors24.xml"/><Relationship Id="rId2" Type="http://schemas.openxmlformats.org/officeDocument/2006/relationships/slideLayout" Target="../slideLayouts/slideLayout1.xml"/><Relationship Id="rId1" Type="http://schemas.openxmlformats.org/officeDocument/2006/relationships/themeOverride" Target="../theme/themeOverride76.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7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notesSlide" Target="../notesSlides/notesSlide77.xml"/><Relationship Id="rId7" Type="http://schemas.openxmlformats.org/officeDocument/2006/relationships/diagramColors" Target="../diagrams/colors25.xml"/><Relationship Id="rId2" Type="http://schemas.openxmlformats.org/officeDocument/2006/relationships/slideLayout" Target="../slideLayouts/slideLayout1.xml"/><Relationship Id="rId1" Type="http://schemas.openxmlformats.org/officeDocument/2006/relationships/themeOverride" Target="../theme/themeOverride7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7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78.xml"/><Relationship Id="rId7" Type="http://schemas.openxmlformats.org/officeDocument/2006/relationships/diagramColors" Target="../diagrams/colors26.xml"/><Relationship Id="rId2" Type="http://schemas.openxmlformats.org/officeDocument/2006/relationships/slideLayout" Target="../slideLayouts/slideLayout1.xml"/><Relationship Id="rId1" Type="http://schemas.openxmlformats.org/officeDocument/2006/relationships/themeOverride" Target="../theme/themeOverride78.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7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notesSlide" Target="../notesSlides/notesSlide79.xml"/><Relationship Id="rId7" Type="http://schemas.openxmlformats.org/officeDocument/2006/relationships/diagramColors" Target="../diagrams/colors27.xml"/><Relationship Id="rId2" Type="http://schemas.openxmlformats.org/officeDocument/2006/relationships/slideLayout" Target="../slideLayouts/slideLayout1.xml"/><Relationship Id="rId1" Type="http://schemas.openxmlformats.org/officeDocument/2006/relationships/themeOverride" Target="../theme/themeOverride79.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8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8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82.xml"/></Relationships>
</file>

<file path=ppt/slides/_rels/slide83.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notesSlide" Target="../notesSlides/notesSlide83.xml"/><Relationship Id="rId7" Type="http://schemas.openxmlformats.org/officeDocument/2006/relationships/diagramColors" Target="../diagrams/colors28.xml"/><Relationship Id="rId2" Type="http://schemas.openxmlformats.org/officeDocument/2006/relationships/slideLayout" Target="../slideLayouts/slideLayout1.xml"/><Relationship Id="rId1" Type="http://schemas.openxmlformats.org/officeDocument/2006/relationships/themeOverride" Target="../theme/themeOverride83.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8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hemeOverride" Target="../theme/themeOverride8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hemeOverride" Target="../theme/themeOverride86.xml"/><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hemeOverride" Target="../theme/themeOverride87.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88.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89.xml"/><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9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91.xml"/><Relationship Id="rId6" Type="http://schemas.openxmlformats.org/officeDocument/2006/relationships/image" Target="../media/image83.png"/><Relationship Id="rId5" Type="http://schemas.openxmlformats.org/officeDocument/2006/relationships/image" Target="../media/image87.png"/><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hemeOverride" Target="../theme/themeOverride9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notesSlide" Target="../notesSlides/notesSlide93.xml"/><Relationship Id="rId7" Type="http://schemas.openxmlformats.org/officeDocument/2006/relationships/diagramColors" Target="../diagrams/colors29.xml"/><Relationship Id="rId2" Type="http://schemas.openxmlformats.org/officeDocument/2006/relationships/slideLayout" Target="../slideLayouts/slideLayout1.xml"/><Relationship Id="rId1" Type="http://schemas.openxmlformats.org/officeDocument/2006/relationships/themeOverride" Target="../theme/themeOverride93.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hemeOverride" Target="../theme/themeOverride9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hemeOverride" Target="../theme/themeOverride9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hemeOverride" Target="../theme/themeOverride96.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notesSlide" Target="../notesSlides/notesSlide97.xml"/><Relationship Id="rId7" Type="http://schemas.openxmlformats.org/officeDocument/2006/relationships/diagramColors" Target="../diagrams/colors30.xml"/><Relationship Id="rId2" Type="http://schemas.openxmlformats.org/officeDocument/2006/relationships/slideLayout" Target="../slideLayouts/slideLayout1.xml"/><Relationship Id="rId1" Type="http://schemas.openxmlformats.org/officeDocument/2006/relationships/themeOverride" Target="../theme/themeOverride9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hemeOverride" Target="../theme/themeOverride98.xml"/></Relationships>
</file>

<file path=ppt/slides/_rels/slide99.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notesSlide" Target="../notesSlides/notesSlide99.xml"/><Relationship Id="rId7" Type="http://schemas.openxmlformats.org/officeDocument/2006/relationships/diagramColors" Target="../diagrams/colors31.xml"/><Relationship Id="rId2" Type="http://schemas.openxmlformats.org/officeDocument/2006/relationships/slideLayout" Target="../slideLayouts/slideLayout1.xml"/><Relationship Id="rId1" Type="http://schemas.openxmlformats.org/officeDocument/2006/relationships/themeOverride" Target="../theme/themeOverride99.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26" name="Picture 2" descr="http://2.bp.blogspot.com/-j3hkoK2irYk/USQ8xjaxeiI/AAAAAAAAADk/x4etiw78f3I/s1600/Kaiz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845667" y="5589240"/>
            <a:ext cx="6946132" cy="769441"/>
          </a:xfrm>
          <a:prstGeom prst="rect">
            <a:avLst/>
          </a:prstGeom>
        </p:spPr>
        <p:txBody>
          <a:bodyPr wrap="none">
            <a:spAutoFit/>
          </a:bodyPr>
          <a:lstStyle/>
          <a:p>
            <a:pPr algn="ctr"/>
            <a:r>
              <a:rPr lang="ar-EG" sz="4400" b="1" dirty="0">
                <a:ln w="22225">
                  <a:solidFill>
                    <a:schemeClr val="accent2"/>
                  </a:solidFill>
                  <a:prstDash val="solid"/>
                </a:ln>
                <a:solidFill>
                  <a:schemeClr val="accent2">
                    <a:lumMod val="40000"/>
                    <a:lumOff val="60000"/>
                  </a:schemeClr>
                </a:solidFill>
              </a:rPr>
              <a:t>أستراتيجية الكايزن والسينات الخمسة</a:t>
            </a:r>
          </a:p>
        </p:txBody>
      </p:sp>
    </p:spTree>
    <p:extLst>
      <p:ext uri="{BB962C8B-B14F-4D97-AF65-F5344CB8AC3E}">
        <p14:creationId xmlns:p14="http://schemas.microsoft.com/office/powerpoint/2010/main" xmlns="" val="1527566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ويكمُن مفهوم كايزن فيما يلي </a:t>
            </a:r>
          </a:p>
        </p:txBody>
      </p:sp>
      <p:sp>
        <p:nvSpPr>
          <p:cNvPr id="4" name="Isosceles Triangle 3"/>
          <p:cNvSpPr/>
          <p:nvPr/>
        </p:nvSpPr>
        <p:spPr>
          <a:xfrm>
            <a:off x="1610670" y="1052736"/>
            <a:ext cx="5400600" cy="5400600"/>
          </a:xfrm>
          <a:prstGeom prst="triangl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Freeform 4"/>
          <p:cNvSpPr/>
          <p:nvPr/>
        </p:nvSpPr>
        <p:spPr>
          <a:xfrm>
            <a:off x="4310970" y="1593323"/>
            <a:ext cx="3510390" cy="767897"/>
          </a:xfrm>
          <a:custGeom>
            <a:avLst/>
            <a:gdLst>
              <a:gd name="connsiteX0" fmla="*/ 0 w 3510390"/>
              <a:gd name="connsiteY0" fmla="*/ 127985 h 767897"/>
              <a:gd name="connsiteX1" fmla="*/ 127985 w 3510390"/>
              <a:gd name="connsiteY1" fmla="*/ 0 h 767897"/>
              <a:gd name="connsiteX2" fmla="*/ 3382405 w 3510390"/>
              <a:gd name="connsiteY2" fmla="*/ 0 h 767897"/>
              <a:gd name="connsiteX3" fmla="*/ 3510390 w 3510390"/>
              <a:gd name="connsiteY3" fmla="*/ 127985 h 767897"/>
              <a:gd name="connsiteX4" fmla="*/ 3510390 w 3510390"/>
              <a:gd name="connsiteY4" fmla="*/ 639912 h 767897"/>
              <a:gd name="connsiteX5" fmla="*/ 3382405 w 3510390"/>
              <a:gd name="connsiteY5" fmla="*/ 767897 h 767897"/>
              <a:gd name="connsiteX6" fmla="*/ 127985 w 3510390"/>
              <a:gd name="connsiteY6" fmla="*/ 767897 h 767897"/>
              <a:gd name="connsiteX7" fmla="*/ 0 w 3510390"/>
              <a:gd name="connsiteY7" fmla="*/ 639912 h 767897"/>
              <a:gd name="connsiteX8" fmla="*/ 0 w 3510390"/>
              <a:gd name="connsiteY8" fmla="*/ 127985 h 7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767897">
                <a:moveTo>
                  <a:pt x="0" y="127985"/>
                </a:moveTo>
                <a:cubicBezTo>
                  <a:pt x="0" y="57301"/>
                  <a:pt x="57301" y="0"/>
                  <a:pt x="127985" y="0"/>
                </a:cubicBezTo>
                <a:lnTo>
                  <a:pt x="3382405" y="0"/>
                </a:lnTo>
                <a:cubicBezTo>
                  <a:pt x="3453089" y="0"/>
                  <a:pt x="3510390" y="57301"/>
                  <a:pt x="3510390" y="127985"/>
                </a:cubicBezTo>
                <a:lnTo>
                  <a:pt x="3510390" y="639912"/>
                </a:lnTo>
                <a:cubicBezTo>
                  <a:pt x="3510390" y="710596"/>
                  <a:pt x="3453089" y="767897"/>
                  <a:pt x="3382405" y="767897"/>
                </a:cubicBezTo>
                <a:lnTo>
                  <a:pt x="127985" y="767897"/>
                </a:lnTo>
                <a:cubicBezTo>
                  <a:pt x="57301" y="767897"/>
                  <a:pt x="0" y="710596"/>
                  <a:pt x="0" y="639912"/>
                </a:cubicBezTo>
                <a:lnTo>
                  <a:pt x="0" y="12798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686" tIns="113686" rIns="113686" bIns="113686"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عمل دفعة قوية في الأنشطة والجهود المركزة لفترة قصيرة .</a:t>
            </a:r>
            <a:endParaRPr lang="ar-EG" sz="2000" b="1" kern="1200" dirty="0">
              <a:solidFill>
                <a:srgbClr val="002060"/>
              </a:solidFill>
            </a:endParaRPr>
          </a:p>
        </p:txBody>
      </p:sp>
      <p:sp>
        <p:nvSpPr>
          <p:cNvPr id="7" name="Freeform 6"/>
          <p:cNvSpPr/>
          <p:nvPr/>
        </p:nvSpPr>
        <p:spPr>
          <a:xfrm>
            <a:off x="4310970" y="2457208"/>
            <a:ext cx="3510390" cy="767897"/>
          </a:xfrm>
          <a:custGeom>
            <a:avLst/>
            <a:gdLst>
              <a:gd name="connsiteX0" fmla="*/ 0 w 3510390"/>
              <a:gd name="connsiteY0" fmla="*/ 127985 h 767897"/>
              <a:gd name="connsiteX1" fmla="*/ 127985 w 3510390"/>
              <a:gd name="connsiteY1" fmla="*/ 0 h 767897"/>
              <a:gd name="connsiteX2" fmla="*/ 3382405 w 3510390"/>
              <a:gd name="connsiteY2" fmla="*/ 0 h 767897"/>
              <a:gd name="connsiteX3" fmla="*/ 3510390 w 3510390"/>
              <a:gd name="connsiteY3" fmla="*/ 127985 h 767897"/>
              <a:gd name="connsiteX4" fmla="*/ 3510390 w 3510390"/>
              <a:gd name="connsiteY4" fmla="*/ 639912 h 767897"/>
              <a:gd name="connsiteX5" fmla="*/ 3382405 w 3510390"/>
              <a:gd name="connsiteY5" fmla="*/ 767897 h 767897"/>
              <a:gd name="connsiteX6" fmla="*/ 127985 w 3510390"/>
              <a:gd name="connsiteY6" fmla="*/ 767897 h 767897"/>
              <a:gd name="connsiteX7" fmla="*/ 0 w 3510390"/>
              <a:gd name="connsiteY7" fmla="*/ 639912 h 767897"/>
              <a:gd name="connsiteX8" fmla="*/ 0 w 3510390"/>
              <a:gd name="connsiteY8" fmla="*/ 127985 h 7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767897">
                <a:moveTo>
                  <a:pt x="0" y="127985"/>
                </a:moveTo>
                <a:cubicBezTo>
                  <a:pt x="0" y="57301"/>
                  <a:pt x="57301" y="0"/>
                  <a:pt x="127985" y="0"/>
                </a:cubicBezTo>
                <a:lnTo>
                  <a:pt x="3382405" y="0"/>
                </a:lnTo>
                <a:cubicBezTo>
                  <a:pt x="3453089" y="0"/>
                  <a:pt x="3510390" y="57301"/>
                  <a:pt x="3510390" y="127985"/>
                </a:cubicBezTo>
                <a:lnTo>
                  <a:pt x="3510390" y="639912"/>
                </a:lnTo>
                <a:cubicBezTo>
                  <a:pt x="3510390" y="710596"/>
                  <a:pt x="3453089" y="767897"/>
                  <a:pt x="3382405" y="767897"/>
                </a:cubicBezTo>
                <a:lnTo>
                  <a:pt x="127985" y="767897"/>
                </a:lnTo>
                <a:cubicBezTo>
                  <a:pt x="57301" y="767897"/>
                  <a:pt x="0" y="710596"/>
                  <a:pt x="0" y="639912"/>
                </a:cubicBezTo>
                <a:lnTo>
                  <a:pt x="0" y="127985"/>
                </a:lnTo>
                <a:close/>
              </a:path>
            </a:pathLst>
          </a:custGeom>
        </p:spPr>
        <p:style>
          <a:lnRef idx="2">
            <a:schemeClr val="accent2">
              <a:hueOff val="1170380"/>
              <a:satOff val="-1460"/>
              <a:lumOff val="3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686" tIns="113686" rIns="113686" bIns="113686"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التحسين المستمر في تدفق العمليات والانشطة .</a:t>
            </a:r>
            <a:endParaRPr lang="ar-EG" sz="2000" b="1" kern="1200" dirty="0">
              <a:solidFill>
                <a:srgbClr val="002060"/>
              </a:solidFill>
            </a:endParaRPr>
          </a:p>
        </p:txBody>
      </p:sp>
      <p:sp>
        <p:nvSpPr>
          <p:cNvPr id="8" name="Freeform 7"/>
          <p:cNvSpPr/>
          <p:nvPr/>
        </p:nvSpPr>
        <p:spPr>
          <a:xfrm>
            <a:off x="4310970" y="3321093"/>
            <a:ext cx="3510390" cy="767897"/>
          </a:xfrm>
          <a:custGeom>
            <a:avLst/>
            <a:gdLst>
              <a:gd name="connsiteX0" fmla="*/ 0 w 3510390"/>
              <a:gd name="connsiteY0" fmla="*/ 127985 h 767897"/>
              <a:gd name="connsiteX1" fmla="*/ 127985 w 3510390"/>
              <a:gd name="connsiteY1" fmla="*/ 0 h 767897"/>
              <a:gd name="connsiteX2" fmla="*/ 3382405 w 3510390"/>
              <a:gd name="connsiteY2" fmla="*/ 0 h 767897"/>
              <a:gd name="connsiteX3" fmla="*/ 3510390 w 3510390"/>
              <a:gd name="connsiteY3" fmla="*/ 127985 h 767897"/>
              <a:gd name="connsiteX4" fmla="*/ 3510390 w 3510390"/>
              <a:gd name="connsiteY4" fmla="*/ 639912 h 767897"/>
              <a:gd name="connsiteX5" fmla="*/ 3382405 w 3510390"/>
              <a:gd name="connsiteY5" fmla="*/ 767897 h 767897"/>
              <a:gd name="connsiteX6" fmla="*/ 127985 w 3510390"/>
              <a:gd name="connsiteY6" fmla="*/ 767897 h 767897"/>
              <a:gd name="connsiteX7" fmla="*/ 0 w 3510390"/>
              <a:gd name="connsiteY7" fmla="*/ 639912 h 767897"/>
              <a:gd name="connsiteX8" fmla="*/ 0 w 3510390"/>
              <a:gd name="connsiteY8" fmla="*/ 127985 h 7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767897">
                <a:moveTo>
                  <a:pt x="0" y="127985"/>
                </a:moveTo>
                <a:cubicBezTo>
                  <a:pt x="0" y="57301"/>
                  <a:pt x="57301" y="0"/>
                  <a:pt x="127985" y="0"/>
                </a:cubicBezTo>
                <a:lnTo>
                  <a:pt x="3382405" y="0"/>
                </a:lnTo>
                <a:cubicBezTo>
                  <a:pt x="3453089" y="0"/>
                  <a:pt x="3510390" y="57301"/>
                  <a:pt x="3510390" y="127985"/>
                </a:cubicBezTo>
                <a:lnTo>
                  <a:pt x="3510390" y="639912"/>
                </a:lnTo>
                <a:cubicBezTo>
                  <a:pt x="3510390" y="710596"/>
                  <a:pt x="3453089" y="767897"/>
                  <a:pt x="3382405" y="767897"/>
                </a:cubicBezTo>
                <a:lnTo>
                  <a:pt x="127985" y="767897"/>
                </a:lnTo>
                <a:cubicBezTo>
                  <a:pt x="57301" y="767897"/>
                  <a:pt x="0" y="710596"/>
                  <a:pt x="0" y="639912"/>
                </a:cubicBezTo>
                <a:lnTo>
                  <a:pt x="0" y="127985"/>
                </a:lnTo>
                <a:close/>
              </a:path>
            </a:pathLst>
          </a:custGeom>
        </p:spPr>
        <p:style>
          <a:lnRef idx="2">
            <a:schemeClr val="accent2">
              <a:hueOff val="2340759"/>
              <a:satOff val="-2919"/>
              <a:lumOff val="68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686" tIns="113686" rIns="113686" bIns="113686"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موجه لحل مشاكل محددة .</a:t>
            </a:r>
            <a:endParaRPr lang="ar-EG" sz="2000" b="1" kern="1200" dirty="0">
              <a:solidFill>
                <a:srgbClr val="002060"/>
              </a:solidFill>
            </a:endParaRPr>
          </a:p>
        </p:txBody>
      </p:sp>
      <p:sp>
        <p:nvSpPr>
          <p:cNvPr id="9" name="Freeform 8"/>
          <p:cNvSpPr/>
          <p:nvPr/>
        </p:nvSpPr>
        <p:spPr>
          <a:xfrm>
            <a:off x="4310970" y="4184978"/>
            <a:ext cx="3510390" cy="767897"/>
          </a:xfrm>
          <a:custGeom>
            <a:avLst/>
            <a:gdLst>
              <a:gd name="connsiteX0" fmla="*/ 0 w 3510390"/>
              <a:gd name="connsiteY0" fmla="*/ 127985 h 767897"/>
              <a:gd name="connsiteX1" fmla="*/ 127985 w 3510390"/>
              <a:gd name="connsiteY1" fmla="*/ 0 h 767897"/>
              <a:gd name="connsiteX2" fmla="*/ 3382405 w 3510390"/>
              <a:gd name="connsiteY2" fmla="*/ 0 h 767897"/>
              <a:gd name="connsiteX3" fmla="*/ 3510390 w 3510390"/>
              <a:gd name="connsiteY3" fmla="*/ 127985 h 767897"/>
              <a:gd name="connsiteX4" fmla="*/ 3510390 w 3510390"/>
              <a:gd name="connsiteY4" fmla="*/ 639912 h 767897"/>
              <a:gd name="connsiteX5" fmla="*/ 3382405 w 3510390"/>
              <a:gd name="connsiteY5" fmla="*/ 767897 h 767897"/>
              <a:gd name="connsiteX6" fmla="*/ 127985 w 3510390"/>
              <a:gd name="connsiteY6" fmla="*/ 767897 h 767897"/>
              <a:gd name="connsiteX7" fmla="*/ 0 w 3510390"/>
              <a:gd name="connsiteY7" fmla="*/ 639912 h 767897"/>
              <a:gd name="connsiteX8" fmla="*/ 0 w 3510390"/>
              <a:gd name="connsiteY8" fmla="*/ 127985 h 7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767897">
                <a:moveTo>
                  <a:pt x="0" y="127985"/>
                </a:moveTo>
                <a:cubicBezTo>
                  <a:pt x="0" y="57301"/>
                  <a:pt x="57301" y="0"/>
                  <a:pt x="127985" y="0"/>
                </a:cubicBezTo>
                <a:lnTo>
                  <a:pt x="3382405" y="0"/>
                </a:lnTo>
                <a:cubicBezTo>
                  <a:pt x="3453089" y="0"/>
                  <a:pt x="3510390" y="57301"/>
                  <a:pt x="3510390" y="127985"/>
                </a:cubicBezTo>
                <a:lnTo>
                  <a:pt x="3510390" y="639912"/>
                </a:lnTo>
                <a:cubicBezTo>
                  <a:pt x="3510390" y="710596"/>
                  <a:pt x="3453089" y="767897"/>
                  <a:pt x="3382405" y="767897"/>
                </a:cubicBezTo>
                <a:lnTo>
                  <a:pt x="127985" y="767897"/>
                </a:lnTo>
                <a:cubicBezTo>
                  <a:pt x="57301" y="767897"/>
                  <a:pt x="0" y="710596"/>
                  <a:pt x="0" y="639912"/>
                </a:cubicBezTo>
                <a:lnTo>
                  <a:pt x="0" y="127985"/>
                </a:lnTo>
                <a:close/>
              </a:path>
            </a:pathLst>
          </a:custGeom>
        </p:spPr>
        <p:style>
          <a:lnRef idx="2">
            <a:schemeClr val="accent2">
              <a:hueOff val="3511139"/>
              <a:satOff val="-4379"/>
              <a:lumOff val="103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686" tIns="113686" rIns="113686" bIns="113686"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يهدف الى انجاز تحسينات محددة في وقت قصير.</a:t>
            </a:r>
            <a:endParaRPr lang="ar-EG" sz="2000" b="1" kern="1200" dirty="0">
              <a:solidFill>
                <a:srgbClr val="002060"/>
              </a:solidFill>
            </a:endParaRPr>
          </a:p>
        </p:txBody>
      </p:sp>
      <p:sp>
        <p:nvSpPr>
          <p:cNvPr id="10" name="Freeform 9"/>
          <p:cNvSpPr/>
          <p:nvPr/>
        </p:nvSpPr>
        <p:spPr>
          <a:xfrm>
            <a:off x="4310970" y="5048863"/>
            <a:ext cx="3510390" cy="767897"/>
          </a:xfrm>
          <a:custGeom>
            <a:avLst/>
            <a:gdLst>
              <a:gd name="connsiteX0" fmla="*/ 0 w 3510390"/>
              <a:gd name="connsiteY0" fmla="*/ 127985 h 767897"/>
              <a:gd name="connsiteX1" fmla="*/ 127985 w 3510390"/>
              <a:gd name="connsiteY1" fmla="*/ 0 h 767897"/>
              <a:gd name="connsiteX2" fmla="*/ 3382405 w 3510390"/>
              <a:gd name="connsiteY2" fmla="*/ 0 h 767897"/>
              <a:gd name="connsiteX3" fmla="*/ 3510390 w 3510390"/>
              <a:gd name="connsiteY3" fmla="*/ 127985 h 767897"/>
              <a:gd name="connsiteX4" fmla="*/ 3510390 w 3510390"/>
              <a:gd name="connsiteY4" fmla="*/ 639912 h 767897"/>
              <a:gd name="connsiteX5" fmla="*/ 3382405 w 3510390"/>
              <a:gd name="connsiteY5" fmla="*/ 767897 h 767897"/>
              <a:gd name="connsiteX6" fmla="*/ 127985 w 3510390"/>
              <a:gd name="connsiteY6" fmla="*/ 767897 h 767897"/>
              <a:gd name="connsiteX7" fmla="*/ 0 w 3510390"/>
              <a:gd name="connsiteY7" fmla="*/ 639912 h 767897"/>
              <a:gd name="connsiteX8" fmla="*/ 0 w 3510390"/>
              <a:gd name="connsiteY8" fmla="*/ 127985 h 7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767897">
                <a:moveTo>
                  <a:pt x="0" y="127985"/>
                </a:moveTo>
                <a:cubicBezTo>
                  <a:pt x="0" y="57301"/>
                  <a:pt x="57301" y="0"/>
                  <a:pt x="127985" y="0"/>
                </a:cubicBezTo>
                <a:lnTo>
                  <a:pt x="3382405" y="0"/>
                </a:lnTo>
                <a:cubicBezTo>
                  <a:pt x="3453089" y="0"/>
                  <a:pt x="3510390" y="57301"/>
                  <a:pt x="3510390" y="127985"/>
                </a:cubicBezTo>
                <a:lnTo>
                  <a:pt x="3510390" y="639912"/>
                </a:lnTo>
                <a:cubicBezTo>
                  <a:pt x="3510390" y="710596"/>
                  <a:pt x="3453089" y="767897"/>
                  <a:pt x="3382405" y="767897"/>
                </a:cubicBezTo>
                <a:lnTo>
                  <a:pt x="127985" y="767897"/>
                </a:lnTo>
                <a:cubicBezTo>
                  <a:pt x="57301" y="767897"/>
                  <a:pt x="0" y="710596"/>
                  <a:pt x="0" y="639912"/>
                </a:cubicBezTo>
                <a:lnTo>
                  <a:pt x="0" y="127985"/>
                </a:lnTo>
                <a:close/>
              </a:path>
            </a:pathLst>
          </a:custGeom>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686" tIns="113686" rIns="113686" bIns="113686"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إزالة الفاقد </a:t>
            </a:r>
            <a:r>
              <a:rPr lang="en-US" sz="2000" b="1" kern="1200" dirty="0" smtClean="0">
                <a:solidFill>
                  <a:srgbClr val="002060"/>
                </a:solidFill>
              </a:rPr>
              <a:t>Eliminate  Waste</a:t>
            </a:r>
            <a:endParaRPr lang="ar-EG" sz="2000" b="1" kern="1200" dirty="0">
              <a:solidFill>
                <a:srgbClr val="002060"/>
              </a:solidFill>
            </a:endParaRPr>
          </a:p>
        </p:txBody>
      </p:sp>
    </p:spTree>
    <p:extLst>
      <p:ext uri="{BB962C8B-B14F-4D97-AF65-F5344CB8AC3E}">
        <p14:creationId xmlns:p14="http://schemas.microsoft.com/office/powerpoint/2010/main" xmlns="" val="3792498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a:off x="21625" y="935594"/>
            <a:ext cx="9122375" cy="5949280"/>
          </a:xfrm>
          <a:prstGeom prst="rect">
            <a:avLst/>
          </a:prstGeom>
        </p:spPr>
      </p:pic>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ثمان وصايا لتطبيق ' جمبا كايزون '</a:t>
            </a:r>
            <a:r>
              <a:rPr lang="en-US" sz="3200" b="1" dirty="0" err="1" smtClean="0">
                <a:solidFill>
                  <a:schemeClr val="bg1"/>
                </a:solidFill>
              </a:rPr>
              <a:t>Gemba</a:t>
            </a:r>
            <a:r>
              <a:rPr lang="en-US" sz="3200" b="1" dirty="0" smtClean="0">
                <a:solidFill>
                  <a:schemeClr val="bg1"/>
                </a:solidFill>
              </a:rPr>
              <a:t> </a:t>
            </a:r>
            <a:r>
              <a:rPr lang="en-US" sz="3200" b="1" dirty="0">
                <a:solidFill>
                  <a:schemeClr val="bg1"/>
                </a:solidFill>
              </a:rPr>
              <a:t>Kaizen</a:t>
            </a:r>
            <a:endParaRPr lang="ar-EG" sz="3200" b="1" dirty="0">
              <a:solidFill>
                <a:schemeClr val="bg1"/>
              </a:solidFill>
            </a:endParaRPr>
          </a:p>
        </p:txBody>
      </p:sp>
      <p:sp>
        <p:nvSpPr>
          <p:cNvPr id="6" name="Freeform 5"/>
          <p:cNvSpPr/>
          <p:nvPr/>
        </p:nvSpPr>
        <p:spPr>
          <a:xfrm>
            <a:off x="2999345" y="98346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1939" tIns="108124" rIns="151939" bIns="108124" numCol="1" spcCol="1270" anchor="ctr" anchorCtr="0">
            <a:noAutofit/>
          </a:bodyPr>
          <a:lstStyle/>
          <a:p>
            <a:pPr lvl="0" algn="ctr" defTabSz="1022350" rtl="1">
              <a:lnSpc>
                <a:spcPct val="90000"/>
              </a:lnSpc>
              <a:spcBef>
                <a:spcPct val="0"/>
              </a:spcBef>
              <a:spcAft>
                <a:spcPct val="35000"/>
              </a:spcAft>
            </a:pPr>
            <a:r>
              <a:rPr lang="ar-EG" sz="2300" kern="1200" dirty="0" smtClean="0"/>
              <a:t> </a:t>
            </a:r>
            <a:r>
              <a:rPr lang="ar-EG" sz="2000" b="1" kern="1200" dirty="0" smtClean="0"/>
              <a:t>فكر في "كيف" تنفذ الاقتراح الجديد، وليس في "لماذا" تنفذه.</a:t>
            </a:r>
            <a:endParaRPr lang="ar-EG" sz="2000" b="1" kern="1200" dirty="0"/>
          </a:p>
        </p:txBody>
      </p:sp>
      <p:sp>
        <p:nvSpPr>
          <p:cNvPr id="7" name="Freeform 6"/>
          <p:cNvSpPr/>
          <p:nvPr/>
        </p:nvSpPr>
        <p:spPr>
          <a:xfrm>
            <a:off x="2999345" y="236671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لا تقبل مبررات انخفاض الإنتاجية. فهي ليست ثابتة ولا يجب أن تكون كذلك.</a:t>
            </a:r>
            <a:endParaRPr lang="ar-EG" sz="2000" b="1" kern="1200" dirty="0"/>
          </a:p>
        </p:txBody>
      </p:sp>
      <p:sp>
        <p:nvSpPr>
          <p:cNvPr id="8" name="Freeform 7"/>
          <p:cNvSpPr/>
          <p:nvPr/>
        </p:nvSpPr>
        <p:spPr>
          <a:xfrm>
            <a:off x="2999345" y="374996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 لا تبحث عن الكمال في الاقتراح الجديد، فقط نفذه ولو بنسبة نجاح ٥٠ %، بعد ذلك طبق عليه "كايزن" بأسلوب تدريجي.</a:t>
            </a:r>
            <a:endParaRPr lang="ar-EG" sz="2000" b="1" kern="1200" dirty="0"/>
          </a:p>
        </p:txBody>
      </p:sp>
      <p:sp>
        <p:nvSpPr>
          <p:cNvPr id="9" name="Freeform 8"/>
          <p:cNvSpPr/>
          <p:nvPr/>
        </p:nvSpPr>
        <p:spPr>
          <a:xfrm>
            <a:off x="2999345" y="513321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صحح الأخطاء فور وقوعها.</a:t>
            </a:r>
            <a:endParaRPr lang="ar-EG" sz="2000" b="1" kern="1200" dirty="0"/>
          </a:p>
        </p:txBody>
      </p:sp>
    </p:spTree>
    <p:extLst>
      <p:ext uri="{BB962C8B-B14F-4D97-AF65-F5344CB8AC3E}">
        <p14:creationId xmlns:p14="http://schemas.microsoft.com/office/powerpoint/2010/main" xmlns="" val="149868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0" y="908720"/>
            <a:ext cx="9144000" cy="5949280"/>
          </a:xfrm>
          <a:prstGeom prst="rect">
            <a:avLst/>
          </a:prstGeom>
        </p:spPr>
      </p:pic>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ثمان وصايا لتطبيق ' جمبا كايزون '</a:t>
            </a:r>
            <a:r>
              <a:rPr lang="en-US" sz="3200" b="1" dirty="0" err="1" smtClean="0">
                <a:solidFill>
                  <a:schemeClr val="bg1"/>
                </a:solidFill>
              </a:rPr>
              <a:t>Gemba</a:t>
            </a:r>
            <a:r>
              <a:rPr lang="en-US" sz="3200" b="1" dirty="0" smtClean="0">
                <a:solidFill>
                  <a:schemeClr val="bg1"/>
                </a:solidFill>
              </a:rPr>
              <a:t> </a:t>
            </a:r>
            <a:r>
              <a:rPr lang="en-US" sz="3200" b="1" dirty="0">
                <a:solidFill>
                  <a:schemeClr val="bg1"/>
                </a:solidFill>
              </a:rPr>
              <a:t>Kaizen</a:t>
            </a:r>
            <a:endParaRPr lang="ar-EG" sz="3200" b="1" dirty="0">
              <a:solidFill>
                <a:schemeClr val="bg1"/>
              </a:solidFill>
            </a:endParaRPr>
          </a:p>
        </p:txBody>
      </p:sp>
      <p:sp>
        <p:nvSpPr>
          <p:cNvPr id="6" name="Freeform 5"/>
          <p:cNvSpPr/>
          <p:nvPr/>
        </p:nvSpPr>
        <p:spPr>
          <a:xfrm>
            <a:off x="2999345" y="98346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لا تخصص أية نفقات لتطبيق "كايزن". إذ تكمن آفاءة "كايزن" في تقليل النفقات.</a:t>
            </a:r>
            <a:endParaRPr lang="ar-EG" sz="2000" b="1" kern="1200" dirty="0"/>
          </a:p>
        </p:txBody>
      </p:sp>
      <p:sp>
        <p:nvSpPr>
          <p:cNvPr id="7" name="Freeform 6"/>
          <p:cNvSpPr/>
          <p:nvPr/>
        </p:nvSpPr>
        <p:spPr>
          <a:xfrm>
            <a:off x="2999345" y="236671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لتخلص من التفكير التقليدي، بشأن: "أننا يجب أن نفعل ذلك، بهذه الطريقة فقط".</a:t>
            </a:r>
            <a:endParaRPr lang="ar-EG" sz="2000" b="1" kern="1200" dirty="0"/>
          </a:p>
        </p:txBody>
      </p:sp>
      <p:sp>
        <p:nvSpPr>
          <p:cNvPr id="8" name="Freeform 7"/>
          <p:cNvSpPr/>
          <p:nvPr/>
        </p:nvSpPr>
        <p:spPr>
          <a:xfrm>
            <a:off x="2999345" y="374996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40509" tIns="102409" rIns="140509" bIns="102409" numCol="1" spcCol="1270" anchor="ctr" anchorCtr="0">
            <a:noAutofit/>
          </a:bodyPr>
          <a:lstStyle/>
          <a:p>
            <a:pPr lvl="0" algn="justLow" defTabSz="889000" rtl="1">
              <a:lnSpc>
                <a:spcPct val="90000"/>
              </a:lnSpc>
              <a:spcBef>
                <a:spcPct val="0"/>
              </a:spcBef>
              <a:spcAft>
                <a:spcPct val="35000"/>
              </a:spcAft>
            </a:pPr>
            <a:r>
              <a:rPr lang="ar-EG" sz="2000" b="1" kern="1200" dirty="0" smtClean="0"/>
              <a:t>كن يقظا، لملاحظة فرص التطوير الممكنة.</a:t>
            </a:r>
          </a:p>
        </p:txBody>
      </p:sp>
      <p:sp>
        <p:nvSpPr>
          <p:cNvPr id="9" name="Freeform 8"/>
          <p:cNvSpPr/>
          <p:nvPr/>
        </p:nvSpPr>
        <p:spPr>
          <a:xfrm>
            <a:off x="2999345" y="5133216"/>
            <a:ext cx="2929285" cy="1317380"/>
          </a:xfrm>
          <a:custGeom>
            <a:avLst/>
            <a:gdLst>
              <a:gd name="connsiteX0" fmla="*/ 0 w 2929285"/>
              <a:gd name="connsiteY0" fmla="*/ 219568 h 1317380"/>
              <a:gd name="connsiteX1" fmla="*/ 219568 w 2929285"/>
              <a:gd name="connsiteY1" fmla="*/ 0 h 1317380"/>
              <a:gd name="connsiteX2" fmla="*/ 2709717 w 2929285"/>
              <a:gd name="connsiteY2" fmla="*/ 0 h 1317380"/>
              <a:gd name="connsiteX3" fmla="*/ 2929285 w 2929285"/>
              <a:gd name="connsiteY3" fmla="*/ 219568 h 1317380"/>
              <a:gd name="connsiteX4" fmla="*/ 2929285 w 2929285"/>
              <a:gd name="connsiteY4" fmla="*/ 1097812 h 1317380"/>
              <a:gd name="connsiteX5" fmla="*/ 2709717 w 2929285"/>
              <a:gd name="connsiteY5" fmla="*/ 1317380 h 1317380"/>
              <a:gd name="connsiteX6" fmla="*/ 219568 w 2929285"/>
              <a:gd name="connsiteY6" fmla="*/ 1317380 h 1317380"/>
              <a:gd name="connsiteX7" fmla="*/ 0 w 2929285"/>
              <a:gd name="connsiteY7" fmla="*/ 1097812 h 1317380"/>
              <a:gd name="connsiteX8" fmla="*/ 0 w 2929285"/>
              <a:gd name="connsiteY8" fmla="*/ 219568 h 13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285" h="1317380">
                <a:moveTo>
                  <a:pt x="0" y="219568"/>
                </a:moveTo>
                <a:cubicBezTo>
                  <a:pt x="0" y="98304"/>
                  <a:pt x="98304" y="0"/>
                  <a:pt x="219568" y="0"/>
                </a:cubicBezTo>
                <a:lnTo>
                  <a:pt x="2709717" y="0"/>
                </a:lnTo>
                <a:cubicBezTo>
                  <a:pt x="2830981" y="0"/>
                  <a:pt x="2929285" y="98304"/>
                  <a:pt x="2929285" y="219568"/>
                </a:cubicBezTo>
                <a:lnTo>
                  <a:pt x="2929285" y="1097812"/>
                </a:lnTo>
                <a:cubicBezTo>
                  <a:pt x="2929285" y="1219076"/>
                  <a:pt x="2830981" y="1317380"/>
                  <a:pt x="2709717" y="1317380"/>
                </a:cubicBezTo>
                <a:lnTo>
                  <a:pt x="219568" y="1317380"/>
                </a:lnTo>
                <a:cubicBezTo>
                  <a:pt x="98304" y="1317380"/>
                  <a:pt x="0" y="1219076"/>
                  <a:pt x="0" y="1097812"/>
                </a:cubicBezTo>
                <a:lnTo>
                  <a:pt x="0" y="219568"/>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40509" tIns="102409" rIns="140509" bIns="102409" numCol="1" spcCol="1270" anchor="ctr" anchorCtr="0">
            <a:noAutofit/>
          </a:bodyPr>
          <a:lstStyle/>
          <a:p>
            <a:pPr lvl="0" algn="ctr" defTabSz="889000" rtl="1">
              <a:lnSpc>
                <a:spcPct val="90000"/>
              </a:lnSpc>
              <a:spcBef>
                <a:spcPct val="0"/>
              </a:spcBef>
              <a:spcAft>
                <a:spcPct val="35000"/>
              </a:spcAft>
            </a:pPr>
            <a:r>
              <a:rPr lang="ar-EG" sz="2000" b="1" kern="1200" dirty="0" smtClean="0"/>
              <a:t>اعمل دائما على مستوى الأفراد </a:t>
            </a:r>
          </a:p>
          <a:p>
            <a:pPr lvl="0" algn="ctr" defTabSz="889000" rtl="1">
              <a:lnSpc>
                <a:spcPct val="90000"/>
              </a:lnSpc>
              <a:spcBef>
                <a:spcPct val="0"/>
              </a:spcBef>
              <a:spcAft>
                <a:spcPct val="35000"/>
              </a:spcAft>
            </a:pPr>
            <a:r>
              <a:rPr lang="ar-EG" sz="2000" b="1" kern="1200" dirty="0" smtClean="0"/>
              <a:t>ومستوى العمليات.</a:t>
            </a:r>
          </a:p>
        </p:txBody>
      </p:sp>
    </p:spTree>
    <p:extLst>
      <p:ext uri="{BB962C8B-B14F-4D97-AF65-F5344CB8AC3E}">
        <p14:creationId xmlns:p14="http://schemas.microsoft.com/office/powerpoint/2010/main" xmlns="" val="3070222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ثمان وصايا لتطبيق ' جمبا كايزون '</a:t>
            </a:r>
            <a:r>
              <a:rPr lang="en-US" sz="3200" b="1" dirty="0" err="1" smtClean="0">
                <a:solidFill>
                  <a:schemeClr val="bg1"/>
                </a:solidFill>
              </a:rPr>
              <a:t>Gemba</a:t>
            </a:r>
            <a:r>
              <a:rPr lang="en-US" sz="3200" b="1" dirty="0" smtClean="0">
                <a:solidFill>
                  <a:schemeClr val="bg1"/>
                </a:solidFill>
              </a:rPr>
              <a:t> </a:t>
            </a:r>
            <a:r>
              <a:rPr lang="en-US" sz="3200" b="1" dirty="0">
                <a:solidFill>
                  <a:schemeClr val="bg1"/>
                </a:solidFill>
              </a:rPr>
              <a:t>Kaizen</a:t>
            </a:r>
            <a:endParaRPr lang="ar-EG" sz="3200" b="1" dirty="0">
              <a:solidFill>
                <a:schemeClr val="bg1"/>
              </a:solidFill>
            </a:endParaRPr>
          </a:p>
        </p:txBody>
      </p:sp>
      <p:sp>
        <p:nvSpPr>
          <p:cNvPr id="5" name="Freeform 4"/>
          <p:cNvSpPr/>
          <p:nvPr/>
        </p:nvSpPr>
        <p:spPr>
          <a:xfrm>
            <a:off x="6217521" y="1397000"/>
            <a:ext cx="2673929" cy="5056336"/>
          </a:xfrm>
          <a:custGeom>
            <a:avLst/>
            <a:gdLst>
              <a:gd name="connsiteX0" fmla="*/ 0 w 2673929"/>
              <a:gd name="connsiteY0" fmla="*/ 267393 h 5056336"/>
              <a:gd name="connsiteX1" fmla="*/ 267393 w 2673929"/>
              <a:gd name="connsiteY1" fmla="*/ 0 h 5056336"/>
              <a:gd name="connsiteX2" fmla="*/ 2406536 w 2673929"/>
              <a:gd name="connsiteY2" fmla="*/ 0 h 5056336"/>
              <a:gd name="connsiteX3" fmla="*/ 2673929 w 2673929"/>
              <a:gd name="connsiteY3" fmla="*/ 267393 h 5056336"/>
              <a:gd name="connsiteX4" fmla="*/ 2673929 w 2673929"/>
              <a:gd name="connsiteY4" fmla="*/ 4788943 h 5056336"/>
              <a:gd name="connsiteX5" fmla="*/ 2406536 w 2673929"/>
              <a:gd name="connsiteY5" fmla="*/ 5056336 h 5056336"/>
              <a:gd name="connsiteX6" fmla="*/ 267393 w 2673929"/>
              <a:gd name="connsiteY6" fmla="*/ 5056336 h 5056336"/>
              <a:gd name="connsiteX7" fmla="*/ 0 w 2673929"/>
              <a:gd name="connsiteY7" fmla="*/ 4788943 h 5056336"/>
              <a:gd name="connsiteX8" fmla="*/ 0 w 2673929"/>
              <a:gd name="connsiteY8" fmla="*/ 267393 h 505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5056336">
                <a:moveTo>
                  <a:pt x="0" y="267393"/>
                </a:moveTo>
                <a:cubicBezTo>
                  <a:pt x="0" y="119716"/>
                  <a:pt x="119716" y="0"/>
                  <a:pt x="267393" y="0"/>
                </a:cubicBezTo>
                <a:lnTo>
                  <a:pt x="2406536" y="0"/>
                </a:lnTo>
                <a:cubicBezTo>
                  <a:pt x="2554213" y="0"/>
                  <a:pt x="2673929" y="119716"/>
                  <a:pt x="2673929" y="267393"/>
                </a:cubicBezTo>
                <a:lnTo>
                  <a:pt x="2673929" y="4788943"/>
                </a:lnTo>
                <a:cubicBezTo>
                  <a:pt x="2673929" y="4936620"/>
                  <a:pt x="2554213" y="5056336"/>
                  <a:pt x="2406536" y="5056336"/>
                </a:cubicBezTo>
                <a:lnTo>
                  <a:pt x="267393" y="5056336"/>
                </a:lnTo>
                <a:cubicBezTo>
                  <a:pt x="119716" y="5056336"/>
                  <a:pt x="0" y="4936620"/>
                  <a:pt x="0" y="4788943"/>
                </a:cubicBezTo>
                <a:lnTo>
                  <a:pt x="0" y="267393"/>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3646116" numCol="1" spcCol="1270" anchor="ctr" anchorCtr="0">
            <a:noAutofit/>
          </a:bodyPr>
          <a:lstStyle/>
          <a:p>
            <a:pPr lvl="0" algn="ctr" defTabSz="1244600" rtl="1">
              <a:lnSpc>
                <a:spcPct val="90000"/>
              </a:lnSpc>
              <a:spcBef>
                <a:spcPct val="0"/>
              </a:spcBef>
              <a:spcAft>
                <a:spcPct val="35000"/>
              </a:spcAft>
            </a:pPr>
            <a:r>
              <a:rPr lang="ar-EG" sz="2800" b="1" kern="1200" dirty="0" smtClean="0"/>
              <a:t>الاستراتيجية الأولى وضع قواعد التشغيل </a:t>
            </a:r>
            <a:endParaRPr lang="ar-EG" sz="2800" b="1" kern="1200" dirty="0"/>
          </a:p>
        </p:txBody>
      </p:sp>
      <p:sp>
        <p:nvSpPr>
          <p:cNvPr id="6" name="Freeform 5"/>
          <p:cNvSpPr/>
          <p:nvPr/>
        </p:nvSpPr>
        <p:spPr>
          <a:xfrm>
            <a:off x="6484914" y="2913900"/>
            <a:ext cx="2139143" cy="3286618"/>
          </a:xfrm>
          <a:custGeom>
            <a:avLst/>
            <a:gdLst>
              <a:gd name="connsiteX0" fmla="*/ 0 w 2139143"/>
              <a:gd name="connsiteY0" fmla="*/ 213914 h 3286618"/>
              <a:gd name="connsiteX1" fmla="*/ 213914 w 2139143"/>
              <a:gd name="connsiteY1" fmla="*/ 0 h 3286618"/>
              <a:gd name="connsiteX2" fmla="*/ 1925229 w 2139143"/>
              <a:gd name="connsiteY2" fmla="*/ 0 h 3286618"/>
              <a:gd name="connsiteX3" fmla="*/ 2139143 w 2139143"/>
              <a:gd name="connsiteY3" fmla="*/ 213914 h 3286618"/>
              <a:gd name="connsiteX4" fmla="*/ 2139143 w 2139143"/>
              <a:gd name="connsiteY4" fmla="*/ 3072704 h 3286618"/>
              <a:gd name="connsiteX5" fmla="*/ 1925229 w 2139143"/>
              <a:gd name="connsiteY5" fmla="*/ 3286618 h 3286618"/>
              <a:gd name="connsiteX6" fmla="*/ 213914 w 2139143"/>
              <a:gd name="connsiteY6" fmla="*/ 3286618 h 3286618"/>
              <a:gd name="connsiteX7" fmla="*/ 0 w 2139143"/>
              <a:gd name="connsiteY7" fmla="*/ 3072704 h 3286618"/>
              <a:gd name="connsiteX8" fmla="*/ 0 w 2139143"/>
              <a:gd name="connsiteY8" fmla="*/ 213914 h 328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3286618">
                <a:moveTo>
                  <a:pt x="0" y="213914"/>
                </a:moveTo>
                <a:cubicBezTo>
                  <a:pt x="0" y="95773"/>
                  <a:pt x="95773" y="0"/>
                  <a:pt x="213914" y="0"/>
                </a:cubicBezTo>
                <a:lnTo>
                  <a:pt x="1925229" y="0"/>
                </a:lnTo>
                <a:cubicBezTo>
                  <a:pt x="2043370" y="0"/>
                  <a:pt x="2139143" y="95773"/>
                  <a:pt x="2139143" y="213914"/>
                </a:cubicBezTo>
                <a:lnTo>
                  <a:pt x="2139143" y="3072704"/>
                </a:lnTo>
                <a:cubicBezTo>
                  <a:pt x="2139143" y="3190845"/>
                  <a:pt x="2043370" y="3286618"/>
                  <a:pt x="1925229" y="3286618"/>
                </a:cubicBezTo>
                <a:lnTo>
                  <a:pt x="213914" y="3286618"/>
                </a:lnTo>
                <a:cubicBezTo>
                  <a:pt x="95773" y="3286618"/>
                  <a:pt x="0" y="3190845"/>
                  <a:pt x="0" y="3072704"/>
                </a:cubicBezTo>
                <a:lnTo>
                  <a:pt x="0" y="21391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453" tIns="100753" rIns="113453" bIns="100753" numCol="1" spcCol="1270" anchor="ctr" anchorCtr="0">
            <a:noAutofit/>
          </a:bodyPr>
          <a:lstStyle/>
          <a:p>
            <a:pPr lvl="0" algn="justLow" defTabSz="889000" rtl="1">
              <a:lnSpc>
                <a:spcPct val="90000"/>
              </a:lnSpc>
              <a:spcBef>
                <a:spcPct val="0"/>
              </a:spcBef>
              <a:spcAft>
                <a:spcPct val="35000"/>
              </a:spcAft>
            </a:pPr>
            <a:r>
              <a:rPr lang="ar-EG" sz="2000" b="1" kern="1200" dirty="0" smtClean="0"/>
              <a:t>يطلق مصطلح "قواعد التشغيل" على مجموعة الإجراءات العملية التي يتم اتخاذها بهدف إنتاج أو تقديم منتج أو خدمة للعملاء. </a:t>
            </a:r>
            <a:endParaRPr lang="ar-EG" sz="2000" b="1" kern="1200" dirty="0"/>
          </a:p>
        </p:txBody>
      </p:sp>
      <p:sp>
        <p:nvSpPr>
          <p:cNvPr id="7" name="Freeform 6"/>
          <p:cNvSpPr/>
          <p:nvPr/>
        </p:nvSpPr>
        <p:spPr>
          <a:xfrm>
            <a:off x="3343047" y="1397000"/>
            <a:ext cx="2673929" cy="5056336"/>
          </a:xfrm>
          <a:custGeom>
            <a:avLst/>
            <a:gdLst>
              <a:gd name="connsiteX0" fmla="*/ 0 w 2673929"/>
              <a:gd name="connsiteY0" fmla="*/ 267393 h 5056336"/>
              <a:gd name="connsiteX1" fmla="*/ 267393 w 2673929"/>
              <a:gd name="connsiteY1" fmla="*/ 0 h 5056336"/>
              <a:gd name="connsiteX2" fmla="*/ 2406536 w 2673929"/>
              <a:gd name="connsiteY2" fmla="*/ 0 h 5056336"/>
              <a:gd name="connsiteX3" fmla="*/ 2673929 w 2673929"/>
              <a:gd name="connsiteY3" fmla="*/ 267393 h 5056336"/>
              <a:gd name="connsiteX4" fmla="*/ 2673929 w 2673929"/>
              <a:gd name="connsiteY4" fmla="*/ 4788943 h 5056336"/>
              <a:gd name="connsiteX5" fmla="*/ 2406536 w 2673929"/>
              <a:gd name="connsiteY5" fmla="*/ 5056336 h 5056336"/>
              <a:gd name="connsiteX6" fmla="*/ 267393 w 2673929"/>
              <a:gd name="connsiteY6" fmla="*/ 5056336 h 5056336"/>
              <a:gd name="connsiteX7" fmla="*/ 0 w 2673929"/>
              <a:gd name="connsiteY7" fmla="*/ 4788943 h 5056336"/>
              <a:gd name="connsiteX8" fmla="*/ 0 w 2673929"/>
              <a:gd name="connsiteY8" fmla="*/ 267393 h 505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5056336">
                <a:moveTo>
                  <a:pt x="0" y="267393"/>
                </a:moveTo>
                <a:cubicBezTo>
                  <a:pt x="0" y="119716"/>
                  <a:pt x="119716" y="0"/>
                  <a:pt x="267393" y="0"/>
                </a:cubicBezTo>
                <a:lnTo>
                  <a:pt x="2406536" y="0"/>
                </a:lnTo>
                <a:cubicBezTo>
                  <a:pt x="2554213" y="0"/>
                  <a:pt x="2673929" y="119716"/>
                  <a:pt x="2673929" y="267393"/>
                </a:cubicBezTo>
                <a:lnTo>
                  <a:pt x="2673929" y="4788943"/>
                </a:lnTo>
                <a:cubicBezTo>
                  <a:pt x="2673929" y="4936620"/>
                  <a:pt x="2554213" y="5056336"/>
                  <a:pt x="2406536" y="5056336"/>
                </a:cubicBezTo>
                <a:lnTo>
                  <a:pt x="267393" y="5056336"/>
                </a:lnTo>
                <a:cubicBezTo>
                  <a:pt x="119716" y="5056336"/>
                  <a:pt x="0" y="4936620"/>
                  <a:pt x="0" y="4788943"/>
                </a:cubicBezTo>
                <a:lnTo>
                  <a:pt x="0" y="267393"/>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3646116" numCol="1" spcCol="1270" anchor="ctr" anchorCtr="0">
            <a:noAutofit/>
          </a:bodyPr>
          <a:lstStyle/>
          <a:p>
            <a:pPr lvl="0" algn="ctr" defTabSz="1244600" rtl="1">
              <a:lnSpc>
                <a:spcPct val="90000"/>
              </a:lnSpc>
              <a:spcBef>
                <a:spcPct val="0"/>
              </a:spcBef>
              <a:spcAft>
                <a:spcPct val="35000"/>
              </a:spcAft>
            </a:pPr>
            <a:r>
              <a:rPr lang="ar-EG" sz="2800" b="1" kern="1200" dirty="0" smtClean="0"/>
              <a:t>الاستراتيجية الثانية التطهير</a:t>
            </a:r>
            <a:endParaRPr lang="ar-EG" sz="2800" b="1" kern="1200" dirty="0"/>
          </a:p>
        </p:txBody>
      </p:sp>
      <p:sp>
        <p:nvSpPr>
          <p:cNvPr id="8" name="Freeform 7"/>
          <p:cNvSpPr/>
          <p:nvPr/>
        </p:nvSpPr>
        <p:spPr>
          <a:xfrm>
            <a:off x="3610440" y="2913900"/>
            <a:ext cx="2139143" cy="3286618"/>
          </a:xfrm>
          <a:custGeom>
            <a:avLst/>
            <a:gdLst>
              <a:gd name="connsiteX0" fmla="*/ 0 w 2139143"/>
              <a:gd name="connsiteY0" fmla="*/ 213914 h 3286618"/>
              <a:gd name="connsiteX1" fmla="*/ 213914 w 2139143"/>
              <a:gd name="connsiteY1" fmla="*/ 0 h 3286618"/>
              <a:gd name="connsiteX2" fmla="*/ 1925229 w 2139143"/>
              <a:gd name="connsiteY2" fmla="*/ 0 h 3286618"/>
              <a:gd name="connsiteX3" fmla="*/ 2139143 w 2139143"/>
              <a:gd name="connsiteY3" fmla="*/ 213914 h 3286618"/>
              <a:gd name="connsiteX4" fmla="*/ 2139143 w 2139143"/>
              <a:gd name="connsiteY4" fmla="*/ 3072704 h 3286618"/>
              <a:gd name="connsiteX5" fmla="*/ 1925229 w 2139143"/>
              <a:gd name="connsiteY5" fmla="*/ 3286618 h 3286618"/>
              <a:gd name="connsiteX6" fmla="*/ 213914 w 2139143"/>
              <a:gd name="connsiteY6" fmla="*/ 3286618 h 3286618"/>
              <a:gd name="connsiteX7" fmla="*/ 0 w 2139143"/>
              <a:gd name="connsiteY7" fmla="*/ 3072704 h 3286618"/>
              <a:gd name="connsiteX8" fmla="*/ 0 w 2139143"/>
              <a:gd name="connsiteY8" fmla="*/ 213914 h 328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3286618">
                <a:moveTo>
                  <a:pt x="0" y="213914"/>
                </a:moveTo>
                <a:cubicBezTo>
                  <a:pt x="0" y="95773"/>
                  <a:pt x="95773" y="0"/>
                  <a:pt x="213914" y="0"/>
                </a:cubicBezTo>
                <a:lnTo>
                  <a:pt x="1925229" y="0"/>
                </a:lnTo>
                <a:cubicBezTo>
                  <a:pt x="2043370" y="0"/>
                  <a:pt x="2139143" y="95773"/>
                  <a:pt x="2139143" y="213914"/>
                </a:cubicBezTo>
                <a:lnTo>
                  <a:pt x="2139143" y="3072704"/>
                </a:lnTo>
                <a:cubicBezTo>
                  <a:pt x="2139143" y="3190845"/>
                  <a:pt x="2043370" y="3286618"/>
                  <a:pt x="1925229" y="3286618"/>
                </a:cubicBezTo>
                <a:lnTo>
                  <a:pt x="213914" y="3286618"/>
                </a:lnTo>
                <a:cubicBezTo>
                  <a:pt x="95773" y="3286618"/>
                  <a:pt x="0" y="3190845"/>
                  <a:pt x="0" y="3072704"/>
                </a:cubicBezTo>
                <a:lnTo>
                  <a:pt x="0" y="213914"/>
                </a:ln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113453" tIns="100753" rIns="113453" bIns="100753" numCol="1" spcCol="1270" anchor="ctr" anchorCtr="0">
            <a:noAutofit/>
          </a:bodyPr>
          <a:lstStyle/>
          <a:p>
            <a:pPr lvl="0" algn="justLow" defTabSz="889000" rtl="1">
              <a:lnSpc>
                <a:spcPct val="90000"/>
              </a:lnSpc>
              <a:spcBef>
                <a:spcPct val="0"/>
              </a:spcBef>
              <a:spcAft>
                <a:spcPct val="35000"/>
              </a:spcAft>
            </a:pPr>
            <a:r>
              <a:rPr lang="ar-EG" sz="2000" b="1" kern="1200" dirty="0" smtClean="0"/>
              <a:t>تعتبر بيئة العمل غير المنظمة والتي تعم فيها الفوضى آكبر معوقات الإنتاجية. نفس الشيء ينطبق على المصنع ذي التصميم السيئ والمكاتب المزدحمة و غير المرتبة، الأمر الذي يؤدي إلى فوضى في جدولة العمليات</a:t>
            </a:r>
            <a:endParaRPr lang="ar-EG" sz="2000" b="1" kern="1200" dirty="0"/>
          </a:p>
        </p:txBody>
      </p:sp>
      <p:sp>
        <p:nvSpPr>
          <p:cNvPr id="9" name="Freeform 8"/>
          <p:cNvSpPr/>
          <p:nvPr/>
        </p:nvSpPr>
        <p:spPr>
          <a:xfrm>
            <a:off x="468572" y="1397000"/>
            <a:ext cx="2673929" cy="5056336"/>
          </a:xfrm>
          <a:custGeom>
            <a:avLst/>
            <a:gdLst>
              <a:gd name="connsiteX0" fmla="*/ 0 w 2673929"/>
              <a:gd name="connsiteY0" fmla="*/ 267393 h 5056336"/>
              <a:gd name="connsiteX1" fmla="*/ 267393 w 2673929"/>
              <a:gd name="connsiteY1" fmla="*/ 0 h 5056336"/>
              <a:gd name="connsiteX2" fmla="*/ 2406536 w 2673929"/>
              <a:gd name="connsiteY2" fmla="*/ 0 h 5056336"/>
              <a:gd name="connsiteX3" fmla="*/ 2673929 w 2673929"/>
              <a:gd name="connsiteY3" fmla="*/ 267393 h 5056336"/>
              <a:gd name="connsiteX4" fmla="*/ 2673929 w 2673929"/>
              <a:gd name="connsiteY4" fmla="*/ 4788943 h 5056336"/>
              <a:gd name="connsiteX5" fmla="*/ 2406536 w 2673929"/>
              <a:gd name="connsiteY5" fmla="*/ 5056336 h 5056336"/>
              <a:gd name="connsiteX6" fmla="*/ 267393 w 2673929"/>
              <a:gd name="connsiteY6" fmla="*/ 5056336 h 5056336"/>
              <a:gd name="connsiteX7" fmla="*/ 0 w 2673929"/>
              <a:gd name="connsiteY7" fmla="*/ 4788943 h 5056336"/>
              <a:gd name="connsiteX8" fmla="*/ 0 w 2673929"/>
              <a:gd name="connsiteY8" fmla="*/ 267393 h 505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5056336">
                <a:moveTo>
                  <a:pt x="0" y="267393"/>
                </a:moveTo>
                <a:cubicBezTo>
                  <a:pt x="0" y="119716"/>
                  <a:pt x="119716" y="0"/>
                  <a:pt x="267393" y="0"/>
                </a:cubicBezTo>
                <a:lnTo>
                  <a:pt x="2406536" y="0"/>
                </a:lnTo>
                <a:cubicBezTo>
                  <a:pt x="2554213" y="0"/>
                  <a:pt x="2673929" y="119716"/>
                  <a:pt x="2673929" y="267393"/>
                </a:cubicBezTo>
                <a:lnTo>
                  <a:pt x="2673929" y="4788943"/>
                </a:lnTo>
                <a:cubicBezTo>
                  <a:pt x="2673929" y="4936620"/>
                  <a:pt x="2554213" y="5056336"/>
                  <a:pt x="2406536" y="5056336"/>
                </a:cubicBezTo>
                <a:lnTo>
                  <a:pt x="267393" y="5056336"/>
                </a:lnTo>
                <a:cubicBezTo>
                  <a:pt x="119716" y="5056336"/>
                  <a:pt x="0" y="4936620"/>
                  <a:pt x="0" y="4788943"/>
                </a:cubicBezTo>
                <a:lnTo>
                  <a:pt x="0" y="267393"/>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3646116" numCol="1" spcCol="1270" anchor="ctr" anchorCtr="0">
            <a:noAutofit/>
          </a:bodyPr>
          <a:lstStyle/>
          <a:p>
            <a:pPr lvl="0" algn="ctr" defTabSz="1244600" rtl="1">
              <a:lnSpc>
                <a:spcPct val="90000"/>
              </a:lnSpc>
              <a:spcBef>
                <a:spcPct val="0"/>
              </a:spcBef>
              <a:spcAft>
                <a:spcPct val="35000"/>
              </a:spcAft>
            </a:pPr>
            <a:r>
              <a:rPr lang="ar-EG" sz="2800" b="1" kern="1200" dirty="0" smtClean="0"/>
              <a:t>الاستراتيجية الثالثة القضاء على الهدر</a:t>
            </a:r>
            <a:endParaRPr lang="ar-EG" sz="2800" b="1" kern="1200" dirty="0"/>
          </a:p>
        </p:txBody>
      </p:sp>
      <p:sp>
        <p:nvSpPr>
          <p:cNvPr id="10" name="Freeform 9"/>
          <p:cNvSpPr/>
          <p:nvPr/>
        </p:nvSpPr>
        <p:spPr>
          <a:xfrm>
            <a:off x="735965" y="2913900"/>
            <a:ext cx="2139143" cy="3286618"/>
          </a:xfrm>
          <a:custGeom>
            <a:avLst/>
            <a:gdLst>
              <a:gd name="connsiteX0" fmla="*/ 0 w 2139143"/>
              <a:gd name="connsiteY0" fmla="*/ 213914 h 3286618"/>
              <a:gd name="connsiteX1" fmla="*/ 213914 w 2139143"/>
              <a:gd name="connsiteY1" fmla="*/ 0 h 3286618"/>
              <a:gd name="connsiteX2" fmla="*/ 1925229 w 2139143"/>
              <a:gd name="connsiteY2" fmla="*/ 0 h 3286618"/>
              <a:gd name="connsiteX3" fmla="*/ 2139143 w 2139143"/>
              <a:gd name="connsiteY3" fmla="*/ 213914 h 3286618"/>
              <a:gd name="connsiteX4" fmla="*/ 2139143 w 2139143"/>
              <a:gd name="connsiteY4" fmla="*/ 3072704 h 3286618"/>
              <a:gd name="connsiteX5" fmla="*/ 1925229 w 2139143"/>
              <a:gd name="connsiteY5" fmla="*/ 3286618 h 3286618"/>
              <a:gd name="connsiteX6" fmla="*/ 213914 w 2139143"/>
              <a:gd name="connsiteY6" fmla="*/ 3286618 h 3286618"/>
              <a:gd name="connsiteX7" fmla="*/ 0 w 2139143"/>
              <a:gd name="connsiteY7" fmla="*/ 3072704 h 3286618"/>
              <a:gd name="connsiteX8" fmla="*/ 0 w 2139143"/>
              <a:gd name="connsiteY8" fmla="*/ 213914 h 328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3286618">
                <a:moveTo>
                  <a:pt x="0" y="213914"/>
                </a:moveTo>
                <a:cubicBezTo>
                  <a:pt x="0" y="95773"/>
                  <a:pt x="95773" y="0"/>
                  <a:pt x="213914" y="0"/>
                </a:cubicBezTo>
                <a:lnTo>
                  <a:pt x="1925229" y="0"/>
                </a:lnTo>
                <a:cubicBezTo>
                  <a:pt x="2043370" y="0"/>
                  <a:pt x="2139143" y="95773"/>
                  <a:pt x="2139143" y="213914"/>
                </a:cubicBezTo>
                <a:lnTo>
                  <a:pt x="2139143" y="3072704"/>
                </a:lnTo>
                <a:cubicBezTo>
                  <a:pt x="2139143" y="3190845"/>
                  <a:pt x="2043370" y="3286618"/>
                  <a:pt x="1925229" y="3286618"/>
                </a:cubicBezTo>
                <a:lnTo>
                  <a:pt x="213914" y="3286618"/>
                </a:lnTo>
                <a:cubicBezTo>
                  <a:pt x="95773" y="3286618"/>
                  <a:pt x="0" y="3190845"/>
                  <a:pt x="0" y="3072704"/>
                </a:cubicBezTo>
                <a:lnTo>
                  <a:pt x="0" y="213914"/>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13453" tIns="100753" rIns="113453" bIns="100753" numCol="1" spcCol="1270" anchor="ctr" anchorCtr="0">
            <a:noAutofit/>
          </a:bodyPr>
          <a:lstStyle/>
          <a:p>
            <a:pPr lvl="0" algn="justLow" defTabSz="889000" rtl="1">
              <a:lnSpc>
                <a:spcPct val="90000"/>
              </a:lnSpc>
              <a:spcBef>
                <a:spcPct val="0"/>
              </a:spcBef>
              <a:spcAft>
                <a:spcPct val="35000"/>
              </a:spcAft>
            </a:pPr>
            <a:r>
              <a:rPr lang="ar-EG" sz="2000" b="1" kern="1200" dirty="0" smtClean="0"/>
              <a:t>كل الأنشطة التي لا تضيف شيئ إلى القيمة الحقيقية للمنتج أو الخدمة المقدمة للعملاء، يمكننا اعتبارها زائدة وغير ضرورية.</a:t>
            </a:r>
            <a:endParaRPr lang="ar-EG" sz="2000" b="1" kern="1200" dirty="0"/>
          </a:p>
        </p:txBody>
      </p:sp>
    </p:spTree>
    <p:extLst>
      <p:ext uri="{BB962C8B-B14F-4D97-AF65-F5344CB8AC3E}">
        <p14:creationId xmlns:p14="http://schemas.microsoft.com/office/powerpoint/2010/main" xmlns="" val="2193891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معوقات الأدرة بمفهوم جمبا </a:t>
            </a:r>
            <a:r>
              <a:rPr lang="ar-EG" sz="3200" b="1" dirty="0" smtClean="0">
                <a:solidFill>
                  <a:schemeClr val="bg1"/>
                </a:solidFill>
              </a:rPr>
              <a:t>كايزن </a:t>
            </a:r>
            <a:r>
              <a:rPr lang="en-US" sz="3200" b="1" dirty="0" err="1" smtClean="0">
                <a:solidFill>
                  <a:schemeClr val="bg1"/>
                </a:solidFill>
              </a:rPr>
              <a:t>Gemba</a:t>
            </a:r>
            <a:r>
              <a:rPr lang="en-US" sz="3200" b="1" dirty="0" smtClean="0">
                <a:solidFill>
                  <a:schemeClr val="bg1"/>
                </a:solidFill>
              </a:rPr>
              <a:t> </a:t>
            </a:r>
            <a:r>
              <a:rPr lang="en-US" sz="3200" b="1" dirty="0">
                <a:solidFill>
                  <a:schemeClr val="bg1"/>
                </a:solidFill>
              </a:rPr>
              <a:t>Kaizen</a:t>
            </a:r>
            <a:endParaRPr lang="ar-EG" sz="3200" b="1" dirty="0">
              <a:solidFill>
                <a:schemeClr val="bg1"/>
              </a:solidFill>
            </a:endParaRPr>
          </a:p>
        </p:txBody>
      </p:sp>
      <p:graphicFrame>
        <p:nvGraphicFramePr>
          <p:cNvPr id="4" name="Diagram 3"/>
          <p:cNvGraphicFramePr/>
          <p:nvPr>
            <p:extLst>
              <p:ext uri="{D42A27DB-BD31-4B8C-83A1-F6EECF244321}">
                <p14:modId xmlns:p14="http://schemas.microsoft.com/office/powerpoint/2010/main" xmlns="" val="2957373245"/>
              </p:ext>
            </p:extLst>
          </p:nvPr>
        </p:nvGraphicFramePr>
        <p:xfrm>
          <a:off x="1331640" y="155679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4033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تنفيذ برنامج "جمبا كايزن" </a:t>
            </a:r>
            <a:r>
              <a:rPr lang="ar-EG" sz="3200" b="1" dirty="0" smtClean="0">
                <a:solidFill>
                  <a:schemeClr val="bg1"/>
                </a:solidFill>
              </a:rPr>
              <a:t>يتضمن </a:t>
            </a:r>
            <a:r>
              <a:rPr lang="en-US" sz="3200" b="1" dirty="0" err="1" smtClean="0">
                <a:solidFill>
                  <a:schemeClr val="bg1"/>
                </a:solidFill>
              </a:rPr>
              <a:t>Gemba</a:t>
            </a:r>
            <a:r>
              <a:rPr lang="en-US" sz="3200" b="1" dirty="0" smtClean="0">
                <a:solidFill>
                  <a:schemeClr val="bg1"/>
                </a:solidFill>
              </a:rPr>
              <a:t> </a:t>
            </a:r>
            <a:r>
              <a:rPr lang="en-US" sz="3200" b="1" dirty="0">
                <a:solidFill>
                  <a:schemeClr val="bg1"/>
                </a:solidFill>
              </a:rPr>
              <a:t>Kaizen</a:t>
            </a:r>
            <a:endParaRPr lang="ar-EG" sz="3200" b="1" dirty="0">
              <a:solidFill>
                <a:schemeClr val="bg1"/>
              </a:solidFill>
            </a:endParaRPr>
          </a:p>
        </p:txBody>
      </p:sp>
      <p:sp>
        <p:nvSpPr>
          <p:cNvPr id="5" name="Round Diagonal Corner Rectangle 4"/>
          <p:cNvSpPr/>
          <p:nvPr/>
        </p:nvSpPr>
        <p:spPr>
          <a:xfrm>
            <a:off x="5220072" y="1628800"/>
            <a:ext cx="2664296" cy="1512168"/>
          </a:xfrm>
          <a:prstGeom prst="round2DiagRect">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التركيز على التحسينات</a:t>
            </a:r>
            <a:endParaRPr lang="ar-EG" sz="2000" b="1" i="0" dirty="0">
              <a:latin typeface="Simplified Arabic" panose="02020603050405020304" pitchFamily="18" charset="-78"/>
              <a:cs typeface="Simplified Arabic" panose="02020603050405020304" pitchFamily="18" charset="-78"/>
            </a:endParaRPr>
          </a:p>
        </p:txBody>
      </p:sp>
      <p:sp>
        <p:nvSpPr>
          <p:cNvPr id="6" name="Round Diagonal Corner Rectangle 5"/>
          <p:cNvSpPr/>
          <p:nvPr/>
        </p:nvSpPr>
        <p:spPr>
          <a:xfrm>
            <a:off x="1259632" y="1628800"/>
            <a:ext cx="2664296" cy="1512168"/>
          </a:xfrm>
          <a:prstGeom prst="round2DiagRect">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ar-SA" sz="2000" b="1" dirty="0">
                <a:latin typeface="Simplified Arabic" panose="02020603050405020304" pitchFamily="18" charset="-78"/>
                <a:cs typeface="Simplified Arabic" panose="02020603050405020304" pitchFamily="18" charset="-78"/>
              </a:rPr>
              <a:t>تشكيل فريق عمل متعدد الوظائف والمهام</a:t>
            </a:r>
            <a:endParaRPr lang="ar-EG" sz="2000" b="1" i="0" dirty="0">
              <a:latin typeface="Simplified Arabic" panose="02020603050405020304" pitchFamily="18" charset="-78"/>
              <a:cs typeface="Simplified Arabic" panose="02020603050405020304" pitchFamily="18" charset="-78"/>
            </a:endParaRPr>
          </a:p>
        </p:txBody>
      </p:sp>
      <p:sp>
        <p:nvSpPr>
          <p:cNvPr id="7" name="Round Diagonal Corner Rectangle 6"/>
          <p:cNvSpPr/>
          <p:nvPr/>
        </p:nvSpPr>
        <p:spPr>
          <a:xfrm>
            <a:off x="5220072" y="4221088"/>
            <a:ext cx="2664296" cy="1512168"/>
          </a:xfrm>
          <a:prstGeom prst="round2DiagRect">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تجنب انفاق الاموال</a:t>
            </a:r>
            <a:endParaRPr lang="ar-EG" sz="2000" b="1" i="0" dirty="0">
              <a:latin typeface="Simplified Arabic" panose="02020603050405020304" pitchFamily="18" charset="-78"/>
              <a:cs typeface="Simplified Arabic" panose="02020603050405020304" pitchFamily="18" charset="-78"/>
            </a:endParaRPr>
          </a:p>
        </p:txBody>
      </p:sp>
      <p:sp>
        <p:nvSpPr>
          <p:cNvPr id="8" name="Round Diagonal Corner Rectangle 7"/>
          <p:cNvSpPr/>
          <p:nvPr/>
        </p:nvSpPr>
        <p:spPr>
          <a:xfrm>
            <a:off x="1259632" y="4221088"/>
            <a:ext cx="2664296" cy="1512168"/>
          </a:xfrm>
          <a:prstGeom prst="round2DiagRect">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justLow" rtl="1"/>
            <a:r>
              <a:rPr lang="ar-EG" sz="2000" b="1" dirty="0"/>
              <a:t>استخدام دورة ديمنغ للتحسين المستمر </a:t>
            </a:r>
            <a:r>
              <a:rPr lang="en-US" sz="2000" b="1" dirty="0"/>
              <a:t>PDCA</a:t>
            </a:r>
            <a:endParaRPr lang="ar-EG" b="1" i="0" dirty="0">
              <a:latin typeface="Simplified Arabic" panose="02020603050405020304" pitchFamily="18" charset="-78"/>
              <a:cs typeface="Simplified Arabic" panose="02020603050405020304" pitchFamily="18" charset="-78"/>
            </a:endParaRPr>
          </a:p>
        </p:txBody>
      </p:sp>
      <p:sp>
        <p:nvSpPr>
          <p:cNvPr id="9" name="Oval 8"/>
          <p:cNvSpPr/>
          <p:nvPr/>
        </p:nvSpPr>
        <p:spPr>
          <a:xfrm>
            <a:off x="7375214" y="1345254"/>
            <a:ext cx="864096" cy="756175"/>
          </a:xfrm>
          <a:prstGeom prst="ellipse">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a:t>1</a:t>
            </a:r>
          </a:p>
        </p:txBody>
      </p:sp>
      <p:sp>
        <p:nvSpPr>
          <p:cNvPr id="10" name="Oval 9"/>
          <p:cNvSpPr/>
          <p:nvPr/>
        </p:nvSpPr>
        <p:spPr>
          <a:xfrm>
            <a:off x="3471583" y="1278005"/>
            <a:ext cx="864096" cy="756175"/>
          </a:xfrm>
          <a:prstGeom prst="ellipse">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ar-EG" sz="2400" b="1" i="0" dirty="0" smtClean="0"/>
              <a:t>2</a:t>
            </a:r>
            <a:endParaRPr lang="ar-EG" sz="2400" b="1" i="0" dirty="0"/>
          </a:p>
        </p:txBody>
      </p:sp>
      <p:sp>
        <p:nvSpPr>
          <p:cNvPr id="11" name="Oval 10"/>
          <p:cNvSpPr/>
          <p:nvPr/>
        </p:nvSpPr>
        <p:spPr>
          <a:xfrm>
            <a:off x="3440751" y="3843000"/>
            <a:ext cx="864096" cy="756175"/>
          </a:xfrm>
          <a:prstGeom prst="ellipse">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i="0" dirty="0" smtClean="0"/>
              <a:t>4</a:t>
            </a:r>
            <a:endParaRPr lang="ar-EG" sz="2400" b="1" i="0" dirty="0"/>
          </a:p>
        </p:txBody>
      </p:sp>
      <p:sp>
        <p:nvSpPr>
          <p:cNvPr id="12" name="Oval 11"/>
          <p:cNvSpPr/>
          <p:nvPr/>
        </p:nvSpPr>
        <p:spPr>
          <a:xfrm>
            <a:off x="7380312" y="3843000"/>
            <a:ext cx="864096" cy="756175"/>
          </a:xfrm>
          <a:prstGeom prst="ellipse">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i="0" dirty="0" smtClean="0"/>
              <a:t>3</a:t>
            </a:r>
            <a:endParaRPr lang="ar-EG" sz="2400" b="1" i="0" dirty="0"/>
          </a:p>
        </p:txBody>
      </p:sp>
    </p:spTree>
    <p:extLst>
      <p:ext uri="{BB962C8B-B14F-4D97-AF65-F5344CB8AC3E}">
        <p14:creationId xmlns:p14="http://schemas.microsoft.com/office/powerpoint/2010/main" xmlns="" val="655204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اسلوب العمل فى الوقت المناسب </a:t>
            </a:r>
            <a:r>
              <a:rPr lang="en-US" sz="3200" b="1" dirty="0" err="1">
                <a:solidFill>
                  <a:schemeClr val="bg1"/>
                </a:solidFill>
              </a:rPr>
              <a:t>jit</a:t>
            </a:r>
            <a:endParaRPr lang="ar-EG" sz="3200" b="1" dirty="0">
              <a:solidFill>
                <a:schemeClr val="bg1"/>
              </a:solidFill>
            </a:endParaRPr>
          </a:p>
        </p:txBody>
      </p:sp>
      <p:graphicFrame>
        <p:nvGraphicFramePr>
          <p:cNvPr id="4" name="Diagram 3"/>
          <p:cNvGraphicFramePr/>
          <p:nvPr>
            <p:extLst>
              <p:ext uri="{D42A27DB-BD31-4B8C-83A1-F6EECF244321}">
                <p14:modId xmlns:p14="http://schemas.microsoft.com/office/powerpoint/2010/main" xmlns="" val="10328474"/>
              </p:ext>
            </p:extLst>
          </p:nvPr>
        </p:nvGraphicFramePr>
        <p:xfrm>
          <a:off x="1619672" y="16288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940340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الإدارة بأسلوب </a:t>
            </a:r>
            <a:r>
              <a:rPr lang="ar-EG" sz="3200" b="1" dirty="0" smtClean="0">
                <a:solidFill>
                  <a:schemeClr val="bg1"/>
                </a:solidFill>
              </a:rPr>
              <a:t>الوقت </a:t>
            </a:r>
            <a:r>
              <a:rPr lang="ar-EG" sz="3200" b="1" dirty="0">
                <a:solidFill>
                  <a:schemeClr val="bg1"/>
                </a:solidFill>
              </a:rPr>
              <a:t>المناسب </a:t>
            </a:r>
            <a:r>
              <a:rPr lang="en-US" sz="3200" b="1" dirty="0">
                <a:solidFill>
                  <a:schemeClr val="bg1"/>
                </a:solidFill>
              </a:rPr>
              <a:t>« </a:t>
            </a:r>
            <a:r>
              <a:rPr lang="en-US" sz="3200" b="1" dirty="0" smtClean="0">
                <a:solidFill>
                  <a:schemeClr val="bg1"/>
                </a:solidFill>
              </a:rPr>
              <a:t>JIT»</a:t>
            </a:r>
            <a:endParaRPr lang="ar-EG" sz="3200" b="1" dirty="0">
              <a:solidFill>
                <a:schemeClr val="bg1"/>
              </a:solidFill>
            </a:endParaRPr>
          </a:p>
        </p:txBody>
      </p:sp>
      <p:sp>
        <p:nvSpPr>
          <p:cNvPr id="5" name="Oval 4"/>
          <p:cNvSpPr/>
          <p:nvPr/>
        </p:nvSpPr>
        <p:spPr>
          <a:xfrm>
            <a:off x="7092280" y="3789040"/>
            <a:ext cx="1872208" cy="1944216"/>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يخفض حجم </a:t>
            </a:r>
            <a:r>
              <a:rPr lang="ar-EG" sz="2000" b="1" dirty="0" smtClean="0">
                <a:solidFill>
                  <a:srgbClr val="002060"/>
                </a:solidFill>
                <a:latin typeface="Simplified Arabic" panose="02020603050405020304" pitchFamily="18" charset="-78"/>
                <a:cs typeface="Simplified Arabic" panose="02020603050405020304" pitchFamily="18" charset="-78"/>
              </a:rPr>
              <a:t>المخزون.</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6" name="Oval 5"/>
          <p:cNvSpPr/>
          <p:nvPr/>
        </p:nvSpPr>
        <p:spPr>
          <a:xfrm>
            <a:off x="4860032" y="2924944"/>
            <a:ext cx="1872208" cy="1944216"/>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يحسن جودة المنتج.</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7" name="Oval 6"/>
          <p:cNvSpPr/>
          <p:nvPr/>
        </p:nvSpPr>
        <p:spPr>
          <a:xfrm>
            <a:off x="2411760" y="3789040"/>
            <a:ext cx="1872208" cy="1944216"/>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يخفض من تكاليف </a:t>
            </a:r>
            <a:r>
              <a:rPr lang="ar-EG" sz="2000" b="1" dirty="0" smtClean="0">
                <a:solidFill>
                  <a:srgbClr val="002060"/>
                </a:solidFill>
                <a:latin typeface="Simplified Arabic" panose="02020603050405020304" pitchFamily="18" charset="-78"/>
                <a:cs typeface="Simplified Arabic" panose="02020603050405020304" pitchFamily="18" charset="-78"/>
              </a:rPr>
              <a:t>الإنتاج.</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107504" y="2924944"/>
            <a:ext cx="1872208" cy="1944216"/>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يحسن العلاقة مع </a:t>
            </a:r>
            <a:r>
              <a:rPr lang="ar-EG" sz="2000" b="1" dirty="0" smtClean="0">
                <a:solidFill>
                  <a:srgbClr val="002060"/>
                </a:solidFill>
                <a:latin typeface="Simplified Arabic" panose="02020603050405020304" pitchFamily="18" charset="-78"/>
                <a:cs typeface="Simplified Arabic" panose="02020603050405020304" pitchFamily="18" charset="-78"/>
              </a:rPr>
              <a:t>الموردين.</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7596336" y="1772816"/>
            <a:ext cx="864096" cy="864096"/>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1</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0" name="Oval 9"/>
          <p:cNvSpPr/>
          <p:nvPr/>
        </p:nvSpPr>
        <p:spPr>
          <a:xfrm>
            <a:off x="5287742" y="908720"/>
            <a:ext cx="864096" cy="864096"/>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2</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1" name="Oval 10"/>
          <p:cNvSpPr/>
          <p:nvPr/>
        </p:nvSpPr>
        <p:spPr>
          <a:xfrm>
            <a:off x="566911" y="943457"/>
            <a:ext cx="864096" cy="864096"/>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4</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2" name="Oval 11"/>
          <p:cNvSpPr/>
          <p:nvPr/>
        </p:nvSpPr>
        <p:spPr>
          <a:xfrm>
            <a:off x="2915816" y="1772816"/>
            <a:ext cx="864096" cy="864096"/>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3</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13" name="Straight Connector 12"/>
          <p:cNvCxnSpPr>
            <a:stCxn id="9" idx="4"/>
            <a:endCxn id="5" idx="0"/>
          </p:cNvCxnSpPr>
          <p:nvPr/>
        </p:nvCxnSpPr>
        <p:spPr>
          <a:xfrm>
            <a:off x="8028384"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a:off x="571516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a:off x="3335538"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104360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xmlns="" val="50759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par>
                                <p:cTn id="46" presetID="6" presetClass="entr" presetSubtype="16"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Oval 1"/>
          <p:cNvSpPr/>
          <p:nvPr/>
        </p:nvSpPr>
        <p:spPr>
          <a:xfrm>
            <a:off x="7092280" y="3789040"/>
            <a:ext cx="1872208" cy="1944216"/>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استغلال أفضل للجهود البشرية.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3" name="Oval 2"/>
          <p:cNvSpPr/>
          <p:nvPr/>
        </p:nvSpPr>
        <p:spPr>
          <a:xfrm>
            <a:off x="4860032" y="2924944"/>
            <a:ext cx="1872208" cy="1944216"/>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a:solidFill>
                  <a:srgbClr val="002060"/>
                </a:solidFill>
                <a:latin typeface="Simplified Arabic" panose="02020603050405020304" pitchFamily="18" charset="-78"/>
                <a:cs typeface="Simplified Arabic" panose="02020603050405020304" pitchFamily="18" charset="-78"/>
              </a:rPr>
              <a:t>تخفيض الوقت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4" name="Oval 3"/>
          <p:cNvSpPr/>
          <p:nvPr/>
        </p:nvSpPr>
        <p:spPr>
          <a:xfrm>
            <a:off x="2411760" y="3789040"/>
            <a:ext cx="1872208" cy="1944216"/>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يخفض من مساحة أو حيز العمل.</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5" name="Oval 4"/>
          <p:cNvSpPr/>
          <p:nvPr/>
        </p:nvSpPr>
        <p:spPr>
          <a:xfrm>
            <a:off x="107504" y="2924944"/>
            <a:ext cx="1872208" cy="1944216"/>
          </a:xfrm>
          <a:prstGeom prst="ellipse">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مرونة أعلى في الإنتاج.</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6" name="Oval 5"/>
          <p:cNvSpPr/>
          <p:nvPr/>
        </p:nvSpPr>
        <p:spPr>
          <a:xfrm>
            <a:off x="7596336" y="1772816"/>
            <a:ext cx="864096" cy="864096"/>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5</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7" name="Oval 6"/>
          <p:cNvSpPr/>
          <p:nvPr/>
        </p:nvSpPr>
        <p:spPr>
          <a:xfrm>
            <a:off x="5287742" y="908720"/>
            <a:ext cx="864096" cy="864096"/>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6</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566911" y="943457"/>
            <a:ext cx="864096" cy="864096"/>
          </a:xfrm>
          <a:prstGeom prst="ellipse">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8</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2915816" y="1772816"/>
            <a:ext cx="864096" cy="864096"/>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7</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10" name="Straight Connector 9"/>
          <p:cNvCxnSpPr>
            <a:stCxn id="6" idx="4"/>
            <a:endCxn id="2" idx="0"/>
          </p:cNvCxnSpPr>
          <p:nvPr/>
        </p:nvCxnSpPr>
        <p:spPr>
          <a:xfrm>
            <a:off x="8028384"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a:off x="571516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a:off x="3335538" y="2636912"/>
            <a:ext cx="0" cy="11521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a:off x="1043608" y="1772816"/>
            <a:ext cx="0" cy="1152128"/>
          </a:xfrm>
          <a:prstGeom prst="line">
            <a:avLst/>
          </a:prstGeom>
        </p:spPr>
        <p:style>
          <a:lnRef idx="3">
            <a:schemeClr val="accent3"/>
          </a:lnRef>
          <a:fillRef idx="0">
            <a:schemeClr val="accent3"/>
          </a:fillRef>
          <a:effectRef idx="2">
            <a:schemeClr val="accent3"/>
          </a:effectRef>
          <a:fontRef idx="minor">
            <a:schemeClr val="tx1"/>
          </a:fontRef>
        </p:style>
      </p:cxnSp>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الإدارة بأسلوب </a:t>
            </a:r>
            <a:r>
              <a:rPr lang="ar-EG" sz="3200" b="1" dirty="0" smtClean="0">
                <a:solidFill>
                  <a:schemeClr val="bg1"/>
                </a:solidFill>
              </a:rPr>
              <a:t>الوقت </a:t>
            </a:r>
            <a:r>
              <a:rPr lang="ar-EG" sz="3200" b="1" dirty="0">
                <a:solidFill>
                  <a:schemeClr val="bg1"/>
                </a:solidFill>
              </a:rPr>
              <a:t>المناسب </a:t>
            </a:r>
            <a:r>
              <a:rPr lang="en-US" sz="3200" b="1" dirty="0">
                <a:solidFill>
                  <a:schemeClr val="bg1"/>
                </a:solidFill>
              </a:rPr>
              <a:t>« </a:t>
            </a:r>
            <a:r>
              <a:rPr lang="en-US" sz="3200" b="1" dirty="0" smtClean="0">
                <a:solidFill>
                  <a:schemeClr val="bg1"/>
                </a:solidFill>
              </a:rPr>
              <a:t>JIT»</a:t>
            </a:r>
            <a:endParaRPr lang="ar-EG" sz="3200" b="1" dirty="0">
              <a:solidFill>
                <a:schemeClr val="bg1"/>
              </a:solidFill>
            </a:endParaRPr>
          </a:p>
        </p:txBody>
      </p:sp>
    </p:spTree>
    <p:extLst>
      <p:ext uri="{BB962C8B-B14F-4D97-AF65-F5344CB8AC3E}">
        <p14:creationId xmlns:p14="http://schemas.microsoft.com/office/powerpoint/2010/main" xmlns="" val="867102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circle(in)">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دورة ديمنغ( </a:t>
            </a:r>
            <a:r>
              <a:rPr lang="en-US" sz="3200" b="1" dirty="0" smtClean="0">
                <a:solidFill>
                  <a:schemeClr val="bg1"/>
                </a:solidFill>
              </a:rPr>
              <a:t> ( </a:t>
            </a:r>
            <a:r>
              <a:rPr lang="en-US" sz="3200" b="1" dirty="0" err="1" smtClean="0">
                <a:solidFill>
                  <a:schemeClr val="bg1"/>
                </a:solidFill>
              </a:rPr>
              <a:t>pdca</a:t>
            </a:r>
            <a:endParaRPr lang="ar-EG" sz="3200" b="1" dirty="0">
              <a:solidFill>
                <a:schemeClr val="bg1"/>
              </a:solidFill>
            </a:endParaRPr>
          </a:p>
        </p:txBody>
      </p:sp>
      <p:graphicFrame>
        <p:nvGraphicFramePr>
          <p:cNvPr id="15" name="Diagram 14"/>
          <p:cNvGraphicFramePr/>
          <p:nvPr>
            <p:extLst>
              <p:ext uri="{D42A27DB-BD31-4B8C-83A1-F6EECF244321}">
                <p14:modId xmlns:p14="http://schemas.microsoft.com/office/powerpoint/2010/main" xmlns="" val="1726328586"/>
              </p:ext>
            </p:extLst>
          </p:nvPr>
        </p:nvGraphicFramePr>
        <p:xfrm>
          <a:off x="611560" y="1397000"/>
          <a:ext cx="763284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137978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5"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دورة ديمنغ( </a:t>
            </a:r>
            <a:r>
              <a:rPr lang="en-US" sz="3200" b="1" dirty="0" smtClean="0">
                <a:solidFill>
                  <a:schemeClr val="bg1"/>
                </a:solidFill>
              </a:rPr>
              <a:t> ( </a:t>
            </a:r>
            <a:r>
              <a:rPr lang="en-US" sz="3200" b="1" dirty="0" err="1" smtClean="0">
                <a:solidFill>
                  <a:schemeClr val="bg1"/>
                </a:solidFill>
              </a:rPr>
              <a:t>pdca</a:t>
            </a:r>
            <a:endParaRPr lang="ar-EG" sz="3200" b="1" dirty="0">
              <a:solidFill>
                <a:schemeClr val="bg1"/>
              </a:solidFill>
            </a:endParaRPr>
          </a:p>
        </p:txBody>
      </p:sp>
      <p:sp>
        <p:nvSpPr>
          <p:cNvPr id="4" name="Freeform 3"/>
          <p:cNvSpPr/>
          <p:nvPr/>
        </p:nvSpPr>
        <p:spPr>
          <a:xfrm rot="5400000">
            <a:off x="6294559" y="3932679"/>
            <a:ext cx="4640438" cy="308247"/>
          </a:xfrm>
          <a:custGeom>
            <a:avLst/>
            <a:gdLst>
              <a:gd name="connsiteX0" fmla="*/ 0 w 4640438"/>
              <a:gd name="connsiteY0" fmla="*/ 0 h 308247"/>
              <a:gd name="connsiteX1" fmla="*/ 4640438 w 4640438"/>
              <a:gd name="connsiteY1" fmla="*/ 0 h 308247"/>
              <a:gd name="connsiteX2" fmla="*/ 4640438 w 4640438"/>
              <a:gd name="connsiteY2" fmla="*/ 308247 h 308247"/>
              <a:gd name="connsiteX3" fmla="*/ 0 w 4640438"/>
              <a:gd name="connsiteY3" fmla="*/ 308247 h 308247"/>
              <a:gd name="connsiteX4" fmla="*/ 0 w 4640438"/>
              <a:gd name="connsiteY4" fmla="*/ 0 h 3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438" h="308247">
                <a:moveTo>
                  <a:pt x="0" y="0"/>
                </a:moveTo>
                <a:lnTo>
                  <a:pt x="4640438" y="0"/>
                </a:lnTo>
                <a:lnTo>
                  <a:pt x="4640438" y="308247"/>
                </a:lnTo>
                <a:lnTo>
                  <a:pt x="0" y="3082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1857" tIns="-1" rIns="-1" bIns="0" numCol="1" spcCol="1270" anchor="ctr" anchorCtr="0">
            <a:noAutofit/>
          </a:bodyPr>
          <a:lstStyle/>
          <a:p>
            <a:pPr lvl="0" algn="ctr" defTabSz="1066800" rtl="1">
              <a:lnSpc>
                <a:spcPct val="90000"/>
              </a:lnSpc>
              <a:spcBef>
                <a:spcPct val="0"/>
              </a:spcBef>
              <a:spcAft>
                <a:spcPct val="35000"/>
              </a:spcAft>
            </a:pPr>
            <a:r>
              <a:rPr lang="ar-EG" sz="2400" b="1" kern="1200" dirty="0" smtClean="0"/>
              <a:t>خطط </a:t>
            </a:r>
            <a:r>
              <a:rPr lang="en-US" sz="2400" b="1" kern="1200" dirty="0" smtClean="0"/>
              <a:t>PLAN</a:t>
            </a:r>
            <a:endParaRPr lang="ar-EG" sz="2400" b="1" kern="1200" dirty="0"/>
          </a:p>
        </p:txBody>
      </p:sp>
      <p:sp>
        <p:nvSpPr>
          <p:cNvPr id="5" name="Freeform 4"/>
          <p:cNvSpPr/>
          <p:nvPr/>
        </p:nvSpPr>
        <p:spPr>
          <a:xfrm>
            <a:off x="6925256" y="1766583"/>
            <a:ext cx="1535398" cy="4640438"/>
          </a:xfrm>
          <a:custGeom>
            <a:avLst/>
            <a:gdLst>
              <a:gd name="connsiteX0" fmla="*/ 0 w 1535398"/>
              <a:gd name="connsiteY0" fmla="*/ 0 h 4640438"/>
              <a:gd name="connsiteX1" fmla="*/ 1535398 w 1535398"/>
              <a:gd name="connsiteY1" fmla="*/ 0 h 4640438"/>
              <a:gd name="connsiteX2" fmla="*/ 1535398 w 1535398"/>
              <a:gd name="connsiteY2" fmla="*/ 4640438 h 4640438"/>
              <a:gd name="connsiteX3" fmla="*/ 0 w 1535398"/>
              <a:gd name="connsiteY3" fmla="*/ 4640438 h 4640438"/>
              <a:gd name="connsiteX4" fmla="*/ 0 w 1535398"/>
              <a:gd name="connsiteY4" fmla="*/ 0 h 464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398" h="4640438">
                <a:moveTo>
                  <a:pt x="0" y="0"/>
                </a:moveTo>
                <a:lnTo>
                  <a:pt x="1535398" y="0"/>
                </a:lnTo>
                <a:lnTo>
                  <a:pt x="1535398" y="4640438"/>
                </a:lnTo>
                <a:lnTo>
                  <a:pt x="0" y="464043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0904" tIns="271857" rIns="120904" bIns="120904" numCol="1" spcCol="1270" anchor="t" anchorCtr="0">
            <a:noAutofit/>
          </a:bodyPr>
          <a:lstStyle/>
          <a:p>
            <a:pPr marL="171450" lvl="1" indent="-171450" algn="justLow" defTabSz="755650" rtl="1">
              <a:lnSpc>
                <a:spcPct val="90000"/>
              </a:lnSpc>
              <a:spcBef>
                <a:spcPct val="0"/>
              </a:spcBef>
              <a:spcAft>
                <a:spcPct val="15000"/>
              </a:spcAft>
              <a:buChar char="••"/>
            </a:pPr>
            <a:r>
              <a:rPr lang="ar-EG" sz="1700" b="1" kern="1200" dirty="0" smtClean="0"/>
              <a:t>تحديد الاسباب الرئيسية للمشكلة، ومن ثم عمل خطة لاجراء التحسينات المطلوبة، ثم طرح الأفكار والاقتراحات لحل تلك المشاكل. ويتم ذلك باستخدام (مخطط التدفق، قاعدة باريتو ، مخطط السبب والنتيجة، العصف الذهني، الاسئلة الخمسة.</a:t>
            </a:r>
            <a:endParaRPr lang="ar-EG" sz="1700" b="1" kern="1200" dirty="0"/>
          </a:p>
        </p:txBody>
      </p:sp>
      <p:sp>
        <p:nvSpPr>
          <p:cNvPr id="6" name="Rectangle 5"/>
          <p:cNvSpPr/>
          <p:nvPr/>
        </p:nvSpPr>
        <p:spPr>
          <a:xfrm>
            <a:off x="8152407" y="1359697"/>
            <a:ext cx="616494" cy="616494"/>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rot="5400000">
            <a:off x="4063167" y="3932679"/>
            <a:ext cx="4640438" cy="308247"/>
          </a:xfrm>
          <a:custGeom>
            <a:avLst/>
            <a:gdLst>
              <a:gd name="connsiteX0" fmla="*/ 0 w 4640438"/>
              <a:gd name="connsiteY0" fmla="*/ 0 h 308247"/>
              <a:gd name="connsiteX1" fmla="*/ 4640438 w 4640438"/>
              <a:gd name="connsiteY1" fmla="*/ 0 h 308247"/>
              <a:gd name="connsiteX2" fmla="*/ 4640438 w 4640438"/>
              <a:gd name="connsiteY2" fmla="*/ 308247 h 308247"/>
              <a:gd name="connsiteX3" fmla="*/ 0 w 4640438"/>
              <a:gd name="connsiteY3" fmla="*/ 308247 h 308247"/>
              <a:gd name="connsiteX4" fmla="*/ 0 w 4640438"/>
              <a:gd name="connsiteY4" fmla="*/ 0 h 3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438" h="308247">
                <a:moveTo>
                  <a:pt x="0" y="0"/>
                </a:moveTo>
                <a:lnTo>
                  <a:pt x="4640438" y="0"/>
                </a:lnTo>
                <a:lnTo>
                  <a:pt x="4640438" y="308247"/>
                </a:lnTo>
                <a:lnTo>
                  <a:pt x="0" y="3082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1857" tIns="-1" rIns="-1" bIns="0" numCol="1" spcCol="1270" anchor="ctr" anchorCtr="0">
            <a:noAutofit/>
          </a:bodyPr>
          <a:lstStyle/>
          <a:p>
            <a:pPr lvl="0" algn="ctr" defTabSz="1066800" rtl="1">
              <a:lnSpc>
                <a:spcPct val="90000"/>
              </a:lnSpc>
              <a:spcBef>
                <a:spcPct val="0"/>
              </a:spcBef>
              <a:spcAft>
                <a:spcPct val="35000"/>
              </a:spcAft>
            </a:pPr>
            <a:r>
              <a:rPr lang="ar-EG" sz="2400" b="1" kern="1200" dirty="0" smtClean="0"/>
              <a:t>اعمل </a:t>
            </a:r>
            <a:r>
              <a:rPr lang="en-US" sz="2400" b="1" kern="1200" dirty="0" smtClean="0"/>
              <a:t>DO</a:t>
            </a:r>
            <a:endParaRPr lang="ar-EG" sz="2400" b="1" kern="1200" dirty="0"/>
          </a:p>
        </p:txBody>
      </p:sp>
      <p:sp>
        <p:nvSpPr>
          <p:cNvPr id="8" name="Freeform 7"/>
          <p:cNvSpPr/>
          <p:nvPr/>
        </p:nvSpPr>
        <p:spPr>
          <a:xfrm>
            <a:off x="4693865" y="1766583"/>
            <a:ext cx="1535398" cy="4640438"/>
          </a:xfrm>
          <a:custGeom>
            <a:avLst/>
            <a:gdLst>
              <a:gd name="connsiteX0" fmla="*/ 0 w 1535398"/>
              <a:gd name="connsiteY0" fmla="*/ 0 h 4640438"/>
              <a:gd name="connsiteX1" fmla="*/ 1535398 w 1535398"/>
              <a:gd name="connsiteY1" fmla="*/ 0 h 4640438"/>
              <a:gd name="connsiteX2" fmla="*/ 1535398 w 1535398"/>
              <a:gd name="connsiteY2" fmla="*/ 4640438 h 4640438"/>
              <a:gd name="connsiteX3" fmla="*/ 0 w 1535398"/>
              <a:gd name="connsiteY3" fmla="*/ 4640438 h 4640438"/>
              <a:gd name="connsiteX4" fmla="*/ 0 w 1535398"/>
              <a:gd name="connsiteY4" fmla="*/ 0 h 464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398" h="4640438">
                <a:moveTo>
                  <a:pt x="0" y="0"/>
                </a:moveTo>
                <a:lnTo>
                  <a:pt x="1535398" y="0"/>
                </a:lnTo>
                <a:lnTo>
                  <a:pt x="1535398" y="4640438"/>
                </a:lnTo>
                <a:lnTo>
                  <a:pt x="0" y="464043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904" tIns="271857" rIns="120904" bIns="120904" numCol="1" spcCol="1270" anchor="t" anchorCtr="0">
            <a:noAutofit/>
          </a:bodyPr>
          <a:lstStyle/>
          <a:p>
            <a:pPr marL="171450" lvl="1" indent="-171450" algn="justLow" defTabSz="755650" rtl="1">
              <a:lnSpc>
                <a:spcPct val="90000"/>
              </a:lnSpc>
              <a:spcBef>
                <a:spcPct val="0"/>
              </a:spcBef>
              <a:spcAft>
                <a:spcPct val="15000"/>
              </a:spcAft>
              <a:buChar char="••"/>
            </a:pPr>
            <a:endParaRPr lang="ar-EG" sz="700" b="1" kern="1200" dirty="0" smtClean="0"/>
          </a:p>
          <a:p>
            <a:pPr marL="171450" lvl="1" indent="-171450" algn="justLow" defTabSz="755650" rtl="1">
              <a:lnSpc>
                <a:spcPct val="90000"/>
              </a:lnSpc>
              <a:spcBef>
                <a:spcPct val="0"/>
              </a:spcBef>
              <a:spcAft>
                <a:spcPct val="15000"/>
              </a:spcAft>
              <a:buChar char="••"/>
            </a:pPr>
            <a:endParaRPr lang="ar-EG" sz="1700" b="1" dirty="0"/>
          </a:p>
          <a:p>
            <a:pPr marL="171450" lvl="1" indent="-171450" algn="justLow" defTabSz="755650" rtl="1">
              <a:lnSpc>
                <a:spcPct val="90000"/>
              </a:lnSpc>
              <a:spcBef>
                <a:spcPct val="0"/>
              </a:spcBef>
              <a:spcAft>
                <a:spcPct val="15000"/>
              </a:spcAft>
              <a:buChar char="••"/>
            </a:pPr>
            <a:r>
              <a:rPr lang="ar-EG" sz="1700" b="1" kern="1200" dirty="0" smtClean="0"/>
              <a:t>تنفيذ التغييرات اللازمة لحل المشكلة بشكل متدرج او صغير، وهذا يقلل إلى الحد الأدنى من الإرباك والانقطاع في الأنشطة الروتينية، بينما يتم الفحص والمراجعة للتأكد ما إذا كانت التغييرات فعالة ام لا.</a:t>
            </a:r>
            <a:endParaRPr lang="ar-EG" sz="1700" b="1" kern="1200" dirty="0"/>
          </a:p>
        </p:txBody>
      </p:sp>
      <p:sp>
        <p:nvSpPr>
          <p:cNvPr id="9" name="Rectangle 8"/>
          <p:cNvSpPr/>
          <p:nvPr/>
        </p:nvSpPr>
        <p:spPr>
          <a:xfrm>
            <a:off x="5921016" y="1359697"/>
            <a:ext cx="616494" cy="616494"/>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rot="5400000">
            <a:off x="1831776" y="3932679"/>
            <a:ext cx="4640438" cy="308247"/>
          </a:xfrm>
          <a:custGeom>
            <a:avLst/>
            <a:gdLst>
              <a:gd name="connsiteX0" fmla="*/ 0 w 4640438"/>
              <a:gd name="connsiteY0" fmla="*/ 0 h 308247"/>
              <a:gd name="connsiteX1" fmla="*/ 4640438 w 4640438"/>
              <a:gd name="connsiteY1" fmla="*/ 0 h 308247"/>
              <a:gd name="connsiteX2" fmla="*/ 4640438 w 4640438"/>
              <a:gd name="connsiteY2" fmla="*/ 308247 h 308247"/>
              <a:gd name="connsiteX3" fmla="*/ 0 w 4640438"/>
              <a:gd name="connsiteY3" fmla="*/ 308247 h 308247"/>
              <a:gd name="connsiteX4" fmla="*/ 0 w 4640438"/>
              <a:gd name="connsiteY4" fmla="*/ 0 h 3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438" h="308247">
                <a:moveTo>
                  <a:pt x="0" y="0"/>
                </a:moveTo>
                <a:lnTo>
                  <a:pt x="4640438" y="0"/>
                </a:lnTo>
                <a:lnTo>
                  <a:pt x="4640438" y="308247"/>
                </a:lnTo>
                <a:lnTo>
                  <a:pt x="0" y="3082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1857" tIns="-1" rIns="-1" bIns="0" numCol="1" spcCol="1270" anchor="ctr" anchorCtr="0">
            <a:noAutofit/>
          </a:bodyPr>
          <a:lstStyle/>
          <a:p>
            <a:pPr lvl="0" algn="ctr" defTabSz="1066800" rtl="1">
              <a:lnSpc>
                <a:spcPct val="90000"/>
              </a:lnSpc>
              <a:spcBef>
                <a:spcPct val="0"/>
              </a:spcBef>
              <a:spcAft>
                <a:spcPct val="35000"/>
              </a:spcAft>
            </a:pPr>
            <a:r>
              <a:rPr lang="ar-EG" sz="2400" b="1" kern="1200" dirty="0" smtClean="0"/>
              <a:t>راجع </a:t>
            </a:r>
            <a:r>
              <a:rPr lang="en-US" sz="2400" b="1" kern="1200" dirty="0" smtClean="0"/>
              <a:t>CHECK</a:t>
            </a:r>
            <a:endParaRPr lang="ar-EG" sz="2400" b="1" kern="1200" dirty="0"/>
          </a:p>
        </p:txBody>
      </p:sp>
      <p:sp>
        <p:nvSpPr>
          <p:cNvPr id="11" name="Freeform 10"/>
          <p:cNvSpPr/>
          <p:nvPr/>
        </p:nvSpPr>
        <p:spPr>
          <a:xfrm>
            <a:off x="2462473" y="1766583"/>
            <a:ext cx="1535398" cy="4640438"/>
          </a:xfrm>
          <a:custGeom>
            <a:avLst/>
            <a:gdLst>
              <a:gd name="connsiteX0" fmla="*/ 0 w 1535398"/>
              <a:gd name="connsiteY0" fmla="*/ 0 h 4640438"/>
              <a:gd name="connsiteX1" fmla="*/ 1535398 w 1535398"/>
              <a:gd name="connsiteY1" fmla="*/ 0 h 4640438"/>
              <a:gd name="connsiteX2" fmla="*/ 1535398 w 1535398"/>
              <a:gd name="connsiteY2" fmla="*/ 4640438 h 4640438"/>
              <a:gd name="connsiteX3" fmla="*/ 0 w 1535398"/>
              <a:gd name="connsiteY3" fmla="*/ 4640438 h 4640438"/>
              <a:gd name="connsiteX4" fmla="*/ 0 w 1535398"/>
              <a:gd name="connsiteY4" fmla="*/ 0 h 464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398" h="4640438">
                <a:moveTo>
                  <a:pt x="0" y="0"/>
                </a:moveTo>
                <a:lnTo>
                  <a:pt x="1535398" y="0"/>
                </a:lnTo>
                <a:lnTo>
                  <a:pt x="1535398" y="4640438"/>
                </a:lnTo>
                <a:lnTo>
                  <a:pt x="0" y="464043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271857" rIns="120904" bIns="120904" numCol="1" spcCol="1270" anchor="t" anchorCtr="0">
            <a:noAutofit/>
          </a:bodyPr>
          <a:lstStyle/>
          <a:p>
            <a:pPr marL="171450" lvl="1" indent="-171450" algn="justLow" defTabSz="755650" rtl="1">
              <a:lnSpc>
                <a:spcPct val="90000"/>
              </a:lnSpc>
              <a:spcBef>
                <a:spcPct val="0"/>
              </a:spcBef>
              <a:spcAft>
                <a:spcPct val="15000"/>
              </a:spcAft>
              <a:buChar char="••"/>
            </a:pPr>
            <a:endParaRPr lang="ar-EG" sz="1700" b="1" kern="1200" dirty="0" smtClean="0"/>
          </a:p>
          <a:p>
            <a:pPr marL="171450" lvl="1" indent="-171450" algn="justLow" defTabSz="755650" rtl="1">
              <a:lnSpc>
                <a:spcPct val="90000"/>
              </a:lnSpc>
              <a:spcBef>
                <a:spcPct val="0"/>
              </a:spcBef>
              <a:spcAft>
                <a:spcPct val="15000"/>
              </a:spcAft>
              <a:buChar char="••"/>
            </a:pPr>
            <a:endParaRPr lang="ar-EG" sz="1000" b="1" dirty="0"/>
          </a:p>
          <a:p>
            <a:pPr marL="171450" lvl="1" indent="-171450" algn="justLow" defTabSz="755650" rtl="1">
              <a:lnSpc>
                <a:spcPct val="90000"/>
              </a:lnSpc>
              <a:spcBef>
                <a:spcPct val="0"/>
              </a:spcBef>
              <a:spcAft>
                <a:spcPct val="15000"/>
              </a:spcAft>
              <a:buChar char="••"/>
            </a:pPr>
            <a:endParaRPr lang="ar-EG" sz="1700" b="1" kern="1200" dirty="0" smtClean="0"/>
          </a:p>
          <a:p>
            <a:pPr marL="171450" lvl="1" indent="-171450" algn="justLow" defTabSz="755650" rtl="1">
              <a:lnSpc>
                <a:spcPct val="90000"/>
              </a:lnSpc>
              <a:spcBef>
                <a:spcPct val="0"/>
              </a:spcBef>
              <a:spcAft>
                <a:spcPct val="15000"/>
              </a:spcAft>
              <a:buChar char="••"/>
            </a:pPr>
            <a:r>
              <a:rPr lang="ar-EG" sz="1700" b="1" kern="1200" dirty="0" smtClean="0"/>
              <a:t>خارطة السيطرة، قوائم المراجعة، مؤشرات الاداء الرئيسية)</a:t>
            </a:r>
            <a:endParaRPr lang="ar-EG" sz="1700" b="1" kern="1200" dirty="0"/>
          </a:p>
          <a:p>
            <a:pPr marL="171450" lvl="1" indent="-171450" algn="justLow" defTabSz="755650" rtl="1">
              <a:lnSpc>
                <a:spcPct val="90000"/>
              </a:lnSpc>
              <a:spcBef>
                <a:spcPct val="0"/>
              </a:spcBef>
              <a:spcAft>
                <a:spcPct val="15000"/>
              </a:spcAft>
              <a:buChar char="••"/>
            </a:pPr>
            <a:r>
              <a:rPr lang="ar-EG" sz="1700" b="1" kern="1200" dirty="0" smtClean="0"/>
              <a:t>التأكد ما إذا كانت التغيرات الصغيرة او التجريبية قد حققت النتائج المرغوبة أم لا.</a:t>
            </a:r>
            <a:endParaRPr lang="ar-EG" sz="1700" b="1" kern="1200" dirty="0"/>
          </a:p>
        </p:txBody>
      </p:sp>
      <p:sp>
        <p:nvSpPr>
          <p:cNvPr id="12" name="Rectangle 11"/>
          <p:cNvSpPr/>
          <p:nvPr/>
        </p:nvSpPr>
        <p:spPr>
          <a:xfrm>
            <a:off x="3689624" y="1359697"/>
            <a:ext cx="616494" cy="616494"/>
          </a:xfrm>
          <a:prstGeom prst="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rot="5400000">
            <a:off x="-399615" y="3932679"/>
            <a:ext cx="4640438" cy="308247"/>
          </a:xfrm>
          <a:custGeom>
            <a:avLst/>
            <a:gdLst>
              <a:gd name="connsiteX0" fmla="*/ 0 w 4640438"/>
              <a:gd name="connsiteY0" fmla="*/ 0 h 308247"/>
              <a:gd name="connsiteX1" fmla="*/ 4640438 w 4640438"/>
              <a:gd name="connsiteY1" fmla="*/ 0 h 308247"/>
              <a:gd name="connsiteX2" fmla="*/ 4640438 w 4640438"/>
              <a:gd name="connsiteY2" fmla="*/ 308247 h 308247"/>
              <a:gd name="connsiteX3" fmla="*/ 0 w 4640438"/>
              <a:gd name="connsiteY3" fmla="*/ 308247 h 308247"/>
              <a:gd name="connsiteX4" fmla="*/ 0 w 4640438"/>
              <a:gd name="connsiteY4" fmla="*/ 0 h 308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438" h="308247">
                <a:moveTo>
                  <a:pt x="0" y="0"/>
                </a:moveTo>
                <a:lnTo>
                  <a:pt x="4640438" y="0"/>
                </a:lnTo>
                <a:lnTo>
                  <a:pt x="4640438" y="308247"/>
                </a:lnTo>
                <a:lnTo>
                  <a:pt x="0" y="3082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1857" tIns="-1" rIns="-1" bIns="0" numCol="1" spcCol="1270" anchor="ctr" anchorCtr="0">
            <a:noAutofit/>
          </a:bodyPr>
          <a:lstStyle/>
          <a:p>
            <a:pPr lvl="0" algn="ctr" defTabSz="1066800" rtl="1">
              <a:lnSpc>
                <a:spcPct val="90000"/>
              </a:lnSpc>
              <a:spcBef>
                <a:spcPct val="0"/>
              </a:spcBef>
              <a:spcAft>
                <a:spcPct val="35000"/>
              </a:spcAft>
            </a:pPr>
            <a:r>
              <a:rPr lang="ar-EG" sz="2400" b="1" kern="1200" dirty="0" smtClean="0"/>
              <a:t>اتخذ الإجراء المناسب (التطبيق) </a:t>
            </a:r>
            <a:r>
              <a:rPr lang="en-US" sz="2400" b="1" kern="1200" dirty="0" smtClean="0"/>
              <a:t>ACT</a:t>
            </a:r>
            <a:endParaRPr lang="ar-EG" sz="2400" b="1" kern="1200" dirty="0"/>
          </a:p>
        </p:txBody>
      </p:sp>
      <p:sp>
        <p:nvSpPr>
          <p:cNvPr id="15" name="Freeform 14"/>
          <p:cNvSpPr/>
          <p:nvPr/>
        </p:nvSpPr>
        <p:spPr>
          <a:xfrm>
            <a:off x="231081" y="1766583"/>
            <a:ext cx="1535398" cy="4640438"/>
          </a:xfrm>
          <a:custGeom>
            <a:avLst/>
            <a:gdLst>
              <a:gd name="connsiteX0" fmla="*/ 0 w 1535398"/>
              <a:gd name="connsiteY0" fmla="*/ 0 h 4640438"/>
              <a:gd name="connsiteX1" fmla="*/ 1535398 w 1535398"/>
              <a:gd name="connsiteY1" fmla="*/ 0 h 4640438"/>
              <a:gd name="connsiteX2" fmla="*/ 1535398 w 1535398"/>
              <a:gd name="connsiteY2" fmla="*/ 4640438 h 4640438"/>
              <a:gd name="connsiteX3" fmla="*/ 0 w 1535398"/>
              <a:gd name="connsiteY3" fmla="*/ 4640438 h 4640438"/>
              <a:gd name="connsiteX4" fmla="*/ 0 w 1535398"/>
              <a:gd name="connsiteY4" fmla="*/ 0 h 464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398" h="4640438">
                <a:moveTo>
                  <a:pt x="0" y="0"/>
                </a:moveTo>
                <a:lnTo>
                  <a:pt x="1535398" y="0"/>
                </a:lnTo>
                <a:lnTo>
                  <a:pt x="1535398" y="4640438"/>
                </a:lnTo>
                <a:lnTo>
                  <a:pt x="0" y="464043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904" tIns="271857" rIns="120904" bIns="120904" numCol="1" spcCol="1270" anchor="t" anchorCtr="0">
            <a:noAutofit/>
          </a:bodyPr>
          <a:lstStyle/>
          <a:p>
            <a:pPr marL="171450" lvl="1" indent="-171450" algn="justLow" defTabSz="755650" rtl="1">
              <a:lnSpc>
                <a:spcPct val="90000"/>
              </a:lnSpc>
              <a:spcBef>
                <a:spcPct val="0"/>
              </a:spcBef>
              <a:spcAft>
                <a:spcPct val="15000"/>
              </a:spcAft>
              <a:buChar char="••"/>
            </a:pPr>
            <a:endParaRPr lang="ar-EG" sz="1700" b="1" kern="1200" dirty="0" smtClean="0"/>
          </a:p>
          <a:p>
            <a:pPr marL="171450" lvl="1" indent="-171450" algn="justLow" defTabSz="755650" rtl="1">
              <a:lnSpc>
                <a:spcPct val="90000"/>
              </a:lnSpc>
              <a:spcBef>
                <a:spcPct val="0"/>
              </a:spcBef>
              <a:spcAft>
                <a:spcPct val="15000"/>
              </a:spcAft>
              <a:buChar char="••"/>
            </a:pPr>
            <a:endParaRPr lang="ar-EG" sz="900" b="1" dirty="0"/>
          </a:p>
          <a:p>
            <a:pPr marL="171450" lvl="1" indent="-171450" algn="justLow" defTabSz="755650" rtl="1">
              <a:lnSpc>
                <a:spcPct val="90000"/>
              </a:lnSpc>
              <a:spcBef>
                <a:spcPct val="0"/>
              </a:spcBef>
              <a:spcAft>
                <a:spcPct val="15000"/>
              </a:spcAft>
              <a:buChar char="••"/>
            </a:pPr>
            <a:r>
              <a:rPr lang="ar-EG" sz="1700" b="1" kern="1200" dirty="0" smtClean="0"/>
              <a:t>يتم تبني التغييرات التي أجريت اذا حققت النتائج المطلوبة، واتخاذ الإجراءات المناسبة لتنفيذ التغيرات على مستوى اكبر. وهذا يعني جعل التغيرات جزءاً روتينياً من نشاط المنظمة.</a:t>
            </a:r>
            <a:endParaRPr lang="ar-EG" sz="1700" b="1" kern="1200" dirty="0"/>
          </a:p>
        </p:txBody>
      </p:sp>
      <p:sp>
        <p:nvSpPr>
          <p:cNvPr id="16" name="Rectangle 15"/>
          <p:cNvSpPr/>
          <p:nvPr/>
        </p:nvSpPr>
        <p:spPr>
          <a:xfrm>
            <a:off x="1458232" y="1359697"/>
            <a:ext cx="616494" cy="616494"/>
          </a:xfrm>
          <a:prstGeom prst="rect">
            <a:avLst/>
          </a:prstGeom>
          <a:blipFill rotWithShape="1">
            <a:blip r:embed="rId7" cstate="prin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1012354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animBg="1"/>
      <p:bldP spid="7" grpId="0"/>
      <p:bldP spid="8" grpId="0" animBg="1"/>
      <p:bldP spid="10" grpId="0"/>
      <p:bldP spid="11" grpId="0" animBg="1"/>
      <p:bldP spid="1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منهجية التغيير باستخدام كايزن</a:t>
            </a:r>
          </a:p>
        </p:txBody>
      </p:sp>
      <p:sp>
        <p:nvSpPr>
          <p:cNvPr id="4" name="Freeform 3"/>
          <p:cNvSpPr/>
          <p:nvPr/>
        </p:nvSpPr>
        <p:spPr>
          <a:xfrm>
            <a:off x="348438" y="1797561"/>
            <a:ext cx="4051530" cy="1266103"/>
          </a:xfrm>
          <a:custGeom>
            <a:avLst/>
            <a:gdLst>
              <a:gd name="connsiteX0" fmla="*/ 0 w 4051530"/>
              <a:gd name="connsiteY0" fmla="*/ 0 h 1266103"/>
              <a:gd name="connsiteX1" fmla="*/ 4051530 w 4051530"/>
              <a:gd name="connsiteY1" fmla="*/ 0 h 1266103"/>
              <a:gd name="connsiteX2" fmla="*/ 4051530 w 4051530"/>
              <a:gd name="connsiteY2" fmla="*/ 1266103 h 1266103"/>
              <a:gd name="connsiteX3" fmla="*/ 0 w 4051530"/>
              <a:gd name="connsiteY3" fmla="*/ 1266103 h 1266103"/>
              <a:gd name="connsiteX4" fmla="*/ 0 w 4051530"/>
              <a:gd name="connsiteY4" fmla="*/ 0 h 126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30" h="1266103">
                <a:moveTo>
                  <a:pt x="0" y="0"/>
                </a:moveTo>
                <a:lnTo>
                  <a:pt x="4051530" y="0"/>
                </a:lnTo>
                <a:lnTo>
                  <a:pt x="4051530" y="1266103"/>
                </a:lnTo>
                <a:lnTo>
                  <a:pt x="0" y="126610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74"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التحسين المستمر والتغيير للأفضل.</a:t>
            </a:r>
            <a:endParaRPr lang="ar-EG" sz="2000" b="1" kern="1200" dirty="0">
              <a:solidFill>
                <a:srgbClr val="002060"/>
              </a:solidFill>
            </a:endParaRPr>
          </a:p>
        </p:txBody>
      </p:sp>
      <p:sp>
        <p:nvSpPr>
          <p:cNvPr id="5" name="Rectangle 4"/>
          <p:cNvSpPr/>
          <p:nvPr/>
        </p:nvSpPr>
        <p:spPr>
          <a:xfrm>
            <a:off x="179624" y="1614680"/>
            <a:ext cx="886272" cy="1329408"/>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4840837" y="1797561"/>
            <a:ext cx="4051530" cy="1266103"/>
          </a:xfrm>
          <a:custGeom>
            <a:avLst/>
            <a:gdLst>
              <a:gd name="connsiteX0" fmla="*/ 0 w 4051530"/>
              <a:gd name="connsiteY0" fmla="*/ 0 h 1266103"/>
              <a:gd name="connsiteX1" fmla="*/ 4051530 w 4051530"/>
              <a:gd name="connsiteY1" fmla="*/ 0 h 1266103"/>
              <a:gd name="connsiteX2" fmla="*/ 4051530 w 4051530"/>
              <a:gd name="connsiteY2" fmla="*/ 1266103 h 1266103"/>
              <a:gd name="connsiteX3" fmla="*/ 0 w 4051530"/>
              <a:gd name="connsiteY3" fmla="*/ 1266103 h 1266103"/>
              <a:gd name="connsiteX4" fmla="*/ 0 w 4051530"/>
              <a:gd name="connsiteY4" fmla="*/ 0 h 126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30" h="1266103">
                <a:moveTo>
                  <a:pt x="0" y="0"/>
                </a:moveTo>
                <a:lnTo>
                  <a:pt x="4051530" y="0"/>
                </a:lnTo>
                <a:lnTo>
                  <a:pt x="4051530" y="1266103"/>
                </a:lnTo>
                <a:lnTo>
                  <a:pt x="0" y="126610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74"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التغيير في موقع العمل الجمبا </a:t>
            </a:r>
            <a:r>
              <a:rPr lang="en-US" sz="2000" b="1" kern="1200" dirty="0" err="1" smtClean="0">
                <a:solidFill>
                  <a:srgbClr val="002060"/>
                </a:solidFill>
              </a:rPr>
              <a:t>Gemba</a:t>
            </a:r>
            <a:r>
              <a:rPr lang="ar-EG" sz="2000" b="1" kern="1200" dirty="0" smtClean="0">
                <a:solidFill>
                  <a:srgbClr val="002060"/>
                </a:solidFill>
              </a:rPr>
              <a:t>.</a:t>
            </a:r>
            <a:endParaRPr lang="ar-EG" sz="2000" b="1" kern="1200" dirty="0">
              <a:solidFill>
                <a:srgbClr val="002060"/>
              </a:solidFill>
            </a:endParaRPr>
          </a:p>
        </p:txBody>
      </p:sp>
      <p:sp>
        <p:nvSpPr>
          <p:cNvPr id="8" name="Rectangle 7"/>
          <p:cNvSpPr/>
          <p:nvPr/>
        </p:nvSpPr>
        <p:spPr>
          <a:xfrm>
            <a:off x="4672023" y="1614680"/>
            <a:ext cx="886272" cy="1329408"/>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2">
              <a:tint val="50000"/>
              <a:hueOff val="1250719"/>
              <a:satOff val="-1118"/>
              <a:lumOff val="3"/>
              <a:alphaOff val="0"/>
            </a:schemeClr>
          </a:effectRef>
          <a:fontRef idx="minor">
            <a:schemeClr val="lt1">
              <a:hueOff val="0"/>
              <a:satOff val="0"/>
              <a:lumOff val="0"/>
              <a:alphaOff val="0"/>
            </a:schemeClr>
          </a:fontRef>
        </p:style>
      </p:sp>
      <p:sp>
        <p:nvSpPr>
          <p:cNvPr id="9" name="Freeform 8"/>
          <p:cNvSpPr/>
          <p:nvPr/>
        </p:nvSpPr>
        <p:spPr>
          <a:xfrm>
            <a:off x="348438" y="3391445"/>
            <a:ext cx="4051530" cy="1266103"/>
          </a:xfrm>
          <a:custGeom>
            <a:avLst/>
            <a:gdLst>
              <a:gd name="connsiteX0" fmla="*/ 0 w 4051530"/>
              <a:gd name="connsiteY0" fmla="*/ 0 h 1266103"/>
              <a:gd name="connsiteX1" fmla="*/ 4051530 w 4051530"/>
              <a:gd name="connsiteY1" fmla="*/ 0 h 1266103"/>
              <a:gd name="connsiteX2" fmla="*/ 4051530 w 4051530"/>
              <a:gd name="connsiteY2" fmla="*/ 1266103 h 1266103"/>
              <a:gd name="connsiteX3" fmla="*/ 0 w 4051530"/>
              <a:gd name="connsiteY3" fmla="*/ 1266103 h 1266103"/>
              <a:gd name="connsiteX4" fmla="*/ 0 w 4051530"/>
              <a:gd name="connsiteY4" fmla="*/ 0 h 126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30" h="1266103">
                <a:moveTo>
                  <a:pt x="0" y="0"/>
                </a:moveTo>
                <a:lnTo>
                  <a:pt x="4051530" y="0"/>
                </a:lnTo>
                <a:lnTo>
                  <a:pt x="4051530" y="1266103"/>
                </a:lnTo>
                <a:lnTo>
                  <a:pt x="0" y="126610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74"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كل عمل ينفّذ يمكن تحسينه، وكل عملية تتم حالياً، لابد وأنها تحتوي هدراً أو فاقدايجب التخلص منه.</a:t>
            </a:r>
            <a:endParaRPr lang="ar-EG" sz="2000" b="1" kern="1200" dirty="0">
              <a:solidFill>
                <a:srgbClr val="002060"/>
              </a:solidFill>
            </a:endParaRPr>
          </a:p>
        </p:txBody>
      </p:sp>
      <p:sp>
        <p:nvSpPr>
          <p:cNvPr id="10" name="Rectangle 9"/>
          <p:cNvSpPr/>
          <p:nvPr/>
        </p:nvSpPr>
        <p:spPr>
          <a:xfrm>
            <a:off x="179624" y="3208563"/>
            <a:ext cx="886272" cy="1329408"/>
          </a:xfrm>
          <a:prstGeom prst="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2">
              <a:tint val="50000"/>
              <a:hueOff val="2501437"/>
              <a:satOff val="-2237"/>
              <a:lumOff val="6"/>
              <a:alphaOff val="0"/>
            </a:schemeClr>
          </a:effectRef>
          <a:fontRef idx="minor">
            <a:schemeClr val="lt1">
              <a:hueOff val="0"/>
              <a:satOff val="0"/>
              <a:lumOff val="0"/>
              <a:alphaOff val="0"/>
            </a:schemeClr>
          </a:fontRef>
        </p:style>
      </p:sp>
      <p:sp>
        <p:nvSpPr>
          <p:cNvPr id="11" name="Freeform 10"/>
          <p:cNvSpPr/>
          <p:nvPr/>
        </p:nvSpPr>
        <p:spPr>
          <a:xfrm>
            <a:off x="4840837" y="3391445"/>
            <a:ext cx="4051530" cy="1266103"/>
          </a:xfrm>
          <a:custGeom>
            <a:avLst/>
            <a:gdLst>
              <a:gd name="connsiteX0" fmla="*/ 0 w 4051530"/>
              <a:gd name="connsiteY0" fmla="*/ 0 h 1266103"/>
              <a:gd name="connsiteX1" fmla="*/ 4051530 w 4051530"/>
              <a:gd name="connsiteY1" fmla="*/ 0 h 1266103"/>
              <a:gd name="connsiteX2" fmla="*/ 4051530 w 4051530"/>
              <a:gd name="connsiteY2" fmla="*/ 1266103 h 1266103"/>
              <a:gd name="connsiteX3" fmla="*/ 0 w 4051530"/>
              <a:gd name="connsiteY3" fmla="*/ 1266103 h 1266103"/>
              <a:gd name="connsiteX4" fmla="*/ 0 w 4051530"/>
              <a:gd name="connsiteY4" fmla="*/ 0 h 126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30" h="1266103">
                <a:moveTo>
                  <a:pt x="0" y="0"/>
                </a:moveTo>
                <a:lnTo>
                  <a:pt x="4051530" y="0"/>
                </a:lnTo>
                <a:lnTo>
                  <a:pt x="4051530" y="1266103"/>
                </a:lnTo>
                <a:lnTo>
                  <a:pt x="0" y="126610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74"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لابد من وجود رؤية واضحة لعملية التغيير، وتفهم ما هو مطلوب لنجاح هذه العملية.</a:t>
            </a:r>
            <a:endParaRPr lang="ar-EG" sz="2000" b="1" kern="1200" dirty="0">
              <a:solidFill>
                <a:srgbClr val="002060"/>
              </a:solidFill>
            </a:endParaRPr>
          </a:p>
        </p:txBody>
      </p:sp>
      <p:sp>
        <p:nvSpPr>
          <p:cNvPr id="12" name="Rectangle 11"/>
          <p:cNvSpPr/>
          <p:nvPr/>
        </p:nvSpPr>
        <p:spPr>
          <a:xfrm>
            <a:off x="4672023" y="3208563"/>
            <a:ext cx="886272" cy="1329408"/>
          </a:xfrm>
          <a:prstGeom prst="rect">
            <a:avLst/>
          </a:prstGeom>
          <a:blipFill rotWithShape="1">
            <a:blip r:embed="rId7" cstate="print"/>
            <a:stretch>
              <a:fillRect/>
            </a:stretch>
          </a:blipFill>
        </p:spPr>
        <p:style>
          <a:lnRef idx="2">
            <a:schemeClr val="lt1">
              <a:hueOff val="0"/>
              <a:satOff val="0"/>
              <a:lumOff val="0"/>
              <a:alphaOff val="0"/>
            </a:schemeClr>
          </a:lnRef>
          <a:fillRef idx="1">
            <a:scrgbClr r="0" g="0" b="0"/>
          </a:fillRef>
          <a:effectRef idx="0">
            <a:schemeClr val="accent2">
              <a:tint val="50000"/>
              <a:hueOff val="3752156"/>
              <a:satOff val="-3355"/>
              <a:lumOff val="10"/>
              <a:alphaOff val="0"/>
            </a:schemeClr>
          </a:effectRef>
          <a:fontRef idx="minor">
            <a:schemeClr val="lt1">
              <a:hueOff val="0"/>
              <a:satOff val="0"/>
              <a:lumOff val="0"/>
              <a:alphaOff val="0"/>
            </a:schemeClr>
          </a:fontRef>
        </p:style>
      </p:sp>
      <p:sp>
        <p:nvSpPr>
          <p:cNvPr id="13" name="Freeform 12"/>
          <p:cNvSpPr/>
          <p:nvPr/>
        </p:nvSpPr>
        <p:spPr>
          <a:xfrm>
            <a:off x="2594637" y="4985328"/>
            <a:ext cx="4051530" cy="1266103"/>
          </a:xfrm>
          <a:custGeom>
            <a:avLst/>
            <a:gdLst>
              <a:gd name="connsiteX0" fmla="*/ 0 w 4051530"/>
              <a:gd name="connsiteY0" fmla="*/ 0 h 1266103"/>
              <a:gd name="connsiteX1" fmla="*/ 4051530 w 4051530"/>
              <a:gd name="connsiteY1" fmla="*/ 0 h 1266103"/>
              <a:gd name="connsiteX2" fmla="*/ 4051530 w 4051530"/>
              <a:gd name="connsiteY2" fmla="*/ 1266103 h 1266103"/>
              <a:gd name="connsiteX3" fmla="*/ 0 w 4051530"/>
              <a:gd name="connsiteY3" fmla="*/ 1266103 h 1266103"/>
              <a:gd name="connsiteX4" fmla="*/ 0 w 4051530"/>
              <a:gd name="connsiteY4" fmla="*/ 0 h 126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30" h="1266103">
                <a:moveTo>
                  <a:pt x="0" y="0"/>
                </a:moveTo>
                <a:lnTo>
                  <a:pt x="4051530" y="0"/>
                </a:lnTo>
                <a:lnTo>
                  <a:pt x="4051530" y="1266103"/>
                </a:lnTo>
                <a:lnTo>
                  <a:pt x="0" y="126610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74"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يستخدم مفهوم وتطبيقات كايزن في أي مرحلة من مراحل عمر أي مؤسسة.</a:t>
            </a:r>
            <a:endParaRPr lang="ar-EG" sz="2000" b="1" kern="1200" dirty="0">
              <a:solidFill>
                <a:srgbClr val="002060"/>
              </a:solidFill>
            </a:endParaRPr>
          </a:p>
        </p:txBody>
      </p:sp>
      <p:sp>
        <p:nvSpPr>
          <p:cNvPr id="14" name="Rectangle 13"/>
          <p:cNvSpPr/>
          <p:nvPr/>
        </p:nvSpPr>
        <p:spPr>
          <a:xfrm>
            <a:off x="2425824" y="4802446"/>
            <a:ext cx="886272" cy="1329408"/>
          </a:xfrm>
          <a:prstGeom prst="rect">
            <a:avLst/>
          </a:prstGeom>
          <a:blipFill rotWithShape="1">
            <a:blip r:embed="rId8" cstate="print"/>
            <a:stretch>
              <a:fillRect/>
            </a:stretch>
          </a:blipFill>
        </p:spPr>
        <p:style>
          <a:lnRef idx="2">
            <a:schemeClr val="lt1">
              <a:hueOff val="0"/>
              <a:satOff val="0"/>
              <a:lumOff val="0"/>
              <a:alphaOff val="0"/>
            </a:schemeClr>
          </a:lnRef>
          <a:fillRef idx="1">
            <a:scrgbClr r="0" g="0" b="0"/>
          </a:fillRef>
          <a:effectRef idx="0">
            <a:schemeClr val="accent2">
              <a:tint val="50000"/>
              <a:hueOff val="5002875"/>
              <a:satOff val="-4473"/>
              <a:lumOff val="13"/>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2223700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9" grpId="0" animBg="1"/>
      <p:bldP spid="11" grpId="0" animBg="1"/>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تعريف الآدارة </a:t>
            </a:r>
            <a:r>
              <a:rPr lang="ar-EG" sz="3200" b="1" dirty="0">
                <a:solidFill>
                  <a:schemeClr val="bg1"/>
                </a:solidFill>
              </a:rPr>
              <a:t>بالتجوال</a:t>
            </a:r>
          </a:p>
        </p:txBody>
      </p:sp>
      <p:graphicFrame>
        <p:nvGraphicFramePr>
          <p:cNvPr id="3" name="Diagram 2"/>
          <p:cNvGraphicFramePr/>
          <p:nvPr>
            <p:extLst>
              <p:ext uri="{D42A27DB-BD31-4B8C-83A1-F6EECF244321}">
                <p14:modId xmlns:p14="http://schemas.microsoft.com/office/powerpoint/2010/main" xmlns="" val="1386153909"/>
              </p:ext>
            </p:extLst>
          </p:nvPr>
        </p:nvGraphicFramePr>
        <p:xfrm>
          <a:off x="395536" y="1397000"/>
          <a:ext cx="8352928" cy="5128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300432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3"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2400"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أهمية </a:t>
            </a:r>
            <a:r>
              <a:rPr lang="ar-EG" sz="3200" b="1" dirty="0" smtClean="0">
                <a:solidFill>
                  <a:schemeClr val="bg1"/>
                </a:solidFill>
              </a:rPr>
              <a:t>الآدارة بالتجوال</a:t>
            </a:r>
            <a:endParaRPr lang="ar-EG" sz="3200" b="1" dirty="0">
              <a:solidFill>
                <a:schemeClr val="bg1"/>
              </a:solidFill>
            </a:endParaRPr>
          </a:p>
        </p:txBody>
      </p:sp>
      <p:sp>
        <p:nvSpPr>
          <p:cNvPr id="5" name="Rounded Rectangle 4"/>
          <p:cNvSpPr/>
          <p:nvPr/>
        </p:nvSpPr>
        <p:spPr>
          <a:xfrm>
            <a:off x="7169925" y="1277520"/>
            <a:ext cx="1528191" cy="1959104"/>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7169925" y="3592824"/>
            <a:ext cx="1528191" cy="3265176"/>
          </a:xfrm>
          <a:custGeom>
            <a:avLst/>
            <a:gdLst>
              <a:gd name="connsiteX0" fmla="*/ 160460 w 1528191"/>
              <a:gd name="connsiteY0" fmla="*/ 0 h 3265173"/>
              <a:gd name="connsiteX1" fmla="*/ 1367731 w 1528191"/>
              <a:gd name="connsiteY1" fmla="*/ 0 h 3265173"/>
              <a:gd name="connsiteX2" fmla="*/ 1528191 w 1528191"/>
              <a:gd name="connsiteY2" fmla="*/ 160460 h 3265173"/>
              <a:gd name="connsiteX3" fmla="*/ 1528191 w 1528191"/>
              <a:gd name="connsiteY3" fmla="*/ 3265173 h 3265173"/>
              <a:gd name="connsiteX4" fmla="*/ 1528191 w 1528191"/>
              <a:gd name="connsiteY4" fmla="*/ 3265173 h 3265173"/>
              <a:gd name="connsiteX5" fmla="*/ 0 w 1528191"/>
              <a:gd name="connsiteY5" fmla="*/ 3265173 h 3265173"/>
              <a:gd name="connsiteX6" fmla="*/ 0 w 1528191"/>
              <a:gd name="connsiteY6" fmla="*/ 3265173 h 3265173"/>
              <a:gd name="connsiteX7" fmla="*/ 0 w 1528191"/>
              <a:gd name="connsiteY7" fmla="*/ 160460 h 3265173"/>
              <a:gd name="connsiteX8" fmla="*/ 160460 w 1528191"/>
              <a:gd name="connsiteY8" fmla="*/ 0 h 326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191" h="3265173">
                <a:moveTo>
                  <a:pt x="1367730" y="3265173"/>
                </a:moveTo>
                <a:lnTo>
                  <a:pt x="160461" y="3265173"/>
                </a:lnTo>
                <a:cubicBezTo>
                  <a:pt x="71841" y="3265173"/>
                  <a:pt x="1" y="3193333"/>
                  <a:pt x="1" y="3104713"/>
                </a:cubicBezTo>
                <a:lnTo>
                  <a:pt x="1" y="0"/>
                </a:lnTo>
                <a:lnTo>
                  <a:pt x="1" y="0"/>
                </a:lnTo>
                <a:lnTo>
                  <a:pt x="1528190" y="0"/>
                </a:lnTo>
                <a:lnTo>
                  <a:pt x="1528190" y="0"/>
                </a:lnTo>
                <a:lnTo>
                  <a:pt x="1528190" y="3104713"/>
                </a:lnTo>
                <a:cubicBezTo>
                  <a:pt x="1528190" y="3193333"/>
                  <a:pt x="1456350" y="3265173"/>
                  <a:pt x="1367730" y="3265173"/>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5013" tIns="128017" rIns="175013" bIns="175013" numCol="1" spcCol="1270" anchor="t" anchorCtr="0">
            <a:noAutofit/>
          </a:bodyPr>
          <a:lstStyle/>
          <a:p>
            <a:pPr lvl="0" algn="justLow" defTabSz="800100">
              <a:lnSpc>
                <a:spcPct val="90000"/>
              </a:lnSpc>
              <a:spcBef>
                <a:spcPct val="0"/>
              </a:spcBef>
              <a:spcAft>
                <a:spcPct val="35000"/>
              </a:spcAft>
            </a:pPr>
            <a:r>
              <a:rPr lang="ar-EG" sz="1800" b="1" kern="1200" dirty="0" smtClean="0"/>
              <a:t>كسرت حواجز العزلة بين الرؤساء والمرؤوسين في المنظمات، من خلال ترك المديرين لمكاتبهم ونزولهم إلى مواقع العمل ليتعرفوا على المناخ.</a:t>
            </a:r>
            <a:endParaRPr lang="ar-EG" sz="1800" b="1" kern="1200" dirty="0"/>
          </a:p>
        </p:txBody>
      </p:sp>
      <p:sp>
        <p:nvSpPr>
          <p:cNvPr id="7" name="Rounded Rectangle 6"/>
          <p:cNvSpPr/>
          <p:nvPr/>
        </p:nvSpPr>
        <p:spPr>
          <a:xfrm>
            <a:off x="5488915" y="1277520"/>
            <a:ext cx="1528191" cy="1959104"/>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5488915" y="3592824"/>
            <a:ext cx="1528192" cy="3265174"/>
          </a:xfrm>
          <a:custGeom>
            <a:avLst/>
            <a:gdLst>
              <a:gd name="connsiteX0" fmla="*/ 160460 w 1528191"/>
              <a:gd name="connsiteY0" fmla="*/ 0 h 3265173"/>
              <a:gd name="connsiteX1" fmla="*/ 1367731 w 1528191"/>
              <a:gd name="connsiteY1" fmla="*/ 0 h 3265173"/>
              <a:gd name="connsiteX2" fmla="*/ 1528191 w 1528191"/>
              <a:gd name="connsiteY2" fmla="*/ 160460 h 3265173"/>
              <a:gd name="connsiteX3" fmla="*/ 1528191 w 1528191"/>
              <a:gd name="connsiteY3" fmla="*/ 3265173 h 3265173"/>
              <a:gd name="connsiteX4" fmla="*/ 1528191 w 1528191"/>
              <a:gd name="connsiteY4" fmla="*/ 3265173 h 3265173"/>
              <a:gd name="connsiteX5" fmla="*/ 0 w 1528191"/>
              <a:gd name="connsiteY5" fmla="*/ 3265173 h 3265173"/>
              <a:gd name="connsiteX6" fmla="*/ 0 w 1528191"/>
              <a:gd name="connsiteY6" fmla="*/ 3265173 h 3265173"/>
              <a:gd name="connsiteX7" fmla="*/ 0 w 1528191"/>
              <a:gd name="connsiteY7" fmla="*/ 160460 h 3265173"/>
              <a:gd name="connsiteX8" fmla="*/ 160460 w 1528191"/>
              <a:gd name="connsiteY8" fmla="*/ 0 h 326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191" h="3265173">
                <a:moveTo>
                  <a:pt x="1367730" y="3265173"/>
                </a:moveTo>
                <a:lnTo>
                  <a:pt x="160461" y="3265173"/>
                </a:lnTo>
                <a:cubicBezTo>
                  <a:pt x="71841" y="3265173"/>
                  <a:pt x="1" y="3193333"/>
                  <a:pt x="1" y="3104713"/>
                </a:cubicBezTo>
                <a:lnTo>
                  <a:pt x="1" y="0"/>
                </a:lnTo>
                <a:lnTo>
                  <a:pt x="1" y="0"/>
                </a:lnTo>
                <a:lnTo>
                  <a:pt x="1528190" y="0"/>
                </a:lnTo>
                <a:lnTo>
                  <a:pt x="1528190" y="0"/>
                </a:lnTo>
                <a:lnTo>
                  <a:pt x="1528190" y="3104713"/>
                </a:lnTo>
                <a:cubicBezTo>
                  <a:pt x="1528190" y="3193333"/>
                  <a:pt x="1456350" y="3265173"/>
                  <a:pt x="1367730" y="3265173"/>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5013" tIns="128017" rIns="175014" bIns="175013" numCol="1" spcCol="1270" anchor="t" anchorCtr="0">
            <a:noAutofit/>
          </a:bodyPr>
          <a:lstStyle/>
          <a:p>
            <a:pPr lvl="0" algn="justLow" defTabSz="800100" rtl="1">
              <a:lnSpc>
                <a:spcPct val="90000"/>
              </a:lnSpc>
              <a:spcBef>
                <a:spcPct val="0"/>
              </a:spcBef>
              <a:spcAft>
                <a:spcPct val="35000"/>
              </a:spcAft>
            </a:pPr>
            <a:endParaRPr lang="ar-EG" sz="1800" b="1" kern="1200" dirty="0" smtClean="0"/>
          </a:p>
          <a:p>
            <a:pPr lvl="0" algn="justLow" defTabSz="800100" rtl="1">
              <a:lnSpc>
                <a:spcPct val="90000"/>
              </a:lnSpc>
              <a:spcBef>
                <a:spcPct val="0"/>
              </a:spcBef>
              <a:spcAft>
                <a:spcPct val="35000"/>
              </a:spcAft>
            </a:pPr>
            <a:r>
              <a:rPr lang="ar-EG" sz="1800" b="1" kern="1200" dirty="0" smtClean="0"/>
              <a:t>حصول القائد على كل البيانات والمعلومات والحقائق الموضوعية من خلال جولاته وتعايشه مع واقع العمل الفعلي.</a:t>
            </a:r>
            <a:endParaRPr lang="ar-EG" sz="1800" b="1" kern="1200" dirty="0"/>
          </a:p>
        </p:txBody>
      </p:sp>
      <p:sp>
        <p:nvSpPr>
          <p:cNvPr id="9" name="Rounded Rectangle 8"/>
          <p:cNvSpPr/>
          <p:nvPr/>
        </p:nvSpPr>
        <p:spPr>
          <a:xfrm>
            <a:off x="3807904" y="1277520"/>
            <a:ext cx="1528191" cy="1959104"/>
          </a:xfrm>
          <a:prstGeom prst="roundRect">
            <a:avLst>
              <a:gd name="adj" fmla="val 10000"/>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3807904" y="3592824"/>
            <a:ext cx="1528192" cy="3265174"/>
          </a:xfrm>
          <a:custGeom>
            <a:avLst/>
            <a:gdLst>
              <a:gd name="connsiteX0" fmla="*/ 160460 w 1528191"/>
              <a:gd name="connsiteY0" fmla="*/ 0 h 3265173"/>
              <a:gd name="connsiteX1" fmla="*/ 1367731 w 1528191"/>
              <a:gd name="connsiteY1" fmla="*/ 0 h 3265173"/>
              <a:gd name="connsiteX2" fmla="*/ 1528191 w 1528191"/>
              <a:gd name="connsiteY2" fmla="*/ 160460 h 3265173"/>
              <a:gd name="connsiteX3" fmla="*/ 1528191 w 1528191"/>
              <a:gd name="connsiteY3" fmla="*/ 3265173 h 3265173"/>
              <a:gd name="connsiteX4" fmla="*/ 1528191 w 1528191"/>
              <a:gd name="connsiteY4" fmla="*/ 3265173 h 3265173"/>
              <a:gd name="connsiteX5" fmla="*/ 0 w 1528191"/>
              <a:gd name="connsiteY5" fmla="*/ 3265173 h 3265173"/>
              <a:gd name="connsiteX6" fmla="*/ 0 w 1528191"/>
              <a:gd name="connsiteY6" fmla="*/ 3265173 h 3265173"/>
              <a:gd name="connsiteX7" fmla="*/ 0 w 1528191"/>
              <a:gd name="connsiteY7" fmla="*/ 160460 h 3265173"/>
              <a:gd name="connsiteX8" fmla="*/ 160460 w 1528191"/>
              <a:gd name="connsiteY8" fmla="*/ 0 h 326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191" h="3265173">
                <a:moveTo>
                  <a:pt x="1367730" y="3265173"/>
                </a:moveTo>
                <a:lnTo>
                  <a:pt x="160461" y="3265173"/>
                </a:lnTo>
                <a:cubicBezTo>
                  <a:pt x="71841" y="3265173"/>
                  <a:pt x="1" y="3193333"/>
                  <a:pt x="1" y="3104713"/>
                </a:cubicBezTo>
                <a:lnTo>
                  <a:pt x="1" y="0"/>
                </a:lnTo>
                <a:lnTo>
                  <a:pt x="1" y="0"/>
                </a:lnTo>
                <a:lnTo>
                  <a:pt x="1528190" y="0"/>
                </a:lnTo>
                <a:lnTo>
                  <a:pt x="1528190" y="0"/>
                </a:lnTo>
                <a:lnTo>
                  <a:pt x="1528190" y="3104713"/>
                </a:lnTo>
                <a:cubicBezTo>
                  <a:pt x="1528190" y="3193333"/>
                  <a:pt x="1456350" y="3265173"/>
                  <a:pt x="1367730" y="3265173"/>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5013" tIns="128017" rIns="175014" bIns="175013" numCol="1" spcCol="1270" anchor="t" anchorCtr="0">
            <a:noAutofit/>
          </a:bodyPr>
          <a:lstStyle/>
          <a:p>
            <a:pPr lvl="0" algn="justLow" defTabSz="800100" rtl="1">
              <a:lnSpc>
                <a:spcPct val="90000"/>
              </a:lnSpc>
              <a:spcBef>
                <a:spcPct val="0"/>
              </a:spcBef>
              <a:spcAft>
                <a:spcPct val="35000"/>
              </a:spcAft>
            </a:pPr>
            <a:endParaRPr lang="ar-EG" sz="1800" b="1" kern="1200" dirty="0" smtClean="0"/>
          </a:p>
          <a:p>
            <a:pPr lvl="0" algn="justLow" defTabSz="800100" rtl="1">
              <a:lnSpc>
                <a:spcPct val="90000"/>
              </a:lnSpc>
              <a:spcBef>
                <a:spcPct val="0"/>
              </a:spcBef>
              <a:spcAft>
                <a:spcPct val="35000"/>
              </a:spcAft>
            </a:pPr>
            <a:r>
              <a:rPr lang="ar-EG" sz="1800" b="1" kern="1200" dirty="0" smtClean="0"/>
              <a:t>تعمُد على تقليل العمليات بين وحدات المنظمة، وتخفيض التكاليف والوقت والجهود الضائعة لإنجاز الأعمال المطلوبة.</a:t>
            </a:r>
            <a:endParaRPr lang="ar-EG" sz="1800" b="1" kern="1200" dirty="0"/>
          </a:p>
        </p:txBody>
      </p:sp>
      <p:sp>
        <p:nvSpPr>
          <p:cNvPr id="11" name="Rounded Rectangle 10"/>
          <p:cNvSpPr/>
          <p:nvPr/>
        </p:nvSpPr>
        <p:spPr>
          <a:xfrm>
            <a:off x="2126894" y="1277520"/>
            <a:ext cx="1528191" cy="1959104"/>
          </a:xfrm>
          <a:prstGeom prst="roundRect">
            <a:avLst>
              <a:gd name="adj" fmla="val 10000"/>
            </a:avLst>
          </a:prstGeom>
          <a:blipFill rotWithShape="1">
            <a:blip r:embed="rId7" cstate="prin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126894" y="3592825"/>
            <a:ext cx="1528192" cy="3265173"/>
          </a:xfrm>
          <a:custGeom>
            <a:avLst/>
            <a:gdLst>
              <a:gd name="connsiteX0" fmla="*/ 160460 w 1528191"/>
              <a:gd name="connsiteY0" fmla="*/ 0 h 3265173"/>
              <a:gd name="connsiteX1" fmla="*/ 1367731 w 1528191"/>
              <a:gd name="connsiteY1" fmla="*/ 0 h 3265173"/>
              <a:gd name="connsiteX2" fmla="*/ 1528191 w 1528191"/>
              <a:gd name="connsiteY2" fmla="*/ 160460 h 3265173"/>
              <a:gd name="connsiteX3" fmla="*/ 1528191 w 1528191"/>
              <a:gd name="connsiteY3" fmla="*/ 3265173 h 3265173"/>
              <a:gd name="connsiteX4" fmla="*/ 1528191 w 1528191"/>
              <a:gd name="connsiteY4" fmla="*/ 3265173 h 3265173"/>
              <a:gd name="connsiteX5" fmla="*/ 0 w 1528191"/>
              <a:gd name="connsiteY5" fmla="*/ 3265173 h 3265173"/>
              <a:gd name="connsiteX6" fmla="*/ 0 w 1528191"/>
              <a:gd name="connsiteY6" fmla="*/ 3265173 h 3265173"/>
              <a:gd name="connsiteX7" fmla="*/ 0 w 1528191"/>
              <a:gd name="connsiteY7" fmla="*/ 160460 h 3265173"/>
              <a:gd name="connsiteX8" fmla="*/ 160460 w 1528191"/>
              <a:gd name="connsiteY8" fmla="*/ 0 h 326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191" h="3265173">
                <a:moveTo>
                  <a:pt x="1367730" y="3265173"/>
                </a:moveTo>
                <a:lnTo>
                  <a:pt x="160461" y="3265173"/>
                </a:lnTo>
                <a:cubicBezTo>
                  <a:pt x="71841" y="3265173"/>
                  <a:pt x="1" y="3193333"/>
                  <a:pt x="1" y="3104713"/>
                </a:cubicBezTo>
                <a:lnTo>
                  <a:pt x="1" y="0"/>
                </a:lnTo>
                <a:lnTo>
                  <a:pt x="1" y="0"/>
                </a:lnTo>
                <a:lnTo>
                  <a:pt x="1528190" y="0"/>
                </a:lnTo>
                <a:lnTo>
                  <a:pt x="1528190" y="0"/>
                </a:lnTo>
                <a:lnTo>
                  <a:pt x="1528190" y="3104713"/>
                </a:lnTo>
                <a:cubicBezTo>
                  <a:pt x="1528190" y="3193333"/>
                  <a:pt x="1456350" y="3265173"/>
                  <a:pt x="1367730" y="3265173"/>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5013" tIns="128016" rIns="175014" bIns="175013" numCol="1" spcCol="1270" anchor="t" anchorCtr="0">
            <a:noAutofit/>
          </a:bodyPr>
          <a:lstStyle/>
          <a:p>
            <a:pPr lvl="0" algn="justLow" defTabSz="800100" rtl="1">
              <a:lnSpc>
                <a:spcPct val="90000"/>
              </a:lnSpc>
              <a:spcBef>
                <a:spcPct val="0"/>
              </a:spcBef>
              <a:spcAft>
                <a:spcPct val="35000"/>
              </a:spcAft>
            </a:pPr>
            <a:endParaRPr lang="ar-EG" sz="1800" b="1" kern="1200" dirty="0" smtClean="0"/>
          </a:p>
          <a:p>
            <a:pPr lvl="0" algn="justLow" defTabSz="800100" rtl="1">
              <a:lnSpc>
                <a:spcPct val="90000"/>
              </a:lnSpc>
              <a:spcBef>
                <a:spcPct val="0"/>
              </a:spcBef>
              <a:spcAft>
                <a:spcPct val="35000"/>
              </a:spcAft>
            </a:pPr>
            <a:r>
              <a:rPr lang="ar-EG" sz="1800" b="1" kern="1200" dirty="0" smtClean="0"/>
              <a:t>أدت إلى إقامة حوار مستمر بين القائد والعاملين وإيجاد المناخ النفسي الملائم للارتقاء بالمنظمة والوصول بها إلى الأفضل.</a:t>
            </a:r>
            <a:endParaRPr lang="ar-EG" sz="1800" b="1" kern="1200" dirty="0"/>
          </a:p>
        </p:txBody>
      </p:sp>
      <p:sp>
        <p:nvSpPr>
          <p:cNvPr id="13" name="Rounded Rectangle 12"/>
          <p:cNvSpPr/>
          <p:nvPr/>
        </p:nvSpPr>
        <p:spPr>
          <a:xfrm>
            <a:off x="445883" y="1277520"/>
            <a:ext cx="1528191" cy="1959104"/>
          </a:xfrm>
          <a:prstGeom prst="roundRect">
            <a:avLst>
              <a:gd name="adj" fmla="val 10000"/>
            </a:avLst>
          </a:prstGeom>
          <a:blipFill rotWithShape="1">
            <a:blip r:embed="rId8" cstate="print"/>
            <a:stretch>
              <a:fillRect/>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445882" y="3592825"/>
            <a:ext cx="1528193" cy="3265173"/>
          </a:xfrm>
          <a:custGeom>
            <a:avLst/>
            <a:gdLst>
              <a:gd name="connsiteX0" fmla="*/ 160460 w 1528191"/>
              <a:gd name="connsiteY0" fmla="*/ 0 h 3265173"/>
              <a:gd name="connsiteX1" fmla="*/ 1367731 w 1528191"/>
              <a:gd name="connsiteY1" fmla="*/ 0 h 3265173"/>
              <a:gd name="connsiteX2" fmla="*/ 1528191 w 1528191"/>
              <a:gd name="connsiteY2" fmla="*/ 160460 h 3265173"/>
              <a:gd name="connsiteX3" fmla="*/ 1528191 w 1528191"/>
              <a:gd name="connsiteY3" fmla="*/ 3265173 h 3265173"/>
              <a:gd name="connsiteX4" fmla="*/ 1528191 w 1528191"/>
              <a:gd name="connsiteY4" fmla="*/ 3265173 h 3265173"/>
              <a:gd name="connsiteX5" fmla="*/ 0 w 1528191"/>
              <a:gd name="connsiteY5" fmla="*/ 3265173 h 3265173"/>
              <a:gd name="connsiteX6" fmla="*/ 0 w 1528191"/>
              <a:gd name="connsiteY6" fmla="*/ 3265173 h 3265173"/>
              <a:gd name="connsiteX7" fmla="*/ 0 w 1528191"/>
              <a:gd name="connsiteY7" fmla="*/ 160460 h 3265173"/>
              <a:gd name="connsiteX8" fmla="*/ 160460 w 1528191"/>
              <a:gd name="connsiteY8" fmla="*/ 0 h 326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191" h="3265173">
                <a:moveTo>
                  <a:pt x="1367730" y="3265173"/>
                </a:moveTo>
                <a:lnTo>
                  <a:pt x="160461" y="3265173"/>
                </a:lnTo>
                <a:cubicBezTo>
                  <a:pt x="71841" y="3265173"/>
                  <a:pt x="1" y="3193333"/>
                  <a:pt x="1" y="3104713"/>
                </a:cubicBezTo>
                <a:lnTo>
                  <a:pt x="1" y="0"/>
                </a:lnTo>
                <a:lnTo>
                  <a:pt x="1" y="0"/>
                </a:lnTo>
                <a:lnTo>
                  <a:pt x="1528190" y="0"/>
                </a:lnTo>
                <a:lnTo>
                  <a:pt x="1528190" y="0"/>
                </a:lnTo>
                <a:lnTo>
                  <a:pt x="1528190" y="3104713"/>
                </a:lnTo>
                <a:cubicBezTo>
                  <a:pt x="1528190" y="3193333"/>
                  <a:pt x="1456350" y="3265173"/>
                  <a:pt x="1367730" y="3265173"/>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5014" tIns="128016" rIns="175014" bIns="175013" numCol="1" spcCol="1270" anchor="t" anchorCtr="0">
            <a:noAutofit/>
          </a:bodyPr>
          <a:lstStyle/>
          <a:p>
            <a:pPr lvl="0" algn="justLow" defTabSz="800100" rtl="1">
              <a:lnSpc>
                <a:spcPct val="90000"/>
              </a:lnSpc>
              <a:spcBef>
                <a:spcPct val="0"/>
              </a:spcBef>
              <a:spcAft>
                <a:spcPct val="35000"/>
              </a:spcAft>
            </a:pPr>
            <a:endParaRPr lang="ar-EG" sz="1800" b="1" kern="1200" dirty="0" smtClean="0"/>
          </a:p>
          <a:p>
            <a:pPr lvl="0" algn="justLow" defTabSz="800100" rtl="1">
              <a:lnSpc>
                <a:spcPct val="90000"/>
              </a:lnSpc>
              <a:spcBef>
                <a:spcPct val="0"/>
              </a:spcBef>
              <a:spcAft>
                <a:spcPct val="35000"/>
              </a:spcAft>
            </a:pPr>
            <a:r>
              <a:rPr lang="ar-EG" sz="1800" b="1" kern="1200" dirty="0" smtClean="0"/>
              <a:t>أكدت مفهوم التحفيز للإبداع والابتكار والأخذ بمفهوم إدارة الجودة الشاملة من خلال مشاركة العاملين أثناء الجولات التفقدية. </a:t>
            </a:r>
            <a:endParaRPr lang="ar-EG" sz="1800" b="1" kern="1200" dirty="0"/>
          </a:p>
        </p:txBody>
      </p:sp>
    </p:spTree>
    <p:extLst>
      <p:ext uri="{BB962C8B-B14F-4D97-AF65-F5344CB8AC3E}">
        <p14:creationId xmlns:p14="http://schemas.microsoft.com/office/powerpoint/2010/main" xmlns="" val="2784519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8" grpId="0" animBg="1"/>
      <p:bldP spid="10" grpId="0" animBg="1"/>
      <p:bldP spid="12"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مزايا تطبيق الإدارة بالتجوال</a:t>
            </a:r>
          </a:p>
        </p:txBody>
      </p:sp>
      <p:sp>
        <p:nvSpPr>
          <p:cNvPr id="4" name="Isosceles Triangle 3"/>
          <p:cNvSpPr/>
          <p:nvPr/>
        </p:nvSpPr>
        <p:spPr>
          <a:xfrm>
            <a:off x="1805353" y="1268760"/>
            <a:ext cx="5040560" cy="5040560"/>
          </a:xfrm>
          <a:prstGeom prst="triangl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Freeform 4"/>
          <p:cNvSpPr/>
          <p:nvPr/>
        </p:nvSpPr>
        <p:spPr>
          <a:xfrm>
            <a:off x="4325634" y="1773308"/>
            <a:ext cx="3276364" cy="895880"/>
          </a:xfrm>
          <a:custGeom>
            <a:avLst/>
            <a:gdLst>
              <a:gd name="connsiteX0" fmla="*/ 0 w 3276364"/>
              <a:gd name="connsiteY0" fmla="*/ 149316 h 895880"/>
              <a:gd name="connsiteX1" fmla="*/ 149316 w 3276364"/>
              <a:gd name="connsiteY1" fmla="*/ 0 h 895880"/>
              <a:gd name="connsiteX2" fmla="*/ 3127048 w 3276364"/>
              <a:gd name="connsiteY2" fmla="*/ 0 h 895880"/>
              <a:gd name="connsiteX3" fmla="*/ 3276364 w 3276364"/>
              <a:gd name="connsiteY3" fmla="*/ 149316 h 895880"/>
              <a:gd name="connsiteX4" fmla="*/ 3276364 w 3276364"/>
              <a:gd name="connsiteY4" fmla="*/ 746564 h 895880"/>
              <a:gd name="connsiteX5" fmla="*/ 3127048 w 3276364"/>
              <a:gd name="connsiteY5" fmla="*/ 895880 h 895880"/>
              <a:gd name="connsiteX6" fmla="*/ 149316 w 3276364"/>
              <a:gd name="connsiteY6" fmla="*/ 895880 h 895880"/>
              <a:gd name="connsiteX7" fmla="*/ 0 w 3276364"/>
              <a:gd name="connsiteY7" fmla="*/ 746564 h 895880"/>
              <a:gd name="connsiteX8" fmla="*/ 0 w 3276364"/>
              <a:gd name="connsiteY8" fmla="*/ 149316 h 8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364" h="895880">
                <a:moveTo>
                  <a:pt x="0" y="149316"/>
                </a:moveTo>
                <a:cubicBezTo>
                  <a:pt x="0" y="66851"/>
                  <a:pt x="66851" y="0"/>
                  <a:pt x="149316" y="0"/>
                </a:cubicBezTo>
                <a:lnTo>
                  <a:pt x="3127048" y="0"/>
                </a:lnTo>
                <a:cubicBezTo>
                  <a:pt x="3209513" y="0"/>
                  <a:pt x="3276364" y="66851"/>
                  <a:pt x="3276364" y="149316"/>
                </a:cubicBezTo>
                <a:lnTo>
                  <a:pt x="3276364" y="746564"/>
                </a:lnTo>
                <a:cubicBezTo>
                  <a:pt x="3276364" y="829029"/>
                  <a:pt x="3209513" y="895880"/>
                  <a:pt x="3127048" y="895880"/>
                </a:cubicBezTo>
                <a:lnTo>
                  <a:pt x="149316" y="895880"/>
                </a:lnTo>
                <a:cubicBezTo>
                  <a:pt x="66851" y="895880"/>
                  <a:pt x="0" y="829029"/>
                  <a:pt x="0" y="746564"/>
                </a:cubicBezTo>
                <a:lnTo>
                  <a:pt x="0" y="14931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33" tIns="119933" rIns="119933" bIns="119933" numCol="1" spcCol="1270" anchor="ctr" anchorCtr="0">
            <a:noAutofit/>
          </a:bodyPr>
          <a:lstStyle/>
          <a:p>
            <a:pPr lvl="0" algn="ctr" defTabSz="889000" rtl="1">
              <a:lnSpc>
                <a:spcPct val="90000"/>
              </a:lnSpc>
              <a:spcBef>
                <a:spcPct val="0"/>
              </a:spcBef>
              <a:spcAft>
                <a:spcPct val="35000"/>
              </a:spcAft>
            </a:pPr>
            <a:r>
              <a:rPr lang="ar-EG" sz="2000" kern="1200" dirty="0" smtClean="0"/>
              <a:t>التفويض الفعال للسلطة من أجل تحقيق السرعة والكفاءة.</a:t>
            </a:r>
            <a:endParaRPr lang="ar-EG" sz="2000" kern="1200" dirty="0"/>
          </a:p>
        </p:txBody>
      </p:sp>
      <p:sp>
        <p:nvSpPr>
          <p:cNvPr id="6" name="Freeform 5"/>
          <p:cNvSpPr/>
          <p:nvPr/>
        </p:nvSpPr>
        <p:spPr>
          <a:xfrm>
            <a:off x="4325634" y="2781174"/>
            <a:ext cx="3276364" cy="895880"/>
          </a:xfrm>
          <a:custGeom>
            <a:avLst/>
            <a:gdLst>
              <a:gd name="connsiteX0" fmla="*/ 0 w 3276364"/>
              <a:gd name="connsiteY0" fmla="*/ 149316 h 895880"/>
              <a:gd name="connsiteX1" fmla="*/ 149316 w 3276364"/>
              <a:gd name="connsiteY1" fmla="*/ 0 h 895880"/>
              <a:gd name="connsiteX2" fmla="*/ 3127048 w 3276364"/>
              <a:gd name="connsiteY2" fmla="*/ 0 h 895880"/>
              <a:gd name="connsiteX3" fmla="*/ 3276364 w 3276364"/>
              <a:gd name="connsiteY3" fmla="*/ 149316 h 895880"/>
              <a:gd name="connsiteX4" fmla="*/ 3276364 w 3276364"/>
              <a:gd name="connsiteY4" fmla="*/ 746564 h 895880"/>
              <a:gd name="connsiteX5" fmla="*/ 3127048 w 3276364"/>
              <a:gd name="connsiteY5" fmla="*/ 895880 h 895880"/>
              <a:gd name="connsiteX6" fmla="*/ 149316 w 3276364"/>
              <a:gd name="connsiteY6" fmla="*/ 895880 h 895880"/>
              <a:gd name="connsiteX7" fmla="*/ 0 w 3276364"/>
              <a:gd name="connsiteY7" fmla="*/ 746564 h 895880"/>
              <a:gd name="connsiteX8" fmla="*/ 0 w 3276364"/>
              <a:gd name="connsiteY8" fmla="*/ 149316 h 8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364" h="895880">
                <a:moveTo>
                  <a:pt x="0" y="149316"/>
                </a:moveTo>
                <a:cubicBezTo>
                  <a:pt x="0" y="66851"/>
                  <a:pt x="66851" y="0"/>
                  <a:pt x="149316" y="0"/>
                </a:cubicBezTo>
                <a:lnTo>
                  <a:pt x="3127048" y="0"/>
                </a:lnTo>
                <a:cubicBezTo>
                  <a:pt x="3209513" y="0"/>
                  <a:pt x="3276364" y="66851"/>
                  <a:pt x="3276364" y="149316"/>
                </a:cubicBezTo>
                <a:lnTo>
                  <a:pt x="3276364" y="746564"/>
                </a:lnTo>
                <a:cubicBezTo>
                  <a:pt x="3276364" y="829029"/>
                  <a:pt x="3209513" y="895880"/>
                  <a:pt x="3127048" y="895880"/>
                </a:cubicBezTo>
                <a:lnTo>
                  <a:pt x="149316" y="895880"/>
                </a:lnTo>
                <a:cubicBezTo>
                  <a:pt x="66851" y="895880"/>
                  <a:pt x="0" y="829029"/>
                  <a:pt x="0" y="746564"/>
                </a:cubicBezTo>
                <a:lnTo>
                  <a:pt x="0" y="149316"/>
                </a:lnTo>
                <a:close/>
              </a:path>
            </a:pathLst>
          </a:custGeom>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33" tIns="119933" rIns="119933" bIns="119933" numCol="1" spcCol="1270" anchor="ctr" anchorCtr="0">
            <a:noAutofit/>
          </a:bodyPr>
          <a:lstStyle/>
          <a:p>
            <a:pPr lvl="0" algn="ctr" defTabSz="889000" rtl="1">
              <a:lnSpc>
                <a:spcPct val="90000"/>
              </a:lnSpc>
              <a:spcBef>
                <a:spcPct val="0"/>
              </a:spcBef>
              <a:spcAft>
                <a:spcPct val="35000"/>
              </a:spcAft>
            </a:pPr>
            <a:r>
              <a:rPr lang="ar-EG" sz="2000" kern="1200" dirty="0" smtClean="0"/>
              <a:t>تقييم أداء العاملين بشكل أفضل والتعرف الكامل على قدرات وإمكانات وظروف كل فرد.</a:t>
            </a:r>
            <a:endParaRPr lang="ar-EG" sz="2000" kern="1200" dirty="0"/>
          </a:p>
        </p:txBody>
      </p:sp>
      <p:sp>
        <p:nvSpPr>
          <p:cNvPr id="7" name="Freeform 6"/>
          <p:cNvSpPr/>
          <p:nvPr/>
        </p:nvSpPr>
        <p:spPr>
          <a:xfrm>
            <a:off x="4325634" y="3789040"/>
            <a:ext cx="3276364" cy="895880"/>
          </a:xfrm>
          <a:custGeom>
            <a:avLst/>
            <a:gdLst>
              <a:gd name="connsiteX0" fmla="*/ 0 w 3276364"/>
              <a:gd name="connsiteY0" fmla="*/ 149316 h 895880"/>
              <a:gd name="connsiteX1" fmla="*/ 149316 w 3276364"/>
              <a:gd name="connsiteY1" fmla="*/ 0 h 895880"/>
              <a:gd name="connsiteX2" fmla="*/ 3127048 w 3276364"/>
              <a:gd name="connsiteY2" fmla="*/ 0 h 895880"/>
              <a:gd name="connsiteX3" fmla="*/ 3276364 w 3276364"/>
              <a:gd name="connsiteY3" fmla="*/ 149316 h 895880"/>
              <a:gd name="connsiteX4" fmla="*/ 3276364 w 3276364"/>
              <a:gd name="connsiteY4" fmla="*/ 746564 h 895880"/>
              <a:gd name="connsiteX5" fmla="*/ 3127048 w 3276364"/>
              <a:gd name="connsiteY5" fmla="*/ 895880 h 895880"/>
              <a:gd name="connsiteX6" fmla="*/ 149316 w 3276364"/>
              <a:gd name="connsiteY6" fmla="*/ 895880 h 895880"/>
              <a:gd name="connsiteX7" fmla="*/ 0 w 3276364"/>
              <a:gd name="connsiteY7" fmla="*/ 746564 h 895880"/>
              <a:gd name="connsiteX8" fmla="*/ 0 w 3276364"/>
              <a:gd name="connsiteY8" fmla="*/ 149316 h 8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364" h="895880">
                <a:moveTo>
                  <a:pt x="0" y="149316"/>
                </a:moveTo>
                <a:cubicBezTo>
                  <a:pt x="0" y="66851"/>
                  <a:pt x="66851" y="0"/>
                  <a:pt x="149316" y="0"/>
                </a:cubicBezTo>
                <a:lnTo>
                  <a:pt x="3127048" y="0"/>
                </a:lnTo>
                <a:cubicBezTo>
                  <a:pt x="3209513" y="0"/>
                  <a:pt x="3276364" y="66851"/>
                  <a:pt x="3276364" y="149316"/>
                </a:cubicBezTo>
                <a:lnTo>
                  <a:pt x="3276364" y="746564"/>
                </a:lnTo>
                <a:cubicBezTo>
                  <a:pt x="3276364" y="829029"/>
                  <a:pt x="3209513" y="895880"/>
                  <a:pt x="3127048" y="895880"/>
                </a:cubicBezTo>
                <a:lnTo>
                  <a:pt x="149316" y="895880"/>
                </a:lnTo>
                <a:cubicBezTo>
                  <a:pt x="66851" y="895880"/>
                  <a:pt x="0" y="829029"/>
                  <a:pt x="0" y="746564"/>
                </a:cubicBezTo>
                <a:lnTo>
                  <a:pt x="0" y="149316"/>
                </a:lnTo>
                <a:close/>
              </a:path>
            </a:pathLst>
          </a:custGeom>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33" tIns="119933" rIns="119933" bIns="119933" numCol="1" spcCol="1270" anchor="ctr" anchorCtr="0">
            <a:noAutofit/>
          </a:bodyPr>
          <a:lstStyle/>
          <a:p>
            <a:pPr lvl="0" algn="ctr" defTabSz="889000" rtl="1">
              <a:lnSpc>
                <a:spcPct val="90000"/>
              </a:lnSpc>
              <a:spcBef>
                <a:spcPct val="0"/>
              </a:spcBef>
              <a:spcAft>
                <a:spcPct val="35000"/>
              </a:spcAft>
            </a:pPr>
            <a:r>
              <a:rPr lang="ar-EG" sz="2000" kern="1200" dirty="0" smtClean="0"/>
              <a:t>إعادة توزيع الموارد البشرية المتاحة وفقا لاحتياجات العمل الفعلية في الوحدات المختلفة.</a:t>
            </a:r>
            <a:endParaRPr lang="ar-EG" sz="2000" kern="1200" dirty="0"/>
          </a:p>
        </p:txBody>
      </p:sp>
      <p:sp>
        <p:nvSpPr>
          <p:cNvPr id="8" name="Freeform 7"/>
          <p:cNvSpPr/>
          <p:nvPr/>
        </p:nvSpPr>
        <p:spPr>
          <a:xfrm>
            <a:off x="4325634" y="4796905"/>
            <a:ext cx="3276364" cy="895880"/>
          </a:xfrm>
          <a:custGeom>
            <a:avLst/>
            <a:gdLst>
              <a:gd name="connsiteX0" fmla="*/ 0 w 3276364"/>
              <a:gd name="connsiteY0" fmla="*/ 149316 h 895880"/>
              <a:gd name="connsiteX1" fmla="*/ 149316 w 3276364"/>
              <a:gd name="connsiteY1" fmla="*/ 0 h 895880"/>
              <a:gd name="connsiteX2" fmla="*/ 3127048 w 3276364"/>
              <a:gd name="connsiteY2" fmla="*/ 0 h 895880"/>
              <a:gd name="connsiteX3" fmla="*/ 3276364 w 3276364"/>
              <a:gd name="connsiteY3" fmla="*/ 149316 h 895880"/>
              <a:gd name="connsiteX4" fmla="*/ 3276364 w 3276364"/>
              <a:gd name="connsiteY4" fmla="*/ 746564 h 895880"/>
              <a:gd name="connsiteX5" fmla="*/ 3127048 w 3276364"/>
              <a:gd name="connsiteY5" fmla="*/ 895880 h 895880"/>
              <a:gd name="connsiteX6" fmla="*/ 149316 w 3276364"/>
              <a:gd name="connsiteY6" fmla="*/ 895880 h 895880"/>
              <a:gd name="connsiteX7" fmla="*/ 0 w 3276364"/>
              <a:gd name="connsiteY7" fmla="*/ 746564 h 895880"/>
              <a:gd name="connsiteX8" fmla="*/ 0 w 3276364"/>
              <a:gd name="connsiteY8" fmla="*/ 149316 h 8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364" h="895880">
                <a:moveTo>
                  <a:pt x="0" y="149316"/>
                </a:moveTo>
                <a:cubicBezTo>
                  <a:pt x="0" y="66851"/>
                  <a:pt x="66851" y="0"/>
                  <a:pt x="149316" y="0"/>
                </a:cubicBezTo>
                <a:lnTo>
                  <a:pt x="3127048" y="0"/>
                </a:lnTo>
                <a:cubicBezTo>
                  <a:pt x="3209513" y="0"/>
                  <a:pt x="3276364" y="66851"/>
                  <a:pt x="3276364" y="149316"/>
                </a:cubicBezTo>
                <a:lnTo>
                  <a:pt x="3276364" y="746564"/>
                </a:lnTo>
                <a:cubicBezTo>
                  <a:pt x="3276364" y="829029"/>
                  <a:pt x="3209513" y="895880"/>
                  <a:pt x="3127048" y="895880"/>
                </a:cubicBezTo>
                <a:lnTo>
                  <a:pt x="149316" y="895880"/>
                </a:lnTo>
                <a:cubicBezTo>
                  <a:pt x="66851" y="895880"/>
                  <a:pt x="0" y="829029"/>
                  <a:pt x="0" y="746564"/>
                </a:cubicBezTo>
                <a:lnTo>
                  <a:pt x="0" y="149316"/>
                </a:lnTo>
                <a:close/>
              </a:path>
            </a:pathLst>
          </a:custGeom>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933" tIns="119933" rIns="119933" bIns="119933" numCol="1" spcCol="1270" anchor="ctr" anchorCtr="0">
            <a:noAutofit/>
          </a:bodyPr>
          <a:lstStyle/>
          <a:p>
            <a:pPr lvl="0" algn="ctr" defTabSz="889000" rtl="1">
              <a:lnSpc>
                <a:spcPct val="90000"/>
              </a:lnSpc>
              <a:spcBef>
                <a:spcPct val="0"/>
              </a:spcBef>
              <a:spcAft>
                <a:spcPct val="35000"/>
              </a:spcAft>
            </a:pPr>
            <a:r>
              <a:rPr lang="ar-EG" sz="2000" kern="1200" dirty="0" smtClean="0"/>
              <a:t>زيادة فعاليات عمليات التدريب وكفاءته بما ينعكس على زيادة كفاءة العاملين.</a:t>
            </a:r>
            <a:endParaRPr lang="ar-EG" sz="2000" kern="1200" dirty="0"/>
          </a:p>
        </p:txBody>
      </p:sp>
    </p:spTree>
    <p:extLst>
      <p:ext uri="{BB962C8B-B14F-4D97-AF65-F5344CB8AC3E}">
        <p14:creationId xmlns:p14="http://schemas.microsoft.com/office/powerpoint/2010/main" xmlns="" val="1142591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مزايا تطبيق الإدارة بالتجوال</a:t>
            </a:r>
          </a:p>
        </p:txBody>
      </p:sp>
      <p:graphicFrame>
        <p:nvGraphicFramePr>
          <p:cNvPr id="3" name="Diagram 2"/>
          <p:cNvGraphicFramePr/>
          <p:nvPr>
            <p:extLst>
              <p:ext uri="{D42A27DB-BD31-4B8C-83A1-F6EECF244321}">
                <p14:modId xmlns:p14="http://schemas.microsoft.com/office/powerpoint/2010/main" xmlns="" val="81714472"/>
              </p:ext>
            </p:extLst>
          </p:nvPr>
        </p:nvGraphicFramePr>
        <p:xfrm>
          <a:off x="539552" y="1268760"/>
          <a:ext cx="8328248"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189765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معوقات </a:t>
            </a:r>
            <a:r>
              <a:rPr lang="ar-EG" sz="3200" b="1" dirty="0">
                <a:solidFill>
                  <a:schemeClr val="bg1"/>
                </a:solidFill>
              </a:rPr>
              <a:t>تطبيق الإدارة بالتجوال</a:t>
            </a:r>
          </a:p>
        </p:txBody>
      </p:sp>
      <p:sp>
        <p:nvSpPr>
          <p:cNvPr id="4" name="Rectangle 3"/>
          <p:cNvSpPr/>
          <p:nvPr/>
        </p:nvSpPr>
        <p:spPr>
          <a:xfrm>
            <a:off x="467544" y="1845771"/>
            <a:ext cx="7920880" cy="705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2447763" y="1432491"/>
            <a:ext cx="5544616" cy="826560"/>
          </a:xfrm>
          <a:custGeom>
            <a:avLst/>
            <a:gdLst>
              <a:gd name="connsiteX0" fmla="*/ 0 w 5544616"/>
              <a:gd name="connsiteY0" fmla="*/ 137763 h 826560"/>
              <a:gd name="connsiteX1" fmla="*/ 137763 w 5544616"/>
              <a:gd name="connsiteY1" fmla="*/ 0 h 826560"/>
              <a:gd name="connsiteX2" fmla="*/ 5406853 w 5544616"/>
              <a:gd name="connsiteY2" fmla="*/ 0 h 826560"/>
              <a:gd name="connsiteX3" fmla="*/ 5544616 w 5544616"/>
              <a:gd name="connsiteY3" fmla="*/ 137763 h 826560"/>
              <a:gd name="connsiteX4" fmla="*/ 5544616 w 5544616"/>
              <a:gd name="connsiteY4" fmla="*/ 688797 h 826560"/>
              <a:gd name="connsiteX5" fmla="*/ 5406853 w 5544616"/>
              <a:gd name="connsiteY5" fmla="*/ 826560 h 826560"/>
              <a:gd name="connsiteX6" fmla="*/ 137763 w 5544616"/>
              <a:gd name="connsiteY6" fmla="*/ 826560 h 826560"/>
              <a:gd name="connsiteX7" fmla="*/ 0 w 5544616"/>
              <a:gd name="connsiteY7" fmla="*/ 688797 h 826560"/>
              <a:gd name="connsiteX8" fmla="*/ 0 w 5544616"/>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616" h="826560">
                <a:moveTo>
                  <a:pt x="0" y="137763"/>
                </a:moveTo>
                <a:cubicBezTo>
                  <a:pt x="0" y="61679"/>
                  <a:pt x="61679" y="0"/>
                  <a:pt x="137763" y="0"/>
                </a:cubicBezTo>
                <a:lnTo>
                  <a:pt x="5406853" y="0"/>
                </a:lnTo>
                <a:cubicBezTo>
                  <a:pt x="5482937" y="0"/>
                  <a:pt x="5544616" y="61679"/>
                  <a:pt x="5544616" y="137763"/>
                </a:cubicBezTo>
                <a:lnTo>
                  <a:pt x="5544616" y="688797"/>
                </a:lnTo>
                <a:cubicBezTo>
                  <a:pt x="5544616" y="764881"/>
                  <a:pt x="5482937" y="826560"/>
                  <a:pt x="5406853" y="826560"/>
                </a:cubicBezTo>
                <a:lnTo>
                  <a:pt x="137763" y="826560"/>
                </a:lnTo>
                <a:cubicBezTo>
                  <a:pt x="61679" y="826560"/>
                  <a:pt x="0" y="764881"/>
                  <a:pt x="0" y="688797"/>
                </a:cubicBezTo>
                <a:lnTo>
                  <a:pt x="0" y="13776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9922" tIns="40349" rIns="249922" bIns="40349" numCol="1" spcCol="1270" anchor="ctr" anchorCtr="0">
            <a:noAutofit/>
          </a:bodyPr>
          <a:lstStyle/>
          <a:p>
            <a:pPr lvl="0" algn="ctr" defTabSz="889000" rtl="1">
              <a:lnSpc>
                <a:spcPct val="90000"/>
              </a:lnSpc>
              <a:spcBef>
                <a:spcPct val="0"/>
              </a:spcBef>
              <a:spcAft>
                <a:spcPct val="35000"/>
              </a:spcAft>
            </a:pPr>
            <a:r>
              <a:rPr lang="ar-EG" sz="2000" b="1" kern="1200" dirty="0" smtClean="0"/>
              <a:t>عدم الالتزام بالتطبيق الفاعل للاتجاه نتيجة لقلة مهارة وكفاءة بعض القيادات سواء في العمليات أو الأدوات</a:t>
            </a:r>
            <a:endParaRPr lang="ar-EG" sz="2000" b="1" kern="1200" dirty="0"/>
          </a:p>
        </p:txBody>
      </p:sp>
      <p:sp>
        <p:nvSpPr>
          <p:cNvPr id="6" name="Rectangle 5"/>
          <p:cNvSpPr/>
          <p:nvPr/>
        </p:nvSpPr>
        <p:spPr>
          <a:xfrm>
            <a:off x="467544" y="3115852"/>
            <a:ext cx="7920880" cy="705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447763" y="2702571"/>
            <a:ext cx="5544616" cy="826560"/>
          </a:xfrm>
          <a:custGeom>
            <a:avLst/>
            <a:gdLst>
              <a:gd name="connsiteX0" fmla="*/ 0 w 5544616"/>
              <a:gd name="connsiteY0" fmla="*/ 137763 h 826560"/>
              <a:gd name="connsiteX1" fmla="*/ 137763 w 5544616"/>
              <a:gd name="connsiteY1" fmla="*/ 0 h 826560"/>
              <a:gd name="connsiteX2" fmla="*/ 5406853 w 5544616"/>
              <a:gd name="connsiteY2" fmla="*/ 0 h 826560"/>
              <a:gd name="connsiteX3" fmla="*/ 5544616 w 5544616"/>
              <a:gd name="connsiteY3" fmla="*/ 137763 h 826560"/>
              <a:gd name="connsiteX4" fmla="*/ 5544616 w 5544616"/>
              <a:gd name="connsiteY4" fmla="*/ 688797 h 826560"/>
              <a:gd name="connsiteX5" fmla="*/ 5406853 w 5544616"/>
              <a:gd name="connsiteY5" fmla="*/ 826560 h 826560"/>
              <a:gd name="connsiteX6" fmla="*/ 137763 w 5544616"/>
              <a:gd name="connsiteY6" fmla="*/ 826560 h 826560"/>
              <a:gd name="connsiteX7" fmla="*/ 0 w 5544616"/>
              <a:gd name="connsiteY7" fmla="*/ 688797 h 826560"/>
              <a:gd name="connsiteX8" fmla="*/ 0 w 5544616"/>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616" h="826560">
                <a:moveTo>
                  <a:pt x="0" y="137763"/>
                </a:moveTo>
                <a:cubicBezTo>
                  <a:pt x="0" y="61679"/>
                  <a:pt x="61679" y="0"/>
                  <a:pt x="137763" y="0"/>
                </a:cubicBezTo>
                <a:lnTo>
                  <a:pt x="5406853" y="0"/>
                </a:lnTo>
                <a:cubicBezTo>
                  <a:pt x="5482937" y="0"/>
                  <a:pt x="5544616" y="61679"/>
                  <a:pt x="5544616" y="137763"/>
                </a:cubicBezTo>
                <a:lnTo>
                  <a:pt x="5544616" y="688797"/>
                </a:lnTo>
                <a:cubicBezTo>
                  <a:pt x="5544616" y="764881"/>
                  <a:pt x="5482937" y="826560"/>
                  <a:pt x="5406853" y="826560"/>
                </a:cubicBezTo>
                <a:lnTo>
                  <a:pt x="137763" y="826560"/>
                </a:lnTo>
                <a:cubicBezTo>
                  <a:pt x="61679" y="826560"/>
                  <a:pt x="0" y="764881"/>
                  <a:pt x="0" y="688797"/>
                </a:cubicBezTo>
                <a:lnTo>
                  <a:pt x="0" y="13776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9922" tIns="40349" rIns="249922" bIns="40349" numCol="1" spcCol="1270" anchor="ctr" anchorCtr="0">
            <a:noAutofit/>
          </a:bodyPr>
          <a:lstStyle/>
          <a:p>
            <a:pPr lvl="0" algn="ctr" defTabSz="889000" rtl="1">
              <a:lnSpc>
                <a:spcPct val="90000"/>
              </a:lnSpc>
              <a:spcBef>
                <a:spcPct val="0"/>
              </a:spcBef>
              <a:spcAft>
                <a:spcPct val="35000"/>
              </a:spcAft>
            </a:pPr>
            <a:r>
              <a:rPr lang="ar-EG" sz="2000" b="1" kern="1200" dirty="0" smtClean="0"/>
              <a:t>ارتفاع التكلفة المادية التي قد يتجه إليها بعض العاملين إذا ما عرفوا بمواعيد الزيارات.</a:t>
            </a:r>
            <a:endParaRPr lang="ar-EG" sz="2000" b="1" kern="1200" dirty="0"/>
          </a:p>
        </p:txBody>
      </p:sp>
      <p:sp>
        <p:nvSpPr>
          <p:cNvPr id="8" name="Rectangle 7"/>
          <p:cNvSpPr/>
          <p:nvPr/>
        </p:nvSpPr>
        <p:spPr>
          <a:xfrm>
            <a:off x="467544" y="4385932"/>
            <a:ext cx="7920880" cy="705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447763" y="3972652"/>
            <a:ext cx="5544616" cy="826560"/>
          </a:xfrm>
          <a:custGeom>
            <a:avLst/>
            <a:gdLst>
              <a:gd name="connsiteX0" fmla="*/ 0 w 5544616"/>
              <a:gd name="connsiteY0" fmla="*/ 137763 h 826560"/>
              <a:gd name="connsiteX1" fmla="*/ 137763 w 5544616"/>
              <a:gd name="connsiteY1" fmla="*/ 0 h 826560"/>
              <a:gd name="connsiteX2" fmla="*/ 5406853 w 5544616"/>
              <a:gd name="connsiteY2" fmla="*/ 0 h 826560"/>
              <a:gd name="connsiteX3" fmla="*/ 5544616 w 5544616"/>
              <a:gd name="connsiteY3" fmla="*/ 137763 h 826560"/>
              <a:gd name="connsiteX4" fmla="*/ 5544616 w 5544616"/>
              <a:gd name="connsiteY4" fmla="*/ 688797 h 826560"/>
              <a:gd name="connsiteX5" fmla="*/ 5406853 w 5544616"/>
              <a:gd name="connsiteY5" fmla="*/ 826560 h 826560"/>
              <a:gd name="connsiteX6" fmla="*/ 137763 w 5544616"/>
              <a:gd name="connsiteY6" fmla="*/ 826560 h 826560"/>
              <a:gd name="connsiteX7" fmla="*/ 0 w 5544616"/>
              <a:gd name="connsiteY7" fmla="*/ 688797 h 826560"/>
              <a:gd name="connsiteX8" fmla="*/ 0 w 5544616"/>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616" h="826560">
                <a:moveTo>
                  <a:pt x="0" y="137763"/>
                </a:moveTo>
                <a:cubicBezTo>
                  <a:pt x="0" y="61679"/>
                  <a:pt x="61679" y="0"/>
                  <a:pt x="137763" y="0"/>
                </a:cubicBezTo>
                <a:lnTo>
                  <a:pt x="5406853" y="0"/>
                </a:lnTo>
                <a:cubicBezTo>
                  <a:pt x="5482937" y="0"/>
                  <a:pt x="5544616" y="61679"/>
                  <a:pt x="5544616" y="137763"/>
                </a:cubicBezTo>
                <a:lnTo>
                  <a:pt x="5544616" y="688797"/>
                </a:lnTo>
                <a:cubicBezTo>
                  <a:pt x="5544616" y="764881"/>
                  <a:pt x="5482937" y="826560"/>
                  <a:pt x="5406853" y="826560"/>
                </a:cubicBezTo>
                <a:lnTo>
                  <a:pt x="137763" y="826560"/>
                </a:lnTo>
                <a:cubicBezTo>
                  <a:pt x="61679" y="826560"/>
                  <a:pt x="0" y="764881"/>
                  <a:pt x="0" y="688797"/>
                </a:cubicBezTo>
                <a:lnTo>
                  <a:pt x="0" y="13776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9922" tIns="40349" rIns="249922" bIns="40349" numCol="1" spcCol="1270" anchor="ctr" anchorCtr="0">
            <a:noAutofit/>
          </a:bodyPr>
          <a:lstStyle/>
          <a:p>
            <a:pPr lvl="0" algn="ctr" defTabSz="889000" rtl="1">
              <a:lnSpc>
                <a:spcPct val="90000"/>
              </a:lnSpc>
              <a:spcBef>
                <a:spcPct val="0"/>
              </a:spcBef>
              <a:spcAft>
                <a:spcPct val="35000"/>
              </a:spcAft>
            </a:pPr>
            <a:r>
              <a:rPr lang="ar-EG" sz="2000" b="1" kern="1200" dirty="0" smtClean="0"/>
              <a:t>الاهتمام والتركيز على الشكل الظاهري للجولات من قبل القيادات دون العمل بالفلسفة الحقيقية لاتجاه الإدارة بالتجوال.</a:t>
            </a:r>
            <a:endParaRPr lang="ar-EG" sz="2000" b="1" kern="1200" dirty="0"/>
          </a:p>
        </p:txBody>
      </p:sp>
      <p:sp>
        <p:nvSpPr>
          <p:cNvPr id="10" name="Rectangle 9"/>
          <p:cNvSpPr/>
          <p:nvPr/>
        </p:nvSpPr>
        <p:spPr>
          <a:xfrm>
            <a:off x="467544" y="5656012"/>
            <a:ext cx="7920880" cy="705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447763" y="5242732"/>
            <a:ext cx="5544616" cy="826560"/>
          </a:xfrm>
          <a:custGeom>
            <a:avLst/>
            <a:gdLst>
              <a:gd name="connsiteX0" fmla="*/ 0 w 5544616"/>
              <a:gd name="connsiteY0" fmla="*/ 137763 h 826560"/>
              <a:gd name="connsiteX1" fmla="*/ 137763 w 5544616"/>
              <a:gd name="connsiteY1" fmla="*/ 0 h 826560"/>
              <a:gd name="connsiteX2" fmla="*/ 5406853 w 5544616"/>
              <a:gd name="connsiteY2" fmla="*/ 0 h 826560"/>
              <a:gd name="connsiteX3" fmla="*/ 5544616 w 5544616"/>
              <a:gd name="connsiteY3" fmla="*/ 137763 h 826560"/>
              <a:gd name="connsiteX4" fmla="*/ 5544616 w 5544616"/>
              <a:gd name="connsiteY4" fmla="*/ 688797 h 826560"/>
              <a:gd name="connsiteX5" fmla="*/ 5406853 w 5544616"/>
              <a:gd name="connsiteY5" fmla="*/ 826560 h 826560"/>
              <a:gd name="connsiteX6" fmla="*/ 137763 w 5544616"/>
              <a:gd name="connsiteY6" fmla="*/ 826560 h 826560"/>
              <a:gd name="connsiteX7" fmla="*/ 0 w 5544616"/>
              <a:gd name="connsiteY7" fmla="*/ 688797 h 826560"/>
              <a:gd name="connsiteX8" fmla="*/ 0 w 5544616"/>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616" h="826560">
                <a:moveTo>
                  <a:pt x="0" y="137763"/>
                </a:moveTo>
                <a:cubicBezTo>
                  <a:pt x="0" y="61679"/>
                  <a:pt x="61679" y="0"/>
                  <a:pt x="137763" y="0"/>
                </a:cubicBezTo>
                <a:lnTo>
                  <a:pt x="5406853" y="0"/>
                </a:lnTo>
                <a:cubicBezTo>
                  <a:pt x="5482937" y="0"/>
                  <a:pt x="5544616" y="61679"/>
                  <a:pt x="5544616" y="137763"/>
                </a:cubicBezTo>
                <a:lnTo>
                  <a:pt x="5544616" y="688797"/>
                </a:lnTo>
                <a:cubicBezTo>
                  <a:pt x="5544616" y="764881"/>
                  <a:pt x="5482937" y="826560"/>
                  <a:pt x="5406853" y="826560"/>
                </a:cubicBezTo>
                <a:lnTo>
                  <a:pt x="137763" y="826560"/>
                </a:lnTo>
                <a:cubicBezTo>
                  <a:pt x="61679" y="826560"/>
                  <a:pt x="0" y="764881"/>
                  <a:pt x="0" y="688797"/>
                </a:cubicBezTo>
                <a:lnTo>
                  <a:pt x="0" y="13776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9922" tIns="40349" rIns="249922" bIns="40349" numCol="1" spcCol="1270" anchor="ctr" anchorCtr="0">
            <a:noAutofit/>
          </a:bodyPr>
          <a:lstStyle/>
          <a:p>
            <a:pPr lvl="0" algn="ctr" defTabSz="889000" rtl="1">
              <a:lnSpc>
                <a:spcPct val="90000"/>
              </a:lnSpc>
              <a:spcBef>
                <a:spcPct val="0"/>
              </a:spcBef>
              <a:spcAft>
                <a:spcPct val="35000"/>
              </a:spcAft>
            </a:pPr>
            <a:r>
              <a:rPr lang="ar-EG" sz="2000" b="1" kern="1200" dirty="0" smtClean="0"/>
              <a:t>اتصال غير فعال بين العاملين والقيادات في المؤسسة مما يؤدي إلى فشل تطبيق الاتجاه.</a:t>
            </a:r>
            <a:endParaRPr lang="ar-EG" sz="2000" b="1" kern="1200" dirty="0"/>
          </a:p>
        </p:txBody>
      </p:sp>
    </p:spTree>
    <p:extLst>
      <p:ext uri="{BB962C8B-B14F-4D97-AF65-F5344CB8AC3E}">
        <p14:creationId xmlns:p14="http://schemas.microsoft.com/office/powerpoint/2010/main" xmlns="" val="161579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7" grpId="0" animBg="1"/>
      <p:bldP spid="9" grpId="0" animBg="1"/>
      <p:bldP spid="1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2142131" y="2796101"/>
            <a:ext cx="4859745" cy="683895"/>
          </a:xfrm>
          <a:prstGeom prst="roundRect">
            <a:avLst>
              <a:gd name="adj" fmla="val 16667"/>
            </a:avLst>
          </a:prstGeom>
          <a:solidFill>
            <a:schemeClr val="accent2">
              <a:lumMod val="75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a:t>
            </a:r>
            <a:r>
              <a:rPr lang="ar-EG" sz="2800" b="1" dirty="0" smtClean="0">
                <a:solidFill>
                  <a:srgbClr val="FFFFFF"/>
                </a:solidFill>
                <a:ea typeface="Calibri"/>
                <a:cs typeface="Simplified Arabic"/>
              </a:rPr>
              <a:t>السادسة</a:t>
            </a:r>
            <a:endParaRPr lang="en-US" sz="1200" b="1" dirty="0">
              <a:ea typeface="Calibri"/>
              <a:cs typeface="Arial"/>
            </a:endParaRPr>
          </a:p>
        </p:txBody>
      </p:sp>
      <p:sp>
        <p:nvSpPr>
          <p:cNvPr id="3" name="Round Same Side Corner Rectangle 2"/>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تنظيم بيئة العمل</a:t>
            </a:r>
          </a:p>
        </p:txBody>
      </p:sp>
    </p:spTree>
    <p:extLst>
      <p:ext uri="{BB962C8B-B14F-4D97-AF65-F5344CB8AC3E}">
        <p14:creationId xmlns:p14="http://schemas.microsoft.com/office/powerpoint/2010/main" xmlns="" val="795425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معوقات </a:t>
            </a:r>
            <a:r>
              <a:rPr lang="ar-EG" sz="3200" b="1" dirty="0">
                <a:solidFill>
                  <a:schemeClr val="bg1"/>
                </a:solidFill>
              </a:rPr>
              <a:t>تطبيق الإدارة بالتجوال</a:t>
            </a:r>
          </a:p>
        </p:txBody>
      </p:sp>
      <p:graphicFrame>
        <p:nvGraphicFramePr>
          <p:cNvPr id="3" name="Diagram 2"/>
          <p:cNvGraphicFramePr/>
          <p:nvPr>
            <p:extLst>
              <p:ext uri="{D42A27DB-BD31-4B8C-83A1-F6EECF244321}">
                <p14:modId xmlns:p14="http://schemas.microsoft.com/office/powerpoint/2010/main" xmlns="" val="135950953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946466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تطبيق استراتيجية كايزن</a:t>
            </a:r>
          </a:p>
        </p:txBody>
      </p:sp>
      <p:sp>
        <p:nvSpPr>
          <p:cNvPr id="4" name="Freeform 3"/>
          <p:cNvSpPr/>
          <p:nvPr/>
        </p:nvSpPr>
        <p:spPr>
          <a:xfrm rot="5400000">
            <a:off x="5488301" y="4066126"/>
            <a:ext cx="3931636" cy="831692"/>
          </a:xfrm>
          <a:custGeom>
            <a:avLst/>
            <a:gdLst>
              <a:gd name="connsiteX0" fmla="*/ 0 w 3931636"/>
              <a:gd name="connsiteY0" fmla="*/ 0 h 831692"/>
              <a:gd name="connsiteX1" fmla="*/ 3931636 w 3931636"/>
              <a:gd name="connsiteY1" fmla="*/ 0 h 831692"/>
              <a:gd name="connsiteX2" fmla="*/ 3931636 w 3931636"/>
              <a:gd name="connsiteY2" fmla="*/ 831692 h 831692"/>
              <a:gd name="connsiteX3" fmla="*/ 0 w 3931636"/>
              <a:gd name="connsiteY3" fmla="*/ 831692 h 831692"/>
              <a:gd name="connsiteX4" fmla="*/ 0 w 3931636"/>
              <a:gd name="connsiteY4" fmla="*/ 0 h 83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636" h="831692">
                <a:moveTo>
                  <a:pt x="0" y="0"/>
                </a:moveTo>
                <a:lnTo>
                  <a:pt x="3931636" y="0"/>
                </a:lnTo>
                <a:lnTo>
                  <a:pt x="3931636" y="831692"/>
                </a:lnTo>
                <a:lnTo>
                  <a:pt x="0" y="831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3506" tIns="0" rIns="0" bIns="0" numCol="1" spcCol="1270" anchor="ctr" anchorCtr="0">
            <a:noAutofit/>
          </a:bodyPr>
          <a:lstStyle/>
          <a:p>
            <a:pPr lvl="0" algn="ctr" defTabSz="1244600" rtl="1">
              <a:lnSpc>
                <a:spcPct val="90000"/>
              </a:lnSpc>
              <a:spcBef>
                <a:spcPct val="0"/>
              </a:spcBef>
              <a:spcAft>
                <a:spcPct val="35000"/>
              </a:spcAft>
            </a:pPr>
            <a:r>
              <a:rPr lang="ar-EG" sz="2800" b="1" kern="1200" dirty="0" smtClean="0"/>
              <a:t>التصنيف</a:t>
            </a:r>
            <a:endParaRPr lang="ar-EG" sz="2800" b="1" kern="1200" dirty="0"/>
          </a:p>
        </p:txBody>
      </p:sp>
      <p:sp>
        <p:nvSpPr>
          <p:cNvPr id="6" name="Freeform 5"/>
          <p:cNvSpPr/>
          <p:nvPr/>
        </p:nvSpPr>
        <p:spPr>
          <a:xfrm>
            <a:off x="1346041" y="2516154"/>
            <a:ext cx="5692232" cy="3931636"/>
          </a:xfrm>
          <a:custGeom>
            <a:avLst/>
            <a:gdLst>
              <a:gd name="connsiteX0" fmla="*/ 0 w 5692232"/>
              <a:gd name="connsiteY0" fmla="*/ 0 h 3931636"/>
              <a:gd name="connsiteX1" fmla="*/ 5692232 w 5692232"/>
              <a:gd name="connsiteY1" fmla="*/ 0 h 3931636"/>
              <a:gd name="connsiteX2" fmla="*/ 5692232 w 5692232"/>
              <a:gd name="connsiteY2" fmla="*/ 3931636 h 3931636"/>
              <a:gd name="connsiteX3" fmla="*/ 0 w 5692232"/>
              <a:gd name="connsiteY3" fmla="*/ 3931636 h 3931636"/>
              <a:gd name="connsiteX4" fmla="*/ 0 w 5692232"/>
              <a:gd name="connsiteY4" fmla="*/ 0 h 39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2232" h="3931636">
                <a:moveTo>
                  <a:pt x="0" y="0"/>
                </a:moveTo>
                <a:lnTo>
                  <a:pt x="5692232" y="0"/>
                </a:lnTo>
                <a:lnTo>
                  <a:pt x="5692232" y="3931636"/>
                </a:lnTo>
                <a:lnTo>
                  <a:pt x="0" y="393163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2240" tIns="733506"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a:p>
          <a:p>
            <a:pPr marL="57150" lvl="1" indent="-57150" algn="justLow" defTabSz="466725" rtl="1">
              <a:lnSpc>
                <a:spcPct val="90000"/>
              </a:lnSpc>
              <a:spcBef>
                <a:spcPct val="0"/>
              </a:spcBef>
              <a:spcAft>
                <a:spcPct val="15000"/>
              </a:spcAft>
              <a:buChar char="••"/>
            </a:pPr>
            <a:endParaRPr lang="ar-EG" sz="1050" b="1" kern="1200" dirty="0"/>
          </a:p>
          <a:p>
            <a:pPr marL="228600" lvl="1" indent="-228600" algn="justLow" defTabSz="889000" rtl="1">
              <a:lnSpc>
                <a:spcPct val="90000"/>
              </a:lnSpc>
              <a:spcBef>
                <a:spcPct val="0"/>
              </a:spcBef>
              <a:spcAft>
                <a:spcPct val="15000"/>
              </a:spcAft>
              <a:buChar char="••"/>
            </a:pPr>
            <a:endParaRPr lang="ar-EG" sz="2000" b="1" kern="1200" dirty="0"/>
          </a:p>
          <a:p>
            <a:pPr marL="228600" lvl="1" indent="-228600" algn="justLow" defTabSz="889000" rtl="1">
              <a:lnSpc>
                <a:spcPct val="90000"/>
              </a:lnSpc>
              <a:spcBef>
                <a:spcPct val="0"/>
              </a:spcBef>
              <a:spcAft>
                <a:spcPct val="15000"/>
              </a:spcAft>
              <a:buChar char="••"/>
            </a:pPr>
            <a:r>
              <a:rPr lang="ar-EG" sz="2000" b="1" kern="1200" dirty="0" smtClean="0"/>
              <a:t>هى أولى الخطوات وفيها يتم التمييز بين الاشياء الضرورية وغير الضرورية لآداء الآنشطة ، والتخلص من الآشياء غير الضرورية أو التى يقل أستخدامها وإزالتها من مكان العمل . </a:t>
            </a:r>
            <a:endParaRPr lang="ar-EG" sz="2000" b="1" kern="1200" dirty="0"/>
          </a:p>
        </p:txBody>
      </p:sp>
      <p:sp>
        <p:nvSpPr>
          <p:cNvPr id="7" name="Rectangle 6"/>
          <p:cNvSpPr/>
          <p:nvPr/>
        </p:nvSpPr>
        <p:spPr>
          <a:xfrm>
            <a:off x="6206581" y="1418320"/>
            <a:ext cx="1663384" cy="1663384"/>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3634509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إجراء التصنيف </a:t>
            </a:r>
          </a:p>
        </p:txBody>
      </p:sp>
      <p:sp>
        <p:nvSpPr>
          <p:cNvPr id="6" name="AutoShape 1"/>
          <p:cNvSpPr>
            <a:spLocks noChangeArrowheads="1"/>
          </p:cNvSpPr>
          <p:nvPr/>
        </p:nvSpPr>
        <p:spPr bwMode="auto">
          <a:xfrm>
            <a:off x="1043608" y="2564904"/>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تحديد الآشياء المهمة التى تستخدم بصفة دائمة وتحديد الكمية المستخدمة يوميا وحفظها فى متناول المستخدم .</a:t>
            </a:r>
            <a:endParaRPr lang="en-US" sz="2177" b="1" i="0" dirty="0">
              <a:solidFill>
                <a:srgbClr val="FFFFFF"/>
              </a:solidFill>
            </a:endParaRPr>
          </a:p>
        </p:txBody>
      </p:sp>
      <p:sp>
        <p:nvSpPr>
          <p:cNvPr id="7" name="AutoShape 2"/>
          <p:cNvSpPr>
            <a:spLocks noChangeArrowheads="1"/>
          </p:cNvSpPr>
          <p:nvPr/>
        </p:nvSpPr>
        <p:spPr bwMode="auto">
          <a:xfrm>
            <a:off x="1043608" y="3768745"/>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تحديد الآشياء المهمة التى تستخدم دوريا </a:t>
            </a:r>
            <a:r>
              <a:rPr lang="ar-EG" sz="2177" b="1" dirty="0" smtClean="0">
                <a:solidFill>
                  <a:srgbClr val="FFFFFF"/>
                </a:solidFill>
              </a:rPr>
              <a:t>وحفظها </a:t>
            </a:r>
            <a:r>
              <a:rPr lang="ar-EG" sz="2177" b="1" dirty="0">
                <a:solidFill>
                  <a:srgbClr val="FFFFFF"/>
                </a:solidFill>
              </a:rPr>
              <a:t>فى مكان محدد للتخزين بعيد عن موقع العمل ..</a:t>
            </a:r>
            <a:endParaRPr lang="en-US" sz="2177" b="1" i="0" dirty="0">
              <a:solidFill>
                <a:srgbClr val="FFFFFF"/>
              </a:solidFill>
            </a:endParaRPr>
          </a:p>
        </p:txBody>
      </p:sp>
      <p:sp>
        <p:nvSpPr>
          <p:cNvPr id="8" name="AutoShape 5"/>
          <p:cNvSpPr>
            <a:spLocks noChangeArrowheads="1"/>
          </p:cNvSpPr>
          <p:nvPr/>
        </p:nvSpPr>
        <p:spPr bwMode="auto">
          <a:xfrm>
            <a:off x="7417836" y="2559145"/>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i="0">
                <a:solidFill>
                  <a:srgbClr val="FFFFFF"/>
                </a:solidFill>
                <a:latin typeface="Arial Black" pitchFamily="34" charset="0"/>
              </a:rPr>
              <a:t>1</a:t>
            </a:r>
          </a:p>
        </p:txBody>
      </p:sp>
      <p:sp>
        <p:nvSpPr>
          <p:cNvPr id="9" name="AutoShape 6"/>
          <p:cNvSpPr>
            <a:spLocks noChangeArrowheads="1"/>
          </p:cNvSpPr>
          <p:nvPr/>
        </p:nvSpPr>
        <p:spPr bwMode="auto">
          <a:xfrm>
            <a:off x="7417836" y="3780263"/>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i="0">
                <a:solidFill>
                  <a:srgbClr val="FFFFFF"/>
                </a:solidFill>
                <a:latin typeface="Arial Black" pitchFamily="34" charset="0"/>
              </a:rPr>
              <a:t>2</a:t>
            </a:r>
          </a:p>
        </p:txBody>
      </p:sp>
    </p:spTree>
    <p:extLst>
      <p:ext uri="{BB962C8B-B14F-4D97-AF65-F5344CB8AC3E}">
        <p14:creationId xmlns:p14="http://schemas.microsoft.com/office/powerpoint/2010/main" xmlns="" val="777585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التصنيف </a:t>
            </a:r>
          </a:p>
        </p:txBody>
      </p:sp>
      <p:sp>
        <p:nvSpPr>
          <p:cNvPr id="5" name="Rounded Rectangle 4"/>
          <p:cNvSpPr/>
          <p:nvPr/>
        </p:nvSpPr>
        <p:spPr>
          <a:xfrm>
            <a:off x="6142112" y="2442411"/>
            <a:ext cx="2676672" cy="1844227"/>
          </a:xfrm>
          <a:prstGeom prst="round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Freeform 5"/>
          <p:cNvSpPr/>
          <p:nvPr/>
        </p:nvSpPr>
        <p:spPr>
          <a:xfrm>
            <a:off x="6142112" y="4286638"/>
            <a:ext cx="2676672" cy="993045"/>
          </a:xfrm>
          <a:custGeom>
            <a:avLst/>
            <a:gdLst>
              <a:gd name="connsiteX0" fmla="*/ 0 w 2676672"/>
              <a:gd name="connsiteY0" fmla="*/ 0 h 993045"/>
              <a:gd name="connsiteX1" fmla="*/ 2676672 w 2676672"/>
              <a:gd name="connsiteY1" fmla="*/ 0 h 993045"/>
              <a:gd name="connsiteX2" fmla="*/ 2676672 w 2676672"/>
              <a:gd name="connsiteY2" fmla="*/ 993045 h 993045"/>
              <a:gd name="connsiteX3" fmla="*/ 0 w 2676672"/>
              <a:gd name="connsiteY3" fmla="*/ 993045 h 993045"/>
              <a:gd name="connsiteX4" fmla="*/ 0 w 2676672"/>
              <a:gd name="connsiteY4" fmla="*/ 0 h 99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72" h="993045">
                <a:moveTo>
                  <a:pt x="0" y="0"/>
                </a:moveTo>
                <a:lnTo>
                  <a:pt x="2676672" y="0"/>
                </a:lnTo>
                <a:lnTo>
                  <a:pt x="2676672" y="993045"/>
                </a:lnTo>
                <a:lnTo>
                  <a:pt x="0" y="9930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lvl="0" algn="ctr" defTabSz="800100" rtl="1">
              <a:lnSpc>
                <a:spcPct val="90000"/>
              </a:lnSpc>
              <a:spcBef>
                <a:spcPct val="0"/>
              </a:spcBef>
              <a:spcAft>
                <a:spcPct val="35000"/>
              </a:spcAft>
            </a:pPr>
            <a:r>
              <a:rPr lang="ar-EG" sz="1800" b="1" kern="1200" dirty="0" smtClean="0"/>
              <a:t>التخلص من تراكم الآشياء واستبعاد غير الضرورى أو التخلص منه.</a:t>
            </a:r>
            <a:endParaRPr lang="ar-EG" sz="1800" b="1" kern="1200" dirty="0"/>
          </a:p>
        </p:txBody>
      </p:sp>
      <p:sp>
        <p:nvSpPr>
          <p:cNvPr id="7" name="Rounded Rectangle 6"/>
          <p:cNvSpPr/>
          <p:nvPr/>
        </p:nvSpPr>
        <p:spPr>
          <a:xfrm>
            <a:off x="3197659" y="2442411"/>
            <a:ext cx="2676672" cy="1844227"/>
          </a:xfrm>
          <a:prstGeom prst="round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4">
              <a:hueOff val="-2232385"/>
              <a:satOff val="13449"/>
              <a:lumOff val="1078"/>
              <a:alphaOff val="0"/>
            </a:schemeClr>
          </a:effectRef>
          <a:fontRef idx="minor">
            <a:schemeClr val="lt1"/>
          </a:fontRef>
        </p:style>
      </p:sp>
      <p:sp>
        <p:nvSpPr>
          <p:cNvPr id="8" name="Freeform 7"/>
          <p:cNvSpPr/>
          <p:nvPr/>
        </p:nvSpPr>
        <p:spPr>
          <a:xfrm>
            <a:off x="3197659" y="4286638"/>
            <a:ext cx="2676672" cy="993045"/>
          </a:xfrm>
          <a:custGeom>
            <a:avLst/>
            <a:gdLst>
              <a:gd name="connsiteX0" fmla="*/ 0 w 2676672"/>
              <a:gd name="connsiteY0" fmla="*/ 0 h 993045"/>
              <a:gd name="connsiteX1" fmla="*/ 2676672 w 2676672"/>
              <a:gd name="connsiteY1" fmla="*/ 0 h 993045"/>
              <a:gd name="connsiteX2" fmla="*/ 2676672 w 2676672"/>
              <a:gd name="connsiteY2" fmla="*/ 993045 h 993045"/>
              <a:gd name="connsiteX3" fmla="*/ 0 w 2676672"/>
              <a:gd name="connsiteY3" fmla="*/ 993045 h 993045"/>
              <a:gd name="connsiteX4" fmla="*/ 0 w 2676672"/>
              <a:gd name="connsiteY4" fmla="*/ 0 h 99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72" h="993045">
                <a:moveTo>
                  <a:pt x="0" y="0"/>
                </a:moveTo>
                <a:lnTo>
                  <a:pt x="2676672" y="0"/>
                </a:lnTo>
                <a:lnTo>
                  <a:pt x="2676672" y="993045"/>
                </a:lnTo>
                <a:lnTo>
                  <a:pt x="0" y="9930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lvl="0" algn="ctr" defTabSz="800100" rtl="1">
              <a:lnSpc>
                <a:spcPct val="90000"/>
              </a:lnSpc>
              <a:spcBef>
                <a:spcPct val="0"/>
              </a:spcBef>
              <a:spcAft>
                <a:spcPct val="35000"/>
              </a:spcAft>
            </a:pPr>
            <a:r>
              <a:rPr lang="ar-EG" sz="1800" b="1" kern="1200" dirty="0" smtClean="0"/>
              <a:t>الاستثمار الآمثل للمساحة ، وتوفير مساحات كبيرة .</a:t>
            </a:r>
            <a:endParaRPr lang="ar-EG" sz="1800" b="1" kern="1200" dirty="0"/>
          </a:p>
        </p:txBody>
      </p:sp>
      <p:sp>
        <p:nvSpPr>
          <p:cNvPr id="9" name="Rounded Rectangle 8"/>
          <p:cNvSpPr/>
          <p:nvPr/>
        </p:nvSpPr>
        <p:spPr>
          <a:xfrm>
            <a:off x="253207" y="2442411"/>
            <a:ext cx="2676672" cy="1844227"/>
          </a:xfrm>
          <a:prstGeom prst="round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sp>
      <p:sp>
        <p:nvSpPr>
          <p:cNvPr id="10" name="Freeform 9"/>
          <p:cNvSpPr/>
          <p:nvPr/>
        </p:nvSpPr>
        <p:spPr>
          <a:xfrm>
            <a:off x="253207" y="4286638"/>
            <a:ext cx="2676672" cy="993045"/>
          </a:xfrm>
          <a:custGeom>
            <a:avLst/>
            <a:gdLst>
              <a:gd name="connsiteX0" fmla="*/ 0 w 2676672"/>
              <a:gd name="connsiteY0" fmla="*/ 0 h 993045"/>
              <a:gd name="connsiteX1" fmla="*/ 2676672 w 2676672"/>
              <a:gd name="connsiteY1" fmla="*/ 0 h 993045"/>
              <a:gd name="connsiteX2" fmla="*/ 2676672 w 2676672"/>
              <a:gd name="connsiteY2" fmla="*/ 993045 h 993045"/>
              <a:gd name="connsiteX3" fmla="*/ 0 w 2676672"/>
              <a:gd name="connsiteY3" fmla="*/ 993045 h 993045"/>
              <a:gd name="connsiteX4" fmla="*/ 0 w 2676672"/>
              <a:gd name="connsiteY4" fmla="*/ 0 h 99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72" h="993045">
                <a:moveTo>
                  <a:pt x="0" y="0"/>
                </a:moveTo>
                <a:lnTo>
                  <a:pt x="2676672" y="0"/>
                </a:lnTo>
                <a:lnTo>
                  <a:pt x="2676672" y="993045"/>
                </a:lnTo>
                <a:lnTo>
                  <a:pt x="0" y="9930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lvl="0" algn="ctr" defTabSz="800100" rtl="1">
              <a:lnSpc>
                <a:spcPct val="90000"/>
              </a:lnSpc>
              <a:spcBef>
                <a:spcPct val="0"/>
              </a:spcBef>
              <a:spcAft>
                <a:spcPct val="35000"/>
              </a:spcAft>
            </a:pPr>
            <a:r>
              <a:rPr lang="ar-EG" sz="1800" b="1" kern="1200" dirty="0" smtClean="0"/>
              <a:t>الآستثمار الآمثل للأشياء المهمة وجعلها فى متناول اليد .</a:t>
            </a:r>
            <a:endParaRPr lang="ar-EG" sz="1800" b="1" kern="1200" dirty="0"/>
          </a:p>
        </p:txBody>
      </p:sp>
    </p:spTree>
    <p:extLst>
      <p:ext uri="{BB962C8B-B14F-4D97-AF65-F5344CB8AC3E}">
        <p14:creationId xmlns:p14="http://schemas.microsoft.com/office/powerpoint/2010/main" xmlns="" val="4160215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منهجية التغيير باستخدام كايزن</a:t>
            </a:r>
          </a:p>
        </p:txBody>
      </p:sp>
      <p:sp>
        <p:nvSpPr>
          <p:cNvPr id="4" name="Freeform 3"/>
          <p:cNvSpPr/>
          <p:nvPr/>
        </p:nvSpPr>
        <p:spPr>
          <a:xfrm>
            <a:off x="1852696" y="1693145"/>
            <a:ext cx="6125900" cy="1914343"/>
          </a:xfrm>
          <a:custGeom>
            <a:avLst/>
            <a:gdLst>
              <a:gd name="connsiteX0" fmla="*/ 0 w 6125900"/>
              <a:gd name="connsiteY0" fmla="*/ 0 h 1914343"/>
              <a:gd name="connsiteX1" fmla="*/ 6125900 w 6125900"/>
              <a:gd name="connsiteY1" fmla="*/ 0 h 1914343"/>
              <a:gd name="connsiteX2" fmla="*/ 6125900 w 6125900"/>
              <a:gd name="connsiteY2" fmla="*/ 1914343 h 1914343"/>
              <a:gd name="connsiteX3" fmla="*/ 0 w 6125900"/>
              <a:gd name="connsiteY3" fmla="*/ 1914343 h 1914343"/>
              <a:gd name="connsiteX4" fmla="*/ 0 w 6125900"/>
              <a:gd name="connsiteY4" fmla="*/ 0 h 191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900" h="1914343">
                <a:moveTo>
                  <a:pt x="0" y="0"/>
                </a:moveTo>
                <a:lnTo>
                  <a:pt x="6125900" y="0"/>
                </a:lnTo>
                <a:lnTo>
                  <a:pt x="6125900" y="1914343"/>
                </a:lnTo>
                <a:lnTo>
                  <a:pt x="0" y="191434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96649"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اقتناع والتزام الإدارة العليا بالتغيير هو السر خلف نجاح أي تغيير لأنهم المثل والقدوة لباقي العاملين</a:t>
            </a:r>
            <a:endParaRPr lang="ar-EG" sz="2000" b="1" kern="1200" dirty="0">
              <a:solidFill>
                <a:srgbClr val="002060"/>
              </a:solidFill>
            </a:endParaRPr>
          </a:p>
        </p:txBody>
      </p:sp>
      <p:sp>
        <p:nvSpPr>
          <p:cNvPr id="5" name="Rectangle 4"/>
          <p:cNvSpPr/>
          <p:nvPr/>
        </p:nvSpPr>
        <p:spPr>
          <a:xfrm>
            <a:off x="1597450" y="1416628"/>
            <a:ext cx="1340040" cy="2010061"/>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1852696" y="4103091"/>
            <a:ext cx="6125900" cy="1914343"/>
          </a:xfrm>
          <a:custGeom>
            <a:avLst/>
            <a:gdLst>
              <a:gd name="connsiteX0" fmla="*/ 0 w 6125900"/>
              <a:gd name="connsiteY0" fmla="*/ 0 h 1914343"/>
              <a:gd name="connsiteX1" fmla="*/ 6125900 w 6125900"/>
              <a:gd name="connsiteY1" fmla="*/ 0 h 1914343"/>
              <a:gd name="connsiteX2" fmla="*/ 6125900 w 6125900"/>
              <a:gd name="connsiteY2" fmla="*/ 1914343 h 1914343"/>
              <a:gd name="connsiteX3" fmla="*/ 0 w 6125900"/>
              <a:gd name="connsiteY3" fmla="*/ 1914343 h 1914343"/>
              <a:gd name="connsiteX4" fmla="*/ 0 w 6125900"/>
              <a:gd name="connsiteY4" fmla="*/ 0 h 191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900" h="1914343">
                <a:moveTo>
                  <a:pt x="0" y="0"/>
                </a:moveTo>
                <a:lnTo>
                  <a:pt x="6125900" y="0"/>
                </a:lnTo>
                <a:lnTo>
                  <a:pt x="6125900" y="1914343"/>
                </a:lnTo>
                <a:lnTo>
                  <a:pt x="0" y="1914343"/>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96649"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التركيز على مواقع العمل الفعلية التي تكون فيها العمليات ذات القيمة المضافة للعملاء والمستفيدون احد مفاتيح نجاح التغيير والتطوير في أي مؤسسة.</a:t>
            </a:r>
            <a:endParaRPr lang="ar-EG" sz="2000" b="1" kern="1200" dirty="0">
              <a:solidFill>
                <a:srgbClr val="002060"/>
              </a:solidFill>
            </a:endParaRPr>
          </a:p>
        </p:txBody>
      </p:sp>
      <p:sp>
        <p:nvSpPr>
          <p:cNvPr id="8" name="Rectangle 7"/>
          <p:cNvSpPr/>
          <p:nvPr/>
        </p:nvSpPr>
        <p:spPr>
          <a:xfrm>
            <a:off x="1597450" y="3826575"/>
            <a:ext cx="1340040" cy="2010061"/>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2">
              <a:tint val="50000"/>
              <a:hueOff val="5002875"/>
              <a:satOff val="-4473"/>
              <a:lumOff val="13"/>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248007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أسباب تراكم الآشياء غير الضرورية </a:t>
            </a:r>
          </a:p>
        </p:txBody>
      </p:sp>
      <p:sp>
        <p:nvSpPr>
          <p:cNvPr id="5" name="Rectangle 4"/>
          <p:cNvSpPr/>
          <p:nvPr/>
        </p:nvSpPr>
        <p:spPr>
          <a:xfrm>
            <a:off x="539552" y="2308843"/>
            <a:ext cx="8064896" cy="7812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555775" y="1851283"/>
            <a:ext cx="5645427" cy="915120"/>
          </a:xfrm>
          <a:custGeom>
            <a:avLst/>
            <a:gdLst>
              <a:gd name="connsiteX0" fmla="*/ 0 w 5645427"/>
              <a:gd name="connsiteY0" fmla="*/ 152523 h 915120"/>
              <a:gd name="connsiteX1" fmla="*/ 152523 w 5645427"/>
              <a:gd name="connsiteY1" fmla="*/ 0 h 915120"/>
              <a:gd name="connsiteX2" fmla="*/ 5492904 w 5645427"/>
              <a:gd name="connsiteY2" fmla="*/ 0 h 915120"/>
              <a:gd name="connsiteX3" fmla="*/ 5645427 w 5645427"/>
              <a:gd name="connsiteY3" fmla="*/ 152523 h 915120"/>
              <a:gd name="connsiteX4" fmla="*/ 5645427 w 5645427"/>
              <a:gd name="connsiteY4" fmla="*/ 762597 h 915120"/>
              <a:gd name="connsiteX5" fmla="*/ 5492904 w 5645427"/>
              <a:gd name="connsiteY5" fmla="*/ 915120 h 915120"/>
              <a:gd name="connsiteX6" fmla="*/ 152523 w 5645427"/>
              <a:gd name="connsiteY6" fmla="*/ 915120 h 915120"/>
              <a:gd name="connsiteX7" fmla="*/ 0 w 5645427"/>
              <a:gd name="connsiteY7" fmla="*/ 762597 h 915120"/>
              <a:gd name="connsiteX8" fmla="*/ 0 w 5645427"/>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5427" h="915120">
                <a:moveTo>
                  <a:pt x="0" y="152523"/>
                </a:moveTo>
                <a:cubicBezTo>
                  <a:pt x="0" y="68287"/>
                  <a:pt x="68287" y="0"/>
                  <a:pt x="152523" y="0"/>
                </a:cubicBezTo>
                <a:lnTo>
                  <a:pt x="5492904" y="0"/>
                </a:lnTo>
                <a:cubicBezTo>
                  <a:pt x="5577140" y="0"/>
                  <a:pt x="5645427" y="68287"/>
                  <a:pt x="5645427" y="152523"/>
                </a:cubicBezTo>
                <a:lnTo>
                  <a:pt x="5645427" y="762597"/>
                </a:lnTo>
                <a:cubicBezTo>
                  <a:pt x="5645427" y="846833"/>
                  <a:pt x="5577140" y="915120"/>
                  <a:pt x="5492904"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8056" tIns="44672" rIns="258056" bIns="44672" numCol="1" spcCol="1270" anchor="ctr" anchorCtr="0">
            <a:noAutofit/>
          </a:bodyPr>
          <a:lstStyle/>
          <a:p>
            <a:pPr lvl="0" algn="ctr" defTabSz="800100" rtl="1">
              <a:lnSpc>
                <a:spcPct val="90000"/>
              </a:lnSpc>
              <a:spcBef>
                <a:spcPct val="0"/>
              </a:spcBef>
              <a:spcAft>
                <a:spcPct val="35000"/>
              </a:spcAft>
            </a:pPr>
            <a:r>
              <a:rPr lang="ar-EG" sz="1800" b="1" kern="1200" dirty="0" smtClean="0"/>
              <a:t>الخطأ فى عملية الشراء كشراء أشياء غير ضرورية .</a:t>
            </a:r>
            <a:endParaRPr lang="ar-EG" sz="1800" b="1" kern="1200" dirty="0"/>
          </a:p>
        </p:txBody>
      </p:sp>
      <p:sp>
        <p:nvSpPr>
          <p:cNvPr id="7" name="Rectangle 6"/>
          <p:cNvSpPr/>
          <p:nvPr/>
        </p:nvSpPr>
        <p:spPr>
          <a:xfrm>
            <a:off x="539552" y="3715003"/>
            <a:ext cx="8064896" cy="781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555775" y="3257443"/>
            <a:ext cx="5645427" cy="915120"/>
          </a:xfrm>
          <a:custGeom>
            <a:avLst/>
            <a:gdLst>
              <a:gd name="connsiteX0" fmla="*/ 0 w 5645427"/>
              <a:gd name="connsiteY0" fmla="*/ 152523 h 915120"/>
              <a:gd name="connsiteX1" fmla="*/ 152523 w 5645427"/>
              <a:gd name="connsiteY1" fmla="*/ 0 h 915120"/>
              <a:gd name="connsiteX2" fmla="*/ 5492904 w 5645427"/>
              <a:gd name="connsiteY2" fmla="*/ 0 h 915120"/>
              <a:gd name="connsiteX3" fmla="*/ 5645427 w 5645427"/>
              <a:gd name="connsiteY3" fmla="*/ 152523 h 915120"/>
              <a:gd name="connsiteX4" fmla="*/ 5645427 w 5645427"/>
              <a:gd name="connsiteY4" fmla="*/ 762597 h 915120"/>
              <a:gd name="connsiteX5" fmla="*/ 5492904 w 5645427"/>
              <a:gd name="connsiteY5" fmla="*/ 915120 h 915120"/>
              <a:gd name="connsiteX6" fmla="*/ 152523 w 5645427"/>
              <a:gd name="connsiteY6" fmla="*/ 915120 h 915120"/>
              <a:gd name="connsiteX7" fmla="*/ 0 w 5645427"/>
              <a:gd name="connsiteY7" fmla="*/ 762597 h 915120"/>
              <a:gd name="connsiteX8" fmla="*/ 0 w 5645427"/>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5427" h="915120">
                <a:moveTo>
                  <a:pt x="0" y="152523"/>
                </a:moveTo>
                <a:cubicBezTo>
                  <a:pt x="0" y="68287"/>
                  <a:pt x="68287" y="0"/>
                  <a:pt x="152523" y="0"/>
                </a:cubicBezTo>
                <a:lnTo>
                  <a:pt x="5492904" y="0"/>
                </a:lnTo>
                <a:cubicBezTo>
                  <a:pt x="5577140" y="0"/>
                  <a:pt x="5645427" y="68287"/>
                  <a:pt x="5645427" y="152523"/>
                </a:cubicBezTo>
                <a:lnTo>
                  <a:pt x="5645427" y="762597"/>
                </a:lnTo>
                <a:cubicBezTo>
                  <a:pt x="5645427" y="846833"/>
                  <a:pt x="5577140" y="915120"/>
                  <a:pt x="5492904"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8056" tIns="44672" rIns="258056" bIns="44672" numCol="1" spcCol="1270" anchor="ctr" anchorCtr="0">
            <a:noAutofit/>
          </a:bodyPr>
          <a:lstStyle/>
          <a:p>
            <a:pPr lvl="0" algn="ctr" defTabSz="800100" rtl="1">
              <a:lnSpc>
                <a:spcPct val="90000"/>
              </a:lnSpc>
              <a:spcBef>
                <a:spcPct val="0"/>
              </a:spcBef>
              <a:spcAft>
                <a:spcPct val="35000"/>
              </a:spcAft>
            </a:pPr>
            <a:r>
              <a:rPr lang="ar-EG" sz="1800" b="1" kern="1200" dirty="0" smtClean="0"/>
              <a:t>عدم توفر مكان للتخزين أو طريقة متفق عليها للتخزين ، أو التخزين فى مكان غير صحيح ، أو أستخدام طرائق غير صحيحة للتخزين .</a:t>
            </a:r>
            <a:endParaRPr lang="ar-EG" sz="1800" b="1" kern="1200" dirty="0"/>
          </a:p>
        </p:txBody>
      </p:sp>
      <p:sp>
        <p:nvSpPr>
          <p:cNvPr id="9" name="Rectangle 8"/>
          <p:cNvSpPr/>
          <p:nvPr/>
        </p:nvSpPr>
        <p:spPr>
          <a:xfrm>
            <a:off x="539552" y="5121164"/>
            <a:ext cx="8064896" cy="7812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555775" y="4663604"/>
            <a:ext cx="5645427" cy="915120"/>
          </a:xfrm>
          <a:custGeom>
            <a:avLst/>
            <a:gdLst>
              <a:gd name="connsiteX0" fmla="*/ 0 w 5645427"/>
              <a:gd name="connsiteY0" fmla="*/ 152523 h 915120"/>
              <a:gd name="connsiteX1" fmla="*/ 152523 w 5645427"/>
              <a:gd name="connsiteY1" fmla="*/ 0 h 915120"/>
              <a:gd name="connsiteX2" fmla="*/ 5492904 w 5645427"/>
              <a:gd name="connsiteY2" fmla="*/ 0 h 915120"/>
              <a:gd name="connsiteX3" fmla="*/ 5645427 w 5645427"/>
              <a:gd name="connsiteY3" fmla="*/ 152523 h 915120"/>
              <a:gd name="connsiteX4" fmla="*/ 5645427 w 5645427"/>
              <a:gd name="connsiteY4" fmla="*/ 762597 h 915120"/>
              <a:gd name="connsiteX5" fmla="*/ 5492904 w 5645427"/>
              <a:gd name="connsiteY5" fmla="*/ 915120 h 915120"/>
              <a:gd name="connsiteX6" fmla="*/ 152523 w 5645427"/>
              <a:gd name="connsiteY6" fmla="*/ 915120 h 915120"/>
              <a:gd name="connsiteX7" fmla="*/ 0 w 5645427"/>
              <a:gd name="connsiteY7" fmla="*/ 762597 h 915120"/>
              <a:gd name="connsiteX8" fmla="*/ 0 w 5645427"/>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5427" h="915120">
                <a:moveTo>
                  <a:pt x="0" y="152523"/>
                </a:moveTo>
                <a:cubicBezTo>
                  <a:pt x="0" y="68287"/>
                  <a:pt x="68287" y="0"/>
                  <a:pt x="152523" y="0"/>
                </a:cubicBezTo>
                <a:lnTo>
                  <a:pt x="5492904" y="0"/>
                </a:lnTo>
                <a:cubicBezTo>
                  <a:pt x="5577140" y="0"/>
                  <a:pt x="5645427" y="68287"/>
                  <a:pt x="5645427" y="152523"/>
                </a:cubicBezTo>
                <a:lnTo>
                  <a:pt x="5645427" y="762597"/>
                </a:lnTo>
                <a:cubicBezTo>
                  <a:pt x="5645427" y="846833"/>
                  <a:pt x="5577140" y="915120"/>
                  <a:pt x="5492904"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58056" tIns="44672" rIns="258056" bIns="44672" numCol="1" spcCol="1270" anchor="ctr" anchorCtr="0">
            <a:noAutofit/>
          </a:bodyPr>
          <a:lstStyle/>
          <a:p>
            <a:pPr lvl="0" algn="ctr" defTabSz="800100" rtl="1">
              <a:lnSpc>
                <a:spcPct val="90000"/>
              </a:lnSpc>
              <a:spcBef>
                <a:spcPct val="0"/>
              </a:spcBef>
              <a:spcAft>
                <a:spcPct val="35000"/>
              </a:spcAft>
            </a:pPr>
            <a:r>
              <a:rPr lang="ar-EG" sz="1800" b="1" kern="1200" dirty="0" smtClean="0"/>
              <a:t>عمل نسخ متعددة من الآوراق أو التقارير وتخزينها فى ملفات متعددة على سبيل الحرص .</a:t>
            </a:r>
            <a:endParaRPr lang="ar-EG" sz="1800" b="1" kern="1200" dirty="0"/>
          </a:p>
        </p:txBody>
      </p:sp>
    </p:spTree>
    <p:extLst>
      <p:ext uri="{BB962C8B-B14F-4D97-AF65-F5344CB8AC3E}">
        <p14:creationId xmlns:p14="http://schemas.microsoft.com/office/powerpoint/2010/main" xmlns="" val="3056632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تطبيق استراتيجية كايزن</a:t>
            </a:r>
          </a:p>
        </p:txBody>
      </p:sp>
      <p:sp>
        <p:nvSpPr>
          <p:cNvPr id="4" name="Freeform 3"/>
          <p:cNvSpPr/>
          <p:nvPr/>
        </p:nvSpPr>
        <p:spPr>
          <a:xfrm rot="5400000">
            <a:off x="5488301" y="4066126"/>
            <a:ext cx="3931636" cy="831692"/>
          </a:xfrm>
          <a:custGeom>
            <a:avLst/>
            <a:gdLst>
              <a:gd name="connsiteX0" fmla="*/ 0 w 3931636"/>
              <a:gd name="connsiteY0" fmla="*/ 0 h 831692"/>
              <a:gd name="connsiteX1" fmla="*/ 3931636 w 3931636"/>
              <a:gd name="connsiteY1" fmla="*/ 0 h 831692"/>
              <a:gd name="connsiteX2" fmla="*/ 3931636 w 3931636"/>
              <a:gd name="connsiteY2" fmla="*/ 831692 h 831692"/>
              <a:gd name="connsiteX3" fmla="*/ 0 w 3931636"/>
              <a:gd name="connsiteY3" fmla="*/ 831692 h 831692"/>
              <a:gd name="connsiteX4" fmla="*/ 0 w 3931636"/>
              <a:gd name="connsiteY4" fmla="*/ 0 h 83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636" h="831692">
                <a:moveTo>
                  <a:pt x="0" y="0"/>
                </a:moveTo>
                <a:lnTo>
                  <a:pt x="3931636" y="0"/>
                </a:lnTo>
                <a:lnTo>
                  <a:pt x="3931636" y="831692"/>
                </a:lnTo>
                <a:lnTo>
                  <a:pt x="0" y="831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3506" tIns="0" rIns="0" bIns="0" numCol="1" spcCol="1270" anchor="ctr" anchorCtr="0">
            <a:noAutofit/>
          </a:bodyPr>
          <a:lstStyle/>
          <a:p>
            <a:pPr lvl="0" algn="ctr" defTabSz="1244600" rtl="1">
              <a:lnSpc>
                <a:spcPct val="90000"/>
              </a:lnSpc>
              <a:spcBef>
                <a:spcPct val="0"/>
              </a:spcBef>
              <a:spcAft>
                <a:spcPct val="35000"/>
              </a:spcAft>
            </a:pPr>
            <a:r>
              <a:rPr lang="ar-EG" sz="2800" b="1" kern="1200" dirty="0" smtClean="0"/>
              <a:t>الترتيب والتنظيم </a:t>
            </a:r>
            <a:endParaRPr lang="ar-EG" sz="2800" b="1" kern="1200" dirty="0"/>
          </a:p>
        </p:txBody>
      </p:sp>
      <p:sp>
        <p:nvSpPr>
          <p:cNvPr id="6" name="Freeform 5"/>
          <p:cNvSpPr/>
          <p:nvPr/>
        </p:nvSpPr>
        <p:spPr>
          <a:xfrm>
            <a:off x="1346041" y="2516154"/>
            <a:ext cx="5692232" cy="3931636"/>
          </a:xfrm>
          <a:custGeom>
            <a:avLst/>
            <a:gdLst>
              <a:gd name="connsiteX0" fmla="*/ 0 w 5692232"/>
              <a:gd name="connsiteY0" fmla="*/ 0 h 3931636"/>
              <a:gd name="connsiteX1" fmla="*/ 5692232 w 5692232"/>
              <a:gd name="connsiteY1" fmla="*/ 0 h 3931636"/>
              <a:gd name="connsiteX2" fmla="*/ 5692232 w 5692232"/>
              <a:gd name="connsiteY2" fmla="*/ 3931636 h 3931636"/>
              <a:gd name="connsiteX3" fmla="*/ 0 w 5692232"/>
              <a:gd name="connsiteY3" fmla="*/ 3931636 h 3931636"/>
              <a:gd name="connsiteX4" fmla="*/ 0 w 5692232"/>
              <a:gd name="connsiteY4" fmla="*/ 0 h 39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2232" h="3931636">
                <a:moveTo>
                  <a:pt x="0" y="0"/>
                </a:moveTo>
                <a:lnTo>
                  <a:pt x="5692232" y="0"/>
                </a:lnTo>
                <a:lnTo>
                  <a:pt x="5692232" y="3931636"/>
                </a:lnTo>
                <a:lnTo>
                  <a:pt x="0" y="3931636"/>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733506"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a:p>
          <a:p>
            <a:pPr marL="57150" lvl="1" indent="-57150" algn="justLow" defTabSz="466725" rtl="1">
              <a:lnSpc>
                <a:spcPct val="90000"/>
              </a:lnSpc>
              <a:spcBef>
                <a:spcPct val="0"/>
              </a:spcBef>
              <a:spcAft>
                <a:spcPct val="15000"/>
              </a:spcAft>
              <a:buChar char="••"/>
            </a:pPr>
            <a:endParaRPr lang="ar-EG" sz="1050" b="1" kern="1200" dirty="0"/>
          </a:p>
          <a:p>
            <a:pPr marL="228600" lvl="1" indent="-228600" algn="justLow" defTabSz="889000" rtl="1">
              <a:lnSpc>
                <a:spcPct val="90000"/>
              </a:lnSpc>
              <a:spcBef>
                <a:spcPct val="0"/>
              </a:spcBef>
              <a:spcAft>
                <a:spcPct val="15000"/>
              </a:spcAft>
              <a:buChar char="••"/>
            </a:pPr>
            <a:endParaRPr lang="ar-EG" sz="2000" b="1" kern="1200" dirty="0"/>
          </a:p>
          <a:p>
            <a:pPr marL="228600" lvl="1" indent="-228600" algn="justLow" defTabSz="889000" rtl="1">
              <a:lnSpc>
                <a:spcPct val="90000"/>
              </a:lnSpc>
              <a:spcBef>
                <a:spcPct val="0"/>
              </a:spcBef>
              <a:spcAft>
                <a:spcPct val="15000"/>
              </a:spcAft>
              <a:buChar char="••"/>
            </a:pPr>
            <a:r>
              <a:rPr lang="ar-EG" sz="2000" b="1" kern="1200" dirty="0" smtClean="0"/>
              <a:t>هى ترتيب الآشياء وتنظيمها وتبويبها بطريقة تمكن من الوصول إليها عند الحاجة فى اقل وقت ممكن وبأيسر جهد ، وتخصيص مكان لكل شىء والآحتفاظ به فى مكانه ليكون متاحا عند الحاجة إليه .</a:t>
            </a:r>
            <a:endParaRPr lang="ar-EG" sz="2000" b="1" kern="1200" dirty="0"/>
          </a:p>
        </p:txBody>
      </p:sp>
      <p:sp>
        <p:nvSpPr>
          <p:cNvPr id="7" name="Rectangle 6"/>
          <p:cNvSpPr/>
          <p:nvPr/>
        </p:nvSpPr>
        <p:spPr>
          <a:xfrm>
            <a:off x="6206581" y="1418320"/>
            <a:ext cx="1663384" cy="1663384"/>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3403838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فائدة التنظيم </a:t>
            </a:r>
          </a:p>
        </p:txBody>
      </p:sp>
      <p:sp>
        <p:nvSpPr>
          <p:cNvPr id="4" name="Oval 3"/>
          <p:cNvSpPr/>
          <p:nvPr/>
        </p:nvSpPr>
        <p:spPr>
          <a:xfrm>
            <a:off x="5952478" y="3955960"/>
            <a:ext cx="1872208" cy="1887995"/>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000" b="1" dirty="0" smtClean="0">
                <a:solidFill>
                  <a:srgbClr val="002060"/>
                </a:solidFill>
                <a:latin typeface="Simplified Arabic" panose="02020603050405020304" pitchFamily="18" charset="-78"/>
                <a:cs typeface="Simplified Arabic" panose="02020603050405020304" pitchFamily="18" charset="-78"/>
              </a:rPr>
              <a:t>الوصول بسهولة </a:t>
            </a:r>
            <a:r>
              <a:rPr lang="ar-EG" sz="2000" b="1" dirty="0">
                <a:solidFill>
                  <a:srgbClr val="002060"/>
                </a:solidFill>
                <a:latin typeface="Simplified Arabic" panose="02020603050405020304" pitchFamily="18" charset="-78"/>
                <a:cs typeface="Simplified Arabic" panose="02020603050405020304" pitchFamily="18" charset="-78"/>
              </a:rPr>
              <a:t>إلى الآشياء عند الحاجة </a:t>
            </a:r>
            <a:r>
              <a:rPr lang="ar-EG" sz="2000" b="1" dirty="0" smtClean="0">
                <a:solidFill>
                  <a:srgbClr val="002060"/>
                </a:solidFill>
                <a:latin typeface="Simplified Arabic" panose="02020603050405020304" pitchFamily="18" charset="-78"/>
                <a:cs typeface="Simplified Arabic" panose="02020603050405020304" pitchFamily="18" charset="-78"/>
              </a:rPr>
              <a:t>إليها.</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6" name="Oval 5"/>
          <p:cNvSpPr/>
          <p:nvPr/>
        </p:nvSpPr>
        <p:spPr>
          <a:xfrm>
            <a:off x="3720230" y="3091864"/>
            <a:ext cx="1872208" cy="1887995"/>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dirty="0" smtClean="0">
                <a:solidFill>
                  <a:srgbClr val="002060"/>
                </a:solidFill>
                <a:latin typeface="Simplified Arabic" panose="02020603050405020304" pitchFamily="18" charset="-78"/>
                <a:cs typeface="Simplified Arabic" panose="02020603050405020304" pitchFamily="18" charset="-78"/>
              </a:rPr>
              <a:t>توفير </a:t>
            </a:r>
            <a:r>
              <a:rPr lang="ar-EG" sz="2000" b="1" dirty="0">
                <a:solidFill>
                  <a:srgbClr val="002060"/>
                </a:solidFill>
                <a:latin typeface="Simplified Arabic" panose="02020603050405020304" pitchFamily="18" charset="-78"/>
                <a:cs typeface="Simplified Arabic" panose="02020603050405020304" pitchFamily="18" charset="-78"/>
              </a:rPr>
              <a:t>الوقت والجهد الضائع فى البحث عن الآشياء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7" name="Oval 6"/>
          <p:cNvSpPr/>
          <p:nvPr/>
        </p:nvSpPr>
        <p:spPr>
          <a:xfrm>
            <a:off x="1271958" y="3955960"/>
            <a:ext cx="1872208" cy="1887995"/>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dirty="0" smtClean="0">
                <a:solidFill>
                  <a:srgbClr val="002060"/>
                </a:solidFill>
                <a:latin typeface="Simplified Arabic" panose="02020603050405020304" pitchFamily="18" charset="-78"/>
                <a:cs typeface="Simplified Arabic" panose="02020603050405020304" pitchFamily="18" charset="-78"/>
              </a:rPr>
              <a:t>تقليل </a:t>
            </a:r>
            <a:r>
              <a:rPr lang="ar-EG" sz="2000" b="1" dirty="0">
                <a:solidFill>
                  <a:srgbClr val="002060"/>
                </a:solidFill>
                <a:latin typeface="Simplified Arabic" panose="02020603050405020304" pitchFamily="18" charset="-78"/>
                <a:cs typeface="Simplified Arabic" panose="02020603050405020304" pitchFamily="18" charset="-78"/>
              </a:rPr>
              <a:t>وقت العملية .</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6456534" y="1908502"/>
            <a:ext cx="864096" cy="839109"/>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1</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4147940" y="1044406"/>
            <a:ext cx="864096" cy="839109"/>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2</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sp>
        <p:nvSpPr>
          <p:cNvPr id="10" name="Oval 9"/>
          <p:cNvSpPr/>
          <p:nvPr/>
        </p:nvSpPr>
        <p:spPr>
          <a:xfrm>
            <a:off x="1776014" y="1908502"/>
            <a:ext cx="864096" cy="839109"/>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i="0" dirty="0" smtClean="0">
                <a:solidFill>
                  <a:srgbClr val="002060"/>
                </a:solidFill>
                <a:latin typeface="Simplified Arabic" panose="02020603050405020304" pitchFamily="18" charset="-78"/>
                <a:cs typeface="Simplified Arabic" panose="02020603050405020304" pitchFamily="18" charset="-78"/>
              </a:rPr>
              <a:t>3</a:t>
            </a:r>
            <a:endParaRPr lang="ar-EG" sz="2400" b="1" i="0" dirty="0">
              <a:solidFill>
                <a:srgbClr val="002060"/>
              </a:solidFill>
              <a:latin typeface="Simplified Arabic" panose="02020603050405020304" pitchFamily="18" charset="-78"/>
              <a:cs typeface="Simplified Arabic" panose="02020603050405020304" pitchFamily="18" charset="-78"/>
            </a:endParaRPr>
          </a:p>
        </p:txBody>
      </p:sp>
      <p:cxnSp>
        <p:nvCxnSpPr>
          <p:cNvPr id="11" name="Straight Connector 10"/>
          <p:cNvCxnSpPr>
            <a:stCxn id="8" idx="4"/>
            <a:endCxn id="4" idx="0"/>
          </p:cNvCxnSpPr>
          <p:nvPr/>
        </p:nvCxnSpPr>
        <p:spPr>
          <a:xfrm>
            <a:off x="6888582" y="2747611"/>
            <a:ext cx="0" cy="1208349"/>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a:off x="4575366" y="1916832"/>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a:off x="2195736" y="2780928"/>
            <a:ext cx="0" cy="111881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xmlns="" val="365504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مبأدى الترتيب والتظيم </a:t>
            </a:r>
          </a:p>
        </p:txBody>
      </p:sp>
      <p:pic>
        <p:nvPicPr>
          <p:cNvPr id="14" name="Picture 2" descr="http://al3loom.com/wp-content/uploads/2011/01/%D8%A7%D9%84%D8%AA%D8%AE%D8%B7%D9%8A%D8%B7-%D8%A7%D9%84%D8%A7%D8%B3%D8%AA%D8%B1%D8%A7%D8%AA%D9%8A%D8%AC%D9%8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08719"/>
            <a:ext cx="9143999" cy="594928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Plaque 14"/>
          <p:cNvSpPr/>
          <p:nvPr/>
        </p:nvSpPr>
        <p:spPr bwMode="auto">
          <a:xfrm>
            <a:off x="6129415" y="1356906"/>
            <a:ext cx="2443163" cy="1700212"/>
          </a:xfrm>
          <a:prstGeom prst="plaque">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000" b="1" dirty="0" smtClean="0">
                <a:latin typeface="Simplified Arabic" panose="02020603050405020304" pitchFamily="18" charset="-78"/>
                <a:cs typeface="Simplified Arabic" panose="02020603050405020304" pitchFamily="18" charset="-78"/>
              </a:rPr>
              <a:t>إيجاد </a:t>
            </a:r>
            <a:r>
              <a:rPr lang="ar-EG" sz="2000" b="1" dirty="0">
                <a:latin typeface="Simplified Arabic" panose="02020603050405020304" pitchFamily="18" charset="-78"/>
                <a:cs typeface="Simplified Arabic" panose="02020603050405020304" pitchFamily="18" charset="-78"/>
              </a:rPr>
              <a:t>مكان مخصص لكل شىء وإرجاعه لنفس المكان بعد استخدامه .</a:t>
            </a:r>
            <a:endParaRPr kumimoji="0" lang="ar-EG" sz="20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6" name="Plaque 15"/>
          <p:cNvSpPr/>
          <p:nvPr/>
        </p:nvSpPr>
        <p:spPr bwMode="auto">
          <a:xfrm>
            <a:off x="671578" y="1356906"/>
            <a:ext cx="2443163" cy="1700212"/>
          </a:xfrm>
          <a:prstGeom prst="plaque">
            <a:avLst/>
          </a:prstGeom>
          <a:solidFill>
            <a:srgbClr val="00B0F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latin typeface="Simplified Arabic" panose="02020603050405020304" pitchFamily="18" charset="-78"/>
              <a:cs typeface="Simplified Arabic" panose="02020603050405020304" pitchFamily="18" charset="-78"/>
            </a:endParaRPr>
          </a:p>
          <a:p>
            <a:pPr algn="ctr" rtl="1"/>
            <a:r>
              <a:rPr lang="ar-EG" sz="2000" b="1" dirty="0" smtClean="0">
                <a:latin typeface="Simplified Arabic" panose="02020603050405020304" pitchFamily="18" charset="-78"/>
                <a:cs typeface="Simplified Arabic" panose="02020603050405020304" pitchFamily="18" charset="-78"/>
              </a:rPr>
              <a:t>الآستخدام </a:t>
            </a:r>
            <a:r>
              <a:rPr lang="ar-EG" sz="2000" b="1" dirty="0">
                <a:latin typeface="Simplified Arabic" panose="02020603050405020304" pitchFamily="18" charset="-78"/>
                <a:cs typeface="Simplified Arabic" panose="02020603050405020304" pitchFamily="18" charset="-78"/>
              </a:rPr>
              <a:t>الآمثل لمكان العمل فى تخزين الآشياء .</a:t>
            </a:r>
            <a:endParaRPr kumimoji="0" lang="ar-EG" sz="20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7" name="Plaque 16"/>
          <p:cNvSpPr/>
          <p:nvPr/>
        </p:nvSpPr>
        <p:spPr bwMode="auto">
          <a:xfrm>
            <a:off x="6129416" y="3942960"/>
            <a:ext cx="2443163" cy="1700212"/>
          </a:xfrm>
          <a:prstGeom prst="plaque">
            <a:avLst/>
          </a:prstGeom>
          <a:solidFill>
            <a:schemeClr val="accent1"/>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000" b="1" dirty="0" smtClean="0">
                <a:latin typeface="Simplified Arabic" panose="02020603050405020304" pitchFamily="18" charset="-78"/>
                <a:cs typeface="Simplified Arabic" panose="02020603050405020304" pitchFamily="18" charset="-78"/>
              </a:rPr>
              <a:t>أستخدام </a:t>
            </a:r>
            <a:r>
              <a:rPr lang="ar-SA" sz="2000" b="1" dirty="0">
                <a:latin typeface="Simplified Arabic" panose="02020603050405020304" pitchFamily="18" charset="-78"/>
                <a:cs typeface="Simplified Arabic" panose="02020603050405020304" pitchFamily="18" charset="-78"/>
              </a:rPr>
              <a:t>الملصقات الملونة لتسمية وتمييز الآشياء والتعرف </a:t>
            </a:r>
            <a:r>
              <a:rPr lang="ar-SA" sz="2000" b="1" dirty="0" smtClean="0">
                <a:latin typeface="Simplified Arabic" panose="02020603050405020304" pitchFamily="18" charset="-78"/>
                <a:cs typeface="Simplified Arabic" panose="02020603050405020304" pitchFamily="18" charset="-78"/>
              </a:rPr>
              <a:t>عليها</a:t>
            </a:r>
            <a:r>
              <a:rPr lang="ar-EG" sz="2000" b="1" dirty="0" smtClean="0">
                <a:latin typeface="Simplified Arabic" panose="02020603050405020304" pitchFamily="18" charset="-78"/>
                <a:cs typeface="Simplified Arabic" panose="02020603050405020304" pitchFamily="18" charset="-78"/>
              </a:rPr>
              <a:t>.</a:t>
            </a:r>
            <a:endParaRPr kumimoji="0" lang="ar-EG" sz="20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8" name="Plaque 17"/>
          <p:cNvSpPr/>
          <p:nvPr/>
        </p:nvSpPr>
        <p:spPr bwMode="auto">
          <a:xfrm>
            <a:off x="695388" y="3966769"/>
            <a:ext cx="2443163" cy="1700212"/>
          </a:xfrm>
          <a:prstGeom prst="plaque">
            <a:avLst/>
          </a:prstGeom>
          <a:solidFill>
            <a:srgbClr val="7030A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i="0" dirty="0">
              <a:latin typeface="Simplified Arabic" panose="02020603050405020304" pitchFamily="18" charset="-78"/>
              <a:cs typeface="Simplified Arabic" panose="02020603050405020304" pitchFamily="18" charset="-78"/>
            </a:endParaRPr>
          </a:p>
          <a:p>
            <a:pPr algn="ctr" rtl="1"/>
            <a:r>
              <a:rPr lang="ar-SA" sz="2000" b="1" dirty="0" smtClean="0">
                <a:latin typeface="Simplified Arabic" panose="02020603050405020304" pitchFamily="18" charset="-78"/>
                <a:cs typeface="Simplified Arabic" panose="02020603050405020304" pitchFamily="18" charset="-78"/>
              </a:rPr>
              <a:t>اتباع </a:t>
            </a:r>
            <a:r>
              <a:rPr lang="ar-SA" sz="2000" b="1" dirty="0">
                <a:latin typeface="Simplified Arabic" panose="02020603050405020304" pitchFamily="18" charset="-78"/>
                <a:cs typeface="Simplified Arabic" panose="02020603050405020304" pitchFamily="18" charset="-78"/>
              </a:rPr>
              <a:t>طريقة ( ما يراد أولا يخرج أولا ) لتصنيف الملفات والآشياء .</a:t>
            </a:r>
            <a:endParaRPr kumimoji="0" lang="ar-EG" sz="20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9" name="Plaque 18"/>
          <p:cNvSpPr/>
          <p:nvPr/>
        </p:nvSpPr>
        <p:spPr bwMode="auto">
          <a:xfrm>
            <a:off x="3412410" y="2879305"/>
            <a:ext cx="2443163" cy="1700212"/>
          </a:xfrm>
          <a:prstGeom prst="plaque">
            <a:avLst/>
          </a:prstGeom>
          <a:solidFill>
            <a:schemeClr val="accent2">
              <a:lumMod val="75000"/>
            </a:schemeClr>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dirty="0" smtClean="0">
              <a:latin typeface="Simplified Arabic" panose="02020603050405020304" pitchFamily="18" charset="-78"/>
              <a:cs typeface="Simplified Arabic" panose="02020603050405020304" pitchFamily="18" charset="-78"/>
            </a:endParaRPr>
          </a:p>
          <a:p>
            <a:pPr algn="ctr" rtl="1"/>
            <a:r>
              <a:rPr lang="ar-SA" sz="2000" b="1" dirty="0" smtClean="0">
                <a:latin typeface="Simplified Arabic" panose="02020603050405020304" pitchFamily="18" charset="-78"/>
                <a:cs typeface="Simplified Arabic" panose="02020603050405020304" pitchFamily="18" charset="-78"/>
              </a:rPr>
              <a:t>إيجاد </a:t>
            </a:r>
            <a:r>
              <a:rPr lang="ar-SA" sz="2000" b="1" dirty="0">
                <a:latin typeface="Simplified Arabic" panose="02020603050405020304" pitchFamily="18" charset="-78"/>
                <a:cs typeface="Simplified Arabic" panose="02020603050405020304" pitchFamily="18" charset="-78"/>
              </a:rPr>
              <a:t>نظام سهل واضح موحد متفق عليه للترتيب والتصنيف.</a:t>
            </a:r>
            <a:endParaRPr kumimoji="0" lang="ar-EG" sz="20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xmlns="" val="2291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تطبيق استراتيجية كايزن</a:t>
            </a:r>
          </a:p>
        </p:txBody>
      </p:sp>
      <p:sp>
        <p:nvSpPr>
          <p:cNvPr id="4" name="Freeform 3"/>
          <p:cNvSpPr/>
          <p:nvPr/>
        </p:nvSpPr>
        <p:spPr>
          <a:xfrm rot="5400000">
            <a:off x="5488301" y="4066126"/>
            <a:ext cx="3931636" cy="831692"/>
          </a:xfrm>
          <a:custGeom>
            <a:avLst/>
            <a:gdLst>
              <a:gd name="connsiteX0" fmla="*/ 0 w 3931636"/>
              <a:gd name="connsiteY0" fmla="*/ 0 h 831692"/>
              <a:gd name="connsiteX1" fmla="*/ 3931636 w 3931636"/>
              <a:gd name="connsiteY1" fmla="*/ 0 h 831692"/>
              <a:gd name="connsiteX2" fmla="*/ 3931636 w 3931636"/>
              <a:gd name="connsiteY2" fmla="*/ 831692 h 831692"/>
              <a:gd name="connsiteX3" fmla="*/ 0 w 3931636"/>
              <a:gd name="connsiteY3" fmla="*/ 831692 h 831692"/>
              <a:gd name="connsiteX4" fmla="*/ 0 w 3931636"/>
              <a:gd name="connsiteY4" fmla="*/ 0 h 83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636" h="831692">
                <a:moveTo>
                  <a:pt x="0" y="0"/>
                </a:moveTo>
                <a:lnTo>
                  <a:pt x="3931636" y="0"/>
                </a:lnTo>
                <a:lnTo>
                  <a:pt x="3931636" y="831692"/>
                </a:lnTo>
                <a:lnTo>
                  <a:pt x="0" y="831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3506" tIns="0" rIns="0" bIns="0" numCol="1" spcCol="1270" anchor="ctr" anchorCtr="0">
            <a:noAutofit/>
          </a:bodyPr>
          <a:lstStyle/>
          <a:p>
            <a:pPr lvl="0" algn="ctr" defTabSz="622300" rtl="1">
              <a:lnSpc>
                <a:spcPct val="90000"/>
              </a:lnSpc>
              <a:spcBef>
                <a:spcPct val="0"/>
              </a:spcBef>
              <a:spcAft>
                <a:spcPct val="35000"/>
              </a:spcAft>
            </a:pPr>
            <a:endParaRPr lang="ar-EG" sz="1400" b="1" kern="1200" dirty="0" smtClean="0"/>
          </a:p>
          <a:p>
            <a:pPr lvl="0" algn="ctr" defTabSz="622300" rtl="1">
              <a:lnSpc>
                <a:spcPct val="90000"/>
              </a:lnSpc>
              <a:spcBef>
                <a:spcPct val="0"/>
              </a:spcBef>
              <a:spcAft>
                <a:spcPct val="35000"/>
              </a:spcAft>
            </a:pPr>
            <a:r>
              <a:rPr lang="ar-EG" sz="2800" b="1" kern="1200" dirty="0" smtClean="0"/>
              <a:t>التنميط والمعايرة</a:t>
            </a:r>
            <a:endParaRPr lang="ar-EG" sz="2800" b="1" kern="1200" dirty="0"/>
          </a:p>
        </p:txBody>
      </p:sp>
      <p:sp>
        <p:nvSpPr>
          <p:cNvPr id="6" name="Freeform 5"/>
          <p:cNvSpPr/>
          <p:nvPr/>
        </p:nvSpPr>
        <p:spPr>
          <a:xfrm>
            <a:off x="1346041" y="2516154"/>
            <a:ext cx="5692232" cy="3931636"/>
          </a:xfrm>
          <a:custGeom>
            <a:avLst/>
            <a:gdLst>
              <a:gd name="connsiteX0" fmla="*/ 0 w 5692232"/>
              <a:gd name="connsiteY0" fmla="*/ 0 h 3931636"/>
              <a:gd name="connsiteX1" fmla="*/ 5692232 w 5692232"/>
              <a:gd name="connsiteY1" fmla="*/ 0 h 3931636"/>
              <a:gd name="connsiteX2" fmla="*/ 5692232 w 5692232"/>
              <a:gd name="connsiteY2" fmla="*/ 3931636 h 3931636"/>
              <a:gd name="connsiteX3" fmla="*/ 0 w 5692232"/>
              <a:gd name="connsiteY3" fmla="*/ 3931636 h 3931636"/>
              <a:gd name="connsiteX4" fmla="*/ 0 w 5692232"/>
              <a:gd name="connsiteY4" fmla="*/ 0 h 39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2232" h="3931636">
                <a:moveTo>
                  <a:pt x="0" y="0"/>
                </a:moveTo>
                <a:lnTo>
                  <a:pt x="5692232" y="0"/>
                </a:lnTo>
                <a:lnTo>
                  <a:pt x="5692232" y="3931636"/>
                </a:lnTo>
                <a:lnTo>
                  <a:pt x="0" y="393163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2240" tIns="733506"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a:p>
          <a:p>
            <a:pPr marL="57150" lvl="1" indent="-57150" algn="justLow" defTabSz="466725" rtl="1">
              <a:lnSpc>
                <a:spcPct val="90000"/>
              </a:lnSpc>
              <a:spcBef>
                <a:spcPct val="0"/>
              </a:spcBef>
              <a:spcAft>
                <a:spcPct val="15000"/>
              </a:spcAft>
              <a:buChar char="••"/>
            </a:pPr>
            <a:endParaRPr lang="ar-EG" sz="1050" b="1" kern="1200" dirty="0"/>
          </a:p>
          <a:p>
            <a:pPr marL="228600" lvl="1" indent="-228600" algn="justLow" defTabSz="889000" rtl="1">
              <a:lnSpc>
                <a:spcPct val="90000"/>
              </a:lnSpc>
              <a:spcBef>
                <a:spcPct val="0"/>
              </a:spcBef>
              <a:spcAft>
                <a:spcPct val="15000"/>
              </a:spcAft>
              <a:buChar char="••"/>
            </a:pPr>
            <a:endParaRPr lang="ar-EG" sz="1400" b="1" kern="1200" dirty="0"/>
          </a:p>
          <a:p>
            <a:pPr marL="228600" lvl="1" indent="-228600" algn="justLow" defTabSz="889000" rtl="1">
              <a:lnSpc>
                <a:spcPct val="90000"/>
              </a:lnSpc>
              <a:spcBef>
                <a:spcPct val="0"/>
              </a:spcBef>
              <a:spcAft>
                <a:spcPct val="15000"/>
              </a:spcAft>
              <a:buChar char="••"/>
            </a:pPr>
            <a:r>
              <a:rPr lang="ar-EG" sz="2000" b="1" kern="1200" dirty="0" smtClean="0"/>
              <a:t>يتم فى هذه الخطوة المحافظة على نتائج الخطوات الثلاثة السابقة عن طريق تطوير أساليب توحيد العمل ( تنميط العمل ) بحيث يمكن لكل الآفراد اتباع الخطوات والإجراءات والتعليمات لإنجاز العمل دون أخطاء .</a:t>
            </a:r>
            <a:endParaRPr lang="ar-EG" sz="2000" b="1" kern="1200" dirty="0"/>
          </a:p>
        </p:txBody>
      </p:sp>
      <p:sp>
        <p:nvSpPr>
          <p:cNvPr id="7" name="Rectangle 6"/>
          <p:cNvSpPr/>
          <p:nvPr/>
        </p:nvSpPr>
        <p:spPr>
          <a:xfrm>
            <a:off x="6206581" y="1418320"/>
            <a:ext cx="1663384" cy="1663384"/>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30284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إجراءات التنميط والمعايرة </a:t>
            </a:r>
          </a:p>
        </p:txBody>
      </p:sp>
      <p:sp>
        <p:nvSpPr>
          <p:cNvPr id="5" name="Freeform 4"/>
          <p:cNvSpPr/>
          <p:nvPr/>
        </p:nvSpPr>
        <p:spPr>
          <a:xfrm>
            <a:off x="1043608" y="1576482"/>
            <a:ext cx="6528048" cy="1060428"/>
          </a:xfrm>
          <a:custGeom>
            <a:avLst/>
            <a:gdLst>
              <a:gd name="connsiteX0" fmla="*/ 0 w 2194560"/>
              <a:gd name="connsiteY0" fmla="*/ 278474 h 1670810"/>
              <a:gd name="connsiteX1" fmla="*/ 278474 w 2194560"/>
              <a:gd name="connsiteY1" fmla="*/ 0 h 1670810"/>
              <a:gd name="connsiteX2" fmla="*/ 1916086 w 2194560"/>
              <a:gd name="connsiteY2" fmla="*/ 0 h 1670810"/>
              <a:gd name="connsiteX3" fmla="*/ 2194560 w 2194560"/>
              <a:gd name="connsiteY3" fmla="*/ 278474 h 1670810"/>
              <a:gd name="connsiteX4" fmla="*/ 2194560 w 2194560"/>
              <a:gd name="connsiteY4" fmla="*/ 1392336 h 1670810"/>
              <a:gd name="connsiteX5" fmla="*/ 1916086 w 2194560"/>
              <a:gd name="connsiteY5" fmla="*/ 1670810 h 1670810"/>
              <a:gd name="connsiteX6" fmla="*/ 278474 w 2194560"/>
              <a:gd name="connsiteY6" fmla="*/ 1670810 h 1670810"/>
              <a:gd name="connsiteX7" fmla="*/ 0 w 2194560"/>
              <a:gd name="connsiteY7" fmla="*/ 1392336 h 1670810"/>
              <a:gd name="connsiteX8" fmla="*/ 0 w 2194560"/>
              <a:gd name="connsiteY8" fmla="*/ 278474 h 16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670810">
                <a:moveTo>
                  <a:pt x="0" y="278474"/>
                </a:moveTo>
                <a:cubicBezTo>
                  <a:pt x="0" y="124677"/>
                  <a:pt x="124677" y="0"/>
                  <a:pt x="278474" y="0"/>
                </a:cubicBezTo>
                <a:lnTo>
                  <a:pt x="1916086" y="0"/>
                </a:lnTo>
                <a:cubicBezTo>
                  <a:pt x="2069883" y="0"/>
                  <a:pt x="2194560" y="124677"/>
                  <a:pt x="2194560" y="278474"/>
                </a:cubicBezTo>
                <a:lnTo>
                  <a:pt x="2194560" y="1392336"/>
                </a:lnTo>
                <a:cubicBezTo>
                  <a:pt x="2194560" y="1546133"/>
                  <a:pt x="2069883" y="1670810"/>
                  <a:pt x="1916086" y="1670810"/>
                </a:cubicBezTo>
                <a:lnTo>
                  <a:pt x="278474" y="1670810"/>
                </a:lnTo>
                <a:cubicBezTo>
                  <a:pt x="124677" y="1670810"/>
                  <a:pt x="0" y="1546133"/>
                  <a:pt x="0" y="1392336"/>
                </a:cubicBezTo>
                <a:lnTo>
                  <a:pt x="0" y="27847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0142" tIns="115852" rIns="150142" bIns="115852" numCol="1" spcCol="1270" anchor="ctr" anchorCtr="0">
            <a:noAutofit/>
          </a:bodyPr>
          <a:lstStyle/>
          <a:p>
            <a:pPr lvl="0" algn="ctr" defTabSz="800100" rtl="1">
              <a:lnSpc>
                <a:spcPct val="90000"/>
              </a:lnSpc>
              <a:spcBef>
                <a:spcPct val="0"/>
              </a:spcBef>
              <a:spcAft>
                <a:spcPct val="35000"/>
              </a:spcAft>
            </a:pPr>
            <a:r>
              <a:rPr lang="ar-EG" sz="1800" b="1" kern="1200" dirty="0" smtClean="0"/>
              <a:t>يوثق الوضع الجديد الذى تم تحقيقه فى الخطوات السابقة .</a:t>
            </a:r>
            <a:endParaRPr lang="ar-EG" sz="1800" b="1" kern="1200" dirty="0"/>
          </a:p>
        </p:txBody>
      </p:sp>
      <p:sp>
        <p:nvSpPr>
          <p:cNvPr id="6" name="Freeform 5"/>
          <p:cNvSpPr/>
          <p:nvPr/>
        </p:nvSpPr>
        <p:spPr>
          <a:xfrm>
            <a:off x="1043608" y="3330833"/>
            <a:ext cx="6528048" cy="1060428"/>
          </a:xfrm>
          <a:custGeom>
            <a:avLst/>
            <a:gdLst>
              <a:gd name="connsiteX0" fmla="*/ 0 w 2194560"/>
              <a:gd name="connsiteY0" fmla="*/ 278474 h 1670810"/>
              <a:gd name="connsiteX1" fmla="*/ 278474 w 2194560"/>
              <a:gd name="connsiteY1" fmla="*/ 0 h 1670810"/>
              <a:gd name="connsiteX2" fmla="*/ 1916086 w 2194560"/>
              <a:gd name="connsiteY2" fmla="*/ 0 h 1670810"/>
              <a:gd name="connsiteX3" fmla="*/ 2194560 w 2194560"/>
              <a:gd name="connsiteY3" fmla="*/ 278474 h 1670810"/>
              <a:gd name="connsiteX4" fmla="*/ 2194560 w 2194560"/>
              <a:gd name="connsiteY4" fmla="*/ 1392336 h 1670810"/>
              <a:gd name="connsiteX5" fmla="*/ 1916086 w 2194560"/>
              <a:gd name="connsiteY5" fmla="*/ 1670810 h 1670810"/>
              <a:gd name="connsiteX6" fmla="*/ 278474 w 2194560"/>
              <a:gd name="connsiteY6" fmla="*/ 1670810 h 1670810"/>
              <a:gd name="connsiteX7" fmla="*/ 0 w 2194560"/>
              <a:gd name="connsiteY7" fmla="*/ 1392336 h 1670810"/>
              <a:gd name="connsiteX8" fmla="*/ 0 w 2194560"/>
              <a:gd name="connsiteY8" fmla="*/ 278474 h 16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670810">
                <a:moveTo>
                  <a:pt x="0" y="278474"/>
                </a:moveTo>
                <a:cubicBezTo>
                  <a:pt x="0" y="124677"/>
                  <a:pt x="124677" y="0"/>
                  <a:pt x="278474" y="0"/>
                </a:cubicBezTo>
                <a:lnTo>
                  <a:pt x="1916086" y="0"/>
                </a:lnTo>
                <a:cubicBezTo>
                  <a:pt x="2069883" y="0"/>
                  <a:pt x="2194560" y="124677"/>
                  <a:pt x="2194560" y="278474"/>
                </a:cubicBezTo>
                <a:lnTo>
                  <a:pt x="2194560" y="1392336"/>
                </a:lnTo>
                <a:cubicBezTo>
                  <a:pt x="2194560" y="1546133"/>
                  <a:pt x="2069883" y="1670810"/>
                  <a:pt x="1916086" y="1670810"/>
                </a:cubicBezTo>
                <a:lnTo>
                  <a:pt x="278474" y="1670810"/>
                </a:lnTo>
                <a:cubicBezTo>
                  <a:pt x="124677" y="1670810"/>
                  <a:pt x="0" y="1546133"/>
                  <a:pt x="0" y="1392336"/>
                </a:cubicBezTo>
                <a:lnTo>
                  <a:pt x="0" y="27847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0142" tIns="115852" rIns="150142" bIns="115852" numCol="1" spcCol="1270" anchor="ctr" anchorCtr="0">
            <a:noAutofit/>
          </a:bodyPr>
          <a:lstStyle/>
          <a:p>
            <a:pPr lvl="0" algn="ctr" defTabSz="800100" rtl="1">
              <a:lnSpc>
                <a:spcPct val="90000"/>
              </a:lnSpc>
              <a:spcBef>
                <a:spcPct val="0"/>
              </a:spcBef>
              <a:spcAft>
                <a:spcPct val="35000"/>
              </a:spcAft>
            </a:pPr>
            <a:r>
              <a:rPr lang="ar-EG" sz="1800" b="1" kern="1200" dirty="0" smtClean="0"/>
              <a:t>توضع إرشادات وتعليمات العمل فى مكان واضح بطريقة سهلة يسهل فهمها وتستخدم لذلك اللوحات الإرشادية </a:t>
            </a:r>
            <a:endParaRPr lang="ar-EG" sz="1800" b="1" kern="1200" dirty="0"/>
          </a:p>
        </p:txBody>
      </p:sp>
      <p:sp>
        <p:nvSpPr>
          <p:cNvPr id="7" name="Freeform 6"/>
          <p:cNvSpPr/>
          <p:nvPr/>
        </p:nvSpPr>
        <p:spPr>
          <a:xfrm>
            <a:off x="1043608" y="5085184"/>
            <a:ext cx="6528048" cy="1060428"/>
          </a:xfrm>
          <a:custGeom>
            <a:avLst/>
            <a:gdLst>
              <a:gd name="connsiteX0" fmla="*/ 0 w 2194560"/>
              <a:gd name="connsiteY0" fmla="*/ 278474 h 1670810"/>
              <a:gd name="connsiteX1" fmla="*/ 278474 w 2194560"/>
              <a:gd name="connsiteY1" fmla="*/ 0 h 1670810"/>
              <a:gd name="connsiteX2" fmla="*/ 1916086 w 2194560"/>
              <a:gd name="connsiteY2" fmla="*/ 0 h 1670810"/>
              <a:gd name="connsiteX3" fmla="*/ 2194560 w 2194560"/>
              <a:gd name="connsiteY3" fmla="*/ 278474 h 1670810"/>
              <a:gd name="connsiteX4" fmla="*/ 2194560 w 2194560"/>
              <a:gd name="connsiteY4" fmla="*/ 1392336 h 1670810"/>
              <a:gd name="connsiteX5" fmla="*/ 1916086 w 2194560"/>
              <a:gd name="connsiteY5" fmla="*/ 1670810 h 1670810"/>
              <a:gd name="connsiteX6" fmla="*/ 278474 w 2194560"/>
              <a:gd name="connsiteY6" fmla="*/ 1670810 h 1670810"/>
              <a:gd name="connsiteX7" fmla="*/ 0 w 2194560"/>
              <a:gd name="connsiteY7" fmla="*/ 1392336 h 1670810"/>
              <a:gd name="connsiteX8" fmla="*/ 0 w 2194560"/>
              <a:gd name="connsiteY8" fmla="*/ 278474 h 16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670810">
                <a:moveTo>
                  <a:pt x="0" y="278474"/>
                </a:moveTo>
                <a:cubicBezTo>
                  <a:pt x="0" y="124677"/>
                  <a:pt x="124677" y="0"/>
                  <a:pt x="278474" y="0"/>
                </a:cubicBezTo>
                <a:lnTo>
                  <a:pt x="1916086" y="0"/>
                </a:lnTo>
                <a:cubicBezTo>
                  <a:pt x="2069883" y="0"/>
                  <a:pt x="2194560" y="124677"/>
                  <a:pt x="2194560" y="278474"/>
                </a:cubicBezTo>
                <a:lnTo>
                  <a:pt x="2194560" y="1392336"/>
                </a:lnTo>
                <a:cubicBezTo>
                  <a:pt x="2194560" y="1546133"/>
                  <a:pt x="2069883" y="1670810"/>
                  <a:pt x="1916086" y="1670810"/>
                </a:cubicBezTo>
                <a:lnTo>
                  <a:pt x="278474" y="1670810"/>
                </a:lnTo>
                <a:cubicBezTo>
                  <a:pt x="124677" y="1670810"/>
                  <a:pt x="0" y="1546133"/>
                  <a:pt x="0" y="1392336"/>
                </a:cubicBezTo>
                <a:lnTo>
                  <a:pt x="0" y="27847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0142" tIns="115852" rIns="150142" bIns="115852" numCol="1" spcCol="1270" anchor="ctr" anchorCtr="0">
            <a:noAutofit/>
          </a:bodyPr>
          <a:lstStyle/>
          <a:p>
            <a:pPr lvl="0" algn="ctr" defTabSz="800100" rtl="1">
              <a:lnSpc>
                <a:spcPct val="90000"/>
              </a:lnSpc>
              <a:spcBef>
                <a:spcPct val="0"/>
              </a:spcBef>
              <a:spcAft>
                <a:spcPct val="35000"/>
              </a:spcAft>
            </a:pPr>
            <a:r>
              <a:rPr lang="ar-EG" sz="1800" b="1" kern="1200" dirty="0" smtClean="0"/>
              <a:t>توضع أدوات وعناصر التقييم والمتابعة فى مكان واضح ، لتكون معلومة لدى جميع العاملين .</a:t>
            </a:r>
            <a:endParaRPr lang="ar-EG" sz="1800" b="1" kern="1200" dirty="0"/>
          </a:p>
        </p:txBody>
      </p:sp>
    </p:spTree>
    <p:extLst>
      <p:ext uri="{BB962C8B-B14F-4D97-AF65-F5344CB8AC3E}">
        <p14:creationId xmlns:p14="http://schemas.microsoft.com/office/powerpoint/2010/main" xmlns="" val="2034004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فائدة التنميط والمعايرة </a:t>
            </a:r>
          </a:p>
        </p:txBody>
      </p:sp>
      <p:sp>
        <p:nvSpPr>
          <p:cNvPr id="6" name="Freeform 5"/>
          <p:cNvSpPr/>
          <p:nvPr/>
        </p:nvSpPr>
        <p:spPr>
          <a:xfrm>
            <a:off x="2411760" y="2276872"/>
            <a:ext cx="5327497" cy="1161003"/>
          </a:xfrm>
          <a:custGeom>
            <a:avLst/>
            <a:gdLst>
              <a:gd name="connsiteX0" fmla="*/ 0 w 5327497"/>
              <a:gd name="connsiteY0" fmla="*/ 0 h 1161003"/>
              <a:gd name="connsiteX1" fmla="*/ 5327497 w 5327497"/>
              <a:gd name="connsiteY1" fmla="*/ 0 h 1161003"/>
              <a:gd name="connsiteX2" fmla="*/ 5327497 w 5327497"/>
              <a:gd name="connsiteY2" fmla="*/ 1161003 h 1161003"/>
              <a:gd name="connsiteX3" fmla="*/ 0 w 5327497"/>
              <a:gd name="connsiteY3" fmla="*/ 1161003 h 1161003"/>
              <a:gd name="connsiteX4" fmla="*/ 0 w 5327497"/>
              <a:gd name="connsiteY4" fmla="*/ 0 h 116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497" h="1161003">
                <a:moveTo>
                  <a:pt x="0" y="0"/>
                </a:moveTo>
                <a:lnTo>
                  <a:pt x="5327497" y="0"/>
                </a:lnTo>
                <a:lnTo>
                  <a:pt x="5327497" y="1161003"/>
                </a:lnTo>
                <a:lnTo>
                  <a:pt x="0" y="116100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1547"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توحيد أساليب العمل وإيجاد نظام ثابت .</a:t>
            </a:r>
            <a:endParaRPr lang="ar-EG" sz="2000" b="1" kern="1200" dirty="0"/>
          </a:p>
        </p:txBody>
      </p:sp>
      <p:sp>
        <p:nvSpPr>
          <p:cNvPr id="7" name="Oval 6"/>
          <p:cNvSpPr/>
          <p:nvPr/>
        </p:nvSpPr>
        <p:spPr>
          <a:xfrm>
            <a:off x="1686133" y="2131746"/>
            <a:ext cx="1451254" cy="1451254"/>
          </a:xfrm>
          <a:prstGeom prst="ellipse">
            <a:avLst/>
          </a:prstGeom>
          <a:blipFill rotWithShape="0">
            <a:blip r:embed="rId4" cstate="print"/>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2411760" y="4018702"/>
            <a:ext cx="5327497" cy="1161003"/>
          </a:xfrm>
          <a:custGeom>
            <a:avLst/>
            <a:gdLst>
              <a:gd name="connsiteX0" fmla="*/ 0 w 5327497"/>
              <a:gd name="connsiteY0" fmla="*/ 0 h 1161003"/>
              <a:gd name="connsiteX1" fmla="*/ 5327497 w 5327497"/>
              <a:gd name="connsiteY1" fmla="*/ 0 h 1161003"/>
              <a:gd name="connsiteX2" fmla="*/ 5327497 w 5327497"/>
              <a:gd name="connsiteY2" fmla="*/ 1161003 h 1161003"/>
              <a:gd name="connsiteX3" fmla="*/ 0 w 5327497"/>
              <a:gd name="connsiteY3" fmla="*/ 1161003 h 1161003"/>
              <a:gd name="connsiteX4" fmla="*/ 0 w 5327497"/>
              <a:gd name="connsiteY4" fmla="*/ 0 h 116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497" h="1161003">
                <a:moveTo>
                  <a:pt x="0" y="0"/>
                </a:moveTo>
                <a:lnTo>
                  <a:pt x="5327497" y="0"/>
                </a:lnTo>
                <a:lnTo>
                  <a:pt x="5327497" y="1161003"/>
                </a:lnTo>
                <a:lnTo>
                  <a:pt x="0" y="1161003"/>
                </a:lnTo>
                <a:lnTo>
                  <a:pt x="0" y="0"/>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921547"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منع الخطا الناتج عن النسيان .</a:t>
            </a:r>
            <a:endParaRPr lang="ar-EG" sz="2000" b="1" kern="1200" dirty="0"/>
          </a:p>
        </p:txBody>
      </p:sp>
      <p:sp>
        <p:nvSpPr>
          <p:cNvPr id="9" name="Oval 8"/>
          <p:cNvSpPr/>
          <p:nvPr/>
        </p:nvSpPr>
        <p:spPr>
          <a:xfrm>
            <a:off x="1686133" y="3873577"/>
            <a:ext cx="1451254" cy="1451254"/>
          </a:xfrm>
          <a:prstGeom prst="ellipse">
            <a:avLst/>
          </a:prstGeom>
          <a:blipFill rotWithShape="0">
            <a:blip r:embed="rId5" cstate="print"/>
            <a:stretch>
              <a:fillRect/>
            </a:stretch>
          </a:blipFill>
        </p:spPr>
        <p:style>
          <a:lnRef idx="2">
            <a:schemeClr val="accent2">
              <a:hueOff val="4681519"/>
              <a:satOff val="-5839"/>
              <a:lumOff val="137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1941604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الالتزام والآنضباط الذاتى </a:t>
            </a:r>
          </a:p>
        </p:txBody>
      </p:sp>
      <p:sp>
        <p:nvSpPr>
          <p:cNvPr id="5" name="Freeform 4"/>
          <p:cNvSpPr/>
          <p:nvPr/>
        </p:nvSpPr>
        <p:spPr>
          <a:xfrm rot="5400000">
            <a:off x="5488301" y="4066126"/>
            <a:ext cx="3931636" cy="831692"/>
          </a:xfrm>
          <a:custGeom>
            <a:avLst/>
            <a:gdLst>
              <a:gd name="connsiteX0" fmla="*/ 0 w 3931636"/>
              <a:gd name="connsiteY0" fmla="*/ 0 h 831692"/>
              <a:gd name="connsiteX1" fmla="*/ 3931636 w 3931636"/>
              <a:gd name="connsiteY1" fmla="*/ 0 h 831692"/>
              <a:gd name="connsiteX2" fmla="*/ 3931636 w 3931636"/>
              <a:gd name="connsiteY2" fmla="*/ 831692 h 831692"/>
              <a:gd name="connsiteX3" fmla="*/ 0 w 3931636"/>
              <a:gd name="connsiteY3" fmla="*/ 831692 h 831692"/>
              <a:gd name="connsiteX4" fmla="*/ 0 w 3931636"/>
              <a:gd name="connsiteY4" fmla="*/ 0 h 83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636" h="831692">
                <a:moveTo>
                  <a:pt x="0" y="0"/>
                </a:moveTo>
                <a:lnTo>
                  <a:pt x="3931636" y="0"/>
                </a:lnTo>
                <a:lnTo>
                  <a:pt x="3931636" y="831692"/>
                </a:lnTo>
                <a:lnTo>
                  <a:pt x="0" y="8316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3506" tIns="0" rIns="0" bIns="0" numCol="1" spcCol="1270" anchor="ctr" anchorCtr="0">
            <a:noAutofit/>
          </a:bodyPr>
          <a:lstStyle/>
          <a:p>
            <a:pPr lvl="0" algn="ctr" defTabSz="622300" rtl="1">
              <a:lnSpc>
                <a:spcPct val="90000"/>
              </a:lnSpc>
              <a:spcBef>
                <a:spcPct val="0"/>
              </a:spcBef>
              <a:spcAft>
                <a:spcPct val="35000"/>
              </a:spcAft>
            </a:pPr>
            <a:endParaRPr lang="ar-EG" sz="1400" b="1" kern="1200" dirty="0" smtClean="0"/>
          </a:p>
          <a:p>
            <a:pPr lvl="0" algn="ctr" defTabSz="622300" rtl="1">
              <a:lnSpc>
                <a:spcPct val="90000"/>
              </a:lnSpc>
              <a:spcBef>
                <a:spcPct val="0"/>
              </a:spcBef>
              <a:spcAft>
                <a:spcPct val="35000"/>
              </a:spcAft>
            </a:pPr>
            <a:r>
              <a:rPr lang="ar-EG" sz="2800" b="1" kern="1200" dirty="0" smtClean="0"/>
              <a:t>الالتزام والآنضباط الذاتى </a:t>
            </a:r>
            <a:endParaRPr lang="ar-EG" sz="2800" b="1" kern="1200" dirty="0"/>
          </a:p>
        </p:txBody>
      </p:sp>
      <p:sp>
        <p:nvSpPr>
          <p:cNvPr id="6" name="Freeform 5"/>
          <p:cNvSpPr/>
          <p:nvPr/>
        </p:nvSpPr>
        <p:spPr>
          <a:xfrm>
            <a:off x="1346041" y="2516154"/>
            <a:ext cx="5692232" cy="3931636"/>
          </a:xfrm>
          <a:custGeom>
            <a:avLst/>
            <a:gdLst>
              <a:gd name="connsiteX0" fmla="*/ 0 w 5692232"/>
              <a:gd name="connsiteY0" fmla="*/ 0 h 3931636"/>
              <a:gd name="connsiteX1" fmla="*/ 5692232 w 5692232"/>
              <a:gd name="connsiteY1" fmla="*/ 0 h 3931636"/>
              <a:gd name="connsiteX2" fmla="*/ 5692232 w 5692232"/>
              <a:gd name="connsiteY2" fmla="*/ 3931636 h 3931636"/>
              <a:gd name="connsiteX3" fmla="*/ 0 w 5692232"/>
              <a:gd name="connsiteY3" fmla="*/ 3931636 h 3931636"/>
              <a:gd name="connsiteX4" fmla="*/ 0 w 5692232"/>
              <a:gd name="connsiteY4" fmla="*/ 0 h 39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2232" h="3931636">
                <a:moveTo>
                  <a:pt x="0" y="0"/>
                </a:moveTo>
                <a:lnTo>
                  <a:pt x="5692232" y="0"/>
                </a:lnTo>
                <a:lnTo>
                  <a:pt x="5692232" y="3931636"/>
                </a:lnTo>
                <a:lnTo>
                  <a:pt x="0" y="3931636"/>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2240" tIns="733506" rIns="142240" bIns="142240" numCol="1" spcCol="1270" anchor="t" anchorCtr="0">
            <a:noAutofit/>
          </a:bodyPr>
          <a:lstStyle/>
          <a:p>
            <a:pPr marL="228600" lvl="1" indent="-228600" algn="justLow" defTabSz="889000" rtl="1">
              <a:lnSpc>
                <a:spcPct val="90000"/>
              </a:lnSpc>
              <a:spcBef>
                <a:spcPct val="0"/>
              </a:spcBef>
              <a:spcAft>
                <a:spcPct val="15000"/>
              </a:spcAft>
              <a:buChar char="••"/>
            </a:pPr>
            <a:endParaRPr lang="ar-EG" sz="2000" b="1" kern="1200" dirty="0"/>
          </a:p>
          <a:p>
            <a:pPr marL="57150" lvl="1" indent="-57150" algn="justLow" defTabSz="466725" rtl="1">
              <a:lnSpc>
                <a:spcPct val="90000"/>
              </a:lnSpc>
              <a:spcBef>
                <a:spcPct val="0"/>
              </a:spcBef>
              <a:spcAft>
                <a:spcPct val="15000"/>
              </a:spcAft>
              <a:buChar char="••"/>
            </a:pPr>
            <a:endParaRPr lang="ar-EG" sz="1050" b="1" kern="1200" dirty="0"/>
          </a:p>
          <a:p>
            <a:pPr marL="228600" lvl="1" indent="-228600" algn="justLow" defTabSz="889000" rtl="1">
              <a:lnSpc>
                <a:spcPct val="90000"/>
              </a:lnSpc>
              <a:spcBef>
                <a:spcPct val="0"/>
              </a:spcBef>
              <a:spcAft>
                <a:spcPct val="15000"/>
              </a:spcAft>
              <a:buChar char="••"/>
            </a:pPr>
            <a:endParaRPr lang="ar-EG" sz="2000" b="1" kern="1200" dirty="0"/>
          </a:p>
          <a:p>
            <a:pPr marL="228600" lvl="1" indent="-228600" algn="justLow" defTabSz="889000" rtl="1">
              <a:lnSpc>
                <a:spcPct val="90000"/>
              </a:lnSpc>
              <a:spcBef>
                <a:spcPct val="0"/>
              </a:spcBef>
              <a:spcAft>
                <a:spcPct val="15000"/>
              </a:spcAft>
              <a:buChar char="••"/>
            </a:pPr>
            <a:r>
              <a:rPr lang="ar-EG" sz="2400" b="1" kern="1200" dirty="0" smtClean="0"/>
              <a:t>تهدف هذه الدورة إلى إقناع العاملين وتحقيق فهمهم لآساليب العمل الجديدة وضمان التزامهم بالنظام الذى تم توثيقه وما يتضمنه من إجراءات وإرشادات ولوائح لتحقيق الآنضباط والآلتزام .</a:t>
            </a:r>
            <a:endParaRPr lang="ar-EG" sz="2400" b="1" kern="1200" dirty="0"/>
          </a:p>
        </p:txBody>
      </p:sp>
      <p:sp>
        <p:nvSpPr>
          <p:cNvPr id="7" name="Rectangle 6"/>
          <p:cNvSpPr/>
          <p:nvPr/>
        </p:nvSpPr>
        <p:spPr>
          <a:xfrm>
            <a:off x="6206581" y="1418320"/>
            <a:ext cx="1663384" cy="1663384"/>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420092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طرائق تحقيق الالتزام والانضباط الذاتى </a:t>
            </a:r>
          </a:p>
        </p:txBody>
      </p:sp>
      <p:sp>
        <p:nvSpPr>
          <p:cNvPr id="4" name="Freeform 3"/>
          <p:cNvSpPr/>
          <p:nvPr/>
        </p:nvSpPr>
        <p:spPr>
          <a:xfrm>
            <a:off x="692242" y="2615171"/>
            <a:ext cx="3600816" cy="1125255"/>
          </a:xfrm>
          <a:custGeom>
            <a:avLst/>
            <a:gdLst>
              <a:gd name="connsiteX0" fmla="*/ 0 w 3600816"/>
              <a:gd name="connsiteY0" fmla="*/ 0 h 1125255"/>
              <a:gd name="connsiteX1" fmla="*/ 3600816 w 3600816"/>
              <a:gd name="connsiteY1" fmla="*/ 0 h 1125255"/>
              <a:gd name="connsiteX2" fmla="*/ 3600816 w 3600816"/>
              <a:gd name="connsiteY2" fmla="*/ 1125255 h 1125255"/>
              <a:gd name="connsiteX3" fmla="*/ 0 w 3600816"/>
              <a:gd name="connsiteY3" fmla="*/ 1125255 h 1125255"/>
              <a:gd name="connsiteX4" fmla="*/ 0 w 3600816"/>
              <a:gd name="connsiteY4" fmla="*/ 0 h 112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816" h="1125255">
                <a:moveTo>
                  <a:pt x="0" y="0"/>
                </a:moveTo>
                <a:lnTo>
                  <a:pt x="3600816" y="0"/>
                </a:lnTo>
                <a:lnTo>
                  <a:pt x="3600816" y="1125255"/>
                </a:lnTo>
                <a:lnTo>
                  <a:pt x="0" y="112525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173" tIns="87630" rIns="87630" bIns="87630" numCol="1" spcCol="1270" anchor="ctr" anchorCtr="0">
            <a:noAutofit/>
          </a:bodyPr>
          <a:lstStyle/>
          <a:p>
            <a:pPr lvl="0" algn="ctr" defTabSz="1022350" rtl="1">
              <a:lnSpc>
                <a:spcPct val="90000"/>
              </a:lnSpc>
              <a:spcBef>
                <a:spcPct val="0"/>
              </a:spcBef>
              <a:spcAft>
                <a:spcPct val="35000"/>
              </a:spcAft>
            </a:pPr>
            <a:r>
              <a:rPr lang="ar-EG" sz="2300" b="1" kern="1200" dirty="0" smtClean="0">
                <a:solidFill>
                  <a:srgbClr val="002060"/>
                </a:solidFill>
              </a:rPr>
              <a:t>التوجيه الشفوى .</a:t>
            </a:r>
            <a:endParaRPr lang="ar-EG" sz="2300" b="1" kern="1200" dirty="0">
              <a:solidFill>
                <a:srgbClr val="002060"/>
              </a:solidFill>
            </a:endParaRPr>
          </a:p>
        </p:txBody>
      </p:sp>
      <p:sp>
        <p:nvSpPr>
          <p:cNvPr id="5" name="Rectangle 4"/>
          <p:cNvSpPr/>
          <p:nvPr/>
        </p:nvSpPr>
        <p:spPr>
          <a:xfrm>
            <a:off x="542208" y="2452634"/>
            <a:ext cx="787678" cy="1181517"/>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4640935" y="2615171"/>
            <a:ext cx="3600816" cy="1125255"/>
          </a:xfrm>
          <a:custGeom>
            <a:avLst/>
            <a:gdLst>
              <a:gd name="connsiteX0" fmla="*/ 0 w 3600816"/>
              <a:gd name="connsiteY0" fmla="*/ 0 h 1125255"/>
              <a:gd name="connsiteX1" fmla="*/ 3600816 w 3600816"/>
              <a:gd name="connsiteY1" fmla="*/ 0 h 1125255"/>
              <a:gd name="connsiteX2" fmla="*/ 3600816 w 3600816"/>
              <a:gd name="connsiteY2" fmla="*/ 1125255 h 1125255"/>
              <a:gd name="connsiteX3" fmla="*/ 0 w 3600816"/>
              <a:gd name="connsiteY3" fmla="*/ 1125255 h 1125255"/>
              <a:gd name="connsiteX4" fmla="*/ 0 w 3600816"/>
              <a:gd name="connsiteY4" fmla="*/ 0 h 112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816" h="1125255">
                <a:moveTo>
                  <a:pt x="0" y="0"/>
                </a:moveTo>
                <a:lnTo>
                  <a:pt x="3600816" y="0"/>
                </a:lnTo>
                <a:lnTo>
                  <a:pt x="3600816" y="1125255"/>
                </a:lnTo>
                <a:lnTo>
                  <a:pt x="0" y="112525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173" tIns="87630" rIns="87630" bIns="87630" numCol="1" spcCol="1270" anchor="ctr" anchorCtr="0">
            <a:noAutofit/>
          </a:bodyPr>
          <a:lstStyle/>
          <a:p>
            <a:pPr lvl="0" algn="ctr" defTabSz="1022350" rtl="1">
              <a:lnSpc>
                <a:spcPct val="90000"/>
              </a:lnSpc>
              <a:spcBef>
                <a:spcPct val="0"/>
              </a:spcBef>
              <a:spcAft>
                <a:spcPct val="35000"/>
              </a:spcAft>
            </a:pPr>
            <a:r>
              <a:rPr lang="ar-EG" sz="2300" b="1" kern="1200" dirty="0" smtClean="0">
                <a:solidFill>
                  <a:srgbClr val="002060"/>
                </a:solidFill>
              </a:rPr>
              <a:t>الاجتماعات .</a:t>
            </a:r>
            <a:endParaRPr lang="ar-EG" sz="2300" b="1" kern="1200" dirty="0">
              <a:solidFill>
                <a:srgbClr val="002060"/>
              </a:solidFill>
            </a:endParaRPr>
          </a:p>
        </p:txBody>
      </p:sp>
      <p:sp>
        <p:nvSpPr>
          <p:cNvPr id="8" name="Rectangle 7"/>
          <p:cNvSpPr/>
          <p:nvPr/>
        </p:nvSpPr>
        <p:spPr>
          <a:xfrm>
            <a:off x="4490901" y="2452634"/>
            <a:ext cx="787678" cy="1181517"/>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2666588" y="4031742"/>
            <a:ext cx="3600816" cy="1125255"/>
          </a:xfrm>
          <a:custGeom>
            <a:avLst/>
            <a:gdLst>
              <a:gd name="connsiteX0" fmla="*/ 0 w 3600816"/>
              <a:gd name="connsiteY0" fmla="*/ 0 h 1125255"/>
              <a:gd name="connsiteX1" fmla="*/ 3600816 w 3600816"/>
              <a:gd name="connsiteY1" fmla="*/ 0 h 1125255"/>
              <a:gd name="connsiteX2" fmla="*/ 3600816 w 3600816"/>
              <a:gd name="connsiteY2" fmla="*/ 1125255 h 1125255"/>
              <a:gd name="connsiteX3" fmla="*/ 0 w 3600816"/>
              <a:gd name="connsiteY3" fmla="*/ 1125255 h 1125255"/>
              <a:gd name="connsiteX4" fmla="*/ 0 w 3600816"/>
              <a:gd name="connsiteY4" fmla="*/ 0 h 112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816" h="1125255">
                <a:moveTo>
                  <a:pt x="0" y="0"/>
                </a:moveTo>
                <a:lnTo>
                  <a:pt x="3600816" y="0"/>
                </a:lnTo>
                <a:lnTo>
                  <a:pt x="3600816" y="1125255"/>
                </a:lnTo>
                <a:lnTo>
                  <a:pt x="0" y="112525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173" tIns="87630" rIns="87630" bIns="87630" numCol="1" spcCol="1270" anchor="ctr" anchorCtr="0">
            <a:noAutofit/>
          </a:bodyPr>
          <a:lstStyle/>
          <a:p>
            <a:pPr lvl="0" algn="ctr" defTabSz="1022350" rtl="1">
              <a:lnSpc>
                <a:spcPct val="90000"/>
              </a:lnSpc>
              <a:spcBef>
                <a:spcPct val="0"/>
              </a:spcBef>
              <a:spcAft>
                <a:spcPct val="35000"/>
              </a:spcAft>
            </a:pPr>
            <a:r>
              <a:rPr lang="ar-EG" sz="2300" b="1" kern="1200" dirty="0" smtClean="0">
                <a:solidFill>
                  <a:srgbClr val="002060"/>
                </a:solidFill>
              </a:rPr>
              <a:t>التدريب العملى على رأس العمل لإنجاز مهام محددة  بإستخدام عناصر التقييم .</a:t>
            </a:r>
            <a:endParaRPr lang="ar-EG" sz="2300" b="1" kern="1200" dirty="0">
              <a:solidFill>
                <a:srgbClr val="002060"/>
              </a:solidFill>
            </a:endParaRPr>
          </a:p>
        </p:txBody>
      </p:sp>
      <p:sp>
        <p:nvSpPr>
          <p:cNvPr id="10" name="Rectangle 9"/>
          <p:cNvSpPr/>
          <p:nvPr/>
        </p:nvSpPr>
        <p:spPr>
          <a:xfrm>
            <a:off x="2516554" y="3869205"/>
            <a:ext cx="787678" cy="1181517"/>
          </a:xfrm>
          <a:prstGeom prst="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725696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فائدة عملية الالتزام والانضباط الذاتى </a:t>
            </a:r>
          </a:p>
        </p:txBody>
      </p:sp>
      <p:graphicFrame>
        <p:nvGraphicFramePr>
          <p:cNvPr id="4" name="Diagram 3"/>
          <p:cNvGraphicFramePr/>
          <p:nvPr>
            <p:extLst>
              <p:ext uri="{D42A27DB-BD31-4B8C-83A1-F6EECF244321}">
                <p14:modId xmlns:p14="http://schemas.microsoft.com/office/powerpoint/2010/main" xmlns="" val="2066446081"/>
              </p:ext>
            </p:extLst>
          </p:nvPr>
        </p:nvGraphicFramePr>
        <p:xfrm>
          <a:off x="328613" y="971550"/>
          <a:ext cx="8572500" cy="5769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40868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0" y="-13447"/>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ينطلق كايزن من الأسس التالية</a:t>
            </a:r>
          </a:p>
        </p:txBody>
      </p:sp>
      <p:sp>
        <p:nvSpPr>
          <p:cNvPr id="4" name="Horizontal Scroll 3"/>
          <p:cNvSpPr/>
          <p:nvPr/>
        </p:nvSpPr>
        <p:spPr>
          <a:xfrm>
            <a:off x="1331640" y="2060848"/>
            <a:ext cx="6400800" cy="1080120"/>
          </a:xfrm>
          <a:prstGeom prst="horizontalScroll">
            <a:avLst/>
          </a:prstGeom>
          <a:solidFill>
            <a:schemeClr val="tx2">
              <a:lumMod val="60000"/>
              <a:lumOff val="40000"/>
            </a:schemeClr>
          </a:solidFill>
          <a:ln w="25400" cap="flat" cmpd="sng" algn="ctr">
            <a:solidFill>
              <a:srgbClr val="FFFFFF"/>
            </a:solidFill>
            <a:prstDash val="solid"/>
          </a:ln>
          <a:effectLst/>
        </p:spPr>
        <p:txBody>
          <a:bodyPr rtlCol="1" anchor="ctr"/>
          <a:lstStyle/>
          <a:p>
            <a:pPr algn="ctr" rtl="1">
              <a:defRPr/>
            </a:pPr>
            <a:r>
              <a:rPr lang="ar-EG" sz="2400" b="1" kern="0" dirty="0">
                <a:solidFill>
                  <a:srgbClr val="FFFFFF"/>
                </a:solidFill>
                <a:latin typeface="Simplified Arabic" panose="02020603050405020304" pitchFamily="18" charset="-78"/>
                <a:cs typeface="Simplified Arabic" panose="02020603050405020304" pitchFamily="18" charset="-78"/>
              </a:rPr>
              <a:t>ان لا يمر يوم واحد بدون إجراء أي نوع من التحسين، وفي أي مكان او قسم من المنظمة</a:t>
            </a:r>
          </a:p>
        </p:txBody>
      </p:sp>
      <p:sp>
        <p:nvSpPr>
          <p:cNvPr id="5" name="Horizontal Scroll 4"/>
          <p:cNvSpPr/>
          <p:nvPr/>
        </p:nvSpPr>
        <p:spPr>
          <a:xfrm>
            <a:off x="1331640" y="3176518"/>
            <a:ext cx="6400800" cy="1080120"/>
          </a:xfrm>
          <a:prstGeom prst="horizontalScroll">
            <a:avLst/>
          </a:prstGeom>
          <a:solidFill>
            <a:srgbClr val="9933FF"/>
          </a:solidFill>
          <a:ln w="25400" cap="flat" cmpd="sng" algn="ctr">
            <a:solidFill>
              <a:srgbClr val="FFFFFF"/>
            </a:solidFill>
            <a:prstDash val="solid"/>
          </a:ln>
          <a:effectLst/>
        </p:spPr>
        <p:txBody>
          <a:bodyPr rtlCol="1" anchor="ctr"/>
          <a:lstStyle/>
          <a:p>
            <a:pPr algn="ctr" rtl="1">
              <a:defRPr/>
            </a:pPr>
            <a:r>
              <a:rPr lang="ar-EG" sz="2400" b="1" kern="0" dirty="0">
                <a:solidFill>
                  <a:srgbClr val="FFFFFF"/>
                </a:solidFill>
                <a:latin typeface="Simplified Arabic" panose="02020603050405020304" pitchFamily="18" charset="-78"/>
                <a:cs typeface="Simplified Arabic" panose="02020603050405020304" pitchFamily="18" charset="-78"/>
              </a:rPr>
              <a:t>أي نشاط اداري يجب ان يؤدي الى زيادة رضا المستهلك – الزبون</a:t>
            </a:r>
          </a:p>
        </p:txBody>
      </p:sp>
      <p:sp>
        <p:nvSpPr>
          <p:cNvPr id="7" name="Horizontal Scroll 6"/>
          <p:cNvSpPr/>
          <p:nvPr/>
        </p:nvSpPr>
        <p:spPr>
          <a:xfrm>
            <a:off x="1360785" y="4346875"/>
            <a:ext cx="6400800" cy="1080120"/>
          </a:xfrm>
          <a:prstGeom prst="horizontalScroll">
            <a:avLst/>
          </a:prstGeom>
          <a:solidFill>
            <a:schemeClr val="accent2">
              <a:lumMod val="75000"/>
            </a:schemeClr>
          </a:solidFill>
          <a:ln w="25400" cap="flat" cmpd="sng" algn="ctr">
            <a:solidFill>
              <a:srgbClr val="FFFFFF"/>
            </a:solidFill>
            <a:prstDash val="solid"/>
          </a:ln>
          <a:effectLst/>
        </p:spPr>
        <p:txBody>
          <a:bodyPr rtlCol="1" anchor="ctr"/>
          <a:lstStyle/>
          <a:p>
            <a:pPr algn="ctr" rtl="1">
              <a:defRPr/>
            </a:pPr>
            <a:r>
              <a:rPr lang="ar-EG" sz="2400" b="1" kern="0" dirty="0">
                <a:solidFill>
                  <a:srgbClr val="FFFFFF"/>
                </a:solidFill>
                <a:latin typeface="Simplified Arabic" panose="02020603050405020304" pitchFamily="18" charset="-78"/>
                <a:cs typeface="Simplified Arabic" panose="02020603050405020304" pitchFamily="18" charset="-78"/>
              </a:rPr>
              <a:t>بلورة ثقافة للمنظمة تشجع العاملين على ابداء الاراء والاقتراحات للتحسين</a:t>
            </a:r>
          </a:p>
        </p:txBody>
      </p:sp>
    </p:spTree>
    <p:extLst>
      <p:ext uri="{BB962C8B-B14F-4D97-AF65-F5344CB8AC3E}">
        <p14:creationId xmlns:p14="http://schemas.microsoft.com/office/powerpoint/2010/main" xmlns="" val="1160434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تطبيق 5</a:t>
            </a:r>
            <a:r>
              <a:rPr lang="en-US" sz="3200" b="1" dirty="0">
                <a:solidFill>
                  <a:schemeClr val="bg1"/>
                </a:solidFill>
              </a:rPr>
              <a:t>s</a:t>
            </a:r>
            <a:endParaRPr lang="ar-EG" sz="3200" b="1" dirty="0">
              <a:solidFill>
                <a:schemeClr val="bg1"/>
              </a:solidFill>
            </a:endParaRPr>
          </a:p>
        </p:txBody>
      </p:sp>
      <p:sp>
        <p:nvSpPr>
          <p:cNvPr id="5" name="Rectangle 4"/>
          <p:cNvSpPr/>
          <p:nvPr/>
        </p:nvSpPr>
        <p:spPr>
          <a:xfrm>
            <a:off x="1115616" y="1571264"/>
            <a:ext cx="6096000" cy="478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639615" y="1290823"/>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ترتيب بيئة العمل ترتيبا وظيفيا .</a:t>
            </a:r>
            <a:endParaRPr lang="ar-EG" sz="2400" b="1" kern="1200" dirty="0"/>
          </a:p>
        </p:txBody>
      </p:sp>
      <p:sp>
        <p:nvSpPr>
          <p:cNvPr id="7" name="Rectangle 6"/>
          <p:cNvSpPr/>
          <p:nvPr/>
        </p:nvSpPr>
        <p:spPr>
          <a:xfrm>
            <a:off x="1115616" y="2433104"/>
            <a:ext cx="6096000" cy="4788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639615" y="2152664"/>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المحافظة على نظافة بيئة العمل .</a:t>
            </a:r>
            <a:endParaRPr lang="ar-EG" sz="2400" b="1" kern="1200" dirty="0"/>
          </a:p>
        </p:txBody>
      </p:sp>
      <p:sp>
        <p:nvSpPr>
          <p:cNvPr id="9" name="Rectangle 8"/>
          <p:cNvSpPr/>
          <p:nvPr/>
        </p:nvSpPr>
        <p:spPr>
          <a:xfrm>
            <a:off x="1115616" y="3294944"/>
            <a:ext cx="6096000" cy="478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639615" y="3014504"/>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تنمية القيم الجمالية فى بيئة العمل .</a:t>
            </a:r>
            <a:endParaRPr lang="ar-EG" sz="2400" b="1" kern="1200" dirty="0"/>
          </a:p>
        </p:txBody>
      </p:sp>
      <p:sp>
        <p:nvSpPr>
          <p:cNvPr id="11" name="Rectangle 10"/>
          <p:cNvSpPr/>
          <p:nvPr/>
        </p:nvSpPr>
        <p:spPr>
          <a:xfrm>
            <a:off x="1115616" y="4156784"/>
            <a:ext cx="6096000" cy="478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39615" y="3876344"/>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إيجاد بيئة عمل أمنة .</a:t>
            </a:r>
            <a:endParaRPr lang="ar-EG" sz="2400" b="1" kern="1200" dirty="0"/>
          </a:p>
        </p:txBody>
      </p:sp>
      <p:sp>
        <p:nvSpPr>
          <p:cNvPr id="13" name="Rectangle 12"/>
          <p:cNvSpPr/>
          <p:nvPr/>
        </p:nvSpPr>
        <p:spPr>
          <a:xfrm>
            <a:off x="1115616" y="5018624"/>
            <a:ext cx="6096000" cy="4788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639615" y="4738184"/>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التخلص من الفوضى والفاقد بأنواعه .</a:t>
            </a:r>
            <a:endParaRPr lang="ar-EG" sz="2400" b="1" kern="1200" dirty="0"/>
          </a:p>
        </p:txBody>
      </p:sp>
      <p:sp>
        <p:nvSpPr>
          <p:cNvPr id="15" name="Rectangle 14"/>
          <p:cNvSpPr/>
          <p:nvPr/>
        </p:nvSpPr>
        <p:spPr>
          <a:xfrm>
            <a:off x="1115616" y="5880464"/>
            <a:ext cx="6096000" cy="478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639615" y="5600023"/>
            <a:ext cx="4267200" cy="560880"/>
          </a:xfrm>
          <a:custGeom>
            <a:avLst/>
            <a:gdLst>
              <a:gd name="connsiteX0" fmla="*/ 0 w 4267200"/>
              <a:gd name="connsiteY0" fmla="*/ 93482 h 560880"/>
              <a:gd name="connsiteX1" fmla="*/ 93482 w 4267200"/>
              <a:gd name="connsiteY1" fmla="*/ 0 h 560880"/>
              <a:gd name="connsiteX2" fmla="*/ 4173718 w 4267200"/>
              <a:gd name="connsiteY2" fmla="*/ 0 h 560880"/>
              <a:gd name="connsiteX3" fmla="*/ 4267200 w 4267200"/>
              <a:gd name="connsiteY3" fmla="*/ 93482 h 560880"/>
              <a:gd name="connsiteX4" fmla="*/ 4267200 w 4267200"/>
              <a:gd name="connsiteY4" fmla="*/ 467398 h 560880"/>
              <a:gd name="connsiteX5" fmla="*/ 4173718 w 4267200"/>
              <a:gd name="connsiteY5" fmla="*/ 560880 h 560880"/>
              <a:gd name="connsiteX6" fmla="*/ 93482 w 4267200"/>
              <a:gd name="connsiteY6" fmla="*/ 560880 h 560880"/>
              <a:gd name="connsiteX7" fmla="*/ 0 w 4267200"/>
              <a:gd name="connsiteY7" fmla="*/ 467398 h 560880"/>
              <a:gd name="connsiteX8" fmla="*/ 0 w 42672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60880">
                <a:moveTo>
                  <a:pt x="0" y="93482"/>
                </a:moveTo>
                <a:cubicBezTo>
                  <a:pt x="0" y="41853"/>
                  <a:pt x="41853" y="0"/>
                  <a:pt x="93482" y="0"/>
                </a:cubicBezTo>
                <a:lnTo>
                  <a:pt x="4173718" y="0"/>
                </a:lnTo>
                <a:cubicBezTo>
                  <a:pt x="4225347" y="0"/>
                  <a:pt x="4267200" y="41853"/>
                  <a:pt x="4267200" y="93482"/>
                </a:cubicBezTo>
                <a:lnTo>
                  <a:pt x="4267200" y="467398"/>
                </a:lnTo>
                <a:cubicBezTo>
                  <a:pt x="4267200" y="519027"/>
                  <a:pt x="4225347" y="560880"/>
                  <a:pt x="417371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8670" tIns="27380" rIns="188670" bIns="27380" numCol="1" spcCol="1270" anchor="ctr" anchorCtr="0">
            <a:noAutofit/>
          </a:bodyPr>
          <a:lstStyle/>
          <a:p>
            <a:pPr lvl="0" algn="ctr" defTabSz="1066800" rtl="1">
              <a:lnSpc>
                <a:spcPct val="90000"/>
              </a:lnSpc>
              <a:spcBef>
                <a:spcPct val="0"/>
              </a:spcBef>
              <a:spcAft>
                <a:spcPct val="35000"/>
              </a:spcAft>
            </a:pPr>
            <a:r>
              <a:rPr lang="ar-EG" sz="2400" b="1" kern="1200" dirty="0" smtClean="0"/>
              <a:t>تنمية ولاء ورضا العاملين .</a:t>
            </a:r>
            <a:endParaRPr lang="ar-EG" sz="2400" b="1" kern="1200" dirty="0"/>
          </a:p>
        </p:txBody>
      </p:sp>
    </p:spTree>
    <p:extLst>
      <p:ext uri="{BB962C8B-B14F-4D97-AF65-F5344CB8AC3E}">
        <p14:creationId xmlns:p14="http://schemas.microsoft.com/office/powerpoint/2010/main" xmlns="" val="1838203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P spid="12" grpId="0" animBg="1"/>
      <p:bldP spid="14" grpId="0" animBg="1"/>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26" name="Picture 2" descr="http://2.bp.blogspot.com/-j3hkoK2irYk/USQ8xjaxeiI/AAAAAAAAADk/x4etiw78f3I/s1600/Kaize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347864" y="5517232"/>
            <a:ext cx="1794081" cy="769441"/>
          </a:xfrm>
          <a:prstGeom prst="rect">
            <a:avLst/>
          </a:prstGeom>
        </p:spPr>
        <p:txBody>
          <a:bodyPr wrap="none">
            <a:spAutoFit/>
          </a:bodyPr>
          <a:lstStyle/>
          <a:p>
            <a:pPr algn="ctr"/>
            <a:r>
              <a:rPr lang="ar-EG" sz="4400" b="1" dirty="0">
                <a:ln w="22225">
                  <a:solidFill>
                    <a:schemeClr val="accent2"/>
                  </a:solidFill>
                  <a:prstDash val="solid"/>
                </a:ln>
                <a:solidFill>
                  <a:schemeClr val="accent2">
                    <a:lumMod val="40000"/>
                    <a:lumOff val="60000"/>
                  </a:schemeClr>
                </a:solidFill>
              </a:rPr>
              <a:t>شكرا لكم</a:t>
            </a:r>
          </a:p>
        </p:txBody>
      </p:sp>
    </p:spTree>
    <p:extLst>
      <p:ext uri="{BB962C8B-B14F-4D97-AF65-F5344CB8AC3E}">
        <p14:creationId xmlns:p14="http://schemas.microsoft.com/office/powerpoint/2010/main" xmlns="" val="1481736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ينطلق كايزن من الأسس التالية</a:t>
            </a:r>
          </a:p>
        </p:txBody>
      </p:sp>
      <p:sp>
        <p:nvSpPr>
          <p:cNvPr id="3" name="Horizontal Scroll 2"/>
          <p:cNvSpPr/>
          <p:nvPr/>
        </p:nvSpPr>
        <p:spPr>
          <a:xfrm>
            <a:off x="1403648" y="2631828"/>
            <a:ext cx="6400800" cy="1080120"/>
          </a:xfrm>
          <a:prstGeom prst="horizontalScroll">
            <a:avLst/>
          </a:prstGeom>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EG" sz="2400" b="1" kern="0" dirty="0">
                <a:solidFill>
                  <a:srgbClr val="FFFFFF"/>
                </a:solidFill>
                <a:latin typeface="Simplified Arabic" panose="02020603050405020304" pitchFamily="18" charset="-78"/>
                <a:cs typeface="Simplified Arabic" panose="02020603050405020304" pitchFamily="18" charset="-78"/>
              </a:rPr>
              <a:t>دعم الادارة العليا ومساندتها لجهود التحسينات المستمرة</a:t>
            </a:r>
          </a:p>
        </p:txBody>
      </p:sp>
      <p:sp>
        <p:nvSpPr>
          <p:cNvPr id="4" name="Horizontal Scroll 3"/>
          <p:cNvSpPr/>
          <p:nvPr/>
        </p:nvSpPr>
        <p:spPr>
          <a:xfrm>
            <a:off x="298748" y="3579316"/>
            <a:ext cx="8610600" cy="1555576"/>
          </a:xfrm>
          <a:prstGeom prst="horizontalScroll">
            <a:avLst/>
          </a:prstGeom>
          <a:solidFill>
            <a:srgbClr val="00B0F0"/>
          </a:solidFill>
          <a:ln w="25400" cap="flat" cmpd="sng" algn="ctr">
            <a:solidFill>
              <a:srgbClr val="FFFFFF"/>
            </a:solidFill>
            <a:prstDash val="solid"/>
          </a:ln>
          <a:effectLst/>
        </p:spPr>
        <p:txBody>
          <a:bodyPr rtlCol="1" anchor="ctr"/>
          <a:lstStyle/>
          <a:p>
            <a:pPr algn="ctr" rtl="1">
              <a:defRPr/>
            </a:pPr>
            <a:r>
              <a:rPr lang="ar-EG" sz="2400" b="1" kern="0" dirty="0">
                <a:solidFill>
                  <a:srgbClr val="FFFFFF"/>
                </a:solidFill>
                <a:latin typeface="Simplified Arabic" panose="02020603050405020304" pitchFamily="18" charset="-78"/>
                <a:cs typeface="Simplified Arabic" panose="02020603050405020304" pitchFamily="18" charset="-78"/>
              </a:rPr>
              <a:t>الجودة اولا، وليس الربح اولا </a:t>
            </a:r>
            <a:r>
              <a:rPr lang="en-US" sz="2400" b="1" kern="0" dirty="0">
                <a:solidFill>
                  <a:srgbClr val="FFFFFF"/>
                </a:solidFill>
                <a:latin typeface="Simplified Arabic" panose="02020603050405020304" pitchFamily="18" charset="-78"/>
                <a:cs typeface="Simplified Arabic" panose="02020603050405020304" pitchFamily="18" charset="-78"/>
              </a:rPr>
              <a:t>Quality First,… not … Profit First: </a:t>
            </a:r>
            <a:r>
              <a:rPr lang="ar-EG" sz="2400" b="1" kern="0" dirty="0">
                <a:solidFill>
                  <a:srgbClr val="FFFFFF"/>
                </a:solidFill>
                <a:latin typeface="Simplified Arabic" panose="02020603050405020304" pitchFamily="18" charset="-78"/>
                <a:cs typeface="Simplified Arabic" panose="02020603050405020304" pitchFamily="18" charset="-78"/>
              </a:rPr>
              <a:t>تستطيع اية منظمة ان تزدهر اذا كان الزبائن الذين يشترون منتجاتها او خدماتها راضين تماما عنها</a:t>
            </a:r>
          </a:p>
        </p:txBody>
      </p:sp>
    </p:spTree>
    <p:extLst>
      <p:ext uri="{BB962C8B-B14F-4D97-AF65-F5344CB8AC3E}">
        <p14:creationId xmlns:p14="http://schemas.microsoft.com/office/powerpoint/2010/main" xmlns="" val="236230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stretch>
            <a:fillRect/>
          </a:stretch>
        </p:blipFill>
        <p:spPr>
          <a:xfrm>
            <a:off x="4" y="908720"/>
            <a:ext cx="9122371" cy="5949280"/>
          </a:xfrm>
          <a:prstGeom prst="rect">
            <a:avLst/>
          </a:prstGeom>
          <a:solidFill>
            <a:srgbClr val="D60093"/>
          </a:solidFill>
        </p:spPr>
      </p:pic>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مبادئ كايزن</a:t>
            </a:r>
          </a:p>
        </p:txBody>
      </p:sp>
      <p:sp>
        <p:nvSpPr>
          <p:cNvPr id="4" name="Oval 3"/>
          <p:cNvSpPr/>
          <p:nvPr/>
        </p:nvSpPr>
        <p:spPr>
          <a:xfrm>
            <a:off x="4876471" y="3097470"/>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 التركيز على كامل النظام بدلا من التركيز على احد الأقسام او الشُعب</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5" name="Oval 4"/>
          <p:cNvSpPr/>
          <p:nvPr/>
        </p:nvSpPr>
        <p:spPr>
          <a:xfrm>
            <a:off x="2411760" y="3789040"/>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عدم توجيه اللوم والحكم على الآخرين </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7" name="Oval 6"/>
          <p:cNvSpPr/>
          <p:nvPr/>
        </p:nvSpPr>
        <p:spPr>
          <a:xfrm>
            <a:off x="30651" y="2926384"/>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 وضع العملاء على راس اولويات المؤسسة</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7734667" y="1772816"/>
            <a:ext cx="864096" cy="864096"/>
          </a:xfrm>
          <a:prstGeom prst="ellipse">
            <a:avLst/>
          </a:prstGeom>
          <a:solidFill>
            <a:srgbClr val="D60093"/>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1</a:t>
            </a:r>
          </a:p>
        </p:txBody>
      </p:sp>
      <p:sp>
        <p:nvSpPr>
          <p:cNvPr id="9" name="Oval 8"/>
          <p:cNvSpPr/>
          <p:nvPr/>
        </p:nvSpPr>
        <p:spPr>
          <a:xfrm>
            <a:off x="5364088" y="1028343"/>
            <a:ext cx="864096" cy="864096"/>
          </a:xfrm>
          <a:prstGeom prst="ellipse">
            <a:avLst/>
          </a:prstGeom>
          <a:solidFill>
            <a:srgbClr val="D60093"/>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2</a:t>
            </a:r>
          </a:p>
        </p:txBody>
      </p:sp>
      <p:sp>
        <p:nvSpPr>
          <p:cNvPr id="10" name="Oval 9"/>
          <p:cNvSpPr/>
          <p:nvPr/>
        </p:nvSpPr>
        <p:spPr>
          <a:xfrm>
            <a:off x="467544" y="978761"/>
            <a:ext cx="864096" cy="864096"/>
          </a:xfrm>
          <a:prstGeom prst="ellipse">
            <a:avLst/>
          </a:prstGeom>
          <a:solidFill>
            <a:srgbClr val="D60093"/>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4</a:t>
            </a:r>
          </a:p>
        </p:txBody>
      </p:sp>
      <p:sp>
        <p:nvSpPr>
          <p:cNvPr id="11" name="Oval 10"/>
          <p:cNvSpPr/>
          <p:nvPr/>
        </p:nvSpPr>
        <p:spPr>
          <a:xfrm>
            <a:off x="2915816" y="1772816"/>
            <a:ext cx="864096" cy="864096"/>
          </a:xfrm>
          <a:prstGeom prst="ellipse">
            <a:avLst/>
          </a:prstGeom>
          <a:solidFill>
            <a:srgbClr val="D60093"/>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solidFill>
                  <a:prstClr val="white"/>
                </a:solidFill>
                <a:latin typeface="Simplified Arabic" panose="02020603050405020304" pitchFamily="18" charset="-78"/>
                <a:cs typeface="Simplified Arabic" panose="02020603050405020304" pitchFamily="18" charset="-78"/>
              </a:rPr>
              <a:t>3</a:t>
            </a:r>
          </a:p>
        </p:txBody>
      </p:sp>
      <p:sp>
        <p:nvSpPr>
          <p:cNvPr id="12" name="Oval 11"/>
          <p:cNvSpPr/>
          <p:nvPr/>
        </p:nvSpPr>
        <p:spPr>
          <a:xfrm>
            <a:off x="7230611" y="3772562"/>
            <a:ext cx="1872208" cy="1944216"/>
          </a:xfrm>
          <a:prstGeom prst="ellipse">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EG" sz="2000" b="1" dirty="0">
                <a:solidFill>
                  <a:srgbClr val="002060"/>
                </a:solidFill>
                <a:latin typeface="Simplified Arabic" panose="02020603050405020304" pitchFamily="18" charset="-78"/>
                <a:cs typeface="Simplified Arabic" panose="02020603050405020304" pitchFamily="18" charset="-78"/>
              </a:rPr>
              <a:t> العمليات تخلق النتائج </a:t>
            </a:r>
            <a:endParaRPr lang="en-US" sz="2000" dirty="0">
              <a:solidFill>
                <a:srgbClr val="002060"/>
              </a:solidFill>
              <a:latin typeface="Simplified Arabic" panose="02020603050405020304" pitchFamily="18" charset="-78"/>
              <a:cs typeface="Simplified Arabic" panose="02020603050405020304" pitchFamily="18" charset="-78"/>
            </a:endParaRPr>
          </a:p>
        </p:txBody>
      </p:sp>
      <p:cxnSp>
        <p:nvCxnSpPr>
          <p:cNvPr id="13" name="Straight Connector 12"/>
          <p:cNvCxnSpPr/>
          <p:nvPr/>
        </p:nvCxnSpPr>
        <p:spPr>
          <a:xfrm>
            <a:off x="8166715" y="2636912"/>
            <a:ext cx="0" cy="1152128"/>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a:off x="5827165" y="1941984"/>
            <a:ext cx="0" cy="1152128"/>
          </a:xfrm>
          <a:prstGeom prst="line">
            <a:avLst/>
          </a:prstGeom>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3347864" y="2636912"/>
            <a:ext cx="0" cy="1152128"/>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912890" y="1772816"/>
            <a:ext cx="0" cy="1152128"/>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2517083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11797" y="908720"/>
            <a:ext cx="9110574" cy="5495386"/>
          </a:xfrm>
          <a:prstGeom prst="rect">
            <a:avLst/>
          </a:prstGeom>
        </p:spPr>
      </p:pic>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متى نقول اننا قد نفذنا برنامج كايزن</a:t>
            </a:r>
          </a:p>
        </p:txBody>
      </p:sp>
      <p:sp>
        <p:nvSpPr>
          <p:cNvPr id="3" name="Plaque 2"/>
          <p:cNvSpPr/>
          <p:nvPr/>
        </p:nvSpPr>
        <p:spPr bwMode="auto">
          <a:xfrm>
            <a:off x="6090913" y="2420888"/>
            <a:ext cx="2443163" cy="1700212"/>
          </a:xfrm>
          <a:prstGeom prst="plaque">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dirty="0">
              <a:latin typeface="Simplified Arabic" panose="02020603050405020304" pitchFamily="18" charset="-78"/>
              <a:cs typeface="Simplified Arabic" panose="02020603050405020304" pitchFamily="18" charset="-78"/>
            </a:endParaRPr>
          </a:p>
          <a:p>
            <a:pPr algn="ctr" rtl="1"/>
            <a:r>
              <a:rPr lang="ar-SA" sz="2000" b="1" dirty="0">
                <a:latin typeface="Simplified Arabic" panose="02020603050405020304" pitchFamily="18" charset="-78"/>
                <a:cs typeface="Simplified Arabic" panose="02020603050405020304" pitchFamily="18" charset="-78"/>
              </a:rPr>
              <a:t>عندما عمل تحسينات كبيرة</a:t>
            </a:r>
            <a:endParaRPr lang="ar-EG" sz="20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4" name="Plaque 3"/>
          <p:cNvSpPr/>
          <p:nvPr/>
        </p:nvSpPr>
        <p:spPr bwMode="auto">
          <a:xfrm>
            <a:off x="611564" y="2420888"/>
            <a:ext cx="2443163" cy="1700212"/>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0" b="1" dirty="0">
              <a:latin typeface="Simplified Arabic" panose="02020603050405020304" pitchFamily="18" charset="-78"/>
              <a:cs typeface="Simplified Arabic" panose="02020603050405020304" pitchFamily="18" charset="-78"/>
            </a:endParaRPr>
          </a:p>
          <a:p>
            <a:pPr algn="ctr" rtl="1"/>
            <a:r>
              <a:rPr lang="ar-SA" sz="2000" b="1" dirty="0">
                <a:latin typeface="Simplified Arabic" panose="02020603050405020304" pitchFamily="18" charset="-78"/>
                <a:cs typeface="Simplified Arabic" panose="02020603050405020304" pitchFamily="18" charset="-78"/>
              </a:rPr>
              <a:t> عند استخدام موارد قليلة من المال والوقت</a:t>
            </a:r>
            <a:endParaRPr lang="ar-EG" sz="20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5" name="Plaque 4"/>
          <p:cNvSpPr/>
          <p:nvPr/>
        </p:nvSpPr>
        <p:spPr bwMode="auto">
          <a:xfrm>
            <a:off x="3346348" y="2437222"/>
            <a:ext cx="2443163" cy="1700212"/>
          </a:xfrm>
          <a:prstGeom prst="plaque">
            <a:avLst/>
          </a:prstGeom>
          <a:solidFill>
            <a:srgbClr val="00B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 b="1" dirty="0">
              <a:latin typeface="Simplified Arabic" panose="02020603050405020304" pitchFamily="18" charset="-78"/>
              <a:cs typeface="Simplified Arabic" panose="02020603050405020304" pitchFamily="18" charset="-78"/>
            </a:endParaRPr>
          </a:p>
          <a:p>
            <a:pPr algn="ctr" rtl="1"/>
            <a:r>
              <a:rPr lang="ar-SA" sz="2000" b="1" dirty="0">
                <a:latin typeface="Simplified Arabic" panose="02020603050405020304" pitchFamily="18" charset="-78"/>
                <a:cs typeface="Simplified Arabic" panose="02020603050405020304" pitchFamily="18" charset="-78"/>
              </a:rPr>
              <a:t>عندما يتم القضاء على كل مشاكل الاختناقات في موقع العمل</a:t>
            </a:r>
            <a:endParaRPr lang="ar-EG" sz="20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xmlns="" val="2116038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مقارنة بين كايزن وبقية عمليات التحسين المستمر</a:t>
            </a:r>
          </a:p>
        </p:txBody>
      </p:sp>
      <p:graphicFrame>
        <p:nvGraphicFramePr>
          <p:cNvPr id="3" name="Table 2"/>
          <p:cNvGraphicFramePr>
            <a:graphicFrameLocks noGrp="1"/>
          </p:cNvGraphicFramePr>
          <p:nvPr>
            <p:extLst>
              <p:ext uri="{D42A27DB-BD31-4B8C-83A1-F6EECF244321}">
                <p14:modId xmlns:p14="http://schemas.microsoft.com/office/powerpoint/2010/main" xmlns="" val="501165263"/>
              </p:ext>
            </p:extLst>
          </p:nvPr>
        </p:nvGraphicFramePr>
        <p:xfrm>
          <a:off x="971600" y="1052739"/>
          <a:ext cx="7200800" cy="4894982"/>
        </p:xfrm>
        <a:graphic>
          <a:graphicData uri="http://schemas.openxmlformats.org/drawingml/2006/table">
            <a:tbl>
              <a:tblPr rtl="1" firstRow="1" firstCol="1" bandRow="1">
                <a:tableStyleId>{7DF18680-E054-41AD-8BC1-D1AEF772440D}</a:tableStyleId>
              </a:tblPr>
              <a:tblGrid>
                <a:gridCol w="1159330"/>
                <a:gridCol w="1006672"/>
                <a:gridCol w="1383993"/>
                <a:gridCol w="1761315"/>
                <a:gridCol w="1889490"/>
              </a:tblGrid>
              <a:tr h="743767">
                <a:tc>
                  <a:txBody>
                    <a:bodyPr/>
                    <a:lstStyle/>
                    <a:p>
                      <a:pPr algn="ctr" rtl="1">
                        <a:lnSpc>
                          <a:spcPct val="107000"/>
                        </a:lnSpc>
                        <a:spcAft>
                          <a:spcPts val="0"/>
                        </a:spcAft>
                      </a:pPr>
                      <a:r>
                        <a:rPr lang="ar-EG" sz="2400" dirty="0">
                          <a:effectLst/>
                        </a:rPr>
                        <a:t>مداخل التحسين</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400" dirty="0">
                          <a:effectLst/>
                        </a:rPr>
                        <a:t>فلسفة المدخل</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400" dirty="0">
                          <a:effectLst/>
                        </a:rPr>
                        <a:t>مجال الاهتمام</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400" dirty="0">
                          <a:effectLst/>
                        </a:rPr>
                        <a:t>خطوات التطبيق</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الافتراضات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749153">
                <a:tc rowSpan="8">
                  <a:txBody>
                    <a:bodyPr/>
                    <a:lstStyle/>
                    <a:p>
                      <a:pPr marL="0" algn="ctr" defTabSz="914400" rtl="1" eaLnBrk="1" latinLnBrk="0" hangingPunct="1">
                        <a:lnSpc>
                          <a:spcPct val="107000"/>
                        </a:lnSpc>
                        <a:spcAft>
                          <a:spcPts val="0"/>
                        </a:spcAft>
                      </a:pPr>
                      <a:r>
                        <a:rPr lang="ar-EG" sz="2400" kern="1200" dirty="0">
                          <a:effectLst/>
                        </a:rPr>
                        <a:t>كايزن</a:t>
                      </a:r>
                      <a:endParaRPr lang="en-US" sz="2400" kern="1200" dirty="0">
                        <a:effectLst/>
                      </a:endParaRPr>
                    </a:p>
                    <a:p>
                      <a:pPr algn="ctr" rtl="1">
                        <a:lnSpc>
                          <a:spcPct val="107000"/>
                        </a:lnSpc>
                        <a:spcAft>
                          <a:spcPts val="0"/>
                        </a:spcAft>
                      </a:pPr>
                      <a:r>
                        <a:rPr lang="ar-EG" sz="14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8">
                  <a:txBody>
                    <a:bodyPr/>
                    <a:lstStyle/>
                    <a:p>
                      <a:pPr algn="ctr" rtl="1">
                        <a:lnSpc>
                          <a:spcPct val="107000"/>
                        </a:lnSpc>
                        <a:spcAft>
                          <a:spcPts val="0"/>
                        </a:spcAft>
                      </a:pPr>
                      <a:r>
                        <a:rPr lang="ar-EG" sz="1800" b="1" dirty="0">
                          <a:solidFill>
                            <a:srgbClr val="002060"/>
                          </a:solidFill>
                          <a:effectLst/>
                        </a:rPr>
                        <a:t>التحسين الجذري </a:t>
                      </a:r>
                      <a:r>
                        <a:rPr lang="ar-EG" sz="1800" b="1" dirty="0" smtClean="0">
                          <a:solidFill>
                            <a:srgbClr val="002060"/>
                          </a:solidFill>
                          <a:effectLst/>
                        </a:rPr>
                        <a:t>للعمليات.</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8">
                  <a:txBody>
                    <a:bodyPr/>
                    <a:lstStyle/>
                    <a:p>
                      <a:pPr algn="ctr" rtl="1">
                        <a:lnSpc>
                          <a:spcPct val="107000"/>
                        </a:lnSpc>
                        <a:spcAft>
                          <a:spcPts val="0"/>
                        </a:spcAft>
                      </a:pPr>
                      <a:r>
                        <a:rPr lang="ar-EG" sz="1800" b="1" dirty="0">
                          <a:solidFill>
                            <a:srgbClr val="002060"/>
                          </a:solidFill>
                          <a:effectLst/>
                        </a:rPr>
                        <a:t>التركيز على تحسين </a:t>
                      </a:r>
                      <a:r>
                        <a:rPr lang="ar-EG" sz="1800" b="1" dirty="0" smtClean="0">
                          <a:solidFill>
                            <a:srgbClr val="002060"/>
                          </a:solidFill>
                          <a:effectLst/>
                        </a:rPr>
                        <a:t>الآداء.</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1800" b="1" dirty="0" smtClean="0">
                          <a:solidFill>
                            <a:srgbClr val="002060"/>
                          </a:solidFill>
                          <a:effectLst/>
                        </a:rPr>
                        <a:t>خطط</a:t>
                      </a:r>
                      <a:endParaRPr lang="en-US" sz="1800" b="1" dirty="0">
                        <a:solidFill>
                          <a:srgbClr val="002060"/>
                        </a:solidFill>
                        <a:effectLst/>
                      </a:endParaRPr>
                    </a:p>
                  </a:txBody>
                  <a:tcPr marL="40634" marR="40634" marT="0" marB="0" anchor="ctr"/>
                </a:tc>
                <a:tc>
                  <a:txBody>
                    <a:bodyPr/>
                    <a:lstStyle/>
                    <a:p>
                      <a:pPr algn="ctr" rtl="1">
                        <a:lnSpc>
                          <a:spcPct val="107000"/>
                        </a:lnSpc>
                        <a:spcAft>
                          <a:spcPts val="0"/>
                        </a:spcAft>
                      </a:pPr>
                      <a:r>
                        <a:rPr lang="ar-EG" sz="1800" b="1" dirty="0" smtClean="0">
                          <a:solidFill>
                            <a:srgbClr val="002060"/>
                          </a:solidFill>
                          <a:effectLst/>
                        </a:rPr>
                        <a:t>حصر المشاكل.</a:t>
                      </a:r>
                      <a:endParaRPr lang="en-US" sz="1800" b="1" dirty="0">
                        <a:solidFill>
                          <a:srgbClr val="002060"/>
                        </a:solidFill>
                        <a:effectLst/>
                      </a:endParaRPr>
                    </a:p>
                  </a:txBody>
                  <a:tcPr marL="40634" marR="40634" marT="0" marB="0" anchor="ctr"/>
                </a:tc>
              </a:tr>
              <a:tr h="720080">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نفذ</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1800" b="1" dirty="0" smtClean="0">
                          <a:solidFill>
                            <a:srgbClr val="002060"/>
                          </a:solidFill>
                          <a:effectLst/>
                        </a:rPr>
                        <a:t>توثيق الوضع الحالى.</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28330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تحديد الاهداف.</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292763">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3">
                  <a:txBody>
                    <a:bodyPr/>
                    <a:lstStyle/>
                    <a:p>
                      <a:pPr algn="ctr" rtl="1">
                        <a:lnSpc>
                          <a:spcPct val="107000"/>
                        </a:lnSpc>
                        <a:spcAft>
                          <a:spcPts val="0"/>
                        </a:spcAft>
                      </a:pPr>
                      <a:r>
                        <a:rPr lang="ar-EG" sz="1800" b="1" dirty="0" smtClean="0">
                          <a:solidFill>
                            <a:srgbClr val="002060"/>
                          </a:solidFill>
                          <a:effectLst/>
                        </a:rPr>
                        <a:t>افحص</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576064">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algn="ctr" rtl="1">
                        <a:lnSpc>
                          <a:spcPct val="107000"/>
                        </a:lnSpc>
                        <a:spcAft>
                          <a:spcPts val="0"/>
                        </a:spcAft>
                      </a:pPr>
                      <a:endParaRPr lang="en-US" sz="2000" b="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algn="ctr" rtl="1">
                        <a:lnSpc>
                          <a:spcPct val="107000"/>
                        </a:lnSpc>
                        <a:spcAft>
                          <a:spcPts val="0"/>
                        </a:spcAft>
                      </a:pPr>
                      <a:r>
                        <a:rPr lang="ar-EG" sz="1800" b="1" dirty="0" smtClean="0">
                          <a:solidFill>
                            <a:srgbClr val="002060"/>
                          </a:solidFill>
                          <a:effectLst/>
                        </a:rPr>
                        <a:t>طرح أفكار وحلول.</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5346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وضع الخطة.</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566324">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اعمل</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871135">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lnSpc>
                          <a:spcPct val="107000"/>
                        </a:lnSpc>
                        <a:spcAft>
                          <a:spcPts val="0"/>
                        </a:spcAft>
                      </a:pPr>
                      <a:r>
                        <a:rPr lang="ar-EG" sz="1800" b="1" dirty="0" smtClean="0">
                          <a:solidFill>
                            <a:srgbClr val="002060"/>
                          </a:solidFill>
                          <a:effectLst/>
                        </a:rPr>
                        <a:t>تنفيذ الخطة.</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bl>
          </a:graphicData>
        </a:graphic>
      </p:graphicFrame>
    </p:spTree>
    <p:extLst>
      <p:ext uri="{BB962C8B-B14F-4D97-AF65-F5344CB8AC3E}">
        <p14:creationId xmlns:p14="http://schemas.microsoft.com/office/powerpoint/2010/main" xmlns="" val="249523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مقارنة بين كايزن وبقية عمليات التحسين المستمر</a:t>
            </a:r>
          </a:p>
        </p:txBody>
      </p:sp>
      <p:graphicFrame>
        <p:nvGraphicFramePr>
          <p:cNvPr id="3" name="Table 2"/>
          <p:cNvGraphicFramePr>
            <a:graphicFrameLocks noGrp="1"/>
          </p:cNvGraphicFramePr>
          <p:nvPr>
            <p:extLst>
              <p:ext uri="{D42A27DB-BD31-4B8C-83A1-F6EECF244321}">
                <p14:modId xmlns:p14="http://schemas.microsoft.com/office/powerpoint/2010/main" xmlns="" val="2916007498"/>
              </p:ext>
            </p:extLst>
          </p:nvPr>
        </p:nvGraphicFramePr>
        <p:xfrm>
          <a:off x="755580" y="1196756"/>
          <a:ext cx="7776865" cy="5051521"/>
        </p:xfrm>
        <a:graphic>
          <a:graphicData uri="http://schemas.openxmlformats.org/drawingml/2006/table">
            <a:tbl>
              <a:tblPr rtl="1" firstRow="1" firstCol="1" bandRow="1">
                <a:tableStyleId>{93296810-A885-4BE3-A3E7-6D5BEEA58F35}</a:tableStyleId>
              </a:tblPr>
              <a:tblGrid>
                <a:gridCol w="1252076"/>
                <a:gridCol w="1087206"/>
                <a:gridCol w="1494713"/>
                <a:gridCol w="1902221"/>
                <a:gridCol w="2040649"/>
              </a:tblGrid>
              <a:tr h="1166619">
                <a:tc>
                  <a:txBody>
                    <a:bodyPr/>
                    <a:lstStyle/>
                    <a:p>
                      <a:pPr algn="ctr" rtl="1">
                        <a:lnSpc>
                          <a:spcPct val="107000"/>
                        </a:lnSpc>
                        <a:spcAft>
                          <a:spcPts val="0"/>
                        </a:spcAft>
                      </a:pPr>
                      <a:r>
                        <a:rPr lang="ar-EG" sz="2000" dirty="0">
                          <a:effectLst/>
                        </a:rPr>
                        <a:t>مداخل التحسين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a:effectLst/>
                        </a:rPr>
                        <a:t>فلسفة المدخل</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a:effectLst/>
                        </a:rPr>
                        <a:t>مجال الاهتمام</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خطوات التطبيق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الافتراضات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525644">
                <a:tc rowSpan="10">
                  <a:txBody>
                    <a:bodyPr/>
                    <a:lstStyle/>
                    <a:p>
                      <a:pPr algn="ctr" rtl="1">
                        <a:lnSpc>
                          <a:spcPct val="107000"/>
                        </a:lnSpc>
                        <a:spcAft>
                          <a:spcPts val="0"/>
                        </a:spcAft>
                      </a:pPr>
                      <a:r>
                        <a:rPr lang="ar-EG" sz="2000" dirty="0">
                          <a:effectLst/>
                        </a:rPr>
                        <a:t>ادارة الجودة الشاملة</a:t>
                      </a:r>
                      <a:endParaRPr lang="en-US" sz="2000" dirty="0">
                        <a:effectLst/>
                      </a:endParaRPr>
                    </a:p>
                    <a:p>
                      <a:pPr algn="ctr" rtl="1">
                        <a:lnSpc>
                          <a:spcPct val="107000"/>
                        </a:lnSpc>
                        <a:spcAft>
                          <a:spcPts val="0"/>
                        </a:spcAft>
                      </a:pPr>
                      <a:r>
                        <a:rPr lang="en-US" sz="2000" dirty="0">
                          <a:effectLst/>
                        </a:rPr>
                        <a:t>TQM</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10">
                  <a:txBody>
                    <a:bodyPr/>
                    <a:lstStyle/>
                    <a:p>
                      <a:pPr algn="ctr" rtl="1">
                        <a:lnSpc>
                          <a:spcPct val="107000"/>
                        </a:lnSpc>
                        <a:spcAft>
                          <a:spcPts val="0"/>
                        </a:spcAft>
                      </a:pPr>
                      <a:r>
                        <a:rPr lang="ar-EG" sz="1800" b="1" dirty="0">
                          <a:solidFill>
                            <a:srgbClr val="002060"/>
                          </a:solidFill>
                          <a:effectLst/>
                        </a:rPr>
                        <a:t>تحسين مستمر وتدريجى</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10">
                  <a:txBody>
                    <a:bodyPr/>
                    <a:lstStyle/>
                    <a:p>
                      <a:pPr algn="ctr" rtl="1">
                        <a:lnSpc>
                          <a:spcPct val="107000"/>
                        </a:lnSpc>
                        <a:spcAft>
                          <a:spcPts val="0"/>
                        </a:spcAft>
                      </a:pPr>
                      <a:r>
                        <a:rPr lang="ar-EG" sz="1800" b="1" dirty="0">
                          <a:solidFill>
                            <a:srgbClr val="002060"/>
                          </a:solidFill>
                          <a:effectLst/>
                        </a:rPr>
                        <a:t>التركيز على رضا </a:t>
                      </a:r>
                      <a:r>
                        <a:rPr lang="ar-EG" sz="1800" b="1" dirty="0" smtClean="0">
                          <a:solidFill>
                            <a:srgbClr val="002060"/>
                          </a:solidFill>
                          <a:effectLst/>
                        </a:rPr>
                        <a:t>الزبون.</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2">
                  <a:txBody>
                    <a:bodyPr/>
                    <a:lstStyle/>
                    <a:p>
                      <a:pPr algn="ctr" rtl="1">
                        <a:lnSpc>
                          <a:spcPct val="107000"/>
                        </a:lnSpc>
                        <a:spcAft>
                          <a:spcPts val="0"/>
                        </a:spcAft>
                      </a:pPr>
                      <a:r>
                        <a:rPr lang="ar-EG" sz="1800" b="1" dirty="0" smtClean="0">
                          <a:solidFill>
                            <a:srgbClr val="002060"/>
                          </a:solidFill>
                          <a:effectLst/>
                        </a:rPr>
                        <a:t> الإعداد.</a:t>
                      </a:r>
                      <a:endParaRPr lang="en-US" sz="1600" b="1" dirty="0">
                        <a:solidFill>
                          <a:srgbClr val="002060"/>
                        </a:solidFill>
                        <a:effectLst/>
                      </a:endParaRPr>
                    </a:p>
                  </a:txBody>
                  <a:tcPr marL="40634" marR="40634" marT="0" marB="0" anchor="ctr"/>
                </a:tc>
                <a:tc>
                  <a:txBody>
                    <a:bodyPr/>
                    <a:lstStyle/>
                    <a:p>
                      <a:pPr algn="ctr" rtl="1">
                        <a:lnSpc>
                          <a:spcPct val="107000"/>
                        </a:lnSpc>
                        <a:spcAft>
                          <a:spcPts val="0"/>
                        </a:spcAft>
                      </a:pPr>
                      <a:r>
                        <a:rPr lang="ar-EG" sz="1800" b="1" dirty="0" smtClean="0">
                          <a:solidFill>
                            <a:srgbClr val="002060"/>
                          </a:solidFill>
                          <a:effectLst/>
                        </a:rPr>
                        <a:t>جراء </a:t>
                      </a:r>
                      <a:r>
                        <a:rPr lang="ar-EG" sz="1800" b="1" dirty="0">
                          <a:solidFill>
                            <a:srgbClr val="002060"/>
                          </a:solidFill>
                          <a:effectLst/>
                        </a:rPr>
                        <a:t>تحسينات جزئية على النظام </a:t>
                      </a:r>
                      <a:r>
                        <a:rPr lang="ar-EG" sz="1800" b="1" dirty="0" smtClean="0">
                          <a:solidFill>
                            <a:srgbClr val="002060"/>
                          </a:solidFill>
                          <a:effectLst/>
                        </a:rPr>
                        <a:t>.</a:t>
                      </a:r>
                      <a:endParaRPr lang="en-US" sz="1600" b="1" dirty="0">
                        <a:solidFill>
                          <a:srgbClr val="002060"/>
                        </a:solidFill>
                        <a:effectLst/>
                      </a:endParaRPr>
                    </a:p>
                  </a:txBody>
                  <a:tcPr marL="40634" marR="40634" marT="0" marB="0" anchor="ctr"/>
                </a:tc>
              </a:tr>
              <a:tr h="26261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تحقيق التنميط والتناسق.</a:t>
                      </a:r>
                    </a:p>
                  </a:txBody>
                  <a:tcPr marL="40634" marR="40634" marT="0" marB="0" anchor="ctr"/>
                </a:tc>
              </a:tr>
              <a:tr h="440546">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التخطيط.</a:t>
                      </a:r>
                    </a:p>
                  </a:txBody>
                  <a:tcPr marL="40634" marR="40634" marT="0" marB="0" anchor="ctr"/>
                </a:tc>
                <a:tc vMerge="1">
                  <a:txBody>
                    <a:bodyPr/>
                    <a:lstStyle/>
                    <a:p>
                      <a:pPr rtl="1"/>
                      <a:endParaRPr lang="ar-EG"/>
                    </a:p>
                  </a:txBody>
                  <a:tcPr/>
                </a:tc>
              </a:tr>
              <a:tr h="395697">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وجود نظام موثق.</a:t>
                      </a:r>
                    </a:p>
                  </a:txBody>
                  <a:tcPr marL="40634" marR="40634" marT="0" marB="0" anchor="ctr"/>
                </a:tc>
              </a:tr>
              <a:tr h="330409">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التنفيذ.</a:t>
                      </a:r>
                    </a:p>
                  </a:txBody>
                  <a:tcPr marL="40634" marR="40634" marT="0" marB="0" anchor="ctr"/>
                </a:tc>
                <a:tc vMerge="1">
                  <a:txBody>
                    <a:bodyPr/>
                    <a:lstStyle/>
                    <a:p>
                      <a:pPr rtl="1"/>
                      <a:endParaRPr lang="ar-EG"/>
                    </a:p>
                  </a:txBody>
                  <a:tcPr/>
                </a:tc>
              </a:tr>
              <a:tr h="384767">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العمليات صالحة ومفيدة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220273">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التقدير والتقويم.</a:t>
                      </a:r>
                    </a:p>
                  </a:txBody>
                  <a:tcPr marL="40634" marR="40634" marT="0" marB="0" anchor="ctr"/>
                </a:tc>
                <a:tc vMerge="1">
                  <a:txBody>
                    <a:bodyPr/>
                    <a:lstStyle/>
                    <a:p>
                      <a:pPr rtl="1"/>
                      <a:endParaRPr lang="ar-EG"/>
                    </a:p>
                  </a:txBody>
                  <a:tcPr/>
                </a:tc>
              </a:tr>
              <a:tr h="65121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إمكانية تحقيق مشاركة جماعية .</a:t>
                      </a:r>
                    </a:p>
                  </a:txBody>
                  <a:tcPr marL="40634" marR="40634" marT="0" marB="0" anchor="ctr"/>
                </a:tc>
              </a:tr>
              <a:tr h="0">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تبادل ونشر الخبرات.</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525644">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lnSpc>
                          <a:spcPct val="107000"/>
                        </a:lnSpc>
                        <a:spcAft>
                          <a:spcPts val="0"/>
                        </a:spcAft>
                      </a:pPr>
                      <a:r>
                        <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rPr>
                        <a:t>تطبيق الاساليب الإحصائية.</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bl>
          </a:graphicData>
        </a:graphic>
      </p:graphicFrame>
    </p:spTree>
    <p:extLst>
      <p:ext uri="{BB962C8B-B14F-4D97-AF65-F5344CB8AC3E}">
        <p14:creationId xmlns:p14="http://schemas.microsoft.com/office/powerpoint/2010/main" xmlns="" val="3487031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مقارنة بين كايزن وبقية عمليات التحسين المستمر</a:t>
            </a:r>
          </a:p>
        </p:txBody>
      </p:sp>
      <p:graphicFrame>
        <p:nvGraphicFramePr>
          <p:cNvPr id="3" name="Table 2"/>
          <p:cNvGraphicFramePr>
            <a:graphicFrameLocks noGrp="1"/>
          </p:cNvGraphicFramePr>
          <p:nvPr>
            <p:extLst>
              <p:ext uri="{D42A27DB-BD31-4B8C-83A1-F6EECF244321}">
                <p14:modId xmlns:p14="http://schemas.microsoft.com/office/powerpoint/2010/main" xmlns="" val="2437288921"/>
              </p:ext>
            </p:extLst>
          </p:nvPr>
        </p:nvGraphicFramePr>
        <p:xfrm>
          <a:off x="899596" y="1268764"/>
          <a:ext cx="7416823" cy="5040561"/>
        </p:xfrm>
        <a:graphic>
          <a:graphicData uri="http://schemas.openxmlformats.org/drawingml/2006/table">
            <a:tbl>
              <a:tblPr rtl="1" firstRow="1" firstCol="1" bandRow="1">
                <a:tableStyleId>{F5AB1C69-6EDB-4FF4-983F-18BD219EF322}</a:tableStyleId>
              </a:tblPr>
              <a:tblGrid>
                <a:gridCol w="1221016"/>
                <a:gridCol w="1060236"/>
                <a:gridCol w="1457634"/>
                <a:gridCol w="1855034"/>
                <a:gridCol w="1822903"/>
              </a:tblGrid>
              <a:tr h="676713">
                <a:tc>
                  <a:txBody>
                    <a:bodyPr/>
                    <a:lstStyle/>
                    <a:p>
                      <a:pPr algn="ctr" rtl="1">
                        <a:lnSpc>
                          <a:spcPct val="107000"/>
                        </a:lnSpc>
                        <a:spcAft>
                          <a:spcPts val="0"/>
                        </a:spcAft>
                      </a:pPr>
                      <a:r>
                        <a:rPr lang="ar-EG" sz="2000" dirty="0">
                          <a:effectLst/>
                        </a:rPr>
                        <a:t>مداخل التحسين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فلسفة المدخل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مجال الاهتمام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خطوات التطبيق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الافتراضات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664064">
                <a:tc rowSpan="6">
                  <a:txBody>
                    <a:bodyPr/>
                    <a:lstStyle/>
                    <a:p>
                      <a:pPr algn="ctr" rtl="1">
                        <a:lnSpc>
                          <a:spcPct val="107000"/>
                        </a:lnSpc>
                        <a:spcAft>
                          <a:spcPts val="0"/>
                        </a:spcAft>
                      </a:pPr>
                      <a:r>
                        <a:rPr lang="ar-EG" sz="2000" dirty="0">
                          <a:effectLst/>
                        </a:rPr>
                        <a:t>الصیانة الإنتاجیة الشاملة</a:t>
                      </a:r>
                      <a:endParaRPr lang="en-US" sz="2000" dirty="0">
                        <a:effectLst/>
                      </a:endParaRPr>
                    </a:p>
                    <a:p>
                      <a:pPr algn="ctr" rtl="1">
                        <a:lnSpc>
                          <a:spcPct val="107000"/>
                        </a:lnSpc>
                        <a:spcAft>
                          <a:spcPts val="0"/>
                        </a:spcAft>
                      </a:pPr>
                      <a:r>
                        <a:rPr lang="en-US" sz="2000" dirty="0">
                          <a:effectLst/>
                        </a:rPr>
                        <a:t>TPM</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6">
                  <a:txBody>
                    <a:bodyPr/>
                    <a:lstStyle/>
                    <a:p>
                      <a:pPr algn="ctr" rtl="1">
                        <a:lnSpc>
                          <a:spcPct val="107000"/>
                        </a:lnSpc>
                        <a:spcAft>
                          <a:spcPts val="0"/>
                        </a:spcAft>
                      </a:pPr>
                      <a:r>
                        <a:rPr lang="ar-EG" sz="1800" b="1" dirty="0">
                          <a:solidFill>
                            <a:srgbClr val="002060"/>
                          </a:solidFill>
                          <a:effectLst/>
                        </a:rPr>
                        <a:t>الصیانة</a:t>
                      </a:r>
                      <a:endParaRPr lang="en-US" sz="1800" b="1" dirty="0">
                        <a:solidFill>
                          <a:srgbClr val="002060"/>
                        </a:solidFill>
                        <a:effectLst/>
                      </a:endParaRPr>
                    </a:p>
                    <a:p>
                      <a:pPr algn="ctr" rtl="1">
                        <a:lnSpc>
                          <a:spcPct val="107000"/>
                        </a:lnSpc>
                        <a:spcAft>
                          <a:spcPts val="0"/>
                        </a:spcAft>
                      </a:pPr>
                      <a:r>
                        <a:rPr lang="ar-EG" sz="1800" b="1" dirty="0">
                          <a:solidFill>
                            <a:srgbClr val="002060"/>
                          </a:solidFill>
                          <a:effectLst/>
                        </a:rPr>
                        <a:t>الإنتاجیة الشاملة لها تأثیر إیجابى على العدید من مؤشرات الاداء. فهي تؤدي إلى زیادة الإنتاجیة</a:t>
                      </a:r>
                      <a:endParaRPr lang="en-US" sz="1800" b="1" dirty="0">
                        <a:solidFill>
                          <a:srgbClr val="002060"/>
                        </a:solidFill>
                        <a:effectLst/>
                      </a:endParaRPr>
                    </a:p>
                    <a:p>
                      <a:pPr algn="ctr" rtl="1">
                        <a:lnSpc>
                          <a:spcPct val="107000"/>
                        </a:lnSpc>
                        <a:spcAft>
                          <a:spcPts val="0"/>
                        </a:spcAft>
                      </a:pPr>
                      <a:r>
                        <a:rPr lang="ar-EG" sz="1800" b="1" dirty="0">
                          <a:solidFill>
                            <a:srgbClr val="002060"/>
                          </a:solidFill>
                          <a:effectLst/>
                        </a:rPr>
                        <a:t>وزیادة </a:t>
                      </a:r>
                      <a:r>
                        <a:rPr lang="ar-EG" sz="1800" b="1" dirty="0" smtClean="0">
                          <a:solidFill>
                            <a:srgbClr val="002060"/>
                          </a:solidFill>
                          <a:effectLst/>
                        </a:rPr>
                        <a:t>الجودة.</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6">
                  <a:txBody>
                    <a:bodyPr/>
                    <a:lstStyle/>
                    <a:p>
                      <a:pPr algn="ctr" rtl="1">
                        <a:lnSpc>
                          <a:spcPct val="107000"/>
                        </a:lnSpc>
                        <a:spcAft>
                          <a:spcPts val="0"/>
                        </a:spcAft>
                      </a:pPr>
                      <a:r>
                        <a:rPr lang="ar-EG" sz="1800" b="1" dirty="0">
                          <a:solidFill>
                            <a:srgbClr val="002060"/>
                          </a:solidFill>
                          <a:effectLst/>
                        </a:rPr>
                        <a:t>التركيز على رضا العمليات والزبون.</a:t>
                      </a:r>
                      <a:endParaRPr lang="en-US" sz="1800" b="1" dirty="0">
                        <a:solidFill>
                          <a:srgbClr val="002060"/>
                        </a:solidFill>
                        <a:effectLst/>
                      </a:endParaRPr>
                    </a:p>
                    <a:p>
                      <a:pPr algn="ctr" rtl="1">
                        <a:lnSpc>
                          <a:spcPct val="107000"/>
                        </a:lnSpc>
                        <a:spcAft>
                          <a:spcPts val="0"/>
                        </a:spcAft>
                      </a:pPr>
                      <a:r>
                        <a:rPr lang="ar-EG" sz="18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spcAft>
                          <a:spcPts val="0"/>
                        </a:spcAft>
                      </a:pPr>
                      <a:r>
                        <a:rPr lang="ar-EG" sz="2400" b="1" dirty="0" smtClean="0">
                          <a:solidFill>
                            <a:srgbClr val="002060"/>
                          </a:solidFill>
                          <a:effectLst/>
                        </a:rPr>
                        <a:t> </a:t>
                      </a:r>
                      <a:r>
                        <a:rPr lang="ar-EG" sz="1800" b="1" dirty="0">
                          <a:solidFill>
                            <a:srgbClr val="002060"/>
                          </a:solidFill>
                          <a:effectLst/>
                        </a:rPr>
                        <a:t>الاعتناء بنظافة المعدات ومكان </a:t>
                      </a:r>
                      <a:r>
                        <a:rPr lang="ar-EG" sz="1800" b="1" dirty="0" smtClean="0">
                          <a:solidFill>
                            <a:srgbClr val="002060"/>
                          </a:solidFill>
                          <a:effectLst/>
                        </a:rPr>
                        <a:t>العمل.</a:t>
                      </a:r>
                      <a:endParaRPr lang="en-US" sz="1800" b="1" dirty="0">
                        <a:solidFill>
                          <a:srgbClr val="002060"/>
                        </a:solidFill>
                        <a:effectLst/>
                      </a:endParaRPr>
                    </a:p>
                  </a:txBody>
                  <a:tcPr marL="40634" marR="40634" marT="0" marB="0" anchor="ctr"/>
                </a:tc>
                <a:tc rowSpan="3">
                  <a:txBody>
                    <a:bodyPr/>
                    <a:lstStyle/>
                    <a:p>
                      <a:pPr algn="ctr" rtl="1">
                        <a:lnSpc>
                          <a:spcPct val="107000"/>
                        </a:lnSpc>
                        <a:spcAft>
                          <a:spcPts val="0"/>
                        </a:spcAft>
                      </a:pPr>
                      <a:r>
                        <a:rPr lang="ar-EG" sz="1800" b="1" dirty="0" smtClean="0">
                          <a:solidFill>
                            <a:srgbClr val="002060"/>
                          </a:solidFill>
                          <a:effectLst/>
                        </a:rPr>
                        <a:t> تعزيز المكانة التنافسية فى السوق</a:t>
                      </a:r>
                      <a:r>
                        <a:rPr lang="ar-EG" sz="2400" b="1" dirty="0" smtClean="0">
                          <a:solidFill>
                            <a:srgbClr val="002060"/>
                          </a:solidFill>
                          <a:effectLst/>
                        </a:rPr>
                        <a:t>.</a:t>
                      </a:r>
                      <a:endParaRPr lang="en-US" sz="2000" b="1" dirty="0" smtClean="0">
                        <a:solidFill>
                          <a:srgbClr val="002060"/>
                        </a:solidFill>
                        <a:effectLst/>
                      </a:endParaRPr>
                    </a:p>
                  </a:txBody>
                  <a:tcPr marL="40634" marR="40634" marT="0" marB="0" anchor="ctr"/>
                </a:tc>
              </a:tr>
              <a:tr h="1138395">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spcAft>
                          <a:spcPts val="0"/>
                        </a:spcAft>
                      </a:pPr>
                      <a:r>
                        <a:rPr lang="ar-EG" sz="1800" b="1" dirty="0" smtClean="0">
                          <a:solidFill>
                            <a:srgbClr val="002060"/>
                          </a:solidFill>
                          <a:effectLst/>
                        </a:rPr>
                        <a:t>اقیام المشغلین ببعض أعمال الصیانة فیما یعرف بالصیانة الذاتیة.</a:t>
                      </a:r>
                    </a:p>
                    <a:p>
                      <a:pPr algn="ctr" rtl="1">
                        <a:spcAft>
                          <a:spcPts val="0"/>
                        </a:spcAft>
                      </a:pP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26352">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spcAft>
                          <a:spcPts val="0"/>
                        </a:spcAft>
                      </a:pPr>
                      <a:r>
                        <a:rPr lang="ar-EG" sz="1800" b="1" dirty="0" smtClean="0">
                          <a:solidFill>
                            <a:srgbClr val="002060"/>
                          </a:solidFill>
                          <a:effectLst/>
                        </a:rPr>
                        <a:t> تحلیل جمیع مشاكل المعدات وعدم قبول تكرار أي أعطال .</a:t>
                      </a:r>
                    </a:p>
                    <a:p>
                      <a:pPr algn="ctr" rtl="1">
                        <a:spcAft>
                          <a:spcPts val="0"/>
                        </a:spcAft>
                      </a:pP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1112043">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وجود ثقافة منظمية تؤكد على العمل  الجماعى .</a:t>
                      </a:r>
                    </a:p>
                    <a:p>
                      <a:pPr algn="ctr" rtl="1">
                        <a:lnSpc>
                          <a:spcPct val="107000"/>
                        </a:lnSpc>
                        <a:spcAft>
                          <a:spcPts val="0"/>
                        </a:spcAft>
                      </a:pPr>
                      <a:endParaRPr lang="en-US"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19351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spcAft>
                          <a:spcPts val="0"/>
                        </a:spcAft>
                      </a:pPr>
                      <a:r>
                        <a:rPr lang="ar-EG" sz="1800" b="1" dirty="0" smtClean="0">
                          <a:solidFill>
                            <a:srgbClr val="002060"/>
                          </a:solidFill>
                          <a:effectLst/>
                        </a:rPr>
                        <a:t> تشجیع عمل المجموعات الصغیرة على تحلیل المشاكل وتطویر المعدات.</a:t>
                      </a:r>
                    </a:p>
                    <a:p>
                      <a:pPr algn="ctr" rtl="1">
                        <a:spcAft>
                          <a:spcPts val="0"/>
                        </a:spcAft>
                      </a:pP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1229483">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lnSpc>
                          <a:spcPct val="107000"/>
                        </a:lnSpc>
                        <a:spcAft>
                          <a:spcPts val="0"/>
                        </a:spcAft>
                      </a:pPr>
                      <a:r>
                        <a:rPr lang="ar-EG" sz="1800" b="1" dirty="0" smtClean="0">
                          <a:solidFill>
                            <a:srgbClr val="002060"/>
                          </a:solidFill>
                          <a:effectLst/>
                        </a:rPr>
                        <a:t>تحسين العمليات يؤدى إلى تحسين الخدمات .</a:t>
                      </a:r>
                    </a:p>
                    <a:p>
                      <a:pPr algn="ctr" rtl="1">
                        <a:lnSpc>
                          <a:spcPct val="107000"/>
                        </a:lnSpc>
                        <a:spcAft>
                          <a:spcPts val="0"/>
                        </a:spcAft>
                      </a:pPr>
                      <a:endParaRPr lang="en-US"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bl>
          </a:graphicData>
        </a:graphic>
      </p:graphicFrame>
    </p:spTree>
    <p:extLst>
      <p:ext uri="{BB962C8B-B14F-4D97-AF65-F5344CB8AC3E}">
        <p14:creationId xmlns:p14="http://schemas.microsoft.com/office/powerpoint/2010/main" xmlns="" val="1897950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 name="AutoShape 7"/>
          <p:cNvSpPr>
            <a:spLocks noChangeArrowheads="1"/>
          </p:cNvSpPr>
          <p:nvPr/>
        </p:nvSpPr>
        <p:spPr bwMode="auto">
          <a:xfrm>
            <a:off x="2913410" y="1057157"/>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الإلتزام بوقت البرنامج وفترات الاستراحة</a:t>
            </a:r>
          </a:p>
          <a:p>
            <a:pPr algn="ctr" rtl="1"/>
            <a:r>
              <a:rPr lang="ar-EG" sz="2400" b="1" dirty="0">
                <a:latin typeface="Verdana" panose="020B0604030504040204" pitchFamily="34" charset="0"/>
                <a:ea typeface="HY헤드라인M" pitchFamily="2" charset="-127"/>
              </a:rPr>
              <a:t> دليل وعيك</a:t>
            </a:r>
            <a:endParaRPr lang="en-GB" sz="2400" b="1" dirty="0">
              <a:latin typeface="Verdana" panose="020B0604030504040204" pitchFamily="34" charset="0"/>
              <a:ea typeface="HY헤드라인M" pitchFamily="2" charset="-127"/>
            </a:endParaRPr>
          </a:p>
        </p:txBody>
      </p:sp>
      <p:sp>
        <p:nvSpPr>
          <p:cNvPr id="20" name="AutoShape 7"/>
          <p:cNvSpPr>
            <a:spLocks noChangeArrowheads="1"/>
          </p:cNvSpPr>
          <p:nvPr/>
        </p:nvSpPr>
        <p:spPr bwMode="auto">
          <a:xfrm>
            <a:off x="2903080" y="2170874"/>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a:latin typeface="Verdana" panose="020B0604030504040204" pitchFamily="34" charset="0"/>
                <a:ea typeface="HY헤드라인M" pitchFamily="2" charset="-127"/>
              </a:rPr>
              <a:t>لاتدع هاتفك </a:t>
            </a:r>
            <a:r>
              <a:rPr lang="ar-EG" sz="2400" b="1" dirty="0">
                <a:latin typeface="Verdana" panose="020B0604030504040204" pitchFamily="34" charset="0"/>
                <a:ea typeface="HY헤드라인M" pitchFamily="2" charset="-127"/>
              </a:rPr>
              <a:t>المتنقل يشوش أفكار من حولك</a:t>
            </a:r>
            <a:endParaRPr lang="ar-SA" sz="2400" b="1" dirty="0">
              <a:latin typeface="Verdana" panose="020B0604030504040204" pitchFamily="34" charset="0"/>
              <a:ea typeface="HY헤드라인M" pitchFamily="2" charset="-127"/>
            </a:endParaRPr>
          </a:p>
        </p:txBody>
      </p:sp>
      <p:sp>
        <p:nvSpPr>
          <p:cNvPr id="21" name="AutoShape 7"/>
          <p:cNvSpPr>
            <a:spLocks noChangeArrowheads="1"/>
          </p:cNvSpPr>
          <p:nvPr/>
        </p:nvSpPr>
        <p:spPr bwMode="auto">
          <a:xfrm>
            <a:off x="2892751" y="3284591"/>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الأسئلة والنقاش متاحة في محتوى البرنامج</a:t>
            </a:r>
            <a:endParaRPr lang="ar-SA" sz="2400" b="1" dirty="0">
              <a:latin typeface="Verdana" panose="020B0604030504040204" pitchFamily="34" charset="0"/>
              <a:ea typeface="HY헤드라인M" pitchFamily="2" charset="-127"/>
            </a:endParaRPr>
          </a:p>
        </p:txBody>
      </p:sp>
      <p:sp>
        <p:nvSpPr>
          <p:cNvPr id="23" name="AutoShape 7"/>
          <p:cNvSpPr>
            <a:spLocks noChangeArrowheads="1"/>
          </p:cNvSpPr>
          <p:nvPr/>
        </p:nvSpPr>
        <p:spPr bwMode="auto">
          <a:xfrm>
            <a:off x="2882421" y="4398308"/>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إبتسامتك و تعاونك دليل حب العمل الجماعي</a:t>
            </a:r>
            <a:endParaRPr lang="ar-SA" sz="2400" b="1" dirty="0">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2872091" y="5512025"/>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تأقلمك مع المدرب و تنفيذ التمارين يسهل</a:t>
            </a:r>
          </a:p>
          <a:p>
            <a:pPr algn="ctr" rtl="1"/>
            <a:r>
              <a:rPr lang="ar-EG" sz="2400" b="1" dirty="0">
                <a:latin typeface="Verdana" panose="020B0604030504040204" pitchFamily="34" charset="0"/>
                <a:ea typeface="HY헤드라인M" pitchFamily="2" charset="-127"/>
              </a:rPr>
              <a:t> استيعاب المادة العلمية</a:t>
            </a:r>
            <a:endParaRPr lang="ar-SA" sz="2400" b="1" dirty="0">
              <a:latin typeface="Verdana" panose="020B0604030504040204" pitchFamily="34" charset="0"/>
              <a:ea typeface="HY헤드라인M" pitchFamily="2" charset="-127"/>
            </a:endParaRPr>
          </a:p>
        </p:txBody>
      </p:sp>
      <p:pic>
        <p:nvPicPr>
          <p:cNvPr id="25" name="Picture 6" descr="F:\دينى\work\صور\15460_IPhone_Locke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6" name="Picture 8" descr="F:\دينى\work\صور\imagتes.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00205"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7" name="Picture 3" descr="F:\دينى\work\صور\إدارة الوقت.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8" name="Picture 9" descr="F:\دينى\work\صور\84848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29" name="Picture 2" descr="F:\دينى\work\صور\kid-smail.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
        <p:nvSpPr>
          <p:cNvPr id="15" name="Rectangle 2"/>
          <p:cNvSpPr txBox="1">
            <a:spLocks noChangeArrowheads="1"/>
          </p:cNvSpPr>
          <p:nvPr/>
        </p:nvSpPr>
        <p:spPr>
          <a:xfrm>
            <a:off x="3347864" y="118831"/>
            <a:ext cx="247910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الاتفاقيات </a:t>
            </a:r>
            <a:endParaRPr lang="en-US" b="1" dirty="0">
              <a:solidFill>
                <a:schemeClr val="accent2">
                  <a:lumMod val="50000"/>
                </a:schemeClr>
              </a:solidFill>
            </a:endParaRPr>
          </a:p>
        </p:txBody>
      </p:sp>
    </p:spTree>
    <p:extLst>
      <p:ext uri="{BB962C8B-B14F-4D97-AF65-F5344CB8AC3E}">
        <p14:creationId xmlns:p14="http://schemas.microsoft.com/office/powerpoint/2010/main" xmlns="" val="1563514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 calcmode="lin" valueType="num">
                                      <p:cBhvr>
                                        <p:cTn id="28" dur="1000" fill="hold"/>
                                        <p:tgtEl>
                                          <p:spTgt spid="20"/>
                                        </p:tgtEl>
                                        <p:attrNameLst>
                                          <p:attrName>style.rotation</p:attrName>
                                        </p:attrNameLst>
                                      </p:cBhvr>
                                      <p:tavLst>
                                        <p:tav tm="0">
                                          <p:val>
                                            <p:fltVal val="90"/>
                                          </p:val>
                                        </p:tav>
                                        <p:tav tm="100000">
                                          <p:val>
                                            <p:fltVal val="0"/>
                                          </p:val>
                                        </p:tav>
                                      </p:tavLst>
                                    </p:anim>
                                    <p:animEffect transition="in" filter="fade">
                                      <p:cBhvr>
                                        <p:cTn id="29" dur="1000"/>
                                        <p:tgtEl>
                                          <p:spTgt spid="20"/>
                                        </p:tgtEl>
                                      </p:cBhvr>
                                    </p:animEffect>
                                  </p:childTnLst>
                                </p:cTn>
                              </p:par>
                              <p:par>
                                <p:cTn id="30" presetID="31"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 calcmode="lin" valueType="num">
                                      <p:cBhvr>
                                        <p:cTn id="34" dur="1000" fill="hold"/>
                                        <p:tgtEl>
                                          <p:spTgt spid="25"/>
                                        </p:tgtEl>
                                        <p:attrNameLst>
                                          <p:attrName>style.rotation</p:attrName>
                                        </p:attrNameLst>
                                      </p:cBhvr>
                                      <p:tavLst>
                                        <p:tav tm="0">
                                          <p:val>
                                            <p:fltVal val="90"/>
                                          </p:val>
                                        </p:tav>
                                        <p:tav tm="100000">
                                          <p:val>
                                            <p:fltVal val="0"/>
                                          </p:val>
                                        </p:tav>
                                      </p:tavLst>
                                    </p:anim>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par>
                                <p:cTn id="44" presetID="3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fltVal val="0"/>
                                          </p:val>
                                        </p:tav>
                                        <p:tav tm="100000">
                                          <p:val>
                                            <p:strVal val="#ppt_w"/>
                                          </p:val>
                                        </p:tav>
                                      </p:tavLst>
                                    </p:anim>
                                    <p:anim calcmode="lin" valueType="num">
                                      <p:cBhvr>
                                        <p:cTn id="47" dur="1000" fill="hold"/>
                                        <p:tgtEl>
                                          <p:spTgt spid="26"/>
                                        </p:tgtEl>
                                        <p:attrNameLst>
                                          <p:attrName>ppt_h</p:attrName>
                                        </p:attrNameLst>
                                      </p:cBhvr>
                                      <p:tavLst>
                                        <p:tav tm="0">
                                          <p:val>
                                            <p:fltVal val="0"/>
                                          </p:val>
                                        </p:tav>
                                        <p:tav tm="100000">
                                          <p:val>
                                            <p:strVal val="#ppt_h"/>
                                          </p:val>
                                        </p:tav>
                                      </p:tavLst>
                                    </p:anim>
                                    <p:anim calcmode="lin" valueType="num">
                                      <p:cBhvr>
                                        <p:cTn id="48" dur="1000" fill="hold"/>
                                        <p:tgtEl>
                                          <p:spTgt spid="26"/>
                                        </p:tgtEl>
                                        <p:attrNameLst>
                                          <p:attrName>style.rotation</p:attrName>
                                        </p:attrNameLst>
                                      </p:cBhvr>
                                      <p:tavLst>
                                        <p:tav tm="0">
                                          <p:val>
                                            <p:fltVal val="90"/>
                                          </p:val>
                                        </p:tav>
                                        <p:tav tm="100000">
                                          <p:val>
                                            <p:fltVal val="0"/>
                                          </p:val>
                                        </p:tav>
                                      </p:tavLst>
                                    </p:anim>
                                    <p:animEffect transition="in" filter="fade">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par>
                                <p:cTn id="58" presetID="31"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fltVal val="0"/>
                                          </p:val>
                                        </p:tav>
                                        <p:tav tm="100000">
                                          <p:val>
                                            <p:strVal val="#ppt_w"/>
                                          </p:val>
                                        </p:tav>
                                      </p:tavLst>
                                    </p:anim>
                                    <p:anim calcmode="lin" valueType="num">
                                      <p:cBhvr>
                                        <p:cTn id="61" dur="1000" fill="hold"/>
                                        <p:tgtEl>
                                          <p:spTgt spid="29"/>
                                        </p:tgtEl>
                                        <p:attrNameLst>
                                          <p:attrName>ppt_h</p:attrName>
                                        </p:attrNameLst>
                                      </p:cBhvr>
                                      <p:tavLst>
                                        <p:tav tm="0">
                                          <p:val>
                                            <p:fltVal val="0"/>
                                          </p:val>
                                        </p:tav>
                                        <p:tav tm="100000">
                                          <p:val>
                                            <p:strVal val="#ppt_h"/>
                                          </p:val>
                                        </p:tav>
                                      </p:tavLst>
                                    </p:anim>
                                    <p:anim calcmode="lin" valueType="num">
                                      <p:cBhvr>
                                        <p:cTn id="62" dur="1000" fill="hold"/>
                                        <p:tgtEl>
                                          <p:spTgt spid="29"/>
                                        </p:tgtEl>
                                        <p:attrNameLst>
                                          <p:attrName>style.rotation</p:attrName>
                                        </p:attrNameLst>
                                      </p:cBhvr>
                                      <p:tavLst>
                                        <p:tav tm="0">
                                          <p:val>
                                            <p:fltVal val="90"/>
                                          </p:val>
                                        </p:tav>
                                        <p:tav tm="100000">
                                          <p:val>
                                            <p:fltVal val="0"/>
                                          </p:val>
                                        </p:tav>
                                      </p:tavLst>
                                    </p:anim>
                                    <p:animEffect transition="in" filter="fade">
                                      <p:cBhvr>
                                        <p:cTn id="63" dur="10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par>
                                <p:cTn id="72" presetID="31"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000" fill="hold"/>
                                        <p:tgtEl>
                                          <p:spTgt spid="28"/>
                                        </p:tgtEl>
                                        <p:attrNameLst>
                                          <p:attrName>ppt_w</p:attrName>
                                        </p:attrNameLst>
                                      </p:cBhvr>
                                      <p:tavLst>
                                        <p:tav tm="0">
                                          <p:val>
                                            <p:fltVal val="0"/>
                                          </p:val>
                                        </p:tav>
                                        <p:tav tm="100000">
                                          <p:val>
                                            <p:strVal val="#ppt_w"/>
                                          </p:val>
                                        </p:tav>
                                      </p:tavLst>
                                    </p:anim>
                                    <p:anim calcmode="lin" valueType="num">
                                      <p:cBhvr>
                                        <p:cTn id="75" dur="1000" fill="hold"/>
                                        <p:tgtEl>
                                          <p:spTgt spid="28"/>
                                        </p:tgtEl>
                                        <p:attrNameLst>
                                          <p:attrName>ppt_h</p:attrName>
                                        </p:attrNameLst>
                                      </p:cBhvr>
                                      <p:tavLst>
                                        <p:tav tm="0">
                                          <p:val>
                                            <p:fltVal val="0"/>
                                          </p:val>
                                        </p:tav>
                                        <p:tav tm="100000">
                                          <p:val>
                                            <p:strVal val="#ppt_h"/>
                                          </p:val>
                                        </p:tav>
                                      </p:tavLst>
                                    </p:anim>
                                    <p:anim calcmode="lin" valueType="num">
                                      <p:cBhvr>
                                        <p:cTn id="76" dur="1000" fill="hold"/>
                                        <p:tgtEl>
                                          <p:spTgt spid="28"/>
                                        </p:tgtEl>
                                        <p:attrNameLst>
                                          <p:attrName>style.rotation</p:attrName>
                                        </p:attrNameLst>
                                      </p:cBhvr>
                                      <p:tavLst>
                                        <p:tav tm="0">
                                          <p:val>
                                            <p:fltVal val="90"/>
                                          </p:val>
                                        </p:tav>
                                        <p:tav tm="100000">
                                          <p:val>
                                            <p:fltVal val="0"/>
                                          </p:val>
                                        </p:tav>
                                      </p:tavLst>
                                    </p:anim>
                                    <p:animEffect transition="in" filter="fade">
                                      <p:cBhvr>
                                        <p:cTn id="7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مقارنة بين كايزن وبقية عمليات التحسين المستمر</a:t>
            </a:r>
          </a:p>
        </p:txBody>
      </p:sp>
      <p:graphicFrame>
        <p:nvGraphicFramePr>
          <p:cNvPr id="3" name="Table 2"/>
          <p:cNvGraphicFramePr>
            <a:graphicFrameLocks noGrp="1"/>
          </p:cNvGraphicFramePr>
          <p:nvPr>
            <p:extLst>
              <p:ext uri="{D42A27DB-BD31-4B8C-83A1-F6EECF244321}">
                <p14:modId xmlns:p14="http://schemas.microsoft.com/office/powerpoint/2010/main" xmlns="" val="1691118461"/>
              </p:ext>
            </p:extLst>
          </p:nvPr>
        </p:nvGraphicFramePr>
        <p:xfrm>
          <a:off x="899592" y="2276876"/>
          <a:ext cx="7416824" cy="2510434"/>
        </p:xfrm>
        <a:graphic>
          <a:graphicData uri="http://schemas.openxmlformats.org/drawingml/2006/table">
            <a:tbl>
              <a:tblPr rtl="1" firstRow="1" firstCol="1" bandRow="1">
                <a:tableStyleId>{00A15C55-8517-42AA-B614-E9B94910E393}</a:tableStyleId>
              </a:tblPr>
              <a:tblGrid>
                <a:gridCol w="1194109"/>
                <a:gridCol w="1036872"/>
                <a:gridCol w="1425513"/>
                <a:gridCol w="1814156"/>
                <a:gridCol w="1946174"/>
              </a:tblGrid>
              <a:tr h="631179">
                <a:tc>
                  <a:txBody>
                    <a:bodyPr/>
                    <a:lstStyle/>
                    <a:p>
                      <a:pPr algn="ctr" rtl="1">
                        <a:lnSpc>
                          <a:spcPct val="107000"/>
                        </a:lnSpc>
                        <a:spcAft>
                          <a:spcPts val="0"/>
                        </a:spcAft>
                      </a:pPr>
                      <a:r>
                        <a:rPr lang="ar-EG" sz="2000" dirty="0">
                          <a:effectLst/>
                        </a:rPr>
                        <a:t>مداخل التحسين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فلسفة المدخل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مجال الاهتمام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خطوات التطبيق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الافتراضات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353218">
                <a:tc rowSpan="5">
                  <a:txBody>
                    <a:bodyPr/>
                    <a:lstStyle/>
                    <a:p>
                      <a:pPr algn="ctr" rtl="1">
                        <a:lnSpc>
                          <a:spcPct val="107000"/>
                        </a:lnSpc>
                        <a:spcAft>
                          <a:spcPts val="0"/>
                        </a:spcAft>
                      </a:pPr>
                      <a:r>
                        <a:rPr lang="ar-EG" sz="2000" dirty="0">
                          <a:effectLst/>
                        </a:rPr>
                        <a:t>الستة سيجما</a:t>
                      </a:r>
                      <a:endParaRPr lang="en-US" sz="2000" dirty="0">
                        <a:effectLst/>
                      </a:endParaRPr>
                    </a:p>
                    <a:p>
                      <a:pPr algn="ctr" rtl="1">
                        <a:lnSpc>
                          <a:spcPct val="107000"/>
                        </a:lnSpc>
                        <a:spcAft>
                          <a:spcPts val="0"/>
                        </a:spcAft>
                      </a:pPr>
                      <a:r>
                        <a:rPr lang="en-US" sz="2000" dirty="0">
                          <a:effectLst/>
                        </a:rPr>
                        <a:t>SIX SIGMA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5">
                  <a:txBody>
                    <a:bodyPr/>
                    <a:lstStyle/>
                    <a:p>
                      <a:pPr algn="ctr" rtl="1">
                        <a:lnSpc>
                          <a:spcPct val="107000"/>
                        </a:lnSpc>
                        <a:spcAft>
                          <a:spcPts val="0"/>
                        </a:spcAft>
                      </a:pPr>
                      <a:r>
                        <a:rPr lang="ar-EG" sz="1800" b="1" dirty="0">
                          <a:solidFill>
                            <a:srgbClr val="002060"/>
                          </a:solidFill>
                          <a:effectLst/>
                        </a:rPr>
                        <a:t>تقليل </a:t>
                      </a:r>
                      <a:r>
                        <a:rPr lang="ar-EG" sz="1800" b="1" dirty="0" smtClean="0">
                          <a:solidFill>
                            <a:srgbClr val="002060"/>
                          </a:solidFill>
                          <a:effectLst/>
                        </a:rPr>
                        <a:t>الانحرافات.</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5">
                  <a:txBody>
                    <a:bodyPr/>
                    <a:lstStyle/>
                    <a:p>
                      <a:pPr algn="ctr" rtl="1">
                        <a:lnSpc>
                          <a:spcPct val="107000"/>
                        </a:lnSpc>
                        <a:spcAft>
                          <a:spcPts val="0"/>
                        </a:spcAft>
                      </a:pPr>
                      <a:r>
                        <a:rPr lang="ar-EG" sz="1800" b="1" dirty="0">
                          <a:solidFill>
                            <a:srgbClr val="002060"/>
                          </a:solidFill>
                          <a:effectLst/>
                        </a:rPr>
                        <a:t>التركيز على </a:t>
                      </a:r>
                      <a:r>
                        <a:rPr lang="ar-EG" sz="1800" b="1" dirty="0" smtClean="0">
                          <a:solidFill>
                            <a:srgbClr val="002060"/>
                          </a:solidFill>
                          <a:effectLst/>
                        </a:rPr>
                        <a:t>المشاكل.</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1800" b="1" dirty="0" smtClean="0">
                          <a:solidFill>
                            <a:srgbClr val="002060"/>
                          </a:solidFill>
                          <a:effectLst/>
                        </a:rPr>
                        <a:t>الرقابة .</a:t>
                      </a:r>
                      <a:endParaRPr lang="en-US" sz="1600" b="1" dirty="0">
                        <a:solidFill>
                          <a:srgbClr val="002060"/>
                        </a:solidFill>
                        <a:effectLst/>
                      </a:endParaRPr>
                    </a:p>
                  </a:txBody>
                  <a:tcPr marL="40634" marR="40634" marT="0" marB="0" anchor="ctr"/>
                </a:tc>
                <a:tc rowSpan="3">
                  <a:txBody>
                    <a:bodyPr/>
                    <a:lstStyle/>
                    <a:p>
                      <a:pPr algn="ctr" rtl="1">
                        <a:lnSpc>
                          <a:spcPct val="107000"/>
                        </a:lnSpc>
                        <a:spcAft>
                          <a:spcPts val="0"/>
                        </a:spcAft>
                      </a:pPr>
                      <a:r>
                        <a:rPr lang="ar-EG" sz="1800" b="1" dirty="0" smtClean="0">
                          <a:solidFill>
                            <a:srgbClr val="002060"/>
                          </a:solidFill>
                          <a:effectLst/>
                        </a:rPr>
                        <a:t>تثمين </a:t>
                      </a:r>
                      <a:r>
                        <a:rPr lang="ar-EG" sz="1800" b="1" dirty="0">
                          <a:solidFill>
                            <a:srgbClr val="002060"/>
                          </a:solidFill>
                          <a:effectLst/>
                        </a:rPr>
                        <a:t>البيانات من قبل العاملين. </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478871">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lnSpc>
                          <a:spcPct val="107000"/>
                        </a:lnSpc>
                        <a:spcAft>
                          <a:spcPts val="0"/>
                        </a:spcAft>
                      </a:pPr>
                      <a:r>
                        <a:rPr lang="ar-EG" sz="1800" b="1" dirty="0" smtClean="0">
                          <a:solidFill>
                            <a:srgbClr val="002060"/>
                          </a:solidFill>
                          <a:effectLst/>
                        </a:rPr>
                        <a:t>القياس .</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145582">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التحليل .</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r h="207636">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rowSpan="2">
                  <a:txBody>
                    <a:bodyPr/>
                    <a:lstStyle/>
                    <a:p>
                      <a:pPr algn="ctr" rtl="1">
                        <a:lnSpc>
                          <a:spcPct val="107000"/>
                        </a:lnSpc>
                        <a:spcAft>
                          <a:spcPts val="0"/>
                        </a:spcAft>
                      </a:pPr>
                      <a:r>
                        <a:rPr lang="ar-EG" sz="1800" b="1" dirty="0" smtClean="0">
                          <a:solidFill>
                            <a:srgbClr val="002060"/>
                          </a:solidFill>
                          <a:effectLst/>
                        </a:rPr>
                        <a:t>تقليل الانحرافات فى العمليات .</a:t>
                      </a:r>
                    </a:p>
                    <a:p>
                      <a:pPr algn="ctr" rtl="1">
                        <a:lnSpc>
                          <a:spcPct val="107000"/>
                        </a:lnSpc>
                        <a:spcAft>
                          <a:spcPts val="0"/>
                        </a:spcAft>
                      </a:pP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631786">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algn="ctr" rtl="1">
                        <a:lnSpc>
                          <a:spcPct val="107000"/>
                        </a:lnSpc>
                        <a:spcAft>
                          <a:spcPts val="0"/>
                        </a:spcAft>
                      </a:pPr>
                      <a:r>
                        <a:rPr lang="ar-EG" sz="1800" b="1" dirty="0" smtClean="0">
                          <a:solidFill>
                            <a:srgbClr val="002060"/>
                          </a:solidFill>
                          <a:effectLst/>
                        </a:rPr>
                        <a:t>التحسين.</a:t>
                      </a:r>
                      <a:endParaRPr lang="ar-EG" sz="1800" b="1" dirty="0" smtClean="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vMerge="1">
                  <a:txBody>
                    <a:bodyPr/>
                    <a:lstStyle/>
                    <a:p>
                      <a:pPr rtl="1"/>
                      <a:endParaRPr lang="ar-EG"/>
                    </a:p>
                  </a:txBody>
                  <a:tcPr/>
                </a:tc>
              </a:tr>
            </a:tbl>
          </a:graphicData>
        </a:graphic>
      </p:graphicFrame>
    </p:spTree>
    <p:extLst>
      <p:ext uri="{BB962C8B-B14F-4D97-AF65-F5344CB8AC3E}">
        <p14:creationId xmlns:p14="http://schemas.microsoft.com/office/powerpoint/2010/main" xmlns="" val="3688577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مقارنة بين كايزن وبقية عمليات التحسين المستمر</a:t>
            </a:r>
          </a:p>
        </p:txBody>
      </p:sp>
      <p:graphicFrame>
        <p:nvGraphicFramePr>
          <p:cNvPr id="3" name="Table 2"/>
          <p:cNvGraphicFramePr>
            <a:graphicFrameLocks noGrp="1"/>
          </p:cNvGraphicFramePr>
          <p:nvPr>
            <p:extLst>
              <p:ext uri="{D42A27DB-BD31-4B8C-83A1-F6EECF244321}">
                <p14:modId xmlns:p14="http://schemas.microsoft.com/office/powerpoint/2010/main" xmlns="" val="279334108"/>
              </p:ext>
            </p:extLst>
          </p:nvPr>
        </p:nvGraphicFramePr>
        <p:xfrm>
          <a:off x="827584" y="2060848"/>
          <a:ext cx="7560840" cy="2241246"/>
        </p:xfrm>
        <a:graphic>
          <a:graphicData uri="http://schemas.openxmlformats.org/drawingml/2006/table">
            <a:tbl>
              <a:tblPr rtl="1" firstRow="1" firstCol="1" bandRow="1">
                <a:tableStyleId>{21E4AEA4-8DFA-4A89-87EB-49C32662AFE0}</a:tableStyleId>
              </a:tblPr>
              <a:tblGrid>
                <a:gridCol w="1217297"/>
                <a:gridCol w="1057005"/>
                <a:gridCol w="1453193"/>
                <a:gridCol w="1849381"/>
                <a:gridCol w="1983964"/>
              </a:tblGrid>
              <a:tr h="681679">
                <a:tc>
                  <a:txBody>
                    <a:bodyPr/>
                    <a:lstStyle/>
                    <a:p>
                      <a:pPr algn="ctr" rtl="1">
                        <a:lnSpc>
                          <a:spcPct val="107000"/>
                        </a:lnSpc>
                        <a:spcAft>
                          <a:spcPts val="0"/>
                        </a:spcAft>
                      </a:pPr>
                      <a:r>
                        <a:rPr lang="ar-EG" sz="2000" dirty="0">
                          <a:effectLst/>
                        </a:rPr>
                        <a:t>مداخل التحسين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فلسفة المدخل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مجال الاهتمام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خطوات التطبيق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a:txBody>
                    <a:bodyPr/>
                    <a:lstStyle/>
                    <a:p>
                      <a:pPr algn="ctr" rtl="1">
                        <a:lnSpc>
                          <a:spcPct val="107000"/>
                        </a:lnSpc>
                        <a:spcAft>
                          <a:spcPts val="0"/>
                        </a:spcAft>
                      </a:pPr>
                      <a:r>
                        <a:rPr lang="ar-EG" sz="2000" dirty="0">
                          <a:effectLst/>
                        </a:rPr>
                        <a:t>الافتراضات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284498">
                <a:tc rowSpan="3">
                  <a:txBody>
                    <a:bodyPr/>
                    <a:lstStyle/>
                    <a:p>
                      <a:pPr algn="ctr" rtl="1">
                        <a:lnSpc>
                          <a:spcPct val="107000"/>
                        </a:lnSpc>
                        <a:spcAft>
                          <a:spcPts val="0"/>
                        </a:spcAft>
                      </a:pPr>
                      <a:r>
                        <a:rPr lang="ar-EG" sz="2000" dirty="0">
                          <a:effectLst/>
                        </a:rPr>
                        <a:t>حلقات الجودة</a:t>
                      </a:r>
                      <a:endParaRPr lang="en-US" sz="2000" dirty="0">
                        <a:effectLst/>
                      </a:endParaRPr>
                    </a:p>
                    <a:p>
                      <a:pPr algn="ctr" rtl="1">
                        <a:lnSpc>
                          <a:spcPct val="107000"/>
                        </a:lnSpc>
                        <a:spcAft>
                          <a:spcPts val="0"/>
                        </a:spcAft>
                      </a:pPr>
                      <a:r>
                        <a:rPr lang="en-US" sz="2000" dirty="0">
                          <a:effectLst/>
                        </a:rPr>
                        <a:t>Quality control</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3">
                  <a:txBody>
                    <a:bodyPr/>
                    <a:lstStyle/>
                    <a:p>
                      <a:pPr marL="0" algn="ctr" defTabSz="914400" rtl="1" eaLnBrk="1" latinLnBrk="0" hangingPunct="1">
                        <a:lnSpc>
                          <a:spcPct val="107000"/>
                        </a:lnSpc>
                        <a:spcAft>
                          <a:spcPts val="0"/>
                        </a:spcAft>
                      </a:pPr>
                      <a:r>
                        <a:rPr lang="ar-EG" sz="1800" b="1" kern="1200" dirty="0">
                          <a:solidFill>
                            <a:srgbClr val="002060"/>
                          </a:solidFill>
                          <a:effectLst/>
                        </a:rPr>
                        <a:t>مشاكل الجودة وحلها </a:t>
                      </a:r>
                      <a:r>
                        <a:rPr lang="ar-EG" sz="1800" b="1" kern="1200" dirty="0" smtClean="0">
                          <a:solidFill>
                            <a:srgbClr val="002060"/>
                          </a:solidFill>
                          <a:effectLst/>
                        </a:rPr>
                        <a:t>الجودة.</a:t>
                      </a:r>
                      <a:endParaRPr lang="en-US" sz="1800" b="1" kern="1200" dirty="0">
                        <a:solidFill>
                          <a:srgbClr val="002060"/>
                        </a:solidFill>
                        <a:effectLst/>
                      </a:endParaRPr>
                    </a:p>
                    <a:p>
                      <a:pPr algn="ctr" rtl="1">
                        <a:lnSpc>
                          <a:spcPct val="107000"/>
                        </a:lnSpc>
                        <a:spcAft>
                          <a:spcPts val="0"/>
                        </a:spcAft>
                      </a:pPr>
                      <a:r>
                        <a:rPr lang="ar-EG" sz="20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c rowSpan="3">
                  <a:txBody>
                    <a:bodyPr/>
                    <a:lstStyle/>
                    <a:p>
                      <a:pPr marL="0" algn="ctr" defTabSz="914400" rtl="1" eaLnBrk="1" latinLnBrk="0" hangingPunct="1">
                        <a:lnSpc>
                          <a:spcPct val="107000"/>
                        </a:lnSpc>
                        <a:spcAft>
                          <a:spcPts val="0"/>
                        </a:spcAft>
                      </a:pPr>
                      <a:r>
                        <a:rPr lang="ar-EG" sz="1800" b="1" kern="1200" dirty="0">
                          <a:solidFill>
                            <a:srgbClr val="002060"/>
                          </a:solidFill>
                          <a:effectLst/>
                        </a:rPr>
                        <a:t>التركيز على مشكلة يمكن التعامل معها عن طريق مراقبة </a:t>
                      </a:r>
                      <a:r>
                        <a:rPr lang="ar-EG" sz="1800" b="1" kern="1200" dirty="0" smtClean="0">
                          <a:solidFill>
                            <a:srgbClr val="002060"/>
                          </a:solidFill>
                          <a:effectLst/>
                        </a:rPr>
                        <a:t>العمليات.</a:t>
                      </a:r>
                      <a:endParaRPr lang="en-US" sz="1800" b="1" kern="1200" dirty="0">
                        <a:solidFill>
                          <a:srgbClr val="002060"/>
                        </a:solidFill>
                        <a:effectLst/>
                        <a:latin typeface="+mn-lt"/>
                        <a:ea typeface="+mn-ea"/>
                        <a:cs typeface="+mn-cs"/>
                      </a:endParaRPr>
                    </a:p>
                  </a:txBody>
                  <a:tcPr marL="40634" marR="40634" marT="0" marB="0" anchor="ctr"/>
                </a:tc>
                <a:tc>
                  <a:txBody>
                    <a:bodyPr/>
                    <a:lstStyle/>
                    <a:p>
                      <a:pPr marL="0" algn="ctr" defTabSz="914400" rtl="1" eaLnBrk="1" latinLnBrk="0" hangingPunct="1">
                        <a:lnSpc>
                          <a:spcPct val="107000"/>
                        </a:lnSpc>
                        <a:spcAft>
                          <a:spcPts val="0"/>
                        </a:spcAft>
                      </a:pPr>
                      <a:r>
                        <a:rPr lang="ar-EG" sz="1800" b="1" kern="1200" dirty="0" smtClean="0">
                          <a:solidFill>
                            <a:srgbClr val="002060"/>
                          </a:solidFill>
                          <a:effectLst/>
                        </a:rPr>
                        <a:t>التفتيش.</a:t>
                      </a:r>
                      <a:endParaRPr lang="en-US" sz="1800" b="1" kern="1200" dirty="0">
                        <a:solidFill>
                          <a:srgbClr val="002060"/>
                        </a:solidFill>
                        <a:effectLst/>
                        <a:latin typeface="+mn-lt"/>
                        <a:ea typeface="+mn-ea"/>
                        <a:cs typeface="+mn-cs"/>
                      </a:endParaRPr>
                    </a:p>
                  </a:txBody>
                  <a:tcPr marL="40634" marR="40634" marT="0" marB="0" anchor="ctr"/>
                </a:tc>
                <a:tc rowSpan="3">
                  <a:txBody>
                    <a:bodyPr/>
                    <a:lstStyle/>
                    <a:p>
                      <a:pPr algn="ctr" rtl="1">
                        <a:lnSpc>
                          <a:spcPct val="107000"/>
                        </a:lnSpc>
                        <a:spcAft>
                          <a:spcPts val="0"/>
                        </a:spcAft>
                      </a:pPr>
                      <a:r>
                        <a:rPr lang="ar-EG" sz="1800" b="1" dirty="0">
                          <a:solidFill>
                            <a:srgbClr val="002060"/>
                          </a:solidFill>
                          <a:effectLst/>
                        </a:rPr>
                        <a:t>تطبيق الاساليب الإحصائية .</a:t>
                      </a:r>
                      <a:endParaRPr lang="en-US" sz="16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40634" marR="40634" marT="0" marB="0" anchor="ctr"/>
                </a:tc>
              </a:tr>
              <a:tr h="591227">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marL="0" algn="ctr" defTabSz="914400" rtl="1" eaLnBrk="1" latinLnBrk="0" hangingPunct="1">
                        <a:lnSpc>
                          <a:spcPct val="107000"/>
                        </a:lnSpc>
                        <a:spcAft>
                          <a:spcPts val="0"/>
                        </a:spcAft>
                      </a:pPr>
                      <a:r>
                        <a:rPr lang="ar-EG" sz="1800" b="1" kern="1200" dirty="0" smtClean="0">
                          <a:solidFill>
                            <a:srgbClr val="002060"/>
                          </a:solidFill>
                          <a:effectLst/>
                        </a:rPr>
                        <a:t>المراقبة الاحصائية للعمليات.</a:t>
                      </a:r>
                      <a:endParaRPr lang="ar-EG" sz="1800" b="1" kern="1200" dirty="0" smtClean="0">
                        <a:solidFill>
                          <a:srgbClr val="002060"/>
                        </a:solidFill>
                        <a:effectLst/>
                        <a:latin typeface="+mn-lt"/>
                        <a:ea typeface="+mn-ea"/>
                        <a:cs typeface="+mn-cs"/>
                      </a:endParaRPr>
                    </a:p>
                  </a:txBody>
                  <a:tcPr marL="40634" marR="40634" marT="0" marB="0" anchor="ctr"/>
                </a:tc>
                <a:tc vMerge="1">
                  <a:txBody>
                    <a:bodyPr/>
                    <a:lstStyle/>
                    <a:p>
                      <a:pPr rtl="1"/>
                      <a:endParaRPr lang="ar-EG"/>
                    </a:p>
                  </a:txBody>
                  <a:tcPr/>
                </a:tc>
              </a:tr>
              <a:tr h="674843">
                <a:tc vMerge="1">
                  <a:txBody>
                    <a:bodyPr/>
                    <a:lstStyle/>
                    <a:p>
                      <a:pPr rtl="1"/>
                      <a:endParaRPr lang="ar-EG"/>
                    </a:p>
                  </a:txBody>
                  <a:tcPr/>
                </a:tc>
                <a:tc vMerge="1">
                  <a:txBody>
                    <a:bodyPr/>
                    <a:lstStyle/>
                    <a:p>
                      <a:pPr rtl="1"/>
                      <a:endParaRPr lang="ar-EG"/>
                    </a:p>
                  </a:txBody>
                  <a:tcPr/>
                </a:tc>
                <a:tc vMerge="1">
                  <a:txBody>
                    <a:bodyPr/>
                    <a:lstStyle/>
                    <a:p>
                      <a:pPr rtl="1"/>
                      <a:endParaRPr lang="ar-EG"/>
                    </a:p>
                  </a:txBody>
                  <a:tcPr/>
                </a:tc>
                <a:tc>
                  <a:txBody>
                    <a:bodyPr/>
                    <a:lstStyle/>
                    <a:p>
                      <a:pPr marL="0" algn="ctr" defTabSz="914400" rtl="1" eaLnBrk="1" latinLnBrk="0" hangingPunct="1">
                        <a:lnSpc>
                          <a:spcPct val="107000"/>
                        </a:lnSpc>
                        <a:spcAft>
                          <a:spcPts val="0"/>
                        </a:spcAft>
                      </a:pPr>
                      <a:r>
                        <a:rPr lang="ar-EG" sz="1800" b="1" kern="1200" dirty="0" smtClean="0">
                          <a:solidFill>
                            <a:srgbClr val="002060"/>
                          </a:solidFill>
                          <a:effectLst/>
                        </a:rPr>
                        <a:t>خطط الفحص والمعاينة.</a:t>
                      </a:r>
                      <a:endParaRPr lang="ar-EG" sz="1800" b="1" kern="1200" dirty="0" smtClean="0">
                        <a:solidFill>
                          <a:srgbClr val="002060"/>
                        </a:solidFill>
                        <a:effectLst/>
                        <a:latin typeface="+mn-lt"/>
                        <a:ea typeface="+mn-ea"/>
                        <a:cs typeface="+mn-cs"/>
                      </a:endParaRPr>
                    </a:p>
                  </a:txBody>
                  <a:tcPr marL="40634" marR="40634" marT="0" marB="0" anchor="ctr"/>
                </a:tc>
                <a:tc vMerge="1">
                  <a:txBody>
                    <a:bodyPr/>
                    <a:lstStyle/>
                    <a:p>
                      <a:pPr rtl="1"/>
                      <a:endParaRPr lang="ar-EG"/>
                    </a:p>
                  </a:txBody>
                  <a:tcPr/>
                </a:tc>
              </a:tr>
            </a:tbl>
          </a:graphicData>
        </a:graphic>
      </p:graphicFrame>
    </p:spTree>
    <p:extLst>
      <p:ext uri="{BB962C8B-B14F-4D97-AF65-F5344CB8AC3E}">
        <p14:creationId xmlns:p14="http://schemas.microsoft.com/office/powerpoint/2010/main" xmlns="" val="3566336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نقاط القوة فى كايزن</a:t>
            </a:r>
          </a:p>
        </p:txBody>
      </p:sp>
      <p:sp>
        <p:nvSpPr>
          <p:cNvPr id="3" name="Round Diagonal Corner Rectangle 2"/>
          <p:cNvSpPr/>
          <p:nvPr/>
        </p:nvSpPr>
        <p:spPr>
          <a:xfrm>
            <a:off x="5220072" y="1628800"/>
            <a:ext cx="2664296" cy="1512168"/>
          </a:xfrm>
          <a:prstGeom prst="round2Diag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انخراط أو مشاركة جميع العاملين </a:t>
            </a:r>
            <a:endParaRPr lang="ar-EG" sz="2000" b="1" dirty="0">
              <a:latin typeface="Simplified Arabic" panose="02020603050405020304" pitchFamily="18" charset="-78"/>
              <a:cs typeface="Simplified Arabic" panose="02020603050405020304" pitchFamily="18" charset="-78"/>
            </a:endParaRPr>
          </a:p>
        </p:txBody>
      </p:sp>
      <p:sp>
        <p:nvSpPr>
          <p:cNvPr id="4" name="Round Diagonal Corner Rectangle 3"/>
          <p:cNvSpPr/>
          <p:nvPr/>
        </p:nvSpPr>
        <p:spPr>
          <a:xfrm>
            <a:off x="1259632" y="1628800"/>
            <a:ext cx="2664296" cy="1512168"/>
          </a:xfrm>
          <a:prstGeom prst="round2DiagRect">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ctr" rtl="1"/>
            <a:r>
              <a:rPr lang="ar-SA" sz="2000" b="1" dirty="0">
                <a:latin typeface="Simplified Arabic" panose="02020603050405020304" pitchFamily="18" charset="-78"/>
                <a:cs typeface="Simplified Arabic" panose="02020603050405020304" pitchFamily="18" charset="-78"/>
              </a:rPr>
              <a:t>الجودة</a:t>
            </a:r>
            <a:endParaRPr lang="ar-EG" sz="2000" b="1" dirty="0">
              <a:latin typeface="Simplified Arabic" panose="02020603050405020304" pitchFamily="18" charset="-78"/>
              <a:cs typeface="Simplified Arabic" panose="02020603050405020304" pitchFamily="18" charset="-78"/>
            </a:endParaRPr>
          </a:p>
        </p:txBody>
      </p:sp>
      <p:sp>
        <p:nvSpPr>
          <p:cNvPr id="5" name="Round Diagonal Corner Rectangle 4"/>
          <p:cNvSpPr/>
          <p:nvPr/>
        </p:nvSpPr>
        <p:spPr>
          <a:xfrm>
            <a:off x="5220072" y="4221088"/>
            <a:ext cx="2664296" cy="1512168"/>
          </a:xfrm>
          <a:prstGeom prst="round2DiagRect">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تضافر الجهود </a:t>
            </a:r>
            <a:endParaRPr lang="ar-EG" sz="2000" b="1" dirty="0">
              <a:latin typeface="Simplified Arabic" panose="02020603050405020304" pitchFamily="18" charset="-78"/>
              <a:cs typeface="Simplified Arabic" panose="02020603050405020304" pitchFamily="18" charset="-78"/>
            </a:endParaRPr>
          </a:p>
        </p:txBody>
      </p:sp>
      <p:sp>
        <p:nvSpPr>
          <p:cNvPr id="7" name="Round Diagonal Corner Rectangle 6"/>
          <p:cNvSpPr/>
          <p:nvPr/>
        </p:nvSpPr>
        <p:spPr>
          <a:xfrm>
            <a:off x="1259632" y="4221088"/>
            <a:ext cx="2664296" cy="1512168"/>
          </a:xfrm>
          <a:prstGeom prst="round2DiagRect">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t>الرغبة في التغيير</a:t>
            </a:r>
            <a:endParaRPr lang="ar-EG" sz="2000" b="1" dirty="0">
              <a:latin typeface="Simplified Arabic" panose="02020603050405020304" pitchFamily="18" charset="-78"/>
              <a:cs typeface="Simplified Arabic" panose="02020603050405020304" pitchFamily="18" charset="-78"/>
            </a:endParaRPr>
          </a:p>
        </p:txBody>
      </p:sp>
      <p:sp>
        <p:nvSpPr>
          <p:cNvPr id="8" name="Oval 7"/>
          <p:cNvSpPr/>
          <p:nvPr/>
        </p:nvSpPr>
        <p:spPr>
          <a:xfrm>
            <a:off x="7375214" y="1345258"/>
            <a:ext cx="864096" cy="756175"/>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dirty="0"/>
              <a:t>1</a:t>
            </a:r>
          </a:p>
        </p:txBody>
      </p:sp>
      <p:sp>
        <p:nvSpPr>
          <p:cNvPr id="9" name="Oval 8"/>
          <p:cNvSpPr/>
          <p:nvPr/>
        </p:nvSpPr>
        <p:spPr>
          <a:xfrm>
            <a:off x="3471583" y="1278009"/>
            <a:ext cx="864096" cy="756175"/>
          </a:xfrm>
          <a:prstGeom prst="ellipse">
            <a:avLst/>
          </a:prstGeom>
          <a:solidFill>
            <a:srgbClr val="99CC00"/>
          </a:solidFill>
        </p:spPr>
        <p:style>
          <a:lnRef idx="3">
            <a:schemeClr val="lt1"/>
          </a:lnRef>
          <a:fillRef idx="1">
            <a:schemeClr val="accent5"/>
          </a:fillRef>
          <a:effectRef idx="1">
            <a:schemeClr val="accent5"/>
          </a:effectRef>
          <a:fontRef idx="minor">
            <a:schemeClr val="lt1"/>
          </a:fontRef>
        </p:style>
        <p:txBody>
          <a:bodyPr rtlCol="1" anchor="ctr"/>
          <a:lstStyle/>
          <a:p>
            <a:pPr algn="ctr"/>
            <a:r>
              <a:rPr lang="ar-EG" sz="2400" b="1" dirty="0"/>
              <a:t>2</a:t>
            </a:r>
          </a:p>
        </p:txBody>
      </p:sp>
      <p:sp>
        <p:nvSpPr>
          <p:cNvPr id="10" name="Oval 9"/>
          <p:cNvSpPr/>
          <p:nvPr/>
        </p:nvSpPr>
        <p:spPr>
          <a:xfrm>
            <a:off x="3440751" y="3843004"/>
            <a:ext cx="864096" cy="756175"/>
          </a:xfrm>
          <a:prstGeom prst="ellipse">
            <a:avLst/>
          </a:prstGeom>
          <a:solidFill>
            <a:srgbClr val="FF0066"/>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dirty="0"/>
              <a:t>4</a:t>
            </a:r>
          </a:p>
        </p:txBody>
      </p:sp>
      <p:sp>
        <p:nvSpPr>
          <p:cNvPr id="11" name="Oval 10"/>
          <p:cNvSpPr/>
          <p:nvPr/>
        </p:nvSpPr>
        <p:spPr>
          <a:xfrm>
            <a:off x="7380312" y="3843004"/>
            <a:ext cx="864096" cy="756175"/>
          </a:xfrm>
          <a:prstGeom prst="ellipse">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3</a:t>
            </a:r>
          </a:p>
        </p:txBody>
      </p:sp>
    </p:spTree>
    <p:extLst>
      <p:ext uri="{BB962C8B-B14F-4D97-AF65-F5344CB8AC3E}">
        <p14:creationId xmlns:p14="http://schemas.microsoft.com/office/powerpoint/2010/main" xmlns="" val="2504630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نقاط القوة فى كايزن</a:t>
            </a:r>
          </a:p>
        </p:txBody>
      </p:sp>
      <p:sp>
        <p:nvSpPr>
          <p:cNvPr id="3" name="Round Diagonal Corner Rectangle 2"/>
          <p:cNvSpPr/>
          <p:nvPr/>
        </p:nvSpPr>
        <p:spPr>
          <a:xfrm>
            <a:off x="5220072" y="1628800"/>
            <a:ext cx="2664296" cy="1512168"/>
          </a:xfrm>
          <a:prstGeom prst="round2DiagRect">
            <a:avLst/>
          </a:prstGeom>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حلقات الجودة </a:t>
            </a:r>
            <a:endParaRPr lang="ar-EG" sz="2000" b="1" dirty="0">
              <a:latin typeface="Simplified Arabic" panose="02020603050405020304" pitchFamily="18" charset="-78"/>
              <a:cs typeface="Simplified Arabic" panose="02020603050405020304" pitchFamily="18" charset="-78"/>
            </a:endParaRPr>
          </a:p>
        </p:txBody>
      </p:sp>
      <p:sp>
        <p:nvSpPr>
          <p:cNvPr id="4" name="Round Diagonal Corner Rectangle 3"/>
          <p:cNvSpPr/>
          <p:nvPr/>
        </p:nvSpPr>
        <p:spPr>
          <a:xfrm>
            <a:off x="1248308" y="1595808"/>
            <a:ext cx="2664296" cy="1512168"/>
          </a:xfrm>
          <a:prstGeom prst="round2DiagRect">
            <a:avLst/>
          </a:prstGeom>
        </p:spPr>
        <p:style>
          <a:lnRef idx="3">
            <a:schemeClr val="lt1"/>
          </a:lnRef>
          <a:fillRef idx="1">
            <a:schemeClr val="accent4"/>
          </a:fillRef>
          <a:effectRef idx="1">
            <a:schemeClr val="accent4"/>
          </a:effectRef>
          <a:fontRef idx="minor">
            <a:schemeClr val="lt1"/>
          </a:fontRef>
        </p:style>
        <p:txBody>
          <a:bodyPr rtlCol="1" anchor="ctr"/>
          <a:lstStyle/>
          <a:p>
            <a:pPr algn="ctr" rtl="1"/>
            <a:r>
              <a:rPr lang="ar-SA" sz="2000" b="1" dirty="0">
                <a:latin typeface="Simplified Arabic" panose="02020603050405020304" pitchFamily="18" charset="-78"/>
                <a:cs typeface="Simplified Arabic" panose="02020603050405020304" pitchFamily="18" charset="-78"/>
              </a:rPr>
              <a:t>الانضباط الشخصي </a:t>
            </a:r>
            <a:endParaRPr lang="ar-EG" sz="2000" b="1" dirty="0">
              <a:latin typeface="Simplified Arabic" panose="02020603050405020304" pitchFamily="18" charset="-78"/>
              <a:cs typeface="Simplified Arabic" panose="02020603050405020304" pitchFamily="18" charset="-78"/>
            </a:endParaRPr>
          </a:p>
        </p:txBody>
      </p:sp>
      <p:sp>
        <p:nvSpPr>
          <p:cNvPr id="5" name="Round Diagonal Corner Rectangle 4"/>
          <p:cNvSpPr/>
          <p:nvPr/>
        </p:nvSpPr>
        <p:spPr>
          <a:xfrm>
            <a:off x="5220072" y="4221088"/>
            <a:ext cx="2664296" cy="1512168"/>
          </a:xfrm>
          <a:prstGeom prst="round2DiagRect">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rtl="1"/>
            <a:r>
              <a:rPr lang="ar-EG" sz="2000" b="1" dirty="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تحسين المعنويات </a:t>
            </a:r>
            <a:endParaRPr lang="ar-EG" sz="2000" b="1" dirty="0">
              <a:latin typeface="Simplified Arabic" panose="02020603050405020304" pitchFamily="18" charset="-78"/>
              <a:cs typeface="Simplified Arabic" panose="02020603050405020304" pitchFamily="18" charset="-78"/>
            </a:endParaRPr>
          </a:p>
        </p:txBody>
      </p:sp>
      <p:sp>
        <p:nvSpPr>
          <p:cNvPr id="7" name="Round Diagonal Corner Rectangle 6"/>
          <p:cNvSpPr/>
          <p:nvPr/>
        </p:nvSpPr>
        <p:spPr>
          <a:xfrm>
            <a:off x="1259632" y="4221088"/>
            <a:ext cx="2664296" cy="1512168"/>
          </a:xfrm>
          <a:prstGeom prst="round2DiagRect">
            <a:avLst/>
          </a:prstGeom>
          <a:solidFill>
            <a:srgbClr val="FFC000"/>
          </a:solidFill>
        </p:spPr>
        <p:style>
          <a:lnRef idx="3">
            <a:schemeClr val="lt1"/>
          </a:lnRef>
          <a:fillRef idx="1">
            <a:schemeClr val="accent3"/>
          </a:fillRef>
          <a:effectRef idx="1">
            <a:schemeClr val="accent3"/>
          </a:effectRef>
          <a:fontRef idx="minor">
            <a:schemeClr val="lt1"/>
          </a:fontRef>
        </p:style>
        <p:txBody>
          <a:bodyPr rtlCol="1" anchor="ctr"/>
          <a:lstStyle/>
          <a:p>
            <a:pPr algn="ctr" rtl="1"/>
            <a:r>
              <a:rPr lang="ar-EG" sz="2400" b="1" dirty="0"/>
              <a:t>العمل الجماعي</a:t>
            </a:r>
          </a:p>
          <a:p>
            <a:pPr algn="ctr" rtl="1"/>
            <a:r>
              <a:rPr lang="ar-EG" sz="2400" b="1" dirty="0"/>
              <a:t> (بروح الفريق الواحد) </a:t>
            </a:r>
            <a:endParaRPr lang="ar-EG" sz="2000" b="1" dirty="0">
              <a:latin typeface="Simplified Arabic" panose="02020603050405020304" pitchFamily="18" charset="-78"/>
              <a:cs typeface="Simplified Arabic" panose="02020603050405020304" pitchFamily="18" charset="-78"/>
            </a:endParaRPr>
          </a:p>
        </p:txBody>
      </p:sp>
      <p:sp>
        <p:nvSpPr>
          <p:cNvPr id="8" name="Oval 7"/>
          <p:cNvSpPr/>
          <p:nvPr/>
        </p:nvSpPr>
        <p:spPr>
          <a:xfrm>
            <a:off x="7375214" y="1345258"/>
            <a:ext cx="864096" cy="756175"/>
          </a:xfrm>
          <a:prstGeom prst="ellipse">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ar-EG" sz="2400" b="1" dirty="0"/>
              <a:t>5</a:t>
            </a:r>
          </a:p>
        </p:txBody>
      </p:sp>
      <p:sp>
        <p:nvSpPr>
          <p:cNvPr id="9" name="Oval 8"/>
          <p:cNvSpPr/>
          <p:nvPr/>
        </p:nvSpPr>
        <p:spPr>
          <a:xfrm>
            <a:off x="3471583" y="1278009"/>
            <a:ext cx="864096" cy="756175"/>
          </a:xfrm>
          <a:prstGeom prst="ellipse">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6</a:t>
            </a:r>
          </a:p>
        </p:txBody>
      </p:sp>
      <p:sp>
        <p:nvSpPr>
          <p:cNvPr id="10" name="Oval 9"/>
          <p:cNvSpPr/>
          <p:nvPr/>
        </p:nvSpPr>
        <p:spPr>
          <a:xfrm>
            <a:off x="3440751" y="3843004"/>
            <a:ext cx="864096" cy="756175"/>
          </a:xfrm>
          <a:prstGeom prst="ellipse">
            <a:avLst/>
          </a:prstGeom>
          <a:solidFill>
            <a:srgbClr val="FFC000"/>
          </a:solidFill>
        </p:spPr>
        <p:style>
          <a:lnRef idx="3">
            <a:schemeClr val="lt1"/>
          </a:lnRef>
          <a:fillRef idx="1">
            <a:schemeClr val="accent3"/>
          </a:fillRef>
          <a:effectRef idx="1">
            <a:schemeClr val="accent3"/>
          </a:effectRef>
          <a:fontRef idx="minor">
            <a:schemeClr val="lt1"/>
          </a:fontRef>
        </p:style>
        <p:txBody>
          <a:bodyPr rtlCol="1" anchor="ctr"/>
          <a:lstStyle/>
          <a:p>
            <a:pPr algn="ctr"/>
            <a:r>
              <a:rPr lang="ar-EG" sz="2400" b="1" dirty="0"/>
              <a:t>8</a:t>
            </a:r>
          </a:p>
        </p:txBody>
      </p:sp>
      <p:sp>
        <p:nvSpPr>
          <p:cNvPr id="11" name="Oval 10"/>
          <p:cNvSpPr/>
          <p:nvPr/>
        </p:nvSpPr>
        <p:spPr>
          <a:xfrm>
            <a:off x="7380312" y="3843004"/>
            <a:ext cx="864096" cy="756175"/>
          </a:xfrm>
          <a:prstGeom prst="ellipse">
            <a:avLst/>
          </a:prstGeom>
          <a:solidFill>
            <a:srgbClr val="00B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7</a:t>
            </a:r>
          </a:p>
        </p:txBody>
      </p:sp>
    </p:spTree>
    <p:extLst>
      <p:ext uri="{BB962C8B-B14F-4D97-AF65-F5344CB8AC3E}">
        <p14:creationId xmlns:p14="http://schemas.microsoft.com/office/powerpoint/2010/main" xmlns="" val="2920069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ويتميز كايزن بما يلي</a:t>
            </a:r>
          </a:p>
        </p:txBody>
      </p:sp>
      <p:sp>
        <p:nvSpPr>
          <p:cNvPr id="3" name="Oval 2"/>
          <p:cNvSpPr/>
          <p:nvPr/>
        </p:nvSpPr>
        <p:spPr>
          <a:xfrm>
            <a:off x="6764991" y="1259492"/>
            <a:ext cx="1227476" cy="1227476"/>
          </a:xfrm>
          <a:prstGeom prst="ellipse">
            <a:avLst/>
          </a:prstGeom>
          <a:solidFill>
            <a:schemeClr val="accent2">
              <a:lumMod val="75000"/>
              <a:alpha val="50000"/>
            </a:scheme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4" name="Freeform 3"/>
          <p:cNvSpPr/>
          <p:nvPr/>
        </p:nvSpPr>
        <p:spPr>
          <a:xfrm>
            <a:off x="829693" y="1308091"/>
            <a:ext cx="6549036" cy="1227476"/>
          </a:xfrm>
          <a:custGeom>
            <a:avLst/>
            <a:gdLst>
              <a:gd name="connsiteX0" fmla="*/ 0 w 6549036"/>
              <a:gd name="connsiteY0" fmla="*/ 0 h 1227476"/>
              <a:gd name="connsiteX1" fmla="*/ 6549036 w 6549036"/>
              <a:gd name="connsiteY1" fmla="*/ 0 h 1227476"/>
              <a:gd name="connsiteX2" fmla="*/ 6549036 w 6549036"/>
              <a:gd name="connsiteY2" fmla="*/ 1227476 h 1227476"/>
              <a:gd name="connsiteX3" fmla="*/ 0 w 6549036"/>
              <a:gd name="connsiteY3" fmla="*/ 1227476 h 1227476"/>
              <a:gd name="connsiteX4" fmla="*/ 0 w 6549036"/>
              <a:gd name="connsiteY4" fmla="*/ 0 h 122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036" h="1227476">
                <a:moveTo>
                  <a:pt x="0" y="0"/>
                </a:moveTo>
                <a:lnTo>
                  <a:pt x="6549036" y="0"/>
                </a:lnTo>
                <a:lnTo>
                  <a:pt x="6549036" y="1227476"/>
                </a:lnTo>
                <a:lnTo>
                  <a:pt x="0" y="1227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algn="ctr" defTabSz="889000" rtl="1">
              <a:lnSpc>
                <a:spcPct val="90000"/>
              </a:lnSpc>
              <a:spcBef>
                <a:spcPct val="0"/>
              </a:spcBef>
              <a:spcAft>
                <a:spcPct val="35000"/>
              </a:spcAft>
            </a:pPr>
            <a:r>
              <a:rPr lang="ar-EG" sz="2000" b="1" dirty="0">
                <a:solidFill>
                  <a:srgbClr val="002060"/>
                </a:solidFill>
              </a:rPr>
              <a:t>يتميز بالتأثير الواضح</a:t>
            </a:r>
          </a:p>
        </p:txBody>
      </p:sp>
      <p:sp>
        <p:nvSpPr>
          <p:cNvPr id="5" name="Oval 4"/>
          <p:cNvSpPr/>
          <p:nvPr/>
        </p:nvSpPr>
        <p:spPr>
          <a:xfrm>
            <a:off x="6764991" y="2568299"/>
            <a:ext cx="1227476" cy="1227476"/>
          </a:xfrm>
          <a:prstGeom prst="ellipse">
            <a:avLst/>
          </a:prstGeom>
          <a:solidFill>
            <a:srgbClr val="00B050">
              <a:alpha val="5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8" name="Oval 7"/>
          <p:cNvSpPr/>
          <p:nvPr/>
        </p:nvSpPr>
        <p:spPr>
          <a:xfrm>
            <a:off x="6764991" y="3838140"/>
            <a:ext cx="1227476" cy="1227476"/>
          </a:xfrm>
          <a:prstGeom prst="ellipse">
            <a:avLst/>
          </a:prstGeom>
          <a:solidFill>
            <a:srgbClr val="7030A0">
              <a:alpha val="50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Freeform 8"/>
          <p:cNvSpPr/>
          <p:nvPr/>
        </p:nvSpPr>
        <p:spPr>
          <a:xfrm>
            <a:off x="829693" y="3853160"/>
            <a:ext cx="6549036" cy="1227476"/>
          </a:xfrm>
          <a:custGeom>
            <a:avLst/>
            <a:gdLst>
              <a:gd name="connsiteX0" fmla="*/ 0 w 6549036"/>
              <a:gd name="connsiteY0" fmla="*/ 0 h 1227476"/>
              <a:gd name="connsiteX1" fmla="*/ 6549036 w 6549036"/>
              <a:gd name="connsiteY1" fmla="*/ 0 h 1227476"/>
              <a:gd name="connsiteX2" fmla="*/ 6549036 w 6549036"/>
              <a:gd name="connsiteY2" fmla="*/ 1227476 h 1227476"/>
              <a:gd name="connsiteX3" fmla="*/ 0 w 6549036"/>
              <a:gd name="connsiteY3" fmla="*/ 1227476 h 1227476"/>
              <a:gd name="connsiteX4" fmla="*/ 0 w 6549036"/>
              <a:gd name="connsiteY4" fmla="*/ 0 h 122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036" h="1227476">
                <a:moveTo>
                  <a:pt x="0" y="0"/>
                </a:moveTo>
                <a:lnTo>
                  <a:pt x="6549036" y="0"/>
                </a:lnTo>
                <a:lnTo>
                  <a:pt x="6549036" y="1227476"/>
                </a:lnTo>
                <a:lnTo>
                  <a:pt x="0" y="1227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algn="ctr" defTabSz="889000" rtl="1">
              <a:lnSpc>
                <a:spcPct val="90000"/>
              </a:lnSpc>
              <a:spcBef>
                <a:spcPct val="0"/>
              </a:spcBef>
              <a:spcAft>
                <a:spcPct val="35000"/>
              </a:spcAft>
            </a:pPr>
            <a:r>
              <a:rPr lang="ar-EG" sz="2000" b="1" dirty="0">
                <a:solidFill>
                  <a:srgbClr val="002060"/>
                </a:solidFill>
              </a:rPr>
              <a:t>يحقق نتائج سريعة</a:t>
            </a:r>
          </a:p>
        </p:txBody>
      </p:sp>
      <p:sp>
        <p:nvSpPr>
          <p:cNvPr id="10" name="Oval 9"/>
          <p:cNvSpPr/>
          <p:nvPr/>
        </p:nvSpPr>
        <p:spPr>
          <a:xfrm>
            <a:off x="6764991" y="5080636"/>
            <a:ext cx="1227476" cy="1227476"/>
          </a:xfrm>
          <a:prstGeom prst="ellipse">
            <a:avLst/>
          </a:prstGeom>
          <a:solidFill>
            <a:srgbClr val="0070C0">
              <a:alpha val="5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1" name="Freeform 10"/>
          <p:cNvSpPr/>
          <p:nvPr/>
        </p:nvSpPr>
        <p:spPr>
          <a:xfrm>
            <a:off x="829693" y="5080636"/>
            <a:ext cx="6549036" cy="1227476"/>
          </a:xfrm>
          <a:custGeom>
            <a:avLst/>
            <a:gdLst>
              <a:gd name="connsiteX0" fmla="*/ 0 w 6549036"/>
              <a:gd name="connsiteY0" fmla="*/ 0 h 1227476"/>
              <a:gd name="connsiteX1" fmla="*/ 6549036 w 6549036"/>
              <a:gd name="connsiteY1" fmla="*/ 0 h 1227476"/>
              <a:gd name="connsiteX2" fmla="*/ 6549036 w 6549036"/>
              <a:gd name="connsiteY2" fmla="*/ 1227476 h 1227476"/>
              <a:gd name="connsiteX3" fmla="*/ 0 w 6549036"/>
              <a:gd name="connsiteY3" fmla="*/ 1227476 h 1227476"/>
              <a:gd name="connsiteX4" fmla="*/ 0 w 6549036"/>
              <a:gd name="connsiteY4" fmla="*/ 0 h 122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036" h="1227476">
                <a:moveTo>
                  <a:pt x="0" y="0"/>
                </a:moveTo>
                <a:lnTo>
                  <a:pt x="6549036" y="0"/>
                </a:lnTo>
                <a:lnTo>
                  <a:pt x="6549036" y="1227476"/>
                </a:lnTo>
                <a:lnTo>
                  <a:pt x="0" y="1227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algn="ctr" defTabSz="889000" rtl="1">
              <a:lnSpc>
                <a:spcPct val="90000"/>
              </a:lnSpc>
              <a:spcBef>
                <a:spcPct val="0"/>
              </a:spcBef>
              <a:spcAft>
                <a:spcPct val="35000"/>
              </a:spcAft>
            </a:pPr>
            <a:r>
              <a:rPr lang="ar-EG" sz="2000" b="1" dirty="0">
                <a:solidFill>
                  <a:srgbClr val="002060"/>
                </a:solidFill>
              </a:rPr>
              <a:t>يحافظ على استمراريتها</a:t>
            </a:r>
          </a:p>
        </p:txBody>
      </p:sp>
      <p:sp>
        <p:nvSpPr>
          <p:cNvPr id="20" name="Freeform 19"/>
          <p:cNvSpPr/>
          <p:nvPr/>
        </p:nvSpPr>
        <p:spPr>
          <a:xfrm>
            <a:off x="592691" y="2565606"/>
            <a:ext cx="6549036" cy="1227476"/>
          </a:xfrm>
          <a:custGeom>
            <a:avLst/>
            <a:gdLst>
              <a:gd name="connsiteX0" fmla="*/ 0 w 6549036"/>
              <a:gd name="connsiteY0" fmla="*/ 0 h 1227476"/>
              <a:gd name="connsiteX1" fmla="*/ 6549036 w 6549036"/>
              <a:gd name="connsiteY1" fmla="*/ 0 h 1227476"/>
              <a:gd name="connsiteX2" fmla="*/ 6549036 w 6549036"/>
              <a:gd name="connsiteY2" fmla="*/ 1227476 h 1227476"/>
              <a:gd name="connsiteX3" fmla="*/ 0 w 6549036"/>
              <a:gd name="connsiteY3" fmla="*/ 1227476 h 1227476"/>
              <a:gd name="connsiteX4" fmla="*/ 0 w 6549036"/>
              <a:gd name="connsiteY4" fmla="*/ 0 h 122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036" h="1227476">
                <a:moveTo>
                  <a:pt x="0" y="0"/>
                </a:moveTo>
                <a:lnTo>
                  <a:pt x="6549036" y="0"/>
                </a:lnTo>
                <a:lnTo>
                  <a:pt x="6549036" y="1227476"/>
                </a:lnTo>
                <a:lnTo>
                  <a:pt x="0" y="1227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ctr" anchorCtr="0">
            <a:noAutofit/>
          </a:bodyPr>
          <a:lstStyle/>
          <a:p>
            <a:pPr algn="ctr" defTabSz="889000" rtl="1">
              <a:lnSpc>
                <a:spcPct val="90000"/>
              </a:lnSpc>
              <a:spcBef>
                <a:spcPct val="0"/>
              </a:spcBef>
              <a:spcAft>
                <a:spcPct val="35000"/>
              </a:spcAft>
            </a:pPr>
            <a:r>
              <a:rPr lang="ar-EG" sz="2000" b="1" dirty="0">
                <a:solidFill>
                  <a:srgbClr val="002060"/>
                </a:solidFill>
              </a:rPr>
              <a:t>يركز على الأماكن الأهم استراتيجيات </a:t>
            </a:r>
          </a:p>
        </p:txBody>
      </p:sp>
    </p:spTree>
    <p:extLst>
      <p:ext uri="{BB962C8B-B14F-4D97-AF65-F5344CB8AC3E}">
        <p14:creationId xmlns:p14="http://schemas.microsoft.com/office/powerpoint/2010/main" xmlns="" val="2338220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2142131" y="2796101"/>
            <a:ext cx="4859745" cy="683895"/>
          </a:xfrm>
          <a:prstGeom prst="roundRect">
            <a:avLst>
              <a:gd name="adj" fmla="val 166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الثانية</a:t>
            </a:r>
            <a:endParaRPr lang="en-US" sz="1200" b="1" dirty="0">
              <a:ea typeface="Calibri"/>
              <a:cs typeface="Arial"/>
            </a:endParaRPr>
          </a:p>
        </p:txBody>
      </p:sp>
      <p:sp>
        <p:nvSpPr>
          <p:cNvPr id="4" name="Round Same Side Corner Rectangle 3"/>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أستراتيجية كايزن</a:t>
            </a:r>
            <a:endParaRPr lang="en-US" sz="1100" b="1" dirty="0">
              <a:ea typeface="Calibri"/>
              <a:cs typeface="Arial"/>
            </a:endParaRPr>
          </a:p>
        </p:txBody>
      </p:sp>
    </p:spTree>
    <p:extLst>
      <p:ext uri="{BB962C8B-B14F-4D97-AF65-F5344CB8AC3E}">
        <p14:creationId xmlns:p14="http://schemas.microsoft.com/office/powerpoint/2010/main" xmlns="" val="2934269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نظام مقترحات كايزن </a:t>
            </a:r>
          </a:p>
        </p:txBody>
      </p:sp>
      <p:sp>
        <p:nvSpPr>
          <p:cNvPr id="3" name="Rounded Rectangle 2"/>
          <p:cNvSpPr/>
          <p:nvPr/>
        </p:nvSpPr>
        <p:spPr>
          <a:xfrm>
            <a:off x="1619676" y="2088664"/>
            <a:ext cx="6399211" cy="1341120"/>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sp>
        <p:nvSpPr>
          <p:cNvPr id="4" name="Freeform 3"/>
          <p:cNvSpPr/>
          <p:nvPr/>
        </p:nvSpPr>
        <p:spPr>
          <a:xfrm>
            <a:off x="1619676" y="3673626"/>
            <a:ext cx="6399211" cy="2235201"/>
          </a:xfrm>
          <a:custGeom>
            <a:avLst/>
            <a:gdLst>
              <a:gd name="connsiteX0" fmla="*/ 234696 w 3351325"/>
              <a:gd name="connsiteY0" fmla="*/ 0 h 2235200"/>
              <a:gd name="connsiteX1" fmla="*/ 3116629 w 3351325"/>
              <a:gd name="connsiteY1" fmla="*/ 0 h 2235200"/>
              <a:gd name="connsiteX2" fmla="*/ 3351325 w 3351325"/>
              <a:gd name="connsiteY2" fmla="*/ 234696 h 2235200"/>
              <a:gd name="connsiteX3" fmla="*/ 3351325 w 3351325"/>
              <a:gd name="connsiteY3" fmla="*/ 2235200 h 2235200"/>
              <a:gd name="connsiteX4" fmla="*/ 3351325 w 3351325"/>
              <a:gd name="connsiteY4" fmla="*/ 2235200 h 2235200"/>
              <a:gd name="connsiteX5" fmla="*/ 0 w 3351325"/>
              <a:gd name="connsiteY5" fmla="*/ 2235200 h 2235200"/>
              <a:gd name="connsiteX6" fmla="*/ 0 w 3351325"/>
              <a:gd name="connsiteY6" fmla="*/ 2235200 h 2235200"/>
              <a:gd name="connsiteX7" fmla="*/ 0 w 3351325"/>
              <a:gd name="connsiteY7" fmla="*/ 234696 h 2235200"/>
              <a:gd name="connsiteX8" fmla="*/ 234696 w 3351325"/>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1325" h="2235200">
                <a:moveTo>
                  <a:pt x="3116629" y="2235200"/>
                </a:moveTo>
                <a:lnTo>
                  <a:pt x="234696" y="2235200"/>
                </a:lnTo>
                <a:cubicBezTo>
                  <a:pt x="105077" y="2235200"/>
                  <a:pt x="0" y="2130123"/>
                  <a:pt x="0" y="2000504"/>
                </a:cubicBezTo>
                <a:lnTo>
                  <a:pt x="0" y="0"/>
                </a:lnTo>
                <a:lnTo>
                  <a:pt x="0" y="0"/>
                </a:lnTo>
                <a:lnTo>
                  <a:pt x="3351325" y="0"/>
                </a:lnTo>
                <a:lnTo>
                  <a:pt x="3351325" y="0"/>
                </a:lnTo>
                <a:lnTo>
                  <a:pt x="3351325" y="2000504"/>
                </a:lnTo>
                <a:cubicBezTo>
                  <a:pt x="3351325" y="2130123"/>
                  <a:pt x="3246248" y="2235200"/>
                  <a:pt x="3116629" y="2235200"/>
                </a:cubicBez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25204" tIns="156465" rIns="225204" bIns="225204" numCol="1" spcCol="1270" anchor="t" anchorCtr="0">
            <a:noAutofit/>
          </a:bodyPr>
          <a:lstStyle/>
          <a:p>
            <a:pPr algn="justLow" defTabSz="977900" rtl="1">
              <a:lnSpc>
                <a:spcPct val="90000"/>
              </a:lnSpc>
              <a:spcBef>
                <a:spcPct val="0"/>
              </a:spcBef>
              <a:spcAft>
                <a:spcPct val="35000"/>
              </a:spcAft>
            </a:pPr>
            <a:r>
              <a:rPr lang="ar-EG" sz="2200" b="1" dirty="0">
                <a:solidFill>
                  <a:srgbClr val="002060"/>
                </a:solidFill>
              </a:rPr>
              <a:t>إن مواكبة التطورات المتسارعة فى المجالات المتعددة يتطلب التحسين المستمر للمنتجات والخدمات ، ويعمل كايزن على مشاركة جميع  العاملين فى عملية التحسين المستمر ، لذا فأن نظام المقترحات هو جزء مهم فى الآدارة اليابانية يضمن مشاركة جميع العاملين وفق منهجية محددة </a:t>
            </a:r>
            <a:endParaRPr lang="ar-EG" sz="2200" dirty="0"/>
          </a:p>
        </p:txBody>
      </p:sp>
    </p:spTree>
    <p:extLst>
      <p:ext uri="{BB962C8B-B14F-4D97-AF65-F5344CB8AC3E}">
        <p14:creationId xmlns:p14="http://schemas.microsoft.com/office/powerpoint/2010/main" xmlns="" val="173346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سمات نظام المقترحات فى كايزن</a:t>
            </a:r>
          </a:p>
        </p:txBody>
      </p:sp>
      <p:sp>
        <p:nvSpPr>
          <p:cNvPr id="4" name="Round Same Side Corner Rectangle 3"/>
          <p:cNvSpPr/>
          <p:nvPr/>
        </p:nvSpPr>
        <p:spPr>
          <a:xfrm>
            <a:off x="6723570" y="1269280"/>
            <a:ext cx="1744725" cy="1302400"/>
          </a:xfrm>
          <a:prstGeom prst="round2SameRect">
            <a:avLst>
              <a:gd name="adj1" fmla="val 8000"/>
              <a:gd name="adj2" fmla="val 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6723570" y="1878111"/>
            <a:ext cx="1744725" cy="1947171"/>
          </a:xfrm>
          <a:custGeom>
            <a:avLst/>
            <a:gdLst>
              <a:gd name="connsiteX0" fmla="*/ 0 w 1744725"/>
              <a:gd name="connsiteY0" fmla="*/ 0 h 1947171"/>
              <a:gd name="connsiteX1" fmla="*/ 1744725 w 1744725"/>
              <a:gd name="connsiteY1" fmla="*/ 0 h 1947171"/>
              <a:gd name="connsiteX2" fmla="*/ 1744725 w 1744725"/>
              <a:gd name="connsiteY2" fmla="*/ 1947171 h 1947171"/>
              <a:gd name="connsiteX3" fmla="*/ 0 w 1744725"/>
              <a:gd name="connsiteY3" fmla="*/ 1947171 h 1947171"/>
              <a:gd name="connsiteX4" fmla="*/ 0 w 1744725"/>
              <a:gd name="connsiteY4" fmla="*/ 0 h 194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25" h="1947171">
                <a:moveTo>
                  <a:pt x="0" y="0"/>
                </a:moveTo>
                <a:lnTo>
                  <a:pt x="1744725" y="0"/>
                </a:lnTo>
                <a:lnTo>
                  <a:pt x="1744725" y="1947171"/>
                </a:lnTo>
                <a:lnTo>
                  <a:pt x="0" y="194717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84625" tIns="0" rIns="22860" bIns="0" numCol="1" spcCol="1270" anchor="ctr" anchorCtr="0">
            <a:noAutofit/>
          </a:bodyPr>
          <a:lstStyle/>
          <a:p>
            <a:pPr lvl="0" algn="justLow" defTabSz="800100" rtl="1">
              <a:lnSpc>
                <a:spcPct val="90000"/>
              </a:lnSpc>
              <a:spcBef>
                <a:spcPct val="0"/>
              </a:spcBef>
              <a:spcAft>
                <a:spcPct val="35000"/>
              </a:spcAft>
            </a:pPr>
            <a:r>
              <a:rPr lang="ar-EG" sz="1800" b="1" kern="1200" dirty="0" smtClean="0"/>
              <a:t>هو وسيلة لتفعيل الصلاحيات وتسليط الضوء على المشكلات التى لا تتطلب تدخل الإدارة .</a:t>
            </a:r>
            <a:endParaRPr lang="ar-EG" sz="1800" b="1" kern="1200" dirty="0"/>
          </a:p>
        </p:txBody>
      </p:sp>
      <p:sp>
        <p:nvSpPr>
          <p:cNvPr id="7" name="Oval 6"/>
          <p:cNvSpPr/>
          <p:nvPr/>
        </p:nvSpPr>
        <p:spPr>
          <a:xfrm>
            <a:off x="6579606" y="2660637"/>
            <a:ext cx="610654" cy="610654"/>
          </a:xfrm>
          <a:prstGeom prst="ellipse">
            <a:avLst/>
          </a:prstGeom>
          <a:blipFill rotWithShape="1">
            <a:blip r:embed="rId4" cstate="print"/>
            <a:stretch>
              <a:fillRect/>
            </a:stretch>
          </a:blip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Round Same Side Corner Rectangle 7"/>
          <p:cNvSpPr/>
          <p:nvPr/>
        </p:nvSpPr>
        <p:spPr>
          <a:xfrm>
            <a:off x="4683594" y="1270018"/>
            <a:ext cx="1744725" cy="1302400"/>
          </a:xfrm>
          <a:prstGeom prst="round2SameRect">
            <a:avLst>
              <a:gd name="adj1" fmla="val 8000"/>
              <a:gd name="adj2" fmla="val 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4683594" y="1880325"/>
            <a:ext cx="1744725" cy="1944219"/>
          </a:xfrm>
          <a:custGeom>
            <a:avLst/>
            <a:gdLst>
              <a:gd name="connsiteX0" fmla="*/ 0 w 1744725"/>
              <a:gd name="connsiteY0" fmla="*/ 0 h 1944219"/>
              <a:gd name="connsiteX1" fmla="*/ 1744725 w 1744725"/>
              <a:gd name="connsiteY1" fmla="*/ 0 h 1944219"/>
              <a:gd name="connsiteX2" fmla="*/ 1744725 w 1744725"/>
              <a:gd name="connsiteY2" fmla="*/ 1944219 h 1944219"/>
              <a:gd name="connsiteX3" fmla="*/ 0 w 1744725"/>
              <a:gd name="connsiteY3" fmla="*/ 1944219 h 1944219"/>
              <a:gd name="connsiteX4" fmla="*/ 0 w 1744725"/>
              <a:gd name="connsiteY4" fmla="*/ 0 h 1944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25" h="1944219">
                <a:moveTo>
                  <a:pt x="0" y="0"/>
                </a:moveTo>
                <a:lnTo>
                  <a:pt x="1744725" y="0"/>
                </a:lnTo>
                <a:lnTo>
                  <a:pt x="1744725" y="1944219"/>
                </a:lnTo>
                <a:lnTo>
                  <a:pt x="0" y="1944219"/>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84626" tIns="0" rIns="22859" bIns="0" numCol="1" spcCol="1270" anchor="ctr" anchorCtr="0">
            <a:noAutofit/>
          </a:bodyPr>
          <a:lstStyle/>
          <a:p>
            <a:pPr lvl="0" algn="justLow" defTabSz="800100" rtl="1">
              <a:lnSpc>
                <a:spcPct val="90000"/>
              </a:lnSpc>
              <a:spcBef>
                <a:spcPct val="0"/>
              </a:spcBef>
              <a:spcAft>
                <a:spcPct val="35000"/>
              </a:spcAft>
            </a:pPr>
            <a:r>
              <a:rPr lang="ar-EG" sz="1800" b="1" kern="1200" dirty="0" smtClean="0"/>
              <a:t>نظام المقترحات فى كايزن استراتيجية تحقق استثمار رأس المال الفكرى للمنظمة ومنع هدر القدرات .</a:t>
            </a:r>
            <a:endParaRPr lang="ar-EG" sz="1800" b="1" kern="1200" dirty="0"/>
          </a:p>
        </p:txBody>
      </p:sp>
      <p:sp>
        <p:nvSpPr>
          <p:cNvPr id="10" name="Oval 9"/>
          <p:cNvSpPr/>
          <p:nvPr/>
        </p:nvSpPr>
        <p:spPr>
          <a:xfrm>
            <a:off x="4539630" y="2661375"/>
            <a:ext cx="610654" cy="610654"/>
          </a:xfrm>
          <a:prstGeom prst="ellipse">
            <a:avLst/>
          </a:prstGeom>
          <a:blipFill rotWithShape="1">
            <a:blip r:embed="rId5" cstate="print"/>
            <a:stretch>
              <a:fillRect/>
            </a:stretch>
          </a:blip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1" name="Round Same Side Corner Rectangle 10"/>
          <p:cNvSpPr/>
          <p:nvPr/>
        </p:nvSpPr>
        <p:spPr>
          <a:xfrm>
            <a:off x="2643619" y="1269280"/>
            <a:ext cx="1744725" cy="1302400"/>
          </a:xfrm>
          <a:prstGeom prst="round2SameRect">
            <a:avLst>
              <a:gd name="adj1" fmla="val 8000"/>
              <a:gd name="adj2" fmla="val 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43619" y="1878111"/>
            <a:ext cx="1744725" cy="1947171"/>
          </a:xfrm>
          <a:custGeom>
            <a:avLst/>
            <a:gdLst>
              <a:gd name="connsiteX0" fmla="*/ 0 w 1744725"/>
              <a:gd name="connsiteY0" fmla="*/ 0 h 1947171"/>
              <a:gd name="connsiteX1" fmla="*/ 1744725 w 1744725"/>
              <a:gd name="connsiteY1" fmla="*/ 0 h 1947171"/>
              <a:gd name="connsiteX2" fmla="*/ 1744725 w 1744725"/>
              <a:gd name="connsiteY2" fmla="*/ 1947171 h 1947171"/>
              <a:gd name="connsiteX3" fmla="*/ 0 w 1744725"/>
              <a:gd name="connsiteY3" fmla="*/ 1947171 h 1947171"/>
              <a:gd name="connsiteX4" fmla="*/ 0 w 1744725"/>
              <a:gd name="connsiteY4" fmla="*/ 0 h 194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25" h="1947171">
                <a:moveTo>
                  <a:pt x="0" y="0"/>
                </a:moveTo>
                <a:lnTo>
                  <a:pt x="1744725" y="0"/>
                </a:lnTo>
                <a:lnTo>
                  <a:pt x="1744725" y="1947171"/>
                </a:lnTo>
                <a:lnTo>
                  <a:pt x="0" y="1947171"/>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84625" tIns="0" rIns="22860" bIns="0" numCol="1" spcCol="1270" anchor="ctr" anchorCtr="0">
            <a:noAutofit/>
          </a:bodyPr>
          <a:lstStyle/>
          <a:p>
            <a:pPr lvl="0" algn="justLow" defTabSz="800100" rtl="1">
              <a:lnSpc>
                <a:spcPct val="90000"/>
              </a:lnSpc>
              <a:spcBef>
                <a:spcPct val="0"/>
              </a:spcBef>
              <a:spcAft>
                <a:spcPct val="35000"/>
              </a:spcAft>
            </a:pPr>
            <a:r>
              <a:rPr lang="ar-EG" sz="1800" b="1" kern="1200" dirty="0" smtClean="0"/>
              <a:t>تقديم اقتراحات التحسين ينبغى أن يكون نشاطا يوميا فى جميع الآعمال .</a:t>
            </a:r>
            <a:endParaRPr lang="ar-EG" sz="1800" b="1" kern="1200" dirty="0"/>
          </a:p>
        </p:txBody>
      </p:sp>
      <p:sp>
        <p:nvSpPr>
          <p:cNvPr id="13" name="Oval 12"/>
          <p:cNvSpPr/>
          <p:nvPr/>
        </p:nvSpPr>
        <p:spPr>
          <a:xfrm>
            <a:off x="2499655" y="2660637"/>
            <a:ext cx="610654" cy="610654"/>
          </a:xfrm>
          <a:prstGeom prst="ellipse">
            <a:avLst/>
          </a:prstGeom>
          <a:blipFill rotWithShape="1">
            <a:blip r:embed="rId6" cstate="print"/>
            <a:stretch>
              <a:fillRect/>
            </a:stretch>
          </a:blip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4" name="Round Same Side Corner Rectangle 13"/>
          <p:cNvSpPr/>
          <p:nvPr/>
        </p:nvSpPr>
        <p:spPr>
          <a:xfrm>
            <a:off x="603643" y="1269280"/>
            <a:ext cx="1744725" cy="1302400"/>
          </a:xfrm>
          <a:prstGeom prst="round2SameRect">
            <a:avLst>
              <a:gd name="adj1" fmla="val 8000"/>
              <a:gd name="adj2" fmla="val 0"/>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603643" y="1878111"/>
            <a:ext cx="1744725" cy="1947171"/>
          </a:xfrm>
          <a:custGeom>
            <a:avLst/>
            <a:gdLst>
              <a:gd name="connsiteX0" fmla="*/ 0 w 1744725"/>
              <a:gd name="connsiteY0" fmla="*/ 0 h 1947171"/>
              <a:gd name="connsiteX1" fmla="*/ 1744725 w 1744725"/>
              <a:gd name="connsiteY1" fmla="*/ 0 h 1947171"/>
              <a:gd name="connsiteX2" fmla="*/ 1744725 w 1744725"/>
              <a:gd name="connsiteY2" fmla="*/ 1947171 h 1947171"/>
              <a:gd name="connsiteX3" fmla="*/ 0 w 1744725"/>
              <a:gd name="connsiteY3" fmla="*/ 1947171 h 1947171"/>
              <a:gd name="connsiteX4" fmla="*/ 0 w 1744725"/>
              <a:gd name="connsiteY4" fmla="*/ 0 h 194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25" h="1947171">
                <a:moveTo>
                  <a:pt x="0" y="0"/>
                </a:moveTo>
                <a:lnTo>
                  <a:pt x="1744725" y="0"/>
                </a:lnTo>
                <a:lnTo>
                  <a:pt x="1744725" y="1947171"/>
                </a:lnTo>
                <a:lnTo>
                  <a:pt x="0" y="1947171"/>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84626" tIns="0" rIns="22859" bIns="0" numCol="1" spcCol="1270" anchor="ctr" anchorCtr="0">
            <a:noAutofit/>
          </a:bodyPr>
          <a:lstStyle/>
          <a:p>
            <a:pPr lvl="0" algn="justLow" defTabSz="800100" rtl="1">
              <a:lnSpc>
                <a:spcPct val="90000"/>
              </a:lnSpc>
              <a:spcBef>
                <a:spcPct val="0"/>
              </a:spcBef>
              <a:spcAft>
                <a:spcPct val="35000"/>
              </a:spcAft>
            </a:pPr>
            <a:r>
              <a:rPr lang="ar-EG" sz="1800" b="1" kern="1200" dirty="0" smtClean="0"/>
              <a:t>تقويم المقترحات من الرئيس ينبغى أن يكون عملا فنيا موضوعيا محفزا.</a:t>
            </a:r>
            <a:endParaRPr lang="ar-EG" sz="1800" b="1" kern="1200" dirty="0"/>
          </a:p>
        </p:txBody>
      </p:sp>
      <p:sp>
        <p:nvSpPr>
          <p:cNvPr id="16" name="Oval 15"/>
          <p:cNvSpPr/>
          <p:nvPr/>
        </p:nvSpPr>
        <p:spPr>
          <a:xfrm>
            <a:off x="459680" y="2660637"/>
            <a:ext cx="610654" cy="610654"/>
          </a:xfrm>
          <a:prstGeom prst="ellipse">
            <a:avLst/>
          </a:prstGeom>
          <a:blipFill rotWithShape="1">
            <a:blip r:embed="rId7" cstate="print"/>
            <a:stretch>
              <a:fillRect/>
            </a:stretch>
          </a:blipFill>
        </p:spPr>
        <p:style>
          <a:lnRef idx="2">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7" name="Round Same Side Corner Rectangle 16"/>
          <p:cNvSpPr/>
          <p:nvPr/>
        </p:nvSpPr>
        <p:spPr>
          <a:xfrm>
            <a:off x="3663607" y="4127727"/>
            <a:ext cx="1744725" cy="1302400"/>
          </a:xfrm>
          <a:prstGeom prst="round2SameRect">
            <a:avLst>
              <a:gd name="adj1" fmla="val 8000"/>
              <a:gd name="adj2" fmla="val 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3663607" y="4895465"/>
            <a:ext cx="1744725" cy="1629358"/>
          </a:xfrm>
          <a:custGeom>
            <a:avLst/>
            <a:gdLst>
              <a:gd name="connsiteX0" fmla="*/ 0 w 1744725"/>
              <a:gd name="connsiteY0" fmla="*/ 0 h 1629358"/>
              <a:gd name="connsiteX1" fmla="*/ 1744725 w 1744725"/>
              <a:gd name="connsiteY1" fmla="*/ 0 h 1629358"/>
              <a:gd name="connsiteX2" fmla="*/ 1744725 w 1744725"/>
              <a:gd name="connsiteY2" fmla="*/ 1629358 h 1629358"/>
              <a:gd name="connsiteX3" fmla="*/ 0 w 1744725"/>
              <a:gd name="connsiteY3" fmla="*/ 1629358 h 1629358"/>
              <a:gd name="connsiteX4" fmla="*/ 0 w 1744725"/>
              <a:gd name="connsiteY4" fmla="*/ 0 h 1629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25" h="1629358">
                <a:moveTo>
                  <a:pt x="0" y="0"/>
                </a:moveTo>
                <a:lnTo>
                  <a:pt x="1744725" y="0"/>
                </a:lnTo>
                <a:lnTo>
                  <a:pt x="1744725" y="1629358"/>
                </a:lnTo>
                <a:lnTo>
                  <a:pt x="0" y="1629358"/>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84625" tIns="0" rIns="22860" bIns="0" numCol="1" spcCol="1270" anchor="ctr" anchorCtr="0">
            <a:noAutofit/>
          </a:bodyPr>
          <a:lstStyle/>
          <a:p>
            <a:pPr lvl="0" algn="justLow" defTabSz="800100" rtl="1">
              <a:lnSpc>
                <a:spcPct val="90000"/>
              </a:lnSpc>
              <a:spcBef>
                <a:spcPct val="0"/>
              </a:spcBef>
              <a:spcAft>
                <a:spcPct val="35000"/>
              </a:spcAft>
            </a:pPr>
            <a:r>
              <a:rPr lang="ar-EG" sz="1800" b="1" kern="1200" dirty="0" smtClean="0"/>
              <a:t>ضرورة إيجاد نظام لتحفيز ومكافأة جهود التحسين التى يبذلها العاملون.</a:t>
            </a:r>
            <a:endParaRPr lang="ar-EG" sz="1800" b="1" kern="1200" dirty="0"/>
          </a:p>
        </p:txBody>
      </p:sp>
      <p:sp>
        <p:nvSpPr>
          <p:cNvPr id="19" name="Oval 18"/>
          <p:cNvSpPr/>
          <p:nvPr/>
        </p:nvSpPr>
        <p:spPr>
          <a:xfrm>
            <a:off x="3519643" y="5519084"/>
            <a:ext cx="610654" cy="610654"/>
          </a:xfrm>
          <a:prstGeom prst="ellipse">
            <a:avLst/>
          </a:prstGeom>
          <a:blipFill rotWithShape="1">
            <a:blip r:embed="rId8" cstate="print"/>
            <a:stretch>
              <a:fillRect/>
            </a:stretch>
          </a:blipFill>
        </p:spPr>
        <p:style>
          <a:lnRef idx="2">
            <a:schemeClr val="accent6">
              <a:tint val="40000"/>
              <a:alpha val="90000"/>
              <a:hueOff val="0"/>
              <a:satOff val="0"/>
              <a:lumOff val="0"/>
              <a:alphaOff val="0"/>
            </a:schemeClr>
          </a:lnRef>
          <a:fillRef idx="1">
            <a:scrgbClr r="0" g="0" b="0"/>
          </a:fillRef>
          <a:effectRef idx="0">
            <a:schemeClr val="accent6">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4280178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12" grpId="0" animBg="1"/>
      <p:bldP spid="15"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الفرق بين نظام المقترحات التقليدى ونظام المقترحات فى كايزن </a:t>
            </a:r>
          </a:p>
        </p:txBody>
      </p:sp>
      <p:sp>
        <p:nvSpPr>
          <p:cNvPr id="4" name="Freeform 3"/>
          <p:cNvSpPr/>
          <p:nvPr/>
        </p:nvSpPr>
        <p:spPr>
          <a:xfrm>
            <a:off x="5187953" y="1759642"/>
            <a:ext cx="3775497" cy="1887748"/>
          </a:xfrm>
          <a:custGeom>
            <a:avLst/>
            <a:gdLst>
              <a:gd name="connsiteX0" fmla="*/ 0 w 3775497"/>
              <a:gd name="connsiteY0" fmla="*/ 188775 h 1887748"/>
              <a:gd name="connsiteX1" fmla="*/ 188775 w 3775497"/>
              <a:gd name="connsiteY1" fmla="*/ 0 h 1887748"/>
              <a:gd name="connsiteX2" fmla="*/ 3586722 w 3775497"/>
              <a:gd name="connsiteY2" fmla="*/ 0 h 1887748"/>
              <a:gd name="connsiteX3" fmla="*/ 3775497 w 3775497"/>
              <a:gd name="connsiteY3" fmla="*/ 188775 h 1887748"/>
              <a:gd name="connsiteX4" fmla="*/ 3775497 w 3775497"/>
              <a:gd name="connsiteY4" fmla="*/ 1698973 h 1887748"/>
              <a:gd name="connsiteX5" fmla="*/ 3586722 w 3775497"/>
              <a:gd name="connsiteY5" fmla="*/ 1887748 h 1887748"/>
              <a:gd name="connsiteX6" fmla="*/ 188775 w 3775497"/>
              <a:gd name="connsiteY6" fmla="*/ 1887748 h 1887748"/>
              <a:gd name="connsiteX7" fmla="*/ 0 w 3775497"/>
              <a:gd name="connsiteY7" fmla="*/ 1698973 h 1887748"/>
              <a:gd name="connsiteX8" fmla="*/ 0 w 3775497"/>
              <a:gd name="connsiteY8" fmla="*/ 188775 h 18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497" h="1887748">
                <a:moveTo>
                  <a:pt x="0" y="188775"/>
                </a:moveTo>
                <a:cubicBezTo>
                  <a:pt x="0" y="84517"/>
                  <a:pt x="84517" y="0"/>
                  <a:pt x="188775" y="0"/>
                </a:cubicBezTo>
                <a:lnTo>
                  <a:pt x="3586722" y="0"/>
                </a:lnTo>
                <a:cubicBezTo>
                  <a:pt x="3690980" y="0"/>
                  <a:pt x="3775497" y="84517"/>
                  <a:pt x="3775497" y="188775"/>
                </a:cubicBezTo>
                <a:lnTo>
                  <a:pt x="3775497" y="1698973"/>
                </a:lnTo>
                <a:cubicBezTo>
                  <a:pt x="3775497" y="1803231"/>
                  <a:pt x="3690980" y="1887748"/>
                  <a:pt x="3586722" y="1887748"/>
                </a:cubicBezTo>
                <a:lnTo>
                  <a:pt x="188775" y="1887748"/>
                </a:lnTo>
                <a:cubicBezTo>
                  <a:pt x="84517" y="1887748"/>
                  <a:pt x="0" y="1803231"/>
                  <a:pt x="0" y="1698973"/>
                </a:cubicBezTo>
                <a:lnTo>
                  <a:pt x="0" y="18877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8630" tIns="90850" rIns="108630" bIns="908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1"/>
                </a:solidFill>
              </a:rPr>
              <a:t>نظام المقترحات  التقليدى </a:t>
            </a:r>
            <a:endParaRPr lang="ar-EG" sz="2800" b="1" kern="1200" dirty="0">
              <a:solidFill>
                <a:schemeClr val="bg1"/>
              </a:solidFill>
            </a:endParaRPr>
          </a:p>
        </p:txBody>
      </p:sp>
      <p:sp>
        <p:nvSpPr>
          <p:cNvPr id="5" name="Freeform 4"/>
          <p:cNvSpPr/>
          <p:nvPr/>
        </p:nvSpPr>
        <p:spPr>
          <a:xfrm>
            <a:off x="8208351" y="3647391"/>
            <a:ext cx="377549" cy="1415811"/>
          </a:xfrm>
          <a:custGeom>
            <a:avLst/>
            <a:gdLst/>
            <a:ahLst/>
            <a:cxnLst/>
            <a:rect l="0" t="0" r="0" b="0"/>
            <a:pathLst>
              <a:path>
                <a:moveTo>
                  <a:pt x="377549" y="0"/>
                </a:moveTo>
                <a:lnTo>
                  <a:pt x="377549" y="1415811"/>
                </a:lnTo>
                <a:lnTo>
                  <a:pt x="0" y="141581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5187953" y="4119328"/>
            <a:ext cx="3020398" cy="1887748"/>
          </a:xfrm>
          <a:custGeom>
            <a:avLst/>
            <a:gdLst>
              <a:gd name="connsiteX0" fmla="*/ 0 w 3020398"/>
              <a:gd name="connsiteY0" fmla="*/ 188775 h 1887748"/>
              <a:gd name="connsiteX1" fmla="*/ 188775 w 3020398"/>
              <a:gd name="connsiteY1" fmla="*/ 0 h 1887748"/>
              <a:gd name="connsiteX2" fmla="*/ 2831623 w 3020398"/>
              <a:gd name="connsiteY2" fmla="*/ 0 h 1887748"/>
              <a:gd name="connsiteX3" fmla="*/ 3020398 w 3020398"/>
              <a:gd name="connsiteY3" fmla="*/ 188775 h 1887748"/>
              <a:gd name="connsiteX4" fmla="*/ 3020398 w 3020398"/>
              <a:gd name="connsiteY4" fmla="*/ 1698973 h 1887748"/>
              <a:gd name="connsiteX5" fmla="*/ 2831623 w 3020398"/>
              <a:gd name="connsiteY5" fmla="*/ 1887748 h 1887748"/>
              <a:gd name="connsiteX6" fmla="*/ 188775 w 3020398"/>
              <a:gd name="connsiteY6" fmla="*/ 1887748 h 1887748"/>
              <a:gd name="connsiteX7" fmla="*/ 0 w 3020398"/>
              <a:gd name="connsiteY7" fmla="*/ 1698973 h 1887748"/>
              <a:gd name="connsiteX8" fmla="*/ 0 w 3020398"/>
              <a:gd name="connsiteY8" fmla="*/ 188775 h 18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398" h="1887748">
                <a:moveTo>
                  <a:pt x="0" y="188775"/>
                </a:moveTo>
                <a:cubicBezTo>
                  <a:pt x="0" y="84517"/>
                  <a:pt x="84517" y="0"/>
                  <a:pt x="188775" y="0"/>
                </a:cubicBezTo>
                <a:lnTo>
                  <a:pt x="2831623" y="0"/>
                </a:lnTo>
                <a:cubicBezTo>
                  <a:pt x="2935881" y="0"/>
                  <a:pt x="3020398" y="84517"/>
                  <a:pt x="3020398" y="188775"/>
                </a:cubicBezTo>
                <a:lnTo>
                  <a:pt x="3020398" y="1698973"/>
                </a:lnTo>
                <a:cubicBezTo>
                  <a:pt x="3020398" y="1803231"/>
                  <a:pt x="2935881" y="1887748"/>
                  <a:pt x="2831623" y="1887748"/>
                </a:cubicBezTo>
                <a:lnTo>
                  <a:pt x="188775" y="1887748"/>
                </a:lnTo>
                <a:cubicBezTo>
                  <a:pt x="84517" y="1887748"/>
                  <a:pt x="0" y="1803231"/>
                  <a:pt x="0" y="1698973"/>
                </a:cubicBezTo>
                <a:lnTo>
                  <a:pt x="0" y="188775"/>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580" tIns="78150" rIns="89580" bIns="78150" numCol="1" spcCol="1270" anchor="ctr" anchorCtr="0">
            <a:noAutofit/>
          </a:bodyPr>
          <a:lstStyle/>
          <a:p>
            <a:pPr lvl="0" algn="justLow" defTabSz="800100" rtl="1">
              <a:lnSpc>
                <a:spcPct val="90000"/>
              </a:lnSpc>
              <a:spcBef>
                <a:spcPct val="0"/>
              </a:spcBef>
              <a:spcAft>
                <a:spcPct val="35000"/>
              </a:spcAft>
            </a:pPr>
            <a:r>
              <a:rPr lang="ar-EG" sz="1800" b="1" kern="1200" dirty="0" smtClean="0">
                <a:solidFill>
                  <a:srgbClr val="002060"/>
                </a:solidFill>
              </a:rPr>
              <a:t>ينظر إلى المشكلة بسلبية ويعمل على تغطيتها وإنكارها ، بينما فكر نظام توتوتا الإنتاجى المطبق للتحسين المستمر يرى المشكلة بإيجابية ويجدها فرصة للتحسين ويعمل على حلها ومن ثم يبحث عن مشاكل أخرى تحتاج  إلى حل.</a:t>
            </a:r>
            <a:endParaRPr lang="ar-EG" sz="1800" b="1" kern="1200" dirty="0">
              <a:solidFill>
                <a:srgbClr val="002060"/>
              </a:solidFill>
            </a:endParaRPr>
          </a:p>
        </p:txBody>
      </p:sp>
      <p:sp>
        <p:nvSpPr>
          <p:cNvPr id="8" name="Freeform 7"/>
          <p:cNvSpPr/>
          <p:nvPr/>
        </p:nvSpPr>
        <p:spPr>
          <a:xfrm>
            <a:off x="468581" y="1759642"/>
            <a:ext cx="3775497" cy="1887748"/>
          </a:xfrm>
          <a:custGeom>
            <a:avLst/>
            <a:gdLst>
              <a:gd name="connsiteX0" fmla="*/ 0 w 3775497"/>
              <a:gd name="connsiteY0" fmla="*/ 188775 h 1887748"/>
              <a:gd name="connsiteX1" fmla="*/ 188775 w 3775497"/>
              <a:gd name="connsiteY1" fmla="*/ 0 h 1887748"/>
              <a:gd name="connsiteX2" fmla="*/ 3586722 w 3775497"/>
              <a:gd name="connsiteY2" fmla="*/ 0 h 1887748"/>
              <a:gd name="connsiteX3" fmla="*/ 3775497 w 3775497"/>
              <a:gd name="connsiteY3" fmla="*/ 188775 h 1887748"/>
              <a:gd name="connsiteX4" fmla="*/ 3775497 w 3775497"/>
              <a:gd name="connsiteY4" fmla="*/ 1698973 h 1887748"/>
              <a:gd name="connsiteX5" fmla="*/ 3586722 w 3775497"/>
              <a:gd name="connsiteY5" fmla="*/ 1887748 h 1887748"/>
              <a:gd name="connsiteX6" fmla="*/ 188775 w 3775497"/>
              <a:gd name="connsiteY6" fmla="*/ 1887748 h 1887748"/>
              <a:gd name="connsiteX7" fmla="*/ 0 w 3775497"/>
              <a:gd name="connsiteY7" fmla="*/ 1698973 h 1887748"/>
              <a:gd name="connsiteX8" fmla="*/ 0 w 3775497"/>
              <a:gd name="connsiteY8" fmla="*/ 188775 h 18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497" h="1887748">
                <a:moveTo>
                  <a:pt x="0" y="188775"/>
                </a:moveTo>
                <a:cubicBezTo>
                  <a:pt x="0" y="84517"/>
                  <a:pt x="84517" y="0"/>
                  <a:pt x="188775" y="0"/>
                </a:cubicBezTo>
                <a:lnTo>
                  <a:pt x="3586722" y="0"/>
                </a:lnTo>
                <a:cubicBezTo>
                  <a:pt x="3690980" y="0"/>
                  <a:pt x="3775497" y="84517"/>
                  <a:pt x="3775497" y="188775"/>
                </a:cubicBezTo>
                <a:lnTo>
                  <a:pt x="3775497" y="1698973"/>
                </a:lnTo>
                <a:cubicBezTo>
                  <a:pt x="3775497" y="1803231"/>
                  <a:pt x="3690980" y="1887748"/>
                  <a:pt x="3586722" y="1887748"/>
                </a:cubicBezTo>
                <a:lnTo>
                  <a:pt x="188775" y="1887748"/>
                </a:lnTo>
                <a:cubicBezTo>
                  <a:pt x="84517" y="1887748"/>
                  <a:pt x="0" y="1803231"/>
                  <a:pt x="0" y="1698973"/>
                </a:cubicBezTo>
                <a:lnTo>
                  <a:pt x="0" y="188775"/>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08630" tIns="90850" rIns="108630" bIns="90850" numCol="1" spcCol="1270" anchor="ctr" anchorCtr="0">
            <a:noAutofit/>
          </a:bodyPr>
          <a:lstStyle/>
          <a:p>
            <a:pPr lvl="0" algn="ctr" defTabSz="1244600" rtl="1">
              <a:lnSpc>
                <a:spcPct val="90000"/>
              </a:lnSpc>
              <a:spcBef>
                <a:spcPct val="0"/>
              </a:spcBef>
              <a:spcAft>
                <a:spcPct val="35000"/>
              </a:spcAft>
            </a:pPr>
            <a:r>
              <a:rPr lang="ar-EG" sz="2800" b="1" kern="1200" dirty="0" smtClean="0">
                <a:solidFill>
                  <a:schemeClr val="bg1"/>
                </a:solidFill>
              </a:rPr>
              <a:t>نظام المقترحات فى كايزن </a:t>
            </a:r>
            <a:endParaRPr lang="ar-EG" sz="2800" b="1" kern="1200" dirty="0">
              <a:solidFill>
                <a:schemeClr val="bg1"/>
              </a:solidFill>
            </a:endParaRPr>
          </a:p>
        </p:txBody>
      </p:sp>
      <p:sp>
        <p:nvSpPr>
          <p:cNvPr id="9" name="Freeform 8"/>
          <p:cNvSpPr/>
          <p:nvPr/>
        </p:nvSpPr>
        <p:spPr>
          <a:xfrm>
            <a:off x="3488979" y="3647391"/>
            <a:ext cx="377549" cy="1415811"/>
          </a:xfrm>
          <a:custGeom>
            <a:avLst/>
            <a:gdLst/>
            <a:ahLst/>
            <a:cxnLst/>
            <a:rect l="0" t="0" r="0" b="0"/>
            <a:pathLst>
              <a:path>
                <a:moveTo>
                  <a:pt x="377549" y="0"/>
                </a:moveTo>
                <a:lnTo>
                  <a:pt x="377549" y="1415811"/>
                </a:lnTo>
                <a:lnTo>
                  <a:pt x="0" y="141581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468581" y="4119328"/>
            <a:ext cx="3020398" cy="1887748"/>
          </a:xfrm>
          <a:custGeom>
            <a:avLst/>
            <a:gdLst>
              <a:gd name="connsiteX0" fmla="*/ 0 w 3020398"/>
              <a:gd name="connsiteY0" fmla="*/ 188775 h 1887748"/>
              <a:gd name="connsiteX1" fmla="*/ 188775 w 3020398"/>
              <a:gd name="connsiteY1" fmla="*/ 0 h 1887748"/>
              <a:gd name="connsiteX2" fmla="*/ 2831623 w 3020398"/>
              <a:gd name="connsiteY2" fmla="*/ 0 h 1887748"/>
              <a:gd name="connsiteX3" fmla="*/ 3020398 w 3020398"/>
              <a:gd name="connsiteY3" fmla="*/ 188775 h 1887748"/>
              <a:gd name="connsiteX4" fmla="*/ 3020398 w 3020398"/>
              <a:gd name="connsiteY4" fmla="*/ 1698973 h 1887748"/>
              <a:gd name="connsiteX5" fmla="*/ 2831623 w 3020398"/>
              <a:gd name="connsiteY5" fmla="*/ 1887748 h 1887748"/>
              <a:gd name="connsiteX6" fmla="*/ 188775 w 3020398"/>
              <a:gd name="connsiteY6" fmla="*/ 1887748 h 1887748"/>
              <a:gd name="connsiteX7" fmla="*/ 0 w 3020398"/>
              <a:gd name="connsiteY7" fmla="*/ 1698973 h 1887748"/>
              <a:gd name="connsiteX8" fmla="*/ 0 w 3020398"/>
              <a:gd name="connsiteY8" fmla="*/ 188775 h 18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0398" h="1887748">
                <a:moveTo>
                  <a:pt x="0" y="188775"/>
                </a:moveTo>
                <a:cubicBezTo>
                  <a:pt x="0" y="84517"/>
                  <a:pt x="84517" y="0"/>
                  <a:pt x="188775" y="0"/>
                </a:cubicBezTo>
                <a:lnTo>
                  <a:pt x="2831623" y="0"/>
                </a:lnTo>
                <a:cubicBezTo>
                  <a:pt x="2935881" y="0"/>
                  <a:pt x="3020398" y="84517"/>
                  <a:pt x="3020398" y="188775"/>
                </a:cubicBezTo>
                <a:lnTo>
                  <a:pt x="3020398" y="1698973"/>
                </a:lnTo>
                <a:cubicBezTo>
                  <a:pt x="3020398" y="1803231"/>
                  <a:pt x="2935881" y="1887748"/>
                  <a:pt x="2831623" y="1887748"/>
                </a:cubicBezTo>
                <a:lnTo>
                  <a:pt x="188775" y="1887748"/>
                </a:lnTo>
                <a:cubicBezTo>
                  <a:pt x="84517" y="1887748"/>
                  <a:pt x="0" y="1803231"/>
                  <a:pt x="0" y="1698973"/>
                </a:cubicBezTo>
                <a:lnTo>
                  <a:pt x="0" y="188775"/>
                </a:lnTo>
                <a:close/>
              </a:path>
            </a:pathLst>
          </a:custGeom>
        </p:spPr>
        <p:style>
          <a:lnRef idx="2">
            <a:schemeClr val="accent4">
              <a:hueOff val="-4464770"/>
              <a:satOff val="26899"/>
              <a:lumOff val="215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580" tIns="78150" rIns="89580" bIns="78150" numCol="1" spcCol="1270" anchor="ctr" anchorCtr="0">
            <a:noAutofit/>
          </a:bodyPr>
          <a:lstStyle/>
          <a:p>
            <a:pPr lvl="0" algn="justLow" defTabSz="800100" rtl="1">
              <a:lnSpc>
                <a:spcPct val="90000"/>
              </a:lnSpc>
              <a:spcBef>
                <a:spcPct val="0"/>
              </a:spcBef>
              <a:spcAft>
                <a:spcPct val="35000"/>
              </a:spcAft>
            </a:pPr>
            <a:r>
              <a:rPr lang="ar-EG" sz="1800" b="1" kern="1200" dirty="0" smtClean="0">
                <a:solidFill>
                  <a:srgbClr val="002060"/>
                </a:solidFill>
              </a:rPr>
              <a:t>تكون مهمة الموظف إدراك المشكلة ثم إبلاغ الإدارة عنها ، لتقوم الإدارة بتحليل المشكلة واقتراح الحلول وتجربيها وتعميمها ومن ثم مكافأة العاملين.</a:t>
            </a:r>
            <a:endParaRPr lang="ar-EG" sz="1800" b="1" kern="1200" dirty="0">
              <a:solidFill>
                <a:srgbClr val="002060"/>
              </a:solidFill>
            </a:endParaRPr>
          </a:p>
        </p:txBody>
      </p:sp>
    </p:spTree>
    <p:extLst>
      <p:ext uri="{BB962C8B-B14F-4D97-AF65-F5344CB8AC3E}">
        <p14:creationId xmlns:p14="http://schemas.microsoft.com/office/powerpoint/2010/main" xmlns="" val="3544410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الفرق بين نظام المقترحات التقليدى ونظام المقترحات فى كايزن</a:t>
            </a:r>
            <a:r>
              <a:rPr lang="ar-EG" sz="3600" b="1" dirty="0">
                <a:solidFill>
                  <a:schemeClr val="bg1"/>
                </a:solidFill>
              </a:rPr>
              <a:t>  </a:t>
            </a:r>
          </a:p>
        </p:txBody>
      </p:sp>
      <p:sp>
        <p:nvSpPr>
          <p:cNvPr id="3" name="Rounded Rectangle 2"/>
          <p:cNvSpPr/>
          <p:nvPr/>
        </p:nvSpPr>
        <p:spPr>
          <a:xfrm>
            <a:off x="3491884" y="1124744"/>
            <a:ext cx="2162175" cy="1655410"/>
          </a:xfrm>
          <a:prstGeom prst="roundRect">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نظام المقترحات التقليدى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4" name="Oval 3"/>
          <p:cNvSpPr/>
          <p:nvPr/>
        </p:nvSpPr>
        <p:spPr>
          <a:xfrm>
            <a:off x="6703075" y="3027449"/>
            <a:ext cx="1562100" cy="1546980"/>
          </a:xfrm>
          <a:prstGeom prst="ellipse">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مكافأة</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5" name="Oval 4"/>
          <p:cNvSpPr/>
          <p:nvPr/>
        </p:nvSpPr>
        <p:spPr>
          <a:xfrm>
            <a:off x="4893325" y="3080360"/>
            <a:ext cx="1428750" cy="1546980"/>
          </a:xfrm>
          <a:prstGeom prst="ellipse">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التطبيق</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7" name="Oval 6"/>
          <p:cNvSpPr/>
          <p:nvPr/>
        </p:nvSpPr>
        <p:spPr>
          <a:xfrm>
            <a:off x="2988325" y="3089906"/>
            <a:ext cx="1524000" cy="1546980"/>
          </a:xfrm>
          <a:prstGeom prst="ellipse">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إعطاء الحلول</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8" name="Oval 7"/>
          <p:cNvSpPr/>
          <p:nvPr/>
        </p:nvSpPr>
        <p:spPr>
          <a:xfrm>
            <a:off x="949975" y="3027449"/>
            <a:ext cx="1657350" cy="1546980"/>
          </a:xfrm>
          <a:prstGeom prst="ellipse">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اكتشاف المشكلة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6369700" y="1590581"/>
            <a:ext cx="2228850" cy="913605"/>
          </a:xfrm>
          <a:prstGeom prst="rect">
            <a:avLst/>
          </a:prstGeom>
          <a:solidFill>
            <a:srgbClr val="70AD47"/>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300" b="1">
                <a:solidFill>
                  <a:srgbClr val="002060"/>
                </a:solidFill>
                <a:latin typeface="Calibri" panose="020F0502020204030204" pitchFamily="34" charset="0"/>
                <a:ea typeface="Calibri" panose="020F0502020204030204" pitchFamily="34" charset="0"/>
                <a:cs typeface="Arial" panose="020B0604020202020204" pitchFamily="34" charset="0"/>
              </a:rPr>
              <a:t>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مسئولة الإدارة</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759475" y="1670321"/>
            <a:ext cx="2228850" cy="953635"/>
          </a:xfrm>
          <a:prstGeom prst="rect">
            <a:avLst/>
          </a:prstGeom>
          <a:solidFill>
            <a:srgbClr val="70AD47"/>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300" b="1">
                <a:solidFill>
                  <a:srgbClr val="002060"/>
                </a:solidFill>
                <a:latin typeface="Calibri" panose="020F0502020204030204" pitchFamily="34" charset="0"/>
                <a:ea typeface="Calibri" panose="020F0502020204030204" pitchFamily="34" charset="0"/>
                <a:cs typeface="Arial" panose="020B0604020202020204" pitchFamily="34" charset="0"/>
              </a:rPr>
              <a:t>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مسئولية العاملين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cxnSp>
        <p:nvCxnSpPr>
          <p:cNvPr id="11" name="Straight Arrow Connector 10"/>
          <p:cNvCxnSpPr/>
          <p:nvPr/>
        </p:nvCxnSpPr>
        <p:spPr>
          <a:xfrm flipV="1">
            <a:off x="2406667" y="2928429"/>
            <a:ext cx="4429125" cy="285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flipV="1">
            <a:off x="2381873" y="4779279"/>
            <a:ext cx="4429125" cy="2857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3" name="Rounded Rectangle 12"/>
          <p:cNvSpPr/>
          <p:nvPr/>
        </p:nvSpPr>
        <p:spPr>
          <a:xfrm>
            <a:off x="3540143" y="5117606"/>
            <a:ext cx="2162175" cy="1644577"/>
          </a:xfrm>
          <a:prstGeom prst="roundRect">
            <a:avLst/>
          </a:prstGeom>
          <a:solidFill>
            <a:srgbClr val="FFC000"/>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latin typeface="Calibri" panose="020F0502020204030204" pitchFamily="34" charset="0"/>
                <a:ea typeface="Calibri" panose="020F0502020204030204" pitchFamily="34" charset="0"/>
                <a:cs typeface="Arial" panose="020B0604020202020204" pitchFamily="34" charset="0"/>
              </a:rPr>
              <a:t>نظام المقترحات كايزن </a:t>
            </a:r>
            <a:endParaRPr lang="en-US" sz="140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765461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P spid="8" grpId="0" animBg="1"/>
      <p:bldP spid="9"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2915816" y="116632"/>
            <a:ext cx="345638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محاور الدورة</a:t>
            </a:r>
            <a:endParaRPr lang="en-US" b="1" dirty="0">
              <a:solidFill>
                <a:schemeClr val="accent2">
                  <a:lumMod val="50000"/>
                </a:schemeClr>
              </a:solidFill>
            </a:endParaRPr>
          </a:p>
        </p:txBody>
      </p:sp>
      <p:graphicFrame>
        <p:nvGraphicFramePr>
          <p:cNvPr id="2" name="Diagram 1"/>
          <p:cNvGraphicFramePr/>
          <p:nvPr>
            <p:extLst>
              <p:ext uri="{D42A27DB-BD31-4B8C-83A1-F6EECF244321}">
                <p14:modId xmlns:p14="http://schemas.microsoft.com/office/powerpoint/2010/main" xmlns="" val="408952537"/>
              </p:ext>
            </p:extLst>
          </p:nvPr>
        </p:nvGraphicFramePr>
        <p:xfrm>
          <a:off x="685800" y="1397000"/>
          <a:ext cx="7772400"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840211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نموذج تسليم الآفكار التى تم تطبيقها بأستخدام أستراتيجية كايزن</a:t>
            </a:r>
          </a:p>
        </p:txBody>
      </p:sp>
      <p:graphicFrame>
        <p:nvGraphicFramePr>
          <p:cNvPr id="2" name="Table 1"/>
          <p:cNvGraphicFramePr>
            <a:graphicFrameLocks noGrp="1"/>
          </p:cNvGraphicFramePr>
          <p:nvPr>
            <p:extLst>
              <p:ext uri="{D42A27DB-BD31-4B8C-83A1-F6EECF244321}">
                <p14:modId xmlns:p14="http://schemas.microsoft.com/office/powerpoint/2010/main" xmlns="" val="2519371721"/>
              </p:ext>
            </p:extLst>
          </p:nvPr>
        </p:nvGraphicFramePr>
        <p:xfrm>
          <a:off x="323529" y="1052735"/>
          <a:ext cx="8568952" cy="5620312"/>
        </p:xfrm>
        <a:graphic>
          <a:graphicData uri="http://schemas.openxmlformats.org/drawingml/2006/table">
            <a:tbl>
              <a:tblPr rtl="1" firstRow="1" firstCol="1" bandRow="1">
                <a:tableStyleId>{00A15C55-8517-42AA-B614-E9B94910E393}</a:tableStyleId>
              </a:tblPr>
              <a:tblGrid>
                <a:gridCol w="1739497"/>
                <a:gridCol w="1689797"/>
                <a:gridCol w="1677801"/>
                <a:gridCol w="1299667"/>
                <a:gridCol w="2162190"/>
              </a:tblGrid>
              <a:tr h="720081">
                <a:tc gridSpan="4">
                  <a:txBody>
                    <a:bodyPr/>
                    <a:lstStyle/>
                    <a:p>
                      <a:pPr marL="457200" algn="ctr" rtl="1">
                        <a:lnSpc>
                          <a:spcPct val="107000"/>
                        </a:lnSpc>
                        <a:spcAft>
                          <a:spcPts val="0"/>
                        </a:spcAft>
                      </a:pPr>
                      <a:endParaRPr lang="ar-EG" sz="1800" dirty="0" smtClean="0">
                        <a:effectLst/>
                      </a:endParaRPr>
                    </a:p>
                    <a:p>
                      <a:pPr marL="457200" algn="ctr" rtl="1">
                        <a:lnSpc>
                          <a:spcPct val="107000"/>
                        </a:lnSpc>
                        <a:spcAft>
                          <a:spcPts val="0"/>
                        </a:spcAft>
                      </a:pPr>
                      <a:r>
                        <a:rPr lang="ar-SA" sz="1800" dirty="0" smtClean="0">
                          <a:effectLst/>
                        </a:rPr>
                        <a:t>أسم </a:t>
                      </a:r>
                      <a:r>
                        <a:rPr lang="ar-SA" sz="1800" dirty="0">
                          <a:effectLst/>
                        </a:rPr>
                        <a:t>مقدم المقترح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c>
                  <a:txBody>
                    <a:bodyPr/>
                    <a:lstStyle/>
                    <a:p>
                      <a:pPr marL="457200" algn="ctr" rtl="1">
                        <a:lnSpc>
                          <a:spcPct val="107000"/>
                        </a:lnSpc>
                        <a:spcAft>
                          <a:spcPts val="0"/>
                        </a:spcAft>
                      </a:pPr>
                      <a:r>
                        <a:rPr lang="ar-SA" sz="1800" dirty="0">
                          <a:effectLst/>
                        </a:rPr>
                        <a:t>الرقم التسلسلى لآفكار كايزن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09211">
                <a:tc gridSpan="4">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c>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18421">
                <a:tc gridSpan="3">
                  <a:txBody>
                    <a:bodyPr/>
                    <a:lstStyle/>
                    <a:p>
                      <a:pPr marL="457200" algn="ctr" rtl="1">
                        <a:lnSpc>
                          <a:spcPct val="107000"/>
                        </a:lnSpc>
                        <a:spcAft>
                          <a:spcPts val="0"/>
                        </a:spcAft>
                      </a:pPr>
                      <a:r>
                        <a:rPr lang="ar-SA" sz="1800">
                          <a:effectLst/>
                        </a:rPr>
                        <a:t>تاريخ التسليم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a:txBody>
                    <a:bodyPr/>
                    <a:lstStyle/>
                    <a:p>
                      <a:pPr marL="457200" algn="ctr" rtl="1">
                        <a:lnSpc>
                          <a:spcPct val="107000"/>
                        </a:lnSpc>
                        <a:spcAft>
                          <a:spcPts val="0"/>
                        </a:spcAft>
                      </a:pPr>
                      <a:r>
                        <a:rPr lang="ar-SA" sz="1800" b="1" dirty="0">
                          <a:solidFill>
                            <a:srgbClr val="002060"/>
                          </a:solidFill>
                          <a:effectLst/>
                        </a:rPr>
                        <a:t>توقيع المدير المباشر</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rtl="1">
                        <a:lnSpc>
                          <a:spcPct val="107000"/>
                        </a:lnSpc>
                        <a:spcAft>
                          <a:spcPts val="0"/>
                        </a:spcAft>
                      </a:pPr>
                      <a:r>
                        <a:rPr lang="ar-SA" sz="1800" b="1" dirty="0">
                          <a:solidFill>
                            <a:srgbClr val="002060"/>
                          </a:solidFill>
                          <a:effectLst/>
                        </a:rPr>
                        <a:t>توقيع رئيس القسم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09211">
                <a:tc>
                  <a:txBody>
                    <a:bodyPr/>
                    <a:lstStyle/>
                    <a:p>
                      <a:pPr marL="457200" algn="ctr" rtl="1">
                        <a:lnSpc>
                          <a:spcPct val="107000"/>
                        </a:lnSpc>
                        <a:spcAft>
                          <a:spcPts val="0"/>
                        </a:spcAft>
                      </a:pPr>
                      <a:r>
                        <a:rPr lang="ar-SA" sz="1800">
                          <a:effectLst/>
                        </a:rPr>
                        <a:t>يوم</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rtl="1">
                        <a:lnSpc>
                          <a:spcPct val="107000"/>
                        </a:lnSpc>
                        <a:spcAft>
                          <a:spcPts val="0"/>
                        </a:spcAft>
                      </a:pPr>
                      <a:r>
                        <a:rPr lang="ar-SA" sz="1800" b="1">
                          <a:solidFill>
                            <a:srgbClr val="002060"/>
                          </a:solidFill>
                          <a:effectLst/>
                        </a:rPr>
                        <a:t>شهر </a:t>
                      </a:r>
                      <a:endParaRPr lang="en-US" sz="1800" b="1">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rtl="1">
                        <a:lnSpc>
                          <a:spcPct val="107000"/>
                        </a:lnSpc>
                        <a:spcAft>
                          <a:spcPts val="0"/>
                        </a:spcAft>
                      </a:pPr>
                      <a:r>
                        <a:rPr lang="ar-SA" sz="1800" b="1" dirty="0">
                          <a:solidFill>
                            <a:srgbClr val="002060"/>
                          </a:solidFill>
                          <a:effectLst/>
                        </a:rPr>
                        <a:t>عام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457200" algn="ctr" rtl="1">
                        <a:lnSpc>
                          <a:spcPct val="107000"/>
                        </a:lnSpc>
                        <a:spcAft>
                          <a:spcPts val="0"/>
                        </a:spcAft>
                      </a:pPr>
                      <a:r>
                        <a:rPr lang="ar-SA" sz="18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618421">
                <a:tc>
                  <a:txBody>
                    <a:bodyPr/>
                    <a:lstStyle/>
                    <a:p>
                      <a:pPr marL="457200" algn="ctr" rtl="1">
                        <a:lnSpc>
                          <a:spcPct val="107000"/>
                        </a:lnSpc>
                        <a:spcAft>
                          <a:spcPts val="0"/>
                        </a:spcAft>
                      </a:pPr>
                      <a:r>
                        <a:rPr lang="ar-SA" sz="1800">
                          <a:effectLst/>
                        </a:rPr>
                        <a:t>توضيح الوضع قبل كايزن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457200" algn="ctr" rtl="1">
                        <a:lnSpc>
                          <a:spcPct val="107000"/>
                        </a:lnSpc>
                        <a:spcAft>
                          <a:spcPts val="0"/>
                        </a:spcAft>
                      </a:pPr>
                      <a:r>
                        <a:rPr lang="ar-SA" sz="1800" b="1" dirty="0">
                          <a:solidFill>
                            <a:srgbClr val="002060"/>
                          </a:solidFill>
                          <a:effectLst/>
                        </a:rPr>
                        <a:t>توضيح الوضع بعد كايزن</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309211">
                <a:tc gridSpan="3">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618421">
                <a:tc gridSpan="3">
                  <a:txBody>
                    <a:bodyPr/>
                    <a:lstStyle/>
                    <a:p>
                      <a:pPr marL="457200" algn="ctr" rtl="1">
                        <a:lnSpc>
                          <a:spcPct val="107000"/>
                        </a:lnSpc>
                        <a:spcAft>
                          <a:spcPts val="0"/>
                        </a:spcAft>
                      </a:pPr>
                      <a:r>
                        <a:rPr lang="ar-SA" sz="1800">
                          <a:effectLst/>
                        </a:rPr>
                        <a:t> </a:t>
                      </a:r>
                      <a:endParaRPr lang="en-US" sz="1800">
                        <a:effectLst/>
                      </a:endParaRPr>
                    </a:p>
                    <a:p>
                      <a:pPr marL="457200" algn="ctr" rtl="1">
                        <a:lnSpc>
                          <a:spcPct val="107000"/>
                        </a:lnSpc>
                        <a:spcAft>
                          <a:spcPts val="0"/>
                        </a:spcAft>
                      </a:pPr>
                      <a:r>
                        <a:rPr lang="ar-SA" sz="1800">
                          <a:effectLst/>
                        </a:rPr>
                        <a:t>صورة مرئية أو خارطة تدفق .. للوضع قبل كايزن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b="1" dirty="0">
                          <a:solidFill>
                            <a:srgbClr val="002060"/>
                          </a:solidFill>
                          <a:effectLst/>
                        </a:rPr>
                        <a:t>صورة مرئية أو خارطة تدفق .. للتحسين الذى تم إحداثه كايزن</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309211">
                <a:tc gridSpan="3">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309211">
                <a:tc gridSpan="5">
                  <a:txBody>
                    <a:bodyPr/>
                    <a:lstStyle/>
                    <a:p>
                      <a:pPr marL="457200" algn="ctr" rtl="1">
                        <a:lnSpc>
                          <a:spcPct val="107000"/>
                        </a:lnSpc>
                        <a:spcAft>
                          <a:spcPts val="0"/>
                        </a:spcAft>
                      </a:pPr>
                      <a:r>
                        <a:rPr lang="ar-SA" sz="1800">
                          <a:effectLst/>
                        </a:rPr>
                        <a:t>توضيح التأثير ( الفووائد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r>
              <a:tr h="309211">
                <a:tc gridSpan="3">
                  <a:txBody>
                    <a:bodyPr/>
                    <a:lstStyle/>
                    <a:p>
                      <a:pPr marL="457200" algn="ctr" rtl="1">
                        <a:lnSpc>
                          <a:spcPct val="107000"/>
                        </a:lnSpc>
                        <a:spcAft>
                          <a:spcPts val="0"/>
                        </a:spcAft>
                      </a:pPr>
                      <a:r>
                        <a:rPr lang="ar-SA" sz="1800">
                          <a:effectLst/>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dirty="0">
                          <a:effectLst/>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618421">
                <a:tc gridSpan="3">
                  <a:txBody>
                    <a:bodyPr/>
                    <a:lstStyle/>
                    <a:p>
                      <a:pPr marL="457200" algn="ctr" rtl="1">
                        <a:lnSpc>
                          <a:spcPct val="107000"/>
                        </a:lnSpc>
                        <a:spcAft>
                          <a:spcPts val="0"/>
                        </a:spcAft>
                      </a:pPr>
                      <a:r>
                        <a:rPr lang="ar-SA" sz="1800">
                          <a:effectLst/>
                        </a:rPr>
                        <a:t>توضيح التغيير باستخدام كايزن فى مقال 50 إلى 60 كلمة </a:t>
                      </a:r>
                      <a:endParaRPr lang="en-US" sz="1800">
                        <a:effectLst/>
                      </a:endParaRPr>
                    </a:p>
                    <a:p>
                      <a:pPr marL="457200" algn="ctr" rtl="1">
                        <a:lnSpc>
                          <a:spcPct val="107000"/>
                        </a:lnSpc>
                        <a:spcAft>
                          <a:spcPts val="0"/>
                        </a:spcAft>
                      </a:pPr>
                      <a:r>
                        <a:rPr lang="ar-SA" sz="1800">
                          <a:effectLst/>
                        </a:rPr>
                        <a:t>تقرير لتعريف رئيس القسم بالتحسين الذ تم إحداثه </a:t>
                      </a:r>
                      <a:endParaRPr lang="en-US" sz="18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b="1" dirty="0">
                          <a:solidFill>
                            <a:srgbClr val="002060"/>
                          </a:solidFill>
                          <a:effectLst/>
                        </a:rPr>
                        <a:t>ملاحظات رئيس القسم </a:t>
                      </a:r>
                      <a:endPar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r h="309211">
                <a:tc gridSpan="3">
                  <a:txBody>
                    <a:bodyPr/>
                    <a:lstStyle/>
                    <a:p>
                      <a:pPr marL="457200" algn="ctr" rtl="1">
                        <a:lnSpc>
                          <a:spcPct val="107000"/>
                        </a:lnSpc>
                        <a:spcAft>
                          <a:spcPts val="0"/>
                        </a:spcAft>
                      </a:pPr>
                      <a:r>
                        <a:rPr lang="ar-SA"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c hMerge="1">
                  <a:txBody>
                    <a:bodyPr/>
                    <a:lstStyle/>
                    <a:p>
                      <a:pPr rtl="1"/>
                      <a:endParaRPr lang="ar-EG"/>
                    </a:p>
                  </a:txBody>
                  <a:tcPr/>
                </a:tc>
                <a:tc gridSpan="2">
                  <a:txBody>
                    <a:bodyPr/>
                    <a:lstStyle/>
                    <a:p>
                      <a:pPr marL="457200" algn="ctr" rtl="1">
                        <a:lnSpc>
                          <a:spcPct val="107000"/>
                        </a:lnSpc>
                        <a:spcAft>
                          <a:spcPts val="0"/>
                        </a:spcAft>
                      </a:pPr>
                      <a:r>
                        <a:rPr lang="ar-SA"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rtl="1"/>
                      <a:endParaRPr lang="ar-EG"/>
                    </a:p>
                  </a:txBody>
                  <a:tcPr/>
                </a:tc>
              </a:tr>
            </a:tbl>
          </a:graphicData>
        </a:graphic>
      </p:graphicFrame>
    </p:spTree>
    <p:extLst>
      <p:ext uri="{BB962C8B-B14F-4D97-AF65-F5344CB8AC3E}">
        <p14:creationId xmlns:p14="http://schemas.microsoft.com/office/powerpoint/2010/main" xmlns="" val="1856881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تعريف كايزن المصغر</a:t>
            </a:r>
          </a:p>
        </p:txBody>
      </p:sp>
      <p:graphicFrame>
        <p:nvGraphicFramePr>
          <p:cNvPr id="4" name="Diagram 3"/>
          <p:cNvGraphicFramePr/>
          <p:nvPr>
            <p:extLst>
              <p:ext uri="{D42A27DB-BD31-4B8C-83A1-F6EECF244321}">
                <p14:modId xmlns:p14="http://schemas.microsoft.com/office/powerpoint/2010/main" xmlns="" val="4285544801"/>
              </p:ext>
            </p:extLst>
          </p:nvPr>
        </p:nvGraphicFramePr>
        <p:xfrm>
          <a:off x="179512" y="1628800"/>
          <a:ext cx="8568952"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604537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خطوات تطبيق كايزن المصغر </a:t>
            </a:r>
          </a:p>
        </p:txBody>
      </p:sp>
      <p:sp>
        <p:nvSpPr>
          <p:cNvPr id="5" name="AutoShape 1"/>
          <p:cNvSpPr>
            <a:spLocks noChangeArrowheads="1"/>
          </p:cNvSpPr>
          <p:nvPr/>
        </p:nvSpPr>
        <p:spPr bwMode="auto">
          <a:xfrm>
            <a:off x="1115616" y="1412776"/>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يحدد العامل المشكلة ومواضع الهدر وفرص التحسين ويدونها </a:t>
            </a:r>
            <a:endParaRPr lang="en-US" sz="2177" b="1" dirty="0">
              <a:solidFill>
                <a:srgbClr val="FFFFFF"/>
              </a:solidFill>
            </a:endParaRPr>
          </a:p>
        </p:txBody>
      </p:sp>
      <p:sp>
        <p:nvSpPr>
          <p:cNvPr id="7" name="AutoShape 2"/>
          <p:cNvSpPr>
            <a:spLocks noChangeArrowheads="1"/>
          </p:cNvSpPr>
          <p:nvPr/>
        </p:nvSpPr>
        <p:spPr bwMode="auto">
          <a:xfrm>
            <a:off x="1115616" y="2616617"/>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يطور العامل ويصمم فكرة التحسين ويشرحها لرئيسة المباشر </a:t>
            </a:r>
            <a:endParaRPr lang="en-US" sz="2177" b="1" dirty="0">
              <a:solidFill>
                <a:srgbClr val="FFFFFF"/>
              </a:solidFill>
            </a:endParaRPr>
          </a:p>
        </p:txBody>
      </p:sp>
      <p:sp>
        <p:nvSpPr>
          <p:cNvPr id="8" name="AutoShape 3"/>
          <p:cNvSpPr>
            <a:spLocks noChangeArrowheads="1"/>
          </p:cNvSpPr>
          <p:nvPr/>
        </p:nvSpPr>
        <p:spPr bwMode="auto">
          <a:xfrm>
            <a:off x="1115616" y="3839177"/>
            <a:ext cx="5834880" cy="819360"/>
          </a:xfrm>
          <a:prstGeom prst="roundRect">
            <a:avLst>
              <a:gd name="adj" fmla="val 11741"/>
            </a:avLst>
          </a:prstGeom>
          <a:solidFill>
            <a:srgbClr val="979797"/>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dirty="0">
                <a:solidFill>
                  <a:srgbClr val="FFFFFF"/>
                </a:solidFill>
              </a:rPr>
              <a:t>	</a:t>
            </a:r>
            <a:r>
              <a:rPr lang="ar-EG" sz="2177" b="1" dirty="0">
                <a:solidFill>
                  <a:srgbClr val="FFFFFF"/>
                </a:solidFill>
              </a:rPr>
              <a:t>يراجع الرئيس فكرة العامل فى أقل من 4 ساعة وشجعه على التطبيق السريع </a:t>
            </a:r>
            <a:endParaRPr lang="en-US" sz="2177" b="1" dirty="0">
              <a:solidFill>
                <a:srgbClr val="FFFFFF"/>
              </a:solidFill>
            </a:endParaRPr>
          </a:p>
        </p:txBody>
      </p:sp>
      <p:sp>
        <p:nvSpPr>
          <p:cNvPr id="9" name="AutoShape 5"/>
          <p:cNvSpPr>
            <a:spLocks noChangeArrowheads="1"/>
          </p:cNvSpPr>
          <p:nvPr/>
        </p:nvSpPr>
        <p:spPr bwMode="auto">
          <a:xfrm>
            <a:off x="7489844" y="1407017"/>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a:solidFill>
                  <a:srgbClr val="FFFFFF"/>
                </a:solidFill>
                <a:latin typeface="Arial Black" pitchFamily="34" charset="0"/>
              </a:rPr>
              <a:t>1</a:t>
            </a:r>
          </a:p>
        </p:txBody>
      </p:sp>
      <p:sp>
        <p:nvSpPr>
          <p:cNvPr id="10" name="AutoShape 6"/>
          <p:cNvSpPr>
            <a:spLocks noChangeArrowheads="1"/>
          </p:cNvSpPr>
          <p:nvPr/>
        </p:nvSpPr>
        <p:spPr bwMode="auto">
          <a:xfrm>
            <a:off x="7489844" y="2628135"/>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a:solidFill>
                  <a:srgbClr val="FFFFFF"/>
                </a:solidFill>
                <a:latin typeface="Arial Black" pitchFamily="34" charset="0"/>
              </a:rPr>
              <a:t>2</a:t>
            </a:r>
          </a:p>
        </p:txBody>
      </p:sp>
      <p:sp>
        <p:nvSpPr>
          <p:cNvPr id="11" name="AutoShape 7"/>
          <p:cNvSpPr>
            <a:spLocks noChangeArrowheads="1"/>
          </p:cNvSpPr>
          <p:nvPr/>
        </p:nvSpPr>
        <p:spPr bwMode="auto">
          <a:xfrm>
            <a:off x="7489844" y="3853576"/>
            <a:ext cx="832320" cy="822240"/>
          </a:xfrm>
          <a:prstGeom prst="roundRect">
            <a:avLst>
              <a:gd name="adj" fmla="val 16667"/>
            </a:avLst>
          </a:prstGeom>
          <a:solidFill>
            <a:srgbClr val="979797"/>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a:solidFill>
                  <a:srgbClr val="FFFFFF"/>
                </a:solidFill>
                <a:latin typeface="Arial Black" pitchFamily="34" charset="0"/>
              </a:rPr>
              <a:t>3</a:t>
            </a:r>
          </a:p>
        </p:txBody>
      </p:sp>
      <p:sp>
        <p:nvSpPr>
          <p:cNvPr id="12" name="AutoShape 3"/>
          <p:cNvSpPr>
            <a:spLocks noChangeArrowheads="1"/>
          </p:cNvSpPr>
          <p:nvPr/>
        </p:nvSpPr>
        <p:spPr bwMode="auto">
          <a:xfrm>
            <a:off x="1115616" y="5097743"/>
            <a:ext cx="5834880" cy="819360"/>
          </a:xfrm>
          <a:prstGeom prst="roundRect">
            <a:avLst>
              <a:gd name="adj" fmla="val 11741"/>
            </a:avLst>
          </a:prstGeom>
          <a:solidFill>
            <a:schemeClr val="accent6">
              <a:lumMod val="75000"/>
            </a:schemeClr>
          </a:solidFill>
          <a:ln>
            <a:noFill/>
          </a:ln>
          <a:effectLs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1996" dirty="0">
                <a:solidFill>
                  <a:srgbClr val="FFFFFF"/>
                </a:solidFill>
              </a:rPr>
              <a:t>	</a:t>
            </a:r>
            <a:r>
              <a:rPr lang="ar-EG" sz="2177" b="1" dirty="0">
                <a:solidFill>
                  <a:srgbClr val="FFFFFF"/>
                </a:solidFill>
              </a:rPr>
              <a:t>يطبق العامل الفكرة وفى حال تحقيق الفكرة مردودا كبيرا يمنح العامل قيادة تعميم الفكرة وتدريب غيره عليها </a:t>
            </a:r>
            <a:endParaRPr lang="en-US" sz="2177" b="1" dirty="0">
              <a:solidFill>
                <a:srgbClr val="FFFFFF"/>
              </a:solidFill>
            </a:endParaRPr>
          </a:p>
        </p:txBody>
      </p:sp>
      <p:sp>
        <p:nvSpPr>
          <p:cNvPr id="13" name="AutoShape 7"/>
          <p:cNvSpPr>
            <a:spLocks noChangeArrowheads="1"/>
          </p:cNvSpPr>
          <p:nvPr/>
        </p:nvSpPr>
        <p:spPr bwMode="auto">
          <a:xfrm>
            <a:off x="7489844" y="5112142"/>
            <a:ext cx="832320" cy="822240"/>
          </a:xfrm>
          <a:prstGeom prst="roundRect">
            <a:avLst>
              <a:gd name="adj" fmla="val 16667"/>
            </a:avLst>
          </a:prstGeom>
          <a:solidFill>
            <a:schemeClr val="accent6">
              <a:lumMod val="75000"/>
            </a:schemeClr>
          </a:solidFill>
          <a:ln>
            <a:noFill/>
          </a:ln>
          <a:effectLst/>
          <a:extLst/>
        </p:spPr>
        <p:txBody>
          <a:bodyPr lIns="89802" tIns="48983" rIns="89802" bIns="48983" anchor="ctr"/>
          <a:lstStyle/>
          <a:p>
            <a:pPr algn="ctr">
              <a:lnSpc>
                <a:spcPct val="118000"/>
              </a:lnSpc>
              <a:tabLst>
                <a:tab pos="656650" algn="l"/>
              </a:tabLst>
            </a:pPr>
            <a:r>
              <a:rPr lang="en-US" sz="1996" dirty="0">
                <a:solidFill>
                  <a:srgbClr val="FFFFFF"/>
                </a:solidFill>
                <a:latin typeface="Arial Black" pitchFamily="34" charset="0"/>
              </a:rPr>
              <a:t>4</a:t>
            </a:r>
          </a:p>
        </p:txBody>
      </p:sp>
    </p:spTree>
    <p:extLst>
      <p:ext uri="{BB962C8B-B14F-4D97-AF65-F5344CB8AC3E}">
        <p14:creationId xmlns:p14="http://schemas.microsoft.com/office/powerpoint/2010/main" xmlns="" val="2611502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خطوات تطبيق كايزن المصغر </a:t>
            </a:r>
          </a:p>
        </p:txBody>
      </p:sp>
      <p:sp>
        <p:nvSpPr>
          <p:cNvPr id="3" name="AutoShape 1"/>
          <p:cNvSpPr>
            <a:spLocks noChangeArrowheads="1"/>
          </p:cNvSpPr>
          <p:nvPr/>
        </p:nvSpPr>
        <p:spPr bwMode="auto">
          <a:xfrm>
            <a:off x="971600" y="2348880"/>
            <a:ext cx="5832000" cy="815040"/>
          </a:xfrm>
          <a:prstGeom prst="roundRect">
            <a:avLst>
              <a:gd name="adj" fmla="val 11741"/>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a:t>
            </a:r>
            <a:r>
              <a:rPr lang="ar-EG" sz="2177" b="1" dirty="0" smtClean="0">
                <a:solidFill>
                  <a:srgbClr val="FFFFFF"/>
                </a:solidFill>
              </a:rPr>
              <a:t>      تكتب </a:t>
            </a:r>
            <a:r>
              <a:rPr lang="ar-EG" sz="2177" b="1" dirty="0">
                <a:solidFill>
                  <a:srgbClr val="FFFFFF"/>
                </a:solidFill>
              </a:rPr>
              <a:t>الفكرة فى نموذج بسيط فى أقل من 10 دقائق</a:t>
            </a:r>
            <a:endParaRPr lang="en-US" sz="2177" b="1" dirty="0">
              <a:solidFill>
                <a:srgbClr val="FFFFFF"/>
              </a:solidFill>
            </a:endParaRPr>
          </a:p>
        </p:txBody>
      </p:sp>
      <p:sp>
        <p:nvSpPr>
          <p:cNvPr id="4" name="AutoShape 2"/>
          <p:cNvSpPr>
            <a:spLocks noChangeArrowheads="1"/>
          </p:cNvSpPr>
          <p:nvPr/>
        </p:nvSpPr>
        <p:spPr bwMode="auto">
          <a:xfrm>
            <a:off x="971600" y="3552721"/>
            <a:ext cx="5834880" cy="797760"/>
          </a:xfrm>
          <a:prstGeom prst="roundRect">
            <a:avLst>
              <a:gd name="adj" fmla="val 11741"/>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rtl="1">
              <a:tabLst>
                <a:tab pos="656650" algn="l"/>
                <a:tab pos="1313299" algn="l"/>
                <a:tab pos="1969949" algn="l"/>
                <a:tab pos="2626599" algn="l"/>
                <a:tab pos="3283248" algn="l"/>
                <a:tab pos="3939898" algn="l"/>
                <a:tab pos="4596548" algn="l"/>
                <a:tab pos="5253198" algn="l"/>
              </a:tabLst>
            </a:pPr>
            <a:r>
              <a:rPr lang="ar-EG" sz="2177" b="1" dirty="0">
                <a:solidFill>
                  <a:srgbClr val="FFFFFF"/>
                </a:solidFill>
              </a:rPr>
              <a:t>	يعمم المشرف الفكرة على جميع المعنيين ويشيد بما حققته من مكاسب</a:t>
            </a:r>
            <a:endParaRPr lang="en-US" sz="2177" b="1" dirty="0">
              <a:solidFill>
                <a:srgbClr val="FFFFFF"/>
              </a:solidFill>
            </a:endParaRPr>
          </a:p>
        </p:txBody>
      </p:sp>
      <p:sp>
        <p:nvSpPr>
          <p:cNvPr id="5" name="AutoShape 5"/>
          <p:cNvSpPr>
            <a:spLocks noChangeArrowheads="1"/>
          </p:cNvSpPr>
          <p:nvPr/>
        </p:nvSpPr>
        <p:spPr bwMode="auto">
          <a:xfrm>
            <a:off x="7345828" y="2343121"/>
            <a:ext cx="832320" cy="787680"/>
          </a:xfrm>
          <a:prstGeom prst="roundRect">
            <a:avLst>
              <a:gd name="adj" fmla="val 16667"/>
            </a:avLst>
          </a:prstGeom>
          <a:solidFill>
            <a:srgbClr val="4D3574"/>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8" tIns="40819" rIns="81638" bIns="40819" anchor="ctr"/>
          <a:lstStyle/>
          <a:p>
            <a:pPr algn="ctr">
              <a:lnSpc>
                <a:spcPct val="118000"/>
              </a:lnSpc>
              <a:tabLst>
                <a:tab pos="656650" algn="l"/>
              </a:tabLst>
            </a:pPr>
            <a:r>
              <a:rPr lang="en-US" sz="1996" dirty="0">
                <a:solidFill>
                  <a:srgbClr val="FFFFFF"/>
                </a:solidFill>
                <a:latin typeface="Arial Black" pitchFamily="34" charset="0"/>
              </a:rPr>
              <a:t>5</a:t>
            </a:r>
          </a:p>
        </p:txBody>
      </p:sp>
      <p:sp>
        <p:nvSpPr>
          <p:cNvPr id="7" name="AutoShape 6"/>
          <p:cNvSpPr>
            <a:spLocks noChangeArrowheads="1"/>
          </p:cNvSpPr>
          <p:nvPr/>
        </p:nvSpPr>
        <p:spPr bwMode="auto">
          <a:xfrm>
            <a:off x="7345828" y="3564239"/>
            <a:ext cx="832320" cy="800640"/>
          </a:xfrm>
          <a:prstGeom prst="roundRect">
            <a:avLst>
              <a:gd name="adj" fmla="val 16667"/>
            </a:avLst>
          </a:prstGeom>
          <a:solidFill>
            <a:srgbClr val="984B99"/>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802" tIns="48983" rIns="89802" bIns="48983" anchor="ctr"/>
          <a:lstStyle/>
          <a:p>
            <a:pPr algn="ctr">
              <a:lnSpc>
                <a:spcPct val="118000"/>
              </a:lnSpc>
              <a:tabLst>
                <a:tab pos="656650" algn="l"/>
              </a:tabLst>
            </a:pPr>
            <a:r>
              <a:rPr lang="en-US" sz="1996" dirty="0">
                <a:solidFill>
                  <a:srgbClr val="FFFFFF"/>
                </a:solidFill>
                <a:latin typeface="Arial Black" pitchFamily="34" charset="0"/>
              </a:rPr>
              <a:t>6</a:t>
            </a:r>
          </a:p>
        </p:txBody>
      </p:sp>
    </p:spTree>
    <p:extLst>
      <p:ext uri="{BB962C8B-B14F-4D97-AF65-F5344CB8AC3E}">
        <p14:creationId xmlns:p14="http://schemas.microsoft.com/office/powerpoint/2010/main" xmlns="" val="395990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أهم مميزات كايزن المصغر </a:t>
            </a:r>
          </a:p>
        </p:txBody>
      </p:sp>
      <p:pic>
        <p:nvPicPr>
          <p:cNvPr id="2" name="Picture 1"/>
          <p:cNvPicPr>
            <a:picLocks noChangeAspect="1"/>
          </p:cNvPicPr>
          <p:nvPr/>
        </p:nvPicPr>
        <p:blipFill>
          <a:blip r:embed="rId4" cstate="print"/>
          <a:stretch>
            <a:fillRect/>
          </a:stretch>
        </p:blipFill>
        <p:spPr>
          <a:xfrm>
            <a:off x="3" y="941768"/>
            <a:ext cx="9122371" cy="5916232"/>
          </a:xfrm>
          <a:prstGeom prst="rect">
            <a:avLst/>
          </a:prstGeom>
        </p:spPr>
      </p:pic>
      <p:sp>
        <p:nvSpPr>
          <p:cNvPr id="5" name="Plaque 4"/>
          <p:cNvSpPr/>
          <p:nvPr/>
        </p:nvSpPr>
        <p:spPr bwMode="auto">
          <a:xfrm>
            <a:off x="6105610" y="1333097"/>
            <a:ext cx="2443163" cy="1700212"/>
          </a:xfrm>
          <a:prstGeom prst="plaque">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00" b="1" dirty="0">
              <a:latin typeface="Simplified Arabic" panose="02020603050405020304" pitchFamily="18" charset="-78"/>
              <a:cs typeface="Simplified Arabic" panose="02020603050405020304" pitchFamily="18" charset="-78"/>
            </a:endParaRPr>
          </a:p>
          <a:p>
            <a:pPr algn="ctr" rtl="1"/>
            <a:endParaRPr lang="ar-EG" sz="2400" b="1" dirty="0">
              <a:latin typeface="Simplified Arabic" panose="02020603050405020304" pitchFamily="18" charset="-78"/>
              <a:cs typeface="Simplified Arabic" panose="02020603050405020304" pitchFamily="18" charset="-78"/>
            </a:endParaRPr>
          </a:p>
          <a:p>
            <a:pPr algn="ctr" rtl="1"/>
            <a:r>
              <a:rPr lang="ar-EG" sz="2400" b="1" dirty="0">
                <a:latin typeface="Simplified Arabic" panose="02020603050405020304" pitchFamily="18" charset="-78"/>
                <a:cs typeface="Simplified Arabic" panose="02020603050405020304" pitchFamily="18" charset="-78"/>
              </a:rPr>
              <a:t>السرعة والبساطة </a:t>
            </a:r>
            <a:endParaRPr lang="ar-EG" sz="24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7" name="Plaque 6"/>
          <p:cNvSpPr/>
          <p:nvPr/>
        </p:nvSpPr>
        <p:spPr bwMode="auto">
          <a:xfrm>
            <a:off x="671582" y="1356906"/>
            <a:ext cx="2443163" cy="1700212"/>
          </a:xfrm>
          <a:prstGeom prst="plaque">
            <a:avLst/>
          </a:prstGeom>
          <a:solidFill>
            <a:srgbClr val="00B0F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400" b="1" dirty="0">
              <a:latin typeface="Simplified Arabic" panose="02020603050405020304" pitchFamily="18" charset="-78"/>
              <a:cs typeface="Simplified Arabic" panose="02020603050405020304" pitchFamily="18" charset="-78"/>
            </a:endParaRPr>
          </a:p>
          <a:p>
            <a:pPr algn="ctr" rtl="1"/>
            <a:r>
              <a:rPr lang="ar-EG" sz="2400" b="1" dirty="0">
                <a:latin typeface="Simplified Arabic" panose="02020603050405020304" pitchFamily="18" charset="-78"/>
                <a:cs typeface="Simplified Arabic" panose="02020603050405020304" pitchFamily="18" charset="-78"/>
              </a:rPr>
              <a:t>قلة التكاليف </a:t>
            </a:r>
            <a:endParaRPr lang="ar-EG" sz="24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8" name="Plaque 7"/>
          <p:cNvSpPr/>
          <p:nvPr/>
        </p:nvSpPr>
        <p:spPr bwMode="auto">
          <a:xfrm>
            <a:off x="6129420" y="3942960"/>
            <a:ext cx="2443163" cy="1700212"/>
          </a:xfrm>
          <a:prstGeom prst="plaque">
            <a:avLst/>
          </a:prstGeom>
          <a:solidFill>
            <a:srgbClr val="00B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a:latin typeface="Simplified Arabic" panose="02020603050405020304" pitchFamily="18" charset="-78"/>
                <a:cs typeface="Simplified Arabic" panose="02020603050405020304" pitchFamily="18" charset="-78"/>
              </a:rPr>
              <a:t>استثمار أفكار العاملين وتحفيزهم على الآبداع المستمر </a:t>
            </a:r>
            <a:endParaRPr lang="ar-EG" sz="24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9" name="Plaque 8"/>
          <p:cNvSpPr/>
          <p:nvPr/>
        </p:nvSpPr>
        <p:spPr bwMode="auto">
          <a:xfrm>
            <a:off x="695392" y="3966769"/>
            <a:ext cx="2443163" cy="1700212"/>
          </a:xfrm>
          <a:prstGeom prst="plaque">
            <a:avLst/>
          </a:prstGeom>
          <a:solidFill>
            <a:srgbClr val="7030A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dirty="0">
              <a:latin typeface="Simplified Arabic" panose="02020603050405020304" pitchFamily="18" charset="-78"/>
              <a:cs typeface="Simplified Arabic" panose="02020603050405020304" pitchFamily="18" charset="-78"/>
            </a:endParaRPr>
          </a:p>
          <a:p>
            <a:pPr algn="ctr" rtl="1"/>
            <a:r>
              <a:rPr lang="ar-SA" sz="2400" b="1" dirty="0">
                <a:latin typeface="Simplified Arabic" panose="02020603050405020304" pitchFamily="18" charset="-78"/>
                <a:cs typeface="Simplified Arabic" panose="02020603050405020304" pitchFamily="18" charset="-78"/>
              </a:rPr>
              <a:t>تنمية ولاء ورضا العاملين وثقتهم بأنفسهم </a:t>
            </a:r>
            <a:endParaRPr lang="ar-EG" sz="24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
        <p:nvSpPr>
          <p:cNvPr id="10" name="Plaque 9"/>
          <p:cNvSpPr/>
          <p:nvPr/>
        </p:nvSpPr>
        <p:spPr bwMode="auto">
          <a:xfrm>
            <a:off x="3412414" y="2879305"/>
            <a:ext cx="2443163" cy="1700212"/>
          </a:xfrm>
          <a:prstGeom prst="plaque">
            <a:avLst/>
          </a:prstGeom>
          <a:solidFill>
            <a:srgbClr val="E20097"/>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dirty="0">
              <a:latin typeface="Simplified Arabic" panose="02020603050405020304" pitchFamily="18" charset="-78"/>
              <a:cs typeface="Simplified Arabic" panose="02020603050405020304" pitchFamily="18" charset="-78"/>
            </a:endParaRPr>
          </a:p>
          <a:p>
            <a:pPr algn="ctr" rtl="1"/>
            <a:endParaRPr lang="ar-EG" sz="100" b="1" dirty="0">
              <a:latin typeface="Simplified Arabic" panose="02020603050405020304" pitchFamily="18" charset="-78"/>
              <a:cs typeface="Simplified Arabic" panose="02020603050405020304" pitchFamily="18" charset="-78"/>
            </a:endParaRPr>
          </a:p>
          <a:p>
            <a:pPr algn="ctr" rtl="1"/>
            <a:r>
              <a:rPr lang="ar-SA" sz="2400" b="1" dirty="0">
                <a:latin typeface="Simplified Arabic" panose="02020603050405020304" pitchFamily="18" charset="-78"/>
                <a:cs typeface="Simplified Arabic" panose="02020603050405020304" pitchFamily="18" charset="-78"/>
              </a:rPr>
              <a:t>التغيرات والتحسينات الصغيرة المستمرة </a:t>
            </a:r>
            <a:endParaRPr lang="ar-EG" sz="2400" dirty="0">
              <a:solidFill>
                <a:schemeClr val="tx1"/>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xmlns="" val="4180359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تعريف نظام بوكايوكا </a:t>
            </a:r>
          </a:p>
        </p:txBody>
      </p:sp>
      <p:graphicFrame>
        <p:nvGraphicFramePr>
          <p:cNvPr id="3" name="Diagram 2"/>
          <p:cNvGraphicFramePr/>
          <p:nvPr>
            <p:extLst>
              <p:ext uri="{D42A27DB-BD31-4B8C-83A1-F6EECF244321}">
                <p14:modId xmlns:p14="http://schemas.microsoft.com/office/powerpoint/2010/main" xmlns="" val="2592419854"/>
              </p:ext>
            </p:extLst>
          </p:nvPr>
        </p:nvGraphicFramePr>
        <p:xfrm>
          <a:off x="328613" y="971551"/>
          <a:ext cx="8572500" cy="5457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160114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مزايا نظام بوكايوكا </a:t>
            </a:r>
          </a:p>
        </p:txBody>
      </p:sp>
      <p:sp>
        <p:nvSpPr>
          <p:cNvPr id="4" name="Oval 3"/>
          <p:cNvSpPr/>
          <p:nvPr/>
        </p:nvSpPr>
        <p:spPr>
          <a:xfrm>
            <a:off x="7271792" y="3814916"/>
            <a:ext cx="1872208" cy="1887995"/>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تخفيض نسبة الآخطاء البشرية والقضاء على الفاقد </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5" name="Oval 4"/>
          <p:cNvSpPr/>
          <p:nvPr/>
        </p:nvSpPr>
        <p:spPr>
          <a:xfrm>
            <a:off x="5039544" y="2950820"/>
            <a:ext cx="1872208" cy="1887995"/>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جعل العمليات أكثر اعتمادية وموثوقية </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7" name="Oval 6"/>
          <p:cNvSpPr/>
          <p:nvPr/>
        </p:nvSpPr>
        <p:spPr>
          <a:xfrm>
            <a:off x="2591272" y="3814916"/>
            <a:ext cx="1872208" cy="1887995"/>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تقليل إصابات العمل </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8" name="Oval 7"/>
          <p:cNvSpPr/>
          <p:nvPr/>
        </p:nvSpPr>
        <p:spPr>
          <a:xfrm>
            <a:off x="287016" y="2950820"/>
            <a:ext cx="1872208" cy="1887995"/>
          </a:xfrm>
          <a:prstGeom prst="ellipse">
            <a:avLst/>
          </a:prstGeom>
          <a:solidFill>
            <a:schemeClr val="bg2">
              <a:lumMod val="95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solidFill>
                  <a:srgbClr val="002060"/>
                </a:solidFill>
                <a:latin typeface="Simplified Arabic" panose="02020603050405020304" pitchFamily="18" charset="-78"/>
                <a:cs typeface="Simplified Arabic" panose="02020603050405020304" pitchFamily="18" charset="-78"/>
              </a:rPr>
              <a:t>تحسين وضبط الجودة للمنتجات والخدمات </a:t>
            </a:r>
            <a:endParaRPr lang="en-US" sz="2000" dirty="0">
              <a:solidFill>
                <a:srgbClr val="002060"/>
              </a:solidFill>
              <a:latin typeface="Simplified Arabic" panose="02020603050405020304" pitchFamily="18" charset="-78"/>
              <a:cs typeface="Simplified Arabic" panose="02020603050405020304" pitchFamily="18" charset="-78"/>
            </a:endParaRPr>
          </a:p>
        </p:txBody>
      </p:sp>
      <p:sp>
        <p:nvSpPr>
          <p:cNvPr id="9" name="Oval 8"/>
          <p:cNvSpPr/>
          <p:nvPr/>
        </p:nvSpPr>
        <p:spPr>
          <a:xfrm>
            <a:off x="7775848" y="1767458"/>
            <a:ext cx="864096" cy="839109"/>
          </a:xfrm>
          <a:prstGeom prst="ellipse">
            <a:avLst/>
          </a:prstGeom>
          <a:solidFill>
            <a:srgbClr val="FFCCFF"/>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EG" sz="2400" b="1" dirty="0">
                <a:solidFill>
                  <a:srgbClr val="002060"/>
                </a:solidFill>
                <a:latin typeface="Simplified Arabic" panose="02020603050405020304" pitchFamily="18" charset="-78"/>
                <a:cs typeface="Simplified Arabic" panose="02020603050405020304" pitchFamily="18" charset="-78"/>
              </a:rPr>
              <a:t>1</a:t>
            </a:r>
          </a:p>
        </p:txBody>
      </p:sp>
      <p:sp>
        <p:nvSpPr>
          <p:cNvPr id="10" name="Oval 9"/>
          <p:cNvSpPr/>
          <p:nvPr/>
        </p:nvSpPr>
        <p:spPr>
          <a:xfrm>
            <a:off x="5467254" y="903362"/>
            <a:ext cx="864096" cy="839109"/>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dirty="0">
                <a:solidFill>
                  <a:srgbClr val="002060"/>
                </a:solidFill>
                <a:latin typeface="Simplified Arabic" panose="02020603050405020304" pitchFamily="18" charset="-78"/>
                <a:cs typeface="Simplified Arabic" panose="02020603050405020304" pitchFamily="18" charset="-78"/>
              </a:rPr>
              <a:t>2</a:t>
            </a:r>
          </a:p>
        </p:txBody>
      </p:sp>
      <p:sp>
        <p:nvSpPr>
          <p:cNvPr id="11" name="Oval 10"/>
          <p:cNvSpPr/>
          <p:nvPr/>
        </p:nvSpPr>
        <p:spPr>
          <a:xfrm>
            <a:off x="746423" y="938099"/>
            <a:ext cx="864096" cy="839109"/>
          </a:xfrm>
          <a:prstGeom prst="ellipse">
            <a:avLst/>
          </a:prstGeom>
          <a:solidFill>
            <a:schemeClr val="bg2">
              <a:lumMod val="95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dirty="0">
                <a:solidFill>
                  <a:srgbClr val="002060"/>
                </a:solidFill>
                <a:latin typeface="Simplified Arabic" panose="02020603050405020304" pitchFamily="18" charset="-78"/>
                <a:cs typeface="Simplified Arabic" panose="02020603050405020304" pitchFamily="18" charset="-78"/>
              </a:rPr>
              <a:t>4</a:t>
            </a:r>
          </a:p>
        </p:txBody>
      </p:sp>
      <p:sp>
        <p:nvSpPr>
          <p:cNvPr id="12" name="Oval 11"/>
          <p:cNvSpPr/>
          <p:nvPr/>
        </p:nvSpPr>
        <p:spPr>
          <a:xfrm>
            <a:off x="3095328" y="1767458"/>
            <a:ext cx="864096" cy="839109"/>
          </a:xfrm>
          <a:prstGeom prst="ellipse">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EG" sz="2400" b="1" dirty="0">
                <a:solidFill>
                  <a:srgbClr val="002060"/>
                </a:solidFill>
                <a:latin typeface="Simplified Arabic" panose="02020603050405020304" pitchFamily="18" charset="-78"/>
                <a:cs typeface="Simplified Arabic" panose="02020603050405020304" pitchFamily="18" charset="-78"/>
              </a:rPr>
              <a:t>3</a:t>
            </a:r>
          </a:p>
        </p:txBody>
      </p:sp>
      <p:cxnSp>
        <p:nvCxnSpPr>
          <p:cNvPr id="13" name="Straight Connector 12"/>
          <p:cNvCxnSpPr>
            <a:stCxn id="9" idx="4"/>
            <a:endCxn id="4" idx="0"/>
          </p:cNvCxnSpPr>
          <p:nvPr/>
        </p:nvCxnSpPr>
        <p:spPr>
          <a:xfrm>
            <a:off x="8207896" y="2606567"/>
            <a:ext cx="0" cy="1208349"/>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a:off x="589468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a:off x="3515050" y="2639880"/>
            <a:ext cx="0" cy="11188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1223120" y="1775784"/>
            <a:ext cx="0" cy="1118812"/>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xmlns="" val="907016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تعريف اسلوب التوقف لحل المشكلات </a:t>
            </a:r>
            <a:r>
              <a:rPr lang="en-US" sz="3200" b="1" dirty="0" err="1">
                <a:solidFill>
                  <a:schemeClr val="bg1"/>
                </a:solidFill>
              </a:rPr>
              <a:t>jidoka</a:t>
            </a:r>
            <a:endParaRPr lang="ar-EG" sz="3200" b="1" dirty="0">
              <a:solidFill>
                <a:schemeClr val="bg1"/>
              </a:solidFill>
            </a:endParaRPr>
          </a:p>
        </p:txBody>
      </p:sp>
      <p:graphicFrame>
        <p:nvGraphicFramePr>
          <p:cNvPr id="5" name="Diagram 4"/>
          <p:cNvGraphicFramePr/>
          <p:nvPr>
            <p:extLst>
              <p:ext uri="{D42A27DB-BD31-4B8C-83A1-F6EECF244321}">
                <p14:modId xmlns:p14="http://schemas.microsoft.com/office/powerpoint/2010/main" xmlns="" val="540886660"/>
              </p:ext>
            </p:extLst>
          </p:nvPr>
        </p:nvGraphicFramePr>
        <p:xfrm>
          <a:off x="323528" y="1700808"/>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29520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1" y="908720"/>
            <a:ext cx="9122372" cy="5949280"/>
          </a:xfrm>
          <a:prstGeom prst="rect">
            <a:avLst/>
          </a:prstGeom>
        </p:spPr>
      </p:pic>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أمثلة لتطبيق نظام جيدوكا</a:t>
            </a:r>
          </a:p>
        </p:txBody>
      </p:sp>
      <p:sp>
        <p:nvSpPr>
          <p:cNvPr id="5" name="Freeform 4"/>
          <p:cNvSpPr/>
          <p:nvPr/>
        </p:nvSpPr>
        <p:spPr>
          <a:xfrm>
            <a:off x="3411980" y="847304"/>
            <a:ext cx="2298409" cy="2298409"/>
          </a:xfrm>
          <a:custGeom>
            <a:avLst/>
            <a:gdLst>
              <a:gd name="connsiteX0" fmla="*/ 0 w 2298409"/>
              <a:gd name="connsiteY0" fmla="*/ 804443 h 2298409"/>
              <a:gd name="connsiteX1" fmla="*/ 1149205 w 2298409"/>
              <a:gd name="connsiteY1" fmla="*/ 0 h 2298409"/>
              <a:gd name="connsiteX2" fmla="*/ 2298409 w 2298409"/>
              <a:gd name="connsiteY2" fmla="*/ 804443 h 2298409"/>
              <a:gd name="connsiteX3" fmla="*/ 1723807 w 2298409"/>
              <a:gd name="connsiteY3" fmla="*/ 804443 h 2298409"/>
              <a:gd name="connsiteX4" fmla="*/ 1723807 w 2298409"/>
              <a:gd name="connsiteY4" fmla="*/ 2298409 h 2298409"/>
              <a:gd name="connsiteX5" fmla="*/ 574602 w 2298409"/>
              <a:gd name="connsiteY5" fmla="*/ 2298409 h 2298409"/>
              <a:gd name="connsiteX6" fmla="*/ 574602 w 2298409"/>
              <a:gd name="connsiteY6" fmla="*/ 804443 h 2298409"/>
              <a:gd name="connsiteX7" fmla="*/ 0 w 2298409"/>
              <a:gd name="connsiteY7" fmla="*/ 804443 h 22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409" h="2298409">
                <a:moveTo>
                  <a:pt x="0" y="804443"/>
                </a:moveTo>
                <a:lnTo>
                  <a:pt x="1149205" y="0"/>
                </a:lnTo>
                <a:lnTo>
                  <a:pt x="2298409" y="804443"/>
                </a:lnTo>
                <a:lnTo>
                  <a:pt x="1723807" y="804443"/>
                </a:lnTo>
                <a:lnTo>
                  <a:pt x="1723807" y="2298409"/>
                </a:lnTo>
                <a:lnTo>
                  <a:pt x="574602" y="2298409"/>
                </a:lnTo>
                <a:lnTo>
                  <a:pt x="574602" y="804443"/>
                </a:lnTo>
                <a:lnTo>
                  <a:pt x="0" y="8044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8394" tIns="516014" rIns="688394" bIns="113792" numCol="1" spcCol="1270" anchor="ctr" anchorCtr="0">
            <a:noAutofit/>
          </a:bodyPr>
          <a:lstStyle/>
          <a:p>
            <a:pPr lvl="0" algn="ctr" defTabSz="711200" rtl="1">
              <a:lnSpc>
                <a:spcPct val="90000"/>
              </a:lnSpc>
              <a:spcBef>
                <a:spcPct val="0"/>
              </a:spcBef>
              <a:spcAft>
                <a:spcPct val="35000"/>
              </a:spcAft>
            </a:pPr>
            <a:r>
              <a:rPr lang="ar-EG" sz="1600" b="1" kern="1200" dirty="0" smtClean="0"/>
              <a:t>توقف أجهزة الحاسب الآلى والآنظمة الإلكترونية فى حال أختراقها .</a:t>
            </a:r>
            <a:endParaRPr lang="ar-EG" sz="1600" b="1" kern="1200" dirty="0"/>
          </a:p>
        </p:txBody>
      </p:sp>
      <p:sp>
        <p:nvSpPr>
          <p:cNvPr id="7" name="Freeform 6"/>
          <p:cNvSpPr/>
          <p:nvPr/>
        </p:nvSpPr>
        <p:spPr>
          <a:xfrm rot="20520000">
            <a:off x="5269081" y="2196566"/>
            <a:ext cx="2298409" cy="2298409"/>
          </a:xfrm>
          <a:custGeom>
            <a:avLst/>
            <a:gdLst>
              <a:gd name="connsiteX0" fmla="*/ 0 w 2298409"/>
              <a:gd name="connsiteY0" fmla="*/ 804443 h 2298409"/>
              <a:gd name="connsiteX1" fmla="*/ 1149205 w 2298409"/>
              <a:gd name="connsiteY1" fmla="*/ 0 h 2298409"/>
              <a:gd name="connsiteX2" fmla="*/ 2298409 w 2298409"/>
              <a:gd name="connsiteY2" fmla="*/ 804443 h 2298409"/>
              <a:gd name="connsiteX3" fmla="*/ 1723807 w 2298409"/>
              <a:gd name="connsiteY3" fmla="*/ 804443 h 2298409"/>
              <a:gd name="connsiteX4" fmla="*/ 1723807 w 2298409"/>
              <a:gd name="connsiteY4" fmla="*/ 2298409 h 2298409"/>
              <a:gd name="connsiteX5" fmla="*/ 574602 w 2298409"/>
              <a:gd name="connsiteY5" fmla="*/ 2298409 h 2298409"/>
              <a:gd name="connsiteX6" fmla="*/ 574602 w 2298409"/>
              <a:gd name="connsiteY6" fmla="*/ 804443 h 2298409"/>
              <a:gd name="connsiteX7" fmla="*/ 0 w 2298409"/>
              <a:gd name="connsiteY7" fmla="*/ 804443 h 22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409" h="2298409">
                <a:moveTo>
                  <a:pt x="1493966" y="0"/>
                </a:moveTo>
                <a:lnTo>
                  <a:pt x="2298409" y="1149205"/>
                </a:lnTo>
                <a:lnTo>
                  <a:pt x="1493966" y="2298409"/>
                </a:lnTo>
                <a:lnTo>
                  <a:pt x="1493966" y="1723807"/>
                </a:lnTo>
                <a:lnTo>
                  <a:pt x="0" y="1723807"/>
                </a:lnTo>
                <a:lnTo>
                  <a:pt x="0" y="574602"/>
                </a:lnTo>
                <a:lnTo>
                  <a:pt x="1493966" y="574602"/>
                </a:lnTo>
                <a:lnTo>
                  <a:pt x="1493966"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1" tIns="688394" rIns="516014" bIns="688393" numCol="1" spcCol="1270" anchor="ctr" anchorCtr="0">
            <a:noAutofit/>
          </a:bodyPr>
          <a:lstStyle/>
          <a:p>
            <a:pPr lvl="0" algn="ctr" defTabSz="711200" rtl="1">
              <a:lnSpc>
                <a:spcPct val="90000"/>
              </a:lnSpc>
              <a:spcBef>
                <a:spcPct val="0"/>
              </a:spcBef>
              <a:spcAft>
                <a:spcPct val="35000"/>
              </a:spcAft>
            </a:pPr>
            <a:r>
              <a:rPr lang="ar-EG" sz="1600" b="1" kern="1200" dirty="0" smtClean="0"/>
              <a:t>جهزة الإنذار الآلى التى تعطى إنذارا فى حال وجود الدخان </a:t>
            </a:r>
            <a:endParaRPr lang="ar-EG" sz="1600" b="1" kern="1200" dirty="0"/>
          </a:p>
        </p:txBody>
      </p:sp>
      <p:sp>
        <p:nvSpPr>
          <p:cNvPr id="8" name="Freeform 7"/>
          <p:cNvSpPr/>
          <p:nvPr/>
        </p:nvSpPr>
        <p:spPr>
          <a:xfrm rot="19440000">
            <a:off x="4559731" y="4255065"/>
            <a:ext cx="2298410" cy="2547719"/>
          </a:xfrm>
          <a:custGeom>
            <a:avLst/>
            <a:gdLst>
              <a:gd name="connsiteX0" fmla="*/ 0 w 2298409"/>
              <a:gd name="connsiteY0" fmla="*/ 804443 h 2547718"/>
              <a:gd name="connsiteX1" fmla="*/ 1149205 w 2298409"/>
              <a:gd name="connsiteY1" fmla="*/ 0 h 2547718"/>
              <a:gd name="connsiteX2" fmla="*/ 2298409 w 2298409"/>
              <a:gd name="connsiteY2" fmla="*/ 804443 h 2547718"/>
              <a:gd name="connsiteX3" fmla="*/ 1723807 w 2298409"/>
              <a:gd name="connsiteY3" fmla="*/ 804443 h 2547718"/>
              <a:gd name="connsiteX4" fmla="*/ 1723807 w 2298409"/>
              <a:gd name="connsiteY4" fmla="*/ 2547718 h 2547718"/>
              <a:gd name="connsiteX5" fmla="*/ 574602 w 2298409"/>
              <a:gd name="connsiteY5" fmla="*/ 2547718 h 2547718"/>
              <a:gd name="connsiteX6" fmla="*/ 574602 w 2298409"/>
              <a:gd name="connsiteY6" fmla="*/ 804443 h 2547718"/>
              <a:gd name="connsiteX7" fmla="*/ 0 w 2298409"/>
              <a:gd name="connsiteY7" fmla="*/ 804443 h 254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409" h="2547718">
                <a:moveTo>
                  <a:pt x="2298409" y="1743275"/>
                </a:moveTo>
                <a:lnTo>
                  <a:pt x="1149204" y="2547718"/>
                </a:lnTo>
                <a:lnTo>
                  <a:pt x="0" y="1743275"/>
                </a:lnTo>
                <a:lnTo>
                  <a:pt x="574602" y="1743275"/>
                </a:lnTo>
                <a:lnTo>
                  <a:pt x="574602" y="0"/>
                </a:lnTo>
                <a:lnTo>
                  <a:pt x="1723807" y="0"/>
                </a:lnTo>
                <a:lnTo>
                  <a:pt x="1723807" y="1743275"/>
                </a:lnTo>
                <a:lnTo>
                  <a:pt x="2298409" y="174327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8393" tIns="113792" rIns="688395" bIns="516014" numCol="1" spcCol="1270" anchor="ctr" anchorCtr="0">
            <a:noAutofit/>
          </a:bodyPr>
          <a:lstStyle/>
          <a:p>
            <a:pPr lvl="0" algn="ctr" defTabSz="711200" rtl="1">
              <a:lnSpc>
                <a:spcPct val="90000"/>
              </a:lnSpc>
              <a:spcBef>
                <a:spcPct val="0"/>
              </a:spcBef>
              <a:spcAft>
                <a:spcPct val="35000"/>
              </a:spcAft>
            </a:pPr>
            <a:r>
              <a:rPr lang="ar-EG" sz="1600" b="1" kern="1200" dirty="0" smtClean="0"/>
              <a:t>توقف ألة النسخ وإعطاؤها إشارة ضوئية عند وجود تلف فى أى ورقة أو عند عدم وجود ورق كاف فيها .</a:t>
            </a:r>
            <a:endParaRPr lang="ar-EG" sz="1600" b="1" kern="1200" dirty="0"/>
          </a:p>
        </p:txBody>
      </p:sp>
      <p:sp>
        <p:nvSpPr>
          <p:cNvPr id="9" name="Freeform 8"/>
          <p:cNvSpPr/>
          <p:nvPr/>
        </p:nvSpPr>
        <p:spPr>
          <a:xfrm rot="2160000">
            <a:off x="2264228" y="4379719"/>
            <a:ext cx="2298410" cy="2298410"/>
          </a:xfrm>
          <a:custGeom>
            <a:avLst/>
            <a:gdLst>
              <a:gd name="connsiteX0" fmla="*/ 0 w 2298409"/>
              <a:gd name="connsiteY0" fmla="*/ 804443 h 2298409"/>
              <a:gd name="connsiteX1" fmla="*/ 1149205 w 2298409"/>
              <a:gd name="connsiteY1" fmla="*/ 0 h 2298409"/>
              <a:gd name="connsiteX2" fmla="*/ 2298409 w 2298409"/>
              <a:gd name="connsiteY2" fmla="*/ 804443 h 2298409"/>
              <a:gd name="connsiteX3" fmla="*/ 1723807 w 2298409"/>
              <a:gd name="connsiteY3" fmla="*/ 804443 h 2298409"/>
              <a:gd name="connsiteX4" fmla="*/ 1723807 w 2298409"/>
              <a:gd name="connsiteY4" fmla="*/ 2298409 h 2298409"/>
              <a:gd name="connsiteX5" fmla="*/ 574602 w 2298409"/>
              <a:gd name="connsiteY5" fmla="*/ 2298409 h 2298409"/>
              <a:gd name="connsiteX6" fmla="*/ 574602 w 2298409"/>
              <a:gd name="connsiteY6" fmla="*/ 804443 h 2298409"/>
              <a:gd name="connsiteX7" fmla="*/ 0 w 2298409"/>
              <a:gd name="connsiteY7" fmla="*/ 804443 h 22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409" h="2298409">
                <a:moveTo>
                  <a:pt x="2298409" y="1493966"/>
                </a:moveTo>
                <a:lnTo>
                  <a:pt x="1149204" y="2298409"/>
                </a:lnTo>
                <a:lnTo>
                  <a:pt x="0" y="1493966"/>
                </a:lnTo>
                <a:lnTo>
                  <a:pt x="574602" y="1493966"/>
                </a:lnTo>
                <a:lnTo>
                  <a:pt x="574602" y="0"/>
                </a:lnTo>
                <a:lnTo>
                  <a:pt x="1723807" y="0"/>
                </a:lnTo>
                <a:lnTo>
                  <a:pt x="1723807" y="1493966"/>
                </a:lnTo>
                <a:lnTo>
                  <a:pt x="2298409" y="149396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8394" tIns="113793" rIns="688394" bIns="516013" numCol="1" spcCol="1270" anchor="ctr" anchorCtr="0">
            <a:noAutofit/>
          </a:bodyPr>
          <a:lstStyle/>
          <a:p>
            <a:pPr lvl="0" algn="ctr" defTabSz="711200" rtl="1">
              <a:lnSpc>
                <a:spcPct val="90000"/>
              </a:lnSpc>
              <a:spcBef>
                <a:spcPct val="0"/>
              </a:spcBef>
              <a:spcAft>
                <a:spcPct val="35000"/>
              </a:spcAft>
            </a:pPr>
            <a:r>
              <a:rPr lang="ar-EG" sz="1600" b="1" kern="1200" dirty="0" smtClean="0"/>
              <a:t>طباعة الكتب لاواستبعاد ألة الطباعة أى كتاب فيه تلف</a:t>
            </a:r>
            <a:endParaRPr lang="ar-EG" sz="1600" b="1" kern="1200" dirty="0"/>
          </a:p>
        </p:txBody>
      </p:sp>
      <p:sp>
        <p:nvSpPr>
          <p:cNvPr id="10" name="Freeform 9"/>
          <p:cNvSpPr/>
          <p:nvPr/>
        </p:nvSpPr>
        <p:spPr>
          <a:xfrm rot="1080000">
            <a:off x="1554878" y="2196566"/>
            <a:ext cx="2298410" cy="2298409"/>
          </a:xfrm>
          <a:custGeom>
            <a:avLst/>
            <a:gdLst>
              <a:gd name="connsiteX0" fmla="*/ 0 w 2298409"/>
              <a:gd name="connsiteY0" fmla="*/ 804443 h 2298409"/>
              <a:gd name="connsiteX1" fmla="*/ 1149205 w 2298409"/>
              <a:gd name="connsiteY1" fmla="*/ 0 h 2298409"/>
              <a:gd name="connsiteX2" fmla="*/ 2298409 w 2298409"/>
              <a:gd name="connsiteY2" fmla="*/ 804443 h 2298409"/>
              <a:gd name="connsiteX3" fmla="*/ 1723807 w 2298409"/>
              <a:gd name="connsiteY3" fmla="*/ 804443 h 2298409"/>
              <a:gd name="connsiteX4" fmla="*/ 1723807 w 2298409"/>
              <a:gd name="connsiteY4" fmla="*/ 2298409 h 2298409"/>
              <a:gd name="connsiteX5" fmla="*/ 574602 w 2298409"/>
              <a:gd name="connsiteY5" fmla="*/ 2298409 h 2298409"/>
              <a:gd name="connsiteX6" fmla="*/ 574602 w 2298409"/>
              <a:gd name="connsiteY6" fmla="*/ 804443 h 2298409"/>
              <a:gd name="connsiteX7" fmla="*/ 0 w 2298409"/>
              <a:gd name="connsiteY7" fmla="*/ 804443 h 22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409" h="2298409">
                <a:moveTo>
                  <a:pt x="804443" y="2298409"/>
                </a:moveTo>
                <a:lnTo>
                  <a:pt x="0" y="1149204"/>
                </a:lnTo>
                <a:lnTo>
                  <a:pt x="804443" y="0"/>
                </a:lnTo>
                <a:lnTo>
                  <a:pt x="804443" y="574602"/>
                </a:lnTo>
                <a:lnTo>
                  <a:pt x="2298409" y="574602"/>
                </a:lnTo>
                <a:lnTo>
                  <a:pt x="2298409" y="1723807"/>
                </a:lnTo>
                <a:lnTo>
                  <a:pt x="804443" y="1723807"/>
                </a:lnTo>
                <a:lnTo>
                  <a:pt x="804443" y="229840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16014" tIns="688394" rIns="113792" bIns="688393" numCol="1" spcCol="1270" anchor="ctr" anchorCtr="0">
            <a:noAutofit/>
          </a:bodyPr>
          <a:lstStyle/>
          <a:p>
            <a:pPr lvl="0" algn="ctr" defTabSz="711200" rtl="1">
              <a:lnSpc>
                <a:spcPct val="90000"/>
              </a:lnSpc>
              <a:spcBef>
                <a:spcPct val="0"/>
              </a:spcBef>
              <a:spcAft>
                <a:spcPct val="35000"/>
              </a:spcAft>
            </a:pPr>
            <a:r>
              <a:rPr lang="ar-EG" sz="1600" b="1" kern="1200" dirty="0" smtClean="0"/>
              <a:t>أجهزة الطهى والتسخين التى تعطى إنذارا صوتيا عند أنتهاء المدة المحددة </a:t>
            </a:r>
            <a:endParaRPr lang="ar-EG" sz="1600" b="1" kern="1200" dirty="0"/>
          </a:p>
        </p:txBody>
      </p:sp>
    </p:spTree>
    <p:extLst>
      <p:ext uri="{BB962C8B-B14F-4D97-AF65-F5344CB8AC3E}">
        <p14:creationId xmlns:p14="http://schemas.microsoft.com/office/powerpoint/2010/main" xmlns="" val="479690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مزايا نظام جيدوكا</a:t>
            </a:r>
          </a:p>
        </p:txBody>
      </p:sp>
      <p:sp>
        <p:nvSpPr>
          <p:cNvPr id="3" name="Rectangle 2"/>
          <p:cNvSpPr/>
          <p:nvPr/>
        </p:nvSpPr>
        <p:spPr>
          <a:xfrm>
            <a:off x="395536" y="1942247"/>
            <a:ext cx="8136904" cy="5040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2429761" y="1647047"/>
            <a:ext cx="5695832" cy="590400"/>
          </a:xfrm>
          <a:custGeom>
            <a:avLst/>
            <a:gdLst>
              <a:gd name="connsiteX0" fmla="*/ 0 w 5695832"/>
              <a:gd name="connsiteY0" fmla="*/ 98402 h 590400"/>
              <a:gd name="connsiteX1" fmla="*/ 98402 w 5695832"/>
              <a:gd name="connsiteY1" fmla="*/ 0 h 590400"/>
              <a:gd name="connsiteX2" fmla="*/ 5597430 w 5695832"/>
              <a:gd name="connsiteY2" fmla="*/ 0 h 590400"/>
              <a:gd name="connsiteX3" fmla="*/ 5695832 w 5695832"/>
              <a:gd name="connsiteY3" fmla="*/ 98402 h 590400"/>
              <a:gd name="connsiteX4" fmla="*/ 5695832 w 5695832"/>
              <a:gd name="connsiteY4" fmla="*/ 491998 h 590400"/>
              <a:gd name="connsiteX5" fmla="*/ 5597430 w 5695832"/>
              <a:gd name="connsiteY5" fmla="*/ 590400 h 590400"/>
              <a:gd name="connsiteX6" fmla="*/ 98402 w 5695832"/>
              <a:gd name="connsiteY6" fmla="*/ 590400 h 590400"/>
              <a:gd name="connsiteX7" fmla="*/ 0 w 5695832"/>
              <a:gd name="connsiteY7" fmla="*/ 491998 h 590400"/>
              <a:gd name="connsiteX8" fmla="*/ 0 w 569583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832" h="590400">
                <a:moveTo>
                  <a:pt x="0" y="98402"/>
                </a:moveTo>
                <a:cubicBezTo>
                  <a:pt x="0" y="44056"/>
                  <a:pt x="44056" y="0"/>
                  <a:pt x="98402" y="0"/>
                </a:cubicBezTo>
                <a:lnTo>
                  <a:pt x="5597430" y="0"/>
                </a:lnTo>
                <a:cubicBezTo>
                  <a:pt x="5651776" y="0"/>
                  <a:pt x="5695832" y="44056"/>
                  <a:pt x="5695832" y="98402"/>
                </a:cubicBezTo>
                <a:lnTo>
                  <a:pt x="5695832" y="491998"/>
                </a:lnTo>
                <a:cubicBezTo>
                  <a:pt x="5695832" y="546344"/>
                  <a:pt x="5651776" y="590400"/>
                  <a:pt x="5597430"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4110" tIns="28821" rIns="244110" bIns="28821" numCol="1" spcCol="1270" anchor="ctr" anchorCtr="0">
            <a:noAutofit/>
          </a:bodyPr>
          <a:lstStyle/>
          <a:p>
            <a:pPr lvl="0" algn="ctr" defTabSz="889000" rtl="1">
              <a:lnSpc>
                <a:spcPct val="90000"/>
              </a:lnSpc>
              <a:spcBef>
                <a:spcPct val="0"/>
              </a:spcBef>
              <a:spcAft>
                <a:spcPct val="35000"/>
              </a:spcAft>
            </a:pPr>
            <a:r>
              <a:rPr lang="ar-EG" sz="2000" b="1" kern="1200" dirty="0" smtClean="0"/>
              <a:t>جعل العمليات أكثر أعتمادية وموثوقية .</a:t>
            </a:r>
            <a:endParaRPr lang="ar-EG" sz="2000" b="1" kern="1200" dirty="0"/>
          </a:p>
        </p:txBody>
      </p:sp>
      <p:sp>
        <p:nvSpPr>
          <p:cNvPr id="7" name="Rectangle 6"/>
          <p:cNvSpPr/>
          <p:nvPr/>
        </p:nvSpPr>
        <p:spPr>
          <a:xfrm>
            <a:off x="395536" y="2849448"/>
            <a:ext cx="8136904" cy="5040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429761" y="2554248"/>
            <a:ext cx="5695832" cy="590400"/>
          </a:xfrm>
          <a:custGeom>
            <a:avLst/>
            <a:gdLst>
              <a:gd name="connsiteX0" fmla="*/ 0 w 5695832"/>
              <a:gd name="connsiteY0" fmla="*/ 98402 h 590400"/>
              <a:gd name="connsiteX1" fmla="*/ 98402 w 5695832"/>
              <a:gd name="connsiteY1" fmla="*/ 0 h 590400"/>
              <a:gd name="connsiteX2" fmla="*/ 5597430 w 5695832"/>
              <a:gd name="connsiteY2" fmla="*/ 0 h 590400"/>
              <a:gd name="connsiteX3" fmla="*/ 5695832 w 5695832"/>
              <a:gd name="connsiteY3" fmla="*/ 98402 h 590400"/>
              <a:gd name="connsiteX4" fmla="*/ 5695832 w 5695832"/>
              <a:gd name="connsiteY4" fmla="*/ 491998 h 590400"/>
              <a:gd name="connsiteX5" fmla="*/ 5597430 w 5695832"/>
              <a:gd name="connsiteY5" fmla="*/ 590400 h 590400"/>
              <a:gd name="connsiteX6" fmla="*/ 98402 w 5695832"/>
              <a:gd name="connsiteY6" fmla="*/ 590400 h 590400"/>
              <a:gd name="connsiteX7" fmla="*/ 0 w 5695832"/>
              <a:gd name="connsiteY7" fmla="*/ 491998 h 590400"/>
              <a:gd name="connsiteX8" fmla="*/ 0 w 569583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832" h="590400">
                <a:moveTo>
                  <a:pt x="0" y="98402"/>
                </a:moveTo>
                <a:cubicBezTo>
                  <a:pt x="0" y="44056"/>
                  <a:pt x="44056" y="0"/>
                  <a:pt x="98402" y="0"/>
                </a:cubicBezTo>
                <a:lnTo>
                  <a:pt x="5597430" y="0"/>
                </a:lnTo>
                <a:cubicBezTo>
                  <a:pt x="5651776" y="0"/>
                  <a:pt x="5695832" y="44056"/>
                  <a:pt x="5695832" y="98402"/>
                </a:cubicBezTo>
                <a:lnTo>
                  <a:pt x="5695832" y="491998"/>
                </a:lnTo>
                <a:cubicBezTo>
                  <a:pt x="5695832" y="546344"/>
                  <a:pt x="5651776" y="590400"/>
                  <a:pt x="5597430"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110" tIns="28821" rIns="244110" bIns="28821" numCol="1" spcCol="1270" anchor="ctr" anchorCtr="0">
            <a:noAutofit/>
          </a:bodyPr>
          <a:lstStyle/>
          <a:p>
            <a:pPr lvl="0" algn="ctr" defTabSz="889000" rtl="1">
              <a:lnSpc>
                <a:spcPct val="90000"/>
              </a:lnSpc>
              <a:spcBef>
                <a:spcPct val="0"/>
              </a:spcBef>
              <a:spcAft>
                <a:spcPct val="35000"/>
              </a:spcAft>
            </a:pPr>
            <a:r>
              <a:rPr lang="ar-EG" sz="2000" b="1" kern="1200" dirty="0" smtClean="0"/>
              <a:t>تخفيض نسبة الآخطاء البشرية وتحسين جودة المنتجات . </a:t>
            </a:r>
            <a:endParaRPr lang="ar-EG" sz="2000" b="1" kern="1200" dirty="0"/>
          </a:p>
        </p:txBody>
      </p:sp>
      <p:sp>
        <p:nvSpPr>
          <p:cNvPr id="9" name="Rectangle 8"/>
          <p:cNvSpPr/>
          <p:nvPr/>
        </p:nvSpPr>
        <p:spPr>
          <a:xfrm>
            <a:off x="395536" y="3756648"/>
            <a:ext cx="8136904" cy="5040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429761" y="3461448"/>
            <a:ext cx="5695832" cy="590400"/>
          </a:xfrm>
          <a:custGeom>
            <a:avLst/>
            <a:gdLst>
              <a:gd name="connsiteX0" fmla="*/ 0 w 5695832"/>
              <a:gd name="connsiteY0" fmla="*/ 98402 h 590400"/>
              <a:gd name="connsiteX1" fmla="*/ 98402 w 5695832"/>
              <a:gd name="connsiteY1" fmla="*/ 0 h 590400"/>
              <a:gd name="connsiteX2" fmla="*/ 5597430 w 5695832"/>
              <a:gd name="connsiteY2" fmla="*/ 0 h 590400"/>
              <a:gd name="connsiteX3" fmla="*/ 5695832 w 5695832"/>
              <a:gd name="connsiteY3" fmla="*/ 98402 h 590400"/>
              <a:gd name="connsiteX4" fmla="*/ 5695832 w 5695832"/>
              <a:gd name="connsiteY4" fmla="*/ 491998 h 590400"/>
              <a:gd name="connsiteX5" fmla="*/ 5597430 w 5695832"/>
              <a:gd name="connsiteY5" fmla="*/ 590400 h 590400"/>
              <a:gd name="connsiteX6" fmla="*/ 98402 w 5695832"/>
              <a:gd name="connsiteY6" fmla="*/ 590400 h 590400"/>
              <a:gd name="connsiteX7" fmla="*/ 0 w 5695832"/>
              <a:gd name="connsiteY7" fmla="*/ 491998 h 590400"/>
              <a:gd name="connsiteX8" fmla="*/ 0 w 569583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832" h="590400">
                <a:moveTo>
                  <a:pt x="0" y="98402"/>
                </a:moveTo>
                <a:cubicBezTo>
                  <a:pt x="0" y="44056"/>
                  <a:pt x="44056" y="0"/>
                  <a:pt x="98402" y="0"/>
                </a:cubicBezTo>
                <a:lnTo>
                  <a:pt x="5597430" y="0"/>
                </a:lnTo>
                <a:cubicBezTo>
                  <a:pt x="5651776" y="0"/>
                  <a:pt x="5695832" y="44056"/>
                  <a:pt x="5695832" y="98402"/>
                </a:cubicBezTo>
                <a:lnTo>
                  <a:pt x="5695832" y="491998"/>
                </a:lnTo>
                <a:cubicBezTo>
                  <a:pt x="5695832" y="546344"/>
                  <a:pt x="5651776" y="590400"/>
                  <a:pt x="5597430"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4110" tIns="28821" rIns="244110" bIns="28821" numCol="1" spcCol="1270" anchor="ctr" anchorCtr="0">
            <a:noAutofit/>
          </a:bodyPr>
          <a:lstStyle/>
          <a:p>
            <a:pPr lvl="0" algn="ctr" defTabSz="889000" rtl="1">
              <a:lnSpc>
                <a:spcPct val="90000"/>
              </a:lnSpc>
              <a:spcBef>
                <a:spcPct val="0"/>
              </a:spcBef>
              <a:spcAft>
                <a:spcPct val="35000"/>
              </a:spcAft>
            </a:pPr>
            <a:r>
              <a:rPr lang="ar-EG" sz="2000" b="1" kern="1200" dirty="0" smtClean="0"/>
              <a:t>توفير الجهد البشرى حيث يمكن للعامل مراقبة أكثر من ألة فى وقت واحد .</a:t>
            </a:r>
            <a:endParaRPr lang="ar-EG" sz="2000" b="1" kern="1200" dirty="0"/>
          </a:p>
        </p:txBody>
      </p:sp>
      <p:sp>
        <p:nvSpPr>
          <p:cNvPr id="11" name="Rectangle 10"/>
          <p:cNvSpPr/>
          <p:nvPr/>
        </p:nvSpPr>
        <p:spPr>
          <a:xfrm>
            <a:off x="395536" y="4663848"/>
            <a:ext cx="8136904" cy="504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429761" y="4368648"/>
            <a:ext cx="5695832" cy="590400"/>
          </a:xfrm>
          <a:custGeom>
            <a:avLst/>
            <a:gdLst>
              <a:gd name="connsiteX0" fmla="*/ 0 w 5695832"/>
              <a:gd name="connsiteY0" fmla="*/ 98402 h 590400"/>
              <a:gd name="connsiteX1" fmla="*/ 98402 w 5695832"/>
              <a:gd name="connsiteY1" fmla="*/ 0 h 590400"/>
              <a:gd name="connsiteX2" fmla="*/ 5597430 w 5695832"/>
              <a:gd name="connsiteY2" fmla="*/ 0 h 590400"/>
              <a:gd name="connsiteX3" fmla="*/ 5695832 w 5695832"/>
              <a:gd name="connsiteY3" fmla="*/ 98402 h 590400"/>
              <a:gd name="connsiteX4" fmla="*/ 5695832 w 5695832"/>
              <a:gd name="connsiteY4" fmla="*/ 491998 h 590400"/>
              <a:gd name="connsiteX5" fmla="*/ 5597430 w 5695832"/>
              <a:gd name="connsiteY5" fmla="*/ 590400 h 590400"/>
              <a:gd name="connsiteX6" fmla="*/ 98402 w 5695832"/>
              <a:gd name="connsiteY6" fmla="*/ 590400 h 590400"/>
              <a:gd name="connsiteX7" fmla="*/ 0 w 5695832"/>
              <a:gd name="connsiteY7" fmla="*/ 491998 h 590400"/>
              <a:gd name="connsiteX8" fmla="*/ 0 w 569583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832" h="590400">
                <a:moveTo>
                  <a:pt x="0" y="98402"/>
                </a:moveTo>
                <a:cubicBezTo>
                  <a:pt x="0" y="44056"/>
                  <a:pt x="44056" y="0"/>
                  <a:pt x="98402" y="0"/>
                </a:cubicBezTo>
                <a:lnTo>
                  <a:pt x="5597430" y="0"/>
                </a:lnTo>
                <a:cubicBezTo>
                  <a:pt x="5651776" y="0"/>
                  <a:pt x="5695832" y="44056"/>
                  <a:pt x="5695832" y="98402"/>
                </a:cubicBezTo>
                <a:lnTo>
                  <a:pt x="5695832" y="491998"/>
                </a:lnTo>
                <a:cubicBezTo>
                  <a:pt x="5695832" y="546344"/>
                  <a:pt x="5651776" y="590400"/>
                  <a:pt x="5597430"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110" tIns="28821" rIns="244110" bIns="28821" numCol="1" spcCol="1270" anchor="ctr" anchorCtr="0">
            <a:noAutofit/>
          </a:bodyPr>
          <a:lstStyle/>
          <a:p>
            <a:pPr lvl="0" algn="ctr" defTabSz="889000" rtl="1">
              <a:lnSpc>
                <a:spcPct val="90000"/>
              </a:lnSpc>
              <a:spcBef>
                <a:spcPct val="0"/>
              </a:spcBef>
              <a:spcAft>
                <a:spcPct val="35000"/>
              </a:spcAft>
            </a:pPr>
            <a:r>
              <a:rPr lang="ar-EG" sz="2000" b="1" kern="1200" dirty="0" smtClean="0"/>
              <a:t>تقليل المخاطر فى بيئة العمل التى تشكل خطرا على العامل مثل مواقع الإشعاععات والمواد الخطرة .</a:t>
            </a:r>
            <a:endParaRPr lang="ar-EG" sz="2000" b="1" kern="1200" dirty="0"/>
          </a:p>
        </p:txBody>
      </p:sp>
      <p:sp>
        <p:nvSpPr>
          <p:cNvPr id="13" name="Rectangle 12"/>
          <p:cNvSpPr/>
          <p:nvPr/>
        </p:nvSpPr>
        <p:spPr>
          <a:xfrm>
            <a:off x="395536" y="5571048"/>
            <a:ext cx="8136904" cy="5040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429761" y="5275848"/>
            <a:ext cx="5695832" cy="590400"/>
          </a:xfrm>
          <a:custGeom>
            <a:avLst/>
            <a:gdLst>
              <a:gd name="connsiteX0" fmla="*/ 0 w 5695832"/>
              <a:gd name="connsiteY0" fmla="*/ 98402 h 590400"/>
              <a:gd name="connsiteX1" fmla="*/ 98402 w 5695832"/>
              <a:gd name="connsiteY1" fmla="*/ 0 h 590400"/>
              <a:gd name="connsiteX2" fmla="*/ 5597430 w 5695832"/>
              <a:gd name="connsiteY2" fmla="*/ 0 h 590400"/>
              <a:gd name="connsiteX3" fmla="*/ 5695832 w 5695832"/>
              <a:gd name="connsiteY3" fmla="*/ 98402 h 590400"/>
              <a:gd name="connsiteX4" fmla="*/ 5695832 w 5695832"/>
              <a:gd name="connsiteY4" fmla="*/ 491998 h 590400"/>
              <a:gd name="connsiteX5" fmla="*/ 5597430 w 5695832"/>
              <a:gd name="connsiteY5" fmla="*/ 590400 h 590400"/>
              <a:gd name="connsiteX6" fmla="*/ 98402 w 5695832"/>
              <a:gd name="connsiteY6" fmla="*/ 590400 h 590400"/>
              <a:gd name="connsiteX7" fmla="*/ 0 w 5695832"/>
              <a:gd name="connsiteY7" fmla="*/ 491998 h 590400"/>
              <a:gd name="connsiteX8" fmla="*/ 0 w 569583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832" h="590400">
                <a:moveTo>
                  <a:pt x="0" y="98402"/>
                </a:moveTo>
                <a:cubicBezTo>
                  <a:pt x="0" y="44056"/>
                  <a:pt x="44056" y="0"/>
                  <a:pt x="98402" y="0"/>
                </a:cubicBezTo>
                <a:lnTo>
                  <a:pt x="5597430" y="0"/>
                </a:lnTo>
                <a:cubicBezTo>
                  <a:pt x="5651776" y="0"/>
                  <a:pt x="5695832" y="44056"/>
                  <a:pt x="5695832" y="98402"/>
                </a:cubicBezTo>
                <a:lnTo>
                  <a:pt x="5695832" y="491998"/>
                </a:lnTo>
                <a:cubicBezTo>
                  <a:pt x="5695832" y="546344"/>
                  <a:pt x="5651776" y="590400"/>
                  <a:pt x="5597430"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44110" tIns="28821" rIns="244110" bIns="28821" numCol="1" spcCol="1270" anchor="ctr" anchorCtr="0">
            <a:noAutofit/>
          </a:bodyPr>
          <a:lstStyle/>
          <a:p>
            <a:pPr lvl="0" algn="ctr" defTabSz="889000" rtl="1">
              <a:lnSpc>
                <a:spcPct val="90000"/>
              </a:lnSpc>
              <a:spcBef>
                <a:spcPct val="0"/>
              </a:spcBef>
              <a:spcAft>
                <a:spcPct val="35000"/>
              </a:spcAft>
            </a:pPr>
            <a:r>
              <a:rPr lang="ar-EG" sz="2000" b="1" kern="1200" dirty="0" smtClean="0"/>
              <a:t>رفع معنويات العاملين وتحريرهم من اليقظة والمتابعة الدقيقة للعملية .</a:t>
            </a:r>
            <a:endParaRPr lang="ar-EG" sz="2000" b="1" kern="1200" dirty="0"/>
          </a:p>
        </p:txBody>
      </p:sp>
    </p:spTree>
    <p:extLst>
      <p:ext uri="{BB962C8B-B14F-4D97-AF65-F5344CB8AC3E}">
        <p14:creationId xmlns:p14="http://schemas.microsoft.com/office/powerpoint/2010/main" xmlns="" val="1821660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10"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1187624" y="116632"/>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971600" y="2132856"/>
            <a:ext cx="7884368" cy="1789286"/>
          </a:xfrm>
          <a:prstGeom prst="foldedCorner">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rtl="1"/>
            <a:r>
              <a:rPr lang="ar-EG" sz="2400" b="1" dirty="0">
                <a:solidFill>
                  <a:srgbClr val="002060"/>
                </a:solidFill>
                <a:latin typeface="Simplified Arabic" panose="02020603050405020304" pitchFamily="18" charset="-78"/>
                <a:cs typeface="Simplified Arabic" panose="02020603050405020304" pitchFamily="18" charset="-78"/>
              </a:rPr>
              <a:t>تهدف الدورة لتدريب المشاركين على تنمية </a:t>
            </a:r>
            <a:r>
              <a:rPr lang="ar-EG" sz="2400" b="1" dirty="0" smtClean="0">
                <a:solidFill>
                  <a:srgbClr val="002060"/>
                </a:solidFill>
                <a:latin typeface="Simplified Arabic" panose="02020603050405020304" pitchFamily="18" charset="-78"/>
                <a:cs typeface="Simplified Arabic" panose="02020603050405020304" pitchFamily="18" charset="-78"/>
              </a:rPr>
              <a:t>أحساسهم بأهمية </a:t>
            </a:r>
            <a:r>
              <a:rPr lang="ar-EG" sz="2400" b="1" dirty="0">
                <a:solidFill>
                  <a:srgbClr val="002060"/>
                </a:solidFill>
                <a:latin typeface="Simplified Arabic" panose="02020603050405020304" pitchFamily="18" charset="-78"/>
                <a:cs typeface="Simplified Arabic" panose="02020603050405020304" pitchFamily="18" charset="-78"/>
              </a:rPr>
              <a:t>أسلوب </a:t>
            </a:r>
            <a:endParaRPr lang="ar-EG" sz="2400" b="1" dirty="0" smtClean="0">
              <a:solidFill>
                <a:srgbClr val="002060"/>
              </a:solidFill>
              <a:latin typeface="Simplified Arabic" panose="02020603050405020304" pitchFamily="18" charset="-78"/>
              <a:cs typeface="Simplified Arabic" panose="02020603050405020304" pitchFamily="18" charset="-78"/>
            </a:endParaRPr>
          </a:p>
          <a:p>
            <a:pPr algn="ctr" defTabSz="914305" rtl="1"/>
            <a:r>
              <a:rPr lang="ar-EG" sz="2400" b="1" dirty="0" smtClean="0">
                <a:solidFill>
                  <a:srgbClr val="002060"/>
                </a:solidFill>
                <a:latin typeface="Simplified Arabic" panose="02020603050405020304" pitchFamily="18" charset="-78"/>
                <a:cs typeface="Simplified Arabic" panose="02020603050405020304" pitchFamily="18" charset="-78"/>
              </a:rPr>
              <a:t>كايزن </a:t>
            </a:r>
            <a:r>
              <a:rPr lang="ar-EG" sz="2400" b="1" dirty="0">
                <a:solidFill>
                  <a:srgbClr val="002060"/>
                </a:solidFill>
                <a:latin typeface="Simplified Arabic" panose="02020603050405020304" pitchFamily="18" charset="-78"/>
                <a:cs typeface="Simplified Arabic" panose="02020603050405020304" pitchFamily="18" charset="-78"/>
              </a:rPr>
              <a:t>فى الآدارة وكيفية أستخدام كايزن فى حل المشكلات </a:t>
            </a:r>
            <a:r>
              <a:rPr lang="ar-EG" sz="2000" b="1" dirty="0">
                <a:solidFill>
                  <a:srgbClr val="002060"/>
                </a:solidFill>
                <a:latin typeface="Simplified Arabic" panose="02020603050405020304" pitchFamily="18" charset="-78"/>
                <a:cs typeface="Simplified Arabic" panose="02020603050405020304" pitchFamily="18" charset="-78"/>
              </a:rPr>
              <a:t>..</a:t>
            </a:r>
            <a:endParaRPr lang="ar-EG" sz="2400" dirty="0">
              <a:latin typeface="Arial" charset="0"/>
            </a:endParaRP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55576" y="4509120"/>
            <a:ext cx="1936519" cy="2115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0058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الفرق بين نظام جيدوكا ونظام بوكايوكا </a:t>
            </a:r>
          </a:p>
        </p:txBody>
      </p:sp>
      <p:sp>
        <p:nvSpPr>
          <p:cNvPr id="4" name="Freeform 3"/>
          <p:cNvSpPr/>
          <p:nvPr/>
        </p:nvSpPr>
        <p:spPr>
          <a:xfrm>
            <a:off x="137125" y="1628800"/>
            <a:ext cx="4264153" cy="4064000"/>
          </a:xfrm>
          <a:custGeom>
            <a:avLst/>
            <a:gdLst>
              <a:gd name="connsiteX0" fmla="*/ 0 w 4264153"/>
              <a:gd name="connsiteY0" fmla="*/ 406400 h 4064000"/>
              <a:gd name="connsiteX1" fmla="*/ 406400 w 4264153"/>
              <a:gd name="connsiteY1" fmla="*/ 0 h 4064000"/>
              <a:gd name="connsiteX2" fmla="*/ 3857753 w 4264153"/>
              <a:gd name="connsiteY2" fmla="*/ 0 h 4064000"/>
              <a:gd name="connsiteX3" fmla="*/ 4264153 w 4264153"/>
              <a:gd name="connsiteY3" fmla="*/ 406400 h 4064000"/>
              <a:gd name="connsiteX4" fmla="*/ 4264153 w 4264153"/>
              <a:gd name="connsiteY4" fmla="*/ 3657600 h 4064000"/>
              <a:gd name="connsiteX5" fmla="*/ 3857753 w 4264153"/>
              <a:gd name="connsiteY5" fmla="*/ 4064000 h 4064000"/>
              <a:gd name="connsiteX6" fmla="*/ 406400 w 4264153"/>
              <a:gd name="connsiteY6" fmla="*/ 4064000 h 4064000"/>
              <a:gd name="connsiteX7" fmla="*/ 0 w 4264153"/>
              <a:gd name="connsiteY7" fmla="*/ 3657600 h 4064000"/>
              <a:gd name="connsiteX8" fmla="*/ 0 w 4264153"/>
              <a:gd name="connsiteY8" fmla="*/ 40640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153" h="4064000">
                <a:moveTo>
                  <a:pt x="0" y="406400"/>
                </a:moveTo>
                <a:cubicBezTo>
                  <a:pt x="0" y="181951"/>
                  <a:pt x="181951" y="0"/>
                  <a:pt x="406400" y="0"/>
                </a:cubicBezTo>
                <a:lnTo>
                  <a:pt x="3857753" y="0"/>
                </a:lnTo>
                <a:cubicBezTo>
                  <a:pt x="4082202" y="0"/>
                  <a:pt x="4264153" y="181951"/>
                  <a:pt x="4264153" y="406400"/>
                </a:cubicBezTo>
                <a:lnTo>
                  <a:pt x="4264153" y="3657600"/>
                </a:lnTo>
                <a:cubicBezTo>
                  <a:pt x="4264153" y="3882049"/>
                  <a:pt x="4082202" y="4064000"/>
                  <a:pt x="3857753" y="4064000"/>
                </a:cubicBezTo>
                <a:lnTo>
                  <a:pt x="406400" y="4064000"/>
                </a:lnTo>
                <a:cubicBezTo>
                  <a:pt x="181951" y="4064000"/>
                  <a:pt x="0" y="3882049"/>
                  <a:pt x="0" y="3657600"/>
                </a:cubicBezTo>
                <a:lnTo>
                  <a:pt x="0" y="406400"/>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936240" numCol="1" spcCol="1270" anchor="ctr" anchorCtr="0">
            <a:noAutofit/>
          </a:bodyPr>
          <a:lstStyle/>
          <a:p>
            <a:pPr lvl="0" algn="ctr" defTabSz="1066800" rtl="1">
              <a:lnSpc>
                <a:spcPct val="90000"/>
              </a:lnSpc>
              <a:spcBef>
                <a:spcPct val="0"/>
              </a:spcBef>
              <a:spcAft>
                <a:spcPct val="35000"/>
              </a:spcAft>
            </a:pPr>
            <a:r>
              <a:rPr lang="ar-EG" sz="2400" b="1" kern="1200" dirty="0" smtClean="0"/>
              <a:t>نظام</a:t>
            </a:r>
          </a:p>
          <a:p>
            <a:pPr lvl="0" algn="ctr" defTabSz="1066800" rtl="1">
              <a:lnSpc>
                <a:spcPct val="90000"/>
              </a:lnSpc>
              <a:spcBef>
                <a:spcPct val="0"/>
              </a:spcBef>
              <a:spcAft>
                <a:spcPct val="35000"/>
              </a:spcAft>
            </a:pPr>
            <a:r>
              <a:rPr lang="ar-EG" sz="2400" b="1" kern="1200" dirty="0" smtClean="0"/>
              <a:t> (جيدوكا ) </a:t>
            </a:r>
            <a:endParaRPr lang="ar-EG" sz="2400" b="1" kern="1200" dirty="0"/>
          </a:p>
        </p:txBody>
      </p:sp>
      <p:sp>
        <p:nvSpPr>
          <p:cNvPr id="5" name="Freeform 4"/>
          <p:cNvSpPr/>
          <p:nvPr/>
        </p:nvSpPr>
        <p:spPr>
          <a:xfrm>
            <a:off x="563541" y="2848000"/>
            <a:ext cx="3411322" cy="2641600"/>
          </a:xfrm>
          <a:custGeom>
            <a:avLst/>
            <a:gdLst>
              <a:gd name="connsiteX0" fmla="*/ 0 w 3411322"/>
              <a:gd name="connsiteY0" fmla="*/ 264160 h 2641600"/>
              <a:gd name="connsiteX1" fmla="*/ 264160 w 3411322"/>
              <a:gd name="connsiteY1" fmla="*/ 0 h 2641600"/>
              <a:gd name="connsiteX2" fmla="*/ 3147162 w 3411322"/>
              <a:gd name="connsiteY2" fmla="*/ 0 h 2641600"/>
              <a:gd name="connsiteX3" fmla="*/ 3411322 w 3411322"/>
              <a:gd name="connsiteY3" fmla="*/ 264160 h 2641600"/>
              <a:gd name="connsiteX4" fmla="*/ 3411322 w 3411322"/>
              <a:gd name="connsiteY4" fmla="*/ 2377440 h 2641600"/>
              <a:gd name="connsiteX5" fmla="*/ 3147162 w 3411322"/>
              <a:gd name="connsiteY5" fmla="*/ 2641600 h 2641600"/>
              <a:gd name="connsiteX6" fmla="*/ 264160 w 3411322"/>
              <a:gd name="connsiteY6" fmla="*/ 2641600 h 2641600"/>
              <a:gd name="connsiteX7" fmla="*/ 0 w 3411322"/>
              <a:gd name="connsiteY7" fmla="*/ 2377440 h 2641600"/>
              <a:gd name="connsiteX8" fmla="*/ 0 w 3411322"/>
              <a:gd name="connsiteY8" fmla="*/ 26416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322" h="2641600">
                <a:moveTo>
                  <a:pt x="0" y="264160"/>
                </a:moveTo>
                <a:cubicBezTo>
                  <a:pt x="0" y="118268"/>
                  <a:pt x="118268" y="0"/>
                  <a:pt x="264160" y="0"/>
                </a:cubicBezTo>
                <a:lnTo>
                  <a:pt x="3147162" y="0"/>
                </a:lnTo>
                <a:cubicBezTo>
                  <a:pt x="3293054" y="0"/>
                  <a:pt x="3411322" y="118268"/>
                  <a:pt x="3411322" y="264160"/>
                </a:cubicBezTo>
                <a:lnTo>
                  <a:pt x="3411322" y="2377440"/>
                </a:lnTo>
                <a:cubicBezTo>
                  <a:pt x="3411322" y="2523332"/>
                  <a:pt x="3293054" y="2641600"/>
                  <a:pt x="3147162" y="2641600"/>
                </a:cubicBezTo>
                <a:lnTo>
                  <a:pt x="264160" y="2641600"/>
                </a:lnTo>
                <a:cubicBezTo>
                  <a:pt x="118268" y="2641600"/>
                  <a:pt x="0" y="2523332"/>
                  <a:pt x="0" y="2377440"/>
                </a:cubicBezTo>
                <a:lnTo>
                  <a:pt x="0" y="26416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170" tIns="115470" rIns="128170" bIns="115470" numCol="1" spcCol="1270" anchor="ctr" anchorCtr="0">
            <a:noAutofit/>
          </a:bodyPr>
          <a:lstStyle/>
          <a:p>
            <a:pPr lvl="0" algn="justLow" defTabSz="889000" rtl="1">
              <a:lnSpc>
                <a:spcPct val="90000"/>
              </a:lnSpc>
              <a:spcBef>
                <a:spcPct val="0"/>
              </a:spcBef>
              <a:spcAft>
                <a:spcPct val="35000"/>
              </a:spcAft>
            </a:pPr>
            <a:r>
              <a:rPr lang="ar-EG" sz="2000" b="1" kern="1200" smtClean="0"/>
              <a:t>تقوم الألة بالعملية كاملة والنظام يوقف العملية أليا عند وجود خطأ فى أى مرحلة من مراحلها.</a:t>
            </a:r>
            <a:endParaRPr lang="ar-EG" sz="2000" b="1" kern="1200" dirty="0"/>
          </a:p>
        </p:txBody>
      </p:sp>
      <p:sp>
        <p:nvSpPr>
          <p:cNvPr id="7" name="Freeform 6"/>
          <p:cNvSpPr/>
          <p:nvPr/>
        </p:nvSpPr>
        <p:spPr>
          <a:xfrm>
            <a:off x="4721090" y="1628800"/>
            <a:ext cx="4264153" cy="4064000"/>
          </a:xfrm>
          <a:custGeom>
            <a:avLst/>
            <a:gdLst>
              <a:gd name="connsiteX0" fmla="*/ 0 w 4264153"/>
              <a:gd name="connsiteY0" fmla="*/ 406400 h 4064000"/>
              <a:gd name="connsiteX1" fmla="*/ 406400 w 4264153"/>
              <a:gd name="connsiteY1" fmla="*/ 0 h 4064000"/>
              <a:gd name="connsiteX2" fmla="*/ 3857753 w 4264153"/>
              <a:gd name="connsiteY2" fmla="*/ 0 h 4064000"/>
              <a:gd name="connsiteX3" fmla="*/ 4264153 w 4264153"/>
              <a:gd name="connsiteY3" fmla="*/ 406400 h 4064000"/>
              <a:gd name="connsiteX4" fmla="*/ 4264153 w 4264153"/>
              <a:gd name="connsiteY4" fmla="*/ 3657600 h 4064000"/>
              <a:gd name="connsiteX5" fmla="*/ 3857753 w 4264153"/>
              <a:gd name="connsiteY5" fmla="*/ 4064000 h 4064000"/>
              <a:gd name="connsiteX6" fmla="*/ 406400 w 4264153"/>
              <a:gd name="connsiteY6" fmla="*/ 4064000 h 4064000"/>
              <a:gd name="connsiteX7" fmla="*/ 0 w 4264153"/>
              <a:gd name="connsiteY7" fmla="*/ 3657600 h 4064000"/>
              <a:gd name="connsiteX8" fmla="*/ 0 w 4264153"/>
              <a:gd name="connsiteY8" fmla="*/ 40640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153" h="4064000">
                <a:moveTo>
                  <a:pt x="0" y="406400"/>
                </a:moveTo>
                <a:cubicBezTo>
                  <a:pt x="0" y="181951"/>
                  <a:pt x="181951" y="0"/>
                  <a:pt x="406400" y="0"/>
                </a:cubicBezTo>
                <a:lnTo>
                  <a:pt x="3857753" y="0"/>
                </a:lnTo>
                <a:cubicBezTo>
                  <a:pt x="4082202" y="0"/>
                  <a:pt x="4264153" y="181951"/>
                  <a:pt x="4264153" y="406400"/>
                </a:cubicBezTo>
                <a:lnTo>
                  <a:pt x="4264153" y="3657600"/>
                </a:lnTo>
                <a:cubicBezTo>
                  <a:pt x="4264153" y="3882049"/>
                  <a:pt x="4082202" y="4064000"/>
                  <a:pt x="3857753" y="4064000"/>
                </a:cubicBezTo>
                <a:lnTo>
                  <a:pt x="406400" y="4064000"/>
                </a:lnTo>
                <a:cubicBezTo>
                  <a:pt x="181951" y="4064000"/>
                  <a:pt x="0" y="3882049"/>
                  <a:pt x="0" y="3657600"/>
                </a:cubicBezTo>
                <a:lnTo>
                  <a:pt x="0" y="406400"/>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936240" numCol="1" spcCol="1270" anchor="ctr" anchorCtr="0">
            <a:noAutofit/>
          </a:bodyPr>
          <a:lstStyle/>
          <a:p>
            <a:pPr lvl="0" algn="ctr" defTabSz="1066800" rtl="1">
              <a:lnSpc>
                <a:spcPct val="90000"/>
              </a:lnSpc>
              <a:spcBef>
                <a:spcPct val="0"/>
              </a:spcBef>
              <a:spcAft>
                <a:spcPct val="35000"/>
              </a:spcAft>
            </a:pPr>
            <a:r>
              <a:rPr lang="ar-EG" sz="2400" b="1" kern="1200" dirty="0" smtClean="0"/>
              <a:t>نظام </a:t>
            </a:r>
          </a:p>
          <a:p>
            <a:pPr lvl="0" algn="ctr" defTabSz="1066800" rtl="1">
              <a:lnSpc>
                <a:spcPct val="90000"/>
              </a:lnSpc>
              <a:spcBef>
                <a:spcPct val="0"/>
              </a:spcBef>
              <a:spcAft>
                <a:spcPct val="35000"/>
              </a:spcAft>
            </a:pPr>
            <a:r>
              <a:rPr lang="ar-EG" sz="2400" b="1" kern="1200" dirty="0" smtClean="0"/>
              <a:t>( بوكايوكا ) </a:t>
            </a:r>
            <a:endParaRPr lang="ar-EG" sz="2400" b="1" kern="1200" dirty="0"/>
          </a:p>
        </p:txBody>
      </p:sp>
      <p:sp>
        <p:nvSpPr>
          <p:cNvPr id="8" name="Freeform 7"/>
          <p:cNvSpPr/>
          <p:nvPr/>
        </p:nvSpPr>
        <p:spPr>
          <a:xfrm>
            <a:off x="5147506" y="2848000"/>
            <a:ext cx="3411322" cy="2641600"/>
          </a:xfrm>
          <a:custGeom>
            <a:avLst/>
            <a:gdLst>
              <a:gd name="connsiteX0" fmla="*/ 0 w 3411322"/>
              <a:gd name="connsiteY0" fmla="*/ 264160 h 2641600"/>
              <a:gd name="connsiteX1" fmla="*/ 264160 w 3411322"/>
              <a:gd name="connsiteY1" fmla="*/ 0 h 2641600"/>
              <a:gd name="connsiteX2" fmla="*/ 3147162 w 3411322"/>
              <a:gd name="connsiteY2" fmla="*/ 0 h 2641600"/>
              <a:gd name="connsiteX3" fmla="*/ 3411322 w 3411322"/>
              <a:gd name="connsiteY3" fmla="*/ 264160 h 2641600"/>
              <a:gd name="connsiteX4" fmla="*/ 3411322 w 3411322"/>
              <a:gd name="connsiteY4" fmla="*/ 2377440 h 2641600"/>
              <a:gd name="connsiteX5" fmla="*/ 3147162 w 3411322"/>
              <a:gd name="connsiteY5" fmla="*/ 2641600 h 2641600"/>
              <a:gd name="connsiteX6" fmla="*/ 264160 w 3411322"/>
              <a:gd name="connsiteY6" fmla="*/ 2641600 h 2641600"/>
              <a:gd name="connsiteX7" fmla="*/ 0 w 3411322"/>
              <a:gd name="connsiteY7" fmla="*/ 2377440 h 2641600"/>
              <a:gd name="connsiteX8" fmla="*/ 0 w 3411322"/>
              <a:gd name="connsiteY8" fmla="*/ 26416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322" h="2641600">
                <a:moveTo>
                  <a:pt x="0" y="264160"/>
                </a:moveTo>
                <a:cubicBezTo>
                  <a:pt x="0" y="118268"/>
                  <a:pt x="118268" y="0"/>
                  <a:pt x="264160" y="0"/>
                </a:cubicBezTo>
                <a:lnTo>
                  <a:pt x="3147162" y="0"/>
                </a:lnTo>
                <a:cubicBezTo>
                  <a:pt x="3293054" y="0"/>
                  <a:pt x="3411322" y="118268"/>
                  <a:pt x="3411322" y="264160"/>
                </a:cubicBezTo>
                <a:lnTo>
                  <a:pt x="3411322" y="2377440"/>
                </a:lnTo>
                <a:cubicBezTo>
                  <a:pt x="3411322" y="2523332"/>
                  <a:pt x="3293054" y="2641600"/>
                  <a:pt x="3147162" y="2641600"/>
                </a:cubicBezTo>
                <a:lnTo>
                  <a:pt x="264160" y="2641600"/>
                </a:lnTo>
                <a:cubicBezTo>
                  <a:pt x="118268" y="2641600"/>
                  <a:pt x="0" y="2523332"/>
                  <a:pt x="0" y="2377440"/>
                </a:cubicBezTo>
                <a:lnTo>
                  <a:pt x="0" y="26416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128170" tIns="115470" rIns="128170" bIns="115470" numCol="1" spcCol="1270" anchor="ctr" anchorCtr="0">
            <a:noAutofit/>
          </a:bodyPr>
          <a:lstStyle/>
          <a:p>
            <a:pPr lvl="0" algn="justLow" defTabSz="889000" rtl="1">
              <a:lnSpc>
                <a:spcPct val="90000"/>
              </a:lnSpc>
              <a:spcBef>
                <a:spcPct val="0"/>
              </a:spcBef>
              <a:spcAft>
                <a:spcPct val="35000"/>
              </a:spcAft>
            </a:pPr>
            <a:r>
              <a:rPr lang="ar-EG" sz="2000" b="1" kern="1200" smtClean="0"/>
              <a:t>يقوم العامل بالعملية والنظام يمنع أخطاء عدم انتباه العامل .</a:t>
            </a:r>
            <a:endParaRPr lang="ar-EG" sz="2000" b="1" kern="1200" dirty="0"/>
          </a:p>
        </p:txBody>
      </p:sp>
    </p:spTree>
    <p:extLst>
      <p:ext uri="{BB962C8B-B14F-4D97-AF65-F5344CB8AC3E}">
        <p14:creationId xmlns:p14="http://schemas.microsoft.com/office/powerpoint/2010/main" xmlns="" val="3047406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أستراتيجية تنميط العمل </a:t>
            </a:r>
          </a:p>
        </p:txBody>
      </p:sp>
      <p:graphicFrame>
        <p:nvGraphicFramePr>
          <p:cNvPr id="3" name="Diagram 2"/>
          <p:cNvGraphicFramePr/>
          <p:nvPr>
            <p:extLst>
              <p:ext uri="{D42A27DB-BD31-4B8C-83A1-F6EECF244321}">
                <p14:modId xmlns:p14="http://schemas.microsoft.com/office/powerpoint/2010/main" xmlns="" val="2253453763"/>
              </p:ext>
            </p:extLst>
          </p:nvPr>
        </p:nvGraphicFramePr>
        <p:xfrm>
          <a:off x="395536" y="1124744"/>
          <a:ext cx="7848872"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79119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تنميط العمل </a:t>
            </a:r>
          </a:p>
        </p:txBody>
      </p:sp>
      <p:sp>
        <p:nvSpPr>
          <p:cNvPr id="5" name="Rounded Rectangle 4"/>
          <p:cNvSpPr/>
          <p:nvPr/>
        </p:nvSpPr>
        <p:spPr>
          <a:xfrm>
            <a:off x="378988" y="1363810"/>
            <a:ext cx="1303370" cy="1710910"/>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378987" y="3385795"/>
            <a:ext cx="1303372" cy="2851516"/>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324" tIns="142240" rIns="182324" bIns="182323" numCol="1" spcCol="1270" anchor="t" anchorCtr="0">
            <a:noAutofit/>
          </a:bodyPr>
          <a:lstStyle/>
          <a:p>
            <a:pPr lvl="0" algn="justLow" defTabSz="889000" rtl="1">
              <a:lnSpc>
                <a:spcPct val="90000"/>
              </a:lnSpc>
              <a:spcBef>
                <a:spcPct val="0"/>
              </a:spcBef>
              <a:spcAft>
                <a:spcPct val="35000"/>
              </a:spcAft>
            </a:pPr>
            <a:endParaRPr lang="ar-EG" sz="1050" b="1" kern="1200" dirty="0" smtClean="0"/>
          </a:p>
          <a:p>
            <a:pPr lvl="0" algn="justLow" defTabSz="889000" rtl="1">
              <a:lnSpc>
                <a:spcPct val="90000"/>
              </a:lnSpc>
              <a:spcBef>
                <a:spcPct val="0"/>
              </a:spcBef>
              <a:spcAft>
                <a:spcPct val="35000"/>
              </a:spcAft>
            </a:pPr>
            <a:endParaRPr lang="ar-EG" sz="2000" b="1" dirty="0"/>
          </a:p>
          <a:p>
            <a:pPr lvl="0" algn="justLow" defTabSz="889000" rtl="1">
              <a:lnSpc>
                <a:spcPct val="90000"/>
              </a:lnSpc>
              <a:spcBef>
                <a:spcPct val="0"/>
              </a:spcBef>
              <a:spcAft>
                <a:spcPct val="35000"/>
              </a:spcAft>
            </a:pPr>
            <a:r>
              <a:rPr lang="ar-EG" sz="2000" b="1" kern="1200" dirty="0" smtClean="0"/>
              <a:t>تحسين العملية وإزالة الفاقد بأنواعه .</a:t>
            </a:r>
            <a:endParaRPr lang="ar-EG" sz="2000" b="1" kern="1200" dirty="0"/>
          </a:p>
        </p:txBody>
      </p:sp>
      <p:sp>
        <p:nvSpPr>
          <p:cNvPr id="8" name="Rounded Rectangle 7"/>
          <p:cNvSpPr/>
          <p:nvPr/>
        </p:nvSpPr>
        <p:spPr>
          <a:xfrm>
            <a:off x="1812695" y="1363810"/>
            <a:ext cx="1303370" cy="1710910"/>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812695" y="3385795"/>
            <a:ext cx="1303371" cy="2851516"/>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323" tIns="142240" rIns="182324" bIns="182323" numCol="1" spcCol="1270" anchor="t" anchorCtr="0">
            <a:noAutofit/>
          </a:bodyPr>
          <a:lstStyle/>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endParaRPr lang="ar-EG" sz="2000" b="1" dirty="0"/>
          </a:p>
          <a:p>
            <a:pPr lvl="0" algn="justLow" defTabSz="889000" rtl="1">
              <a:lnSpc>
                <a:spcPct val="90000"/>
              </a:lnSpc>
              <a:spcBef>
                <a:spcPct val="0"/>
              </a:spcBef>
              <a:spcAft>
                <a:spcPct val="35000"/>
              </a:spcAft>
            </a:pPr>
            <a:r>
              <a:rPr lang="ar-EG" sz="2000" b="1" kern="1200" dirty="0" smtClean="0"/>
              <a:t>تبسيط العملية واختصارها </a:t>
            </a:r>
            <a:endParaRPr lang="ar-EG" sz="2000" b="1" kern="1200" dirty="0"/>
          </a:p>
        </p:txBody>
      </p:sp>
      <p:sp>
        <p:nvSpPr>
          <p:cNvPr id="10" name="Rounded Rectangle 9"/>
          <p:cNvSpPr/>
          <p:nvPr/>
        </p:nvSpPr>
        <p:spPr>
          <a:xfrm>
            <a:off x="3246402" y="1363810"/>
            <a:ext cx="1303370" cy="1710910"/>
          </a:xfrm>
          <a:prstGeom prst="roundRect">
            <a:avLst>
              <a:gd name="adj" fmla="val 10000"/>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246402" y="3385794"/>
            <a:ext cx="1303370" cy="2851517"/>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2323" tIns="142241" rIns="182323" bIns="182323" numCol="1" spcCol="1270" anchor="t" anchorCtr="0">
            <a:noAutofit/>
          </a:bodyPr>
          <a:lstStyle/>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endParaRPr lang="ar-EG" sz="2000" b="1" dirty="0"/>
          </a:p>
          <a:p>
            <a:pPr lvl="0" algn="justLow" defTabSz="889000" rtl="1">
              <a:lnSpc>
                <a:spcPct val="90000"/>
              </a:lnSpc>
              <a:spcBef>
                <a:spcPct val="0"/>
              </a:spcBef>
              <a:spcAft>
                <a:spcPct val="35000"/>
              </a:spcAft>
            </a:pPr>
            <a:r>
              <a:rPr lang="ar-EG" sz="2000" b="1" kern="1200" dirty="0" smtClean="0"/>
              <a:t>منع اختناق تدفق العمل.</a:t>
            </a:r>
            <a:endParaRPr lang="ar-EG" sz="2000" b="1" kern="1200" dirty="0"/>
          </a:p>
        </p:txBody>
      </p:sp>
      <p:sp>
        <p:nvSpPr>
          <p:cNvPr id="12" name="Rounded Rectangle 11"/>
          <p:cNvSpPr/>
          <p:nvPr/>
        </p:nvSpPr>
        <p:spPr>
          <a:xfrm>
            <a:off x="4680110" y="1363810"/>
            <a:ext cx="1303370" cy="1710910"/>
          </a:xfrm>
          <a:prstGeom prst="roundRect">
            <a:avLst>
              <a:gd name="adj" fmla="val 10000"/>
            </a:avLst>
          </a:prstGeom>
          <a:blipFill rotWithShape="1">
            <a:blip r:embed="rId7" cstate="prin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4680110" y="3385794"/>
            <a:ext cx="1303371" cy="2851517"/>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323" tIns="142241" rIns="182324" bIns="182323" numCol="1" spcCol="1270" anchor="t" anchorCtr="0">
            <a:noAutofit/>
          </a:bodyPr>
          <a:lstStyle/>
          <a:p>
            <a:pPr lvl="0" algn="justLow" defTabSz="889000" rtl="1">
              <a:lnSpc>
                <a:spcPct val="90000"/>
              </a:lnSpc>
              <a:spcBef>
                <a:spcPct val="0"/>
              </a:spcBef>
              <a:spcAft>
                <a:spcPct val="35000"/>
              </a:spcAft>
            </a:pPr>
            <a:r>
              <a:rPr lang="ar-EG" sz="2000" b="1" kern="1200" dirty="0" smtClean="0"/>
              <a:t>توحيد العمليات ولقضاء على  التباين والاجتهادات العشوائية المتكررة فى أدائها .</a:t>
            </a:r>
            <a:endParaRPr lang="ar-EG" sz="2000" b="1" kern="1200" dirty="0"/>
          </a:p>
        </p:txBody>
      </p:sp>
      <p:sp>
        <p:nvSpPr>
          <p:cNvPr id="14" name="Rounded Rectangle 13"/>
          <p:cNvSpPr/>
          <p:nvPr/>
        </p:nvSpPr>
        <p:spPr>
          <a:xfrm>
            <a:off x="6113817" y="1363810"/>
            <a:ext cx="1303370" cy="1710910"/>
          </a:xfrm>
          <a:prstGeom prst="roundRect">
            <a:avLst>
              <a:gd name="adj" fmla="val 10000"/>
            </a:avLst>
          </a:prstGeom>
          <a:blipFill rotWithShape="1">
            <a:blip r:embed="rId8" cstate="print"/>
            <a:stretch>
              <a:fillRect/>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6113817" y="3385795"/>
            <a:ext cx="1303371" cy="2851516"/>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2323" tIns="142240" rIns="182324" bIns="182323" numCol="1" spcCol="1270" anchor="t" anchorCtr="0">
            <a:noAutofit/>
          </a:bodyPr>
          <a:lstStyle/>
          <a:p>
            <a:pPr lvl="0" algn="justLow" defTabSz="889000" rtl="1">
              <a:lnSpc>
                <a:spcPct val="90000"/>
              </a:lnSpc>
              <a:spcBef>
                <a:spcPct val="0"/>
              </a:spcBef>
              <a:spcAft>
                <a:spcPct val="35000"/>
              </a:spcAft>
            </a:pPr>
            <a:endParaRPr lang="ar-EG" sz="1200" b="1" kern="1200" dirty="0" smtClean="0"/>
          </a:p>
          <a:p>
            <a:pPr lvl="0" algn="justLow" defTabSz="889000" rtl="1">
              <a:lnSpc>
                <a:spcPct val="90000"/>
              </a:lnSpc>
              <a:spcBef>
                <a:spcPct val="0"/>
              </a:spcBef>
              <a:spcAft>
                <a:spcPct val="35000"/>
              </a:spcAft>
            </a:pPr>
            <a:r>
              <a:rPr lang="ar-EG" sz="2000" b="1" kern="1200" dirty="0" smtClean="0"/>
              <a:t>توفير نموذج موحد لتدريب العامل أو المدير الجديد على أداء مهامه</a:t>
            </a:r>
            <a:endParaRPr lang="ar-EG" sz="2000" b="1" kern="1200" dirty="0"/>
          </a:p>
        </p:txBody>
      </p:sp>
      <p:sp>
        <p:nvSpPr>
          <p:cNvPr id="16" name="Rounded Rectangle 15"/>
          <p:cNvSpPr/>
          <p:nvPr/>
        </p:nvSpPr>
        <p:spPr>
          <a:xfrm>
            <a:off x="7547524" y="1363810"/>
            <a:ext cx="1303370" cy="1710910"/>
          </a:xfrm>
          <a:prstGeom prst="roundRect">
            <a:avLst>
              <a:gd name="adj" fmla="val 10000"/>
            </a:avLst>
          </a:prstGeom>
          <a:blipFill rotWithShape="1">
            <a:blip r:embed="rId9"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7547524" y="3385795"/>
            <a:ext cx="1303370" cy="2851516"/>
          </a:xfrm>
          <a:custGeom>
            <a:avLst/>
            <a:gdLst>
              <a:gd name="connsiteX0" fmla="*/ 136854 w 1303370"/>
              <a:gd name="connsiteY0" fmla="*/ 0 h 2851516"/>
              <a:gd name="connsiteX1" fmla="*/ 1166516 w 1303370"/>
              <a:gd name="connsiteY1" fmla="*/ 0 h 2851516"/>
              <a:gd name="connsiteX2" fmla="*/ 1303370 w 1303370"/>
              <a:gd name="connsiteY2" fmla="*/ 136854 h 2851516"/>
              <a:gd name="connsiteX3" fmla="*/ 1303370 w 1303370"/>
              <a:gd name="connsiteY3" fmla="*/ 2851516 h 2851516"/>
              <a:gd name="connsiteX4" fmla="*/ 1303370 w 1303370"/>
              <a:gd name="connsiteY4" fmla="*/ 2851516 h 2851516"/>
              <a:gd name="connsiteX5" fmla="*/ 0 w 1303370"/>
              <a:gd name="connsiteY5" fmla="*/ 2851516 h 2851516"/>
              <a:gd name="connsiteX6" fmla="*/ 0 w 1303370"/>
              <a:gd name="connsiteY6" fmla="*/ 2851516 h 2851516"/>
              <a:gd name="connsiteX7" fmla="*/ 0 w 1303370"/>
              <a:gd name="connsiteY7" fmla="*/ 136854 h 2851516"/>
              <a:gd name="connsiteX8" fmla="*/ 136854 w 1303370"/>
              <a:gd name="connsiteY8" fmla="*/ 0 h 28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370" h="2851516">
                <a:moveTo>
                  <a:pt x="1166516" y="2851516"/>
                </a:moveTo>
                <a:lnTo>
                  <a:pt x="136854" y="2851516"/>
                </a:lnTo>
                <a:cubicBezTo>
                  <a:pt x="61272" y="2851516"/>
                  <a:pt x="0" y="2790244"/>
                  <a:pt x="0" y="2714662"/>
                </a:cubicBezTo>
                <a:lnTo>
                  <a:pt x="0" y="0"/>
                </a:lnTo>
                <a:lnTo>
                  <a:pt x="0" y="0"/>
                </a:lnTo>
                <a:lnTo>
                  <a:pt x="1303370" y="0"/>
                </a:lnTo>
                <a:lnTo>
                  <a:pt x="1303370" y="0"/>
                </a:lnTo>
                <a:lnTo>
                  <a:pt x="1303370" y="2714662"/>
                </a:lnTo>
                <a:cubicBezTo>
                  <a:pt x="1303370" y="2790244"/>
                  <a:pt x="1242098" y="2851516"/>
                  <a:pt x="1166516" y="2851516"/>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323" tIns="142240" rIns="182323" bIns="182323" numCol="1" spcCol="1270" anchor="t" anchorCtr="0">
            <a:noAutofit/>
          </a:bodyPr>
          <a:lstStyle/>
          <a:p>
            <a:pPr lvl="0" algn="justLow"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t>منع تداخل المهام والتنازع بين الوحدات بتحديد دور كل منها .</a:t>
            </a:r>
            <a:endParaRPr lang="ar-EG" sz="2000" b="1" kern="1200" dirty="0"/>
          </a:p>
        </p:txBody>
      </p:sp>
    </p:spTree>
    <p:extLst>
      <p:ext uri="{BB962C8B-B14F-4D97-AF65-F5344CB8AC3E}">
        <p14:creationId xmlns:p14="http://schemas.microsoft.com/office/powerpoint/2010/main" xmlns="" val="4015144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3" grpId="0" animBg="1"/>
      <p:bldP spid="15"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تنميط العمل </a:t>
            </a:r>
          </a:p>
        </p:txBody>
      </p:sp>
      <p:sp>
        <p:nvSpPr>
          <p:cNvPr id="22" name="Rounded Rectangle 21"/>
          <p:cNvSpPr/>
          <p:nvPr/>
        </p:nvSpPr>
        <p:spPr>
          <a:xfrm>
            <a:off x="35871" y="2322063"/>
            <a:ext cx="2016224" cy="1734304"/>
          </a:xfrm>
          <a:prstGeom prst="round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Freeform 22"/>
          <p:cNvSpPr/>
          <p:nvPr/>
        </p:nvSpPr>
        <p:spPr>
          <a:xfrm>
            <a:off x="42520" y="4092749"/>
            <a:ext cx="2016224" cy="1204687"/>
          </a:xfrm>
          <a:custGeom>
            <a:avLst/>
            <a:gdLst>
              <a:gd name="connsiteX0" fmla="*/ 0 w 2547859"/>
              <a:gd name="connsiteY0" fmla="*/ 0 h 1520415"/>
              <a:gd name="connsiteX1" fmla="*/ 2547859 w 2547859"/>
              <a:gd name="connsiteY1" fmla="*/ 0 h 1520415"/>
              <a:gd name="connsiteX2" fmla="*/ 2547859 w 2547859"/>
              <a:gd name="connsiteY2" fmla="*/ 1520415 h 1520415"/>
              <a:gd name="connsiteX3" fmla="*/ 0 w 2547859"/>
              <a:gd name="connsiteY3" fmla="*/ 1520415 h 1520415"/>
              <a:gd name="connsiteX4" fmla="*/ 0 w 2547859"/>
              <a:gd name="connsiteY4" fmla="*/ 0 h 1520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520415">
                <a:moveTo>
                  <a:pt x="0" y="0"/>
                </a:moveTo>
                <a:lnTo>
                  <a:pt x="2547859" y="0"/>
                </a:lnTo>
                <a:lnTo>
                  <a:pt x="2547859" y="1520415"/>
                </a:lnTo>
                <a:lnTo>
                  <a:pt x="0" y="1520415"/>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1050" b="1" dirty="0" smtClean="0">
              <a:solidFill>
                <a:srgbClr val="002060"/>
              </a:solidFill>
            </a:endParaRPr>
          </a:p>
          <a:p>
            <a:pPr lvl="0" algn="ctr" defTabSz="889000" rtl="1">
              <a:lnSpc>
                <a:spcPct val="90000"/>
              </a:lnSpc>
              <a:spcBef>
                <a:spcPct val="0"/>
              </a:spcBef>
              <a:spcAft>
                <a:spcPct val="35000"/>
              </a:spcAft>
            </a:pPr>
            <a:r>
              <a:rPr lang="ar-EG" sz="2000" b="1" dirty="0" smtClean="0">
                <a:solidFill>
                  <a:srgbClr val="002060"/>
                </a:solidFill>
              </a:rPr>
              <a:t>تطوير </a:t>
            </a:r>
            <a:r>
              <a:rPr lang="ar-EG" sz="2000" b="1" dirty="0">
                <a:solidFill>
                  <a:srgbClr val="002060"/>
                </a:solidFill>
              </a:rPr>
              <a:t>وإعادة تصميم العملية .</a:t>
            </a:r>
            <a:endParaRPr lang="ar-EG" sz="2000" b="1" kern="1200" dirty="0">
              <a:solidFill>
                <a:srgbClr val="002060"/>
              </a:solidFill>
            </a:endParaRPr>
          </a:p>
        </p:txBody>
      </p:sp>
      <p:sp>
        <p:nvSpPr>
          <p:cNvPr id="24" name="Rounded Rectangle 23"/>
          <p:cNvSpPr/>
          <p:nvPr/>
        </p:nvSpPr>
        <p:spPr>
          <a:xfrm>
            <a:off x="2296803" y="2322063"/>
            <a:ext cx="2016224" cy="1734304"/>
          </a:xfrm>
          <a:prstGeom prst="round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Freeform 24"/>
          <p:cNvSpPr/>
          <p:nvPr/>
        </p:nvSpPr>
        <p:spPr>
          <a:xfrm>
            <a:off x="2355480" y="3986200"/>
            <a:ext cx="2016224" cy="1311236"/>
          </a:xfrm>
          <a:custGeom>
            <a:avLst/>
            <a:gdLst>
              <a:gd name="connsiteX0" fmla="*/ 0 w 2547859"/>
              <a:gd name="connsiteY0" fmla="*/ 0 h 1327243"/>
              <a:gd name="connsiteX1" fmla="*/ 2547859 w 2547859"/>
              <a:gd name="connsiteY1" fmla="*/ 0 h 1327243"/>
              <a:gd name="connsiteX2" fmla="*/ 2547859 w 2547859"/>
              <a:gd name="connsiteY2" fmla="*/ 1327243 h 1327243"/>
              <a:gd name="connsiteX3" fmla="*/ 0 w 2547859"/>
              <a:gd name="connsiteY3" fmla="*/ 1327243 h 1327243"/>
              <a:gd name="connsiteX4" fmla="*/ 0 w 2547859"/>
              <a:gd name="connsiteY4" fmla="*/ 0 h 132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327243">
                <a:moveTo>
                  <a:pt x="0" y="0"/>
                </a:moveTo>
                <a:lnTo>
                  <a:pt x="2547859" y="0"/>
                </a:lnTo>
                <a:lnTo>
                  <a:pt x="2547859" y="1327243"/>
                </a:lnTo>
                <a:lnTo>
                  <a:pt x="0" y="1327243"/>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700" b="1" dirty="0" smtClean="0">
              <a:solidFill>
                <a:srgbClr val="002060"/>
              </a:solidFill>
            </a:endParaRPr>
          </a:p>
          <a:p>
            <a:pPr lvl="0" algn="ctr" defTabSz="889000" rtl="1">
              <a:lnSpc>
                <a:spcPct val="90000"/>
              </a:lnSpc>
              <a:spcBef>
                <a:spcPct val="0"/>
              </a:spcBef>
              <a:spcAft>
                <a:spcPct val="35000"/>
              </a:spcAft>
            </a:pPr>
            <a:r>
              <a:rPr lang="ar-EG" sz="2000" b="1" dirty="0" smtClean="0">
                <a:solidFill>
                  <a:srgbClr val="002060"/>
                </a:solidFill>
              </a:rPr>
              <a:t>فحص </a:t>
            </a:r>
            <a:r>
              <a:rPr lang="ar-EG" sz="2000" b="1" dirty="0">
                <a:solidFill>
                  <a:srgbClr val="002060"/>
                </a:solidFill>
              </a:rPr>
              <a:t>واختبار العملية ودراستها بشكل انتقادى .</a:t>
            </a:r>
            <a:endParaRPr lang="ar-EG" sz="2000" b="1" kern="1200" dirty="0">
              <a:solidFill>
                <a:srgbClr val="002060"/>
              </a:solidFill>
            </a:endParaRPr>
          </a:p>
        </p:txBody>
      </p:sp>
      <p:sp>
        <p:nvSpPr>
          <p:cNvPr id="26" name="Rounded Rectangle 25"/>
          <p:cNvSpPr/>
          <p:nvPr/>
        </p:nvSpPr>
        <p:spPr>
          <a:xfrm>
            <a:off x="4688542" y="2324977"/>
            <a:ext cx="2016224" cy="1734304"/>
          </a:xfrm>
          <a:prstGeom prst="round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7" name="Freeform 26"/>
          <p:cNvSpPr/>
          <p:nvPr/>
        </p:nvSpPr>
        <p:spPr>
          <a:xfrm>
            <a:off x="4675089" y="3939443"/>
            <a:ext cx="2016224" cy="1357994"/>
          </a:xfrm>
          <a:custGeom>
            <a:avLst/>
            <a:gdLst>
              <a:gd name="connsiteX0" fmla="*/ 0 w 2547859"/>
              <a:gd name="connsiteY0" fmla="*/ 0 h 1462244"/>
              <a:gd name="connsiteX1" fmla="*/ 2547859 w 2547859"/>
              <a:gd name="connsiteY1" fmla="*/ 0 h 1462244"/>
              <a:gd name="connsiteX2" fmla="*/ 2547859 w 2547859"/>
              <a:gd name="connsiteY2" fmla="*/ 1462244 h 1462244"/>
              <a:gd name="connsiteX3" fmla="*/ 0 w 2547859"/>
              <a:gd name="connsiteY3" fmla="*/ 1462244 h 1462244"/>
              <a:gd name="connsiteX4" fmla="*/ 0 w 2547859"/>
              <a:gd name="connsiteY4" fmla="*/ 0 h 146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462244">
                <a:moveTo>
                  <a:pt x="0" y="0"/>
                </a:moveTo>
                <a:lnTo>
                  <a:pt x="2547859" y="0"/>
                </a:lnTo>
                <a:lnTo>
                  <a:pt x="2547859" y="1462244"/>
                </a:lnTo>
                <a:lnTo>
                  <a:pt x="0" y="1462244"/>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1400" b="1" dirty="0" smtClean="0">
              <a:solidFill>
                <a:srgbClr val="002060"/>
              </a:solidFill>
            </a:endParaRPr>
          </a:p>
          <a:p>
            <a:pPr lvl="0" algn="ctr" defTabSz="889000" rtl="1">
              <a:lnSpc>
                <a:spcPct val="90000"/>
              </a:lnSpc>
              <a:spcBef>
                <a:spcPct val="0"/>
              </a:spcBef>
              <a:spcAft>
                <a:spcPct val="35000"/>
              </a:spcAft>
            </a:pPr>
            <a:r>
              <a:rPr lang="ar-EG" sz="2000" b="1" dirty="0" smtClean="0">
                <a:solidFill>
                  <a:srgbClr val="002060"/>
                </a:solidFill>
              </a:rPr>
              <a:t>وصف </a:t>
            </a:r>
            <a:r>
              <a:rPr lang="ar-EG" sz="2000" b="1" dirty="0">
                <a:solidFill>
                  <a:srgbClr val="002060"/>
                </a:solidFill>
              </a:rPr>
              <a:t>وتحليل العملية.</a:t>
            </a:r>
            <a:endParaRPr lang="ar-EG" sz="2000" b="1" kern="1200" dirty="0">
              <a:solidFill>
                <a:srgbClr val="002060"/>
              </a:solidFill>
            </a:endParaRPr>
          </a:p>
        </p:txBody>
      </p:sp>
      <p:sp>
        <p:nvSpPr>
          <p:cNvPr id="28" name="Rounded Rectangle 27"/>
          <p:cNvSpPr/>
          <p:nvPr/>
        </p:nvSpPr>
        <p:spPr>
          <a:xfrm>
            <a:off x="7066828" y="2322063"/>
            <a:ext cx="2016224" cy="1734304"/>
          </a:xfrm>
          <a:prstGeom prst="roundRect">
            <a:avLst/>
          </a:prstGeom>
          <a:blipFill rotWithShape="1">
            <a:blip r:embed="rId7" cstate="print"/>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9" name="Freeform 28"/>
          <p:cNvSpPr/>
          <p:nvPr/>
        </p:nvSpPr>
        <p:spPr>
          <a:xfrm>
            <a:off x="7066828" y="3935949"/>
            <a:ext cx="2016224" cy="1361487"/>
          </a:xfrm>
          <a:custGeom>
            <a:avLst/>
            <a:gdLst>
              <a:gd name="connsiteX0" fmla="*/ 0 w 2547859"/>
              <a:gd name="connsiteY0" fmla="*/ 0 h 1428971"/>
              <a:gd name="connsiteX1" fmla="*/ 2547859 w 2547859"/>
              <a:gd name="connsiteY1" fmla="*/ 0 h 1428971"/>
              <a:gd name="connsiteX2" fmla="*/ 2547859 w 2547859"/>
              <a:gd name="connsiteY2" fmla="*/ 1428971 h 1428971"/>
              <a:gd name="connsiteX3" fmla="*/ 0 w 2547859"/>
              <a:gd name="connsiteY3" fmla="*/ 1428971 h 1428971"/>
              <a:gd name="connsiteX4" fmla="*/ 0 w 2547859"/>
              <a:gd name="connsiteY4" fmla="*/ 0 h 142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428971">
                <a:moveTo>
                  <a:pt x="0" y="0"/>
                </a:moveTo>
                <a:lnTo>
                  <a:pt x="2547859" y="0"/>
                </a:lnTo>
                <a:lnTo>
                  <a:pt x="2547859" y="1428971"/>
                </a:lnTo>
                <a:lnTo>
                  <a:pt x="0" y="142897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1600" b="1" dirty="0" smtClean="0">
              <a:solidFill>
                <a:srgbClr val="002060"/>
              </a:solidFill>
            </a:endParaRPr>
          </a:p>
          <a:p>
            <a:pPr lvl="0" algn="ctr" defTabSz="889000" rtl="1">
              <a:lnSpc>
                <a:spcPct val="90000"/>
              </a:lnSpc>
              <a:spcBef>
                <a:spcPct val="0"/>
              </a:spcBef>
              <a:spcAft>
                <a:spcPct val="35000"/>
              </a:spcAft>
            </a:pPr>
            <a:r>
              <a:rPr lang="ar-EG" sz="2000" b="1" dirty="0" smtClean="0">
                <a:solidFill>
                  <a:srgbClr val="002060"/>
                </a:solidFill>
              </a:rPr>
              <a:t>أختيار </a:t>
            </a:r>
            <a:r>
              <a:rPr lang="ar-EG" sz="2000" b="1" dirty="0">
                <a:solidFill>
                  <a:srgbClr val="002060"/>
                </a:solidFill>
              </a:rPr>
              <a:t>العمل المراد </a:t>
            </a:r>
            <a:r>
              <a:rPr lang="ar-EG" sz="2000" b="1" dirty="0" smtClean="0">
                <a:solidFill>
                  <a:srgbClr val="002060"/>
                </a:solidFill>
              </a:rPr>
              <a:t>تنميطه. </a:t>
            </a:r>
            <a:endParaRPr lang="ar-EG" sz="2000" b="1" kern="1200" dirty="0">
              <a:solidFill>
                <a:srgbClr val="002060"/>
              </a:solidFill>
            </a:endParaRPr>
          </a:p>
        </p:txBody>
      </p:sp>
    </p:spTree>
    <p:extLst>
      <p:ext uri="{BB962C8B-B14F-4D97-AF65-F5344CB8AC3E}">
        <p14:creationId xmlns:p14="http://schemas.microsoft.com/office/powerpoint/2010/main" xmlns="" val="3654096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80">
                                          <p:stCondLst>
                                            <p:cond delay="0"/>
                                          </p:stCondLst>
                                        </p:cTn>
                                        <p:tgtEl>
                                          <p:spTgt spid="29"/>
                                        </p:tgtEl>
                                      </p:cBhvr>
                                    </p:animEffect>
                                    <p:anim calcmode="lin" valueType="num">
                                      <p:cBhvr>
                                        <p:cTn id="2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4" dur="26">
                                          <p:stCondLst>
                                            <p:cond delay="650"/>
                                          </p:stCondLst>
                                        </p:cTn>
                                        <p:tgtEl>
                                          <p:spTgt spid="29"/>
                                        </p:tgtEl>
                                      </p:cBhvr>
                                      <p:to x="100000" y="60000"/>
                                    </p:animScale>
                                    <p:animScale>
                                      <p:cBhvr>
                                        <p:cTn id="35" dur="166" decel="50000">
                                          <p:stCondLst>
                                            <p:cond delay="676"/>
                                          </p:stCondLst>
                                        </p:cTn>
                                        <p:tgtEl>
                                          <p:spTgt spid="29"/>
                                        </p:tgtEl>
                                      </p:cBhvr>
                                      <p:to x="100000" y="100000"/>
                                    </p:animScale>
                                    <p:animScale>
                                      <p:cBhvr>
                                        <p:cTn id="36" dur="26">
                                          <p:stCondLst>
                                            <p:cond delay="1312"/>
                                          </p:stCondLst>
                                        </p:cTn>
                                        <p:tgtEl>
                                          <p:spTgt spid="29"/>
                                        </p:tgtEl>
                                      </p:cBhvr>
                                      <p:to x="100000" y="80000"/>
                                    </p:animScale>
                                    <p:animScale>
                                      <p:cBhvr>
                                        <p:cTn id="37" dur="166" decel="50000">
                                          <p:stCondLst>
                                            <p:cond delay="1338"/>
                                          </p:stCondLst>
                                        </p:cTn>
                                        <p:tgtEl>
                                          <p:spTgt spid="29"/>
                                        </p:tgtEl>
                                      </p:cBhvr>
                                      <p:to x="100000" y="100000"/>
                                    </p:animScale>
                                    <p:animScale>
                                      <p:cBhvr>
                                        <p:cTn id="38" dur="26">
                                          <p:stCondLst>
                                            <p:cond delay="1642"/>
                                          </p:stCondLst>
                                        </p:cTn>
                                        <p:tgtEl>
                                          <p:spTgt spid="29"/>
                                        </p:tgtEl>
                                      </p:cBhvr>
                                      <p:to x="100000" y="90000"/>
                                    </p:animScale>
                                    <p:animScale>
                                      <p:cBhvr>
                                        <p:cTn id="39" dur="166" decel="50000">
                                          <p:stCondLst>
                                            <p:cond delay="1668"/>
                                          </p:stCondLst>
                                        </p:cTn>
                                        <p:tgtEl>
                                          <p:spTgt spid="29"/>
                                        </p:tgtEl>
                                      </p:cBhvr>
                                      <p:to x="100000" y="100000"/>
                                    </p:animScale>
                                    <p:animScale>
                                      <p:cBhvr>
                                        <p:cTn id="40" dur="26">
                                          <p:stCondLst>
                                            <p:cond delay="1808"/>
                                          </p:stCondLst>
                                        </p:cTn>
                                        <p:tgtEl>
                                          <p:spTgt spid="29"/>
                                        </p:tgtEl>
                                      </p:cBhvr>
                                      <p:to x="100000" y="95000"/>
                                    </p:animScale>
                                    <p:animScale>
                                      <p:cBhvr>
                                        <p:cTn id="41" dur="166" decel="50000">
                                          <p:stCondLst>
                                            <p:cond delay="1834"/>
                                          </p:stCondLst>
                                        </p:cTn>
                                        <p:tgtEl>
                                          <p:spTgt spid="2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80">
                                          <p:stCondLst>
                                            <p:cond delay="0"/>
                                          </p:stCondLst>
                                        </p:cTn>
                                        <p:tgtEl>
                                          <p:spTgt spid="26"/>
                                        </p:tgtEl>
                                      </p:cBhvr>
                                    </p:animEffect>
                                    <p:anim calcmode="lin" valueType="num">
                                      <p:cBhvr>
                                        <p:cTn id="47"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2" dur="26">
                                          <p:stCondLst>
                                            <p:cond delay="650"/>
                                          </p:stCondLst>
                                        </p:cTn>
                                        <p:tgtEl>
                                          <p:spTgt spid="26"/>
                                        </p:tgtEl>
                                      </p:cBhvr>
                                      <p:to x="100000" y="60000"/>
                                    </p:animScale>
                                    <p:animScale>
                                      <p:cBhvr>
                                        <p:cTn id="53" dur="166" decel="50000">
                                          <p:stCondLst>
                                            <p:cond delay="676"/>
                                          </p:stCondLst>
                                        </p:cTn>
                                        <p:tgtEl>
                                          <p:spTgt spid="26"/>
                                        </p:tgtEl>
                                      </p:cBhvr>
                                      <p:to x="100000" y="100000"/>
                                    </p:animScale>
                                    <p:animScale>
                                      <p:cBhvr>
                                        <p:cTn id="54" dur="26">
                                          <p:stCondLst>
                                            <p:cond delay="1312"/>
                                          </p:stCondLst>
                                        </p:cTn>
                                        <p:tgtEl>
                                          <p:spTgt spid="26"/>
                                        </p:tgtEl>
                                      </p:cBhvr>
                                      <p:to x="100000" y="80000"/>
                                    </p:animScale>
                                    <p:animScale>
                                      <p:cBhvr>
                                        <p:cTn id="55" dur="166" decel="50000">
                                          <p:stCondLst>
                                            <p:cond delay="1338"/>
                                          </p:stCondLst>
                                        </p:cTn>
                                        <p:tgtEl>
                                          <p:spTgt spid="26"/>
                                        </p:tgtEl>
                                      </p:cBhvr>
                                      <p:to x="100000" y="100000"/>
                                    </p:animScale>
                                    <p:animScale>
                                      <p:cBhvr>
                                        <p:cTn id="56" dur="26">
                                          <p:stCondLst>
                                            <p:cond delay="1642"/>
                                          </p:stCondLst>
                                        </p:cTn>
                                        <p:tgtEl>
                                          <p:spTgt spid="26"/>
                                        </p:tgtEl>
                                      </p:cBhvr>
                                      <p:to x="100000" y="90000"/>
                                    </p:animScale>
                                    <p:animScale>
                                      <p:cBhvr>
                                        <p:cTn id="57" dur="166" decel="50000">
                                          <p:stCondLst>
                                            <p:cond delay="1668"/>
                                          </p:stCondLst>
                                        </p:cTn>
                                        <p:tgtEl>
                                          <p:spTgt spid="26"/>
                                        </p:tgtEl>
                                      </p:cBhvr>
                                      <p:to x="100000" y="100000"/>
                                    </p:animScale>
                                    <p:animScale>
                                      <p:cBhvr>
                                        <p:cTn id="58" dur="26">
                                          <p:stCondLst>
                                            <p:cond delay="1808"/>
                                          </p:stCondLst>
                                        </p:cTn>
                                        <p:tgtEl>
                                          <p:spTgt spid="26"/>
                                        </p:tgtEl>
                                      </p:cBhvr>
                                      <p:to x="100000" y="95000"/>
                                    </p:animScale>
                                    <p:animScale>
                                      <p:cBhvr>
                                        <p:cTn id="59" dur="166" decel="50000">
                                          <p:stCondLst>
                                            <p:cond delay="1834"/>
                                          </p:stCondLst>
                                        </p:cTn>
                                        <p:tgtEl>
                                          <p:spTgt spid="2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580">
                                          <p:stCondLst>
                                            <p:cond delay="0"/>
                                          </p:stCondLst>
                                        </p:cTn>
                                        <p:tgtEl>
                                          <p:spTgt spid="24"/>
                                        </p:tgtEl>
                                      </p:cBhvr>
                                    </p:animEffect>
                                    <p:anim calcmode="lin" valueType="num">
                                      <p:cBhvr>
                                        <p:cTn id="8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6" dur="26">
                                          <p:stCondLst>
                                            <p:cond delay="650"/>
                                          </p:stCondLst>
                                        </p:cTn>
                                        <p:tgtEl>
                                          <p:spTgt spid="24"/>
                                        </p:tgtEl>
                                      </p:cBhvr>
                                      <p:to x="100000" y="60000"/>
                                    </p:animScale>
                                    <p:animScale>
                                      <p:cBhvr>
                                        <p:cTn id="87" dur="166" decel="50000">
                                          <p:stCondLst>
                                            <p:cond delay="676"/>
                                          </p:stCondLst>
                                        </p:cTn>
                                        <p:tgtEl>
                                          <p:spTgt spid="24"/>
                                        </p:tgtEl>
                                      </p:cBhvr>
                                      <p:to x="100000" y="100000"/>
                                    </p:animScale>
                                    <p:animScale>
                                      <p:cBhvr>
                                        <p:cTn id="88" dur="26">
                                          <p:stCondLst>
                                            <p:cond delay="1312"/>
                                          </p:stCondLst>
                                        </p:cTn>
                                        <p:tgtEl>
                                          <p:spTgt spid="24"/>
                                        </p:tgtEl>
                                      </p:cBhvr>
                                      <p:to x="100000" y="80000"/>
                                    </p:animScale>
                                    <p:animScale>
                                      <p:cBhvr>
                                        <p:cTn id="89" dur="166" decel="50000">
                                          <p:stCondLst>
                                            <p:cond delay="1338"/>
                                          </p:stCondLst>
                                        </p:cTn>
                                        <p:tgtEl>
                                          <p:spTgt spid="24"/>
                                        </p:tgtEl>
                                      </p:cBhvr>
                                      <p:to x="100000" y="100000"/>
                                    </p:animScale>
                                    <p:animScale>
                                      <p:cBhvr>
                                        <p:cTn id="90" dur="26">
                                          <p:stCondLst>
                                            <p:cond delay="1642"/>
                                          </p:stCondLst>
                                        </p:cTn>
                                        <p:tgtEl>
                                          <p:spTgt spid="24"/>
                                        </p:tgtEl>
                                      </p:cBhvr>
                                      <p:to x="100000" y="90000"/>
                                    </p:animScale>
                                    <p:animScale>
                                      <p:cBhvr>
                                        <p:cTn id="91" dur="166" decel="50000">
                                          <p:stCondLst>
                                            <p:cond delay="1668"/>
                                          </p:stCondLst>
                                        </p:cTn>
                                        <p:tgtEl>
                                          <p:spTgt spid="24"/>
                                        </p:tgtEl>
                                      </p:cBhvr>
                                      <p:to x="100000" y="100000"/>
                                    </p:animScale>
                                    <p:animScale>
                                      <p:cBhvr>
                                        <p:cTn id="92" dur="26">
                                          <p:stCondLst>
                                            <p:cond delay="1808"/>
                                          </p:stCondLst>
                                        </p:cTn>
                                        <p:tgtEl>
                                          <p:spTgt spid="24"/>
                                        </p:tgtEl>
                                      </p:cBhvr>
                                      <p:to x="100000" y="95000"/>
                                    </p:animScale>
                                    <p:animScale>
                                      <p:cBhvr>
                                        <p:cTn id="93" dur="166" decel="50000">
                                          <p:stCondLst>
                                            <p:cond delay="1834"/>
                                          </p:stCondLst>
                                        </p:cTn>
                                        <p:tgtEl>
                                          <p:spTgt spid="2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down)">
                                      <p:cBhvr>
                                        <p:cTn id="96" dur="580">
                                          <p:stCondLst>
                                            <p:cond delay="0"/>
                                          </p:stCondLst>
                                        </p:cTn>
                                        <p:tgtEl>
                                          <p:spTgt spid="25"/>
                                        </p:tgtEl>
                                      </p:cBhvr>
                                    </p:animEffect>
                                    <p:anim calcmode="lin" valueType="num">
                                      <p:cBhvr>
                                        <p:cTn id="9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02" dur="26">
                                          <p:stCondLst>
                                            <p:cond delay="650"/>
                                          </p:stCondLst>
                                        </p:cTn>
                                        <p:tgtEl>
                                          <p:spTgt spid="25"/>
                                        </p:tgtEl>
                                      </p:cBhvr>
                                      <p:to x="100000" y="60000"/>
                                    </p:animScale>
                                    <p:animScale>
                                      <p:cBhvr>
                                        <p:cTn id="103" dur="166" decel="50000">
                                          <p:stCondLst>
                                            <p:cond delay="676"/>
                                          </p:stCondLst>
                                        </p:cTn>
                                        <p:tgtEl>
                                          <p:spTgt spid="25"/>
                                        </p:tgtEl>
                                      </p:cBhvr>
                                      <p:to x="100000" y="100000"/>
                                    </p:animScale>
                                    <p:animScale>
                                      <p:cBhvr>
                                        <p:cTn id="104" dur="26">
                                          <p:stCondLst>
                                            <p:cond delay="1312"/>
                                          </p:stCondLst>
                                        </p:cTn>
                                        <p:tgtEl>
                                          <p:spTgt spid="25"/>
                                        </p:tgtEl>
                                      </p:cBhvr>
                                      <p:to x="100000" y="80000"/>
                                    </p:animScale>
                                    <p:animScale>
                                      <p:cBhvr>
                                        <p:cTn id="105" dur="166" decel="50000">
                                          <p:stCondLst>
                                            <p:cond delay="1338"/>
                                          </p:stCondLst>
                                        </p:cTn>
                                        <p:tgtEl>
                                          <p:spTgt spid="25"/>
                                        </p:tgtEl>
                                      </p:cBhvr>
                                      <p:to x="100000" y="100000"/>
                                    </p:animScale>
                                    <p:animScale>
                                      <p:cBhvr>
                                        <p:cTn id="106" dur="26">
                                          <p:stCondLst>
                                            <p:cond delay="1642"/>
                                          </p:stCondLst>
                                        </p:cTn>
                                        <p:tgtEl>
                                          <p:spTgt spid="25"/>
                                        </p:tgtEl>
                                      </p:cBhvr>
                                      <p:to x="100000" y="90000"/>
                                    </p:animScale>
                                    <p:animScale>
                                      <p:cBhvr>
                                        <p:cTn id="107" dur="166" decel="50000">
                                          <p:stCondLst>
                                            <p:cond delay="1668"/>
                                          </p:stCondLst>
                                        </p:cTn>
                                        <p:tgtEl>
                                          <p:spTgt spid="25"/>
                                        </p:tgtEl>
                                      </p:cBhvr>
                                      <p:to x="100000" y="100000"/>
                                    </p:animScale>
                                    <p:animScale>
                                      <p:cBhvr>
                                        <p:cTn id="108" dur="26">
                                          <p:stCondLst>
                                            <p:cond delay="1808"/>
                                          </p:stCondLst>
                                        </p:cTn>
                                        <p:tgtEl>
                                          <p:spTgt spid="25"/>
                                        </p:tgtEl>
                                      </p:cBhvr>
                                      <p:to x="100000" y="95000"/>
                                    </p:animScale>
                                    <p:animScale>
                                      <p:cBhvr>
                                        <p:cTn id="109" dur="166" decel="50000">
                                          <p:stCondLst>
                                            <p:cond delay="1834"/>
                                          </p:stCondLst>
                                        </p:cTn>
                                        <p:tgtEl>
                                          <p:spTgt spid="25"/>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down)">
                                      <p:cBhvr>
                                        <p:cTn id="114" dur="580">
                                          <p:stCondLst>
                                            <p:cond delay="0"/>
                                          </p:stCondLst>
                                        </p:cTn>
                                        <p:tgtEl>
                                          <p:spTgt spid="22"/>
                                        </p:tgtEl>
                                      </p:cBhvr>
                                    </p:animEffect>
                                    <p:anim calcmode="lin" valueType="num">
                                      <p:cBhvr>
                                        <p:cTn id="11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20" dur="26">
                                          <p:stCondLst>
                                            <p:cond delay="650"/>
                                          </p:stCondLst>
                                        </p:cTn>
                                        <p:tgtEl>
                                          <p:spTgt spid="22"/>
                                        </p:tgtEl>
                                      </p:cBhvr>
                                      <p:to x="100000" y="60000"/>
                                    </p:animScale>
                                    <p:animScale>
                                      <p:cBhvr>
                                        <p:cTn id="121" dur="166" decel="50000">
                                          <p:stCondLst>
                                            <p:cond delay="676"/>
                                          </p:stCondLst>
                                        </p:cTn>
                                        <p:tgtEl>
                                          <p:spTgt spid="22"/>
                                        </p:tgtEl>
                                      </p:cBhvr>
                                      <p:to x="100000" y="100000"/>
                                    </p:animScale>
                                    <p:animScale>
                                      <p:cBhvr>
                                        <p:cTn id="122" dur="26">
                                          <p:stCondLst>
                                            <p:cond delay="1312"/>
                                          </p:stCondLst>
                                        </p:cTn>
                                        <p:tgtEl>
                                          <p:spTgt spid="22"/>
                                        </p:tgtEl>
                                      </p:cBhvr>
                                      <p:to x="100000" y="80000"/>
                                    </p:animScale>
                                    <p:animScale>
                                      <p:cBhvr>
                                        <p:cTn id="123" dur="166" decel="50000">
                                          <p:stCondLst>
                                            <p:cond delay="1338"/>
                                          </p:stCondLst>
                                        </p:cTn>
                                        <p:tgtEl>
                                          <p:spTgt spid="22"/>
                                        </p:tgtEl>
                                      </p:cBhvr>
                                      <p:to x="100000" y="100000"/>
                                    </p:animScale>
                                    <p:animScale>
                                      <p:cBhvr>
                                        <p:cTn id="124" dur="26">
                                          <p:stCondLst>
                                            <p:cond delay="1642"/>
                                          </p:stCondLst>
                                        </p:cTn>
                                        <p:tgtEl>
                                          <p:spTgt spid="22"/>
                                        </p:tgtEl>
                                      </p:cBhvr>
                                      <p:to x="100000" y="90000"/>
                                    </p:animScale>
                                    <p:animScale>
                                      <p:cBhvr>
                                        <p:cTn id="125" dur="166" decel="50000">
                                          <p:stCondLst>
                                            <p:cond delay="1668"/>
                                          </p:stCondLst>
                                        </p:cTn>
                                        <p:tgtEl>
                                          <p:spTgt spid="22"/>
                                        </p:tgtEl>
                                      </p:cBhvr>
                                      <p:to x="100000" y="100000"/>
                                    </p:animScale>
                                    <p:animScale>
                                      <p:cBhvr>
                                        <p:cTn id="126" dur="26">
                                          <p:stCondLst>
                                            <p:cond delay="1808"/>
                                          </p:stCondLst>
                                        </p:cTn>
                                        <p:tgtEl>
                                          <p:spTgt spid="22"/>
                                        </p:tgtEl>
                                      </p:cBhvr>
                                      <p:to x="100000" y="95000"/>
                                    </p:animScale>
                                    <p:animScale>
                                      <p:cBhvr>
                                        <p:cTn id="127" dur="166" decel="50000">
                                          <p:stCondLst>
                                            <p:cond delay="1834"/>
                                          </p:stCondLst>
                                        </p:cTn>
                                        <p:tgtEl>
                                          <p:spTgt spid="22"/>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wipe(down)">
                                      <p:cBhvr>
                                        <p:cTn id="130" dur="580">
                                          <p:stCondLst>
                                            <p:cond delay="0"/>
                                          </p:stCondLst>
                                        </p:cTn>
                                        <p:tgtEl>
                                          <p:spTgt spid="23"/>
                                        </p:tgtEl>
                                      </p:cBhvr>
                                    </p:animEffect>
                                    <p:anim calcmode="lin" valueType="num">
                                      <p:cBhvr>
                                        <p:cTn id="1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6" dur="26">
                                          <p:stCondLst>
                                            <p:cond delay="650"/>
                                          </p:stCondLst>
                                        </p:cTn>
                                        <p:tgtEl>
                                          <p:spTgt spid="23"/>
                                        </p:tgtEl>
                                      </p:cBhvr>
                                      <p:to x="100000" y="60000"/>
                                    </p:animScale>
                                    <p:animScale>
                                      <p:cBhvr>
                                        <p:cTn id="137" dur="166" decel="50000">
                                          <p:stCondLst>
                                            <p:cond delay="676"/>
                                          </p:stCondLst>
                                        </p:cTn>
                                        <p:tgtEl>
                                          <p:spTgt spid="23"/>
                                        </p:tgtEl>
                                      </p:cBhvr>
                                      <p:to x="100000" y="100000"/>
                                    </p:animScale>
                                    <p:animScale>
                                      <p:cBhvr>
                                        <p:cTn id="138" dur="26">
                                          <p:stCondLst>
                                            <p:cond delay="1312"/>
                                          </p:stCondLst>
                                        </p:cTn>
                                        <p:tgtEl>
                                          <p:spTgt spid="23"/>
                                        </p:tgtEl>
                                      </p:cBhvr>
                                      <p:to x="100000" y="80000"/>
                                    </p:animScale>
                                    <p:animScale>
                                      <p:cBhvr>
                                        <p:cTn id="139" dur="166" decel="50000">
                                          <p:stCondLst>
                                            <p:cond delay="1338"/>
                                          </p:stCondLst>
                                        </p:cTn>
                                        <p:tgtEl>
                                          <p:spTgt spid="23"/>
                                        </p:tgtEl>
                                      </p:cBhvr>
                                      <p:to x="100000" y="100000"/>
                                    </p:animScale>
                                    <p:animScale>
                                      <p:cBhvr>
                                        <p:cTn id="140" dur="26">
                                          <p:stCondLst>
                                            <p:cond delay="1642"/>
                                          </p:stCondLst>
                                        </p:cTn>
                                        <p:tgtEl>
                                          <p:spTgt spid="23"/>
                                        </p:tgtEl>
                                      </p:cBhvr>
                                      <p:to x="100000" y="90000"/>
                                    </p:animScale>
                                    <p:animScale>
                                      <p:cBhvr>
                                        <p:cTn id="141" dur="166" decel="50000">
                                          <p:stCondLst>
                                            <p:cond delay="1668"/>
                                          </p:stCondLst>
                                        </p:cTn>
                                        <p:tgtEl>
                                          <p:spTgt spid="23"/>
                                        </p:tgtEl>
                                      </p:cBhvr>
                                      <p:to x="100000" y="100000"/>
                                    </p:animScale>
                                    <p:animScale>
                                      <p:cBhvr>
                                        <p:cTn id="142" dur="26">
                                          <p:stCondLst>
                                            <p:cond delay="1808"/>
                                          </p:stCondLst>
                                        </p:cTn>
                                        <p:tgtEl>
                                          <p:spTgt spid="23"/>
                                        </p:tgtEl>
                                      </p:cBhvr>
                                      <p:to x="100000" y="95000"/>
                                    </p:animScale>
                                    <p:animScale>
                                      <p:cBhvr>
                                        <p:cTn id="14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5" grpId="0" animBg="1"/>
      <p:bldP spid="27"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تنميط العمل </a:t>
            </a:r>
          </a:p>
        </p:txBody>
      </p:sp>
      <p:sp>
        <p:nvSpPr>
          <p:cNvPr id="25" name="Freeform 24"/>
          <p:cNvSpPr/>
          <p:nvPr/>
        </p:nvSpPr>
        <p:spPr>
          <a:xfrm>
            <a:off x="1316164" y="3869001"/>
            <a:ext cx="2016224" cy="1311236"/>
          </a:xfrm>
          <a:custGeom>
            <a:avLst/>
            <a:gdLst>
              <a:gd name="connsiteX0" fmla="*/ 0 w 2547859"/>
              <a:gd name="connsiteY0" fmla="*/ 0 h 1327243"/>
              <a:gd name="connsiteX1" fmla="*/ 2547859 w 2547859"/>
              <a:gd name="connsiteY1" fmla="*/ 0 h 1327243"/>
              <a:gd name="connsiteX2" fmla="*/ 2547859 w 2547859"/>
              <a:gd name="connsiteY2" fmla="*/ 1327243 h 1327243"/>
              <a:gd name="connsiteX3" fmla="*/ 0 w 2547859"/>
              <a:gd name="connsiteY3" fmla="*/ 1327243 h 1327243"/>
              <a:gd name="connsiteX4" fmla="*/ 0 w 2547859"/>
              <a:gd name="connsiteY4" fmla="*/ 0 h 132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327243">
                <a:moveTo>
                  <a:pt x="0" y="0"/>
                </a:moveTo>
                <a:lnTo>
                  <a:pt x="2547859" y="0"/>
                </a:lnTo>
                <a:lnTo>
                  <a:pt x="2547859" y="1327243"/>
                </a:lnTo>
                <a:lnTo>
                  <a:pt x="0" y="1327243"/>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ar-EG" sz="1100" b="1" dirty="0" smtClean="0">
              <a:solidFill>
                <a:srgbClr val="002060"/>
              </a:solidFill>
            </a:endParaRPr>
          </a:p>
          <a:p>
            <a:pPr lvl="0" algn="ctr" defTabSz="889000">
              <a:lnSpc>
                <a:spcPct val="90000"/>
              </a:lnSpc>
              <a:spcBef>
                <a:spcPct val="0"/>
              </a:spcBef>
              <a:spcAft>
                <a:spcPct val="35000"/>
              </a:spcAft>
            </a:pPr>
            <a:r>
              <a:rPr lang="ar-EG" sz="2000" b="1" dirty="0" smtClean="0">
                <a:solidFill>
                  <a:srgbClr val="002060"/>
                </a:solidFill>
              </a:rPr>
              <a:t>المراجعة </a:t>
            </a:r>
            <a:r>
              <a:rPr lang="ar-EG" sz="2000" b="1" dirty="0">
                <a:solidFill>
                  <a:srgbClr val="002060"/>
                </a:solidFill>
              </a:rPr>
              <a:t>الدورية والفحص </a:t>
            </a:r>
            <a:r>
              <a:rPr lang="ar-EG" sz="2000" b="1" dirty="0" smtClean="0">
                <a:solidFill>
                  <a:srgbClr val="002060"/>
                </a:solidFill>
              </a:rPr>
              <a:t>اليومى. </a:t>
            </a:r>
            <a:endParaRPr lang="ar-EG" sz="2000" b="1" kern="1200" dirty="0">
              <a:solidFill>
                <a:srgbClr val="002060"/>
              </a:solidFill>
            </a:endParaRPr>
          </a:p>
        </p:txBody>
      </p:sp>
      <p:sp>
        <p:nvSpPr>
          <p:cNvPr id="27" name="Freeform 26"/>
          <p:cNvSpPr/>
          <p:nvPr/>
        </p:nvSpPr>
        <p:spPr>
          <a:xfrm>
            <a:off x="3635773" y="3822244"/>
            <a:ext cx="2016224" cy="1357994"/>
          </a:xfrm>
          <a:custGeom>
            <a:avLst/>
            <a:gdLst>
              <a:gd name="connsiteX0" fmla="*/ 0 w 2547859"/>
              <a:gd name="connsiteY0" fmla="*/ 0 h 1462244"/>
              <a:gd name="connsiteX1" fmla="*/ 2547859 w 2547859"/>
              <a:gd name="connsiteY1" fmla="*/ 0 h 1462244"/>
              <a:gd name="connsiteX2" fmla="*/ 2547859 w 2547859"/>
              <a:gd name="connsiteY2" fmla="*/ 1462244 h 1462244"/>
              <a:gd name="connsiteX3" fmla="*/ 0 w 2547859"/>
              <a:gd name="connsiteY3" fmla="*/ 1462244 h 1462244"/>
              <a:gd name="connsiteX4" fmla="*/ 0 w 2547859"/>
              <a:gd name="connsiteY4" fmla="*/ 0 h 146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462244">
                <a:moveTo>
                  <a:pt x="0" y="0"/>
                </a:moveTo>
                <a:lnTo>
                  <a:pt x="2547859" y="0"/>
                </a:lnTo>
                <a:lnTo>
                  <a:pt x="2547859" y="1462244"/>
                </a:lnTo>
                <a:lnTo>
                  <a:pt x="0" y="1462244"/>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2000" b="1" dirty="0" smtClean="0">
              <a:solidFill>
                <a:srgbClr val="002060"/>
              </a:solidFill>
            </a:endParaRPr>
          </a:p>
          <a:p>
            <a:pPr lvl="0" algn="ctr" defTabSz="889000" rtl="1">
              <a:lnSpc>
                <a:spcPct val="90000"/>
              </a:lnSpc>
              <a:spcBef>
                <a:spcPct val="0"/>
              </a:spcBef>
              <a:spcAft>
                <a:spcPct val="35000"/>
              </a:spcAft>
            </a:pPr>
            <a:r>
              <a:rPr lang="ar-EG" sz="2000" b="1" dirty="0">
                <a:solidFill>
                  <a:srgbClr val="002060"/>
                </a:solidFill>
              </a:rPr>
              <a:t>التنفيذ </a:t>
            </a:r>
            <a:r>
              <a:rPr lang="ar-EG" sz="2000" b="1" dirty="0" smtClean="0">
                <a:solidFill>
                  <a:srgbClr val="002060"/>
                </a:solidFill>
              </a:rPr>
              <a:t>والتطبيق.</a:t>
            </a:r>
            <a:endParaRPr lang="ar-EG" sz="2000" b="1" kern="1200" dirty="0">
              <a:solidFill>
                <a:srgbClr val="002060"/>
              </a:solidFill>
            </a:endParaRPr>
          </a:p>
        </p:txBody>
      </p:sp>
      <p:sp>
        <p:nvSpPr>
          <p:cNvPr id="29" name="Freeform 28"/>
          <p:cNvSpPr/>
          <p:nvPr/>
        </p:nvSpPr>
        <p:spPr>
          <a:xfrm>
            <a:off x="6027512" y="3818750"/>
            <a:ext cx="2016224" cy="1361487"/>
          </a:xfrm>
          <a:custGeom>
            <a:avLst/>
            <a:gdLst>
              <a:gd name="connsiteX0" fmla="*/ 0 w 2547859"/>
              <a:gd name="connsiteY0" fmla="*/ 0 h 1428971"/>
              <a:gd name="connsiteX1" fmla="*/ 2547859 w 2547859"/>
              <a:gd name="connsiteY1" fmla="*/ 0 h 1428971"/>
              <a:gd name="connsiteX2" fmla="*/ 2547859 w 2547859"/>
              <a:gd name="connsiteY2" fmla="*/ 1428971 h 1428971"/>
              <a:gd name="connsiteX3" fmla="*/ 0 w 2547859"/>
              <a:gd name="connsiteY3" fmla="*/ 1428971 h 1428971"/>
              <a:gd name="connsiteX4" fmla="*/ 0 w 2547859"/>
              <a:gd name="connsiteY4" fmla="*/ 0 h 142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859" h="1428971">
                <a:moveTo>
                  <a:pt x="0" y="0"/>
                </a:moveTo>
                <a:lnTo>
                  <a:pt x="2547859" y="0"/>
                </a:lnTo>
                <a:lnTo>
                  <a:pt x="2547859" y="1428971"/>
                </a:lnTo>
                <a:lnTo>
                  <a:pt x="0" y="1428971"/>
                </a:lnTo>
                <a:lnTo>
                  <a:pt x="0" y="0"/>
                </a:lnTo>
                <a:close/>
              </a:path>
            </a:pathLst>
          </a:custGeom>
          <a:solidFill>
            <a:schemeClr val="bg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lvl="0" algn="ctr" defTabSz="889000" rtl="1">
              <a:lnSpc>
                <a:spcPct val="90000"/>
              </a:lnSpc>
              <a:spcBef>
                <a:spcPct val="0"/>
              </a:spcBef>
              <a:spcAft>
                <a:spcPct val="35000"/>
              </a:spcAft>
            </a:pPr>
            <a:endParaRPr lang="ar-EG" sz="1200" b="1" dirty="0" smtClean="0">
              <a:solidFill>
                <a:srgbClr val="002060"/>
              </a:solidFill>
            </a:endParaRPr>
          </a:p>
          <a:p>
            <a:pPr lvl="0" algn="ctr" defTabSz="889000" rtl="1">
              <a:lnSpc>
                <a:spcPct val="90000"/>
              </a:lnSpc>
              <a:spcBef>
                <a:spcPct val="0"/>
              </a:spcBef>
              <a:spcAft>
                <a:spcPct val="35000"/>
              </a:spcAft>
            </a:pPr>
            <a:r>
              <a:rPr lang="ar-EG" sz="2000" b="1" dirty="0">
                <a:solidFill>
                  <a:srgbClr val="002060"/>
                </a:solidFill>
              </a:rPr>
              <a:t>إعلان الطريقة الجديدة </a:t>
            </a:r>
            <a:r>
              <a:rPr lang="ar-EG" sz="2000" b="1" dirty="0" smtClean="0">
                <a:solidFill>
                  <a:srgbClr val="002060"/>
                </a:solidFill>
              </a:rPr>
              <a:t>وتعميمها. </a:t>
            </a:r>
            <a:endParaRPr lang="ar-EG" sz="2000" b="1" kern="1200" dirty="0">
              <a:solidFill>
                <a:srgbClr val="002060"/>
              </a:solidFill>
            </a:endParaRPr>
          </a:p>
        </p:txBody>
      </p:sp>
      <p:pic>
        <p:nvPicPr>
          <p:cNvPr id="2" name="Picture 1"/>
          <p:cNvPicPr>
            <a:picLocks noChangeAspect="1"/>
          </p:cNvPicPr>
          <p:nvPr/>
        </p:nvPicPr>
        <p:blipFill>
          <a:blip r:embed="rId4" cstate="print"/>
          <a:stretch>
            <a:fillRect/>
          </a:stretch>
        </p:blipFill>
        <p:spPr>
          <a:xfrm>
            <a:off x="6027512" y="2204864"/>
            <a:ext cx="2016223" cy="1598682"/>
          </a:xfrm>
          <a:prstGeom prst="rect">
            <a:avLst/>
          </a:prstGeom>
        </p:spPr>
      </p:pic>
      <p:pic>
        <p:nvPicPr>
          <p:cNvPr id="3" name="Picture 2"/>
          <p:cNvPicPr>
            <a:picLocks noChangeAspect="1"/>
          </p:cNvPicPr>
          <p:nvPr/>
        </p:nvPicPr>
        <p:blipFill>
          <a:blip r:embed="rId5" cstate="print"/>
          <a:stretch>
            <a:fillRect/>
          </a:stretch>
        </p:blipFill>
        <p:spPr>
          <a:xfrm>
            <a:off x="3707904" y="2204864"/>
            <a:ext cx="1944094" cy="1664137"/>
          </a:xfrm>
          <a:prstGeom prst="rect">
            <a:avLst/>
          </a:prstGeom>
        </p:spPr>
      </p:pic>
      <p:pic>
        <p:nvPicPr>
          <p:cNvPr id="4" name="Picture 3"/>
          <p:cNvPicPr>
            <a:picLocks noChangeAspect="1"/>
          </p:cNvPicPr>
          <p:nvPr/>
        </p:nvPicPr>
        <p:blipFill>
          <a:blip r:embed="rId6" cstate="print"/>
          <a:stretch>
            <a:fillRect/>
          </a:stretch>
        </p:blipFill>
        <p:spPr>
          <a:xfrm>
            <a:off x="1316164" y="2204864"/>
            <a:ext cx="2016223" cy="1613886"/>
          </a:xfrm>
          <a:prstGeom prst="rect">
            <a:avLst/>
          </a:prstGeom>
        </p:spPr>
      </p:pic>
    </p:spTree>
    <p:extLst>
      <p:ext uri="{BB962C8B-B14F-4D97-AF65-F5344CB8AC3E}">
        <p14:creationId xmlns:p14="http://schemas.microsoft.com/office/powerpoint/2010/main" xmlns="" val="2004568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7"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أستراتيجية تنميط العمل </a:t>
            </a:r>
          </a:p>
        </p:txBody>
      </p:sp>
      <p:sp>
        <p:nvSpPr>
          <p:cNvPr id="4" name="Freeform 3"/>
          <p:cNvSpPr/>
          <p:nvPr/>
        </p:nvSpPr>
        <p:spPr>
          <a:xfrm rot="16200000">
            <a:off x="245607" y="3514804"/>
            <a:ext cx="4103909" cy="2157041"/>
          </a:xfrm>
          <a:custGeom>
            <a:avLst/>
            <a:gdLst>
              <a:gd name="connsiteX0" fmla="*/ 0 w 2157040"/>
              <a:gd name="connsiteY0" fmla="*/ 0 h 4103908"/>
              <a:gd name="connsiteX1" fmla="*/ 2157040 w 2157040"/>
              <a:gd name="connsiteY1" fmla="*/ 0 h 4103908"/>
              <a:gd name="connsiteX2" fmla="*/ 2157040 w 2157040"/>
              <a:gd name="connsiteY2" fmla="*/ 4103908 h 4103908"/>
              <a:gd name="connsiteX3" fmla="*/ 0 w 2157040"/>
              <a:gd name="connsiteY3" fmla="*/ 4103908 h 4103908"/>
              <a:gd name="connsiteX4" fmla="*/ 0 w 2157040"/>
              <a:gd name="connsiteY4" fmla="*/ 0 h 410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40" h="4103908">
                <a:moveTo>
                  <a:pt x="2157040" y="2"/>
                </a:moveTo>
                <a:lnTo>
                  <a:pt x="2157040" y="4103906"/>
                </a:lnTo>
                <a:lnTo>
                  <a:pt x="0" y="4103906"/>
                </a:lnTo>
                <a:lnTo>
                  <a:pt x="0" y="2"/>
                </a:lnTo>
                <a:lnTo>
                  <a:pt x="2157040" y="2"/>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494209" tIns="1542947" rIns="125732" bIns="81203" numCol="1" spcCol="1270" anchor="ctr" anchorCtr="0">
            <a:noAutofit/>
          </a:bodyPr>
          <a:lstStyle/>
          <a:p>
            <a:pPr lvl="0" algn="ctr" defTabSz="977900" rtl="1">
              <a:lnSpc>
                <a:spcPct val="90000"/>
              </a:lnSpc>
              <a:spcBef>
                <a:spcPct val="0"/>
              </a:spcBef>
              <a:spcAft>
                <a:spcPct val="35000"/>
              </a:spcAft>
            </a:pPr>
            <a:r>
              <a:rPr lang="ar-EG" sz="2200" b="1" kern="1200" dirty="0" smtClean="0">
                <a:solidFill>
                  <a:srgbClr val="002060"/>
                </a:solidFill>
              </a:rPr>
              <a:t>فحص واختبار العملية ودراستها بشكل انتقادى .</a:t>
            </a:r>
            <a:endParaRPr lang="ar-EG" sz="2200" b="1" kern="1200" dirty="0">
              <a:solidFill>
                <a:srgbClr val="002060"/>
              </a:solidFill>
            </a:endParaRPr>
          </a:p>
        </p:txBody>
      </p:sp>
      <p:sp>
        <p:nvSpPr>
          <p:cNvPr id="5" name="Freeform 4"/>
          <p:cNvSpPr/>
          <p:nvPr/>
        </p:nvSpPr>
        <p:spPr>
          <a:xfrm rot="16200000">
            <a:off x="2257412" y="3167568"/>
            <a:ext cx="4794004" cy="2157041"/>
          </a:xfrm>
          <a:custGeom>
            <a:avLst/>
            <a:gdLst>
              <a:gd name="connsiteX0" fmla="*/ 0 w 2157040"/>
              <a:gd name="connsiteY0" fmla="*/ 0 h 4794004"/>
              <a:gd name="connsiteX1" fmla="*/ 2157040 w 2157040"/>
              <a:gd name="connsiteY1" fmla="*/ 0 h 4794004"/>
              <a:gd name="connsiteX2" fmla="*/ 2157040 w 2157040"/>
              <a:gd name="connsiteY2" fmla="*/ 4794004 h 4794004"/>
              <a:gd name="connsiteX3" fmla="*/ 0 w 2157040"/>
              <a:gd name="connsiteY3" fmla="*/ 4794004 h 4794004"/>
              <a:gd name="connsiteX4" fmla="*/ 0 w 2157040"/>
              <a:gd name="connsiteY4" fmla="*/ 0 h 479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40" h="4794004">
                <a:moveTo>
                  <a:pt x="2157040" y="2"/>
                </a:moveTo>
                <a:lnTo>
                  <a:pt x="2157040" y="4794002"/>
                </a:lnTo>
                <a:lnTo>
                  <a:pt x="0" y="4794002"/>
                </a:lnTo>
                <a:lnTo>
                  <a:pt x="0" y="2"/>
                </a:lnTo>
                <a:lnTo>
                  <a:pt x="2157040" y="2"/>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570840" tIns="1542947" rIns="137160" bIns="83743"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وصف وتحليل العملية</a:t>
            </a:r>
            <a:endParaRPr lang="ar-EG" sz="2400" b="1" kern="1200" dirty="0">
              <a:solidFill>
                <a:srgbClr val="002060"/>
              </a:solidFill>
            </a:endParaRPr>
          </a:p>
        </p:txBody>
      </p:sp>
      <p:sp>
        <p:nvSpPr>
          <p:cNvPr id="7" name="Freeform 6"/>
          <p:cNvSpPr/>
          <p:nvPr/>
        </p:nvSpPr>
        <p:spPr>
          <a:xfrm rot="16200000">
            <a:off x="4281152" y="2841401"/>
            <a:ext cx="5446340" cy="2157041"/>
          </a:xfrm>
          <a:custGeom>
            <a:avLst/>
            <a:gdLst>
              <a:gd name="connsiteX0" fmla="*/ 0 w 2157040"/>
              <a:gd name="connsiteY0" fmla="*/ 0 h 5446339"/>
              <a:gd name="connsiteX1" fmla="*/ 2157040 w 2157040"/>
              <a:gd name="connsiteY1" fmla="*/ 0 h 5446339"/>
              <a:gd name="connsiteX2" fmla="*/ 2157040 w 2157040"/>
              <a:gd name="connsiteY2" fmla="*/ 5446339 h 5446339"/>
              <a:gd name="connsiteX3" fmla="*/ 0 w 2157040"/>
              <a:gd name="connsiteY3" fmla="*/ 5446339 h 5446339"/>
              <a:gd name="connsiteX4" fmla="*/ 0 w 2157040"/>
              <a:gd name="connsiteY4" fmla="*/ 0 h 544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40" h="5446339">
                <a:moveTo>
                  <a:pt x="2157040" y="1"/>
                </a:moveTo>
                <a:lnTo>
                  <a:pt x="2157040" y="5446338"/>
                </a:lnTo>
                <a:lnTo>
                  <a:pt x="0" y="5446338"/>
                </a:lnTo>
                <a:lnTo>
                  <a:pt x="0" y="1"/>
                </a:lnTo>
                <a:lnTo>
                  <a:pt x="2157040" y="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36074" tIns="1542947" rIns="137160" bIns="83743"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أختيار العمل المراد تنميطه </a:t>
            </a:r>
            <a:endParaRPr lang="ar-EG" sz="2400" b="1" kern="1200" dirty="0">
              <a:solidFill>
                <a:srgbClr val="002060"/>
              </a:solidFill>
            </a:endParaRPr>
          </a:p>
        </p:txBody>
      </p:sp>
      <p:sp>
        <p:nvSpPr>
          <p:cNvPr id="8" name="Freeform 7"/>
          <p:cNvSpPr/>
          <p:nvPr/>
        </p:nvSpPr>
        <p:spPr>
          <a:xfrm>
            <a:off x="5925802" y="1196752"/>
            <a:ext cx="1531498" cy="5472607"/>
          </a:xfrm>
          <a:custGeom>
            <a:avLst/>
            <a:gdLst>
              <a:gd name="connsiteX0" fmla="*/ 0 w 1531498"/>
              <a:gd name="connsiteY0" fmla="*/ 0 h 5472607"/>
              <a:gd name="connsiteX1" fmla="*/ 1531498 w 1531498"/>
              <a:gd name="connsiteY1" fmla="*/ 0 h 5472607"/>
              <a:gd name="connsiteX2" fmla="*/ 1531498 w 1531498"/>
              <a:gd name="connsiteY2" fmla="*/ 5472607 h 5472607"/>
              <a:gd name="connsiteX3" fmla="*/ 0 w 1531498"/>
              <a:gd name="connsiteY3" fmla="*/ 5472607 h 5472607"/>
              <a:gd name="connsiteX4" fmla="*/ 0 w 1531498"/>
              <a:gd name="connsiteY4" fmla="*/ 0 h 547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498" h="5472607">
                <a:moveTo>
                  <a:pt x="0" y="0"/>
                </a:moveTo>
                <a:lnTo>
                  <a:pt x="1531498" y="0"/>
                </a:lnTo>
                <a:lnTo>
                  <a:pt x="1531498" y="5472607"/>
                </a:lnTo>
                <a:lnTo>
                  <a:pt x="0" y="5472607"/>
                </a:lnTo>
                <a:lnTo>
                  <a:pt x="0" y="0"/>
                </a:lnTo>
                <a:close/>
              </a:path>
            </a:pathLst>
          </a:custGeom>
          <a:noFill/>
          <a:ln>
            <a:noFill/>
          </a:ln>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lvl="0" algn="ctr" defTabSz="533400" rtl="1">
              <a:lnSpc>
                <a:spcPct val="90000"/>
              </a:lnSpc>
              <a:spcBef>
                <a:spcPct val="0"/>
              </a:spcBef>
              <a:spcAft>
                <a:spcPct val="35000"/>
              </a:spcAft>
            </a:pPr>
            <a:endParaRPr lang="ar-EG" sz="1200" b="1" kern="1200" dirty="0" smtClean="0"/>
          </a:p>
          <a:p>
            <a:pPr lvl="0" algn="ctr" defTabSz="533400" rtl="1">
              <a:lnSpc>
                <a:spcPct val="90000"/>
              </a:lnSpc>
              <a:spcBef>
                <a:spcPct val="0"/>
              </a:spcBef>
              <a:spcAft>
                <a:spcPct val="35000"/>
              </a:spcAft>
            </a:pPr>
            <a:endParaRPr lang="ar-EG" sz="2000" b="1" kern="1200" dirty="0" smtClean="0"/>
          </a:p>
          <a:p>
            <a:pPr lvl="0" algn="ctr" defTabSz="533400" rtl="1">
              <a:lnSpc>
                <a:spcPct val="90000"/>
              </a:lnSpc>
              <a:spcBef>
                <a:spcPct val="0"/>
              </a:spcBef>
              <a:spcAft>
                <a:spcPct val="35000"/>
              </a:spcAft>
            </a:pPr>
            <a:endParaRPr lang="ar-EG" sz="2000" b="1" kern="1200" dirty="0" smtClean="0"/>
          </a:p>
          <a:p>
            <a:pPr lvl="0" algn="justLow" defTabSz="533400" rtl="1">
              <a:lnSpc>
                <a:spcPct val="90000"/>
              </a:lnSpc>
              <a:spcBef>
                <a:spcPct val="0"/>
              </a:spcBef>
              <a:spcAft>
                <a:spcPct val="35000"/>
              </a:spcAft>
            </a:pPr>
            <a:r>
              <a:rPr lang="ar-EG" sz="2000" b="1" kern="1200" dirty="0" smtClean="0"/>
              <a:t>فكل عملية تتكون من مهام وأنشطة وإجراءات وتكمن الخطوة الآولى فى اختيار  المهمة المراد تحسينها ، وإزالة الهدر منها وحل المشكلات التى تواجهها وتحقيق اتساق العمل فيها.</a:t>
            </a:r>
            <a:endParaRPr lang="ar-EG" sz="2000" b="1" kern="1200" dirty="0"/>
          </a:p>
        </p:txBody>
      </p:sp>
      <p:sp>
        <p:nvSpPr>
          <p:cNvPr id="9" name="Freeform 8"/>
          <p:cNvSpPr/>
          <p:nvPr/>
        </p:nvSpPr>
        <p:spPr>
          <a:xfrm>
            <a:off x="3575894" y="1849086"/>
            <a:ext cx="1531498" cy="4820273"/>
          </a:xfrm>
          <a:custGeom>
            <a:avLst/>
            <a:gdLst>
              <a:gd name="connsiteX0" fmla="*/ 0 w 1531498"/>
              <a:gd name="connsiteY0" fmla="*/ 0 h 4820273"/>
              <a:gd name="connsiteX1" fmla="*/ 1531498 w 1531498"/>
              <a:gd name="connsiteY1" fmla="*/ 0 h 4820273"/>
              <a:gd name="connsiteX2" fmla="*/ 1531498 w 1531498"/>
              <a:gd name="connsiteY2" fmla="*/ 4820273 h 4820273"/>
              <a:gd name="connsiteX3" fmla="*/ 0 w 1531498"/>
              <a:gd name="connsiteY3" fmla="*/ 4820273 h 4820273"/>
              <a:gd name="connsiteX4" fmla="*/ 0 w 1531498"/>
              <a:gd name="connsiteY4" fmla="*/ 0 h 482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498" h="4820273">
                <a:moveTo>
                  <a:pt x="0" y="0"/>
                </a:moveTo>
                <a:lnTo>
                  <a:pt x="1531498" y="0"/>
                </a:lnTo>
                <a:lnTo>
                  <a:pt x="1531498" y="4820273"/>
                </a:lnTo>
                <a:lnTo>
                  <a:pt x="0" y="4820273"/>
                </a:lnTo>
                <a:lnTo>
                  <a:pt x="0" y="0"/>
                </a:lnTo>
                <a:close/>
              </a:path>
            </a:pathLst>
          </a:custGeom>
          <a:noFill/>
          <a:ln>
            <a:noFill/>
          </a:ln>
          <a:sp3d/>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endParaRPr lang="ar-EG" sz="2000" b="1" kern="1200" dirty="0" smtClean="0"/>
          </a:p>
          <a:p>
            <a:pPr lvl="0" algn="ctr" defTabSz="889000" rtl="1">
              <a:lnSpc>
                <a:spcPct val="90000"/>
              </a:lnSpc>
              <a:spcBef>
                <a:spcPct val="0"/>
              </a:spcBef>
              <a:spcAft>
                <a:spcPct val="35000"/>
              </a:spcAft>
            </a:pPr>
            <a:endParaRPr lang="ar-EG" sz="1400" b="1" kern="1200" dirty="0" smtClean="0"/>
          </a:p>
          <a:p>
            <a:pPr lvl="0" algn="ctr"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t>تسجيل المعلومات والبيانات الخاصة بالعملية المرد تحسبنها وهو ما يعرف بتحليل العملية وتستخدم الآسئلة الستة.</a:t>
            </a:r>
            <a:endParaRPr lang="ar-EG" sz="2000" b="1" kern="1200" dirty="0"/>
          </a:p>
        </p:txBody>
      </p:sp>
      <p:sp>
        <p:nvSpPr>
          <p:cNvPr id="10" name="Freeform 9"/>
          <p:cNvSpPr/>
          <p:nvPr/>
        </p:nvSpPr>
        <p:spPr>
          <a:xfrm>
            <a:off x="1219042" y="2541371"/>
            <a:ext cx="1531498" cy="4127988"/>
          </a:xfrm>
          <a:custGeom>
            <a:avLst/>
            <a:gdLst>
              <a:gd name="connsiteX0" fmla="*/ 0 w 1531498"/>
              <a:gd name="connsiteY0" fmla="*/ 0 h 4127988"/>
              <a:gd name="connsiteX1" fmla="*/ 1531498 w 1531498"/>
              <a:gd name="connsiteY1" fmla="*/ 0 h 4127988"/>
              <a:gd name="connsiteX2" fmla="*/ 1531498 w 1531498"/>
              <a:gd name="connsiteY2" fmla="*/ 4127988 h 4127988"/>
              <a:gd name="connsiteX3" fmla="*/ 0 w 1531498"/>
              <a:gd name="connsiteY3" fmla="*/ 4127988 h 4127988"/>
              <a:gd name="connsiteX4" fmla="*/ 0 w 1531498"/>
              <a:gd name="connsiteY4" fmla="*/ 0 h 412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498" h="4127988">
                <a:moveTo>
                  <a:pt x="0" y="0"/>
                </a:moveTo>
                <a:lnTo>
                  <a:pt x="1531498" y="0"/>
                </a:lnTo>
                <a:lnTo>
                  <a:pt x="1531498" y="4127988"/>
                </a:lnTo>
                <a:lnTo>
                  <a:pt x="0" y="4127988"/>
                </a:lnTo>
                <a:lnTo>
                  <a:pt x="0" y="0"/>
                </a:lnTo>
                <a:close/>
              </a:path>
            </a:pathLst>
          </a:custGeom>
          <a:noFill/>
          <a:ln>
            <a:noFill/>
          </a:ln>
          <a:sp3d/>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lvl="0" algn="ctr" defTabSz="533400" rtl="1">
              <a:lnSpc>
                <a:spcPct val="90000"/>
              </a:lnSpc>
              <a:spcBef>
                <a:spcPct val="0"/>
              </a:spcBef>
              <a:spcAft>
                <a:spcPct val="35000"/>
              </a:spcAft>
            </a:pPr>
            <a:endParaRPr lang="ar-EG" sz="1200" b="1" kern="1200" dirty="0" smtClean="0"/>
          </a:p>
          <a:p>
            <a:pPr lvl="0" algn="ctr" defTabSz="533400" rtl="1">
              <a:lnSpc>
                <a:spcPct val="90000"/>
              </a:lnSpc>
              <a:spcBef>
                <a:spcPct val="0"/>
              </a:spcBef>
              <a:spcAft>
                <a:spcPct val="35000"/>
              </a:spcAft>
            </a:pPr>
            <a:endParaRPr lang="ar-EG" sz="1200" b="1" kern="1200" dirty="0" smtClean="0"/>
          </a:p>
          <a:p>
            <a:pPr lvl="0" algn="justLow" defTabSz="533400" rtl="1">
              <a:lnSpc>
                <a:spcPct val="90000"/>
              </a:lnSpc>
              <a:spcBef>
                <a:spcPct val="0"/>
              </a:spcBef>
              <a:spcAft>
                <a:spcPct val="35000"/>
              </a:spcAft>
            </a:pPr>
            <a:r>
              <a:rPr lang="ar-EG" sz="2000" b="1" kern="1200" dirty="0" smtClean="0"/>
              <a:t>تهدف إلى تحديد الفاقد ومواضع الهدر بانواعه وتحدي مواضع الآختناقات التى يتعثر فيها تسلسل الآنشطة والإجراءات أو يكثر ظهور التباين وعدم التناسق فى التطبيق .</a:t>
            </a:r>
            <a:endParaRPr lang="ar-EG" sz="2000" b="1" kern="1200" dirty="0"/>
          </a:p>
        </p:txBody>
      </p:sp>
    </p:spTree>
    <p:extLst>
      <p:ext uri="{BB962C8B-B14F-4D97-AF65-F5344CB8AC3E}">
        <p14:creationId xmlns:p14="http://schemas.microsoft.com/office/powerpoint/2010/main" xmlns="" val="2632557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1000"/>
                                        <p:tgtEl>
                                          <p:spTgt spid="9">
                                            <p:txEl>
                                              <p:pRg st="3" end="3"/>
                                            </p:txEl>
                                          </p:spTgt>
                                        </p:tgtEl>
                                      </p:cBhvr>
                                    </p:animEffect>
                                    <p:anim calcmode="lin" valueType="num">
                                      <p:cBhvr>
                                        <p:cTn id="3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fade">
                                      <p:cBhvr>
                                        <p:cTn id="41" dur="1000"/>
                                        <p:tgtEl>
                                          <p:spTgt spid="10">
                                            <p:txEl>
                                              <p:pRg st="2" end="2"/>
                                            </p:txEl>
                                          </p:spTgt>
                                        </p:tgtEl>
                                      </p:cBhvr>
                                    </p:animEffect>
                                    <p:anim calcmode="lin" valueType="num">
                                      <p:cBhvr>
                                        <p:cTn id="4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أستراتيجية تنميط العمل </a:t>
            </a:r>
          </a:p>
        </p:txBody>
      </p:sp>
      <p:sp>
        <p:nvSpPr>
          <p:cNvPr id="4" name="Freeform 3"/>
          <p:cNvSpPr/>
          <p:nvPr/>
        </p:nvSpPr>
        <p:spPr>
          <a:xfrm rot="16200000">
            <a:off x="1751204" y="3460420"/>
            <a:ext cx="3567534" cy="1875903"/>
          </a:xfrm>
          <a:custGeom>
            <a:avLst/>
            <a:gdLst>
              <a:gd name="connsiteX0" fmla="*/ 0 w 1875902"/>
              <a:gd name="connsiteY0" fmla="*/ 0 h 3567533"/>
              <a:gd name="connsiteX1" fmla="*/ 1875902 w 1875902"/>
              <a:gd name="connsiteY1" fmla="*/ 0 h 3567533"/>
              <a:gd name="connsiteX2" fmla="*/ 1875902 w 1875902"/>
              <a:gd name="connsiteY2" fmla="*/ 3567533 h 3567533"/>
              <a:gd name="connsiteX3" fmla="*/ 0 w 1875902"/>
              <a:gd name="connsiteY3" fmla="*/ 3567533 h 3567533"/>
              <a:gd name="connsiteX4" fmla="*/ 0 w 1875902"/>
              <a:gd name="connsiteY4" fmla="*/ 0 h 356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02" h="3567533">
                <a:moveTo>
                  <a:pt x="1875902" y="1"/>
                </a:moveTo>
                <a:lnTo>
                  <a:pt x="1875902" y="3567532"/>
                </a:lnTo>
                <a:lnTo>
                  <a:pt x="0" y="3567532"/>
                </a:lnTo>
                <a:lnTo>
                  <a:pt x="0" y="1"/>
                </a:lnTo>
                <a:lnTo>
                  <a:pt x="1875902" y="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0573" tIns="1394075" rIns="125731" bIns="22033" numCol="1" spcCol="1270" anchor="ctr" anchorCtr="0">
            <a:noAutofit/>
          </a:bodyPr>
          <a:lstStyle/>
          <a:p>
            <a:pPr lvl="0" algn="ctr" defTabSz="977900" rtl="1">
              <a:lnSpc>
                <a:spcPct val="90000"/>
              </a:lnSpc>
              <a:spcBef>
                <a:spcPct val="0"/>
              </a:spcBef>
              <a:spcAft>
                <a:spcPct val="35000"/>
              </a:spcAft>
            </a:pPr>
            <a:r>
              <a:rPr lang="ar-EG" sz="2200" b="1" kern="1200" dirty="0" smtClean="0">
                <a:solidFill>
                  <a:srgbClr val="002060"/>
                </a:solidFill>
              </a:rPr>
              <a:t>التنفيذ والتطبيق</a:t>
            </a:r>
            <a:endParaRPr lang="ar-EG" sz="2200" b="1" kern="1200" dirty="0">
              <a:solidFill>
                <a:srgbClr val="002060"/>
              </a:solidFill>
            </a:endParaRPr>
          </a:p>
        </p:txBody>
      </p:sp>
      <p:sp>
        <p:nvSpPr>
          <p:cNvPr id="5" name="Freeform 4"/>
          <p:cNvSpPr/>
          <p:nvPr/>
        </p:nvSpPr>
        <p:spPr>
          <a:xfrm rot="16200000">
            <a:off x="3494205" y="3159358"/>
            <a:ext cx="4169658" cy="1875903"/>
          </a:xfrm>
          <a:custGeom>
            <a:avLst/>
            <a:gdLst>
              <a:gd name="connsiteX0" fmla="*/ 0 w 1875902"/>
              <a:gd name="connsiteY0" fmla="*/ 0 h 4169658"/>
              <a:gd name="connsiteX1" fmla="*/ 1875902 w 1875902"/>
              <a:gd name="connsiteY1" fmla="*/ 0 h 4169658"/>
              <a:gd name="connsiteX2" fmla="*/ 1875902 w 1875902"/>
              <a:gd name="connsiteY2" fmla="*/ 4169658 h 4169658"/>
              <a:gd name="connsiteX3" fmla="*/ 0 w 1875902"/>
              <a:gd name="connsiteY3" fmla="*/ 4169658 h 4169658"/>
              <a:gd name="connsiteX4" fmla="*/ 0 w 1875902"/>
              <a:gd name="connsiteY4" fmla="*/ 0 h 416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02" h="4169658">
                <a:moveTo>
                  <a:pt x="1875902" y="2"/>
                </a:moveTo>
                <a:lnTo>
                  <a:pt x="1875902" y="4169656"/>
                </a:lnTo>
                <a:lnTo>
                  <a:pt x="0" y="4169656"/>
                </a:lnTo>
                <a:lnTo>
                  <a:pt x="0" y="2"/>
                </a:lnTo>
                <a:lnTo>
                  <a:pt x="1875902" y="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8406" tIns="1394074" rIns="137159" bIns="24574"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إعلان الطريقة الجديدة وتعميمها </a:t>
            </a:r>
            <a:endParaRPr lang="ar-EG" sz="2400" b="1" kern="1200" dirty="0">
              <a:solidFill>
                <a:srgbClr val="002060"/>
              </a:solidFill>
            </a:endParaRPr>
          </a:p>
        </p:txBody>
      </p:sp>
      <p:sp>
        <p:nvSpPr>
          <p:cNvPr id="7" name="Freeform 6"/>
          <p:cNvSpPr/>
          <p:nvPr/>
        </p:nvSpPr>
        <p:spPr>
          <a:xfrm rot="16200000">
            <a:off x="-139682" y="3756484"/>
            <a:ext cx="3248983" cy="1875903"/>
          </a:xfrm>
          <a:custGeom>
            <a:avLst/>
            <a:gdLst>
              <a:gd name="connsiteX0" fmla="*/ 0 w 1875902"/>
              <a:gd name="connsiteY0" fmla="*/ 0 h 2977783"/>
              <a:gd name="connsiteX1" fmla="*/ 1875902 w 1875902"/>
              <a:gd name="connsiteY1" fmla="*/ 0 h 2977783"/>
              <a:gd name="connsiteX2" fmla="*/ 1875902 w 1875902"/>
              <a:gd name="connsiteY2" fmla="*/ 2977783 h 2977783"/>
              <a:gd name="connsiteX3" fmla="*/ 0 w 1875902"/>
              <a:gd name="connsiteY3" fmla="*/ 2977783 h 2977783"/>
              <a:gd name="connsiteX4" fmla="*/ 0 w 1875902"/>
              <a:gd name="connsiteY4" fmla="*/ 0 h 297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02" h="2977783">
                <a:moveTo>
                  <a:pt x="1875902" y="1"/>
                </a:moveTo>
                <a:lnTo>
                  <a:pt x="1875902" y="2977782"/>
                </a:lnTo>
                <a:lnTo>
                  <a:pt x="0" y="2977782"/>
                </a:lnTo>
                <a:lnTo>
                  <a:pt x="0" y="1"/>
                </a:lnTo>
                <a:lnTo>
                  <a:pt x="1875902" y="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3978" tIns="1394074" rIns="114300" bIns="1949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المحافظة على تطبيق الطريقة الجديدة </a:t>
            </a:r>
            <a:endParaRPr lang="ar-EG" sz="2000" b="1" kern="1200" dirty="0">
              <a:solidFill>
                <a:srgbClr val="002060"/>
              </a:solidFill>
            </a:endParaRPr>
          </a:p>
        </p:txBody>
      </p:sp>
      <p:sp>
        <p:nvSpPr>
          <p:cNvPr id="8" name="Freeform 7"/>
          <p:cNvSpPr/>
          <p:nvPr/>
        </p:nvSpPr>
        <p:spPr>
          <a:xfrm rot="16200000">
            <a:off x="5212756" y="2875668"/>
            <a:ext cx="4737036" cy="1875903"/>
          </a:xfrm>
          <a:custGeom>
            <a:avLst/>
            <a:gdLst>
              <a:gd name="connsiteX0" fmla="*/ 0 w 1875902"/>
              <a:gd name="connsiteY0" fmla="*/ 0 h 4737036"/>
              <a:gd name="connsiteX1" fmla="*/ 1875902 w 1875902"/>
              <a:gd name="connsiteY1" fmla="*/ 0 h 4737036"/>
              <a:gd name="connsiteX2" fmla="*/ 1875902 w 1875902"/>
              <a:gd name="connsiteY2" fmla="*/ 4737036 h 4737036"/>
              <a:gd name="connsiteX3" fmla="*/ 0 w 1875902"/>
              <a:gd name="connsiteY3" fmla="*/ 4737036 h 4737036"/>
              <a:gd name="connsiteX4" fmla="*/ 0 w 1875902"/>
              <a:gd name="connsiteY4" fmla="*/ 0 h 473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02" h="4737036">
                <a:moveTo>
                  <a:pt x="1875902" y="3"/>
                </a:moveTo>
                <a:lnTo>
                  <a:pt x="1875902" y="4737033"/>
                </a:lnTo>
                <a:lnTo>
                  <a:pt x="0" y="4737033"/>
                </a:lnTo>
                <a:lnTo>
                  <a:pt x="0" y="3"/>
                </a:lnTo>
                <a:lnTo>
                  <a:pt x="1875902" y="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65142" tIns="1394074" rIns="137160" bIns="24574"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تطوير وإعادة تصميم العملية</a:t>
            </a:r>
            <a:endParaRPr lang="ar-EG" sz="2400" b="1" kern="1200" dirty="0">
              <a:solidFill>
                <a:srgbClr val="002060"/>
              </a:solidFill>
            </a:endParaRPr>
          </a:p>
        </p:txBody>
      </p:sp>
      <p:sp>
        <p:nvSpPr>
          <p:cNvPr id="9" name="Freeform 8"/>
          <p:cNvSpPr/>
          <p:nvPr/>
        </p:nvSpPr>
        <p:spPr>
          <a:xfrm>
            <a:off x="6643323" y="1445101"/>
            <a:ext cx="1331890" cy="4759884"/>
          </a:xfrm>
          <a:custGeom>
            <a:avLst/>
            <a:gdLst>
              <a:gd name="connsiteX0" fmla="*/ 0 w 1331890"/>
              <a:gd name="connsiteY0" fmla="*/ 0 h 4759884"/>
              <a:gd name="connsiteX1" fmla="*/ 1331890 w 1331890"/>
              <a:gd name="connsiteY1" fmla="*/ 0 h 4759884"/>
              <a:gd name="connsiteX2" fmla="*/ 1331890 w 1331890"/>
              <a:gd name="connsiteY2" fmla="*/ 4759884 h 4759884"/>
              <a:gd name="connsiteX3" fmla="*/ 0 w 1331890"/>
              <a:gd name="connsiteY3" fmla="*/ 4759884 h 4759884"/>
              <a:gd name="connsiteX4" fmla="*/ 0 w 1331890"/>
              <a:gd name="connsiteY4" fmla="*/ 0 h 475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0" h="4759884">
                <a:moveTo>
                  <a:pt x="0" y="0"/>
                </a:moveTo>
                <a:lnTo>
                  <a:pt x="1331890" y="0"/>
                </a:lnTo>
                <a:lnTo>
                  <a:pt x="1331890" y="4759884"/>
                </a:lnTo>
                <a:lnTo>
                  <a:pt x="0" y="4759884"/>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lvl="0" algn="ctr" defTabSz="533400" rtl="1">
              <a:lnSpc>
                <a:spcPct val="90000"/>
              </a:lnSpc>
              <a:spcBef>
                <a:spcPct val="0"/>
              </a:spcBef>
              <a:spcAft>
                <a:spcPct val="35000"/>
              </a:spcAft>
            </a:pPr>
            <a:endParaRPr lang="ar-EG" sz="1200" b="1" kern="1200" dirty="0" smtClean="0"/>
          </a:p>
          <a:p>
            <a:pPr lvl="0" algn="ctr" defTabSz="533400" rtl="1">
              <a:lnSpc>
                <a:spcPct val="90000"/>
              </a:lnSpc>
              <a:spcBef>
                <a:spcPct val="0"/>
              </a:spcBef>
              <a:spcAft>
                <a:spcPct val="35000"/>
              </a:spcAft>
            </a:pPr>
            <a:endParaRPr lang="ar-EG" sz="2000" b="1" kern="1200" dirty="0" smtClean="0"/>
          </a:p>
          <a:p>
            <a:pPr lvl="0" algn="justLow" defTabSz="533400" rtl="1">
              <a:lnSpc>
                <a:spcPct val="90000"/>
              </a:lnSpc>
              <a:spcBef>
                <a:spcPct val="0"/>
              </a:spcBef>
              <a:spcAft>
                <a:spcPct val="35000"/>
              </a:spcAft>
            </a:pPr>
            <a:r>
              <a:rPr lang="ar-EG" sz="2000" b="1" kern="1200" dirty="0" smtClean="0"/>
              <a:t>تستخدم الآسئلة الستة لإيجاد الحلول وإزالة الهدر والاختناقات ويعاد تصميم العملية وتوثيقها بالرسوم وخرائط التدفق وخرائط المراقبة </a:t>
            </a:r>
            <a:endParaRPr lang="ar-EG" sz="2000" b="1" kern="1200" dirty="0"/>
          </a:p>
        </p:txBody>
      </p:sp>
      <p:sp>
        <p:nvSpPr>
          <p:cNvPr id="10" name="Freeform 9"/>
          <p:cNvSpPr/>
          <p:nvPr/>
        </p:nvSpPr>
        <p:spPr>
          <a:xfrm>
            <a:off x="4641083" y="2012480"/>
            <a:ext cx="1331890" cy="4192505"/>
          </a:xfrm>
          <a:custGeom>
            <a:avLst/>
            <a:gdLst>
              <a:gd name="connsiteX0" fmla="*/ 0 w 1331890"/>
              <a:gd name="connsiteY0" fmla="*/ 0 h 4192505"/>
              <a:gd name="connsiteX1" fmla="*/ 1331890 w 1331890"/>
              <a:gd name="connsiteY1" fmla="*/ 0 h 4192505"/>
              <a:gd name="connsiteX2" fmla="*/ 1331890 w 1331890"/>
              <a:gd name="connsiteY2" fmla="*/ 4192505 h 4192505"/>
              <a:gd name="connsiteX3" fmla="*/ 0 w 1331890"/>
              <a:gd name="connsiteY3" fmla="*/ 4192505 h 4192505"/>
              <a:gd name="connsiteX4" fmla="*/ 0 w 1331890"/>
              <a:gd name="connsiteY4" fmla="*/ 0 h 41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0" h="4192505">
                <a:moveTo>
                  <a:pt x="0" y="0"/>
                </a:moveTo>
                <a:lnTo>
                  <a:pt x="1331890" y="0"/>
                </a:lnTo>
                <a:lnTo>
                  <a:pt x="1331890" y="4192505"/>
                </a:lnTo>
                <a:lnTo>
                  <a:pt x="0" y="4192505"/>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ctr" defTabSz="889000" rtl="1">
              <a:lnSpc>
                <a:spcPct val="90000"/>
              </a:lnSpc>
              <a:spcBef>
                <a:spcPct val="0"/>
              </a:spcBef>
              <a:spcAft>
                <a:spcPct val="35000"/>
              </a:spcAft>
            </a:pPr>
            <a:endParaRPr lang="ar-EG" sz="2000" b="1" kern="1200" dirty="0" smtClean="0"/>
          </a:p>
          <a:p>
            <a:pPr lvl="0" algn="ctr" defTabSz="889000" rtl="1">
              <a:lnSpc>
                <a:spcPct val="90000"/>
              </a:lnSpc>
              <a:spcBef>
                <a:spcPct val="0"/>
              </a:spcBef>
              <a:spcAft>
                <a:spcPct val="35000"/>
              </a:spcAft>
            </a:pPr>
            <a:endParaRPr lang="ar-EG" sz="1400" b="1" kern="1200" dirty="0" smtClean="0"/>
          </a:p>
          <a:p>
            <a:pPr lvl="0" algn="ctr" defTabSz="889000" rtl="1">
              <a:lnSpc>
                <a:spcPct val="90000"/>
              </a:lnSpc>
              <a:spcBef>
                <a:spcPct val="0"/>
              </a:spcBef>
              <a:spcAft>
                <a:spcPct val="35000"/>
              </a:spcAft>
            </a:pPr>
            <a:endParaRPr lang="ar-EG" sz="2000" b="1" kern="1200" dirty="0" smtClean="0"/>
          </a:p>
          <a:p>
            <a:pPr lvl="0" algn="justLow" defTabSz="889000" rtl="1">
              <a:lnSpc>
                <a:spcPct val="90000"/>
              </a:lnSpc>
              <a:spcBef>
                <a:spcPct val="0"/>
              </a:spcBef>
              <a:spcAft>
                <a:spcPct val="35000"/>
              </a:spcAft>
            </a:pPr>
            <a:r>
              <a:rPr lang="ar-EG" sz="2000" b="1" kern="1200" dirty="0" smtClean="0"/>
              <a:t>على الجميع بعرضها عليهم فى أجتماع أو تدريبهم عليها فى ورشة فى ورشة تدريبية </a:t>
            </a:r>
            <a:endParaRPr lang="ar-EG" sz="2000" b="1" kern="1200" dirty="0"/>
          </a:p>
        </p:txBody>
      </p:sp>
      <p:sp>
        <p:nvSpPr>
          <p:cNvPr id="11" name="Freeform 10"/>
          <p:cNvSpPr/>
          <p:nvPr/>
        </p:nvSpPr>
        <p:spPr>
          <a:xfrm>
            <a:off x="2597020" y="2614605"/>
            <a:ext cx="1331890" cy="3590380"/>
          </a:xfrm>
          <a:custGeom>
            <a:avLst/>
            <a:gdLst>
              <a:gd name="connsiteX0" fmla="*/ 0 w 1331890"/>
              <a:gd name="connsiteY0" fmla="*/ 0 h 3590380"/>
              <a:gd name="connsiteX1" fmla="*/ 1331890 w 1331890"/>
              <a:gd name="connsiteY1" fmla="*/ 0 h 3590380"/>
              <a:gd name="connsiteX2" fmla="*/ 1331890 w 1331890"/>
              <a:gd name="connsiteY2" fmla="*/ 3590380 h 3590380"/>
              <a:gd name="connsiteX3" fmla="*/ 0 w 1331890"/>
              <a:gd name="connsiteY3" fmla="*/ 3590380 h 3590380"/>
              <a:gd name="connsiteX4" fmla="*/ 0 w 1331890"/>
              <a:gd name="connsiteY4" fmla="*/ 0 h 359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0" h="3590380">
                <a:moveTo>
                  <a:pt x="0" y="0"/>
                </a:moveTo>
                <a:lnTo>
                  <a:pt x="1331890" y="0"/>
                </a:lnTo>
                <a:lnTo>
                  <a:pt x="1331890" y="3590380"/>
                </a:lnTo>
                <a:lnTo>
                  <a:pt x="0" y="3590380"/>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lvl="0" algn="ctr" defTabSz="533400" rtl="1">
              <a:lnSpc>
                <a:spcPct val="90000"/>
              </a:lnSpc>
              <a:spcBef>
                <a:spcPct val="0"/>
              </a:spcBef>
              <a:spcAft>
                <a:spcPct val="35000"/>
              </a:spcAft>
            </a:pPr>
            <a:endParaRPr lang="ar-EG" sz="1200" b="1" kern="1200" dirty="0" smtClean="0"/>
          </a:p>
          <a:p>
            <a:pPr lvl="0" algn="ctr" defTabSz="533400" rtl="1">
              <a:lnSpc>
                <a:spcPct val="90000"/>
              </a:lnSpc>
              <a:spcBef>
                <a:spcPct val="0"/>
              </a:spcBef>
              <a:spcAft>
                <a:spcPct val="35000"/>
              </a:spcAft>
            </a:pPr>
            <a:endParaRPr lang="ar-EG" sz="2000" b="1" kern="1200" dirty="0" smtClean="0"/>
          </a:p>
          <a:p>
            <a:pPr lvl="0" algn="justLow" defTabSz="533400" rtl="1">
              <a:lnSpc>
                <a:spcPct val="90000"/>
              </a:lnSpc>
              <a:spcBef>
                <a:spcPct val="0"/>
              </a:spcBef>
              <a:spcAft>
                <a:spcPct val="35000"/>
              </a:spcAft>
            </a:pPr>
            <a:r>
              <a:rPr lang="ar-EG" sz="2000" b="1" kern="1200" dirty="0" smtClean="0"/>
              <a:t>وفى هذه الخطوة توضع العملية الجديدة موضع التنفيذ مع إلزام العاملين بها .</a:t>
            </a:r>
            <a:endParaRPr lang="ar-EG" sz="2000" b="1" kern="1200" dirty="0"/>
          </a:p>
        </p:txBody>
      </p:sp>
      <p:sp>
        <p:nvSpPr>
          <p:cNvPr id="12" name="Freeform 11"/>
          <p:cNvSpPr/>
          <p:nvPr/>
        </p:nvSpPr>
        <p:spPr>
          <a:xfrm>
            <a:off x="546859" y="3204355"/>
            <a:ext cx="1331890" cy="2980163"/>
          </a:xfrm>
          <a:custGeom>
            <a:avLst/>
            <a:gdLst>
              <a:gd name="connsiteX0" fmla="*/ 0 w 1331890"/>
              <a:gd name="connsiteY0" fmla="*/ 0 h 2980163"/>
              <a:gd name="connsiteX1" fmla="*/ 1331890 w 1331890"/>
              <a:gd name="connsiteY1" fmla="*/ 0 h 2980163"/>
              <a:gd name="connsiteX2" fmla="*/ 1331890 w 1331890"/>
              <a:gd name="connsiteY2" fmla="*/ 2980163 h 2980163"/>
              <a:gd name="connsiteX3" fmla="*/ 0 w 1331890"/>
              <a:gd name="connsiteY3" fmla="*/ 2980163 h 2980163"/>
              <a:gd name="connsiteX4" fmla="*/ 0 w 1331890"/>
              <a:gd name="connsiteY4" fmla="*/ 0 h 298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0" h="2980163">
                <a:moveTo>
                  <a:pt x="0" y="0"/>
                </a:moveTo>
                <a:lnTo>
                  <a:pt x="1331890" y="0"/>
                </a:lnTo>
                <a:lnTo>
                  <a:pt x="1331890" y="2980163"/>
                </a:lnTo>
                <a:lnTo>
                  <a:pt x="0" y="2980163"/>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lvl="0" algn="justLow" defTabSz="889000" rtl="1">
              <a:lnSpc>
                <a:spcPct val="90000"/>
              </a:lnSpc>
              <a:spcBef>
                <a:spcPct val="0"/>
              </a:spcBef>
              <a:spcAft>
                <a:spcPct val="35000"/>
              </a:spcAft>
            </a:pPr>
            <a:r>
              <a:rPr lang="ar-EG" sz="2000" b="1" kern="1200" dirty="0" smtClean="0"/>
              <a:t>عن طريق المراجعة الدورية والفحص اليومى ، والرقابة على فعالية الطريقة وتكيف العاملين معها وأثر تطبيقها.</a:t>
            </a:r>
            <a:endParaRPr lang="ar-EG" sz="2000" b="1" kern="1200" dirty="0"/>
          </a:p>
        </p:txBody>
      </p:sp>
    </p:spTree>
    <p:extLst>
      <p:ext uri="{BB962C8B-B14F-4D97-AF65-F5344CB8AC3E}">
        <p14:creationId xmlns:p14="http://schemas.microsoft.com/office/powerpoint/2010/main" xmlns="" val="1152684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000"/>
                                        <p:tgtEl>
                                          <p:spTgt spid="10">
                                            <p:txEl>
                                              <p:pRg st="3" end="3"/>
                                            </p:txEl>
                                          </p:spTgt>
                                        </p:tgtEl>
                                      </p:cBhvr>
                                    </p:animEffect>
                                    <p:anim calcmode="lin" valueType="num">
                                      <p:cBhvr>
                                        <p:cTn id="3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fade">
                                      <p:cBhvr>
                                        <p:cTn id="41" dur="1000"/>
                                        <p:tgtEl>
                                          <p:spTgt spid="11">
                                            <p:txEl>
                                              <p:pRg st="2" end="2"/>
                                            </p:txEl>
                                          </p:spTgt>
                                        </p:tgtEl>
                                      </p:cBhvr>
                                    </p:animEffect>
                                    <p:anim calcmode="lin" valueType="num">
                                      <p:cBhvr>
                                        <p:cTn id="4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1000"/>
                                        <p:tgtEl>
                                          <p:spTgt spid="12">
                                            <p:txEl>
                                              <p:pRg st="0" end="0"/>
                                            </p:txEl>
                                          </p:spTgt>
                                        </p:tgtEl>
                                      </p:cBhvr>
                                    </p:animEffect>
                                    <p:anim calcmode="lin" valueType="num">
                                      <p:cBhvr>
                                        <p:cTn id="5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2142131" y="2796101"/>
            <a:ext cx="4859745" cy="683895"/>
          </a:xfrm>
          <a:prstGeom prst="roundRect">
            <a:avLst>
              <a:gd name="adj" fmla="val 16667"/>
            </a:avLst>
          </a:prstGeom>
          <a:solidFill>
            <a:schemeClr val="accent2">
              <a:lumMod val="75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a:t>
            </a:r>
            <a:r>
              <a:rPr lang="ar-EG" sz="2800" b="1" dirty="0" smtClean="0">
                <a:solidFill>
                  <a:srgbClr val="FFFFFF"/>
                </a:solidFill>
                <a:ea typeface="Calibri"/>
                <a:cs typeface="Simplified Arabic"/>
              </a:rPr>
              <a:t>الثالثة</a:t>
            </a:r>
            <a:endParaRPr lang="en-US" sz="1200" b="1" dirty="0">
              <a:ea typeface="Calibri"/>
              <a:cs typeface="Arial"/>
            </a:endParaRPr>
          </a:p>
        </p:txBody>
      </p:sp>
      <p:sp>
        <p:nvSpPr>
          <p:cNvPr id="4" name="Round Same Side Corner Rectangle 3"/>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الهدر فى كايزن </a:t>
            </a:r>
            <a:endParaRPr lang="en-US" sz="1100" b="1" dirty="0">
              <a:ea typeface="Calibri"/>
              <a:cs typeface="Arial"/>
            </a:endParaRPr>
          </a:p>
        </p:txBody>
      </p:sp>
    </p:spTree>
    <p:extLst>
      <p:ext uri="{BB962C8B-B14F-4D97-AF65-F5344CB8AC3E}">
        <p14:creationId xmlns:p14="http://schemas.microsoft.com/office/powerpoint/2010/main" xmlns="" val="2703947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أنواع الفاقد</a:t>
            </a:r>
          </a:p>
        </p:txBody>
      </p:sp>
      <p:sp>
        <p:nvSpPr>
          <p:cNvPr id="4" name="Freeform 3"/>
          <p:cNvSpPr/>
          <p:nvPr/>
        </p:nvSpPr>
        <p:spPr>
          <a:xfrm>
            <a:off x="3110237" y="1472182"/>
            <a:ext cx="2851516" cy="2851516"/>
          </a:xfrm>
          <a:custGeom>
            <a:avLst/>
            <a:gdLst>
              <a:gd name="connsiteX0" fmla="*/ 0 w 2851516"/>
              <a:gd name="connsiteY0" fmla="*/ 1425758 h 2851516"/>
              <a:gd name="connsiteX1" fmla="*/ 1425758 w 2851516"/>
              <a:gd name="connsiteY1" fmla="*/ 0 h 2851516"/>
              <a:gd name="connsiteX2" fmla="*/ 2851516 w 2851516"/>
              <a:gd name="connsiteY2" fmla="*/ 1425758 h 2851516"/>
              <a:gd name="connsiteX3" fmla="*/ 1425758 w 2851516"/>
              <a:gd name="connsiteY3" fmla="*/ 2851516 h 2851516"/>
              <a:gd name="connsiteX4" fmla="*/ 0 w 2851516"/>
              <a:gd name="connsiteY4" fmla="*/ 1425758 h 285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16" h="2851516">
                <a:moveTo>
                  <a:pt x="0" y="1425758"/>
                </a:moveTo>
                <a:cubicBezTo>
                  <a:pt x="0" y="638334"/>
                  <a:pt x="638334" y="0"/>
                  <a:pt x="1425758" y="0"/>
                </a:cubicBezTo>
                <a:cubicBezTo>
                  <a:pt x="2213182" y="0"/>
                  <a:pt x="2851516" y="638334"/>
                  <a:pt x="2851516" y="1425758"/>
                </a:cubicBezTo>
                <a:cubicBezTo>
                  <a:pt x="2851516" y="2213182"/>
                  <a:pt x="2213182" y="2851516"/>
                  <a:pt x="1425758" y="2851516"/>
                </a:cubicBezTo>
                <a:cubicBezTo>
                  <a:pt x="638334" y="2851516"/>
                  <a:pt x="0" y="2213182"/>
                  <a:pt x="0" y="1425758"/>
                </a:cubicBezTo>
                <a:close/>
              </a:path>
            </a:pathLst>
          </a:custGeom>
        </p:spPr>
        <p:style>
          <a:lnRef idx="0">
            <a:schemeClr val="lt1">
              <a:hueOff val="0"/>
              <a:satOff val="0"/>
              <a:lumOff val="0"/>
              <a:alphaOff val="0"/>
            </a:schemeClr>
          </a:lnRef>
          <a:fillRef idx="3">
            <a:schemeClr val="accent2">
              <a:alpha val="50000"/>
              <a:hueOff val="0"/>
              <a:satOff val="0"/>
              <a:lumOff val="0"/>
              <a:alphaOff val="0"/>
            </a:schemeClr>
          </a:fillRef>
          <a:effectRef idx="3">
            <a:schemeClr val="accent2">
              <a:alpha val="50000"/>
              <a:hueOff val="0"/>
              <a:satOff val="0"/>
              <a:lumOff val="0"/>
              <a:alphaOff val="0"/>
            </a:schemeClr>
          </a:effectRef>
          <a:fontRef idx="minor">
            <a:schemeClr val="tx1"/>
          </a:fontRef>
        </p:style>
        <p:txBody>
          <a:bodyPr spcFirstLastPara="0" vert="horz" wrap="square" lIns="380202" tIns="499016" rIns="380202" bIns="1069318"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الهدر.</a:t>
            </a:r>
            <a:endParaRPr lang="ar-EG" sz="2400" b="1" kern="1200" dirty="0">
              <a:solidFill>
                <a:srgbClr val="002060"/>
              </a:solidFill>
            </a:endParaRPr>
          </a:p>
        </p:txBody>
      </p:sp>
      <p:sp>
        <p:nvSpPr>
          <p:cNvPr id="5" name="Freeform 4"/>
          <p:cNvSpPr/>
          <p:nvPr/>
        </p:nvSpPr>
        <p:spPr>
          <a:xfrm>
            <a:off x="4139159" y="3254380"/>
            <a:ext cx="2851516" cy="2851516"/>
          </a:xfrm>
          <a:custGeom>
            <a:avLst/>
            <a:gdLst>
              <a:gd name="connsiteX0" fmla="*/ 0 w 2851516"/>
              <a:gd name="connsiteY0" fmla="*/ 1425758 h 2851516"/>
              <a:gd name="connsiteX1" fmla="*/ 1425758 w 2851516"/>
              <a:gd name="connsiteY1" fmla="*/ 0 h 2851516"/>
              <a:gd name="connsiteX2" fmla="*/ 2851516 w 2851516"/>
              <a:gd name="connsiteY2" fmla="*/ 1425758 h 2851516"/>
              <a:gd name="connsiteX3" fmla="*/ 1425758 w 2851516"/>
              <a:gd name="connsiteY3" fmla="*/ 2851516 h 2851516"/>
              <a:gd name="connsiteX4" fmla="*/ 0 w 2851516"/>
              <a:gd name="connsiteY4" fmla="*/ 1425758 h 285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16" h="2851516">
                <a:moveTo>
                  <a:pt x="0" y="1425758"/>
                </a:moveTo>
                <a:cubicBezTo>
                  <a:pt x="0" y="638334"/>
                  <a:pt x="638334" y="0"/>
                  <a:pt x="1425758" y="0"/>
                </a:cubicBezTo>
                <a:cubicBezTo>
                  <a:pt x="2213182" y="0"/>
                  <a:pt x="2851516" y="638334"/>
                  <a:pt x="2851516" y="1425758"/>
                </a:cubicBezTo>
                <a:cubicBezTo>
                  <a:pt x="2851516" y="2213182"/>
                  <a:pt x="2213182" y="2851516"/>
                  <a:pt x="1425758" y="2851516"/>
                </a:cubicBezTo>
                <a:cubicBezTo>
                  <a:pt x="638334" y="2851516"/>
                  <a:pt x="0" y="2213182"/>
                  <a:pt x="0" y="1425758"/>
                </a:cubicBezTo>
                <a:close/>
              </a:path>
            </a:pathLst>
          </a:custGeom>
        </p:spPr>
        <p:style>
          <a:lnRef idx="0">
            <a:schemeClr val="lt1">
              <a:hueOff val="0"/>
              <a:satOff val="0"/>
              <a:lumOff val="0"/>
              <a:alphaOff val="0"/>
            </a:schemeClr>
          </a:lnRef>
          <a:fillRef idx="3">
            <a:schemeClr val="accent3">
              <a:alpha val="50000"/>
              <a:hueOff val="0"/>
              <a:satOff val="0"/>
              <a:lumOff val="0"/>
              <a:alphaOff val="0"/>
            </a:schemeClr>
          </a:fillRef>
          <a:effectRef idx="3">
            <a:schemeClr val="accent3">
              <a:alpha val="50000"/>
              <a:hueOff val="0"/>
              <a:satOff val="0"/>
              <a:lumOff val="0"/>
              <a:alphaOff val="0"/>
            </a:schemeClr>
          </a:effectRef>
          <a:fontRef idx="minor">
            <a:schemeClr val="tx1"/>
          </a:fontRef>
        </p:style>
        <p:txBody>
          <a:bodyPr spcFirstLastPara="0" vert="horz" wrap="square" lIns="872089" tIns="736642" rIns="268517" bIns="5465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انتفاء الاتساق والتنام .</a:t>
            </a:r>
            <a:endParaRPr lang="ar-EG" sz="2400" b="1" kern="1200" dirty="0">
              <a:solidFill>
                <a:srgbClr val="002060"/>
              </a:solidFill>
            </a:endParaRPr>
          </a:p>
        </p:txBody>
      </p:sp>
      <p:sp>
        <p:nvSpPr>
          <p:cNvPr id="7" name="Freeform 6"/>
          <p:cNvSpPr/>
          <p:nvPr/>
        </p:nvSpPr>
        <p:spPr>
          <a:xfrm>
            <a:off x="2081315" y="3254380"/>
            <a:ext cx="2851516" cy="2851516"/>
          </a:xfrm>
          <a:custGeom>
            <a:avLst/>
            <a:gdLst>
              <a:gd name="connsiteX0" fmla="*/ 0 w 2851516"/>
              <a:gd name="connsiteY0" fmla="*/ 1425758 h 2851516"/>
              <a:gd name="connsiteX1" fmla="*/ 1425758 w 2851516"/>
              <a:gd name="connsiteY1" fmla="*/ 0 h 2851516"/>
              <a:gd name="connsiteX2" fmla="*/ 2851516 w 2851516"/>
              <a:gd name="connsiteY2" fmla="*/ 1425758 h 2851516"/>
              <a:gd name="connsiteX3" fmla="*/ 1425758 w 2851516"/>
              <a:gd name="connsiteY3" fmla="*/ 2851516 h 2851516"/>
              <a:gd name="connsiteX4" fmla="*/ 0 w 2851516"/>
              <a:gd name="connsiteY4" fmla="*/ 1425758 h 285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516" h="2851516">
                <a:moveTo>
                  <a:pt x="0" y="1425758"/>
                </a:moveTo>
                <a:cubicBezTo>
                  <a:pt x="0" y="638334"/>
                  <a:pt x="638334" y="0"/>
                  <a:pt x="1425758" y="0"/>
                </a:cubicBezTo>
                <a:cubicBezTo>
                  <a:pt x="2213182" y="0"/>
                  <a:pt x="2851516" y="638334"/>
                  <a:pt x="2851516" y="1425758"/>
                </a:cubicBezTo>
                <a:cubicBezTo>
                  <a:pt x="2851516" y="2213182"/>
                  <a:pt x="2213182" y="2851516"/>
                  <a:pt x="1425758" y="2851516"/>
                </a:cubicBezTo>
                <a:cubicBezTo>
                  <a:pt x="638334" y="2851516"/>
                  <a:pt x="0" y="2213182"/>
                  <a:pt x="0" y="1425758"/>
                </a:cubicBezTo>
                <a:close/>
              </a:path>
            </a:pathLst>
          </a:custGeom>
        </p:spPr>
        <p:style>
          <a:lnRef idx="0">
            <a:schemeClr val="lt1">
              <a:hueOff val="0"/>
              <a:satOff val="0"/>
              <a:lumOff val="0"/>
              <a:alphaOff val="0"/>
            </a:schemeClr>
          </a:lnRef>
          <a:fillRef idx="3">
            <a:schemeClr val="accent4">
              <a:alpha val="50000"/>
              <a:hueOff val="0"/>
              <a:satOff val="0"/>
              <a:lumOff val="0"/>
              <a:alphaOff val="0"/>
            </a:schemeClr>
          </a:fillRef>
          <a:effectRef idx="3">
            <a:schemeClr val="accent4">
              <a:alpha val="50000"/>
              <a:hueOff val="0"/>
              <a:satOff val="0"/>
              <a:lumOff val="0"/>
              <a:alphaOff val="0"/>
            </a:schemeClr>
          </a:effectRef>
          <a:fontRef idx="minor">
            <a:schemeClr val="tx1"/>
          </a:fontRef>
        </p:style>
        <p:txBody>
          <a:bodyPr spcFirstLastPara="0" vert="horz" wrap="square" lIns="268518" tIns="736642" rIns="872088" bIns="5465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الإجهاد البدنى.</a:t>
            </a:r>
            <a:endParaRPr lang="ar-EG" sz="2400" b="1" kern="1200" dirty="0">
              <a:solidFill>
                <a:srgbClr val="002060"/>
              </a:solidFill>
            </a:endParaRPr>
          </a:p>
        </p:txBody>
      </p:sp>
    </p:spTree>
    <p:extLst>
      <p:ext uri="{BB962C8B-B14F-4D97-AF65-F5344CB8AC3E}">
        <p14:creationId xmlns:p14="http://schemas.microsoft.com/office/powerpoint/2010/main" xmlns="" val="3768231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طريقة عمل كايزن لإزالة الفاقد من أى موقع عمل </a:t>
            </a:r>
          </a:p>
        </p:txBody>
      </p:sp>
      <p:sp>
        <p:nvSpPr>
          <p:cNvPr id="3" name="Rectangle 2"/>
          <p:cNvSpPr/>
          <p:nvPr/>
        </p:nvSpPr>
        <p:spPr>
          <a:xfrm>
            <a:off x="64793" y="1338071"/>
            <a:ext cx="8971703" cy="1724025"/>
          </a:xfrm>
          <a:prstGeom prst="rect">
            <a:avLst/>
          </a:prstGeom>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endParaRPr lang="ar-EG" sz="20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endParaRPr lang="ar-EG" sz="20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endParaRPr lang="ar-EG" sz="20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sz="2000" b="1"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موقع </a:t>
            </a:r>
            <a:r>
              <a:rPr lang="ar-EG"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العمل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sz="1600" b="1" dirty="0">
                <a:effectLst/>
                <a:latin typeface="Calibri" panose="020F0502020204030204" pitchFamily="34" charset="0"/>
                <a:ea typeface="Calibri" panose="020F0502020204030204" pitchFamily="34" charset="0"/>
                <a:cs typeface="Arial" panose="020B0604020202020204" pitchFamily="34" charset="0"/>
              </a:rPr>
              <a:t>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sz="1600" b="1" dirty="0">
                <a:effectLst/>
                <a:latin typeface="Calibri" panose="020F0502020204030204" pitchFamily="34" charset="0"/>
                <a:ea typeface="Calibri" panose="020F0502020204030204" pitchFamily="34" charset="0"/>
                <a:cs typeface="Arial" panose="020B0604020202020204" pitchFamily="34" charset="0"/>
              </a:rPr>
              <a:t>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ar-EG" sz="1600" b="1" dirty="0">
                <a:effectLst/>
                <a:latin typeface="Calibri" panose="020F0502020204030204" pitchFamily="34" charset="0"/>
                <a:ea typeface="Calibri" panose="020F0502020204030204" pitchFamily="34" charset="0"/>
                <a:cs typeface="Arial" panose="020B0604020202020204" pitchFamily="34" charset="0"/>
              </a:rPr>
              <a:t>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en-US" sz="1600" b="1"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4" name="Flowchart: Connector 3"/>
          <p:cNvSpPr/>
          <p:nvPr/>
        </p:nvSpPr>
        <p:spPr>
          <a:xfrm>
            <a:off x="6509523" y="3284984"/>
            <a:ext cx="1486514" cy="733425"/>
          </a:xfrm>
          <a:prstGeom prst="flowChartConnector">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effectLst/>
                <a:latin typeface="Calibri" panose="020F0502020204030204" pitchFamily="34" charset="0"/>
                <a:ea typeface="Calibri" panose="020F0502020204030204" pitchFamily="34" charset="0"/>
                <a:cs typeface="Arial" panose="020B0604020202020204" pitchFamily="34" charset="0"/>
              </a:rPr>
              <a:t>العامل</a:t>
            </a:r>
            <a:endParaRPr lang="en-US" sz="1600" b="1">
              <a:effectLst/>
              <a:latin typeface="Calibri" panose="020F0502020204030204" pitchFamily="34" charset="0"/>
              <a:ea typeface="Calibri" panose="020F0502020204030204" pitchFamily="34" charset="0"/>
              <a:cs typeface="Arial" panose="020B0604020202020204" pitchFamily="34" charset="0"/>
            </a:endParaRPr>
          </a:p>
        </p:txBody>
      </p:sp>
      <p:sp>
        <p:nvSpPr>
          <p:cNvPr id="5" name="Flowchart: Connector 4"/>
          <p:cNvSpPr/>
          <p:nvPr/>
        </p:nvSpPr>
        <p:spPr>
          <a:xfrm>
            <a:off x="5197613" y="3284984"/>
            <a:ext cx="1486514" cy="800100"/>
          </a:xfrm>
          <a:prstGeom prst="flowChartConnector">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b="1">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الألات</a:t>
            </a:r>
            <a:endParaRPr lang="en-US" sz="1600" b="1">
              <a:effectLst/>
              <a:latin typeface="Calibri" panose="020F0502020204030204" pitchFamily="34" charset="0"/>
              <a:ea typeface="Calibri" panose="020F0502020204030204" pitchFamily="34" charset="0"/>
              <a:cs typeface="Arial" panose="020B0604020202020204" pitchFamily="34" charset="0"/>
            </a:endParaRPr>
          </a:p>
        </p:txBody>
      </p:sp>
      <p:sp>
        <p:nvSpPr>
          <p:cNvPr id="7" name="Flowchart: Connector 6"/>
          <p:cNvSpPr/>
          <p:nvPr/>
        </p:nvSpPr>
        <p:spPr>
          <a:xfrm>
            <a:off x="3921263" y="3284984"/>
            <a:ext cx="1486514" cy="800100"/>
          </a:xfrm>
          <a:prstGeom prst="flowChartConnector">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1600" b="1">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الطرائق والآساليب</a:t>
            </a:r>
            <a:endParaRPr lang="en-US" sz="1600" b="1">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2559188" y="3284349"/>
            <a:ext cx="1486514" cy="771525"/>
          </a:xfrm>
          <a:prstGeom prst="flowChartConnector">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1600" b="1">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المواد</a:t>
            </a:r>
            <a:endParaRPr lang="en-US" sz="1600" b="1">
              <a:effectLst/>
              <a:latin typeface="Calibri" panose="020F0502020204030204" pitchFamily="34" charset="0"/>
              <a:ea typeface="Calibri" panose="020F0502020204030204" pitchFamily="34" charset="0"/>
              <a:cs typeface="Arial" panose="020B0604020202020204" pitchFamily="34" charset="0"/>
            </a:endParaRPr>
          </a:p>
        </p:txBody>
      </p:sp>
      <p:sp>
        <p:nvSpPr>
          <p:cNvPr id="9" name="Flowchart: Connector 8"/>
          <p:cNvSpPr/>
          <p:nvPr/>
        </p:nvSpPr>
        <p:spPr>
          <a:xfrm>
            <a:off x="1216163" y="3284984"/>
            <a:ext cx="1486514" cy="800100"/>
          </a:xfrm>
          <a:prstGeom prst="flowChartConnector">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1600" b="1" dirty="0">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البيئة لزمنية والمكانية</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ounded Rectangle 9"/>
          <p:cNvSpPr/>
          <p:nvPr/>
        </p:nvSpPr>
        <p:spPr>
          <a:xfrm>
            <a:off x="5458217" y="4307972"/>
            <a:ext cx="2578379" cy="427987"/>
          </a:xfrm>
          <a:prstGeom prst="roundRect">
            <a:avLst/>
          </a:prstGeom>
          <a:solidFill>
            <a:sysClr val="window" lastClr="FFFFFF"/>
          </a:solidFill>
          <a:ln w="1270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2000" b="1">
                <a:solidFill>
                  <a:srgbClr val="FF0000"/>
                </a:solidFill>
                <a:effectLst/>
                <a:latin typeface="Calibri" panose="020F0502020204030204" pitchFamily="34" charset="0"/>
                <a:ea typeface="Calibri" panose="020F0502020204030204" pitchFamily="34" charset="0"/>
                <a:cs typeface="Arial" panose="020B0604020202020204" pitchFamily="34" charset="0"/>
              </a:rPr>
              <a:t>إزالة الفاقد</a:t>
            </a:r>
            <a:endParaRPr lang="en-US" sz="1600" b="1">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ounded Rectangle 10"/>
          <p:cNvSpPr/>
          <p:nvPr/>
        </p:nvSpPr>
        <p:spPr>
          <a:xfrm>
            <a:off x="1979712" y="5795120"/>
            <a:ext cx="4722642" cy="52387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000" b="1">
                <a:solidFill>
                  <a:srgbClr val="002060"/>
                </a:solidFill>
                <a:effectLst/>
                <a:latin typeface="Calibri" panose="020F0502020204030204" pitchFamily="34" charset="0"/>
                <a:ea typeface="Calibri" panose="020F0502020204030204" pitchFamily="34" charset="0"/>
                <a:cs typeface="Arial" panose="020B0604020202020204" pitchFamily="34" charset="0"/>
              </a:rPr>
              <a:t>تحسين موقع العمل</a:t>
            </a:r>
            <a:endParaRPr lang="en-US" sz="1600" b="1">
              <a:effectLst/>
              <a:latin typeface="Calibri" panose="020F0502020204030204" pitchFamily="34" charset="0"/>
              <a:ea typeface="Calibri" panose="020F0502020204030204" pitchFamily="34" charset="0"/>
              <a:cs typeface="Arial" panose="020B0604020202020204" pitchFamily="34" charset="0"/>
            </a:endParaRPr>
          </a:p>
        </p:txBody>
      </p:sp>
      <p:sp>
        <p:nvSpPr>
          <p:cNvPr id="12" name="Rounded Rectangle 11"/>
          <p:cNvSpPr/>
          <p:nvPr/>
        </p:nvSpPr>
        <p:spPr>
          <a:xfrm>
            <a:off x="1979712" y="4827072"/>
            <a:ext cx="4722642" cy="52387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الهدر </a:t>
            </a:r>
            <a:r>
              <a:rPr lang="ar-EG"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r>
              <a:rPr lang="ar-SA"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انتفاء الاتساق والتنام - الإجهاد البدنى.</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13" name="Straight Arrow Connector 12"/>
          <p:cNvCxnSpPr/>
          <p:nvPr/>
        </p:nvCxnSpPr>
        <p:spPr>
          <a:xfrm>
            <a:off x="4418026" y="5433170"/>
            <a:ext cx="0" cy="276225"/>
          </a:xfrm>
          <a:prstGeom prst="straightConnector1">
            <a:avLst/>
          </a:prstGeom>
          <a:noFill/>
          <a:ln w="19050" cap="flat" cmpd="sng" algn="ctr">
            <a:solidFill>
              <a:srgbClr val="FFC000"/>
            </a:solidFill>
            <a:prstDash val="solid"/>
            <a:miter lim="800000"/>
            <a:tailEnd type="triangle"/>
          </a:ln>
          <a:effectLst/>
        </p:spPr>
      </p:cxnSp>
      <p:cxnSp>
        <p:nvCxnSpPr>
          <p:cNvPr id="14" name="Straight Arrow Connector 13"/>
          <p:cNvCxnSpPr/>
          <p:nvPr/>
        </p:nvCxnSpPr>
        <p:spPr>
          <a:xfrm>
            <a:off x="4494252" y="4175254"/>
            <a:ext cx="19050" cy="657225"/>
          </a:xfrm>
          <a:prstGeom prst="straightConnector1">
            <a:avLst/>
          </a:prstGeom>
          <a:noFill/>
          <a:ln w="19050" cap="flat" cmpd="sng" algn="ctr">
            <a:solidFill>
              <a:srgbClr val="FFC000"/>
            </a:solidFill>
            <a:prstDash val="solid"/>
            <a:miter lim="800000"/>
            <a:tailEnd type="triangle"/>
          </a:ln>
          <a:effectLst/>
        </p:spPr>
      </p:cxnSp>
      <p:sp>
        <p:nvSpPr>
          <p:cNvPr id="15" name="Rectangle 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Tree>
    <p:extLst>
      <p:ext uri="{BB962C8B-B14F-4D97-AF65-F5344CB8AC3E}">
        <p14:creationId xmlns:p14="http://schemas.microsoft.com/office/powerpoint/2010/main" xmlns="" val="4189778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1110034" y="116637"/>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45765" y="2330345"/>
            <a:ext cx="9062739" cy="2614940"/>
          </a:xfrm>
          <a:prstGeom prst="foldedCorner">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30" tIns="45715" rIns="91430" bIns="45715" numCol="1" rtlCol="1" anchor="ctr" anchorCtr="0" compatLnSpc="1">
            <a:prstTxWarp prst="textNoShape">
              <a:avLst/>
            </a:prstTxWarp>
          </a:bodyPr>
          <a:lstStyle/>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على فلسفة  الكايزن اليابانية والتفريق بينها وبين بقية عمليات التحسين .</a:t>
            </a:r>
          </a:p>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تحديد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الهدر ( ذات القيمة الغير القيمة الغير مضافة ) وذلك فى الالعمليات أو الوقت </a:t>
            </a:r>
          </a:p>
          <a:p>
            <a:pPr marL="285750" indent="-285750" algn="justLow" rtl="1">
              <a:lnSpc>
                <a:spcPct val="107000"/>
              </a:lnSpc>
              <a:buFont typeface="Wingdings" panose="05000000000000000000" pitchFamily="2" charset="2"/>
              <a:buChar char="ü"/>
            </a:pP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أو الموادر فى العمل .</a:t>
            </a:r>
          </a:p>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تحديد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المجالات ذات الآلوية للتحسين بأستخدام كايزن .</a:t>
            </a:r>
          </a:p>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على طرق تحليل المشكلات فى كايزن .</a:t>
            </a:r>
          </a:p>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التعرف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على كيفية حل المشكلات بأستخدام كايزن .</a:t>
            </a:r>
          </a:p>
          <a:p>
            <a:pPr marL="285750" indent="-285750" algn="justLow" rtl="1">
              <a:lnSpc>
                <a:spcPct val="107000"/>
              </a:lnSpc>
              <a:buFont typeface="Wingdings" panose="05000000000000000000" pitchFamily="2" charset="2"/>
              <a:buChar char="ü"/>
            </a:pPr>
            <a:r>
              <a:rPr lang="ar-SA"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التدريب </a:t>
            </a:r>
            <a:r>
              <a:rPr lang="ar-SA" b="1" dirty="0">
                <a:solidFill>
                  <a:srgbClr val="666666"/>
                </a:solidFill>
                <a:latin typeface="Calibri" panose="020F0502020204030204" pitchFamily="34" charset="0"/>
                <a:ea typeface="Times New Roman" panose="02020603050405020304" pitchFamily="18" charset="0"/>
                <a:cs typeface="Tahoma" panose="020B0604030504040204" pitchFamily="34" charset="0"/>
              </a:rPr>
              <a:t>على عمليات تنظيم المكاتب ومكان العمل 5</a:t>
            </a:r>
            <a:r>
              <a:rPr lang="en-US" b="1" dirty="0">
                <a:solidFill>
                  <a:srgbClr val="666666"/>
                </a:solidFill>
                <a:latin typeface="Calibri" panose="020F0502020204030204" pitchFamily="34" charset="0"/>
                <a:ea typeface="Times New Roman" panose="02020603050405020304" pitchFamily="18" charset="0"/>
                <a:cs typeface="Tahoma" panose="020B0604030504040204" pitchFamily="34" charset="0"/>
              </a:rPr>
              <a:t>s  </a:t>
            </a:r>
            <a:r>
              <a:rPr lang="en-US"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a:t>
            </a:r>
            <a:r>
              <a:rPr lang="ar-EG" b="1" dirty="0" smtClean="0">
                <a:solidFill>
                  <a:srgbClr val="666666"/>
                </a:solidFill>
                <a:latin typeface="Calibri" panose="020F0502020204030204" pitchFamily="34" charset="0"/>
                <a:ea typeface="Times New Roman" panose="02020603050405020304" pitchFamily="18" charset="0"/>
                <a:cs typeface="Tahoma" panose="020B0604030504040204" pitchFamily="34" charset="0"/>
              </a:rPr>
              <a:t>.</a:t>
            </a:r>
            <a:endParaRPr lang="en-US" b="1" dirty="0">
              <a:solidFill>
                <a:srgbClr val="666666"/>
              </a:solidFill>
              <a:latin typeface="Calibri" panose="020F0502020204030204" pitchFamily="34" charset="0"/>
              <a:ea typeface="Times New Roman" panose="02020603050405020304" pitchFamily="18" charset="0"/>
              <a:cs typeface="Tahoma" panose="020B0604030504040204" pitchFamily="34" charset="0"/>
            </a:endParaRPr>
          </a:p>
        </p:txBody>
      </p:sp>
      <p:sp>
        <p:nvSpPr>
          <p:cNvPr id="20" name="Rectangle 19"/>
          <p:cNvSpPr/>
          <p:nvPr/>
        </p:nvSpPr>
        <p:spPr>
          <a:xfrm>
            <a:off x="2771800" y="1196757"/>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spTree>
    <p:extLst>
      <p:ext uri="{BB962C8B-B14F-4D97-AF65-F5344CB8AC3E}">
        <p14:creationId xmlns:p14="http://schemas.microsoft.com/office/powerpoint/2010/main" xmlns="" val="1772348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الفاقد هو </a:t>
            </a:r>
            <a:endParaRPr lang="ar-EG" sz="3200" b="1" dirty="0">
              <a:solidFill>
                <a:schemeClr val="bg1"/>
              </a:solidFill>
            </a:endParaRPr>
          </a:p>
        </p:txBody>
      </p:sp>
      <p:sp>
        <p:nvSpPr>
          <p:cNvPr id="4" name="Freeform 3"/>
          <p:cNvSpPr/>
          <p:nvPr/>
        </p:nvSpPr>
        <p:spPr>
          <a:xfrm>
            <a:off x="3650744" y="1197694"/>
            <a:ext cx="3488931" cy="1577987"/>
          </a:xfrm>
          <a:custGeom>
            <a:avLst/>
            <a:gdLst>
              <a:gd name="connsiteX0" fmla="*/ 0 w 3488931"/>
              <a:gd name="connsiteY0" fmla="*/ 0 h 1577987"/>
              <a:gd name="connsiteX1" fmla="*/ 3488931 w 3488931"/>
              <a:gd name="connsiteY1" fmla="*/ 0 h 1577987"/>
              <a:gd name="connsiteX2" fmla="*/ 3488931 w 3488931"/>
              <a:gd name="connsiteY2" fmla="*/ 1577987 h 1577987"/>
              <a:gd name="connsiteX3" fmla="*/ 0 w 3488931"/>
              <a:gd name="connsiteY3" fmla="*/ 1577987 h 1577987"/>
              <a:gd name="connsiteX4" fmla="*/ 0 w 3488931"/>
              <a:gd name="connsiteY4" fmla="*/ 0 h 1577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931" h="1577987">
                <a:moveTo>
                  <a:pt x="0" y="0"/>
                </a:moveTo>
                <a:lnTo>
                  <a:pt x="3488931" y="0"/>
                </a:lnTo>
                <a:lnTo>
                  <a:pt x="3488931" y="1577987"/>
                </a:lnTo>
                <a:lnTo>
                  <a:pt x="0" y="157798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أي شيء لا يضيف قيمة للمنتج او الخدمة في أي نشاط، سواءً أكان صناعي او غير صناعي  </a:t>
            </a:r>
            <a:endParaRPr lang="ar-EG" sz="2400" kern="1200" dirty="0"/>
          </a:p>
        </p:txBody>
      </p:sp>
      <p:sp>
        <p:nvSpPr>
          <p:cNvPr id="5" name="Rectangle 4"/>
          <p:cNvSpPr/>
          <p:nvPr/>
        </p:nvSpPr>
        <p:spPr>
          <a:xfrm>
            <a:off x="1932316" y="1197694"/>
            <a:ext cx="1562207" cy="1577987"/>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 name="Freeform 6"/>
          <p:cNvSpPr/>
          <p:nvPr/>
        </p:nvSpPr>
        <p:spPr>
          <a:xfrm>
            <a:off x="1932316" y="3036050"/>
            <a:ext cx="3488931" cy="1577987"/>
          </a:xfrm>
          <a:custGeom>
            <a:avLst/>
            <a:gdLst>
              <a:gd name="connsiteX0" fmla="*/ 0 w 3488931"/>
              <a:gd name="connsiteY0" fmla="*/ 0 h 1577987"/>
              <a:gd name="connsiteX1" fmla="*/ 3488931 w 3488931"/>
              <a:gd name="connsiteY1" fmla="*/ 0 h 1577987"/>
              <a:gd name="connsiteX2" fmla="*/ 3488931 w 3488931"/>
              <a:gd name="connsiteY2" fmla="*/ 1577987 h 1577987"/>
              <a:gd name="connsiteX3" fmla="*/ 0 w 3488931"/>
              <a:gd name="connsiteY3" fmla="*/ 1577987 h 1577987"/>
              <a:gd name="connsiteX4" fmla="*/ 0 w 3488931"/>
              <a:gd name="connsiteY4" fmla="*/ 0 h 1577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931" h="1577987">
                <a:moveTo>
                  <a:pt x="0" y="0"/>
                </a:moveTo>
                <a:lnTo>
                  <a:pt x="3488931" y="0"/>
                </a:lnTo>
                <a:lnTo>
                  <a:pt x="3488931" y="1577987"/>
                </a:lnTo>
                <a:lnTo>
                  <a:pt x="0" y="1577987"/>
                </a:lnTo>
                <a:lnTo>
                  <a:pt x="0" y="0"/>
                </a:lnTo>
                <a:close/>
              </a:path>
            </a:pathLst>
          </a:cu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أي شيء لا يساعد على خلق مطابقة  لمواصفات ومتطلبات الزبون  </a:t>
            </a:r>
            <a:endParaRPr lang="ar-EG" sz="2400" kern="1200" dirty="0"/>
          </a:p>
        </p:txBody>
      </p:sp>
      <p:sp>
        <p:nvSpPr>
          <p:cNvPr id="8" name="Rectangle 7"/>
          <p:cNvSpPr/>
          <p:nvPr/>
        </p:nvSpPr>
        <p:spPr>
          <a:xfrm>
            <a:off x="5577467" y="3036050"/>
            <a:ext cx="1562207" cy="1577987"/>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hueOff val="5625132"/>
              <a:satOff val="-8440"/>
              <a:lumOff val="-1373"/>
              <a:alphaOff val="0"/>
            </a:schemeClr>
          </a:effectRef>
          <a:fontRef idx="minor">
            <a:schemeClr val="lt1"/>
          </a:fontRef>
        </p:style>
      </p:sp>
      <p:sp>
        <p:nvSpPr>
          <p:cNvPr id="9" name="Freeform 8"/>
          <p:cNvSpPr/>
          <p:nvPr/>
        </p:nvSpPr>
        <p:spPr>
          <a:xfrm>
            <a:off x="3650744" y="4874405"/>
            <a:ext cx="3488931" cy="1577987"/>
          </a:xfrm>
          <a:custGeom>
            <a:avLst/>
            <a:gdLst>
              <a:gd name="connsiteX0" fmla="*/ 0 w 3488931"/>
              <a:gd name="connsiteY0" fmla="*/ 0 h 1577987"/>
              <a:gd name="connsiteX1" fmla="*/ 3488931 w 3488931"/>
              <a:gd name="connsiteY1" fmla="*/ 0 h 1577987"/>
              <a:gd name="connsiteX2" fmla="*/ 3488931 w 3488931"/>
              <a:gd name="connsiteY2" fmla="*/ 1577987 h 1577987"/>
              <a:gd name="connsiteX3" fmla="*/ 0 w 3488931"/>
              <a:gd name="connsiteY3" fmla="*/ 1577987 h 1577987"/>
              <a:gd name="connsiteX4" fmla="*/ 0 w 3488931"/>
              <a:gd name="connsiteY4" fmla="*/ 0 h 1577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931" h="1577987">
                <a:moveTo>
                  <a:pt x="0" y="0"/>
                </a:moveTo>
                <a:lnTo>
                  <a:pt x="3488931" y="0"/>
                </a:lnTo>
                <a:lnTo>
                  <a:pt x="3488931" y="1577987"/>
                </a:lnTo>
                <a:lnTo>
                  <a:pt x="0" y="1577987"/>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أي شيء لا يكون الزبون مستعدا للدفع مقابله </a:t>
            </a:r>
            <a:endParaRPr lang="ar-EG" sz="2400" kern="1200" dirty="0"/>
          </a:p>
        </p:txBody>
      </p:sp>
      <p:sp>
        <p:nvSpPr>
          <p:cNvPr id="10" name="Rectangle 9"/>
          <p:cNvSpPr/>
          <p:nvPr/>
        </p:nvSpPr>
        <p:spPr>
          <a:xfrm>
            <a:off x="1932316" y="4874405"/>
            <a:ext cx="1562207" cy="1577987"/>
          </a:xfrm>
          <a:prstGeom prst="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sp>
    </p:spTree>
    <p:extLst>
      <p:ext uri="{BB962C8B-B14F-4D97-AF65-F5344CB8AC3E}">
        <p14:creationId xmlns:p14="http://schemas.microsoft.com/office/powerpoint/2010/main" xmlns="" val="121037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توجد </a:t>
            </a:r>
            <a:r>
              <a:rPr lang="ar-EG" sz="3200" b="1" dirty="0">
                <a:solidFill>
                  <a:schemeClr val="bg1"/>
                </a:solidFill>
              </a:rPr>
              <a:t>ثلاثة انواع من الفاقد تبدأ بحرف المميم 3</a:t>
            </a:r>
            <a:r>
              <a:rPr lang="en-US" sz="3200" b="1" dirty="0">
                <a:solidFill>
                  <a:schemeClr val="bg1"/>
                </a:solidFill>
              </a:rPr>
              <a:t>M </a:t>
            </a:r>
            <a:endParaRPr lang="ar-EG" sz="3200" b="1" dirty="0" smtClean="0">
              <a:solidFill>
                <a:schemeClr val="bg1"/>
              </a:solidFill>
            </a:endParaRPr>
          </a:p>
          <a:p>
            <a:pPr algn="ctr" rtl="1"/>
            <a:r>
              <a:rPr lang="en-US" sz="3200" b="1" dirty="0" err="1" smtClean="0">
                <a:solidFill>
                  <a:schemeClr val="bg1"/>
                </a:solidFill>
              </a:rPr>
              <a:t>Muda</a:t>
            </a:r>
            <a:r>
              <a:rPr lang="en-US" sz="3200" b="1" dirty="0">
                <a:solidFill>
                  <a:schemeClr val="bg1"/>
                </a:solidFill>
              </a:rPr>
              <a:t>, Mura, </a:t>
            </a:r>
            <a:r>
              <a:rPr lang="en-US" sz="3200" b="1" dirty="0" err="1">
                <a:solidFill>
                  <a:schemeClr val="bg1"/>
                </a:solidFill>
              </a:rPr>
              <a:t>Muri</a:t>
            </a:r>
            <a:r>
              <a:rPr lang="en-US" sz="3200" b="1" dirty="0" smtClean="0">
                <a:solidFill>
                  <a:schemeClr val="bg1"/>
                </a:solidFill>
              </a:rPr>
              <a:t>)</a:t>
            </a:r>
            <a:r>
              <a:rPr lang="ar-EG" sz="3200" b="1" dirty="0" smtClean="0">
                <a:solidFill>
                  <a:schemeClr val="bg1"/>
                </a:solidFill>
              </a:rPr>
              <a:t>)</a:t>
            </a:r>
            <a:endParaRPr lang="ar-EG" sz="3200" b="1" dirty="0">
              <a:solidFill>
                <a:schemeClr val="bg1"/>
              </a:solidFill>
            </a:endParaRPr>
          </a:p>
        </p:txBody>
      </p:sp>
      <p:graphicFrame>
        <p:nvGraphicFramePr>
          <p:cNvPr id="2" name="Diagram 1"/>
          <p:cNvGraphicFramePr/>
          <p:nvPr>
            <p:extLst>
              <p:ext uri="{D42A27DB-BD31-4B8C-83A1-F6EECF244321}">
                <p14:modId xmlns:p14="http://schemas.microsoft.com/office/powerpoint/2010/main" xmlns="" val="2008530834"/>
              </p:ext>
            </p:extLst>
          </p:nvPr>
        </p:nvGraphicFramePr>
        <p:xfrm>
          <a:off x="683568" y="1397000"/>
          <a:ext cx="81369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608125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للهدر مظاهر منها </a:t>
            </a:r>
          </a:p>
        </p:txBody>
      </p:sp>
      <p:sp>
        <p:nvSpPr>
          <p:cNvPr id="4" name="Freeform 3"/>
          <p:cNvSpPr/>
          <p:nvPr/>
        </p:nvSpPr>
        <p:spPr>
          <a:xfrm>
            <a:off x="6092949" y="1397000"/>
            <a:ext cx="2582513" cy="4912320"/>
          </a:xfrm>
          <a:custGeom>
            <a:avLst/>
            <a:gdLst>
              <a:gd name="connsiteX0" fmla="*/ 0 w 2582513"/>
              <a:gd name="connsiteY0" fmla="*/ 258251 h 4912320"/>
              <a:gd name="connsiteX1" fmla="*/ 258251 w 2582513"/>
              <a:gd name="connsiteY1" fmla="*/ 0 h 4912320"/>
              <a:gd name="connsiteX2" fmla="*/ 2324262 w 2582513"/>
              <a:gd name="connsiteY2" fmla="*/ 0 h 4912320"/>
              <a:gd name="connsiteX3" fmla="*/ 2582513 w 2582513"/>
              <a:gd name="connsiteY3" fmla="*/ 258251 h 4912320"/>
              <a:gd name="connsiteX4" fmla="*/ 2582513 w 2582513"/>
              <a:gd name="connsiteY4" fmla="*/ 4654069 h 4912320"/>
              <a:gd name="connsiteX5" fmla="*/ 2324262 w 2582513"/>
              <a:gd name="connsiteY5" fmla="*/ 4912320 h 4912320"/>
              <a:gd name="connsiteX6" fmla="*/ 258251 w 2582513"/>
              <a:gd name="connsiteY6" fmla="*/ 4912320 h 4912320"/>
              <a:gd name="connsiteX7" fmla="*/ 0 w 2582513"/>
              <a:gd name="connsiteY7" fmla="*/ 4654069 h 4912320"/>
              <a:gd name="connsiteX8" fmla="*/ 0 w 2582513"/>
              <a:gd name="connsiteY8" fmla="*/ 258251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13" h="4912320">
                <a:moveTo>
                  <a:pt x="0" y="258251"/>
                </a:moveTo>
                <a:cubicBezTo>
                  <a:pt x="0" y="115623"/>
                  <a:pt x="115623" y="0"/>
                  <a:pt x="258251" y="0"/>
                </a:cubicBezTo>
                <a:lnTo>
                  <a:pt x="2324262" y="0"/>
                </a:lnTo>
                <a:cubicBezTo>
                  <a:pt x="2466890" y="0"/>
                  <a:pt x="2582513" y="115623"/>
                  <a:pt x="2582513" y="258251"/>
                </a:cubicBezTo>
                <a:lnTo>
                  <a:pt x="2582513" y="4654069"/>
                </a:lnTo>
                <a:cubicBezTo>
                  <a:pt x="2582513" y="4796697"/>
                  <a:pt x="2466890" y="4912320"/>
                  <a:pt x="2324262" y="4912320"/>
                </a:cubicBezTo>
                <a:lnTo>
                  <a:pt x="258251" y="4912320"/>
                </a:lnTo>
                <a:cubicBezTo>
                  <a:pt x="115623" y="4912320"/>
                  <a:pt x="0" y="4796697"/>
                  <a:pt x="0" y="4654069"/>
                </a:cubicBezTo>
                <a:lnTo>
                  <a:pt x="0" y="258251"/>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الهدر فى الانتاج الزائد عن الحد </a:t>
            </a:r>
            <a:endParaRPr lang="ar-EG" sz="2000" b="1" kern="1200" dirty="0">
              <a:solidFill>
                <a:srgbClr val="002060"/>
              </a:solidFill>
            </a:endParaRPr>
          </a:p>
        </p:txBody>
      </p:sp>
      <p:sp>
        <p:nvSpPr>
          <p:cNvPr id="5" name="Freeform 4"/>
          <p:cNvSpPr/>
          <p:nvPr/>
        </p:nvSpPr>
        <p:spPr>
          <a:xfrm>
            <a:off x="6351200" y="2870696"/>
            <a:ext cx="2066010" cy="3193008"/>
          </a:xfrm>
          <a:custGeom>
            <a:avLst/>
            <a:gdLst>
              <a:gd name="connsiteX0" fmla="*/ 0 w 2066010"/>
              <a:gd name="connsiteY0" fmla="*/ 206601 h 3193008"/>
              <a:gd name="connsiteX1" fmla="*/ 206601 w 2066010"/>
              <a:gd name="connsiteY1" fmla="*/ 0 h 3193008"/>
              <a:gd name="connsiteX2" fmla="*/ 1859409 w 2066010"/>
              <a:gd name="connsiteY2" fmla="*/ 0 h 3193008"/>
              <a:gd name="connsiteX3" fmla="*/ 2066010 w 2066010"/>
              <a:gd name="connsiteY3" fmla="*/ 206601 h 3193008"/>
              <a:gd name="connsiteX4" fmla="*/ 2066010 w 2066010"/>
              <a:gd name="connsiteY4" fmla="*/ 2986407 h 3193008"/>
              <a:gd name="connsiteX5" fmla="*/ 1859409 w 2066010"/>
              <a:gd name="connsiteY5" fmla="*/ 3193008 h 3193008"/>
              <a:gd name="connsiteX6" fmla="*/ 206601 w 2066010"/>
              <a:gd name="connsiteY6" fmla="*/ 3193008 h 3193008"/>
              <a:gd name="connsiteX7" fmla="*/ 0 w 2066010"/>
              <a:gd name="connsiteY7" fmla="*/ 2986407 h 3193008"/>
              <a:gd name="connsiteX8" fmla="*/ 0 w 2066010"/>
              <a:gd name="connsiteY8" fmla="*/ 206601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010" h="3193008">
                <a:moveTo>
                  <a:pt x="0" y="206601"/>
                </a:moveTo>
                <a:cubicBezTo>
                  <a:pt x="0" y="92498"/>
                  <a:pt x="92498" y="0"/>
                  <a:pt x="206601" y="0"/>
                </a:cubicBezTo>
                <a:lnTo>
                  <a:pt x="1859409" y="0"/>
                </a:lnTo>
                <a:cubicBezTo>
                  <a:pt x="1973512" y="0"/>
                  <a:pt x="2066010" y="92498"/>
                  <a:pt x="2066010" y="206601"/>
                </a:cubicBezTo>
                <a:lnTo>
                  <a:pt x="2066010" y="2986407"/>
                </a:lnTo>
                <a:cubicBezTo>
                  <a:pt x="2066010" y="3100510"/>
                  <a:pt x="1973512" y="3193008"/>
                  <a:pt x="1859409" y="3193008"/>
                </a:cubicBezTo>
                <a:lnTo>
                  <a:pt x="206601" y="3193008"/>
                </a:lnTo>
                <a:cubicBezTo>
                  <a:pt x="92498" y="3193008"/>
                  <a:pt x="0" y="3100510"/>
                  <a:pt x="0" y="2986407"/>
                </a:cubicBezTo>
                <a:lnTo>
                  <a:pt x="0" y="2066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1311" tIns="98611" rIns="111311" bIns="98611" numCol="1" spcCol="1270" anchor="ctr" anchorCtr="0">
            <a:noAutofit/>
          </a:bodyPr>
          <a:lstStyle/>
          <a:p>
            <a:pPr lvl="0" algn="justLow" defTabSz="889000" rtl="1">
              <a:lnSpc>
                <a:spcPct val="90000"/>
              </a:lnSpc>
              <a:spcBef>
                <a:spcPct val="0"/>
              </a:spcBef>
              <a:spcAft>
                <a:spcPct val="35000"/>
              </a:spcAft>
            </a:pPr>
            <a:r>
              <a:rPr lang="ar-EG" sz="2000" b="1" kern="1200" dirty="0" smtClean="0"/>
              <a:t>هو الإفراط فى التشغيل وإنتاج كميات من المنتجات أكثر من المخطط أو من حجم الطلب المتوقع ، هذا الآفراط يكون على سبيل الحرص والاحتياط </a:t>
            </a:r>
            <a:endParaRPr lang="ar-EG" sz="2000" b="1" kern="1200" dirty="0"/>
          </a:p>
        </p:txBody>
      </p:sp>
      <p:sp>
        <p:nvSpPr>
          <p:cNvPr id="7" name="Freeform 6"/>
          <p:cNvSpPr/>
          <p:nvPr/>
        </p:nvSpPr>
        <p:spPr>
          <a:xfrm>
            <a:off x="3316747" y="1397000"/>
            <a:ext cx="2582513" cy="4912320"/>
          </a:xfrm>
          <a:custGeom>
            <a:avLst/>
            <a:gdLst>
              <a:gd name="connsiteX0" fmla="*/ 0 w 2582513"/>
              <a:gd name="connsiteY0" fmla="*/ 258251 h 4912320"/>
              <a:gd name="connsiteX1" fmla="*/ 258251 w 2582513"/>
              <a:gd name="connsiteY1" fmla="*/ 0 h 4912320"/>
              <a:gd name="connsiteX2" fmla="*/ 2324262 w 2582513"/>
              <a:gd name="connsiteY2" fmla="*/ 0 h 4912320"/>
              <a:gd name="connsiteX3" fmla="*/ 2582513 w 2582513"/>
              <a:gd name="connsiteY3" fmla="*/ 258251 h 4912320"/>
              <a:gd name="connsiteX4" fmla="*/ 2582513 w 2582513"/>
              <a:gd name="connsiteY4" fmla="*/ 4654069 h 4912320"/>
              <a:gd name="connsiteX5" fmla="*/ 2324262 w 2582513"/>
              <a:gd name="connsiteY5" fmla="*/ 4912320 h 4912320"/>
              <a:gd name="connsiteX6" fmla="*/ 258251 w 2582513"/>
              <a:gd name="connsiteY6" fmla="*/ 4912320 h 4912320"/>
              <a:gd name="connsiteX7" fmla="*/ 0 w 2582513"/>
              <a:gd name="connsiteY7" fmla="*/ 4654069 h 4912320"/>
              <a:gd name="connsiteX8" fmla="*/ 0 w 2582513"/>
              <a:gd name="connsiteY8" fmla="*/ 258251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13" h="4912320">
                <a:moveTo>
                  <a:pt x="0" y="258251"/>
                </a:moveTo>
                <a:cubicBezTo>
                  <a:pt x="0" y="115623"/>
                  <a:pt x="115623" y="0"/>
                  <a:pt x="258251" y="0"/>
                </a:cubicBezTo>
                <a:lnTo>
                  <a:pt x="2324262" y="0"/>
                </a:lnTo>
                <a:cubicBezTo>
                  <a:pt x="2466890" y="0"/>
                  <a:pt x="2582513" y="115623"/>
                  <a:pt x="2582513" y="258251"/>
                </a:cubicBezTo>
                <a:lnTo>
                  <a:pt x="2582513" y="4654069"/>
                </a:lnTo>
                <a:cubicBezTo>
                  <a:pt x="2582513" y="4796697"/>
                  <a:pt x="2466890" y="4912320"/>
                  <a:pt x="2324262" y="4912320"/>
                </a:cubicBezTo>
                <a:lnTo>
                  <a:pt x="258251" y="4912320"/>
                </a:lnTo>
                <a:cubicBezTo>
                  <a:pt x="115623" y="4912320"/>
                  <a:pt x="0" y="4796697"/>
                  <a:pt x="0" y="4654069"/>
                </a:cubicBezTo>
                <a:lnTo>
                  <a:pt x="0" y="258251"/>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الهدر فى التخزين </a:t>
            </a:r>
            <a:endParaRPr lang="ar-EG" sz="2000" b="1" kern="1200" dirty="0">
              <a:solidFill>
                <a:srgbClr val="002060"/>
              </a:solidFill>
            </a:endParaRPr>
          </a:p>
        </p:txBody>
      </p:sp>
      <p:sp>
        <p:nvSpPr>
          <p:cNvPr id="8" name="Freeform 7"/>
          <p:cNvSpPr/>
          <p:nvPr/>
        </p:nvSpPr>
        <p:spPr>
          <a:xfrm>
            <a:off x="3574998" y="2870696"/>
            <a:ext cx="2066010" cy="3193008"/>
          </a:xfrm>
          <a:custGeom>
            <a:avLst/>
            <a:gdLst>
              <a:gd name="connsiteX0" fmla="*/ 0 w 2066010"/>
              <a:gd name="connsiteY0" fmla="*/ 206601 h 3193008"/>
              <a:gd name="connsiteX1" fmla="*/ 206601 w 2066010"/>
              <a:gd name="connsiteY1" fmla="*/ 0 h 3193008"/>
              <a:gd name="connsiteX2" fmla="*/ 1859409 w 2066010"/>
              <a:gd name="connsiteY2" fmla="*/ 0 h 3193008"/>
              <a:gd name="connsiteX3" fmla="*/ 2066010 w 2066010"/>
              <a:gd name="connsiteY3" fmla="*/ 206601 h 3193008"/>
              <a:gd name="connsiteX4" fmla="*/ 2066010 w 2066010"/>
              <a:gd name="connsiteY4" fmla="*/ 2986407 h 3193008"/>
              <a:gd name="connsiteX5" fmla="*/ 1859409 w 2066010"/>
              <a:gd name="connsiteY5" fmla="*/ 3193008 h 3193008"/>
              <a:gd name="connsiteX6" fmla="*/ 206601 w 2066010"/>
              <a:gd name="connsiteY6" fmla="*/ 3193008 h 3193008"/>
              <a:gd name="connsiteX7" fmla="*/ 0 w 2066010"/>
              <a:gd name="connsiteY7" fmla="*/ 2986407 h 3193008"/>
              <a:gd name="connsiteX8" fmla="*/ 0 w 2066010"/>
              <a:gd name="connsiteY8" fmla="*/ 206601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010" h="3193008">
                <a:moveTo>
                  <a:pt x="0" y="206601"/>
                </a:moveTo>
                <a:cubicBezTo>
                  <a:pt x="0" y="92498"/>
                  <a:pt x="92498" y="0"/>
                  <a:pt x="206601" y="0"/>
                </a:cubicBezTo>
                <a:lnTo>
                  <a:pt x="1859409" y="0"/>
                </a:lnTo>
                <a:cubicBezTo>
                  <a:pt x="1973512" y="0"/>
                  <a:pt x="2066010" y="92498"/>
                  <a:pt x="2066010" y="206601"/>
                </a:cubicBezTo>
                <a:lnTo>
                  <a:pt x="2066010" y="2986407"/>
                </a:lnTo>
                <a:cubicBezTo>
                  <a:pt x="2066010" y="3100510"/>
                  <a:pt x="1973512" y="3193008"/>
                  <a:pt x="1859409" y="3193008"/>
                </a:cubicBezTo>
                <a:lnTo>
                  <a:pt x="206601" y="3193008"/>
                </a:lnTo>
                <a:cubicBezTo>
                  <a:pt x="92498" y="3193008"/>
                  <a:pt x="0" y="3100510"/>
                  <a:pt x="0" y="2986407"/>
                </a:cubicBezTo>
                <a:lnTo>
                  <a:pt x="0" y="2066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1311" tIns="98611" rIns="111311" bIns="98611" numCol="1" spcCol="1270" anchor="ctr" anchorCtr="0">
            <a:noAutofit/>
          </a:bodyPr>
          <a:lstStyle/>
          <a:p>
            <a:pPr lvl="0" algn="justLow" defTabSz="889000" rtl="1">
              <a:lnSpc>
                <a:spcPct val="90000"/>
              </a:lnSpc>
              <a:spcBef>
                <a:spcPct val="0"/>
              </a:spcBef>
              <a:spcAft>
                <a:spcPct val="35000"/>
              </a:spcAft>
            </a:pPr>
            <a:r>
              <a:rPr lang="ar-EG" sz="2000" b="1" kern="1200" dirty="0" smtClean="0"/>
              <a:t>يقصد به أمتلاء المخازن بكميات كبيرة من المواد والآلات فتكون عرضة للتلف وانتهاء الصلاحية أو السرقة ، كما أن الآفراط فى التخزين يهدد السلامة ويؤدى إلى وجود مساحات مهدرة .</a:t>
            </a:r>
            <a:endParaRPr lang="ar-EG" sz="2000" b="1" kern="1200" dirty="0"/>
          </a:p>
        </p:txBody>
      </p:sp>
      <p:sp>
        <p:nvSpPr>
          <p:cNvPr id="9" name="Freeform 8"/>
          <p:cNvSpPr/>
          <p:nvPr/>
        </p:nvSpPr>
        <p:spPr>
          <a:xfrm>
            <a:off x="540545" y="1397000"/>
            <a:ext cx="2582513" cy="4912320"/>
          </a:xfrm>
          <a:custGeom>
            <a:avLst/>
            <a:gdLst>
              <a:gd name="connsiteX0" fmla="*/ 0 w 2582513"/>
              <a:gd name="connsiteY0" fmla="*/ 258251 h 4912320"/>
              <a:gd name="connsiteX1" fmla="*/ 258251 w 2582513"/>
              <a:gd name="connsiteY1" fmla="*/ 0 h 4912320"/>
              <a:gd name="connsiteX2" fmla="*/ 2324262 w 2582513"/>
              <a:gd name="connsiteY2" fmla="*/ 0 h 4912320"/>
              <a:gd name="connsiteX3" fmla="*/ 2582513 w 2582513"/>
              <a:gd name="connsiteY3" fmla="*/ 258251 h 4912320"/>
              <a:gd name="connsiteX4" fmla="*/ 2582513 w 2582513"/>
              <a:gd name="connsiteY4" fmla="*/ 4654069 h 4912320"/>
              <a:gd name="connsiteX5" fmla="*/ 2324262 w 2582513"/>
              <a:gd name="connsiteY5" fmla="*/ 4912320 h 4912320"/>
              <a:gd name="connsiteX6" fmla="*/ 258251 w 2582513"/>
              <a:gd name="connsiteY6" fmla="*/ 4912320 h 4912320"/>
              <a:gd name="connsiteX7" fmla="*/ 0 w 2582513"/>
              <a:gd name="connsiteY7" fmla="*/ 4654069 h 4912320"/>
              <a:gd name="connsiteX8" fmla="*/ 0 w 2582513"/>
              <a:gd name="connsiteY8" fmla="*/ 258251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13" h="4912320">
                <a:moveTo>
                  <a:pt x="0" y="258251"/>
                </a:moveTo>
                <a:cubicBezTo>
                  <a:pt x="0" y="115623"/>
                  <a:pt x="115623" y="0"/>
                  <a:pt x="258251" y="0"/>
                </a:cubicBezTo>
                <a:lnTo>
                  <a:pt x="2324262" y="0"/>
                </a:lnTo>
                <a:cubicBezTo>
                  <a:pt x="2466890" y="0"/>
                  <a:pt x="2582513" y="115623"/>
                  <a:pt x="2582513" y="258251"/>
                </a:cubicBezTo>
                <a:lnTo>
                  <a:pt x="2582513" y="4654069"/>
                </a:lnTo>
                <a:cubicBezTo>
                  <a:pt x="2582513" y="4796697"/>
                  <a:pt x="2466890" y="4912320"/>
                  <a:pt x="2324262" y="4912320"/>
                </a:cubicBezTo>
                <a:lnTo>
                  <a:pt x="258251" y="4912320"/>
                </a:lnTo>
                <a:cubicBezTo>
                  <a:pt x="115623" y="4912320"/>
                  <a:pt x="0" y="4796697"/>
                  <a:pt x="0" y="4654069"/>
                </a:cubicBezTo>
                <a:lnTo>
                  <a:pt x="0" y="258251"/>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الهدر بسبب النقل والمناولة .</a:t>
            </a:r>
            <a:endParaRPr lang="ar-EG" sz="2000" b="1" kern="1200" dirty="0">
              <a:solidFill>
                <a:srgbClr val="002060"/>
              </a:solidFill>
            </a:endParaRPr>
          </a:p>
        </p:txBody>
      </p:sp>
      <p:sp>
        <p:nvSpPr>
          <p:cNvPr id="10" name="Freeform 9"/>
          <p:cNvSpPr/>
          <p:nvPr/>
        </p:nvSpPr>
        <p:spPr>
          <a:xfrm>
            <a:off x="798796" y="2870696"/>
            <a:ext cx="2066010" cy="3193008"/>
          </a:xfrm>
          <a:custGeom>
            <a:avLst/>
            <a:gdLst>
              <a:gd name="connsiteX0" fmla="*/ 0 w 2066010"/>
              <a:gd name="connsiteY0" fmla="*/ 206601 h 3193008"/>
              <a:gd name="connsiteX1" fmla="*/ 206601 w 2066010"/>
              <a:gd name="connsiteY1" fmla="*/ 0 h 3193008"/>
              <a:gd name="connsiteX2" fmla="*/ 1859409 w 2066010"/>
              <a:gd name="connsiteY2" fmla="*/ 0 h 3193008"/>
              <a:gd name="connsiteX3" fmla="*/ 2066010 w 2066010"/>
              <a:gd name="connsiteY3" fmla="*/ 206601 h 3193008"/>
              <a:gd name="connsiteX4" fmla="*/ 2066010 w 2066010"/>
              <a:gd name="connsiteY4" fmla="*/ 2986407 h 3193008"/>
              <a:gd name="connsiteX5" fmla="*/ 1859409 w 2066010"/>
              <a:gd name="connsiteY5" fmla="*/ 3193008 h 3193008"/>
              <a:gd name="connsiteX6" fmla="*/ 206601 w 2066010"/>
              <a:gd name="connsiteY6" fmla="*/ 3193008 h 3193008"/>
              <a:gd name="connsiteX7" fmla="*/ 0 w 2066010"/>
              <a:gd name="connsiteY7" fmla="*/ 2986407 h 3193008"/>
              <a:gd name="connsiteX8" fmla="*/ 0 w 2066010"/>
              <a:gd name="connsiteY8" fmla="*/ 206601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010" h="3193008">
                <a:moveTo>
                  <a:pt x="0" y="206601"/>
                </a:moveTo>
                <a:cubicBezTo>
                  <a:pt x="0" y="92498"/>
                  <a:pt x="92498" y="0"/>
                  <a:pt x="206601" y="0"/>
                </a:cubicBezTo>
                <a:lnTo>
                  <a:pt x="1859409" y="0"/>
                </a:lnTo>
                <a:cubicBezTo>
                  <a:pt x="1973512" y="0"/>
                  <a:pt x="2066010" y="92498"/>
                  <a:pt x="2066010" y="206601"/>
                </a:cubicBezTo>
                <a:lnTo>
                  <a:pt x="2066010" y="2986407"/>
                </a:lnTo>
                <a:cubicBezTo>
                  <a:pt x="2066010" y="3100510"/>
                  <a:pt x="1973512" y="3193008"/>
                  <a:pt x="1859409" y="3193008"/>
                </a:cubicBezTo>
                <a:lnTo>
                  <a:pt x="206601" y="3193008"/>
                </a:lnTo>
                <a:cubicBezTo>
                  <a:pt x="92498" y="3193008"/>
                  <a:pt x="0" y="3100510"/>
                  <a:pt x="0" y="2986407"/>
                </a:cubicBezTo>
                <a:lnTo>
                  <a:pt x="0" y="20660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1311" tIns="98611" rIns="111311" bIns="98611" numCol="1" spcCol="1270" anchor="ctr" anchorCtr="0">
            <a:noAutofit/>
          </a:bodyPr>
          <a:lstStyle/>
          <a:p>
            <a:pPr lvl="0" algn="justLow" defTabSz="889000" rtl="1">
              <a:lnSpc>
                <a:spcPct val="90000"/>
              </a:lnSpc>
              <a:spcBef>
                <a:spcPct val="0"/>
              </a:spcBef>
              <a:spcAft>
                <a:spcPct val="35000"/>
              </a:spcAft>
            </a:pPr>
            <a:r>
              <a:rPr lang="ar-EG" sz="2000" b="1" kern="1200" dirty="0" smtClean="0"/>
              <a:t>تعد معظم عمليات النقل فى مجال الصناعة هدرا دون عائد </a:t>
            </a:r>
            <a:endParaRPr lang="ar-EG" sz="2000" b="1" kern="1200" dirty="0"/>
          </a:p>
        </p:txBody>
      </p:sp>
    </p:spTree>
    <p:extLst>
      <p:ext uri="{BB962C8B-B14F-4D97-AF65-F5344CB8AC3E}">
        <p14:creationId xmlns:p14="http://schemas.microsoft.com/office/powerpoint/2010/main" xmlns="" val="3590035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للهدر مظاهر منها </a:t>
            </a:r>
          </a:p>
        </p:txBody>
      </p:sp>
      <p:sp>
        <p:nvSpPr>
          <p:cNvPr id="4" name="Freeform 3"/>
          <p:cNvSpPr/>
          <p:nvPr/>
        </p:nvSpPr>
        <p:spPr>
          <a:xfrm>
            <a:off x="6749528" y="1397000"/>
            <a:ext cx="1924965" cy="4912320"/>
          </a:xfrm>
          <a:custGeom>
            <a:avLst/>
            <a:gdLst>
              <a:gd name="connsiteX0" fmla="*/ 0 w 1924965"/>
              <a:gd name="connsiteY0" fmla="*/ 192497 h 4912320"/>
              <a:gd name="connsiteX1" fmla="*/ 192497 w 1924965"/>
              <a:gd name="connsiteY1" fmla="*/ 0 h 4912320"/>
              <a:gd name="connsiteX2" fmla="*/ 1732469 w 1924965"/>
              <a:gd name="connsiteY2" fmla="*/ 0 h 4912320"/>
              <a:gd name="connsiteX3" fmla="*/ 1924966 w 1924965"/>
              <a:gd name="connsiteY3" fmla="*/ 192497 h 4912320"/>
              <a:gd name="connsiteX4" fmla="*/ 1924965 w 1924965"/>
              <a:gd name="connsiteY4" fmla="*/ 4719824 h 4912320"/>
              <a:gd name="connsiteX5" fmla="*/ 1732468 w 1924965"/>
              <a:gd name="connsiteY5" fmla="*/ 4912321 h 4912320"/>
              <a:gd name="connsiteX6" fmla="*/ 192497 w 1924965"/>
              <a:gd name="connsiteY6" fmla="*/ 4912320 h 4912320"/>
              <a:gd name="connsiteX7" fmla="*/ 0 w 1924965"/>
              <a:gd name="connsiteY7" fmla="*/ 4719823 h 4912320"/>
              <a:gd name="connsiteX8" fmla="*/ 0 w 1924965"/>
              <a:gd name="connsiteY8" fmla="*/ 192497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965" h="4912320">
                <a:moveTo>
                  <a:pt x="0" y="192497"/>
                </a:moveTo>
                <a:cubicBezTo>
                  <a:pt x="0" y="86184"/>
                  <a:pt x="86184" y="0"/>
                  <a:pt x="192497" y="0"/>
                </a:cubicBezTo>
                <a:lnTo>
                  <a:pt x="1732469" y="0"/>
                </a:lnTo>
                <a:cubicBezTo>
                  <a:pt x="1838782" y="0"/>
                  <a:pt x="1924966" y="86184"/>
                  <a:pt x="1924966" y="192497"/>
                </a:cubicBezTo>
                <a:cubicBezTo>
                  <a:pt x="1924966" y="1701606"/>
                  <a:pt x="1924965" y="3210715"/>
                  <a:pt x="1924965" y="4719824"/>
                </a:cubicBezTo>
                <a:cubicBezTo>
                  <a:pt x="1924965" y="4826137"/>
                  <a:pt x="1838781" y="4912321"/>
                  <a:pt x="1732468" y="4912321"/>
                </a:cubicBezTo>
                <a:lnTo>
                  <a:pt x="192497" y="4912320"/>
                </a:lnTo>
                <a:cubicBezTo>
                  <a:pt x="86184" y="4912320"/>
                  <a:pt x="0" y="4826136"/>
                  <a:pt x="0" y="4719823"/>
                </a:cubicBezTo>
                <a:lnTo>
                  <a:pt x="0" y="192497"/>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الهدر فى الوقت </a:t>
            </a:r>
            <a:endParaRPr lang="ar-EG" sz="2000" b="1" kern="1200" dirty="0">
              <a:solidFill>
                <a:srgbClr val="002060"/>
              </a:solidFill>
            </a:endParaRPr>
          </a:p>
        </p:txBody>
      </p:sp>
      <p:sp>
        <p:nvSpPr>
          <p:cNvPr id="5" name="Freeform 4"/>
          <p:cNvSpPr/>
          <p:nvPr/>
        </p:nvSpPr>
        <p:spPr>
          <a:xfrm>
            <a:off x="6942025" y="2870696"/>
            <a:ext cx="1539972" cy="3193008"/>
          </a:xfrm>
          <a:custGeom>
            <a:avLst/>
            <a:gdLst>
              <a:gd name="connsiteX0" fmla="*/ 0 w 1539972"/>
              <a:gd name="connsiteY0" fmla="*/ 153997 h 3193008"/>
              <a:gd name="connsiteX1" fmla="*/ 153997 w 1539972"/>
              <a:gd name="connsiteY1" fmla="*/ 0 h 3193008"/>
              <a:gd name="connsiteX2" fmla="*/ 1385975 w 1539972"/>
              <a:gd name="connsiteY2" fmla="*/ 0 h 3193008"/>
              <a:gd name="connsiteX3" fmla="*/ 1539972 w 1539972"/>
              <a:gd name="connsiteY3" fmla="*/ 153997 h 3193008"/>
              <a:gd name="connsiteX4" fmla="*/ 1539972 w 1539972"/>
              <a:gd name="connsiteY4" fmla="*/ 3039011 h 3193008"/>
              <a:gd name="connsiteX5" fmla="*/ 1385975 w 1539972"/>
              <a:gd name="connsiteY5" fmla="*/ 3193008 h 3193008"/>
              <a:gd name="connsiteX6" fmla="*/ 153997 w 1539972"/>
              <a:gd name="connsiteY6" fmla="*/ 3193008 h 3193008"/>
              <a:gd name="connsiteX7" fmla="*/ 0 w 1539972"/>
              <a:gd name="connsiteY7" fmla="*/ 3039011 h 3193008"/>
              <a:gd name="connsiteX8" fmla="*/ 0 w 1539972"/>
              <a:gd name="connsiteY8" fmla="*/ 153997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972" h="3193008">
                <a:moveTo>
                  <a:pt x="0" y="153997"/>
                </a:moveTo>
                <a:cubicBezTo>
                  <a:pt x="0" y="68947"/>
                  <a:pt x="68947" y="0"/>
                  <a:pt x="153997" y="0"/>
                </a:cubicBezTo>
                <a:lnTo>
                  <a:pt x="1385975" y="0"/>
                </a:lnTo>
                <a:cubicBezTo>
                  <a:pt x="1471025" y="0"/>
                  <a:pt x="1539972" y="68947"/>
                  <a:pt x="1539972" y="153997"/>
                </a:cubicBezTo>
                <a:lnTo>
                  <a:pt x="1539972" y="3039011"/>
                </a:lnTo>
                <a:cubicBezTo>
                  <a:pt x="1539972" y="3124061"/>
                  <a:pt x="1471025" y="3193008"/>
                  <a:pt x="1385975" y="3193008"/>
                </a:cubicBezTo>
                <a:lnTo>
                  <a:pt x="153997" y="3193008"/>
                </a:lnTo>
                <a:cubicBezTo>
                  <a:pt x="68947" y="3193008"/>
                  <a:pt x="0" y="3124061"/>
                  <a:pt x="0" y="3039011"/>
                </a:cubicBezTo>
                <a:lnTo>
                  <a:pt x="0" y="15399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904" tIns="83204" rIns="95904" bIns="83204" numCol="1" spcCol="1270" anchor="ctr" anchorCtr="0">
            <a:noAutofit/>
          </a:bodyPr>
          <a:lstStyle/>
          <a:p>
            <a:pPr lvl="0" algn="justLow" defTabSz="889000" rtl="1">
              <a:lnSpc>
                <a:spcPct val="90000"/>
              </a:lnSpc>
              <a:spcBef>
                <a:spcPct val="0"/>
              </a:spcBef>
              <a:spcAft>
                <a:spcPct val="35000"/>
              </a:spcAft>
            </a:pPr>
            <a:r>
              <a:rPr lang="ar-EG" sz="2000" b="1" kern="1200" dirty="0" smtClean="0"/>
              <a:t>يقصد به إضاعة الوقت أو التأخير أو الانتظار.</a:t>
            </a:r>
            <a:endParaRPr lang="ar-EG" sz="2000" b="1" kern="1200" dirty="0"/>
          </a:p>
        </p:txBody>
      </p:sp>
      <p:sp>
        <p:nvSpPr>
          <p:cNvPr id="7" name="Freeform 6"/>
          <p:cNvSpPr/>
          <p:nvPr/>
        </p:nvSpPr>
        <p:spPr>
          <a:xfrm>
            <a:off x="4680190" y="1397000"/>
            <a:ext cx="1924965" cy="4912320"/>
          </a:xfrm>
          <a:custGeom>
            <a:avLst/>
            <a:gdLst>
              <a:gd name="connsiteX0" fmla="*/ 0 w 1924965"/>
              <a:gd name="connsiteY0" fmla="*/ 192497 h 4912320"/>
              <a:gd name="connsiteX1" fmla="*/ 192497 w 1924965"/>
              <a:gd name="connsiteY1" fmla="*/ 0 h 4912320"/>
              <a:gd name="connsiteX2" fmla="*/ 1732469 w 1924965"/>
              <a:gd name="connsiteY2" fmla="*/ 0 h 4912320"/>
              <a:gd name="connsiteX3" fmla="*/ 1924966 w 1924965"/>
              <a:gd name="connsiteY3" fmla="*/ 192497 h 4912320"/>
              <a:gd name="connsiteX4" fmla="*/ 1924965 w 1924965"/>
              <a:gd name="connsiteY4" fmla="*/ 4719824 h 4912320"/>
              <a:gd name="connsiteX5" fmla="*/ 1732468 w 1924965"/>
              <a:gd name="connsiteY5" fmla="*/ 4912321 h 4912320"/>
              <a:gd name="connsiteX6" fmla="*/ 192497 w 1924965"/>
              <a:gd name="connsiteY6" fmla="*/ 4912320 h 4912320"/>
              <a:gd name="connsiteX7" fmla="*/ 0 w 1924965"/>
              <a:gd name="connsiteY7" fmla="*/ 4719823 h 4912320"/>
              <a:gd name="connsiteX8" fmla="*/ 0 w 1924965"/>
              <a:gd name="connsiteY8" fmla="*/ 192497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965" h="4912320">
                <a:moveTo>
                  <a:pt x="0" y="192497"/>
                </a:moveTo>
                <a:cubicBezTo>
                  <a:pt x="0" y="86184"/>
                  <a:pt x="86184" y="0"/>
                  <a:pt x="192497" y="0"/>
                </a:cubicBezTo>
                <a:lnTo>
                  <a:pt x="1732469" y="0"/>
                </a:lnTo>
                <a:cubicBezTo>
                  <a:pt x="1838782" y="0"/>
                  <a:pt x="1924966" y="86184"/>
                  <a:pt x="1924966" y="192497"/>
                </a:cubicBezTo>
                <a:cubicBezTo>
                  <a:pt x="1924966" y="1701606"/>
                  <a:pt x="1924965" y="3210715"/>
                  <a:pt x="1924965" y="4719824"/>
                </a:cubicBezTo>
                <a:cubicBezTo>
                  <a:pt x="1924965" y="4826137"/>
                  <a:pt x="1838781" y="4912321"/>
                  <a:pt x="1732468" y="4912321"/>
                </a:cubicBezTo>
                <a:lnTo>
                  <a:pt x="192497" y="4912320"/>
                </a:lnTo>
                <a:cubicBezTo>
                  <a:pt x="86184" y="4912320"/>
                  <a:pt x="0" y="4826136"/>
                  <a:pt x="0" y="4719823"/>
                </a:cubicBezTo>
                <a:lnTo>
                  <a:pt x="0" y="192497"/>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الهدر فى الحركة </a:t>
            </a:r>
            <a:endParaRPr lang="ar-EG" sz="2000" b="1" kern="1200" dirty="0">
              <a:solidFill>
                <a:srgbClr val="002060"/>
              </a:solidFill>
            </a:endParaRPr>
          </a:p>
        </p:txBody>
      </p:sp>
      <p:sp>
        <p:nvSpPr>
          <p:cNvPr id="8" name="Freeform 7"/>
          <p:cNvSpPr/>
          <p:nvPr/>
        </p:nvSpPr>
        <p:spPr>
          <a:xfrm>
            <a:off x="4872686" y="2870696"/>
            <a:ext cx="1539972" cy="3193008"/>
          </a:xfrm>
          <a:custGeom>
            <a:avLst/>
            <a:gdLst>
              <a:gd name="connsiteX0" fmla="*/ 0 w 1539972"/>
              <a:gd name="connsiteY0" fmla="*/ 153997 h 3193008"/>
              <a:gd name="connsiteX1" fmla="*/ 153997 w 1539972"/>
              <a:gd name="connsiteY1" fmla="*/ 0 h 3193008"/>
              <a:gd name="connsiteX2" fmla="*/ 1385975 w 1539972"/>
              <a:gd name="connsiteY2" fmla="*/ 0 h 3193008"/>
              <a:gd name="connsiteX3" fmla="*/ 1539972 w 1539972"/>
              <a:gd name="connsiteY3" fmla="*/ 153997 h 3193008"/>
              <a:gd name="connsiteX4" fmla="*/ 1539972 w 1539972"/>
              <a:gd name="connsiteY4" fmla="*/ 3039011 h 3193008"/>
              <a:gd name="connsiteX5" fmla="*/ 1385975 w 1539972"/>
              <a:gd name="connsiteY5" fmla="*/ 3193008 h 3193008"/>
              <a:gd name="connsiteX6" fmla="*/ 153997 w 1539972"/>
              <a:gd name="connsiteY6" fmla="*/ 3193008 h 3193008"/>
              <a:gd name="connsiteX7" fmla="*/ 0 w 1539972"/>
              <a:gd name="connsiteY7" fmla="*/ 3039011 h 3193008"/>
              <a:gd name="connsiteX8" fmla="*/ 0 w 1539972"/>
              <a:gd name="connsiteY8" fmla="*/ 153997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972" h="3193008">
                <a:moveTo>
                  <a:pt x="0" y="153997"/>
                </a:moveTo>
                <a:cubicBezTo>
                  <a:pt x="0" y="68947"/>
                  <a:pt x="68947" y="0"/>
                  <a:pt x="153997" y="0"/>
                </a:cubicBezTo>
                <a:lnTo>
                  <a:pt x="1385975" y="0"/>
                </a:lnTo>
                <a:cubicBezTo>
                  <a:pt x="1471025" y="0"/>
                  <a:pt x="1539972" y="68947"/>
                  <a:pt x="1539972" y="153997"/>
                </a:cubicBezTo>
                <a:lnTo>
                  <a:pt x="1539972" y="3039011"/>
                </a:lnTo>
                <a:cubicBezTo>
                  <a:pt x="1539972" y="3124061"/>
                  <a:pt x="1471025" y="3193008"/>
                  <a:pt x="1385975" y="3193008"/>
                </a:cubicBezTo>
                <a:lnTo>
                  <a:pt x="153997" y="3193008"/>
                </a:lnTo>
                <a:cubicBezTo>
                  <a:pt x="68947" y="3193008"/>
                  <a:pt x="0" y="3124061"/>
                  <a:pt x="0" y="3039011"/>
                </a:cubicBezTo>
                <a:lnTo>
                  <a:pt x="0" y="153997"/>
                </a:lnTo>
                <a:close/>
              </a:path>
            </a:pathLst>
          </a:cu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spcFirstLastPara="0" vert="horz" wrap="square" lIns="95904" tIns="83204" rIns="95904" bIns="83204" numCol="1" spcCol="1270" anchor="ctr" anchorCtr="0">
            <a:noAutofit/>
          </a:bodyPr>
          <a:lstStyle/>
          <a:p>
            <a:pPr lvl="0" algn="justLow" defTabSz="889000" rtl="1">
              <a:lnSpc>
                <a:spcPct val="90000"/>
              </a:lnSpc>
              <a:spcBef>
                <a:spcPct val="0"/>
              </a:spcBef>
              <a:spcAft>
                <a:spcPct val="35000"/>
              </a:spcAft>
            </a:pPr>
            <a:r>
              <a:rPr lang="ar-EG" sz="2000" b="1" kern="1200" dirty="0" smtClean="0"/>
              <a:t> يقصد به حركة العاملين غير الضرورية داخل المنشأة ، ويرتبط هذا الهدر ارتباطا وثيقا بهدر الوقت .</a:t>
            </a:r>
            <a:endParaRPr lang="ar-EG" sz="2000" b="1" kern="1200" dirty="0"/>
          </a:p>
        </p:txBody>
      </p:sp>
      <p:sp>
        <p:nvSpPr>
          <p:cNvPr id="9" name="Freeform 8"/>
          <p:cNvSpPr/>
          <p:nvPr/>
        </p:nvSpPr>
        <p:spPr>
          <a:xfrm>
            <a:off x="2610851" y="1397000"/>
            <a:ext cx="1924965" cy="4912320"/>
          </a:xfrm>
          <a:custGeom>
            <a:avLst/>
            <a:gdLst>
              <a:gd name="connsiteX0" fmla="*/ 0 w 1924965"/>
              <a:gd name="connsiteY0" fmla="*/ 192497 h 4912320"/>
              <a:gd name="connsiteX1" fmla="*/ 192497 w 1924965"/>
              <a:gd name="connsiteY1" fmla="*/ 0 h 4912320"/>
              <a:gd name="connsiteX2" fmla="*/ 1732469 w 1924965"/>
              <a:gd name="connsiteY2" fmla="*/ 0 h 4912320"/>
              <a:gd name="connsiteX3" fmla="*/ 1924966 w 1924965"/>
              <a:gd name="connsiteY3" fmla="*/ 192497 h 4912320"/>
              <a:gd name="connsiteX4" fmla="*/ 1924965 w 1924965"/>
              <a:gd name="connsiteY4" fmla="*/ 4719824 h 4912320"/>
              <a:gd name="connsiteX5" fmla="*/ 1732468 w 1924965"/>
              <a:gd name="connsiteY5" fmla="*/ 4912321 h 4912320"/>
              <a:gd name="connsiteX6" fmla="*/ 192497 w 1924965"/>
              <a:gd name="connsiteY6" fmla="*/ 4912320 h 4912320"/>
              <a:gd name="connsiteX7" fmla="*/ 0 w 1924965"/>
              <a:gd name="connsiteY7" fmla="*/ 4719823 h 4912320"/>
              <a:gd name="connsiteX8" fmla="*/ 0 w 1924965"/>
              <a:gd name="connsiteY8" fmla="*/ 192497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965" h="4912320">
                <a:moveTo>
                  <a:pt x="0" y="192497"/>
                </a:moveTo>
                <a:cubicBezTo>
                  <a:pt x="0" y="86184"/>
                  <a:pt x="86184" y="0"/>
                  <a:pt x="192497" y="0"/>
                </a:cubicBezTo>
                <a:lnTo>
                  <a:pt x="1732469" y="0"/>
                </a:lnTo>
                <a:cubicBezTo>
                  <a:pt x="1838782" y="0"/>
                  <a:pt x="1924966" y="86184"/>
                  <a:pt x="1924966" y="192497"/>
                </a:cubicBezTo>
                <a:cubicBezTo>
                  <a:pt x="1924966" y="1701606"/>
                  <a:pt x="1924965" y="3210715"/>
                  <a:pt x="1924965" y="4719824"/>
                </a:cubicBezTo>
                <a:cubicBezTo>
                  <a:pt x="1924965" y="4826137"/>
                  <a:pt x="1838781" y="4912321"/>
                  <a:pt x="1732468" y="4912321"/>
                </a:cubicBezTo>
                <a:lnTo>
                  <a:pt x="192497" y="4912320"/>
                </a:lnTo>
                <a:cubicBezTo>
                  <a:pt x="86184" y="4912320"/>
                  <a:pt x="0" y="4826136"/>
                  <a:pt x="0" y="4719823"/>
                </a:cubicBezTo>
                <a:lnTo>
                  <a:pt x="0" y="192497"/>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هدر الاخطاء</a:t>
            </a:r>
            <a:endParaRPr lang="ar-EG" sz="2000" b="1" kern="1200" dirty="0">
              <a:solidFill>
                <a:srgbClr val="002060"/>
              </a:solidFill>
            </a:endParaRPr>
          </a:p>
        </p:txBody>
      </p:sp>
      <p:sp>
        <p:nvSpPr>
          <p:cNvPr id="10" name="Freeform 9"/>
          <p:cNvSpPr/>
          <p:nvPr/>
        </p:nvSpPr>
        <p:spPr>
          <a:xfrm>
            <a:off x="2803348" y="2870696"/>
            <a:ext cx="1539972" cy="3193008"/>
          </a:xfrm>
          <a:custGeom>
            <a:avLst/>
            <a:gdLst>
              <a:gd name="connsiteX0" fmla="*/ 0 w 1539972"/>
              <a:gd name="connsiteY0" fmla="*/ 153997 h 3193008"/>
              <a:gd name="connsiteX1" fmla="*/ 153997 w 1539972"/>
              <a:gd name="connsiteY1" fmla="*/ 0 h 3193008"/>
              <a:gd name="connsiteX2" fmla="*/ 1385975 w 1539972"/>
              <a:gd name="connsiteY2" fmla="*/ 0 h 3193008"/>
              <a:gd name="connsiteX3" fmla="*/ 1539972 w 1539972"/>
              <a:gd name="connsiteY3" fmla="*/ 153997 h 3193008"/>
              <a:gd name="connsiteX4" fmla="*/ 1539972 w 1539972"/>
              <a:gd name="connsiteY4" fmla="*/ 3039011 h 3193008"/>
              <a:gd name="connsiteX5" fmla="*/ 1385975 w 1539972"/>
              <a:gd name="connsiteY5" fmla="*/ 3193008 h 3193008"/>
              <a:gd name="connsiteX6" fmla="*/ 153997 w 1539972"/>
              <a:gd name="connsiteY6" fmla="*/ 3193008 h 3193008"/>
              <a:gd name="connsiteX7" fmla="*/ 0 w 1539972"/>
              <a:gd name="connsiteY7" fmla="*/ 3039011 h 3193008"/>
              <a:gd name="connsiteX8" fmla="*/ 0 w 1539972"/>
              <a:gd name="connsiteY8" fmla="*/ 153997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972" h="3193008">
                <a:moveTo>
                  <a:pt x="0" y="153997"/>
                </a:moveTo>
                <a:cubicBezTo>
                  <a:pt x="0" y="68947"/>
                  <a:pt x="68947" y="0"/>
                  <a:pt x="153997" y="0"/>
                </a:cubicBezTo>
                <a:lnTo>
                  <a:pt x="1385975" y="0"/>
                </a:lnTo>
                <a:cubicBezTo>
                  <a:pt x="1471025" y="0"/>
                  <a:pt x="1539972" y="68947"/>
                  <a:pt x="1539972" y="153997"/>
                </a:cubicBezTo>
                <a:lnTo>
                  <a:pt x="1539972" y="3039011"/>
                </a:lnTo>
                <a:cubicBezTo>
                  <a:pt x="1539972" y="3124061"/>
                  <a:pt x="1471025" y="3193008"/>
                  <a:pt x="1385975" y="3193008"/>
                </a:cubicBezTo>
                <a:lnTo>
                  <a:pt x="153997" y="3193008"/>
                </a:lnTo>
                <a:cubicBezTo>
                  <a:pt x="68947" y="3193008"/>
                  <a:pt x="0" y="3124061"/>
                  <a:pt x="0" y="3039011"/>
                </a:cubicBezTo>
                <a:lnTo>
                  <a:pt x="0" y="153997"/>
                </a:lnTo>
                <a:close/>
              </a:path>
            </a:pathLst>
          </a:cu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spcFirstLastPara="0" vert="horz" wrap="square" lIns="95904" tIns="83204" rIns="95904" bIns="83204" numCol="1" spcCol="1270" anchor="ctr" anchorCtr="0">
            <a:noAutofit/>
          </a:bodyPr>
          <a:lstStyle/>
          <a:p>
            <a:pPr lvl="0" algn="justLow" defTabSz="889000" rtl="1">
              <a:lnSpc>
                <a:spcPct val="90000"/>
              </a:lnSpc>
              <a:spcBef>
                <a:spcPct val="0"/>
              </a:spcBef>
              <a:spcAft>
                <a:spcPct val="35000"/>
              </a:spcAft>
            </a:pPr>
            <a:r>
              <a:rPr lang="ar-EG" sz="2000" b="1" kern="1200" dirty="0" smtClean="0"/>
              <a:t>هو الفاقد بسب وجود عيوب فى المنتج وعدم تطابقة مع المواصفات وينتج عنه ضياع المواد الآولية والعمل المبذول لإنتاجه</a:t>
            </a:r>
            <a:endParaRPr lang="ar-EG" sz="2000" b="1" kern="1200" dirty="0"/>
          </a:p>
        </p:txBody>
      </p:sp>
      <p:sp>
        <p:nvSpPr>
          <p:cNvPr id="11" name="Freeform 10"/>
          <p:cNvSpPr/>
          <p:nvPr/>
        </p:nvSpPr>
        <p:spPr>
          <a:xfrm>
            <a:off x="541513" y="1397000"/>
            <a:ext cx="1924965" cy="4912320"/>
          </a:xfrm>
          <a:custGeom>
            <a:avLst/>
            <a:gdLst>
              <a:gd name="connsiteX0" fmla="*/ 0 w 1924965"/>
              <a:gd name="connsiteY0" fmla="*/ 192497 h 4912320"/>
              <a:gd name="connsiteX1" fmla="*/ 192497 w 1924965"/>
              <a:gd name="connsiteY1" fmla="*/ 0 h 4912320"/>
              <a:gd name="connsiteX2" fmla="*/ 1732469 w 1924965"/>
              <a:gd name="connsiteY2" fmla="*/ 0 h 4912320"/>
              <a:gd name="connsiteX3" fmla="*/ 1924966 w 1924965"/>
              <a:gd name="connsiteY3" fmla="*/ 192497 h 4912320"/>
              <a:gd name="connsiteX4" fmla="*/ 1924965 w 1924965"/>
              <a:gd name="connsiteY4" fmla="*/ 4719824 h 4912320"/>
              <a:gd name="connsiteX5" fmla="*/ 1732468 w 1924965"/>
              <a:gd name="connsiteY5" fmla="*/ 4912321 h 4912320"/>
              <a:gd name="connsiteX6" fmla="*/ 192497 w 1924965"/>
              <a:gd name="connsiteY6" fmla="*/ 4912320 h 4912320"/>
              <a:gd name="connsiteX7" fmla="*/ 0 w 1924965"/>
              <a:gd name="connsiteY7" fmla="*/ 4719823 h 4912320"/>
              <a:gd name="connsiteX8" fmla="*/ 0 w 1924965"/>
              <a:gd name="connsiteY8" fmla="*/ 192497 h 491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965" h="4912320">
                <a:moveTo>
                  <a:pt x="0" y="192497"/>
                </a:moveTo>
                <a:cubicBezTo>
                  <a:pt x="0" y="86184"/>
                  <a:pt x="86184" y="0"/>
                  <a:pt x="192497" y="0"/>
                </a:cubicBezTo>
                <a:lnTo>
                  <a:pt x="1732469" y="0"/>
                </a:lnTo>
                <a:cubicBezTo>
                  <a:pt x="1838782" y="0"/>
                  <a:pt x="1924966" y="86184"/>
                  <a:pt x="1924966" y="192497"/>
                </a:cubicBezTo>
                <a:cubicBezTo>
                  <a:pt x="1924966" y="1701606"/>
                  <a:pt x="1924965" y="3210715"/>
                  <a:pt x="1924965" y="4719824"/>
                </a:cubicBezTo>
                <a:cubicBezTo>
                  <a:pt x="1924965" y="4826137"/>
                  <a:pt x="1838781" y="4912321"/>
                  <a:pt x="1732468" y="4912321"/>
                </a:cubicBezTo>
                <a:lnTo>
                  <a:pt x="192497" y="4912320"/>
                </a:lnTo>
                <a:cubicBezTo>
                  <a:pt x="86184" y="4912320"/>
                  <a:pt x="0" y="4826136"/>
                  <a:pt x="0" y="4719823"/>
                </a:cubicBezTo>
                <a:lnTo>
                  <a:pt x="0" y="192497"/>
                </a:lnTo>
                <a:close/>
              </a:path>
            </a:pathLst>
          </a:cu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3514824" numCol="1" spcCol="1270" anchor="ctr" anchorCtr="0">
            <a:noAutofit/>
          </a:bodyPr>
          <a:lstStyle/>
          <a:p>
            <a:pPr lvl="0" algn="ctr" defTabSz="889000" rtl="1">
              <a:lnSpc>
                <a:spcPct val="90000"/>
              </a:lnSpc>
              <a:spcBef>
                <a:spcPct val="0"/>
              </a:spcBef>
              <a:spcAft>
                <a:spcPct val="35000"/>
              </a:spcAft>
            </a:pPr>
            <a:r>
              <a:rPr lang="ar-EG" sz="2000" b="1" kern="1200" dirty="0" smtClean="0">
                <a:solidFill>
                  <a:srgbClr val="002060"/>
                </a:solidFill>
              </a:rPr>
              <a:t>هدر التشغيل </a:t>
            </a:r>
            <a:endParaRPr lang="ar-EG" sz="2000" b="1" kern="1200" dirty="0">
              <a:solidFill>
                <a:srgbClr val="002060"/>
              </a:solidFill>
            </a:endParaRPr>
          </a:p>
        </p:txBody>
      </p:sp>
      <p:sp>
        <p:nvSpPr>
          <p:cNvPr id="12" name="Freeform 11"/>
          <p:cNvSpPr/>
          <p:nvPr/>
        </p:nvSpPr>
        <p:spPr>
          <a:xfrm>
            <a:off x="734010" y="2870696"/>
            <a:ext cx="1539972" cy="3193008"/>
          </a:xfrm>
          <a:custGeom>
            <a:avLst/>
            <a:gdLst>
              <a:gd name="connsiteX0" fmla="*/ 0 w 1539972"/>
              <a:gd name="connsiteY0" fmla="*/ 153997 h 3193008"/>
              <a:gd name="connsiteX1" fmla="*/ 153997 w 1539972"/>
              <a:gd name="connsiteY1" fmla="*/ 0 h 3193008"/>
              <a:gd name="connsiteX2" fmla="*/ 1385975 w 1539972"/>
              <a:gd name="connsiteY2" fmla="*/ 0 h 3193008"/>
              <a:gd name="connsiteX3" fmla="*/ 1539972 w 1539972"/>
              <a:gd name="connsiteY3" fmla="*/ 153997 h 3193008"/>
              <a:gd name="connsiteX4" fmla="*/ 1539972 w 1539972"/>
              <a:gd name="connsiteY4" fmla="*/ 3039011 h 3193008"/>
              <a:gd name="connsiteX5" fmla="*/ 1385975 w 1539972"/>
              <a:gd name="connsiteY5" fmla="*/ 3193008 h 3193008"/>
              <a:gd name="connsiteX6" fmla="*/ 153997 w 1539972"/>
              <a:gd name="connsiteY6" fmla="*/ 3193008 h 3193008"/>
              <a:gd name="connsiteX7" fmla="*/ 0 w 1539972"/>
              <a:gd name="connsiteY7" fmla="*/ 3039011 h 3193008"/>
              <a:gd name="connsiteX8" fmla="*/ 0 w 1539972"/>
              <a:gd name="connsiteY8" fmla="*/ 153997 h 319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972" h="3193008">
                <a:moveTo>
                  <a:pt x="0" y="153997"/>
                </a:moveTo>
                <a:cubicBezTo>
                  <a:pt x="0" y="68947"/>
                  <a:pt x="68947" y="0"/>
                  <a:pt x="153997" y="0"/>
                </a:cubicBezTo>
                <a:lnTo>
                  <a:pt x="1385975" y="0"/>
                </a:lnTo>
                <a:cubicBezTo>
                  <a:pt x="1471025" y="0"/>
                  <a:pt x="1539972" y="68947"/>
                  <a:pt x="1539972" y="153997"/>
                </a:cubicBezTo>
                <a:lnTo>
                  <a:pt x="1539972" y="3039011"/>
                </a:lnTo>
                <a:cubicBezTo>
                  <a:pt x="1539972" y="3124061"/>
                  <a:pt x="1471025" y="3193008"/>
                  <a:pt x="1385975" y="3193008"/>
                </a:cubicBezTo>
                <a:lnTo>
                  <a:pt x="153997" y="3193008"/>
                </a:lnTo>
                <a:cubicBezTo>
                  <a:pt x="68947" y="3193008"/>
                  <a:pt x="0" y="3124061"/>
                  <a:pt x="0" y="3039011"/>
                </a:cubicBezTo>
                <a:lnTo>
                  <a:pt x="0" y="153997"/>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95904" tIns="83204" rIns="95904" bIns="83204" numCol="1" spcCol="1270" anchor="ctr" anchorCtr="0">
            <a:noAutofit/>
          </a:bodyPr>
          <a:lstStyle/>
          <a:p>
            <a:pPr lvl="0" algn="justLow" defTabSz="889000" rtl="1">
              <a:lnSpc>
                <a:spcPct val="90000"/>
              </a:lnSpc>
              <a:spcBef>
                <a:spcPct val="0"/>
              </a:spcBef>
              <a:spcAft>
                <a:spcPct val="35000"/>
              </a:spcAft>
            </a:pPr>
            <a:r>
              <a:rPr lang="ar-EG" sz="2000" b="1" kern="1200" dirty="0" smtClean="0"/>
              <a:t>هو كل ما يكون فى مرحلة التشغيل والمعالجة من خطوات أو إجراءات أو عمليات.</a:t>
            </a:r>
            <a:endParaRPr lang="ar-EG" sz="2000" b="1" kern="1200" dirty="0"/>
          </a:p>
        </p:txBody>
      </p:sp>
    </p:spTree>
    <p:extLst>
      <p:ext uri="{BB962C8B-B14F-4D97-AF65-F5344CB8AC3E}">
        <p14:creationId xmlns:p14="http://schemas.microsoft.com/office/powerpoint/2010/main" xmlns="" val="3513840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تعريف مورا</a:t>
            </a:r>
            <a:endParaRPr lang="ar-EG" sz="3200" b="1" dirty="0">
              <a:solidFill>
                <a:schemeClr val="bg1"/>
              </a:solidFill>
            </a:endParaRPr>
          </a:p>
        </p:txBody>
      </p:sp>
      <p:graphicFrame>
        <p:nvGraphicFramePr>
          <p:cNvPr id="3" name="Diagram 2"/>
          <p:cNvGraphicFramePr/>
          <p:nvPr>
            <p:extLst>
              <p:ext uri="{D42A27DB-BD31-4B8C-83A1-F6EECF244321}">
                <p14:modId xmlns:p14="http://schemas.microsoft.com/office/powerpoint/2010/main" xmlns="" val="3592052883"/>
              </p:ext>
            </p:extLst>
          </p:nvPr>
        </p:nvGraphicFramePr>
        <p:xfrm>
          <a:off x="611560" y="1916832"/>
          <a:ext cx="763284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55773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أسباب عدم التناغم </a:t>
            </a:r>
          </a:p>
        </p:txBody>
      </p:sp>
      <p:sp>
        <p:nvSpPr>
          <p:cNvPr id="5" name="Rectangle 4"/>
          <p:cNvSpPr/>
          <p:nvPr/>
        </p:nvSpPr>
        <p:spPr>
          <a:xfrm>
            <a:off x="251520" y="1196752"/>
            <a:ext cx="8892480" cy="5400600"/>
          </a:xfrm>
          <a:prstGeom prst="rect">
            <a:avLst/>
          </a:prstGeom>
          <a:noFill/>
        </p:spPr>
      </p:sp>
      <p:sp>
        <p:nvSpPr>
          <p:cNvPr id="7" name="Isosceles Triangle 6"/>
          <p:cNvSpPr/>
          <p:nvPr/>
        </p:nvSpPr>
        <p:spPr>
          <a:xfrm>
            <a:off x="1592414" y="1196752"/>
            <a:ext cx="5400600" cy="5400600"/>
          </a:xfrm>
          <a:prstGeom prst="triangl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4292714" y="1739712"/>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انتفاء وجود دليل تنظيمى للمنظمة .</a:t>
            </a:r>
            <a:endParaRPr lang="ar-EG" sz="2000" b="1" kern="1200" dirty="0"/>
          </a:p>
        </p:txBody>
      </p:sp>
      <p:sp>
        <p:nvSpPr>
          <p:cNvPr id="9" name="Freeform 8"/>
          <p:cNvSpPr/>
          <p:nvPr/>
        </p:nvSpPr>
        <p:spPr>
          <a:xfrm>
            <a:off x="4292714" y="2458825"/>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انتفاء وجود منهج متفق عليه لآداء العمليات </a:t>
            </a:r>
            <a:endParaRPr lang="ar-EG" sz="2000" b="1" kern="1200" dirty="0"/>
          </a:p>
        </p:txBody>
      </p:sp>
      <p:sp>
        <p:nvSpPr>
          <p:cNvPr id="10" name="Freeform 9"/>
          <p:cNvSpPr/>
          <p:nvPr/>
        </p:nvSpPr>
        <p:spPr>
          <a:xfrm>
            <a:off x="4292714" y="3177938"/>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انتفاء وجود توصيف للوظائف .</a:t>
            </a:r>
            <a:endParaRPr lang="ar-EG" sz="2000" b="1" kern="1200" dirty="0"/>
          </a:p>
        </p:txBody>
      </p:sp>
      <p:sp>
        <p:nvSpPr>
          <p:cNvPr id="11" name="Freeform 10"/>
          <p:cNvSpPr/>
          <p:nvPr/>
        </p:nvSpPr>
        <p:spPr>
          <a:xfrm>
            <a:off x="4292714" y="3897052"/>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انتفاء وجود تحديدلإجراءات العمل وتوحيدها وربطها بالعمليات .</a:t>
            </a:r>
            <a:endParaRPr lang="ar-EG" sz="2000" b="1" kern="1200" dirty="0"/>
          </a:p>
        </p:txBody>
      </p:sp>
      <p:sp>
        <p:nvSpPr>
          <p:cNvPr id="12" name="Freeform 11"/>
          <p:cNvSpPr/>
          <p:nvPr/>
        </p:nvSpPr>
        <p:spPr>
          <a:xfrm>
            <a:off x="4292714" y="4616165"/>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التغيير المستمر للأنظمة والتعليمات وعدم ثباتها لوقت كاف .</a:t>
            </a:r>
            <a:endParaRPr lang="ar-EG" sz="2000" b="1" kern="1200" dirty="0"/>
          </a:p>
        </p:txBody>
      </p:sp>
      <p:sp>
        <p:nvSpPr>
          <p:cNvPr id="13" name="Freeform 12"/>
          <p:cNvSpPr/>
          <p:nvPr/>
        </p:nvSpPr>
        <p:spPr>
          <a:xfrm>
            <a:off x="4292714" y="5335278"/>
            <a:ext cx="3510390" cy="639211"/>
          </a:xfrm>
          <a:custGeom>
            <a:avLst/>
            <a:gdLst>
              <a:gd name="connsiteX0" fmla="*/ 0 w 3510390"/>
              <a:gd name="connsiteY0" fmla="*/ 106537 h 639211"/>
              <a:gd name="connsiteX1" fmla="*/ 106537 w 3510390"/>
              <a:gd name="connsiteY1" fmla="*/ 0 h 639211"/>
              <a:gd name="connsiteX2" fmla="*/ 3403853 w 3510390"/>
              <a:gd name="connsiteY2" fmla="*/ 0 h 639211"/>
              <a:gd name="connsiteX3" fmla="*/ 3510390 w 3510390"/>
              <a:gd name="connsiteY3" fmla="*/ 106537 h 639211"/>
              <a:gd name="connsiteX4" fmla="*/ 3510390 w 3510390"/>
              <a:gd name="connsiteY4" fmla="*/ 532674 h 639211"/>
              <a:gd name="connsiteX5" fmla="*/ 3403853 w 3510390"/>
              <a:gd name="connsiteY5" fmla="*/ 639211 h 639211"/>
              <a:gd name="connsiteX6" fmla="*/ 106537 w 3510390"/>
              <a:gd name="connsiteY6" fmla="*/ 639211 h 639211"/>
              <a:gd name="connsiteX7" fmla="*/ 0 w 3510390"/>
              <a:gd name="connsiteY7" fmla="*/ 532674 h 639211"/>
              <a:gd name="connsiteX8" fmla="*/ 0 w 3510390"/>
              <a:gd name="connsiteY8" fmla="*/ 106537 h 6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0390" h="639211">
                <a:moveTo>
                  <a:pt x="0" y="106537"/>
                </a:moveTo>
                <a:cubicBezTo>
                  <a:pt x="0" y="47698"/>
                  <a:pt x="47698" y="0"/>
                  <a:pt x="106537" y="0"/>
                </a:cubicBezTo>
                <a:lnTo>
                  <a:pt x="3403853" y="0"/>
                </a:lnTo>
                <a:cubicBezTo>
                  <a:pt x="3462692" y="0"/>
                  <a:pt x="3510390" y="47698"/>
                  <a:pt x="3510390" y="106537"/>
                </a:cubicBezTo>
                <a:lnTo>
                  <a:pt x="3510390" y="532674"/>
                </a:lnTo>
                <a:cubicBezTo>
                  <a:pt x="3510390" y="591513"/>
                  <a:pt x="3462692" y="639211"/>
                  <a:pt x="3403853" y="639211"/>
                </a:cubicBezTo>
                <a:lnTo>
                  <a:pt x="106537" y="639211"/>
                </a:lnTo>
                <a:cubicBezTo>
                  <a:pt x="47698" y="639211"/>
                  <a:pt x="0" y="591513"/>
                  <a:pt x="0" y="532674"/>
                </a:cubicBezTo>
                <a:lnTo>
                  <a:pt x="0" y="1065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04" tIns="107404" rIns="107404" bIns="107404" numCol="1" spcCol="1270" anchor="ctr" anchorCtr="0">
            <a:noAutofit/>
          </a:bodyPr>
          <a:lstStyle/>
          <a:p>
            <a:pPr lvl="0" algn="ctr" defTabSz="889000" rtl="1">
              <a:lnSpc>
                <a:spcPct val="90000"/>
              </a:lnSpc>
              <a:spcBef>
                <a:spcPct val="0"/>
              </a:spcBef>
              <a:spcAft>
                <a:spcPct val="35000"/>
              </a:spcAft>
            </a:pPr>
            <a:r>
              <a:rPr lang="ar-EG" sz="2000" b="1" kern="1200" dirty="0" smtClean="0"/>
              <a:t>غياب اللوائح والتعليمات المنظمة للعمل ، او قصورها أو عدم ثباتها لوقت .</a:t>
            </a:r>
            <a:endParaRPr lang="ar-EG" sz="2000" b="1" kern="1200" dirty="0"/>
          </a:p>
        </p:txBody>
      </p:sp>
    </p:spTree>
    <p:extLst>
      <p:ext uri="{BB962C8B-B14F-4D97-AF65-F5344CB8AC3E}">
        <p14:creationId xmlns:p14="http://schemas.microsoft.com/office/powerpoint/2010/main" xmlns="" val="3168175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تعريف موري </a:t>
            </a:r>
            <a:r>
              <a:rPr lang="en-US" sz="3200" b="1" dirty="0" err="1">
                <a:solidFill>
                  <a:schemeClr val="bg1"/>
                </a:solidFill>
              </a:rPr>
              <a:t>Muri</a:t>
            </a:r>
            <a:endParaRPr lang="ar-EG" sz="3200" b="1" dirty="0">
              <a:solidFill>
                <a:schemeClr val="bg1"/>
              </a:solidFill>
            </a:endParaRPr>
          </a:p>
        </p:txBody>
      </p:sp>
      <p:graphicFrame>
        <p:nvGraphicFramePr>
          <p:cNvPr id="3" name="Diagram 2"/>
          <p:cNvGraphicFramePr/>
          <p:nvPr>
            <p:extLst>
              <p:ext uri="{D42A27DB-BD31-4B8C-83A1-F6EECF244321}">
                <p14:modId xmlns:p14="http://schemas.microsoft.com/office/powerpoint/2010/main" xmlns="" val="4269517314"/>
              </p:ext>
            </p:extLst>
          </p:nvPr>
        </p:nvGraphicFramePr>
        <p:xfrm>
          <a:off x="755576" y="1916832"/>
          <a:ext cx="7200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003693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الارتباط بين أنواع الفاقد</a:t>
            </a:r>
          </a:p>
        </p:txBody>
      </p:sp>
      <p:sp>
        <p:nvSpPr>
          <p:cNvPr id="3" name="Rounded Rectangle 2"/>
          <p:cNvSpPr/>
          <p:nvPr/>
        </p:nvSpPr>
        <p:spPr>
          <a:xfrm>
            <a:off x="5436096" y="2132856"/>
            <a:ext cx="3035954" cy="1933525"/>
          </a:xfrm>
          <a:prstGeom prst="roundRect">
            <a:avLst/>
          </a:prstGeom>
          <a:solidFill>
            <a:srgbClr val="FFC000"/>
          </a:solidFill>
          <a:ln w="12700" cap="flat" cmpd="sng" algn="ctr">
            <a:solidFill>
              <a:srgbClr val="ED7D3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هدر</a:t>
            </a: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4" name="Rounded Rectangle 3"/>
          <p:cNvSpPr/>
          <p:nvPr/>
        </p:nvSpPr>
        <p:spPr>
          <a:xfrm>
            <a:off x="3065641" y="3799731"/>
            <a:ext cx="3035954" cy="1933525"/>
          </a:xfrm>
          <a:prstGeom prst="roundRect">
            <a:avLst/>
          </a:prstGeom>
          <a:solidFill>
            <a:srgbClr val="8AD723"/>
          </a:solidFill>
          <a:ln w="12700" cap="flat" cmpd="sng" algn="ctr">
            <a:solidFill>
              <a:srgbClr val="ED7D3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2400" b="1">
                <a:solidFill>
                  <a:srgbClr val="002060"/>
                </a:solidFill>
                <a:effectLst/>
                <a:latin typeface="Calibri" panose="020F0502020204030204" pitchFamily="34" charset="0"/>
                <a:ea typeface="Calibri" panose="020F0502020204030204" pitchFamily="34" charset="0"/>
                <a:cs typeface="Arial" panose="020B0604020202020204" pitchFamily="34" charset="0"/>
              </a:rPr>
              <a:t>تناغم</a:t>
            </a: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5" name="Rounded Rectangle 4"/>
          <p:cNvSpPr/>
          <p:nvPr/>
        </p:nvSpPr>
        <p:spPr>
          <a:xfrm>
            <a:off x="695186" y="2199531"/>
            <a:ext cx="3035954" cy="1933525"/>
          </a:xfrm>
          <a:prstGeom prst="roundRect">
            <a:avLst/>
          </a:prstGeom>
          <a:solidFill>
            <a:srgbClr val="00B050"/>
          </a:solidFill>
          <a:ln w="12700" cap="flat" cmpd="sng" algn="ctr">
            <a:solidFill>
              <a:srgbClr val="ED7D31"/>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EG"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إجهاد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7" name="Straight Arrow Connector 6"/>
          <p:cNvCxnSpPr/>
          <p:nvPr/>
        </p:nvCxnSpPr>
        <p:spPr>
          <a:xfrm>
            <a:off x="2308747" y="2635677"/>
            <a:ext cx="4461932" cy="6969"/>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2308747" y="3523456"/>
            <a:ext cx="1485900" cy="108585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H="1">
            <a:off x="5354770" y="3378577"/>
            <a:ext cx="1524000" cy="112395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
        <p:nvSpPr>
          <p:cNvPr id="10" name="Rectangle 11"/>
          <p:cNvSpPr>
            <a:spLocks noChangeArrowheads="1"/>
          </p:cNvSpPr>
          <p:nvPr/>
        </p:nvSpPr>
        <p:spPr bwMode="auto">
          <a:xfrm>
            <a:off x="0" y="457200"/>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Tree>
    <p:extLst>
      <p:ext uri="{BB962C8B-B14F-4D97-AF65-F5344CB8AC3E}">
        <p14:creationId xmlns:p14="http://schemas.microsoft.com/office/powerpoint/2010/main" xmlns="" val="1288077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يوجد ارتباط وثيق بين أنواع الفاقد وليس من اليسير الفصل </a:t>
            </a:r>
            <a:r>
              <a:rPr lang="ar-EG" sz="3200" b="1" dirty="0" smtClean="0">
                <a:solidFill>
                  <a:schemeClr val="bg1"/>
                </a:solidFill>
              </a:rPr>
              <a:t>بينها</a:t>
            </a:r>
            <a:endParaRPr lang="ar-EG" sz="3200" b="1" dirty="0">
              <a:solidFill>
                <a:schemeClr val="bg1"/>
              </a:solidFill>
            </a:endParaRPr>
          </a:p>
        </p:txBody>
      </p:sp>
      <p:sp>
        <p:nvSpPr>
          <p:cNvPr id="4" name="Rectangle 3"/>
          <p:cNvSpPr/>
          <p:nvPr/>
        </p:nvSpPr>
        <p:spPr>
          <a:xfrm>
            <a:off x="755576" y="1701755"/>
            <a:ext cx="7344816" cy="7056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 name="Freeform 4"/>
          <p:cNvSpPr/>
          <p:nvPr/>
        </p:nvSpPr>
        <p:spPr>
          <a:xfrm>
            <a:off x="2591779" y="1288475"/>
            <a:ext cx="5141371" cy="826560"/>
          </a:xfrm>
          <a:custGeom>
            <a:avLst/>
            <a:gdLst>
              <a:gd name="connsiteX0" fmla="*/ 0 w 5141371"/>
              <a:gd name="connsiteY0" fmla="*/ 137763 h 826560"/>
              <a:gd name="connsiteX1" fmla="*/ 137763 w 5141371"/>
              <a:gd name="connsiteY1" fmla="*/ 0 h 826560"/>
              <a:gd name="connsiteX2" fmla="*/ 5003608 w 5141371"/>
              <a:gd name="connsiteY2" fmla="*/ 0 h 826560"/>
              <a:gd name="connsiteX3" fmla="*/ 5141371 w 5141371"/>
              <a:gd name="connsiteY3" fmla="*/ 137763 h 826560"/>
              <a:gd name="connsiteX4" fmla="*/ 5141371 w 5141371"/>
              <a:gd name="connsiteY4" fmla="*/ 688797 h 826560"/>
              <a:gd name="connsiteX5" fmla="*/ 5003608 w 5141371"/>
              <a:gd name="connsiteY5" fmla="*/ 826560 h 826560"/>
              <a:gd name="connsiteX6" fmla="*/ 137763 w 5141371"/>
              <a:gd name="connsiteY6" fmla="*/ 826560 h 826560"/>
              <a:gd name="connsiteX7" fmla="*/ 0 w 5141371"/>
              <a:gd name="connsiteY7" fmla="*/ 688797 h 826560"/>
              <a:gd name="connsiteX8" fmla="*/ 0 w 5141371"/>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371" h="826560">
                <a:moveTo>
                  <a:pt x="0" y="137763"/>
                </a:moveTo>
                <a:cubicBezTo>
                  <a:pt x="0" y="61679"/>
                  <a:pt x="61679" y="0"/>
                  <a:pt x="137763" y="0"/>
                </a:cubicBezTo>
                <a:lnTo>
                  <a:pt x="5003608" y="0"/>
                </a:lnTo>
                <a:cubicBezTo>
                  <a:pt x="5079692" y="0"/>
                  <a:pt x="5141371" y="61679"/>
                  <a:pt x="5141371" y="137763"/>
                </a:cubicBezTo>
                <a:lnTo>
                  <a:pt x="5141371" y="688797"/>
                </a:lnTo>
                <a:cubicBezTo>
                  <a:pt x="5141371" y="764881"/>
                  <a:pt x="5079692" y="826560"/>
                  <a:pt x="5003608" y="826560"/>
                </a:cubicBezTo>
                <a:lnTo>
                  <a:pt x="137763" y="826560"/>
                </a:lnTo>
                <a:cubicBezTo>
                  <a:pt x="61679" y="826560"/>
                  <a:pt x="0" y="764881"/>
                  <a:pt x="0" y="688797"/>
                </a:cubicBezTo>
                <a:lnTo>
                  <a:pt x="0" y="137763"/>
                </a:ln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4681" tIns="40349" rIns="234681" bIns="40349" numCol="1" spcCol="1270" anchor="ctr" anchorCtr="0">
            <a:noAutofit/>
          </a:bodyPr>
          <a:lstStyle/>
          <a:p>
            <a:pPr lvl="0" algn="ctr" defTabSz="889000" rtl="1">
              <a:lnSpc>
                <a:spcPct val="90000"/>
              </a:lnSpc>
              <a:spcBef>
                <a:spcPct val="0"/>
              </a:spcBef>
              <a:spcAft>
                <a:spcPct val="35000"/>
              </a:spcAft>
            </a:pPr>
            <a:r>
              <a:rPr lang="ar-EG" sz="2000" b="1" kern="1200" dirty="0">
                <a:solidFill>
                  <a:sysClr val="window" lastClr="FFFFFF"/>
                </a:solidFill>
                <a:latin typeface="Calibri" panose="020F0502020204030204"/>
                <a:ea typeface="+mn-ea"/>
                <a:cs typeface="Arial" panose="020B0604020202020204" pitchFamily="34" charset="0"/>
              </a:rPr>
              <a:t>الإفراط فى الانتاج بزيادة عدد برامج الخطة التشغيلية للإدارة ( هدر ) يؤدى إلى </a:t>
            </a:r>
            <a:endParaRPr lang="ar-SA" sz="2000" b="1" kern="1200" dirty="0">
              <a:solidFill>
                <a:sysClr val="window" lastClr="FFFFFF"/>
              </a:solidFill>
              <a:latin typeface="Calibri" panose="020F0502020204030204"/>
              <a:ea typeface="+mn-ea"/>
              <a:cs typeface="Arial" panose="020B0604020202020204" pitchFamily="34" charset="0"/>
            </a:endParaRPr>
          </a:p>
        </p:txBody>
      </p:sp>
      <p:sp>
        <p:nvSpPr>
          <p:cNvPr id="7" name="Rectangle 6"/>
          <p:cNvSpPr/>
          <p:nvPr/>
        </p:nvSpPr>
        <p:spPr>
          <a:xfrm>
            <a:off x="755576" y="2971836"/>
            <a:ext cx="7344816" cy="705600"/>
          </a:xfrm>
          <a:prstGeom prst="rect">
            <a:avLst/>
          </a:prstGeom>
          <a:solidFill>
            <a:sysClr val="window" lastClr="FFFFFF">
              <a:alpha val="90000"/>
              <a:hueOff val="0"/>
              <a:satOff val="0"/>
              <a:lumOff val="0"/>
              <a:alphaOff val="0"/>
            </a:sysClr>
          </a:solidFill>
          <a:ln w="12700" cap="flat" cmpd="sng" algn="ctr">
            <a:solidFill>
              <a:srgbClr val="A5A5A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Freeform 7"/>
          <p:cNvSpPr/>
          <p:nvPr/>
        </p:nvSpPr>
        <p:spPr>
          <a:xfrm>
            <a:off x="2591779" y="2558555"/>
            <a:ext cx="5141371" cy="826560"/>
          </a:xfrm>
          <a:custGeom>
            <a:avLst/>
            <a:gdLst>
              <a:gd name="connsiteX0" fmla="*/ 0 w 5141371"/>
              <a:gd name="connsiteY0" fmla="*/ 137763 h 826560"/>
              <a:gd name="connsiteX1" fmla="*/ 137763 w 5141371"/>
              <a:gd name="connsiteY1" fmla="*/ 0 h 826560"/>
              <a:gd name="connsiteX2" fmla="*/ 5003608 w 5141371"/>
              <a:gd name="connsiteY2" fmla="*/ 0 h 826560"/>
              <a:gd name="connsiteX3" fmla="*/ 5141371 w 5141371"/>
              <a:gd name="connsiteY3" fmla="*/ 137763 h 826560"/>
              <a:gd name="connsiteX4" fmla="*/ 5141371 w 5141371"/>
              <a:gd name="connsiteY4" fmla="*/ 688797 h 826560"/>
              <a:gd name="connsiteX5" fmla="*/ 5003608 w 5141371"/>
              <a:gd name="connsiteY5" fmla="*/ 826560 h 826560"/>
              <a:gd name="connsiteX6" fmla="*/ 137763 w 5141371"/>
              <a:gd name="connsiteY6" fmla="*/ 826560 h 826560"/>
              <a:gd name="connsiteX7" fmla="*/ 0 w 5141371"/>
              <a:gd name="connsiteY7" fmla="*/ 688797 h 826560"/>
              <a:gd name="connsiteX8" fmla="*/ 0 w 5141371"/>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371" h="826560">
                <a:moveTo>
                  <a:pt x="0" y="137763"/>
                </a:moveTo>
                <a:cubicBezTo>
                  <a:pt x="0" y="61679"/>
                  <a:pt x="61679" y="0"/>
                  <a:pt x="137763" y="0"/>
                </a:cubicBezTo>
                <a:lnTo>
                  <a:pt x="5003608" y="0"/>
                </a:lnTo>
                <a:cubicBezTo>
                  <a:pt x="5079692" y="0"/>
                  <a:pt x="5141371" y="61679"/>
                  <a:pt x="5141371" y="137763"/>
                </a:cubicBezTo>
                <a:lnTo>
                  <a:pt x="5141371" y="688797"/>
                </a:lnTo>
                <a:cubicBezTo>
                  <a:pt x="5141371" y="764881"/>
                  <a:pt x="5079692" y="826560"/>
                  <a:pt x="5003608" y="826560"/>
                </a:cubicBezTo>
                <a:lnTo>
                  <a:pt x="137763" y="826560"/>
                </a:lnTo>
                <a:cubicBezTo>
                  <a:pt x="61679" y="826560"/>
                  <a:pt x="0" y="764881"/>
                  <a:pt x="0" y="688797"/>
                </a:cubicBezTo>
                <a:lnTo>
                  <a:pt x="0" y="137763"/>
                </a:lnTo>
                <a:close/>
              </a:path>
            </a:pathLst>
          </a:cu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4681" tIns="40349" rIns="234681" bIns="40349" numCol="1" spcCol="1270" anchor="ctr" anchorCtr="0">
            <a:noAutofit/>
          </a:bodyPr>
          <a:lstStyle/>
          <a:p>
            <a:pPr lvl="0" algn="ctr" defTabSz="889000" rtl="1">
              <a:lnSpc>
                <a:spcPct val="90000"/>
              </a:lnSpc>
              <a:spcBef>
                <a:spcPct val="0"/>
              </a:spcBef>
              <a:spcAft>
                <a:spcPct val="35000"/>
              </a:spcAft>
            </a:pPr>
            <a:r>
              <a:rPr lang="ar-EG" sz="2000" b="1" kern="1200" dirty="0">
                <a:solidFill>
                  <a:sysClr val="window" lastClr="FFFFFF"/>
                </a:solidFill>
                <a:latin typeface="Calibri" panose="020F0502020204030204"/>
                <a:ea typeface="+mn-ea"/>
                <a:cs typeface="Arial" panose="020B0604020202020204" pitchFamily="34" charset="0"/>
              </a:rPr>
              <a:t>هد تشغيل أى القيام بعمليات غير ضرورية أو غير ملائمة     ( هدر ) يؤدى إلى :</a:t>
            </a:r>
            <a:endParaRPr lang="ar-SA" sz="2000" b="1" kern="1200" dirty="0">
              <a:solidFill>
                <a:sysClr val="window" lastClr="FFFFFF"/>
              </a:solidFill>
              <a:latin typeface="Calibri" panose="020F0502020204030204"/>
              <a:ea typeface="+mn-ea"/>
              <a:cs typeface="Arial" panose="020B0604020202020204" pitchFamily="34" charset="0"/>
            </a:endParaRPr>
          </a:p>
        </p:txBody>
      </p:sp>
      <p:sp>
        <p:nvSpPr>
          <p:cNvPr id="9" name="Rectangle 8"/>
          <p:cNvSpPr/>
          <p:nvPr/>
        </p:nvSpPr>
        <p:spPr>
          <a:xfrm>
            <a:off x="755576" y="4241916"/>
            <a:ext cx="7344816" cy="705600"/>
          </a:xfrm>
          <a:prstGeom prst="rect">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Freeform 9"/>
          <p:cNvSpPr/>
          <p:nvPr/>
        </p:nvSpPr>
        <p:spPr>
          <a:xfrm>
            <a:off x="2591779" y="3828636"/>
            <a:ext cx="5141371" cy="826560"/>
          </a:xfrm>
          <a:custGeom>
            <a:avLst/>
            <a:gdLst>
              <a:gd name="connsiteX0" fmla="*/ 0 w 5141371"/>
              <a:gd name="connsiteY0" fmla="*/ 137763 h 826560"/>
              <a:gd name="connsiteX1" fmla="*/ 137763 w 5141371"/>
              <a:gd name="connsiteY1" fmla="*/ 0 h 826560"/>
              <a:gd name="connsiteX2" fmla="*/ 5003608 w 5141371"/>
              <a:gd name="connsiteY2" fmla="*/ 0 h 826560"/>
              <a:gd name="connsiteX3" fmla="*/ 5141371 w 5141371"/>
              <a:gd name="connsiteY3" fmla="*/ 137763 h 826560"/>
              <a:gd name="connsiteX4" fmla="*/ 5141371 w 5141371"/>
              <a:gd name="connsiteY4" fmla="*/ 688797 h 826560"/>
              <a:gd name="connsiteX5" fmla="*/ 5003608 w 5141371"/>
              <a:gd name="connsiteY5" fmla="*/ 826560 h 826560"/>
              <a:gd name="connsiteX6" fmla="*/ 137763 w 5141371"/>
              <a:gd name="connsiteY6" fmla="*/ 826560 h 826560"/>
              <a:gd name="connsiteX7" fmla="*/ 0 w 5141371"/>
              <a:gd name="connsiteY7" fmla="*/ 688797 h 826560"/>
              <a:gd name="connsiteX8" fmla="*/ 0 w 5141371"/>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371" h="826560">
                <a:moveTo>
                  <a:pt x="0" y="137763"/>
                </a:moveTo>
                <a:cubicBezTo>
                  <a:pt x="0" y="61679"/>
                  <a:pt x="61679" y="0"/>
                  <a:pt x="137763" y="0"/>
                </a:cubicBezTo>
                <a:lnTo>
                  <a:pt x="5003608" y="0"/>
                </a:lnTo>
                <a:cubicBezTo>
                  <a:pt x="5079692" y="0"/>
                  <a:pt x="5141371" y="61679"/>
                  <a:pt x="5141371" y="137763"/>
                </a:cubicBezTo>
                <a:lnTo>
                  <a:pt x="5141371" y="688797"/>
                </a:lnTo>
                <a:cubicBezTo>
                  <a:pt x="5141371" y="764881"/>
                  <a:pt x="5079692" y="826560"/>
                  <a:pt x="5003608" y="826560"/>
                </a:cubicBezTo>
                <a:lnTo>
                  <a:pt x="137763" y="826560"/>
                </a:lnTo>
                <a:cubicBezTo>
                  <a:pt x="61679" y="826560"/>
                  <a:pt x="0" y="764881"/>
                  <a:pt x="0" y="688797"/>
                </a:cubicBezTo>
                <a:lnTo>
                  <a:pt x="0" y="137763"/>
                </a:lnTo>
                <a:close/>
              </a:path>
            </a:pathLst>
          </a:cu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4681" tIns="40349" rIns="234681" bIns="40349" numCol="1" spcCol="1270" anchor="ctr" anchorCtr="0">
            <a:noAutofit/>
          </a:bodyPr>
          <a:lstStyle/>
          <a:p>
            <a:pPr lvl="0" algn="ctr" defTabSz="889000" rtl="1">
              <a:lnSpc>
                <a:spcPct val="90000"/>
              </a:lnSpc>
              <a:spcBef>
                <a:spcPct val="0"/>
              </a:spcBef>
              <a:spcAft>
                <a:spcPct val="35000"/>
              </a:spcAft>
            </a:pPr>
            <a:r>
              <a:rPr lang="ar-EG" sz="2000" b="1" kern="1200" dirty="0">
                <a:solidFill>
                  <a:sysClr val="window" lastClr="FFFFFF"/>
                </a:solidFill>
                <a:latin typeface="Calibri" panose="020F0502020204030204"/>
                <a:ea typeface="+mn-ea"/>
                <a:cs typeface="Arial" panose="020B0604020202020204" pitchFamily="34" charset="0"/>
              </a:rPr>
              <a:t>إجهاد العاملين ( هدر ) يؤدى إلى :</a:t>
            </a:r>
            <a:endParaRPr lang="ar-SA" sz="2000" b="1" kern="1200" dirty="0">
              <a:solidFill>
                <a:sysClr val="window" lastClr="FFFFFF"/>
              </a:solidFill>
              <a:latin typeface="Calibri" panose="020F0502020204030204"/>
              <a:ea typeface="+mn-ea"/>
              <a:cs typeface="Arial" panose="020B0604020202020204" pitchFamily="34" charset="0"/>
            </a:endParaRPr>
          </a:p>
        </p:txBody>
      </p:sp>
      <p:sp>
        <p:nvSpPr>
          <p:cNvPr id="11" name="Rectangle 10"/>
          <p:cNvSpPr/>
          <p:nvPr/>
        </p:nvSpPr>
        <p:spPr>
          <a:xfrm>
            <a:off x="755576" y="5511996"/>
            <a:ext cx="7344816" cy="7056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Freeform 11"/>
          <p:cNvSpPr/>
          <p:nvPr/>
        </p:nvSpPr>
        <p:spPr>
          <a:xfrm>
            <a:off x="2591779" y="5098716"/>
            <a:ext cx="5141371" cy="826560"/>
          </a:xfrm>
          <a:custGeom>
            <a:avLst/>
            <a:gdLst>
              <a:gd name="connsiteX0" fmla="*/ 0 w 5141371"/>
              <a:gd name="connsiteY0" fmla="*/ 137763 h 826560"/>
              <a:gd name="connsiteX1" fmla="*/ 137763 w 5141371"/>
              <a:gd name="connsiteY1" fmla="*/ 0 h 826560"/>
              <a:gd name="connsiteX2" fmla="*/ 5003608 w 5141371"/>
              <a:gd name="connsiteY2" fmla="*/ 0 h 826560"/>
              <a:gd name="connsiteX3" fmla="*/ 5141371 w 5141371"/>
              <a:gd name="connsiteY3" fmla="*/ 137763 h 826560"/>
              <a:gd name="connsiteX4" fmla="*/ 5141371 w 5141371"/>
              <a:gd name="connsiteY4" fmla="*/ 688797 h 826560"/>
              <a:gd name="connsiteX5" fmla="*/ 5003608 w 5141371"/>
              <a:gd name="connsiteY5" fmla="*/ 826560 h 826560"/>
              <a:gd name="connsiteX6" fmla="*/ 137763 w 5141371"/>
              <a:gd name="connsiteY6" fmla="*/ 826560 h 826560"/>
              <a:gd name="connsiteX7" fmla="*/ 0 w 5141371"/>
              <a:gd name="connsiteY7" fmla="*/ 688797 h 826560"/>
              <a:gd name="connsiteX8" fmla="*/ 0 w 5141371"/>
              <a:gd name="connsiteY8" fmla="*/ 137763 h 8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371" h="826560">
                <a:moveTo>
                  <a:pt x="0" y="137763"/>
                </a:moveTo>
                <a:cubicBezTo>
                  <a:pt x="0" y="61679"/>
                  <a:pt x="61679" y="0"/>
                  <a:pt x="137763" y="0"/>
                </a:cubicBezTo>
                <a:lnTo>
                  <a:pt x="5003608" y="0"/>
                </a:lnTo>
                <a:cubicBezTo>
                  <a:pt x="5079692" y="0"/>
                  <a:pt x="5141371" y="61679"/>
                  <a:pt x="5141371" y="137763"/>
                </a:cubicBezTo>
                <a:lnTo>
                  <a:pt x="5141371" y="688797"/>
                </a:lnTo>
                <a:cubicBezTo>
                  <a:pt x="5141371" y="764881"/>
                  <a:pt x="5079692" y="826560"/>
                  <a:pt x="5003608" y="826560"/>
                </a:cubicBezTo>
                <a:lnTo>
                  <a:pt x="137763" y="826560"/>
                </a:lnTo>
                <a:cubicBezTo>
                  <a:pt x="61679" y="826560"/>
                  <a:pt x="0" y="764881"/>
                  <a:pt x="0" y="688797"/>
                </a:cubicBezTo>
                <a:lnTo>
                  <a:pt x="0" y="137763"/>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34681" tIns="40349" rIns="234681" bIns="40349" numCol="1" spcCol="1270" anchor="ctr" anchorCtr="0">
            <a:noAutofit/>
          </a:bodyPr>
          <a:lstStyle/>
          <a:p>
            <a:pPr lvl="0" algn="ctr" defTabSz="889000" rtl="1">
              <a:lnSpc>
                <a:spcPct val="90000"/>
              </a:lnSpc>
              <a:spcBef>
                <a:spcPct val="0"/>
              </a:spcBef>
              <a:spcAft>
                <a:spcPct val="35000"/>
              </a:spcAft>
            </a:pPr>
            <a:r>
              <a:rPr lang="ar-EG" sz="2000" b="1" kern="1200" dirty="0">
                <a:solidFill>
                  <a:sysClr val="window" lastClr="FFFFFF"/>
                </a:solidFill>
                <a:latin typeface="Calibri" panose="020F0502020204030204"/>
                <a:ea typeface="+mn-ea"/>
                <a:cs typeface="Arial" panose="020B0604020202020204" pitchFamily="34" charset="0"/>
              </a:rPr>
              <a:t>إلى أنصراف العاملين - نوعا - مهامهم الرئيسية </a:t>
            </a:r>
            <a:br>
              <a:rPr lang="ar-EG" sz="2000" b="1" kern="1200" dirty="0">
                <a:solidFill>
                  <a:sysClr val="window" lastClr="FFFFFF"/>
                </a:solidFill>
                <a:latin typeface="Calibri" panose="020F0502020204030204"/>
                <a:ea typeface="+mn-ea"/>
                <a:cs typeface="Arial" panose="020B0604020202020204" pitchFamily="34" charset="0"/>
              </a:rPr>
            </a:br>
            <a:r>
              <a:rPr lang="ar-EG" sz="2000" b="1" kern="1200" dirty="0">
                <a:solidFill>
                  <a:sysClr val="window" lastClr="FFFFFF"/>
                </a:solidFill>
                <a:latin typeface="Calibri" panose="020F0502020204030204"/>
                <a:ea typeface="+mn-ea"/>
                <a:cs typeface="Arial" panose="020B0604020202020204" pitchFamily="34" charset="0"/>
              </a:rPr>
              <a:t>( عدم التناغم ) وتتأثر نتيجة الانتاج سلبا ( هدر أخطاء )</a:t>
            </a:r>
            <a:endParaRPr lang="ar-SA" sz="2000" b="1" kern="1200" dirty="0">
              <a:solidFill>
                <a:sysClr val="window" lastClr="FFFFFF"/>
              </a:solidFill>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xmlns="" val="40959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10"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stretch>
            <a:fillRect/>
          </a:stretch>
        </p:blipFill>
        <p:spPr>
          <a:xfrm>
            <a:off x="1015072" y="1988842"/>
            <a:ext cx="2534822" cy="3022228"/>
          </a:xfrm>
          <a:prstGeom prst="rect">
            <a:avLst/>
          </a:prstGeom>
        </p:spPr>
      </p:pic>
      <p:pic>
        <p:nvPicPr>
          <p:cNvPr id="2" name="Picture 1"/>
          <p:cNvPicPr>
            <a:picLocks noChangeAspect="1"/>
          </p:cNvPicPr>
          <p:nvPr/>
        </p:nvPicPr>
        <p:blipFill>
          <a:blip r:embed="rId5" cstate="print"/>
          <a:stretch>
            <a:fillRect/>
          </a:stretch>
        </p:blipFill>
        <p:spPr>
          <a:xfrm>
            <a:off x="5298768" y="2053733"/>
            <a:ext cx="2505597" cy="2948918"/>
          </a:xfrm>
          <a:prstGeom prst="rect">
            <a:avLst/>
          </a:prstGeom>
        </p:spPr>
      </p:pic>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الفاقد الظاهر والفاقد الخفى</a:t>
            </a:r>
          </a:p>
        </p:txBody>
      </p:sp>
      <p:sp>
        <p:nvSpPr>
          <p:cNvPr id="4" name="Freeform 3"/>
          <p:cNvSpPr/>
          <p:nvPr/>
        </p:nvSpPr>
        <p:spPr>
          <a:xfrm>
            <a:off x="2889521" y="2676060"/>
            <a:ext cx="2038884" cy="1883019"/>
          </a:xfrm>
          <a:custGeom>
            <a:avLst/>
            <a:gdLst>
              <a:gd name="connsiteX0" fmla="*/ 0 w 2038884"/>
              <a:gd name="connsiteY0" fmla="*/ 125479 h 1254790"/>
              <a:gd name="connsiteX1" fmla="*/ 125479 w 2038884"/>
              <a:gd name="connsiteY1" fmla="*/ 0 h 1254790"/>
              <a:gd name="connsiteX2" fmla="*/ 1913405 w 2038884"/>
              <a:gd name="connsiteY2" fmla="*/ 0 h 1254790"/>
              <a:gd name="connsiteX3" fmla="*/ 2038884 w 2038884"/>
              <a:gd name="connsiteY3" fmla="*/ 125479 h 1254790"/>
              <a:gd name="connsiteX4" fmla="*/ 2038884 w 2038884"/>
              <a:gd name="connsiteY4" fmla="*/ 1129311 h 1254790"/>
              <a:gd name="connsiteX5" fmla="*/ 1913405 w 2038884"/>
              <a:gd name="connsiteY5" fmla="*/ 1254790 h 1254790"/>
              <a:gd name="connsiteX6" fmla="*/ 125479 w 2038884"/>
              <a:gd name="connsiteY6" fmla="*/ 1254790 h 1254790"/>
              <a:gd name="connsiteX7" fmla="*/ 0 w 2038884"/>
              <a:gd name="connsiteY7" fmla="*/ 1129311 h 1254790"/>
              <a:gd name="connsiteX8" fmla="*/ 0 w 2038884"/>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884" h="1254790">
                <a:moveTo>
                  <a:pt x="0" y="125479"/>
                </a:moveTo>
                <a:cubicBezTo>
                  <a:pt x="0" y="56179"/>
                  <a:pt x="56179" y="0"/>
                  <a:pt x="125479" y="0"/>
                </a:cubicBezTo>
                <a:lnTo>
                  <a:pt x="1913405" y="0"/>
                </a:lnTo>
                <a:cubicBezTo>
                  <a:pt x="1982705" y="0"/>
                  <a:pt x="2038884" y="56179"/>
                  <a:pt x="2038884" y="125479"/>
                </a:cubicBezTo>
                <a:lnTo>
                  <a:pt x="2038884" y="1129311"/>
                </a:lnTo>
                <a:cubicBezTo>
                  <a:pt x="2038884" y="1198611"/>
                  <a:pt x="1982705" y="1254790"/>
                  <a:pt x="1913405" y="1254790"/>
                </a:cubicBezTo>
                <a:lnTo>
                  <a:pt x="125479" y="1254790"/>
                </a:lnTo>
                <a:cubicBezTo>
                  <a:pt x="56179" y="1254790"/>
                  <a:pt x="0" y="1198611"/>
                  <a:pt x="0" y="1129311"/>
                </a:cubicBezTo>
                <a:lnTo>
                  <a:pt x="0" y="125479"/>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justLow" defTabSz="711200" rtl="1">
              <a:lnSpc>
                <a:spcPct val="90000"/>
              </a:lnSpc>
              <a:spcBef>
                <a:spcPct val="0"/>
              </a:spcBef>
              <a:spcAft>
                <a:spcPct val="35000"/>
              </a:spcAft>
            </a:pPr>
            <a:r>
              <a:rPr lang="ar-EG" b="1" dirty="0"/>
              <a:t>هو الشىء الذى يكون ضروريا وفق طرائق الإنتاج وتقديم الخدمة الحالية ن ويمكن إلغاءه وتبنى  طرائق متطورة للأنتاج وتقديم الخدمة </a:t>
            </a:r>
            <a:endParaRPr lang="ar-EG" b="1" kern="1200" dirty="0"/>
          </a:p>
        </p:txBody>
      </p:sp>
      <p:sp>
        <p:nvSpPr>
          <p:cNvPr id="5" name="Freeform 4"/>
          <p:cNvSpPr/>
          <p:nvPr/>
        </p:nvSpPr>
        <p:spPr>
          <a:xfrm>
            <a:off x="1007431" y="1927643"/>
            <a:ext cx="2542462" cy="816112"/>
          </a:xfrm>
          <a:custGeom>
            <a:avLst/>
            <a:gdLst>
              <a:gd name="connsiteX0" fmla="*/ 0 w 2542462"/>
              <a:gd name="connsiteY0" fmla="*/ 0 h 543834"/>
              <a:gd name="connsiteX1" fmla="*/ 2542462 w 2542462"/>
              <a:gd name="connsiteY1" fmla="*/ 0 h 543834"/>
              <a:gd name="connsiteX2" fmla="*/ 2542462 w 2542462"/>
              <a:gd name="connsiteY2" fmla="*/ 543834 h 543834"/>
              <a:gd name="connsiteX3" fmla="*/ 0 w 2542462"/>
              <a:gd name="connsiteY3" fmla="*/ 543834 h 543834"/>
              <a:gd name="connsiteX4" fmla="*/ 0 w 2542462"/>
              <a:gd name="connsiteY4" fmla="*/ 0 h 54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543834">
                <a:moveTo>
                  <a:pt x="0" y="0"/>
                </a:moveTo>
                <a:lnTo>
                  <a:pt x="2542462" y="0"/>
                </a:lnTo>
                <a:lnTo>
                  <a:pt x="2542462" y="543834"/>
                </a:lnTo>
                <a:lnTo>
                  <a:pt x="0" y="54383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2000" b="1" kern="1200" dirty="0" smtClean="0"/>
              <a:t>الفاقد الخفى </a:t>
            </a:r>
            <a:endParaRPr lang="ar-EG" sz="2000" b="1" kern="1200" dirty="0"/>
          </a:p>
        </p:txBody>
      </p:sp>
      <p:sp>
        <p:nvSpPr>
          <p:cNvPr id="8" name="Freeform 7"/>
          <p:cNvSpPr/>
          <p:nvPr/>
        </p:nvSpPr>
        <p:spPr>
          <a:xfrm>
            <a:off x="6949018" y="2512090"/>
            <a:ext cx="2177407" cy="1883019"/>
          </a:xfrm>
          <a:custGeom>
            <a:avLst/>
            <a:gdLst>
              <a:gd name="connsiteX0" fmla="*/ 0 w 2177407"/>
              <a:gd name="connsiteY0" fmla="*/ 125479 h 1254790"/>
              <a:gd name="connsiteX1" fmla="*/ 125479 w 2177407"/>
              <a:gd name="connsiteY1" fmla="*/ 0 h 1254790"/>
              <a:gd name="connsiteX2" fmla="*/ 2051928 w 2177407"/>
              <a:gd name="connsiteY2" fmla="*/ 0 h 1254790"/>
              <a:gd name="connsiteX3" fmla="*/ 2177407 w 2177407"/>
              <a:gd name="connsiteY3" fmla="*/ 125479 h 1254790"/>
              <a:gd name="connsiteX4" fmla="*/ 2177407 w 2177407"/>
              <a:gd name="connsiteY4" fmla="*/ 1129311 h 1254790"/>
              <a:gd name="connsiteX5" fmla="*/ 2051928 w 2177407"/>
              <a:gd name="connsiteY5" fmla="*/ 1254790 h 1254790"/>
              <a:gd name="connsiteX6" fmla="*/ 125479 w 2177407"/>
              <a:gd name="connsiteY6" fmla="*/ 1254790 h 1254790"/>
              <a:gd name="connsiteX7" fmla="*/ 0 w 2177407"/>
              <a:gd name="connsiteY7" fmla="*/ 1129311 h 1254790"/>
              <a:gd name="connsiteX8" fmla="*/ 0 w 2177407"/>
              <a:gd name="connsiteY8" fmla="*/ 125479 h 1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407" h="1254790">
                <a:moveTo>
                  <a:pt x="0" y="125479"/>
                </a:moveTo>
                <a:cubicBezTo>
                  <a:pt x="0" y="56179"/>
                  <a:pt x="56179" y="0"/>
                  <a:pt x="125479" y="0"/>
                </a:cubicBezTo>
                <a:lnTo>
                  <a:pt x="2051928" y="0"/>
                </a:lnTo>
                <a:cubicBezTo>
                  <a:pt x="2121228" y="0"/>
                  <a:pt x="2177407" y="56179"/>
                  <a:pt x="2177407" y="125479"/>
                </a:cubicBezTo>
                <a:lnTo>
                  <a:pt x="2177407" y="1129311"/>
                </a:lnTo>
                <a:cubicBezTo>
                  <a:pt x="2177407" y="1198611"/>
                  <a:pt x="2121228" y="1254790"/>
                  <a:pt x="2051928" y="1254790"/>
                </a:cubicBezTo>
                <a:lnTo>
                  <a:pt x="125479" y="1254790"/>
                </a:lnTo>
                <a:cubicBezTo>
                  <a:pt x="56179" y="1254790"/>
                  <a:pt x="0" y="1198611"/>
                  <a:pt x="0" y="1129311"/>
                </a:cubicBezTo>
                <a:lnTo>
                  <a:pt x="0" y="12547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712" tIns="97712" rIns="97712" bIns="97712" numCol="1" spcCol="1270" anchor="ctr" anchorCtr="0">
            <a:noAutofit/>
          </a:bodyPr>
          <a:lstStyle/>
          <a:p>
            <a:pPr lvl="0" algn="justLow" defTabSz="711200" rtl="1">
              <a:lnSpc>
                <a:spcPct val="90000"/>
              </a:lnSpc>
              <a:spcBef>
                <a:spcPct val="0"/>
              </a:spcBef>
              <a:spcAft>
                <a:spcPct val="35000"/>
              </a:spcAft>
            </a:pPr>
            <a:r>
              <a:rPr lang="ar-EG" b="1" dirty="0"/>
              <a:t>هو الذى يمكن ملاحظته والتعرف عليه بسهولة </a:t>
            </a:r>
            <a:endParaRPr lang="ar-EG" b="1" kern="1200" dirty="0"/>
          </a:p>
        </p:txBody>
      </p:sp>
      <p:sp>
        <p:nvSpPr>
          <p:cNvPr id="9" name="Freeform 8"/>
          <p:cNvSpPr/>
          <p:nvPr/>
        </p:nvSpPr>
        <p:spPr>
          <a:xfrm>
            <a:off x="5231023" y="1977133"/>
            <a:ext cx="2542462" cy="761225"/>
          </a:xfrm>
          <a:custGeom>
            <a:avLst/>
            <a:gdLst>
              <a:gd name="connsiteX0" fmla="*/ 0 w 2542462"/>
              <a:gd name="connsiteY0" fmla="*/ 0 h 507259"/>
              <a:gd name="connsiteX1" fmla="*/ 2542462 w 2542462"/>
              <a:gd name="connsiteY1" fmla="*/ 0 h 507259"/>
              <a:gd name="connsiteX2" fmla="*/ 2542462 w 2542462"/>
              <a:gd name="connsiteY2" fmla="*/ 507259 h 507259"/>
              <a:gd name="connsiteX3" fmla="*/ 0 w 2542462"/>
              <a:gd name="connsiteY3" fmla="*/ 507259 h 507259"/>
              <a:gd name="connsiteX4" fmla="*/ 0 w 2542462"/>
              <a:gd name="connsiteY4" fmla="*/ 0 h 50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462" h="507259">
                <a:moveTo>
                  <a:pt x="0" y="0"/>
                </a:moveTo>
                <a:lnTo>
                  <a:pt x="2542462" y="0"/>
                </a:lnTo>
                <a:lnTo>
                  <a:pt x="2542462" y="507259"/>
                </a:lnTo>
                <a:lnTo>
                  <a:pt x="0" y="507259"/>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2000" b="1" dirty="0"/>
              <a:t>الفاقد الظاهر</a:t>
            </a:r>
            <a:endParaRPr lang="ar-EG" sz="2000" b="1" kern="1200" dirty="0"/>
          </a:p>
        </p:txBody>
      </p:sp>
    </p:spTree>
    <p:extLst>
      <p:ext uri="{BB962C8B-B14F-4D97-AF65-F5344CB8AC3E}">
        <p14:creationId xmlns:p14="http://schemas.microsoft.com/office/powerpoint/2010/main" xmlns="" val="748291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numCol="1">
            <a:prstTxWarp prst="textWave1">
              <a:avLst>
                <a:gd name="adj1" fmla="val 6386"/>
                <a:gd name="adj2" fmla="val 0"/>
              </a:avLst>
            </a:prstTxWarp>
            <a:spAutoFit/>
          </a:bodyPr>
          <a:lstStyle/>
          <a:p>
            <a:pPr algn="ctr">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6802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الفاقد </a:t>
            </a:r>
            <a:r>
              <a:rPr lang="ar-EG" sz="3200" b="1" dirty="0" smtClean="0">
                <a:solidFill>
                  <a:schemeClr val="bg1"/>
                </a:solidFill>
              </a:rPr>
              <a:t>الظاهر</a:t>
            </a:r>
            <a:endParaRPr lang="ar-EG" sz="3200" b="1" dirty="0">
              <a:solidFill>
                <a:schemeClr val="bg1"/>
              </a:solidFill>
            </a:endParaRPr>
          </a:p>
        </p:txBody>
      </p:sp>
      <p:sp>
        <p:nvSpPr>
          <p:cNvPr id="4" name="Freeform 3"/>
          <p:cNvSpPr/>
          <p:nvPr/>
        </p:nvSpPr>
        <p:spPr>
          <a:xfrm>
            <a:off x="1835696" y="908720"/>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المنتج التألف أو المعيب .</a:t>
            </a:r>
            <a:endParaRPr lang="ar-EG" sz="2000" b="1" kern="1200" dirty="0"/>
          </a:p>
        </p:txBody>
      </p:sp>
      <p:sp>
        <p:nvSpPr>
          <p:cNvPr id="5" name="Freeform 4"/>
          <p:cNvSpPr/>
          <p:nvPr/>
        </p:nvSpPr>
        <p:spPr>
          <a:xfrm>
            <a:off x="1835696" y="1747519"/>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المخزون الزائد عن الحاجة .</a:t>
            </a:r>
            <a:endParaRPr lang="ar-EG" sz="2000" b="1" kern="1200" dirty="0"/>
          </a:p>
        </p:txBody>
      </p:sp>
      <p:sp>
        <p:nvSpPr>
          <p:cNvPr id="7" name="Freeform 6"/>
          <p:cNvSpPr/>
          <p:nvPr/>
        </p:nvSpPr>
        <p:spPr>
          <a:xfrm>
            <a:off x="1835696" y="2586318"/>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الاجتماعات غير المنظمة </a:t>
            </a:r>
            <a:endParaRPr lang="ar-EG" sz="2000" b="1" kern="1200" dirty="0"/>
          </a:p>
        </p:txBody>
      </p:sp>
      <p:sp>
        <p:nvSpPr>
          <p:cNvPr id="8" name="Freeform 7"/>
          <p:cNvSpPr/>
          <p:nvPr/>
        </p:nvSpPr>
        <p:spPr>
          <a:xfrm>
            <a:off x="1835696" y="3425117"/>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ازدجام المراجعين .</a:t>
            </a:r>
            <a:endParaRPr lang="ar-EG" sz="2000" b="1" kern="1200" dirty="0"/>
          </a:p>
        </p:txBody>
      </p:sp>
      <p:sp>
        <p:nvSpPr>
          <p:cNvPr id="9" name="Freeform 8"/>
          <p:cNvSpPr/>
          <p:nvPr/>
        </p:nvSpPr>
        <p:spPr>
          <a:xfrm>
            <a:off x="1835696" y="4263916"/>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الإنتاج أكثر من المطلوب .</a:t>
            </a:r>
            <a:endParaRPr lang="ar-EG" sz="2000" b="1" kern="1200" dirty="0"/>
          </a:p>
        </p:txBody>
      </p:sp>
      <p:sp>
        <p:nvSpPr>
          <p:cNvPr id="10" name="Freeform 9"/>
          <p:cNvSpPr/>
          <p:nvPr/>
        </p:nvSpPr>
        <p:spPr>
          <a:xfrm>
            <a:off x="1835696" y="5102716"/>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الاستهلاك الزائد للألات والورق </a:t>
            </a:r>
            <a:endParaRPr lang="ar-EG" sz="2000" b="1" kern="1200" dirty="0"/>
          </a:p>
        </p:txBody>
      </p:sp>
      <p:sp>
        <p:nvSpPr>
          <p:cNvPr id="11" name="Freeform 10"/>
          <p:cNvSpPr/>
          <p:nvPr/>
        </p:nvSpPr>
        <p:spPr>
          <a:xfrm>
            <a:off x="1835696" y="5941515"/>
            <a:ext cx="5484128" cy="798856"/>
          </a:xfrm>
          <a:custGeom>
            <a:avLst/>
            <a:gdLst>
              <a:gd name="connsiteX0" fmla="*/ 0 w 2903362"/>
              <a:gd name="connsiteY0" fmla="*/ 133145 h 798856"/>
              <a:gd name="connsiteX1" fmla="*/ 133145 w 2903362"/>
              <a:gd name="connsiteY1" fmla="*/ 0 h 798856"/>
              <a:gd name="connsiteX2" fmla="*/ 2770217 w 2903362"/>
              <a:gd name="connsiteY2" fmla="*/ 0 h 798856"/>
              <a:gd name="connsiteX3" fmla="*/ 2903362 w 2903362"/>
              <a:gd name="connsiteY3" fmla="*/ 133145 h 798856"/>
              <a:gd name="connsiteX4" fmla="*/ 2903362 w 2903362"/>
              <a:gd name="connsiteY4" fmla="*/ 665711 h 798856"/>
              <a:gd name="connsiteX5" fmla="*/ 2770217 w 2903362"/>
              <a:gd name="connsiteY5" fmla="*/ 798856 h 798856"/>
              <a:gd name="connsiteX6" fmla="*/ 133145 w 2903362"/>
              <a:gd name="connsiteY6" fmla="*/ 798856 h 798856"/>
              <a:gd name="connsiteX7" fmla="*/ 0 w 2903362"/>
              <a:gd name="connsiteY7" fmla="*/ 665711 h 798856"/>
              <a:gd name="connsiteX8" fmla="*/ 0 w 2903362"/>
              <a:gd name="connsiteY8" fmla="*/ 133145 h 79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798856">
                <a:moveTo>
                  <a:pt x="0" y="133145"/>
                </a:moveTo>
                <a:cubicBezTo>
                  <a:pt x="0" y="59611"/>
                  <a:pt x="59611" y="0"/>
                  <a:pt x="133145" y="0"/>
                </a:cubicBezTo>
                <a:lnTo>
                  <a:pt x="2770217" y="0"/>
                </a:lnTo>
                <a:cubicBezTo>
                  <a:pt x="2843751" y="0"/>
                  <a:pt x="2903362" y="59611"/>
                  <a:pt x="2903362" y="133145"/>
                </a:cubicBezTo>
                <a:lnTo>
                  <a:pt x="2903362" y="665711"/>
                </a:lnTo>
                <a:cubicBezTo>
                  <a:pt x="2903362" y="739245"/>
                  <a:pt x="2843751" y="798856"/>
                  <a:pt x="2770217" y="798856"/>
                </a:cubicBezTo>
                <a:lnTo>
                  <a:pt x="133145" y="798856"/>
                </a:lnTo>
                <a:cubicBezTo>
                  <a:pt x="59611" y="798856"/>
                  <a:pt x="0" y="739245"/>
                  <a:pt x="0" y="665711"/>
                </a:cubicBezTo>
                <a:lnTo>
                  <a:pt x="0" y="13314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5197" tIns="77097" rIns="115197" bIns="77097" numCol="1" spcCol="1270" anchor="ctr" anchorCtr="0">
            <a:noAutofit/>
          </a:bodyPr>
          <a:lstStyle/>
          <a:p>
            <a:pPr lvl="0" algn="ctr" defTabSz="889000" rtl="1">
              <a:lnSpc>
                <a:spcPct val="90000"/>
              </a:lnSpc>
              <a:spcBef>
                <a:spcPct val="0"/>
              </a:spcBef>
              <a:spcAft>
                <a:spcPct val="35000"/>
              </a:spcAft>
            </a:pPr>
            <a:r>
              <a:rPr lang="ar-EG" sz="2000" b="1" kern="1200" dirty="0" smtClean="0"/>
              <a:t>الهدر فى الوقت .</a:t>
            </a:r>
            <a:endParaRPr lang="ar-EG" sz="2000" b="1" kern="1200" dirty="0"/>
          </a:p>
        </p:txBody>
      </p:sp>
    </p:spTree>
    <p:extLst>
      <p:ext uri="{BB962C8B-B14F-4D97-AF65-F5344CB8AC3E}">
        <p14:creationId xmlns:p14="http://schemas.microsoft.com/office/powerpoint/2010/main" xmlns="" val="296384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الفاقد </a:t>
            </a:r>
            <a:r>
              <a:rPr lang="ar-EG" sz="3200" b="1" dirty="0" smtClean="0">
                <a:solidFill>
                  <a:schemeClr val="bg1"/>
                </a:solidFill>
              </a:rPr>
              <a:t>الظاهر</a:t>
            </a:r>
            <a:endParaRPr lang="ar-EG" sz="3200" b="1" dirty="0">
              <a:solidFill>
                <a:schemeClr val="bg1"/>
              </a:solidFill>
            </a:endParaRPr>
          </a:p>
        </p:txBody>
      </p:sp>
      <p:sp>
        <p:nvSpPr>
          <p:cNvPr id="4" name="Freeform 3"/>
          <p:cNvSpPr/>
          <p:nvPr/>
        </p:nvSpPr>
        <p:spPr>
          <a:xfrm>
            <a:off x="1691680" y="1196752"/>
            <a:ext cx="5628144" cy="1372725"/>
          </a:xfrm>
          <a:custGeom>
            <a:avLst/>
            <a:gdLst>
              <a:gd name="connsiteX0" fmla="*/ 0 w 2903362"/>
              <a:gd name="connsiteY0" fmla="*/ 313283 h 1879661"/>
              <a:gd name="connsiteX1" fmla="*/ 313283 w 2903362"/>
              <a:gd name="connsiteY1" fmla="*/ 0 h 1879661"/>
              <a:gd name="connsiteX2" fmla="*/ 2590079 w 2903362"/>
              <a:gd name="connsiteY2" fmla="*/ 0 h 1879661"/>
              <a:gd name="connsiteX3" fmla="*/ 2903362 w 2903362"/>
              <a:gd name="connsiteY3" fmla="*/ 313283 h 1879661"/>
              <a:gd name="connsiteX4" fmla="*/ 2903362 w 2903362"/>
              <a:gd name="connsiteY4" fmla="*/ 1566378 h 1879661"/>
              <a:gd name="connsiteX5" fmla="*/ 2590079 w 2903362"/>
              <a:gd name="connsiteY5" fmla="*/ 1879661 h 1879661"/>
              <a:gd name="connsiteX6" fmla="*/ 313283 w 2903362"/>
              <a:gd name="connsiteY6" fmla="*/ 1879661 h 1879661"/>
              <a:gd name="connsiteX7" fmla="*/ 0 w 2903362"/>
              <a:gd name="connsiteY7" fmla="*/ 1566378 h 1879661"/>
              <a:gd name="connsiteX8" fmla="*/ 0 w 2903362"/>
              <a:gd name="connsiteY8" fmla="*/ 313283 h 187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1879661">
                <a:moveTo>
                  <a:pt x="0" y="313283"/>
                </a:moveTo>
                <a:cubicBezTo>
                  <a:pt x="0" y="140262"/>
                  <a:pt x="140262" y="0"/>
                  <a:pt x="313283" y="0"/>
                </a:cubicBezTo>
                <a:lnTo>
                  <a:pt x="2590079" y="0"/>
                </a:lnTo>
                <a:cubicBezTo>
                  <a:pt x="2763100" y="0"/>
                  <a:pt x="2903362" y="140262"/>
                  <a:pt x="2903362" y="313283"/>
                </a:cubicBezTo>
                <a:lnTo>
                  <a:pt x="2903362" y="1566378"/>
                </a:lnTo>
                <a:cubicBezTo>
                  <a:pt x="2903362" y="1739399"/>
                  <a:pt x="2763100" y="1879661"/>
                  <a:pt x="2590079" y="1879661"/>
                </a:cubicBezTo>
                <a:lnTo>
                  <a:pt x="313283" y="1879661"/>
                </a:lnTo>
                <a:cubicBezTo>
                  <a:pt x="140262" y="1879661"/>
                  <a:pt x="0" y="1739399"/>
                  <a:pt x="0" y="1566378"/>
                </a:cubicBezTo>
                <a:lnTo>
                  <a:pt x="0" y="31328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957" tIns="129857" rIns="167957" bIns="129857" numCol="1" spcCol="1270" anchor="ctr" anchorCtr="0">
            <a:noAutofit/>
          </a:bodyPr>
          <a:lstStyle/>
          <a:p>
            <a:pPr lvl="0" algn="ctr" defTabSz="889000" rtl="1">
              <a:lnSpc>
                <a:spcPct val="90000"/>
              </a:lnSpc>
              <a:spcBef>
                <a:spcPct val="0"/>
              </a:spcBef>
              <a:spcAft>
                <a:spcPct val="35000"/>
              </a:spcAft>
            </a:pPr>
            <a:r>
              <a:rPr lang="ar-EG" sz="2000" b="1" kern="1200" dirty="0" smtClean="0"/>
              <a:t>ترشيح الموظفين للوظائف وفق ألية غير مناسبة .</a:t>
            </a:r>
            <a:endParaRPr lang="ar-EG" sz="2000" b="1" kern="1200" dirty="0"/>
          </a:p>
        </p:txBody>
      </p:sp>
      <p:sp>
        <p:nvSpPr>
          <p:cNvPr id="5" name="Freeform 4"/>
          <p:cNvSpPr/>
          <p:nvPr/>
        </p:nvSpPr>
        <p:spPr>
          <a:xfrm>
            <a:off x="1691680" y="3170398"/>
            <a:ext cx="5628144" cy="1372725"/>
          </a:xfrm>
          <a:custGeom>
            <a:avLst/>
            <a:gdLst>
              <a:gd name="connsiteX0" fmla="*/ 0 w 2903362"/>
              <a:gd name="connsiteY0" fmla="*/ 313283 h 1879661"/>
              <a:gd name="connsiteX1" fmla="*/ 313283 w 2903362"/>
              <a:gd name="connsiteY1" fmla="*/ 0 h 1879661"/>
              <a:gd name="connsiteX2" fmla="*/ 2590079 w 2903362"/>
              <a:gd name="connsiteY2" fmla="*/ 0 h 1879661"/>
              <a:gd name="connsiteX3" fmla="*/ 2903362 w 2903362"/>
              <a:gd name="connsiteY3" fmla="*/ 313283 h 1879661"/>
              <a:gd name="connsiteX4" fmla="*/ 2903362 w 2903362"/>
              <a:gd name="connsiteY4" fmla="*/ 1566378 h 1879661"/>
              <a:gd name="connsiteX5" fmla="*/ 2590079 w 2903362"/>
              <a:gd name="connsiteY5" fmla="*/ 1879661 h 1879661"/>
              <a:gd name="connsiteX6" fmla="*/ 313283 w 2903362"/>
              <a:gd name="connsiteY6" fmla="*/ 1879661 h 1879661"/>
              <a:gd name="connsiteX7" fmla="*/ 0 w 2903362"/>
              <a:gd name="connsiteY7" fmla="*/ 1566378 h 1879661"/>
              <a:gd name="connsiteX8" fmla="*/ 0 w 2903362"/>
              <a:gd name="connsiteY8" fmla="*/ 313283 h 187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1879661">
                <a:moveTo>
                  <a:pt x="0" y="313283"/>
                </a:moveTo>
                <a:cubicBezTo>
                  <a:pt x="0" y="140262"/>
                  <a:pt x="140262" y="0"/>
                  <a:pt x="313283" y="0"/>
                </a:cubicBezTo>
                <a:lnTo>
                  <a:pt x="2590079" y="0"/>
                </a:lnTo>
                <a:cubicBezTo>
                  <a:pt x="2763100" y="0"/>
                  <a:pt x="2903362" y="140262"/>
                  <a:pt x="2903362" y="313283"/>
                </a:cubicBezTo>
                <a:lnTo>
                  <a:pt x="2903362" y="1566378"/>
                </a:lnTo>
                <a:cubicBezTo>
                  <a:pt x="2903362" y="1739399"/>
                  <a:pt x="2763100" y="1879661"/>
                  <a:pt x="2590079" y="1879661"/>
                </a:cubicBezTo>
                <a:lnTo>
                  <a:pt x="313283" y="1879661"/>
                </a:lnTo>
                <a:cubicBezTo>
                  <a:pt x="140262" y="1879661"/>
                  <a:pt x="0" y="1739399"/>
                  <a:pt x="0" y="1566378"/>
                </a:cubicBezTo>
                <a:lnTo>
                  <a:pt x="0" y="313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7957" tIns="129857" rIns="167957" bIns="129857" numCol="1" spcCol="1270" anchor="ctr" anchorCtr="0">
            <a:noAutofit/>
          </a:bodyPr>
          <a:lstStyle/>
          <a:p>
            <a:pPr lvl="0" algn="ctr" defTabSz="889000" rtl="1">
              <a:lnSpc>
                <a:spcPct val="90000"/>
              </a:lnSpc>
              <a:spcBef>
                <a:spcPct val="0"/>
              </a:spcBef>
              <a:spcAft>
                <a:spcPct val="35000"/>
              </a:spcAft>
            </a:pPr>
            <a:r>
              <a:rPr lang="ar-EG" sz="2000" b="1" kern="1200" dirty="0" smtClean="0"/>
              <a:t>الترتيب غير المناسب لبيئة العمل .</a:t>
            </a:r>
            <a:endParaRPr lang="ar-EG" sz="2000" b="1" kern="1200" dirty="0"/>
          </a:p>
        </p:txBody>
      </p:sp>
      <p:sp>
        <p:nvSpPr>
          <p:cNvPr id="7" name="Freeform 6"/>
          <p:cNvSpPr/>
          <p:nvPr/>
        </p:nvSpPr>
        <p:spPr>
          <a:xfrm>
            <a:off x="1691680" y="5144043"/>
            <a:ext cx="5628144" cy="1372725"/>
          </a:xfrm>
          <a:custGeom>
            <a:avLst/>
            <a:gdLst>
              <a:gd name="connsiteX0" fmla="*/ 0 w 2903362"/>
              <a:gd name="connsiteY0" fmla="*/ 313283 h 1879661"/>
              <a:gd name="connsiteX1" fmla="*/ 313283 w 2903362"/>
              <a:gd name="connsiteY1" fmla="*/ 0 h 1879661"/>
              <a:gd name="connsiteX2" fmla="*/ 2590079 w 2903362"/>
              <a:gd name="connsiteY2" fmla="*/ 0 h 1879661"/>
              <a:gd name="connsiteX3" fmla="*/ 2903362 w 2903362"/>
              <a:gd name="connsiteY3" fmla="*/ 313283 h 1879661"/>
              <a:gd name="connsiteX4" fmla="*/ 2903362 w 2903362"/>
              <a:gd name="connsiteY4" fmla="*/ 1566378 h 1879661"/>
              <a:gd name="connsiteX5" fmla="*/ 2590079 w 2903362"/>
              <a:gd name="connsiteY5" fmla="*/ 1879661 h 1879661"/>
              <a:gd name="connsiteX6" fmla="*/ 313283 w 2903362"/>
              <a:gd name="connsiteY6" fmla="*/ 1879661 h 1879661"/>
              <a:gd name="connsiteX7" fmla="*/ 0 w 2903362"/>
              <a:gd name="connsiteY7" fmla="*/ 1566378 h 1879661"/>
              <a:gd name="connsiteX8" fmla="*/ 0 w 2903362"/>
              <a:gd name="connsiteY8" fmla="*/ 313283 h 187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3362" h="1879661">
                <a:moveTo>
                  <a:pt x="0" y="313283"/>
                </a:moveTo>
                <a:cubicBezTo>
                  <a:pt x="0" y="140262"/>
                  <a:pt x="140262" y="0"/>
                  <a:pt x="313283" y="0"/>
                </a:cubicBezTo>
                <a:lnTo>
                  <a:pt x="2590079" y="0"/>
                </a:lnTo>
                <a:cubicBezTo>
                  <a:pt x="2763100" y="0"/>
                  <a:pt x="2903362" y="140262"/>
                  <a:pt x="2903362" y="313283"/>
                </a:cubicBezTo>
                <a:lnTo>
                  <a:pt x="2903362" y="1566378"/>
                </a:lnTo>
                <a:cubicBezTo>
                  <a:pt x="2903362" y="1739399"/>
                  <a:pt x="2763100" y="1879661"/>
                  <a:pt x="2590079" y="1879661"/>
                </a:cubicBezTo>
                <a:lnTo>
                  <a:pt x="313283" y="1879661"/>
                </a:lnTo>
                <a:cubicBezTo>
                  <a:pt x="140262" y="1879661"/>
                  <a:pt x="0" y="1739399"/>
                  <a:pt x="0" y="1566378"/>
                </a:cubicBezTo>
                <a:lnTo>
                  <a:pt x="0" y="3132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7957" tIns="129857" rIns="167957" bIns="129857" numCol="1" spcCol="1270" anchor="ctr" anchorCtr="0">
            <a:noAutofit/>
          </a:bodyPr>
          <a:lstStyle/>
          <a:p>
            <a:pPr lvl="0" algn="ctr" defTabSz="889000" rtl="1">
              <a:lnSpc>
                <a:spcPct val="90000"/>
              </a:lnSpc>
              <a:spcBef>
                <a:spcPct val="0"/>
              </a:spcBef>
              <a:spcAft>
                <a:spcPct val="35000"/>
              </a:spcAft>
            </a:pPr>
            <a:r>
              <a:rPr lang="ar-EG" sz="2000" b="1" kern="1200" dirty="0" smtClean="0"/>
              <a:t>التصميم غير الجيد للعمليات أو المنتجات أو الخدمات الذى يؤدى إلى أجراءات غير ضرورية </a:t>
            </a:r>
            <a:endParaRPr lang="ar-EG" sz="2000" b="1" kern="1200" dirty="0"/>
          </a:p>
        </p:txBody>
      </p:sp>
    </p:spTree>
    <p:extLst>
      <p:ext uri="{BB962C8B-B14F-4D97-AF65-F5344CB8AC3E}">
        <p14:creationId xmlns:p14="http://schemas.microsoft.com/office/powerpoint/2010/main" xmlns="" val="602149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3" name="Diagram 2"/>
          <p:cNvGraphicFramePr/>
          <p:nvPr>
            <p:extLst>
              <p:ext uri="{D42A27DB-BD31-4B8C-83A1-F6EECF244321}">
                <p14:modId xmlns:p14="http://schemas.microsoft.com/office/powerpoint/2010/main" xmlns="" val="3760357643"/>
              </p:ext>
            </p:extLst>
          </p:nvPr>
        </p:nvGraphicFramePr>
        <p:xfrm>
          <a:off x="683568" y="1397000"/>
          <a:ext cx="7992888"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77302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2892803908"/>
              </p:ext>
            </p:extLst>
          </p:nvPr>
        </p:nvGraphicFramePr>
        <p:xfrm>
          <a:off x="467544" y="1397000"/>
          <a:ext cx="828092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097425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ext uri="{D42A27DB-BD31-4B8C-83A1-F6EECF244321}">
                <p14:modId xmlns:p14="http://schemas.microsoft.com/office/powerpoint/2010/main" xmlns="" val="2753949571"/>
              </p:ext>
            </p:extLst>
          </p:nvPr>
        </p:nvGraphicFramePr>
        <p:xfrm>
          <a:off x="467544" y="1397000"/>
          <a:ext cx="8136904"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441619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2028633696"/>
              </p:ext>
            </p:extLst>
          </p:nvPr>
        </p:nvGraphicFramePr>
        <p:xfrm>
          <a:off x="683568" y="1397000"/>
          <a:ext cx="806489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75982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ext uri="{D42A27DB-BD31-4B8C-83A1-F6EECF244321}">
                <p14:modId xmlns:p14="http://schemas.microsoft.com/office/powerpoint/2010/main" xmlns="" val="3201584170"/>
              </p:ext>
            </p:extLst>
          </p:nvPr>
        </p:nvGraphicFramePr>
        <p:xfrm>
          <a:off x="395536" y="1397000"/>
          <a:ext cx="842493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798609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2722653769"/>
              </p:ext>
            </p:extLst>
          </p:nvPr>
        </p:nvGraphicFramePr>
        <p:xfrm>
          <a:off x="539552" y="1397000"/>
          <a:ext cx="828089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960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ext uri="{D42A27DB-BD31-4B8C-83A1-F6EECF244321}">
                <p14:modId xmlns:p14="http://schemas.microsoft.com/office/powerpoint/2010/main" xmlns="" val="2894900581"/>
              </p:ext>
            </p:extLst>
          </p:nvPr>
        </p:nvGraphicFramePr>
        <p:xfrm>
          <a:off x="611560" y="1397000"/>
          <a:ext cx="806489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860059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2727329180"/>
              </p:ext>
            </p:extLst>
          </p:nvPr>
        </p:nvGraphicFramePr>
        <p:xfrm>
          <a:off x="395536" y="1397000"/>
          <a:ext cx="842493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469438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2142131" y="2796101"/>
            <a:ext cx="4859745" cy="683895"/>
          </a:xfrm>
          <a:prstGeom prst="roundRect">
            <a:avLst>
              <a:gd name="adj" fmla="val 16667"/>
            </a:avLst>
          </a:prstGeom>
          <a:solidFill>
            <a:schemeClr val="accent2">
              <a:lumMod val="75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الأولى</a:t>
            </a:r>
            <a:endParaRPr lang="en-US" sz="1200" b="1" dirty="0">
              <a:ea typeface="Calibri"/>
              <a:cs typeface="Arial"/>
            </a:endParaRPr>
          </a:p>
        </p:txBody>
      </p:sp>
      <p:sp>
        <p:nvSpPr>
          <p:cNvPr id="5" name="Round Same Side Corner Rectangle 4"/>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التعريف بفلسفة كايزن اليابانية </a:t>
            </a:r>
            <a:endParaRPr lang="en-US" sz="1100" b="1" dirty="0">
              <a:ea typeface="Calibri"/>
              <a:cs typeface="Arial"/>
            </a:endParaRPr>
          </a:p>
        </p:txBody>
      </p:sp>
    </p:spTree>
    <p:extLst>
      <p:ext uri="{BB962C8B-B14F-4D97-AF65-F5344CB8AC3E}">
        <p14:creationId xmlns:p14="http://schemas.microsoft.com/office/powerpoint/2010/main" xmlns="" val="799975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ext uri="{D42A27DB-BD31-4B8C-83A1-F6EECF244321}">
                <p14:modId xmlns:p14="http://schemas.microsoft.com/office/powerpoint/2010/main" xmlns="" val="3707772213"/>
              </p:ext>
            </p:extLst>
          </p:nvPr>
        </p:nvGraphicFramePr>
        <p:xfrm>
          <a:off x="467544" y="1397000"/>
          <a:ext cx="806489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67342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2028219437"/>
              </p:ext>
            </p:extLst>
          </p:nvPr>
        </p:nvGraphicFramePr>
        <p:xfrm>
          <a:off x="827584" y="1397000"/>
          <a:ext cx="7704856"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962130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9" name="Diagram 8"/>
          <p:cNvGraphicFramePr/>
          <p:nvPr>
            <p:extLst>
              <p:ext uri="{D42A27DB-BD31-4B8C-83A1-F6EECF244321}">
                <p14:modId xmlns:p14="http://schemas.microsoft.com/office/powerpoint/2010/main" xmlns="" val="3379523256"/>
              </p:ext>
            </p:extLst>
          </p:nvPr>
        </p:nvGraphicFramePr>
        <p:xfrm>
          <a:off x="128752" y="1447800"/>
          <a:ext cx="89916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3455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9"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3073448765"/>
              </p:ext>
            </p:extLst>
          </p:nvPr>
        </p:nvGraphicFramePr>
        <p:xfrm>
          <a:off x="0" y="1447800"/>
          <a:ext cx="91440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739460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ext uri="{D42A27DB-BD31-4B8C-83A1-F6EECF244321}">
                <p14:modId xmlns:p14="http://schemas.microsoft.com/office/powerpoint/2010/main" xmlns="" val="3629157295"/>
              </p:ext>
            </p:extLst>
          </p:nvPr>
        </p:nvGraphicFramePr>
        <p:xfrm>
          <a:off x="7882" y="1447800"/>
          <a:ext cx="9059917"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885704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ext uri="{D42A27DB-BD31-4B8C-83A1-F6EECF244321}">
                <p14:modId xmlns:p14="http://schemas.microsoft.com/office/powerpoint/2010/main" xmlns="" val="4004967684"/>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39658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654992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9" name="Diagram 8"/>
          <p:cNvGraphicFramePr/>
          <p:nvPr>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329118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9"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4" name="Diagram 3"/>
          <p:cNvGraphicFramePr/>
          <p:nvPr>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041224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آليات التخلص من الفاقد</a:t>
            </a:r>
          </a:p>
        </p:txBody>
      </p:sp>
      <p:graphicFrame>
        <p:nvGraphicFramePr>
          <p:cNvPr id="5" name="Diagram 4"/>
          <p:cNvGraphicFramePr/>
          <p:nvPr>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2051169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xmlns="" val="4029090945"/>
              </p:ext>
            </p:extLst>
          </p:nvPr>
        </p:nvGraphicFramePr>
        <p:xfrm>
          <a:off x="179512" y="1078176"/>
          <a:ext cx="8856984" cy="5447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مقدمة</a:t>
            </a:r>
          </a:p>
        </p:txBody>
      </p:sp>
    </p:spTree>
    <p:extLst>
      <p:ext uri="{BB962C8B-B14F-4D97-AF65-F5344CB8AC3E}">
        <p14:creationId xmlns:p14="http://schemas.microsoft.com/office/powerpoint/2010/main" xmlns="" val="745747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فوائد تقليل الفاقد</a:t>
            </a:r>
            <a:endParaRPr lang="ar-EG" sz="3200" b="1" dirty="0">
              <a:solidFill>
                <a:schemeClr val="bg1"/>
              </a:solidFill>
            </a:endParaRPr>
          </a:p>
        </p:txBody>
      </p:sp>
      <p:sp>
        <p:nvSpPr>
          <p:cNvPr id="4" name="Flowchart: Terminator 3"/>
          <p:cNvSpPr/>
          <p:nvPr/>
        </p:nvSpPr>
        <p:spPr>
          <a:xfrm>
            <a:off x="2051720" y="1268760"/>
            <a:ext cx="5328592" cy="648072"/>
          </a:xfrm>
          <a:prstGeom prst="flowChartTerminator">
            <a:avLst/>
          </a:prstGeom>
          <a:solidFill>
            <a:srgbClr val="33CC33"/>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جودة </a:t>
            </a:r>
            <a:r>
              <a:rPr lang="ar-EG" sz="2400" b="1" kern="0" dirty="0" smtClean="0">
                <a:solidFill>
                  <a:srgbClr val="FFFFFF"/>
                </a:solidFill>
                <a:latin typeface="Simplified Arabic" panose="02020603050405020304" pitchFamily="18" charset="-78"/>
                <a:cs typeface="Simplified Arabic" panose="02020603050405020304" pitchFamily="18" charset="-78"/>
              </a:rPr>
              <a:t>المنتج</a:t>
            </a:r>
          </a:p>
        </p:txBody>
      </p:sp>
      <p:sp>
        <p:nvSpPr>
          <p:cNvPr id="7" name="Flowchart: Terminator 6"/>
          <p:cNvSpPr/>
          <p:nvPr/>
        </p:nvSpPr>
        <p:spPr>
          <a:xfrm>
            <a:off x="1991035" y="2103268"/>
            <a:ext cx="5328592" cy="648072"/>
          </a:xfrm>
          <a:prstGeom prst="flowChartTerminator">
            <a:avLst/>
          </a:prstGeom>
          <a:solidFill>
            <a:srgbClr val="FF660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انخفاض المهل الزمنية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8" name="Flowchart: Terminator 7"/>
          <p:cNvSpPr/>
          <p:nvPr/>
        </p:nvSpPr>
        <p:spPr>
          <a:xfrm>
            <a:off x="2005771" y="3039372"/>
            <a:ext cx="5328592" cy="648072"/>
          </a:xfrm>
          <a:prstGeom prst="flowChartTerminator">
            <a:avLst/>
          </a:prstGeom>
          <a:solidFill>
            <a:srgbClr val="FF33CC"/>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معدل دوران المخزون</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9" name="Flowchart: Terminator 8"/>
          <p:cNvSpPr/>
          <p:nvPr/>
        </p:nvSpPr>
        <p:spPr>
          <a:xfrm>
            <a:off x="2020507" y="3975476"/>
            <a:ext cx="5328592" cy="648072"/>
          </a:xfrm>
          <a:prstGeom prst="flowChartTerminator">
            <a:avLst/>
          </a:prstGeom>
          <a:solidFill>
            <a:srgbClr val="66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مرونة عالية جدا في تغيير </a:t>
            </a:r>
            <a:r>
              <a:rPr lang="ar-EG" sz="2400" b="1" kern="0" dirty="0" smtClean="0">
                <a:solidFill>
                  <a:srgbClr val="FFFFFF"/>
                </a:solidFill>
                <a:latin typeface="Simplified Arabic" panose="02020603050405020304" pitchFamily="18" charset="-78"/>
                <a:cs typeface="Simplified Arabic" panose="02020603050405020304" pitchFamily="18" charset="-78"/>
              </a:rPr>
              <a:t>الإنتاج</a:t>
            </a:r>
          </a:p>
        </p:txBody>
      </p:sp>
      <p:sp>
        <p:nvSpPr>
          <p:cNvPr id="10" name="Flowchart: Terminator 9"/>
          <p:cNvSpPr/>
          <p:nvPr/>
        </p:nvSpPr>
        <p:spPr>
          <a:xfrm>
            <a:off x="2051720" y="4911580"/>
            <a:ext cx="5328592" cy="648072"/>
          </a:xfrm>
          <a:prstGeom prst="flowChartTerminator">
            <a:avLst/>
          </a:prstGeom>
          <a:solidFill>
            <a:srgbClr val="FF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انخفاض الأعطال المفاجئة للمعدات</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1" name="Flowchart: Terminator 10"/>
          <p:cNvSpPr/>
          <p:nvPr/>
        </p:nvSpPr>
        <p:spPr>
          <a:xfrm>
            <a:off x="2082933" y="5847684"/>
            <a:ext cx="5328592" cy="648072"/>
          </a:xfrm>
          <a:prstGeom prst="flowChartTerminator">
            <a:avLst/>
          </a:prstGeom>
          <a:solidFill>
            <a:srgbClr val="00B0F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تخفيض في التكاليف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xmlns="" val="840838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8" grpId="0" animBg="1"/>
      <p:bldP spid="9" grpId="0" animBg="1"/>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28525"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فوائد تقليل الفاقد</a:t>
            </a:r>
            <a:endParaRPr lang="ar-EG" sz="3200" b="1" dirty="0">
              <a:solidFill>
                <a:schemeClr val="bg1"/>
              </a:solidFill>
            </a:endParaRPr>
          </a:p>
        </p:txBody>
      </p:sp>
      <p:sp>
        <p:nvSpPr>
          <p:cNvPr id="12" name="Flowchart: Terminator 11"/>
          <p:cNvSpPr/>
          <p:nvPr/>
        </p:nvSpPr>
        <p:spPr>
          <a:xfrm>
            <a:off x="1691680" y="1124744"/>
            <a:ext cx="5328592" cy="828328"/>
          </a:xfrm>
          <a:prstGeom prst="flowChartTerminator">
            <a:avLst/>
          </a:prstGeom>
          <a:solidFill>
            <a:srgbClr val="33CC33"/>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زيادة الأرباح الناتجة من وفورات كبيرة في التكلفة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3" name="Flowchart: Terminator 12"/>
          <p:cNvSpPr/>
          <p:nvPr/>
        </p:nvSpPr>
        <p:spPr>
          <a:xfrm>
            <a:off x="1630995" y="2139508"/>
            <a:ext cx="5328592" cy="648072"/>
          </a:xfrm>
          <a:prstGeom prst="flowChartTerminator">
            <a:avLst/>
          </a:prstGeom>
          <a:solidFill>
            <a:srgbClr val="FF660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زيادة الطاقة الإنتاجية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4" name="Flowchart: Terminator 13"/>
          <p:cNvSpPr/>
          <p:nvPr/>
        </p:nvSpPr>
        <p:spPr>
          <a:xfrm>
            <a:off x="1645731" y="3075612"/>
            <a:ext cx="5328592" cy="648072"/>
          </a:xfrm>
          <a:prstGeom prst="flowChartTerminator">
            <a:avLst/>
          </a:prstGeom>
          <a:solidFill>
            <a:srgbClr val="FF33CC"/>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يساعد على تحسين خدمة العملاء</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5" name="Flowchart: Terminator 14"/>
          <p:cNvSpPr/>
          <p:nvPr/>
        </p:nvSpPr>
        <p:spPr>
          <a:xfrm>
            <a:off x="1660467" y="3910120"/>
            <a:ext cx="5328592" cy="749668"/>
          </a:xfrm>
          <a:prstGeom prst="flowChartTerminator">
            <a:avLst/>
          </a:prstGeom>
          <a:solidFill>
            <a:srgbClr val="66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الدقة في تلبية أوامر التوريد في الوقت المحدد للتوريد</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6" name="Flowchart: Terminator 15"/>
          <p:cNvSpPr/>
          <p:nvPr/>
        </p:nvSpPr>
        <p:spPr>
          <a:xfrm>
            <a:off x="1691680" y="4947820"/>
            <a:ext cx="5328592" cy="648072"/>
          </a:xfrm>
          <a:prstGeom prst="flowChartTerminator">
            <a:avLst/>
          </a:prstGeom>
          <a:solidFill>
            <a:srgbClr val="FF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سرعة الاستجابة لتغيرات السوق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7" name="Flowchart: Terminator 16"/>
          <p:cNvSpPr/>
          <p:nvPr/>
        </p:nvSpPr>
        <p:spPr>
          <a:xfrm>
            <a:off x="1722893" y="5883924"/>
            <a:ext cx="5328592" cy="732912"/>
          </a:xfrm>
          <a:prstGeom prst="flowChartTerminator">
            <a:avLst/>
          </a:prstGeom>
          <a:solidFill>
            <a:srgbClr val="00B0F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تحسن المؤشرات المالية على المدى البعيد بما في ذلك الربحية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xmlns="" val="3613065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2142131" y="2796101"/>
            <a:ext cx="4859745" cy="683895"/>
          </a:xfrm>
          <a:prstGeom prst="roundRect">
            <a:avLst>
              <a:gd name="adj" fmla="val 16667"/>
            </a:avLst>
          </a:prstGeom>
          <a:solidFill>
            <a:schemeClr val="accent2">
              <a:lumMod val="75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a:t>
            </a:r>
            <a:r>
              <a:rPr lang="ar-EG" sz="2800" b="1" dirty="0" smtClean="0">
                <a:solidFill>
                  <a:srgbClr val="FFFFFF"/>
                </a:solidFill>
                <a:ea typeface="Calibri"/>
                <a:cs typeface="Simplified Arabic"/>
              </a:rPr>
              <a:t>الرابعة </a:t>
            </a:r>
            <a:endParaRPr lang="en-US" sz="1200" b="1" dirty="0">
              <a:ea typeface="Calibri"/>
              <a:cs typeface="Arial"/>
            </a:endParaRPr>
          </a:p>
        </p:txBody>
      </p:sp>
      <p:sp>
        <p:nvSpPr>
          <p:cNvPr id="4" name="Round Same Side Corner Rectangle 3"/>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الهدر فى كايزن </a:t>
            </a:r>
            <a:endParaRPr lang="en-US" sz="1100" b="1" dirty="0">
              <a:ea typeface="Calibri"/>
              <a:cs typeface="Arial"/>
            </a:endParaRPr>
          </a:p>
        </p:txBody>
      </p:sp>
    </p:spTree>
    <p:extLst>
      <p:ext uri="{BB962C8B-B14F-4D97-AF65-F5344CB8AC3E}">
        <p14:creationId xmlns:p14="http://schemas.microsoft.com/office/powerpoint/2010/main" xmlns="" val="2660126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تحليل عظام السمكة</a:t>
            </a:r>
          </a:p>
        </p:txBody>
      </p:sp>
      <p:graphicFrame>
        <p:nvGraphicFramePr>
          <p:cNvPr id="3" name="Diagram 2"/>
          <p:cNvGraphicFramePr/>
          <p:nvPr>
            <p:extLst>
              <p:ext uri="{D42A27DB-BD31-4B8C-83A1-F6EECF244321}">
                <p14:modId xmlns:p14="http://schemas.microsoft.com/office/powerpoint/2010/main" xmlns="" val="2622885475"/>
              </p:ext>
            </p:extLst>
          </p:nvPr>
        </p:nvGraphicFramePr>
        <p:xfrm>
          <a:off x="1835696" y="1628800"/>
          <a:ext cx="5712296"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27708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متى نستخدم المخطط </a:t>
            </a:r>
          </a:p>
        </p:txBody>
      </p:sp>
      <p:sp>
        <p:nvSpPr>
          <p:cNvPr id="4" name="Freeform 3"/>
          <p:cNvSpPr/>
          <p:nvPr/>
        </p:nvSpPr>
        <p:spPr>
          <a:xfrm>
            <a:off x="3315657" y="982606"/>
            <a:ext cx="2944733" cy="1472366"/>
          </a:xfrm>
          <a:custGeom>
            <a:avLst/>
            <a:gdLst>
              <a:gd name="connsiteX0" fmla="*/ 0 w 2944733"/>
              <a:gd name="connsiteY0" fmla="*/ 147237 h 1472366"/>
              <a:gd name="connsiteX1" fmla="*/ 147237 w 2944733"/>
              <a:gd name="connsiteY1" fmla="*/ 0 h 1472366"/>
              <a:gd name="connsiteX2" fmla="*/ 2797496 w 2944733"/>
              <a:gd name="connsiteY2" fmla="*/ 0 h 1472366"/>
              <a:gd name="connsiteX3" fmla="*/ 2944733 w 2944733"/>
              <a:gd name="connsiteY3" fmla="*/ 147237 h 1472366"/>
              <a:gd name="connsiteX4" fmla="*/ 2944733 w 2944733"/>
              <a:gd name="connsiteY4" fmla="*/ 1325129 h 1472366"/>
              <a:gd name="connsiteX5" fmla="*/ 2797496 w 2944733"/>
              <a:gd name="connsiteY5" fmla="*/ 1472366 h 1472366"/>
              <a:gd name="connsiteX6" fmla="*/ 147237 w 2944733"/>
              <a:gd name="connsiteY6" fmla="*/ 1472366 h 1472366"/>
              <a:gd name="connsiteX7" fmla="*/ 0 w 2944733"/>
              <a:gd name="connsiteY7" fmla="*/ 1325129 h 1472366"/>
              <a:gd name="connsiteX8" fmla="*/ 0 w 2944733"/>
              <a:gd name="connsiteY8" fmla="*/ 147237 h 14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733" h="1472366">
                <a:moveTo>
                  <a:pt x="0" y="147237"/>
                </a:moveTo>
                <a:cubicBezTo>
                  <a:pt x="0" y="65920"/>
                  <a:pt x="65920" y="0"/>
                  <a:pt x="147237" y="0"/>
                </a:cubicBezTo>
                <a:lnTo>
                  <a:pt x="2797496" y="0"/>
                </a:lnTo>
                <a:cubicBezTo>
                  <a:pt x="2878813" y="0"/>
                  <a:pt x="2944733" y="65920"/>
                  <a:pt x="2944733" y="147237"/>
                </a:cubicBezTo>
                <a:lnTo>
                  <a:pt x="2944733" y="1325129"/>
                </a:lnTo>
                <a:cubicBezTo>
                  <a:pt x="2944733" y="1406446"/>
                  <a:pt x="2878813" y="1472366"/>
                  <a:pt x="2797496" y="1472366"/>
                </a:cubicBezTo>
                <a:lnTo>
                  <a:pt x="147237" y="1472366"/>
                </a:lnTo>
                <a:cubicBezTo>
                  <a:pt x="65920" y="1472366"/>
                  <a:pt x="0" y="1406446"/>
                  <a:pt x="0" y="1325129"/>
                </a:cubicBezTo>
                <a:lnTo>
                  <a:pt x="0" y="14723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1704" tIns="111704" rIns="111704" bIns="111704" numCol="1" spcCol="1270" anchor="ctr" anchorCtr="0">
            <a:noAutofit/>
          </a:bodyPr>
          <a:lstStyle/>
          <a:p>
            <a:pPr lvl="0" algn="ctr" defTabSz="800100">
              <a:lnSpc>
                <a:spcPct val="90000"/>
              </a:lnSpc>
              <a:spcBef>
                <a:spcPct val="0"/>
              </a:spcBef>
              <a:spcAft>
                <a:spcPct val="35000"/>
              </a:spcAft>
            </a:pPr>
            <a:r>
              <a:rPr lang="ar-EG" sz="1800" b="1" kern="1200" dirty="0" smtClean="0"/>
              <a:t>يستخدم هذا المخطط (الرسم) لتحليل المشكلات ودراسة الأسباب المتعلقة بها حيث يمثل العلاقة بين مشكلة ما والأسباب المحتملة لهذه المشكلة وهو يتعامل مع عناصر وليس كميات </a:t>
            </a:r>
            <a:endParaRPr lang="ar-EG" sz="1800" b="1" kern="1200" dirty="0"/>
          </a:p>
        </p:txBody>
      </p:sp>
      <p:sp>
        <p:nvSpPr>
          <p:cNvPr id="5" name="Freeform 4"/>
          <p:cNvSpPr/>
          <p:nvPr/>
        </p:nvSpPr>
        <p:spPr>
          <a:xfrm rot="3600000">
            <a:off x="5236289" y="3567379"/>
            <a:ext cx="1535562" cy="515328"/>
          </a:xfrm>
          <a:custGeom>
            <a:avLst/>
            <a:gdLst>
              <a:gd name="connsiteX0" fmla="*/ 0 w 1535562"/>
              <a:gd name="connsiteY0" fmla="*/ 257664 h 515328"/>
              <a:gd name="connsiteX1" fmla="*/ 257664 w 1535562"/>
              <a:gd name="connsiteY1" fmla="*/ 0 h 515328"/>
              <a:gd name="connsiteX2" fmla="*/ 257664 w 1535562"/>
              <a:gd name="connsiteY2" fmla="*/ 103066 h 515328"/>
              <a:gd name="connsiteX3" fmla="*/ 1277898 w 1535562"/>
              <a:gd name="connsiteY3" fmla="*/ 103066 h 515328"/>
              <a:gd name="connsiteX4" fmla="*/ 1277898 w 1535562"/>
              <a:gd name="connsiteY4" fmla="*/ 0 h 515328"/>
              <a:gd name="connsiteX5" fmla="*/ 1535562 w 1535562"/>
              <a:gd name="connsiteY5" fmla="*/ 257664 h 515328"/>
              <a:gd name="connsiteX6" fmla="*/ 1277898 w 1535562"/>
              <a:gd name="connsiteY6" fmla="*/ 515328 h 515328"/>
              <a:gd name="connsiteX7" fmla="*/ 1277898 w 1535562"/>
              <a:gd name="connsiteY7" fmla="*/ 412262 h 515328"/>
              <a:gd name="connsiteX8" fmla="*/ 257664 w 1535562"/>
              <a:gd name="connsiteY8" fmla="*/ 412262 h 515328"/>
              <a:gd name="connsiteX9" fmla="*/ 257664 w 1535562"/>
              <a:gd name="connsiteY9" fmla="*/ 515328 h 515328"/>
              <a:gd name="connsiteX10" fmla="*/ 0 w 1535562"/>
              <a:gd name="connsiteY10" fmla="*/ 257664 h 5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562" h="515328">
                <a:moveTo>
                  <a:pt x="0" y="257664"/>
                </a:moveTo>
                <a:lnTo>
                  <a:pt x="257664" y="0"/>
                </a:lnTo>
                <a:lnTo>
                  <a:pt x="257664" y="103066"/>
                </a:lnTo>
                <a:lnTo>
                  <a:pt x="1277898" y="103066"/>
                </a:lnTo>
                <a:lnTo>
                  <a:pt x="1277898" y="0"/>
                </a:lnTo>
                <a:lnTo>
                  <a:pt x="1535562" y="257664"/>
                </a:lnTo>
                <a:lnTo>
                  <a:pt x="1277898" y="515328"/>
                </a:lnTo>
                <a:lnTo>
                  <a:pt x="1277898" y="412262"/>
                </a:lnTo>
                <a:lnTo>
                  <a:pt x="257664" y="412262"/>
                </a:lnTo>
                <a:lnTo>
                  <a:pt x="257664" y="515328"/>
                </a:lnTo>
                <a:lnTo>
                  <a:pt x="0" y="257664"/>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4597" tIns="103066" rIns="154598" bIns="103065" numCol="1" spcCol="1270" anchor="ctr" anchorCtr="0">
            <a:noAutofit/>
          </a:bodyPr>
          <a:lstStyle/>
          <a:p>
            <a:pPr lvl="0" algn="ctr" defTabSz="1022350">
              <a:lnSpc>
                <a:spcPct val="90000"/>
              </a:lnSpc>
              <a:spcBef>
                <a:spcPct val="0"/>
              </a:spcBef>
              <a:spcAft>
                <a:spcPct val="35000"/>
              </a:spcAft>
            </a:pPr>
            <a:endParaRPr lang="ar-EG" sz="2300" kern="1200"/>
          </a:p>
        </p:txBody>
      </p:sp>
      <p:sp>
        <p:nvSpPr>
          <p:cNvPr id="7" name="Freeform 6"/>
          <p:cNvSpPr/>
          <p:nvPr/>
        </p:nvSpPr>
        <p:spPr>
          <a:xfrm>
            <a:off x="5747750" y="5195115"/>
            <a:ext cx="2944733" cy="1472366"/>
          </a:xfrm>
          <a:custGeom>
            <a:avLst/>
            <a:gdLst>
              <a:gd name="connsiteX0" fmla="*/ 0 w 2944733"/>
              <a:gd name="connsiteY0" fmla="*/ 147237 h 1472366"/>
              <a:gd name="connsiteX1" fmla="*/ 147237 w 2944733"/>
              <a:gd name="connsiteY1" fmla="*/ 0 h 1472366"/>
              <a:gd name="connsiteX2" fmla="*/ 2797496 w 2944733"/>
              <a:gd name="connsiteY2" fmla="*/ 0 h 1472366"/>
              <a:gd name="connsiteX3" fmla="*/ 2944733 w 2944733"/>
              <a:gd name="connsiteY3" fmla="*/ 147237 h 1472366"/>
              <a:gd name="connsiteX4" fmla="*/ 2944733 w 2944733"/>
              <a:gd name="connsiteY4" fmla="*/ 1325129 h 1472366"/>
              <a:gd name="connsiteX5" fmla="*/ 2797496 w 2944733"/>
              <a:gd name="connsiteY5" fmla="*/ 1472366 h 1472366"/>
              <a:gd name="connsiteX6" fmla="*/ 147237 w 2944733"/>
              <a:gd name="connsiteY6" fmla="*/ 1472366 h 1472366"/>
              <a:gd name="connsiteX7" fmla="*/ 0 w 2944733"/>
              <a:gd name="connsiteY7" fmla="*/ 1325129 h 1472366"/>
              <a:gd name="connsiteX8" fmla="*/ 0 w 2944733"/>
              <a:gd name="connsiteY8" fmla="*/ 147237 h 14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733" h="1472366">
                <a:moveTo>
                  <a:pt x="0" y="147237"/>
                </a:moveTo>
                <a:cubicBezTo>
                  <a:pt x="0" y="65920"/>
                  <a:pt x="65920" y="0"/>
                  <a:pt x="147237" y="0"/>
                </a:cubicBezTo>
                <a:lnTo>
                  <a:pt x="2797496" y="0"/>
                </a:lnTo>
                <a:cubicBezTo>
                  <a:pt x="2878813" y="0"/>
                  <a:pt x="2944733" y="65920"/>
                  <a:pt x="2944733" y="147237"/>
                </a:cubicBezTo>
                <a:lnTo>
                  <a:pt x="2944733" y="1325129"/>
                </a:lnTo>
                <a:cubicBezTo>
                  <a:pt x="2944733" y="1406446"/>
                  <a:pt x="2878813" y="1472366"/>
                  <a:pt x="2797496" y="1472366"/>
                </a:cubicBezTo>
                <a:lnTo>
                  <a:pt x="147237" y="1472366"/>
                </a:lnTo>
                <a:cubicBezTo>
                  <a:pt x="65920" y="1472366"/>
                  <a:pt x="0" y="1406446"/>
                  <a:pt x="0" y="1325129"/>
                </a:cubicBezTo>
                <a:lnTo>
                  <a:pt x="0" y="147237"/>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11704" tIns="111704" rIns="111704" bIns="111704" numCol="1" spcCol="1270" anchor="ctr" anchorCtr="0">
            <a:noAutofit/>
          </a:bodyPr>
          <a:lstStyle/>
          <a:p>
            <a:pPr lvl="0" algn="ctr" defTabSz="800100" rtl="1">
              <a:lnSpc>
                <a:spcPct val="90000"/>
              </a:lnSpc>
              <a:spcBef>
                <a:spcPct val="0"/>
              </a:spcBef>
              <a:spcAft>
                <a:spcPct val="35000"/>
              </a:spcAft>
            </a:pPr>
            <a:r>
              <a:rPr lang="ar-EG" sz="1800" b="1" kern="1200" dirty="0" smtClean="0"/>
              <a:t>من الضروري التفريق بين الأسباب والأثر ولذلك يستخدم شكل السبب والأثر .</a:t>
            </a:r>
            <a:endParaRPr lang="ar-EG" sz="1800" b="1" kern="1200" dirty="0"/>
          </a:p>
        </p:txBody>
      </p:sp>
      <p:sp>
        <p:nvSpPr>
          <p:cNvPr id="8" name="Freeform 7"/>
          <p:cNvSpPr/>
          <p:nvPr/>
        </p:nvSpPr>
        <p:spPr>
          <a:xfrm>
            <a:off x="4020242" y="5673633"/>
            <a:ext cx="1535562" cy="515329"/>
          </a:xfrm>
          <a:custGeom>
            <a:avLst/>
            <a:gdLst>
              <a:gd name="connsiteX0" fmla="*/ 0 w 1535562"/>
              <a:gd name="connsiteY0" fmla="*/ 257664 h 515328"/>
              <a:gd name="connsiteX1" fmla="*/ 257664 w 1535562"/>
              <a:gd name="connsiteY1" fmla="*/ 0 h 515328"/>
              <a:gd name="connsiteX2" fmla="*/ 257664 w 1535562"/>
              <a:gd name="connsiteY2" fmla="*/ 103066 h 515328"/>
              <a:gd name="connsiteX3" fmla="*/ 1277898 w 1535562"/>
              <a:gd name="connsiteY3" fmla="*/ 103066 h 515328"/>
              <a:gd name="connsiteX4" fmla="*/ 1277898 w 1535562"/>
              <a:gd name="connsiteY4" fmla="*/ 0 h 515328"/>
              <a:gd name="connsiteX5" fmla="*/ 1535562 w 1535562"/>
              <a:gd name="connsiteY5" fmla="*/ 257664 h 515328"/>
              <a:gd name="connsiteX6" fmla="*/ 1277898 w 1535562"/>
              <a:gd name="connsiteY6" fmla="*/ 515328 h 515328"/>
              <a:gd name="connsiteX7" fmla="*/ 1277898 w 1535562"/>
              <a:gd name="connsiteY7" fmla="*/ 412262 h 515328"/>
              <a:gd name="connsiteX8" fmla="*/ 257664 w 1535562"/>
              <a:gd name="connsiteY8" fmla="*/ 412262 h 515328"/>
              <a:gd name="connsiteX9" fmla="*/ 257664 w 1535562"/>
              <a:gd name="connsiteY9" fmla="*/ 515328 h 515328"/>
              <a:gd name="connsiteX10" fmla="*/ 0 w 1535562"/>
              <a:gd name="connsiteY10" fmla="*/ 257664 h 5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562" h="515328">
                <a:moveTo>
                  <a:pt x="1535562" y="257664"/>
                </a:moveTo>
                <a:lnTo>
                  <a:pt x="1277898" y="515327"/>
                </a:lnTo>
                <a:lnTo>
                  <a:pt x="1277898" y="412261"/>
                </a:lnTo>
                <a:lnTo>
                  <a:pt x="257664" y="412261"/>
                </a:lnTo>
                <a:lnTo>
                  <a:pt x="257664" y="515327"/>
                </a:lnTo>
                <a:lnTo>
                  <a:pt x="0" y="257664"/>
                </a:lnTo>
                <a:lnTo>
                  <a:pt x="257664" y="1"/>
                </a:lnTo>
                <a:lnTo>
                  <a:pt x="257664" y="103067"/>
                </a:lnTo>
                <a:lnTo>
                  <a:pt x="1277898" y="103067"/>
                </a:lnTo>
                <a:lnTo>
                  <a:pt x="1277898" y="1"/>
                </a:lnTo>
                <a:lnTo>
                  <a:pt x="1535562" y="257664"/>
                </a:lnTo>
                <a:close/>
              </a:path>
            </a:pathLst>
          </a:custGeom>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54598" tIns="103067" rIns="154598" bIns="103066" numCol="1" spcCol="1270" anchor="ctr" anchorCtr="0">
            <a:noAutofit/>
          </a:bodyPr>
          <a:lstStyle/>
          <a:p>
            <a:pPr lvl="0" algn="ctr" defTabSz="1022350" rtl="1">
              <a:lnSpc>
                <a:spcPct val="90000"/>
              </a:lnSpc>
              <a:spcBef>
                <a:spcPct val="0"/>
              </a:spcBef>
              <a:spcAft>
                <a:spcPct val="35000"/>
              </a:spcAft>
            </a:pPr>
            <a:endParaRPr lang="ar-EG" sz="2300" kern="1200"/>
          </a:p>
        </p:txBody>
      </p:sp>
      <p:sp>
        <p:nvSpPr>
          <p:cNvPr id="9" name="Freeform 8"/>
          <p:cNvSpPr/>
          <p:nvPr/>
        </p:nvSpPr>
        <p:spPr>
          <a:xfrm>
            <a:off x="883564" y="5195115"/>
            <a:ext cx="2944733" cy="1472366"/>
          </a:xfrm>
          <a:custGeom>
            <a:avLst/>
            <a:gdLst>
              <a:gd name="connsiteX0" fmla="*/ 0 w 2944733"/>
              <a:gd name="connsiteY0" fmla="*/ 147237 h 1472366"/>
              <a:gd name="connsiteX1" fmla="*/ 147237 w 2944733"/>
              <a:gd name="connsiteY1" fmla="*/ 0 h 1472366"/>
              <a:gd name="connsiteX2" fmla="*/ 2797496 w 2944733"/>
              <a:gd name="connsiteY2" fmla="*/ 0 h 1472366"/>
              <a:gd name="connsiteX3" fmla="*/ 2944733 w 2944733"/>
              <a:gd name="connsiteY3" fmla="*/ 147237 h 1472366"/>
              <a:gd name="connsiteX4" fmla="*/ 2944733 w 2944733"/>
              <a:gd name="connsiteY4" fmla="*/ 1325129 h 1472366"/>
              <a:gd name="connsiteX5" fmla="*/ 2797496 w 2944733"/>
              <a:gd name="connsiteY5" fmla="*/ 1472366 h 1472366"/>
              <a:gd name="connsiteX6" fmla="*/ 147237 w 2944733"/>
              <a:gd name="connsiteY6" fmla="*/ 1472366 h 1472366"/>
              <a:gd name="connsiteX7" fmla="*/ 0 w 2944733"/>
              <a:gd name="connsiteY7" fmla="*/ 1325129 h 1472366"/>
              <a:gd name="connsiteX8" fmla="*/ 0 w 2944733"/>
              <a:gd name="connsiteY8" fmla="*/ 147237 h 14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733" h="1472366">
                <a:moveTo>
                  <a:pt x="0" y="147237"/>
                </a:moveTo>
                <a:cubicBezTo>
                  <a:pt x="0" y="65920"/>
                  <a:pt x="65920" y="0"/>
                  <a:pt x="147237" y="0"/>
                </a:cubicBezTo>
                <a:lnTo>
                  <a:pt x="2797496" y="0"/>
                </a:lnTo>
                <a:cubicBezTo>
                  <a:pt x="2878813" y="0"/>
                  <a:pt x="2944733" y="65920"/>
                  <a:pt x="2944733" y="147237"/>
                </a:cubicBezTo>
                <a:lnTo>
                  <a:pt x="2944733" y="1325129"/>
                </a:lnTo>
                <a:cubicBezTo>
                  <a:pt x="2944733" y="1406446"/>
                  <a:pt x="2878813" y="1472366"/>
                  <a:pt x="2797496" y="1472366"/>
                </a:cubicBezTo>
                <a:lnTo>
                  <a:pt x="147237" y="1472366"/>
                </a:lnTo>
                <a:cubicBezTo>
                  <a:pt x="65920" y="1472366"/>
                  <a:pt x="0" y="1406446"/>
                  <a:pt x="0" y="1325129"/>
                </a:cubicBezTo>
                <a:lnTo>
                  <a:pt x="0" y="147237"/>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11704" tIns="111704" rIns="111704" bIns="111704" numCol="1" spcCol="1270" anchor="ctr" anchorCtr="0">
            <a:noAutofit/>
          </a:bodyPr>
          <a:lstStyle/>
          <a:p>
            <a:pPr lvl="0" algn="ctr" defTabSz="800100" rtl="1">
              <a:lnSpc>
                <a:spcPct val="90000"/>
              </a:lnSpc>
              <a:spcBef>
                <a:spcPct val="0"/>
              </a:spcBef>
              <a:spcAft>
                <a:spcPct val="35000"/>
              </a:spcAft>
            </a:pPr>
            <a:r>
              <a:rPr lang="ar-EG" sz="1800" b="1" kern="1200" dirty="0" smtClean="0"/>
              <a:t>من الضروري عند إعداده تحفيز الأطقم المشاركة لتوليد اكبر كم من الأفكار والاقتراحات المستمدة من المعلومات والخبرة </a:t>
            </a:r>
          </a:p>
          <a:p>
            <a:pPr lvl="0" algn="ctr" defTabSz="800100" rtl="1">
              <a:lnSpc>
                <a:spcPct val="90000"/>
              </a:lnSpc>
              <a:spcBef>
                <a:spcPct val="0"/>
              </a:spcBef>
              <a:spcAft>
                <a:spcPct val="35000"/>
              </a:spcAft>
            </a:pPr>
            <a:r>
              <a:rPr lang="ar-EG" sz="1800" b="1" kern="1200" dirty="0" smtClean="0"/>
              <a:t>( العصف الذهني)</a:t>
            </a:r>
            <a:endParaRPr lang="ar-EG" sz="1800" b="1" kern="1200" dirty="0"/>
          </a:p>
        </p:txBody>
      </p:sp>
      <p:sp>
        <p:nvSpPr>
          <p:cNvPr id="10" name="Freeform 9"/>
          <p:cNvSpPr/>
          <p:nvPr/>
        </p:nvSpPr>
        <p:spPr>
          <a:xfrm rot="18000000">
            <a:off x="2804196" y="3567379"/>
            <a:ext cx="1535562" cy="515328"/>
          </a:xfrm>
          <a:custGeom>
            <a:avLst/>
            <a:gdLst>
              <a:gd name="connsiteX0" fmla="*/ 0 w 1535562"/>
              <a:gd name="connsiteY0" fmla="*/ 257664 h 515328"/>
              <a:gd name="connsiteX1" fmla="*/ 257664 w 1535562"/>
              <a:gd name="connsiteY1" fmla="*/ 0 h 515328"/>
              <a:gd name="connsiteX2" fmla="*/ 257664 w 1535562"/>
              <a:gd name="connsiteY2" fmla="*/ 103066 h 515328"/>
              <a:gd name="connsiteX3" fmla="*/ 1277898 w 1535562"/>
              <a:gd name="connsiteY3" fmla="*/ 103066 h 515328"/>
              <a:gd name="connsiteX4" fmla="*/ 1277898 w 1535562"/>
              <a:gd name="connsiteY4" fmla="*/ 0 h 515328"/>
              <a:gd name="connsiteX5" fmla="*/ 1535562 w 1535562"/>
              <a:gd name="connsiteY5" fmla="*/ 257664 h 515328"/>
              <a:gd name="connsiteX6" fmla="*/ 1277898 w 1535562"/>
              <a:gd name="connsiteY6" fmla="*/ 515328 h 515328"/>
              <a:gd name="connsiteX7" fmla="*/ 1277898 w 1535562"/>
              <a:gd name="connsiteY7" fmla="*/ 412262 h 515328"/>
              <a:gd name="connsiteX8" fmla="*/ 257664 w 1535562"/>
              <a:gd name="connsiteY8" fmla="*/ 412262 h 515328"/>
              <a:gd name="connsiteX9" fmla="*/ 257664 w 1535562"/>
              <a:gd name="connsiteY9" fmla="*/ 515328 h 515328"/>
              <a:gd name="connsiteX10" fmla="*/ 0 w 1535562"/>
              <a:gd name="connsiteY10" fmla="*/ 257664 h 51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562" h="515328">
                <a:moveTo>
                  <a:pt x="0" y="257664"/>
                </a:moveTo>
                <a:lnTo>
                  <a:pt x="257664" y="0"/>
                </a:lnTo>
                <a:lnTo>
                  <a:pt x="257664" y="103066"/>
                </a:lnTo>
                <a:lnTo>
                  <a:pt x="1277898" y="103066"/>
                </a:lnTo>
                <a:lnTo>
                  <a:pt x="1277898" y="0"/>
                </a:lnTo>
                <a:lnTo>
                  <a:pt x="1535562" y="257664"/>
                </a:lnTo>
                <a:lnTo>
                  <a:pt x="1277898" y="515328"/>
                </a:lnTo>
                <a:lnTo>
                  <a:pt x="1277898" y="412262"/>
                </a:lnTo>
                <a:lnTo>
                  <a:pt x="257664" y="412262"/>
                </a:lnTo>
                <a:lnTo>
                  <a:pt x="257664" y="515328"/>
                </a:lnTo>
                <a:lnTo>
                  <a:pt x="0" y="257664"/>
                </a:lnTo>
                <a:close/>
              </a:path>
            </a:pathLst>
          </a:cu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54598" tIns="103066" rIns="154597" bIns="103065" numCol="1" spcCol="1270" anchor="ctr" anchorCtr="0">
            <a:noAutofit/>
          </a:bodyPr>
          <a:lstStyle/>
          <a:p>
            <a:pPr lvl="0" algn="ctr" defTabSz="1022350" rtl="1">
              <a:lnSpc>
                <a:spcPct val="90000"/>
              </a:lnSpc>
              <a:spcBef>
                <a:spcPct val="0"/>
              </a:spcBef>
              <a:spcAft>
                <a:spcPct val="35000"/>
              </a:spcAft>
            </a:pPr>
            <a:endParaRPr lang="ar-EG" sz="2300" kern="1200"/>
          </a:p>
        </p:txBody>
      </p:sp>
    </p:spTree>
    <p:extLst>
      <p:ext uri="{BB962C8B-B14F-4D97-AF65-F5344CB8AC3E}">
        <p14:creationId xmlns:p14="http://schemas.microsoft.com/office/powerpoint/2010/main" xmlns="" val="295011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فوائد استخدام المخطط</a:t>
            </a:r>
          </a:p>
        </p:txBody>
      </p:sp>
      <p:sp>
        <p:nvSpPr>
          <p:cNvPr id="4" name="Oval 3"/>
          <p:cNvSpPr/>
          <p:nvPr/>
        </p:nvSpPr>
        <p:spPr>
          <a:xfrm>
            <a:off x="3899763" y="4835642"/>
            <a:ext cx="78436" cy="202430"/>
          </a:xfrm>
          <a:prstGeom prst="ellips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Oval 4"/>
          <p:cNvSpPr/>
          <p:nvPr/>
        </p:nvSpPr>
        <p:spPr>
          <a:xfrm>
            <a:off x="3732432" y="4907535"/>
            <a:ext cx="78436" cy="202430"/>
          </a:xfrm>
          <a:prstGeom prst="ellipse">
            <a:avLst/>
          </a:prstGeom>
        </p:spPr>
        <p:style>
          <a:lnRef idx="2">
            <a:schemeClr val="accent2">
              <a:hueOff val="292595"/>
              <a:satOff val="-365"/>
              <a:lumOff val="86"/>
              <a:alphaOff val="0"/>
            </a:schemeClr>
          </a:lnRef>
          <a:fillRef idx="1">
            <a:schemeClr val="accent2">
              <a:hueOff val="292595"/>
              <a:satOff val="-365"/>
              <a:lumOff val="86"/>
              <a:alphaOff val="0"/>
            </a:schemeClr>
          </a:fillRef>
          <a:effectRef idx="0">
            <a:schemeClr val="accent2">
              <a:hueOff val="292595"/>
              <a:satOff val="-365"/>
              <a:lumOff val="86"/>
              <a:alphaOff val="0"/>
            </a:schemeClr>
          </a:effectRef>
          <a:fontRef idx="minor">
            <a:schemeClr val="lt1"/>
          </a:fontRef>
        </p:style>
      </p:sp>
      <p:sp>
        <p:nvSpPr>
          <p:cNvPr id="7" name="Oval 6"/>
          <p:cNvSpPr/>
          <p:nvPr/>
        </p:nvSpPr>
        <p:spPr>
          <a:xfrm>
            <a:off x="3561367" y="4968756"/>
            <a:ext cx="78436" cy="202430"/>
          </a:xfrm>
          <a:prstGeom prst="ellipse">
            <a:avLst/>
          </a:prstGeom>
        </p:spPr>
        <p:style>
          <a:lnRef idx="2">
            <a:schemeClr val="accent2">
              <a:hueOff val="585190"/>
              <a:satOff val="-730"/>
              <a:lumOff val="172"/>
              <a:alphaOff val="0"/>
            </a:schemeClr>
          </a:lnRef>
          <a:fillRef idx="1">
            <a:schemeClr val="accent2">
              <a:hueOff val="585190"/>
              <a:satOff val="-730"/>
              <a:lumOff val="172"/>
              <a:alphaOff val="0"/>
            </a:schemeClr>
          </a:fillRef>
          <a:effectRef idx="0">
            <a:schemeClr val="accent2">
              <a:hueOff val="585190"/>
              <a:satOff val="-730"/>
              <a:lumOff val="172"/>
              <a:alphaOff val="0"/>
            </a:schemeClr>
          </a:effectRef>
          <a:fontRef idx="minor">
            <a:schemeClr val="lt1"/>
          </a:fontRef>
        </p:style>
      </p:sp>
      <p:sp>
        <p:nvSpPr>
          <p:cNvPr id="8" name="Oval 7"/>
          <p:cNvSpPr/>
          <p:nvPr/>
        </p:nvSpPr>
        <p:spPr>
          <a:xfrm>
            <a:off x="3388060" y="5018744"/>
            <a:ext cx="78436" cy="202430"/>
          </a:xfrm>
          <a:prstGeom prst="ellipse">
            <a:avLst/>
          </a:prstGeom>
        </p:spPr>
        <p:style>
          <a:lnRef idx="2">
            <a:schemeClr val="accent2">
              <a:hueOff val="877785"/>
              <a:satOff val="-1095"/>
              <a:lumOff val="257"/>
              <a:alphaOff val="0"/>
            </a:schemeClr>
          </a:lnRef>
          <a:fillRef idx="1">
            <a:schemeClr val="accent2">
              <a:hueOff val="877785"/>
              <a:satOff val="-1095"/>
              <a:lumOff val="257"/>
              <a:alphaOff val="0"/>
            </a:schemeClr>
          </a:fillRef>
          <a:effectRef idx="0">
            <a:schemeClr val="accent2">
              <a:hueOff val="877785"/>
              <a:satOff val="-1095"/>
              <a:lumOff val="257"/>
              <a:alphaOff val="0"/>
            </a:schemeClr>
          </a:effectRef>
          <a:fontRef idx="minor">
            <a:schemeClr val="lt1"/>
          </a:fontRef>
        </p:style>
      </p:sp>
      <p:sp>
        <p:nvSpPr>
          <p:cNvPr id="9" name="Oval 8"/>
          <p:cNvSpPr/>
          <p:nvPr/>
        </p:nvSpPr>
        <p:spPr>
          <a:xfrm>
            <a:off x="3212513" y="5057499"/>
            <a:ext cx="78436" cy="202430"/>
          </a:xfrm>
          <a:prstGeom prst="ellipse">
            <a:avLst/>
          </a:prstGeom>
        </p:spPr>
        <p:style>
          <a:lnRef idx="2">
            <a:schemeClr val="accent2">
              <a:hueOff val="1170380"/>
              <a:satOff val="-1460"/>
              <a:lumOff val="343"/>
              <a:alphaOff val="0"/>
            </a:schemeClr>
          </a:lnRef>
          <a:fillRef idx="1">
            <a:schemeClr val="accent2">
              <a:hueOff val="1170380"/>
              <a:satOff val="-1460"/>
              <a:lumOff val="343"/>
              <a:alphaOff val="0"/>
            </a:schemeClr>
          </a:fillRef>
          <a:effectRef idx="0">
            <a:schemeClr val="accent2">
              <a:hueOff val="1170380"/>
              <a:satOff val="-1460"/>
              <a:lumOff val="343"/>
              <a:alphaOff val="0"/>
            </a:schemeClr>
          </a:effectRef>
          <a:fontRef idx="minor">
            <a:schemeClr val="lt1"/>
          </a:fontRef>
        </p:style>
      </p:sp>
      <p:sp>
        <p:nvSpPr>
          <p:cNvPr id="10" name="Oval 9"/>
          <p:cNvSpPr/>
          <p:nvPr/>
        </p:nvSpPr>
        <p:spPr>
          <a:xfrm>
            <a:off x="5724128" y="3360959"/>
            <a:ext cx="78436" cy="202430"/>
          </a:xfrm>
          <a:prstGeom prst="ellipse">
            <a:avLst/>
          </a:prstGeom>
        </p:spPr>
        <p:style>
          <a:lnRef idx="2">
            <a:schemeClr val="accent2">
              <a:hueOff val="1462975"/>
              <a:satOff val="-1825"/>
              <a:lumOff val="429"/>
              <a:alphaOff val="0"/>
            </a:schemeClr>
          </a:lnRef>
          <a:fillRef idx="1">
            <a:schemeClr val="accent2">
              <a:hueOff val="1462975"/>
              <a:satOff val="-1825"/>
              <a:lumOff val="429"/>
              <a:alphaOff val="0"/>
            </a:schemeClr>
          </a:fillRef>
          <a:effectRef idx="0">
            <a:schemeClr val="accent2">
              <a:hueOff val="1462975"/>
              <a:satOff val="-1825"/>
              <a:lumOff val="429"/>
              <a:alphaOff val="0"/>
            </a:schemeClr>
          </a:effectRef>
          <a:fontRef idx="minor">
            <a:schemeClr val="lt1"/>
          </a:fontRef>
        </p:style>
      </p:sp>
      <p:sp>
        <p:nvSpPr>
          <p:cNvPr id="11" name="Oval 10"/>
          <p:cNvSpPr/>
          <p:nvPr/>
        </p:nvSpPr>
        <p:spPr>
          <a:xfrm>
            <a:off x="5938748" y="3043393"/>
            <a:ext cx="78436" cy="202430"/>
          </a:xfrm>
          <a:prstGeom prst="ellipse">
            <a:avLst/>
          </a:prstGeom>
        </p:spPr>
        <p:style>
          <a:lnRef idx="2">
            <a:schemeClr val="accent2">
              <a:hueOff val="1755570"/>
              <a:satOff val="-2190"/>
              <a:lumOff val="515"/>
              <a:alphaOff val="0"/>
            </a:schemeClr>
          </a:lnRef>
          <a:fillRef idx="1">
            <a:schemeClr val="accent2">
              <a:hueOff val="1755570"/>
              <a:satOff val="-2190"/>
              <a:lumOff val="515"/>
              <a:alphaOff val="0"/>
            </a:schemeClr>
          </a:fillRef>
          <a:effectRef idx="0">
            <a:schemeClr val="accent2">
              <a:hueOff val="1755570"/>
              <a:satOff val="-2190"/>
              <a:lumOff val="515"/>
              <a:alphaOff val="0"/>
            </a:schemeClr>
          </a:effectRef>
          <a:fontRef idx="minor">
            <a:schemeClr val="lt1"/>
          </a:fontRef>
        </p:style>
      </p:sp>
      <p:sp>
        <p:nvSpPr>
          <p:cNvPr id="13" name="Freeform 12"/>
          <p:cNvSpPr/>
          <p:nvPr/>
        </p:nvSpPr>
        <p:spPr>
          <a:xfrm>
            <a:off x="1509268" y="5213123"/>
            <a:ext cx="1699450" cy="1175589"/>
          </a:xfrm>
          <a:custGeom>
            <a:avLst/>
            <a:gdLst>
              <a:gd name="connsiteX0" fmla="*/ 0 w 1699450"/>
              <a:gd name="connsiteY0" fmla="*/ 75920 h 455508"/>
              <a:gd name="connsiteX1" fmla="*/ 75920 w 1699450"/>
              <a:gd name="connsiteY1" fmla="*/ 0 h 455508"/>
              <a:gd name="connsiteX2" fmla="*/ 1623530 w 1699450"/>
              <a:gd name="connsiteY2" fmla="*/ 0 h 455508"/>
              <a:gd name="connsiteX3" fmla="*/ 1699450 w 1699450"/>
              <a:gd name="connsiteY3" fmla="*/ 75920 h 455508"/>
              <a:gd name="connsiteX4" fmla="*/ 1699450 w 1699450"/>
              <a:gd name="connsiteY4" fmla="*/ 379588 h 455508"/>
              <a:gd name="connsiteX5" fmla="*/ 1623530 w 1699450"/>
              <a:gd name="connsiteY5" fmla="*/ 455508 h 455508"/>
              <a:gd name="connsiteX6" fmla="*/ 75920 w 1699450"/>
              <a:gd name="connsiteY6" fmla="*/ 455508 h 455508"/>
              <a:gd name="connsiteX7" fmla="*/ 0 w 1699450"/>
              <a:gd name="connsiteY7" fmla="*/ 379588 h 455508"/>
              <a:gd name="connsiteX8" fmla="*/ 0 w 1699450"/>
              <a:gd name="connsiteY8" fmla="*/ 75920 h 45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450" h="455508">
                <a:moveTo>
                  <a:pt x="0" y="75920"/>
                </a:moveTo>
                <a:cubicBezTo>
                  <a:pt x="0" y="33991"/>
                  <a:pt x="33991" y="0"/>
                  <a:pt x="75920" y="0"/>
                </a:cubicBezTo>
                <a:lnTo>
                  <a:pt x="1623530" y="0"/>
                </a:lnTo>
                <a:cubicBezTo>
                  <a:pt x="1665459" y="0"/>
                  <a:pt x="1699450" y="33991"/>
                  <a:pt x="1699450" y="75920"/>
                </a:cubicBezTo>
                <a:lnTo>
                  <a:pt x="1699450" y="379588"/>
                </a:lnTo>
                <a:cubicBezTo>
                  <a:pt x="1699450" y="421517"/>
                  <a:pt x="1665459" y="455508"/>
                  <a:pt x="1623530" y="455508"/>
                </a:cubicBezTo>
                <a:lnTo>
                  <a:pt x="75920" y="455508"/>
                </a:lnTo>
                <a:cubicBezTo>
                  <a:pt x="33991" y="455508"/>
                  <a:pt x="0" y="421517"/>
                  <a:pt x="0" y="379588"/>
                </a:cubicBezTo>
                <a:lnTo>
                  <a:pt x="0" y="7592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81953" tIns="98436" rIns="98436" bIns="98436" numCol="1" spcCol="1270" anchor="ctr" anchorCtr="0">
            <a:noAutofit/>
          </a:bodyPr>
          <a:lstStyle/>
          <a:p>
            <a:pPr lvl="0" algn="ctr" defTabSz="889000" rtl="1">
              <a:lnSpc>
                <a:spcPct val="90000"/>
              </a:lnSpc>
              <a:spcBef>
                <a:spcPct val="0"/>
              </a:spcBef>
              <a:spcAft>
                <a:spcPct val="35000"/>
              </a:spcAft>
            </a:pPr>
            <a:r>
              <a:rPr lang="ar-EG" sz="2000" b="1" dirty="0"/>
              <a:t>تعد أداة رائعة ومشوقة</a:t>
            </a:r>
            <a:endParaRPr lang="ar-EG" sz="2000" b="1" kern="1200" dirty="0"/>
          </a:p>
        </p:txBody>
      </p:sp>
      <p:sp>
        <p:nvSpPr>
          <p:cNvPr id="15" name="Oval 14"/>
          <p:cNvSpPr/>
          <p:nvPr/>
        </p:nvSpPr>
        <p:spPr>
          <a:xfrm>
            <a:off x="1096617" y="4143558"/>
            <a:ext cx="788096" cy="2033725"/>
          </a:xfrm>
          <a:prstGeom prst="ellipse">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4317734" y="3888839"/>
            <a:ext cx="1699450" cy="1175589"/>
          </a:xfrm>
          <a:custGeom>
            <a:avLst/>
            <a:gdLst>
              <a:gd name="connsiteX0" fmla="*/ 0 w 1699450"/>
              <a:gd name="connsiteY0" fmla="*/ 75920 h 455508"/>
              <a:gd name="connsiteX1" fmla="*/ 75920 w 1699450"/>
              <a:gd name="connsiteY1" fmla="*/ 0 h 455508"/>
              <a:gd name="connsiteX2" fmla="*/ 1623530 w 1699450"/>
              <a:gd name="connsiteY2" fmla="*/ 0 h 455508"/>
              <a:gd name="connsiteX3" fmla="*/ 1699450 w 1699450"/>
              <a:gd name="connsiteY3" fmla="*/ 75920 h 455508"/>
              <a:gd name="connsiteX4" fmla="*/ 1699450 w 1699450"/>
              <a:gd name="connsiteY4" fmla="*/ 379588 h 455508"/>
              <a:gd name="connsiteX5" fmla="*/ 1623530 w 1699450"/>
              <a:gd name="connsiteY5" fmla="*/ 455508 h 455508"/>
              <a:gd name="connsiteX6" fmla="*/ 75920 w 1699450"/>
              <a:gd name="connsiteY6" fmla="*/ 455508 h 455508"/>
              <a:gd name="connsiteX7" fmla="*/ 0 w 1699450"/>
              <a:gd name="connsiteY7" fmla="*/ 379588 h 455508"/>
              <a:gd name="connsiteX8" fmla="*/ 0 w 1699450"/>
              <a:gd name="connsiteY8" fmla="*/ 75920 h 45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450" h="455508">
                <a:moveTo>
                  <a:pt x="0" y="75920"/>
                </a:moveTo>
                <a:cubicBezTo>
                  <a:pt x="0" y="33991"/>
                  <a:pt x="33991" y="0"/>
                  <a:pt x="75920" y="0"/>
                </a:cubicBezTo>
                <a:lnTo>
                  <a:pt x="1623530" y="0"/>
                </a:lnTo>
                <a:cubicBezTo>
                  <a:pt x="1665459" y="0"/>
                  <a:pt x="1699450" y="33991"/>
                  <a:pt x="1699450" y="75920"/>
                </a:cubicBezTo>
                <a:lnTo>
                  <a:pt x="1699450" y="379588"/>
                </a:lnTo>
                <a:cubicBezTo>
                  <a:pt x="1699450" y="421517"/>
                  <a:pt x="1665459" y="455508"/>
                  <a:pt x="1623530" y="455508"/>
                </a:cubicBezTo>
                <a:lnTo>
                  <a:pt x="75920" y="455508"/>
                </a:lnTo>
                <a:cubicBezTo>
                  <a:pt x="33991" y="455508"/>
                  <a:pt x="0" y="421517"/>
                  <a:pt x="0" y="379588"/>
                </a:cubicBezTo>
                <a:lnTo>
                  <a:pt x="0" y="75920"/>
                </a:lnTo>
                <a:close/>
              </a:path>
            </a:pathLst>
          </a:custGeom>
        </p:spPr>
        <p:style>
          <a:lnRef idx="2">
            <a:schemeClr val="lt1">
              <a:hueOff val="0"/>
              <a:satOff val="0"/>
              <a:lumOff val="0"/>
              <a:alphaOff val="0"/>
            </a:schemeClr>
          </a:lnRef>
          <a:fillRef idx="1">
            <a:schemeClr val="accent2">
              <a:hueOff val="936304"/>
              <a:satOff val="-1168"/>
              <a:lumOff val="275"/>
              <a:alphaOff val="0"/>
            </a:schemeClr>
          </a:fillRef>
          <a:effectRef idx="0">
            <a:schemeClr val="accent2">
              <a:hueOff val="936304"/>
              <a:satOff val="-1168"/>
              <a:lumOff val="275"/>
              <a:alphaOff val="0"/>
            </a:schemeClr>
          </a:effectRef>
          <a:fontRef idx="minor">
            <a:schemeClr val="lt1"/>
          </a:fontRef>
        </p:style>
        <p:txBody>
          <a:bodyPr spcFirstLastPara="0" vert="horz" wrap="square" lIns="381953" tIns="98436" rIns="98436" bIns="98436" numCol="1" spcCol="1270" anchor="ctr" anchorCtr="0">
            <a:noAutofit/>
          </a:bodyPr>
          <a:lstStyle/>
          <a:p>
            <a:pPr lvl="0" algn="ctr" defTabSz="889000" rtl="1">
              <a:lnSpc>
                <a:spcPct val="90000"/>
              </a:lnSpc>
              <a:spcBef>
                <a:spcPct val="0"/>
              </a:spcBef>
              <a:spcAft>
                <a:spcPct val="35000"/>
              </a:spcAft>
            </a:pPr>
            <a:r>
              <a:rPr lang="ar-EG" sz="2000" kern="1200" dirty="0" smtClean="0"/>
              <a:t>  </a:t>
            </a:r>
            <a:r>
              <a:rPr lang="ar-EG" sz="2000" dirty="0" smtClean="0"/>
              <a:t>المخطط </a:t>
            </a:r>
            <a:r>
              <a:rPr lang="ar-EG" sz="2000" dirty="0"/>
              <a:t>يساعدعلى تحليل المشكلات</a:t>
            </a:r>
            <a:endParaRPr lang="ar-EG" sz="2000" kern="1200" dirty="0"/>
          </a:p>
        </p:txBody>
      </p:sp>
      <p:sp>
        <p:nvSpPr>
          <p:cNvPr id="18" name="Oval 17"/>
          <p:cNvSpPr/>
          <p:nvPr/>
        </p:nvSpPr>
        <p:spPr>
          <a:xfrm>
            <a:off x="3795365" y="2903132"/>
            <a:ext cx="788096" cy="2033725"/>
          </a:xfrm>
          <a:prstGeom prst="ellipse">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2">
              <a:tint val="50000"/>
              <a:hueOff val="1000575"/>
              <a:satOff val="-895"/>
              <a:lumOff val="3"/>
              <a:alphaOff val="0"/>
            </a:schemeClr>
          </a:effectRef>
          <a:fontRef idx="minor">
            <a:schemeClr val="lt1">
              <a:hueOff val="0"/>
              <a:satOff val="0"/>
              <a:lumOff val="0"/>
              <a:alphaOff val="0"/>
            </a:schemeClr>
          </a:fontRef>
        </p:style>
      </p:sp>
      <p:sp>
        <p:nvSpPr>
          <p:cNvPr id="19" name="Freeform 18"/>
          <p:cNvSpPr/>
          <p:nvPr/>
        </p:nvSpPr>
        <p:spPr>
          <a:xfrm>
            <a:off x="6017184" y="1683054"/>
            <a:ext cx="1699450" cy="1175589"/>
          </a:xfrm>
          <a:custGeom>
            <a:avLst/>
            <a:gdLst>
              <a:gd name="connsiteX0" fmla="*/ 0 w 1699450"/>
              <a:gd name="connsiteY0" fmla="*/ 75920 h 455508"/>
              <a:gd name="connsiteX1" fmla="*/ 75920 w 1699450"/>
              <a:gd name="connsiteY1" fmla="*/ 0 h 455508"/>
              <a:gd name="connsiteX2" fmla="*/ 1623530 w 1699450"/>
              <a:gd name="connsiteY2" fmla="*/ 0 h 455508"/>
              <a:gd name="connsiteX3" fmla="*/ 1699450 w 1699450"/>
              <a:gd name="connsiteY3" fmla="*/ 75920 h 455508"/>
              <a:gd name="connsiteX4" fmla="*/ 1699450 w 1699450"/>
              <a:gd name="connsiteY4" fmla="*/ 379588 h 455508"/>
              <a:gd name="connsiteX5" fmla="*/ 1623530 w 1699450"/>
              <a:gd name="connsiteY5" fmla="*/ 455508 h 455508"/>
              <a:gd name="connsiteX6" fmla="*/ 75920 w 1699450"/>
              <a:gd name="connsiteY6" fmla="*/ 455508 h 455508"/>
              <a:gd name="connsiteX7" fmla="*/ 0 w 1699450"/>
              <a:gd name="connsiteY7" fmla="*/ 379588 h 455508"/>
              <a:gd name="connsiteX8" fmla="*/ 0 w 1699450"/>
              <a:gd name="connsiteY8" fmla="*/ 75920 h 45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450" h="455508">
                <a:moveTo>
                  <a:pt x="0" y="75920"/>
                </a:moveTo>
                <a:cubicBezTo>
                  <a:pt x="0" y="33991"/>
                  <a:pt x="33991" y="0"/>
                  <a:pt x="75920" y="0"/>
                </a:cubicBezTo>
                <a:lnTo>
                  <a:pt x="1623530" y="0"/>
                </a:lnTo>
                <a:cubicBezTo>
                  <a:pt x="1665459" y="0"/>
                  <a:pt x="1699450" y="33991"/>
                  <a:pt x="1699450" y="75920"/>
                </a:cubicBezTo>
                <a:lnTo>
                  <a:pt x="1699450" y="379588"/>
                </a:lnTo>
                <a:cubicBezTo>
                  <a:pt x="1699450" y="421517"/>
                  <a:pt x="1665459" y="455508"/>
                  <a:pt x="1623530" y="455508"/>
                </a:cubicBezTo>
                <a:lnTo>
                  <a:pt x="75920" y="455508"/>
                </a:lnTo>
                <a:cubicBezTo>
                  <a:pt x="33991" y="455508"/>
                  <a:pt x="0" y="421517"/>
                  <a:pt x="0" y="379588"/>
                </a:cubicBezTo>
                <a:lnTo>
                  <a:pt x="0" y="75920"/>
                </a:lnTo>
                <a:close/>
              </a:path>
            </a:pathLst>
          </a:custGeom>
        </p:spPr>
        <p:style>
          <a:lnRef idx="2">
            <a:schemeClr val="lt1">
              <a:hueOff val="0"/>
              <a:satOff val="0"/>
              <a:lumOff val="0"/>
              <a:alphaOff val="0"/>
            </a:schemeClr>
          </a:lnRef>
          <a:fillRef idx="1">
            <a:schemeClr val="accent2">
              <a:hueOff val="1872608"/>
              <a:satOff val="-2336"/>
              <a:lumOff val="549"/>
              <a:alphaOff val="0"/>
            </a:schemeClr>
          </a:fillRef>
          <a:effectRef idx="0">
            <a:schemeClr val="accent2">
              <a:hueOff val="1872608"/>
              <a:satOff val="-2336"/>
              <a:lumOff val="549"/>
              <a:alphaOff val="0"/>
            </a:schemeClr>
          </a:effectRef>
          <a:fontRef idx="minor">
            <a:schemeClr val="lt1"/>
          </a:fontRef>
        </p:style>
        <p:txBody>
          <a:bodyPr spcFirstLastPara="0" vert="horz" wrap="square" lIns="381953" tIns="94626" rIns="94626" bIns="94626" numCol="1" spcCol="1270" anchor="ctr" anchorCtr="0">
            <a:noAutofit/>
          </a:bodyPr>
          <a:lstStyle/>
          <a:p>
            <a:pPr lvl="0" algn="justLow" defTabSz="844550" rtl="1">
              <a:lnSpc>
                <a:spcPct val="90000"/>
              </a:lnSpc>
              <a:spcBef>
                <a:spcPct val="0"/>
              </a:spcBef>
              <a:spcAft>
                <a:spcPct val="35000"/>
              </a:spcAft>
            </a:pPr>
            <a:r>
              <a:rPr lang="ar-EG" b="1" dirty="0" smtClean="0"/>
              <a:t>يستخدام </a:t>
            </a:r>
            <a:r>
              <a:rPr lang="ar-EG" b="1" dirty="0"/>
              <a:t>المخطط على المستوى الشخصي و المؤسسي </a:t>
            </a:r>
            <a:endParaRPr lang="ar-EG" b="1" kern="1200" dirty="0"/>
          </a:p>
        </p:txBody>
      </p:sp>
      <p:sp>
        <p:nvSpPr>
          <p:cNvPr id="21" name="Oval 20"/>
          <p:cNvSpPr/>
          <p:nvPr/>
        </p:nvSpPr>
        <p:spPr>
          <a:xfrm>
            <a:off x="5447775" y="955777"/>
            <a:ext cx="788096" cy="2033725"/>
          </a:xfrm>
          <a:prstGeom prst="ellipse">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2">
              <a:tint val="50000"/>
              <a:hueOff val="2001150"/>
              <a:satOff val="-1789"/>
              <a:lumOff val="5"/>
              <a:alphaOff val="0"/>
            </a:schemeClr>
          </a:effectRef>
          <a:fontRef idx="minor">
            <a:schemeClr val="lt1">
              <a:hueOff val="0"/>
              <a:satOff val="0"/>
              <a:lumOff val="0"/>
              <a:alphaOff val="0"/>
            </a:schemeClr>
          </a:fontRef>
        </p:style>
      </p:sp>
      <p:sp>
        <p:nvSpPr>
          <p:cNvPr id="22" name="Oval 21"/>
          <p:cNvSpPr/>
          <p:nvPr/>
        </p:nvSpPr>
        <p:spPr>
          <a:xfrm>
            <a:off x="5841823" y="3233545"/>
            <a:ext cx="78436" cy="202430"/>
          </a:xfrm>
          <a:prstGeom prst="ellipse">
            <a:avLst/>
          </a:prstGeom>
        </p:spPr>
        <p:style>
          <a:lnRef idx="2">
            <a:schemeClr val="accent2">
              <a:hueOff val="1462975"/>
              <a:satOff val="-1825"/>
              <a:lumOff val="429"/>
              <a:alphaOff val="0"/>
            </a:schemeClr>
          </a:lnRef>
          <a:fillRef idx="1">
            <a:schemeClr val="accent2">
              <a:hueOff val="1462975"/>
              <a:satOff val="-1825"/>
              <a:lumOff val="429"/>
              <a:alphaOff val="0"/>
            </a:schemeClr>
          </a:fillRef>
          <a:effectRef idx="0">
            <a:schemeClr val="accent2">
              <a:hueOff val="1462975"/>
              <a:satOff val="-1825"/>
              <a:lumOff val="429"/>
              <a:alphaOff val="0"/>
            </a:schemeClr>
          </a:effectRef>
          <a:fontRef idx="minor">
            <a:schemeClr val="lt1"/>
          </a:fontRef>
        </p:style>
      </p:sp>
      <p:sp>
        <p:nvSpPr>
          <p:cNvPr id="23" name="Oval 22"/>
          <p:cNvSpPr/>
          <p:nvPr/>
        </p:nvSpPr>
        <p:spPr>
          <a:xfrm>
            <a:off x="5606433" y="3523684"/>
            <a:ext cx="78436" cy="202430"/>
          </a:xfrm>
          <a:prstGeom prst="ellipse">
            <a:avLst/>
          </a:prstGeom>
        </p:spPr>
        <p:style>
          <a:lnRef idx="2">
            <a:schemeClr val="accent2">
              <a:hueOff val="1462975"/>
              <a:satOff val="-1825"/>
              <a:lumOff val="429"/>
              <a:alphaOff val="0"/>
            </a:schemeClr>
          </a:lnRef>
          <a:fillRef idx="1">
            <a:schemeClr val="accent2">
              <a:hueOff val="1462975"/>
              <a:satOff val="-1825"/>
              <a:lumOff val="429"/>
              <a:alphaOff val="0"/>
            </a:schemeClr>
          </a:fillRef>
          <a:effectRef idx="0">
            <a:schemeClr val="accent2">
              <a:hueOff val="1462975"/>
              <a:satOff val="-1825"/>
              <a:lumOff val="429"/>
              <a:alphaOff val="0"/>
            </a:schemeClr>
          </a:effectRef>
          <a:fontRef idx="minor">
            <a:schemeClr val="lt1"/>
          </a:fontRef>
        </p:style>
      </p:sp>
    </p:spTree>
    <p:extLst>
      <p:ext uri="{BB962C8B-B14F-4D97-AF65-F5344CB8AC3E}">
        <p14:creationId xmlns:p14="http://schemas.microsoft.com/office/powerpoint/2010/main" xmlns="" val="2290028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6"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خطواط الآستخدام </a:t>
            </a:r>
            <a:endParaRPr lang="ar-EG" sz="3200" b="1" dirty="0">
              <a:solidFill>
                <a:schemeClr val="bg1"/>
              </a:solidFill>
            </a:endParaRPr>
          </a:p>
        </p:txBody>
      </p:sp>
      <p:sp>
        <p:nvSpPr>
          <p:cNvPr id="4" name="Freeform 3"/>
          <p:cNvSpPr/>
          <p:nvPr/>
        </p:nvSpPr>
        <p:spPr>
          <a:xfrm>
            <a:off x="2915816" y="1988840"/>
            <a:ext cx="3535872" cy="2639453"/>
          </a:xfrm>
          <a:custGeom>
            <a:avLst/>
            <a:gdLst>
              <a:gd name="connsiteX0" fmla="*/ 0 w 3535872"/>
              <a:gd name="connsiteY0" fmla="*/ 263945 h 2639453"/>
              <a:gd name="connsiteX1" fmla="*/ 263945 w 3535872"/>
              <a:gd name="connsiteY1" fmla="*/ 0 h 2639453"/>
              <a:gd name="connsiteX2" fmla="*/ 3271927 w 3535872"/>
              <a:gd name="connsiteY2" fmla="*/ 0 h 2639453"/>
              <a:gd name="connsiteX3" fmla="*/ 3535872 w 3535872"/>
              <a:gd name="connsiteY3" fmla="*/ 263945 h 2639453"/>
              <a:gd name="connsiteX4" fmla="*/ 3535872 w 3535872"/>
              <a:gd name="connsiteY4" fmla="*/ 2375508 h 2639453"/>
              <a:gd name="connsiteX5" fmla="*/ 3271927 w 3535872"/>
              <a:gd name="connsiteY5" fmla="*/ 2639453 h 2639453"/>
              <a:gd name="connsiteX6" fmla="*/ 263945 w 3535872"/>
              <a:gd name="connsiteY6" fmla="*/ 2639453 h 2639453"/>
              <a:gd name="connsiteX7" fmla="*/ 0 w 3535872"/>
              <a:gd name="connsiteY7" fmla="*/ 2375508 h 2639453"/>
              <a:gd name="connsiteX8" fmla="*/ 0 w 3535872"/>
              <a:gd name="connsiteY8" fmla="*/ 263945 h 26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5872" h="2639453">
                <a:moveTo>
                  <a:pt x="0" y="263945"/>
                </a:moveTo>
                <a:cubicBezTo>
                  <a:pt x="0" y="118172"/>
                  <a:pt x="118172" y="0"/>
                  <a:pt x="263945" y="0"/>
                </a:cubicBezTo>
                <a:lnTo>
                  <a:pt x="3271927" y="0"/>
                </a:lnTo>
                <a:cubicBezTo>
                  <a:pt x="3417700" y="0"/>
                  <a:pt x="3535872" y="118172"/>
                  <a:pt x="3535872" y="263945"/>
                </a:cubicBezTo>
                <a:lnTo>
                  <a:pt x="3535872" y="2375508"/>
                </a:lnTo>
                <a:cubicBezTo>
                  <a:pt x="3535872" y="2521281"/>
                  <a:pt x="3417700" y="2639453"/>
                  <a:pt x="3271927" y="2639453"/>
                </a:cubicBezTo>
                <a:lnTo>
                  <a:pt x="263945" y="2639453"/>
                </a:lnTo>
                <a:cubicBezTo>
                  <a:pt x="118172" y="2639453"/>
                  <a:pt x="0" y="2521281"/>
                  <a:pt x="0" y="2375508"/>
                </a:cubicBezTo>
                <a:lnTo>
                  <a:pt x="0" y="26394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787" tIns="168747" rIns="107787" bIns="107787" numCol="1" spcCol="1270" anchor="t" anchorCtr="0">
            <a:noAutofit/>
          </a:bodyPr>
          <a:lstStyle/>
          <a:p>
            <a:pPr marL="228600" lvl="1" indent="-228600" algn="justLow" defTabSz="1066800" rtl="1">
              <a:lnSpc>
                <a:spcPct val="90000"/>
              </a:lnSpc>
              <a:spcBef>
                <a:spcPct val="0"/>
              </a:spcBef>
              <a:spcAft>
                <a:spcPct val="15000"/>
              </a:spcAft>
              <a:buChar char="••"/>
            </a:pPr>
            <a:r>
              <a:rPr lang="ar-EG" sz="2400" kern="1200" dirty="0" smtClean="0">
                <a:latin typeface="Calibri" panose="020F0502020204030204"/>
                <a:ea typeface="+mn-ea"/>
                <a:cs typeface="Arial" panose="020B0604020202020204" pitchFamily="34" charset="0"/>
              </a:rPr>
              <a:t>ارسم الجزء الأول من المخطط ودون وصف المشكلة المراد حلها في رأس السمكة. حاول كتابة المشكلة بشكل دقيق ومختصر. افترض أننا نتج منتج معين وأننا نعاني من كثرة الشكاوى من جودة المنتج.</a:t>
            </a:r>
            <a:endParaRPr lang="ar-EG" sz="2400" kern="1200" dirty="0">
              <a:latin typeface="Calibri" panose="020F0502020204030204"/>
              <a:ea typeface="+mn-ea"/>
              <a:cs typeface="Arial" panose="020B0604020202020204" pitchFamily="34" charset="0"/>
            </a:endParaRPr>
          </a:p>
        </p:txBody>
      </p:sp>
      <p:sp>
        <p:nvSpPr>
          <p:cNvPr id="5" name="Freeform 4"/>
          <p:cNvSpPr/>
          <p:nvPr/>
        </p:nvSpPr>
        <p:spPr>
          <a:xfrm>
            <a:off x="2915816" y="4628293"/>
            <a:ext cx="3535872" cy="1134965"/>
          </a:xfrm>
          <a:custGeom>
            <a:avLst/>
            <a:gdLst>
              <a:gd name="connsiteX0" fmla="*/ 0 w 3535872"/>
              <a:gd name="connsiteY0" fmla="*/ 0 h 1134965"/>
              <a:gd name="connsiteX1" fmla="*/ 3535872 w 3535872"/>
              <a:gd name="connsiteY1" fmla="*/ 0 h 1134965"/>
              <a:gd name="connsiteX2" fmla="*/ 3535872 w 3535872"/>
              <a:gd name="connsiteY2" fmla="*/ 1134965 h 1134965"/>
              <a:gd name="connsiteX3" fmla="*/ 0 w 3535872"/>
              <a:gd name="connsiteY3" fmla="*/ 1134965 h 1134965"/>
              <a:gd name="connsiteX4" fmla="*/ 0 w 3535872"/>
              <a:gd name="connsiteY4" fmla="*/ 0 h 113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872" h="1134965">
                <a:moveTo>
                  <a:pt x="0" y="0"/>
                </a:moveTo>
                <a:lnTo>
                  <a:pt x="3535872" y="0"/>
                </a:lnTo>
                <a:lnTo>
                  <a:pt x="3535872" y="1134965"/>
                </a:lnTo>
                <a:lnTo>
                  <a:pt x="0" y="113496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922" tIns="33242" rIns="1114624" bIns="33242" numCol="1" spcCol="1270" anchor="ctr" anchorCtr="0">
            <a:noAutofit/>
          </a:bodyPr>
          <a:lstStyle/>
          <a:p>
            <a:pPr lvl="0" algn="r" defTabSz="1244600" rtl="1">
              <a:lnSpc>
                <a:spcPct val="90000"/>
              </a:lnSpc>
              <a:spcBef>
                <a:spcPct val="0"/>
              </a:spcBef>
              <a:spcAft>
                <a:spcPct val="35000"/>
              </a:spcAft>
            </a:pPr>
            <a:endParaRPr lang="ar-EG" sz="200" kern="1200" dirty="0" smtClean="0">
              <a:latin typeface="Calibri" panose="020F0502020204030204"/>
              <a:ea typeface="+mn-ea"/>
              <a:cs typeface="Arial" panose="020B0604020202020204" pitchFamily="34" charset="0"/>
            </a:endParaRPr>
          </a:p>
          <a:p>
            <a:pPr lvl="0" algn="ctr" defTabSz="1244600" rtl="1">
              <a:lnSpc>
                <a:spcPct val="90000"/>
              </a:lnSpc>
              <a:spcBef>
                <a:spcPct val="0"/>
              </a:spcBef>
              <a:spcAft>
                <a:spcPct val="35000"/>
              </a:spcAft>
            </a:pPr>
            <a:r>
              <a:rPr lang="ar-EG" sz="2800" b="1" kern="1200" dirty="0" smtClean="0">
                <a:latin typeface="Calibri" panose="020F0502020204030204"/>
                <a:ea typeface="+mn-ea"/>
                <a:cs typeface="Arial" panose="020B0604020202020204" pitchFamily="34" charset="0"/>
              </a:rPr>
              <a:t>أولا</a:t>
            </a:r>
            <a:endParaRPr lang="ar-EG" sz="2800" b="1" kern="1200" dirty="0">
              <a:latin typeface="Calibri" panose="020F0502020204030204"/>
              <a:ea typeface="+mn-ea"/>
              <a:cs typeface="Arial" panose="020B0604020202020204" pitchFamily="34" charset="0"/>
            </a:endParaRPr>
          </a:p>
        </p:txBody>
      </p:sp>
      <p:sp>
        <p:nvSpPr>
          <p:cNvPr id="7" name="Oval 6"/>
          <p:cNvSpPr/>
          <p:nvPr/>
        </p:nvSpPr>
        <p:spPr>
          <a:xfrm>
            <a:off x="5505891" y="4808572"/>
            <a:ext cx="1237555" cy="1237555"/>
          </a:xfrm>
          <a:prstGeom prst="ellipse">
            <a:avLst/>
          </a:prstGeom>
          <a:blipFill rotWithShape="1">
            <a:blip r:embed="rId4" cstate="print"/>
            <a:stretch>
              <a:fillRect/>
            </a:stretch>
          </a:blip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1333790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خطواط الآستخدام </a:t>
            </a:r>
            <a:endParaRPr lang="ar-EG" sz="3200" b="1" dirty="0">
              <a:solidFill>
                <a:schemeClr val="bg1"/>
              </a:solidFill>
            </a:endParaRPr>
          </a:p>
        </p:txBody>
      </p:sp>
      <p:sp>
        <p:nvSpPr>
          <p:cNvPr id="4" name="Freeform 3"/>
          <p:cNvSpPr/>
          <p:nvPr/>
        </p:nvSpPr>
        <p:spPr>
          <a:xfrm>
            <a:off x="2771800" y="1916832"/>
            <a:ext cx="3535872" cy="2639453"/>
          </a:xfrm>
          <a:custGeom>
            <a:avLst/>
            <a:gdLst>
              <a:gd name="connsiteX0" fmla="*/ 0 w 3535872"/>
              <a:gd name="connsiteY0" fmla="*/ 263945 h 2639453"/>
              <a:gd name="connsiteX1" fmla="*/ 263945 w 3535872"/>
              <a:gd name="connsiteY1" fmla="*/ 0 h 2639453"/>
              <a:gd name="connsiteX2" fmla="*/ 3271927 w 3535872"/>
              <a:gd name="connsiteY2" fmla="*/ 0 h 2639453"/>
              <a:gd name="connsiteX3" fmla="*/ 3535872 w 3535872"/>
              <a:gd name="connsiteY3" fmla="*/ 263945 h 2639453"/>
              <a:gd name="connsiteX4" fmla="*/ 3535872 w 3535872"/>
              <a:gd name="connsiteY4" fmla="*/ 2375508 h 2639453"/>
              <a:gd name="connsiteX5" fmla="*/ 3271927 w 3535872"/>
              <a:gd name="connsiteY5" fmla="*/ 2639453 h 2639453"/>
              <a:gd name="connsiteX6" fmla="*/ 263945 w 3535872"/>
              <a:gd name="connsiteY6" fmla="*/ 2639453 h 2639453"/>
              <a:gd name="connsiteX7" fmla="*/ 0 w 3535872"/>
              <a:gd name="connsiteY7" fmla="*/ 2375508 h 2639453"/>
              <a:gd name="connsiteX8" fmla="*/ 0 w 3535872"/>
              <a:gd name="connsiteY8" fmla="*/ 263945 h 26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5872" h="2639453">
                <a:moveTo>
                  <a:pt x="0" y="263945"/>
                </a:moveTo>
                <a:cubicBezTo>
                  <a:pt x="0" y="118172"/>
                  <a:pt x="118172" y="0"/>
                  <a:pt x="263945" y="0"/>
                </a:cubicBezTo>
                <a:lnTo>
                  <a:pt x="3271927" y="0"/>
                </a:lnTo>
                <a:cubicBezTo>
                  <a:pt x="3417700" y="0"/>
                  <a:pt x="3535872" y="118172"/>
                  <a:pt x="3535872" y="263945"/>
                </a:cubicBezTo>
                <a:lnTo>
                  <a:pt x="3535872" y="2375508"/>
                </a:lnTo>
                <a:cubicBezTo>
                  <a:pt x="3535872" y="2521281"/>
                  <a:pt x="3417700" y="2639453"/>
                  <a:pt x="3271927" y="2639453"/>
                </a:cubicBezTo>
                <a:lnTo>
                  <a:pt x="263945" y="2639453"/>
                </a:lnTo>
                <a:cubicBezTo>
                  <a:pt x="118172" y="2639453"/>
                  <a:pt x="0" y="2521281"/>
                  <a:pt x="0" y="2375508"/>
                </a:cubicBezTo>
                <a:lnTo>
                  <a:pt x="0" y="263945"/>
                </a:lnTo>
                <a:close/>
              </a:path>
            </a:pathLst>
          </a:cu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7787" tIns="168747" rIns="107787" bIns="107787" numCol="1" spcCol="1270" anchor="t" anchorCtr="0">
            <a:noAutofit/>
          </a:bodyPr>
          <a:lstStyle/>
          <a:p>
            <a:pPr marL="228600" lvl="1" indent="-228600" algn="justLow" defTabSz="1066800" rtl="1">
              <a:lnSpc>
                <a:spcPct val="90000"/>
              </a:lnSpc>
              <a:spcBef>
                <a:spcPct val="0"/>
              </a:spcBef>
              <a:spcAft>
                <a:spcPct val="15000"/>
              </a:spcAft>
              <a:buChar char="••"/>
            </a:pPr>
            <a:endParaRPr lang="ar-EG" sz="24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justLow" defTabSz="1066800" rtl="1">
              <a:lnSpc>
                <a:spcPct val="90000"/>
              </a:lnSpc>
              <a:spcBef>
                <a:spcPct val="0"/>
              </a:spcBef>
              <a:spcAft>
                <a:spcPct val="15000"/>
              </a:spcAft>
              <a:buChar char="••"/>
            </a:pPr>
            <a:endParaRPr lang="ar-EG" sz="24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justLow" defTabSz="1066800" rtl="1">
              <a:lnSpc>
                <a:spcPct val="90000"/>
              </a:lnSpc>
              <a:spcBef>
                <a:spcPct val="0"/>
              </a:spcBef>
              <a:spcAft>
                <a:spcPct val="15000"/>
              </a:spcAft>
              <a:buChar char="••"/>
            </a:pPr>
            <a:r>
              <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rPr>
              <a:t>اجتهد في كتابة العناصر الأساسية المكونة أو المؤثرة على المنتج أو الخدمة </a:t>
            </a:r>
            <a:endParaRPr lang="ar-EG" sz="24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p:txBody>
      </p:sp>
      <p:sp>
        <p:nvSpPr>
          <p:cNvPr id="5" name="Freeform 4"/>
          <p:cNvSpPr/>
          <p:nvPr/>
        </p:nvSpPr>
        <p:spPr>
          <a:xfrm>
            <a:off x="2771800" y="4556285"/>
            <a:ext cx="3535872" cy="1134965"/>
          </a:xfrm>
          <a:custGeom>
            <a:avLst/>
            <a:gdLst>
              <a:gd name="connsiteX0" fmla="*/ 0 w 3535872"/>
              <a:gd name="connsiteY0" fmla="*/ 0 h 1134965"/>
              <a:gd name="connsiteX1" fmla="*/ 3535872 w 3535872"/>
              <a:gd name="connsiteY1" fmla="*/ 0 h 1134965"/>
              <a:gd name="connsiteX2" fmla="*/ 3535872 w 3535872"/>
              <a:gd name="connsiteY2" fmla="*/ 1134965 h 1134965"/>
              <a:gd name="connsiteX3" fmla="*/ 0 w 3535872"/>
              <a:gd name="connsiteY3" fmla="*/ 1134965 h 1134965"/>
              <a:gd name="connsiteX4" fmla="*/ 0 w 3535872"/>
              <a:gd name="connsiteY4" fmla="*/ 0 h 113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872" h="1134965">
                <a:moveTo>
                  <a:pt x="0" y="0"/>
                </a:moveTo>
                <a:lnTo>
                  <a:pt x="3535872" y="0"/>
                </a:lnTo>
                <a:lnTo>
                  <a:pt x="3535872" y="1134965"/>
                </a:lnTo>
                <a:lnTo>
                  <a:pt x="0" y="1134965"/>
                </a:lnTo>
                <a:lnTo>
                  <a:pt x="0" y="0"/>
                </a:lnTo>
                <a:close/>
              </a:path>
            </a:pathLst>
          </a:custGeom>
          <a:solidFill>
            <a:srgbClr val="ED7D31">
              <a:hueOff val="0"/>
              <a:satOff val="0"/>
              <a:lumOff val="0"/>
              <a:alphaOff val="0"/>
            </a:srgbClr>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39922" tIns="33242" rIns="1114624" bIns="33242" numCol="1" spcCol="1270" anchor="ctr" anchorCtr="0">
            <a:noAutofit/>
          </a:bodyPr>
          <a:lstStyle/>
          <a:p>
            <a:pPr lvl="0" algn="l" defTabSz="1244600">
              <a:lnSpc>
                <a:spcPct val="90000"/>
              </a:lnSpc>
              <a:spcBef>
                <a:spcPct val="0"/>
              </a:spcBef>
              <a:spcAft>
                <a:spcPct val="35000"/>
              </a:spcAft>
            </a:pPr>
            <a:endParaRPr lang="ar-EG" sz="600" kern="1200" dirty="0" smtClean="0">
              <a:solidFill>
                <a:sysClr val="window" lastClr="FFFFFF"/>
              </a:solidFill>
              <a:latin typeface="Calibri" panose="020F0502020204030204"/>
              <a:ea typeface="+mn-ea"/>
              <a:cs typeface="Arial" panose="020B0604020202020204" pitchFamily="34" charset="0"/>
            </a:endParaRPr>
          </a:p>
          <a:p>
            <a:pPr lvl="0" algn="ctr" defTabSz="1244600">
              <a:lnSpc>
                <a:spcPct val="90000"/>
              </a:lnSpc>
              <a:spcBef>
                <a:spcPct val="0"/>
              </a:spcBef>
              <a:spcAft>
                <a:spcPct val="35000"/>
              </a:spcAft>
            </a:pPr>
            <a:r>
              <a:rPr lang="ar-EG" sz="2800" b="1" kern="1200" dirty="0" smtClean="0">
                <a:solidFill>
                  <a:sysClr val="window" lastClr="FFFFFF"/>
                </a:solidFill>
                <a:latin typeface="Calibri" panose="020F0502020204030204"/>
                <a:ea typeface="+mn-ea"/>
                <a:cs typeface="Arial" panose="020B0604020202020204" pitchFamily="34" charset="0"/>
              </a:rPr>
              <a:t>ثانياً</a:t>
            </a:r>
            <a:endParaRPr lang="ar-EG" sz="2800" b="1" kern="1200" dirty="0">
              <a:solidFill>
                <a:sysClr val="window" lastClr="FFFFFF"/>
              </a:solidFill>
              <a:latin typeface="Calibri" panose="020F0502020204030204"/>
              <a:ea typeface="+mn-ea"/>
              <a:cs typeface="Arial" panose="020B0604020202020204" pitchFamily="34" charset="0"/>
            </a:endParaRPr>
          </a:p>
        </p:txBody>
      </p:sp>
      <p:sp>
        <p:nvSpPr>
          <p:cNvPr id="7" name="Oval 6"/>
          <p:cNvSpPr/>
          <p:nvPr/>
        </p:nvSpPr>
        <p:spPr>
          <a:xfrm>
            <a:off x="5361875" y="4736564"/>
            <a:ext cx="1237555" cy="1237555"/>
          </a:xfrm>
          <a:prstGeom prst="ellipse">
            <a:avLst/>
          </a:prstGeom>
          <a:blipFill rotWithShape="1">
            <a:blip r:embed="rId4" cstate="prin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xmlns="" val="2124619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خطواط الآستخدام </a:t>
            </a:r>
            <a:endParaRPr lang="ar-EG" sz="3200" b="1" dirty="0">
              <a:solidFill>
                <a:schemeClr val="bg1"/>
              </a:solidFill>
            </a:endParaRPr>
          </a:p>
        </p:txBody>
      </p:sp>
      <p:sp>
        <p:nvSpPr>
          <p:cNvPr id="4" name="Freeform 3"/>
          <p:cNvSpPr/>
          <p:nvPr/>
        </p:nvSpPr>
        <p:spPr>
          <a:xfrm>
            <a:off x="2771800" y="1844824"/>
            <a:ext cx="3894649" cy="2907273"/>
          </a:xfrm>
          <a:custGeom>
            <a:avLst/>
            <a:gdLst>
              <a:gd name="connsiteX0" fmla="*/ 0 w 3894649"/>
              <a:gd name="connsiteY0" fmla="*/ 290727 h 2907273"/>
              <a:gd name="connsiteX1" fmla="*/ 290727 w 3894649"/>
              <a:gd name="connsiteY1" fmla="*/ 0 h 2907273"/>
              <a:gd name="connsiteX2" fmla="*/ 3603922 w 3894649"/>
              <a:gd name="connsiteY2" fmla="*/ 0 h 2907273"/>
              <a:gd name="connsiteX3" fmla="*/ 3894649 w 3894649"/>
              <a:gd name="connsiteY3" fmla="*/ 290727 h 2907273"/>
              <a:gd name="connsiteX4" fmla="*/ 3894649 w 3894649"/>
              <a:gd name="connsiteY4" fmla="*/ 2616546 h 2907273"/>
              <a:gd name="connsiteX5" fmla="*/ 3603922 w 3894649"/>
              <a:gd name="connsiteY5" fmla="*/ 2907273 h 2907273"/>
              <a:gd name="connsiteX6" fmla="*/ 290727 w 3894649"/>
              <a:gd name="connsiteY6" fmla="*/ 2907273 h 2907273"/>
              <a:gd name="connsiteX7" fmla="*/ 0 w 3894649"/>
              <a:gd name="connsiteY7" fmla="*/ 2616546 h 2907273"/>
              <a:gd name="connsiteX8" fmla="*/ 0 w 3894649"/>
              <a:gd name="connsiteY8" fmla="*/ 290727 h 290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4649" h="2907273">
                <a:moveTo>
                  <a:pt x="0" y="290727"/>
                </a:moveTo>
                <a:cubicBezTo>
                  <a:pt x="0" y="130163"/>
                  <a:pt x="130163" y="0"/>
                  <a:pt x="290727" y="0"/>
                </a:cubicBezTo>
                <a:lnTo>
                  <a:pt x="3603922" y="0"/>
                </a:lnTo>
                <a:cubicBezTo>
                  <a:pt x="3764486" y="0"/>
                  <a:pt x="3894649" y="130163"/>
                  <a:pt x="3894649" y="290727"/>
                </a:cubicBezTo>
                <a:lnTo>
                  <a:pt x="3894649" y="2616546"/>
                </a:lnTo>
                <a:cubicBezTo>
                  <a:pt x="3894649" y="2777110"/>
                  <a:pt x="3764486" y="2907273"/>
                  <a:pt x="3603922" y="2907273"/>
                </a:cubicBezTo>
                <a:lnTo>
                  <a:pt x="290727" y="2907273"/>
                </a:lnTo>
                <a:cubicBezTo>
                  <a:pt x="130163" y="2907273"/>
                  <a:pt x="0" y="2777110"/>
                  <a:pt x="0" y="2616546"/>
                </a:cubicBezTo>
                <a:lnTo>
                  <a:pt x="0" y="290727"/>
                </a:lnTo>
                <a:close/>
              </a:path>
            </a:pathLst>
          </a:cu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5631" tIns="176591" rIns="115631" bIns="115631" numCol="1" spcCol="1270" anchor="t" anchorCtr="0">
            <a:noAutofit/>
          </a:bodyPr>
          <a:lstStyle/>
          <a:p>
            <a:pPr marL="228600" lvl="1" indent="-228600" algn="justLow" defTabSz="1066800" rtl="1">
              <a:lnSpc>
                <a:spcPct val="90000"/>
              </a:lnSpc>
              <a:spcBef>
                <a:spcPct val="0"/>
              </a:spcBef>
              <a:spcAft>
                <a:spcPct val="15000"/>
              </a:spcAft>
              <a:buChar char="••"/>
            </a:pPr>
            <a:r>
              <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rPr>
              <a:t>اكتب كل الأشياء المؤثرة على كل سبب من الأسباب الرئيسية. لاحظ أنك تكتب كل ما ىو مؤثر في ىذا السبب أوالعنصر ولا تستبعد أو تقيم أي شيء في ىذه المرحلة. لا تهمل أي سبب بغض النظر عن توقعك لعلاقتو بالمشكلة الأصلية.</a:t>
            </a:r>
            <a:endParaRPr lang="ar-EG" sz="24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r" defTabSz="1066800" rtl="1">
              <a:lnSpc>
                <a:spcPct val="90000"/>
              </a:lnSpc>
              <a:spcBef>
                <a:spcPct val="0"/>
              </a:spcBef>
              <a:spcAft>
                <a:spcPct val="15000"/>
              </a:spcAft>
              <a:buChar char="••"/>
            </a:pPr>
            <a:endPar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endParaRPr>
          </a:p>
        </p:txBody>
      </p:sp>
      <p:sp>
        <p:nvSpPr>
          <p:cNvPr id="5" name="Freeform 4"/>
          <p:cNvSpPr/>
          <p:nvPr/>
        </p:nvSpPr>
        <p:spPr>
          <a:xfrm>
            <a:off x="2771800" y="4752098"/>
            <a:ext cx="3894649" cy="1250127"/>
          </a:xfrm>
          <a:custGeom>
            <a:avLst/>
            <a:gdLst>
              <a:gd name="connsiteX0" fmla="*/ 0 w 3894649"/>
              <a:gd name="connsiteY0" fmla="*/ 0 h 1250127"/>
              <a:gd name="connsiteX1" fmla="*/ 3894649 w 3894649"/>
              <a:gd name="connsiteY1" fmla="*/ 0 h 1250127"/>
              <a:gd name="connsiteX2" fmla="*/ 3894649 w 3894649"/>
              <a:gd name="connsiteY2" fmla="*/ 1250127 h 1250127"/>
              <a:gd name="connsiteX3" fmla="*/ 0 w 3894649"/>
              <a:gd name="connsiteY3" fmla="*/ 1250127 h 1250127"/>
              <a:gd name="connsiteX4" fmla="*/ 0 w 3894649"/>
              <a:gd name="connsiteY4" fmla="*/ 0 h 1250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49" h="1250127">
                <a:moveTo>
                  <a:pt x="0" y="0"/>
                </a:moveTo>
                <a:lnTo>
                  <a:pt x="3894649" y="0"/>
                </a:lnTo>
                <a:lnTo>
                  <a:pt x="3894649" y="1250127"/>
                </a:lnTo>
                <a:lnTo>
                  <a:pt x="0" y="1250127"/>
                </a:lnTo>
                <a:lnTo>
                  <a:pt x="0" y="0"/>
                </a:lnTo>
                <a:close/>
              </a:path>
            </a:pathLst>
          </a:custGeom>
          <a:solidFill>
            <a:srgbClr val="FFC000">
              <a:hueOff val="0"/>
              <a:satOff val="0"/>
              <a:lumOff val="0"/>
              <a:alphaOff val="0"/>
            </a:srgbClr>
          </a:solidFill>
          <a:ln w="12700" cap="flat" cmpd="sng" algn="ctr">
            <a:solidFill>
              <a:srgbClr val="FFC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0" rIns="1187498" bIns="0" numCol="1" spcCol="1270" anchor="ctr" anchorCtr="0">
            <a:noAutofit/>
          </a:bodyPr>
          <a:lstStyle/>
          <a:p>
            <a:pPr lvl="0" algn="r" defTabSz="1244600" rtl="1">
              <a:lnSpc>
                <a:spcPct val="90000"/>
              </a:lnSpc>
              <a:spcBef>
                <a:spcPct val="0"/>
              </a:spcBef>
              <a:spcAft>
                <a:spcPct val="35000"/>
              </a:spcAft>
            </a:pPr>
            <a:endParaRPr lang="ar-EG" sz="300" kern="1200" dirty="0" smtClean="0">
              <a:solidFill>
                <a:sysClr val="window" lastClr="FFFFFF"/>
              </a:solidFill>
              <a:latin typeface="Calibri" panose="020F0502020204030204"/>
              <a:ea typeface="+mn-ea"/>
              <a:cs typeface="Arial" panose="020B0604020202020204" pitchFamily="34" charset="0"/>
            </a:endParaRPr>
          </a:p>
          <a:p>
            <a:pPr lvl="0" algn="ctr" defTabSz="1244600" rtl="1">
              <a:lnSpc>
                <a:spcPct val="90000"/>
              </a:lnSpc>
              <a:spcBef>
                <a:spcPct val="0"/>
              </a:spcBef>
              <a:spcAft>
                <a:spcPct val="35000"/>
              </a:spcAft>
            </a:pPr>
            <a:r>
              <a:rPr lang="ar-EG" sz="2800" b="1" kern="1200" dirty="0" smtClean="0">
                <a:solidFill>
                  <a:sysClr val="window" lastClr="FFFFFF"/>
                </a:solidFill>
                <a:latin typeface="Calibri" panose="020F0502020204030204"/>
                <a:ea typeface="+mn-ea"/>
                <a:cs typeface="Arial" panose="020B0604020202020204" pitchFamily="34" charset="0"/>
              </a:rPr>
              <a:t>ثالثاً</a:t>
            </a:r>
            <a:endParaRPr lang="ar-EG" sz="2800" b="1" kern="1200" dirty="0">
              <a:solidFill>
                <a:sysClr val="window" lastClr="FFFFFF"/>
              </a:solidFill>
              <a:latin typeface="Calibri" panose="020F0502020204030204"/>
              <a:ea typeface="+mn-ea"/>
              <a:cs typeface="Arial" panose="020B0604020202020204" pitchFamily="34" charset="0"/>
            </a:endParaRPr>
          </a:p>
        </p:txBody>
      </p:sp>
      <p:sp>
        <p:nvSpPr>
          <p:cNvPr id="7" name="Oval 6"/>
          <p:cNvSpPr/>
          <p:nvPr/>
        </p:nvSpPr>
        <p:spPr>
          <a:xfrm>
            <a:off x="5624684" y="4950669"/>
            <a:ext cx="1363127" cy="1363127"/>
          </a:xfrm>
          <a:prstGeom prst="ellipse">
            <a:avLst/>
          </a:prstGeom>
          <a:blipFill rotWithShape="1">
            <a:blip r:embed="rId4" cstate="print"/>
            <a:stretch>
              <a:fillRect/>
            </a:stretch>
          </a:blipFill>
          <a:ln w="12700" cap="flat" cmpd="sng" algn="ctr">
            <a:solidFill>
              <a:srgbClr val="FFC000">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xmlns="" val="2029167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خطواط الآستخدام </a:t>
            </a:r>
            <a:endParaRPr lang="ar-EG" sz="3200" b="1" dirty="0">
              <a:solidFill>
                <a:schemeClr val="bg1"/>
              </a:solidFill>
            </a:endParaRPr>
          </a:p>
        </p:txBody>
      </p:sp>
      <p:sp>
        <p:nvSpPr>
          <p:cNvPr id="4" name="Freeform 3"/>
          <p:cNvSpPr/>
          <p:nvPr/>
        </p:nvSpPr>
        <p:spPr>
          <a:xfrm>
            <a:off x="2499998" y="1402649"/>
            <a:ext cx="3894649" cy="2907273"/>
          </a:xfrm>
          <a:custGeom>
            <a:avLst/>
            <a:gdLst>
              <a:gd name="connsiteX0" fmla="*/ 0 w 3894649"/>
              <a:gd name="connsiteY0" fmla="*/ 290727 h 2907273"/>
              <a:gd name="connsiteX1" fmla="*/ 290727 w 3894649"/>
              <a:gd name="connsiteY1" fmla="*/ 0 h 2907273"/>
              <a:gd name="connsiteX2" fmla="*/ 3603922 w 3894649"/>
              <a:gd name="connsiteY2" fmla="*/ 0 h 2907273"/>
              <a:gd name="connsiteX3" fmla="*/ 3894649 w 3894649"/>
              <a:gd name="connsiteY3" fmla="*/ 290727 h 2907273"/>
              <a:gd name="connsiteX4" fmla="*/ 3894649 w 3894649"/>
              <a:gd name="connsiteY4" fmla="*/ 2616546 h 2907273"/>
              <a:gd name="connsiteX5" fmla="*/ 3603922 w 3894649"/>
              <a:gd name="connsiteY5" fmla="*/ 2907273 h 2907273"/>
              <a:gd name="connsiteX6" fmla="*/ 290727 w 3894649"/>
              <a:gd name="connsiteY6" fmla="*/ 2907273 h 2907273"/>
              <a:gd name="connsiteX7" fmla="*/ 0 w 3894649"/>
              <a:gd name="connsiteY7" fmla="*/ 2616546 h 2907273"/>
              <a:gd name="connsiteX8" fmla="*/ 0 w 3894649"/>
              <a:gd name="connsiteY8" fmla="*/ 290727 h 290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4649" h="2907273">
                <a:moveTo>
                  <a:pt x="0" y="290727"/>
                </a:moveTo>
                <a:cubicBezTo>
                  <a:pt x="0" y="130163"/>
                  <a:pt x="130163" y="0"/>
                  <a:pt x="290727" y="0"/>
                </a:cubicBezTo>
                <a:lnTo>
                  <a:pt x="3603922" y="0"/>
                </a:lnTo>
                <a:cubicBezTo>
                  <a:pt x="3764486" y="0"/>
                  <a:pt x="3894649" y="130163"/>
                  <a:pt x="3894649" y="290727"/>
                </a:cubicBezTo>
                <a:lnTo>
                  <a:pt x="3894649" y="2616546"/>
                </a:lnTo>
                <a:cubicBezTo>
                  <a:pt x="3894649" y="2777110"/>
                  <a:pt x="3764486" y="2907273"/>
                  <a:pt x="3603922" y="2907273"/>
                </a:cubicBezTo>
                <a:lnTo>
                  <a:pt x="290727" y="2907273"/>
                </a:lnTo>
                <a:cubicBezTo>
                  <a:pt x="130163" y="2907273"/>
                  <a:pt x="0" y="2777110"/>
                  <a:pt x="0" y="2616546"/>
                </a:cubicBezTo>
                <a:lnTo>
                  <a:pt x="0" y="290727"/>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5631" tIns="176591" rIns="115631" bIns="115631" numCol="1" spcCol="1270" anchor="t" anchorCtr="0">
            <a:noAutofit/>
          </a:bodyPr>
          <a:lstStyle/>
          <a:p>
            <a:pPr marL="228600" lvl="1" indent="-228600" algn="justLow" defTabSz="1066800" rtl="1">
              <a:lnSpc>
                <a:spcPct val="90000"/>
              </a:lnSpc>
              <a:spcBef>
                <a:spcPct val="0"/>
              </a:spcBef>
              <a:spcAft>
                <a:spcPct val="15000"/>
              </a:spcAft>
              <a:buChar char="••"/>
            </a:pPr>
            <a:r>
              <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rPr>
              <a:t>يتم تحليل كل الأسباب المدونة في المخطط. بعض الأسباب يمكن استبعادىا نتيجة لوجود معلومات متاحة تؤكد أن هذا السبب غير موجود لدينا. البعض الآخر قد يحتاج عمل فحوصات أو إجراءات للتأكد من كون ىذا السبب حقيقي.</a:t>
            </a:r>
            <a:endParaRPr lang="ar-EG" sz="24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r" defTabSz="1066800" rtl="1">
              <a:lnSpc>
                <a:spcPct val="90000"/>
              </a:lnSpc>
              <a:spcBef>
                <a:spcPct val="0"/>
              </a:spcBef>
              <a:spcAft>
                <a:spcPct val="15000"/>
              </a:spcAft>
              <a:buChar char="••"/>
            </a:pPr>
            <a:endPar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r" defTabSz="1066800" rtl="1">
              <a:lnSpc>
                <a:spcPct val="90000"/>
              </a:lnSpc>
              <a:spcBef>
                <a:spcPct val="0"/>
              </a:spcBef>
              <a:spcAft>
                <a:spcPct val="15000"/>
              </a:spcAft>
              <a:buChar char="••"/>
            </a:pPr>
            <a:endParaRPr lang="ar-EG" sz="2400" kern="1200" dirty="0" smtClean="0">
              <a:solidFill>
                <a:sysClr val="windowText" lastClr="000000">
                  <a:hueOff val="0"/>
                  <a:satOff val="0"/>
                  <a:lumOff val="0"/>
                  <a:alphaOff val="0"/>
                </a:sysClr>
              </a:solidFill>
              <a:latin typeface="Calibri" panose="020F0502020204030204"/>
              <a:ea typeface="+mn-ea"/>
              <a:cs typeface="Arial" panose="020B0604020202020204" pitchFamily="34" charset="0"/>
            </a:endParaRPr>
          </a:p>
        </p:txBody>
      </p:sp>
      <p:sp>
        <p:nvSpPr>
          <p:cNvPr id="5" name="Freeform 4"/>
          <p:cNvSpPr/>
          <p:nvPr/>
        </p:nvSpPr>
        <p:spPr>
          <a:xfrm>
            <a:off x="2499998" y="4309923"/>
            <a:ext cx="3894649" cy="1250127"/>
          </a:xfrm>
          <a:custGeom>
            <a:avLst/>
            <a:gdLst>
              <a:gd name="connsiteX0" fmla="*/ 0 w 3894649"/>
              <a:gd name="connsiteY0" fmla="*/ 0 h 1250127"/>
              <a:gd name="connsiteX1" fmla="*/ 3894649 w 3894649"/>
              <a:gd name="connsiteY1" fmla="*/ 0 h 1250127"/>
              <a:gd name="connsiteX2" fmla="*/ 3894649 w 3894649"/>
              <a:gd name="connsiteY2" fmla="*/ 1250127 h 1250127"/>
              <a:gd name="connsiteX3" fmla="*/ 0 w 3894649"/>
              <a:gd name="connsiteY3" fmla="*/ 1250127 h 1250127"/>
              <a:gd name="connsiteX4" fmla="*/ 0 w 3894649"/>
              <a:gd name="connsiteY4" fmla="*/ 0 h 1250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49" h="1250127">
                <a:moveTo>
                  <a:pt x="0" y="0"/>
                </a:moveTo>
                <a:lnTo>
                  <a:pt x="3894649" y="0"/>
                </a:lnTo>
                <a:lnTo>
                  <a:pt x="3894649" y="1250127"/>
                </a:lnTo>
                <a:lnTo>
                  <a:pt x="0" y="1250127"/>
                </a:lnTo>
                <a:lnTo>
                  <a:pt x="0" y="0"/>
                </a:lnTo>
                <a:close/>
              </a:path>
            </a:pathLst>
          </a:cu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6680" tIns="0" rIns="1187498" bIns="0" numCol="1" spcCol="1270" anchor="ctr" anchorCtr="0">
            <a:noAutofit/>
          </a:bodyPr>
          <a:lstStyle/>
          <a:p>
            <a:pPr lvl="0" algn="r" defTabSz="1244600" rtl="1">
              <a:lnSpc>
                <a:spcPct val="90000"/>
              </a:lnSpc>
              <a:spcBef>
                <a:spcPct val="0"/>
              </a:spcBef>
              <a:spcAft>
                <a:spcPct val="35000"/>
              </a:spcAft>
            </a:pPr>
            <a:endParaRPr lang="ar-EG" sz="100" b="1" kern="1200" dirty="0" smtClean="0">
              <a:solidFill>
                <a:sysClr val="window" lastClr="FFFFFF"/>
              </a:solidFill>
              <a:latin typeface="Calibri" panose="020F0502020204030204"/>
              <a:ea typeface="+mn-ea"/>
              <a:cs typeface="Arial" panose="020B0604020202020204" pitchFamily="34" charset="0"/>
            </a:endParaRPr>
          </a:p>
          <a:p>
            <a:pPr lvl="0" algn="ctr" defTabSz="1244600" rtl="1">
              <a:lnSpc>
                <a:spcPct val="90000"/>
              </a:lnSpc>
              <a:spcBef>
                <a:spcPct val="0"/>
              </a:spcBef>
              <a:spcAft>
                <a:spcPct val="35000"/>
              </a:spcAft>
            </a:pPr>
            <a:r>
              <a:rPr lang="ar-EG" sz="2800" b="1" kern="1200" dirty="0" smtClean="0">
                <a:solidFill>
                  <a:sysClr val="window" lastClr="FFFFFF"/>
                </a:solidFill>
                <a:latin typeface="Calibri" panose="020F0502020204030204"/>
                <a:ea typeface="+mn-ea"/>
                <a:cs typeface="Arial" panose="020B0604020202020204" pitchFamily="34" charset="0"/>
              </a:rPr>
              <a:t>رابعا</a:t>
            </a:r>
            <a:endParaRPr lang="ar-EG" sz="2800" b="1" kern="1200" dirty="0">
              <a:solidFill>
                <a:sysClr val="window" lastClr="FFFFFF"/>
              </a:solidFill>
              <a:latin typeface="Calibri" panose="020F0502020204030204"/>
              <a:ea typeface="+mn-ea"/>
              <a:cs typeface="Arial" panose="020B0604020202020204" pitchFamily="34" charset="0"/>
            </a:endParaRPr>
          </a:p>
        </p:txBody>
      </p:sp>
      <p:sp>
        <p:nvSpPr>
          <p:cNvPr id="7" name="Oval 6"/>
          <p:cNvSpPr/>
          <p:nvPr/>
        </p:nvSpPr>
        <p:spPr>
          <a:xfrm>
            <a:off x="5352882" y="4508494"/>
            <a:ext cx="1363127" cy="1363127"/>
          </a:xfrm>
          <a:prstGeom prst="ellipse">
            <a:avLst/>
          </a:prstGeom>
          <a:blipFill rotWithShape="1">
            <a:blip r:embed="rId4" cstate="print"/>
            <a:stretch>
              <a:fillRect/>
            </a:stretch>
          </a:blipFill>
          <a:ln w="12700" cap="flat" cmpd="sng" algn="ctr">
            <a:solidFill>
              <a:srgbClr val="4472C4">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xmlns="" val="2349417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EG" sz="3200" b="1" dirty="0">
                <a:solidFill>
                  <a:schemeClr val="bg1"/>
                </a:solidFill>
              </a:rPr>
              <a:t>المقصود بكايزن</a:t>
            </a:r>
          </a:p>
        </p:txBody>
      </p:sp>
      <p:sp>
        <p:nvSpPr>
          <p:cNvPr id="4" name="Freeform 3"/>
          <p:cNvSpPr/>
          <p:nvPr/>
        </p:nvSpPr>
        <p:spPr>
          <a:xfrm>
            <a:off x="3491880" y="1052736"/>
            <a:ext cx="3801583" cy="1719395"/>
          </a:xfrm>
          <a:custGeom>
            <a:avLst/>
            <a:gdLst>
              <a:gd name="connsiteX0" fmla="*/ 0 w 3801583"/>
              <a:gd name="connsiteY0" fmla="*/ 0 h 1719395"/>
              <a:gd name="connsiteX1" fmla="*/ 3801583 w 3801583"/>
              <a:gd name="connsiteY1" fmla="*/ 0 h 1719395"/>
              <a:gd name="connsiteX2" fmla="*/ 3801583 w 3801583"/>
              <a:gd name="connsiteY2" fmla="*/ 1719395 h 1719395"/>
              <a:gd name="connsiteX3" fmla="*/ 0 w 3801583"/>
              <a:gd name="connsiteY3" fmla="*/ 1719395 h 1719395"/>
              <a:gd name="connsiteX4" fmla="*/ 0 w 3801583"/>
              <a:gd name="connsiteY4" fmla="*/ 0 h 17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583" h="1719395">
                <a:moveTo>
                  <a:pt x="0" y="0"/>
                </a:moveTo>
                <a:lnTo>
                  <a:pt x="3801583" y="0"/>
                </a:lnTo>
                <a:lnTo>
                  <a:pt x="3801583" y="1719395"/>
                </a:lnTo>
                <a:lnTo>
                  <a:pt x="0" y="171939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t>مصطلح ياباني يعني "التحسين المستمر" ويتكون من جزئين –</a:t>
            </a:r>
            <a:r>
              <a:rPr lang="en-US" sz="2000" b="1" kern="1200" dirty="0" smtClean="0"/>
              <a:t>Kai</a:t>
            </a:r>
            <a:r>
              <a:rPr lang="ar-EG" sz="2000" b="1" kern="1200" dirty="0" smtClean="0"/>
              <a:t> وتعني تغيير </a:t>
            </a:r>
            <a:r>
              <a:rPr lang="en-US" sz="2000" b="1" kern="1200" dirty="0" smtClean="0"/>
              <a:t>Change </a:t>
            </a:r>
            <a:r>
              <a:rPr lang="ar-EG" sz="2000" b="1" kern="1200" dirty="0" smtClean="0"/>
              <a:t> و </a:t>
            </a:r>
            <a:r>
              <a:rPr lang="en-US" sz="2000" b="1" kern="1200" dirty="0" smtClean="0"/>
              <a:t>Zen</a:t>
            </a:r>
            <a:r>
              <a:rPr lang="ar-EG" sz="2000" b="1" kern="1200" dirty="0" smtClean="0"/>
              <a:t> وتعني الى الافضل بحيث يعني المصطلح "التغيير إلى الافضل او الاحسن .</a:t>
            </a:r>
            <a:endParaRPr lang="ar-EG" sz="2000" b="1" kern="1200" dirty="0"/>
          </a:p>
        </p:txBody>
      </p:sp>
      <p:sp>
        <p:nvSpPr>
          <p:cNvPr id="5" name="Rectangle 4"/>
          <p:cNvSpPr/>
          <p:nvPr/>
        </p:nvSpPr>
        <p:spPr>
          <a:xfrm>
            <a:off x="1619458" y="1052736"/>
            <a:ext cx="1702201" cy="1719395"/>
          </a:xfrm>
          <a:prstGeom prst="rect">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 name="Freeform 6"/>
          <p:cNvSpPr/>
          <p:nvPr/>
        </p:nvSpPr>
        <p:spPr>
          <a:xfrm>
            <a:off x="1619458" y="3055832"/>
            <a:ext cx="3801583" cy="1719395"/>
          </a:xfrm>
          <a:custGeom>
            <a:avLst/>
            <a:gdLst>
              <a:gd name="connsiteX0" fmla="*/ 0 w 3801583"/>
              <a:gd name="connsiteY0" fmla="*/ 0 h 1719395"/>
              <a:gd name="connsiteX1" fmla="*/ 3801583 w 3801583"/>
              <a:gd name="connsiteY1" fmla="*/ 0 h 1719395"/>
              <a:gd name="connsiteX2" fmla="*/ 3801583 w 3801583"/>
              <a:gd name="connsiteY2" fmla="*/ 1719395 h 1719395"/>
              <a:gd name="connsiteX3" fmla="*/ 0 w 3801583"/>
              <a:gd name="connsiteY3" fmla="*/ 1719395 h 1719395"/>
              <a:gd name="connsiteX4" fmla="*/ 0 w 3801583"/>
              <a:gd name="connsiteY4" fmla="*/ 0 h 17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583" h="1719395">
                <a:moveTo>
                  <a:pt x="0" y="0"/>
                </a:moveTo>
                <a:lnTo>
                  <a:pt x="3801583" y="0"/>
                </a:lnTo>
                <a:lnTo>
                  <a:pt x="3801583" y="1719395"/>
                </a:lnTo>
                <a:lnTo>
                  <a:pt x="0" y="1719395"/>
                </a:lnTo>
                <a:lnTo>
                  <a:pt x="0" y="0"/>
                </a:lnTo>
                <a:close/>
              </a:path>
            </a:pathLst>
          </a:cu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t>أسلوب ياباني لإدخال تحسينات تدريجية صغيرة وبسيطة ومستمرة على المنتجات والخدمات والعمليات، تخفض التكاليف وتقلل من الفاقد والهدر في الموارد، وتزيد من معدل الانتاجية.</a:t>
            </a:r>
            <a:endParaRPr lang="ar-EG" sz="2000" b="1" kern="1200" dirty="0"/>
          </a:p>
        </p:txBody>
      </p:sp>
      <p:sp>
        <p:nvSpPr>
          <p:cNvPr id="8" name="Rectangle 7"/>
          <p:cNvSpPr/>
          <p:nvPr/>
        </p:nvSpPr>
        <p:spPr>
          <a:xfrm>
            <a:off x="5591262" y="3055832"/>
            <a:ext cx="1702201" cy="1719395"/>
          </a:xfrm>
          <a:prstGeom prst="rect">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hueOff val="5625132"/>
              <a:satOff val="-8440"/>
              <a:lumOff val="-1373"/>
              <a:alphaOff val="0"/>
            </a:schemeClr>
          </a:effectRef>
          <a:fontRef idx="minor">
            <a:schemeClr val="lt1"/>
          </a:fontRef>
        </p:style>
      </p:sp>
      <p:sp>
        <p:nvSpPr>
          <p:cNvPr id="9" name="Freeform 8"/>
          <p:cNvSpPr/>
          <p:nvPr/>
        </p:nvSpPr>
        <p:spPr>
          <a:xfrm>
            <a:off x="3491880" y="5058928"/>
            <a:ext cx="3801583" cy="1719395"/>
          </a:xfrm>
          <a:custGeom>
            <a:avLst/>
            <a:gdLst>
              <a:gd name="connsiteX0" fmla="*/ 0 w 3801583"/>
              <a:gd name="connsiteY0" fmla="*/ 0 h 1719395"/>
              <a:gd name="connsiteX1" fmla="*/ 3801583 w 3801583"/>
              <a:gd name="connsiteY1" fmla="*/ 0 h 1719395"/>
              <a:gd name="connsiteX2" fmla="*/ 3801583 w 3801583"/>
              <a:gd name="connsiteY2" fmla="*/ 1719395 h 1719395"/>
              <a:gd name="connsiteX3" fmla="*/ 0 w 3801583"/>
              <a:gd name="connsiteY3" fmla="*/ 1719395 h 1719395"/>
              <a:gd name="connsiteX4" fmla="*/ 0 w 3801583"/>
              <a:gd name="connsiteY4" fmla="*/ 0 h 17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583" h="1719395">
                <a:moveTo>
                  <a:pt x="0" y="0"/>
                </a:moveTo>
                <a:lnTo>
                  <a:pt x="3801583" y="0"/>
                </a:lnTo>
                <a:lnTo>
                  <a:pt x="3801583" y="1719395"/>
                </a:lnTo>
                <a:lnTo>
                  <a:pt x="0" y="1719395"/>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76200" tIns="76200" rIns="76200" bIns="76200" numCol="1" spcCol="1270" anchor="ctr" anchorCtr="0">
            <a:noAutofit/>
          </a:bodyPr>
          <a:lstStyle/>
          <a:p>
            <a:pPr lvl="0" algn="justLow" defTabSz="889000" rtl="1">
              <a:lnSpc>
                <a:spcPct val="90000"/>
              </a:lnSpc>
              <a:spcBef>
                <a:spcPct val="0"/>
              </a:spcBef>
              <a:spcAft>
                <a:spcPct val="35000"/>
              </a:spcAft>
            </a:pPr>
            <a:r>
              <a:rPr lang="ar-EG" sz="2000" b="1" kern="1200" dirty="0" smtClean="0"/>
              <a:t>منهجية يابانية لتحسين الاداء، والتي تتبنى مبدأ التحسين المستمر لكل شيء بالمؤسسة.</a:t>
            </a:r>
            <a:endParaRPr lang="ar-EG" sz="2000" b="1" kern="1200" dirty="0"/>
          </a:p>
        </p:txBody>
      </p:sp>
      <p:sp>
        <p:nvSpPr>
          <p:cNvPr id="10" name="Rectangle 9"/>
          <p:cNvSpPr/>
          <p:nvPr/>
        </p:nvSpPr>
        <p:spPr>
          <a:xfrm>
            <a:off x="1619458" y="5058928"/>
            <a:ext cx="1702201" cy="1719395"/>
          </a:xfrm>
          <a:prstGeom prst="rect">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sp>
    </p:spTree>
    <p:extLst>
      <p:ext uri="{BB962C8B-B14F-4D97-AF65-F5344CB8AC3E}">
        <p14:creationId xmlns:p14="http://schemas.microsoft.com/office/powerpoint/2010/main" xmlns="" val="3777562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التحليل</a:t>
            </a:r>
          </a:p>
        </p:txBody>
      </p:sp>
      <p:sp>
        <p:nvSpPr>
          <p:cNvPr id="14" name="Rounded Rectangle 13"/>
          <p:cNvSpPr/>
          <p:nvPr/>
        </p:nvSpPr>
        <p:spPr>
          <a:xfrm>
            <a:off x="1117776" y="1538094"/>
            <a:ext cx="2136387" cy="1481338"/>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1117776" y="3288766"/>
            <a:ext cx="2136387" cy="2468897"/>
          </a:xfrm>
          <a:custGeom>
            <a:avLst/>
            <a:gdLst>
              <a:gd name="connsiteX0" fmla="*/ 224321 w 2136387"/>
              <a:gd name="connsiteY0" fmla="*/ 0 h 2468897"/>
              <a:gd name="connsiteX1" fmla="*/ 1912066 w 2136387"/>
              <a:gd name="connsiteY1" fmla="*/ 0 h 2468897"/>
              <a:gd name="connsiteX2" fmla="*/ 2136387 w 2136387"/>
              <a:gd name="connsiteY2" fmla="*/ 224321 h 2468897"/>
              <a:gd name="connsiteX3" fmla="*/ 2136387 w 2136387"/>
              <a:gd name="connsiteY3" fmla="*/ 2468897 h 2468897"/>
              <a:gd name="connsiteX4" fmla="*/ 2136387 w 2136387"/>
              <a:gd name="connsiteY4" fmla="*/ 2468897 h 2468897"/>
              <a:gd name="connsiteX5" fmla="*/ 0 w 2136387"/>
              <a:gd name="connsiteY5" fmla="*/ 2468897 h 2468897"/>
              <a:gd name="connsiteX6" fmla="*/ 0 w 2136387"/>
              <a:gd name="connsiteY6" fmla="*/ 2468897 h 2468897"/>
              <a:gd name="connsiteX7" fmla="*/ 0 w 2136387"/>
              <a:gd name="connsiteY7" fmla="*/ 224321 h 2468897"/>
              <a:gd name="connsiteX8" fmla="*/ 224321 w 2136387"/>
              <a:gd name="connsiteY8" fmla="*/ 0 h 246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387" h="2468897">
                <a:moveTo>
                  <a:pt x="1912066" y="2468897"/>
                </a:moveTo>
                <a:lnTo>
                  <a:pt x="224321" y="2468897"/>
                </a:lnTo>
                <a:cubicBezTo>
                  <a:pt x="100432" y="2468897"/>
                  <a:pt x="0" y="2368465"/>
                  <a:pt x="0" y="2244576"/>
                </a:cubicBezTo>
                <a:lnTo>
                  <a:pt x="0" y="0"/>
                </a:lnTo>
                <a:lnTo>
                  <a:pt x="0" y="0"/>
                </a:lnTo>
                <a:lnTo>
                  <a:pt x="2136387" y="0"/>
                </a:lnTo>
                <a:lnTo>
                  <a:pt x="2136387" y="0"/>
                </a:lnTo>
                <a:lnTo>
                  <a:pt x="2136387" y="2244576"/>
                </a:lnTo>
                <a:cubicBezTo>
                  <a:pt x="2136387" y="2368465"/>
                  <a:pt x="2035955" y="2468897"/>
                  <a:pt x="1912066" y="246889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6389" tIns="170688" rIns="236389" bIns="236389" numCol="1" spcCol="1270" anchor="t" anchorCtr="0">
            <a:noAutofit/>
          </a:bodyPr>
          <a:lstStyle/>
          <a:p>
            <a:pPr lvl="0" algn="ctr" defTabSz="1066800" rtl="1">
              <a:lnSpc>
                <a:spcPct val="90000"/>
              </a:lnSpc>
              <a:spcBef>
                <a:spcPct val="0"/>
              </a:spcBef>
              <a:spcAft>
                <a:spcPct val="35000"/>
              </a:spcAft>
            </a:pPr>
            <a:endParaRPr lang="ar-EG" kern="1200" dirty="0" smtClean="0"/>
          </a:p>
          <a:p>
            <a:pPr lvl="0" algn="ctr" defTabSz="1066800" rtl="1">
              <a:lnSpc>
                <a:spcPct val="90000"/>
              </a:lnSpc>
              <a:spcBef>
                <a:spcPct val="0"/>
              </a:spcBef>
              <a:spcAft>
                <a:spcPct val="35000"/>
              </a:spcAft>
            </a:pPr>
            <a:r>
              <a:rPr lang="ar-EG" sz="2400" kern="1200" dirty="0" smtClean="0"/>
              <a:t>تحـديد ووصـف الـظـاهــرة من خلال دراستها موقعـياً.</a:t>
            </a:r>
            <a:endParaRPr lang="ar-EG" sz="2400" kern="1200" dirty="0"/>
          </a:p>
        </p:txBody>
      </p:sp>
      <p:sp>
        <p:nvSpPr>
          <p:cNvPr id="16" name="Rounded Rectangle 15"/>
          <p:cNvSpPr/>
          <p:nvPr/>
        </p:nvSpPr>
        <p:spPr>
          <a:xfrm>
            <a:off x="3467802" y="1538094"/>
            <a:ext cx="2136387" cy="1481338"/>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3">
              <a:tint val="50000"/>
              <a:hueOff val="5376099"/>
              <a:satOff val="-7054"/>
              <a:lumOff val="-694"/>
              <a:alphaOff val="0"/>
            </a:schemeClr>
          </a:effectRef>
          <a:fontRef idx="minor">
            <a:schemeClr val="lt1">
              <a:hueOff val="0"/>
              <a:satOff val="0"/>
              <a:lumOff val="0"/>
              <a:alphaOff val="0"/>
            </a:schemeClr>
          </a:fontRef>
        </p:style>
      </p:sp>
      <p:sp>
        <p:nvSpPr>
          <p:cNvPr id="17" name="Freeform 16"/>
          <p:cNvSpPr/>
          <p:nvPr/>
        </p:nvSpPr>
        <p:spPr>
          <a:xfrm>
            <a:off x="3467802" y="3288765"/>
            <a:ext cx="2136387" cy="2468898"/>
          </a:xfrm>
          <a:custGeom>
            <a:avLst/>
            <a:gdLst>
              <a:gd name="connsiteX0" fmla="*/ 224321 w 2136387"/>
              <a:gd name="connsiteY0" fmla="*/ 0 h 2468897"/>
              <a:gd name="connsiteX1" fmla="*/ 1912066 w 2136387"/>
              <a:gd name="connsiteY1" fmla="*/ 0 h 2468897"/>
              <a:gd name="connsiteX2" fmla="*/ 2136387 w 2136387"/>
              <a:gd name="connsiteY2" fmla="*/ 224321 h 2468897"/>
              <a:gd name="connsiteX3" fmla="*/ 2136387 w 2136387"/>
              <a:gd name="connsiteY3" fmla="*/ 2468897 h 2468897"/>
              <a:gd name="connsiteX4" fmla="*/ 2136387 w 2136387"/>
              <a:gd name="connsiteY4" fmla="*/ 2468897 h 2468897"/>
              <a:gd name="connsiteX5" fmla="*/ 0 w 2136387"/>
              <a:gd name="connsiteY5" fmla="*/ 2468897 h 2468897"/>
              <a:gd name="connsiteX6" fmla="*/ 0 w 2136387"/>
              <a:gd name="connsiteY6" fmla="*/ 2468897 h 2468897"/>
              <a:gd name="connsiteX7" fmla="*/ 0 w 2136387"/>
              <a:gd name="connsiteY7" fmla="*/ 224321 h 2468897"/>
              <a:gd name="connsiteX8" fmla="*/ 224321 w 2136387"/>
              <a:gd name="connsiteY8" fmla="*/ 0 h 246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387" h="2468897">
                <a:moveTo>
                  <a:pt x="1912066" y="2468897"/>
                </a:moveTo>
                <a:lnTo>
                  <a:pt x="224321" y="2468897"/>
                </a:lnTo>
                <a:cubicBezTo>
                  <a:pt x="100432" y="2468897"/>
                  <a:pt x="0" y="2368465"/>
                  <a:pt x="0" y="2244576"/>
                </a:cubicBezTo>
                <a:lnTo>
                  <a:pt x="0" y="0"/>
                </a:lnTo>
                <a:lnTo>
                  <a:pt x="0" y="0"/>
                </a:lnTo>
                <a:lnTo>
                  <a:pt x="2136387" y="0"/>
                </a:lnTo>
                <a:lnTo>
                  <a:pt x="2136387" y="0"/>
                </a:lnTo>
                <a:lnTo>
                  <a:pt x="2136387" y="2244576"/>
                </a:lnTo>
                <a:cubicBezTo>
                  <a:pt x="2136387" y="2368465"/>
                  <a:pt x="2035955" y="2468897"/>
                  <a:pt x="1912066" y="2468897"/>
                </a:cubicBezTo>
                <a:close/>
              </a:path>
            </a:pathLst>
          </a:cu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236389" tIns="170689" rIns="236389" bIns="236389" numCol="1" spcCol="1270" anchor="t" anchorCtr="0">
            <a:noAutofit/>
          </a:bodyPr>
          <a:lstStyle/>
          <a:p>
            <a:pPr lvl="0" algn="ctr" defTabSz="1066800" rtl="1">
              <a:lnSpc>
                <a:spcPct val="90000"/>
              </a:lnSpc>
              <a:spcBef>
                <a:spcPct val="0"/>
              </a:spcBef>
              <a:spcAft>
                <a:spcPct val="35000"/>
              </a:spcAft>
            </a:pPr>
            <a:endParaRPr lang="ar-EG" sz="1100" kern="1200" dirty="0" smtClean="0"/>
          </a:p>
          <a:p>
            <a:pPr lvl="0" algn="ctr" defTabSz="1066800" rtl="1">
              <a:lnSpc>
                <a:spcPct val="90000"/>
              </a:lnSpc>
              <a:spcBef>
                <a:spcPct val="0"/>
              </a:spcBef>
              <a:spcAft>
                <a:spcPct val="35000"/>
              </a:spcAft>
            </a:pPr>
            <a:r>
              <a:rPr lang="ar-EG" sz="2400" kern="1200" dirty="0" smtClean="0"/>
              <a:t>تحـري القواعد الطبيعية، وذلك بوصف كيفية وميكانيكية حدوثها.</a:t>
            </a:r>
            <a:endParaRPr lang="ar-EG" sz="2400" kern="1200" dirty="0"/>
          </a:p>
        </p:txBody>
      </p:sp>
      <p:sp>
        <p:nvSpPr>
          <p:cNvPr id="18" name="Rounded Rectangle 17"/>
          <p:cNvSpPr/>
          <p:nvPr/>
        </p:nvSpPr>
        <p:spPr>
          <a:xfrm>
            <a:off x="5817828" y="1538094"/>
            <a:ext cx="2136387" cy="1481338"/>
          </a:xfrm>
          <a:prstGeom prst="roundRect">
            <a:avLst>
              <a:gd name="adj" fmla="val 10000"/>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3">
              <a:tint val="50000"/>
              <a:hueOff val="10752198"/>
              <a:satOff val="-14108"/>
              <a:lumOff val="-1388"/>
              <a:alphaOff val="0"/>
            </a:schemeClr>
          </a:effectRef>
          <a:fontRef idx="minor">
            <a:schemeClr val="lt1">
              <a:hueOff val="0"/>
              <a:satOff val="0"/>
              <a:lumOff val="0"/>
              <a:alphaOff val="0"/>
            </a:schemeClr>
          </a:fontRef>
        </p:style>
      </p:sp>
      <p:sp>
        <p:nvSpPr>
          <p:cNvPr id="19" name="Freeform 18"/>
          <p:cNvSpPr/>
          <p:nvPr/>
        </p:nvSpPr>
        <p:spPr>
          <a:xfrm>
            <a:off x="5817828" y="3288766"/>
            <a:ext cx="2136388" cy="2468897"/>
          </a:xfrm>
          <a:custGeom>
            <a:avLst/>
            <a:gdLst>
              <a:gd name="connsiteX0" fmla="*/ 224321 w 2136387"/>
              <a:gd name="connsiteY0" fmla="*/ 0 h 2468897"/>
              <a:gd name="connsiteX1" fmla="*/ 1912066 w 2136387"/>
              <a:gd name="connsiteY1" fmla="*/ 0 h 2468897"/>
              <a:gd name="connsiteX2" fmla="*/ 2136387 w 2136387"/>
              <a:gd name="connsiteY2" fmla="*/ 224321 h 2468897"/>
              <a:gd name="connsiteX3" fmla="*/ 2136387 w 2136387"/>
              <a:gd name="connsiteY3" fmla="*/ 2468897 h 2468897"/>
              <a:gd name="connsiteX4" fmla="*/ 2136387 w 2136387"/>
              <a:gd name="connsiteY4" fmla="*/ 2468897 h 2468897"/>
              <a:gd name="connsiteX5" fmla="*/ 0 w 2136387"/>
              <a:gd name="connsiteY5" fmla="*/ 2468897 h 2468897"/>
              <a:gd name="connsiteX6" fmla="*/ 0 w 2136387"/>
              <a:gd name="connsiteY6" fmla="*/ 2468897 h 2468897"/>
              <a:gd name="connsiteX7" fmla="*/ 0 w 2136387"/>
              <a:gd name="connsiteY7" fmla="*/ 224321 h 2468897"/>
              <a:gd name="connsiteX8" fmla="*/ 224321 w 2136387"/>
              <a:gd name="connsiteY8" fmla="*/ 0 h 246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6387" h="2468897">
                <a:moveTo>
                  <a:pt x="1912066" y="2468897"/>
                </a:moveTo>
                <a:lnTo>
                  <a:pt x="224321" y="2468897"/>
                </a:lnTo>
                <a:cubicBezTo>
                  <a:pt x="100432" y="2468897"/>
                  <a:pt x="0" y="2368465"/>
                  <a:pt x="0" y="2244576"/>
                </a:cubicBezTo>
                <a:lnTo>
                  <a:pt x="0" y="0"/>
                </a:lnTo>
                <a:lnTo>
                  <a:pt x="0" y="0"/>
                </a:lnTo>
                <a:lnTo>
                  <a:pt x="2136387" y="0"/>
                </a:lnTo>
                <a:lnTo>
                  <a:pt x="2136387" y="0"/>
                </a:lnTo>
                <a:lnTo>
                  <a:pt x="2136387" y="2244576"/>
                </a:lnTo>
                <a:cubicBezTo>
                  <a:pt x="2136387" y="2368465"/>
                  <a:pt x="2035955" y="2468897"/>
                  <a:pt x="1912066" y="2468897"/>
                </a:cubicBez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36389" tIns="170688" rIns="236390" bIns="236389" numCol="1" spcCol="1270" anchor="t" anchorCtr="0">
            <a:noAutofit/>
          </a:bodyPr>
          <a:lstStyle/>
          <a:p>
            <a:pPr lvl="0" algn="ctr" defTabSz="1066800" rtl="1">
              <a:lnSpc>
                <a:spcPct val="90000"/>
              </a:lnSpc>
              <a:spcBef>
                <a:spcPct val="0"/>
              </a:spcBef>
              <a:spcAft>
                <a:spcPct val="35000"/>
              </a:spcAft>
            </a:pPr>
            <a:endParaRPr lang="ar-EG" sz="2000" kern="1200" dirty="0" smtClean="0"/>
          </a:p>
          <a:p>
            <a:pPr lvl="0" algn="ctr" defTabSz="1066800" rtl="1">
              <a:lnSpc>
                <a:spcPct val="90000"/>
              </a:lnSpc>
              <a:spcBef>
                <a:spcPct val="0"/>
              </a:spcBef>
              <a:spcAft>
                <a:spcPct val="35000"/>
              </a:spcAft>
            </a:pPr>
            <a:r>
              <a:rPr lang="ar-EG" sz="2400" kern="1200" dirty="0" smtClean="0"/>
              <a:t>تحديد وتعريف الحالات التي تتسبب في حدوث المشــكلــة.</a:t>
            </a:r>
            <a:endParaRPr lang="ar-EG" sz="2400" kern="1200" dirty="0"/>
          </a:p>
        </p:txBody>
      </p:sp>
    </p:spTree>
    <p:extLst>
      <p:ext uri="{BB962C8B-B14F-4D97-AF65-F5344CB8AC3E}">
        <p14:creationId xmlns:p14="http://schemas.microsoft.com/office/powerpoint/2010/main" xmlns="" val="2544626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التحليل</a:t>
            </a:r>
          </a:p>
        </p:txBody>
      </p:sp>
      <p:sp>
        <p:nvSpPr>
          <p:cNvPr id="5" name="Rounded Rectangle 4"/>
          <p:cNvSpPr/>
          <p:nvPr/>
        </p:nvSpPr>
        <p:spPr>
          <a:xfrm>
            <a:off x="1202745" y="1978783"/>
            <a:ext cx="2263301" cy="1528863"/>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1202745" y="3785621"/>
            <a:ext cx="2263301" cy="2548106"/>
          </a:xfrm>
          <a:custGeom>
            <a:avLst/>
            <a:gdLst>
              <a:gd name="connsiteX0" fmla="*/ 237647 w 2263301"/>
              <a:gd name="connsiteY0" fmla="*/ 0 h 2548106"/>
              <a:gd name="connsiteX1" fmla="*/ 2025654 w 2263301"/>
              <a:gd name="connsiteY1" fmla="*/ 0 h 2548106"/>
              <a:gd name="connsiteX2" fmla="*/ 2263301 w 2263301"/>
              <a:gd name="connsiteY2" fmla="*/ 237647 h 2548106"/>
              <a:gd name="connsiteX3" fmla="*/ 2263301 w 2263301"/>
              <a:gd name="connsiteY3" fmla="*/ 2548106 h 2548106"/>
              <a:gd name="connsiteX4" fmla="*/ 2263301 w 2263301"/>
              <a:gd name="connsiteY4" fmla="*/ 2548106 h 2548106"/>
              <a:gd name="connsiteX5" fmla="*/ 0 w 2263301"/>
              <a:gd name="connsiteY5" fmla="*/ 2548106 h 2548106"/>
              <a:gd name="connsiteX6" fmla="*/ 0 w 2263301"/>
              <a:gd name="connsiteY6" fmla="*/ 2548106 h 2548106"/>
              <a:gd name="connsiteX7" fmla="*/ 0 w 2263301"/>
              <a:gd name="connsiteY7" fmla="*/ 237647 h 2548106"/>
              <a:gd name="connsiteX8" fmla="*/ 237647 w 2263301"/>
              <a:gd name="connsiteY8" fmla="*/ 0 h 254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301" h="2548106">
                <a:moveTo>
                  <a:pt x="2025654" y="2548106"/>
                </a:moveTo>
                <a:lnTo>
                  <a:pt x="237647" y="2548106"/>
                </a:lnTo>
                <a:cubicBezTo>
                  <a:pt x="106398" y="2548106"/>
                  <a:pt x="0" y="2441708"/>
                  <a:pt x="0" y="2310459"/>
                </a:cubicBezTo>
                <a:lnTo>
                  <a:pt x="0" y="0"/>
                </a:lnTo>
                <a:lnTo>
                  <a:pt x="0" y="0"/>
                </a:lnTo>
                <a:lnTo>
                  <a:pt x="2263301" y="0"/>
                </a:lnTo>
                <a:lnTo>
                  <a:pt x="2263301" y="0"/>
                </a:lnTo>
                <a:lnTo>
                  <a:pt x="2263301" y="2310459"/>
                </a:lnTo>
                <a:cubicBezTo>
                  <a:pt x="2263301" y="2441708"/>
                  <a:pt x="2156903" y="2548106"/>
                  <a:pt x="2025654" y="2548106"/>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0292" tIns="170688" rIns="240291" bIns="240292" numCol="1" spcCol="1270" anchor="t" anchorCtr="0">
            <a:noAutofit/>
          </a:bodyPr>
          <a:lstStyle/>
          <a:p>
            <a:pPr lvl="0" algn="ctr" defTabSz="1066800" rtl="1">
              <a:lnSpc>
                <a:spcPct val="90000"/>
              </a:lnSpc>
              <a:spcBef>
                <a:spcPct val="0"/>
              </a:spcBef>
              <a:spcAft>
                <a:spcPct val="35000"/>
              </a:spcAft>
            </a:pPr>
            <a:endParaRPr lang="ar-EG" kern="1200" dirty="0" smtClean="0"/>
          </a:p>
          <a:p>
            <a:pPr lvl="0" algn="ctr" defTabSz="1066800" rtl="1">
              <a:lnSpc>
                <a:spcPct val="90000"/>
              </a:lnSpc>
              <a:spcBef>
                <a:spcPct val="0"/>
              </a:spcBef>
              <a:spcAft>
                <a:spcPct val="35000"/>
              </a:spcAft>
            </a:pPr>
            <a:r>
              <a:rPr lang="ar-EG" sz="2400" kern="1200" dirty="0" smtClean="0"/>
              <a:t>تحري العلاقة بين الحالات الناشئة في الخطوة السابقة ومدخلات الانتاج</a:t>
            </a:r>
            <a:endParaRPr lang="ar-EG" sz="2400" kern="1200" dirty="0"/>
          </a:p>
        </p:txBody>
      </p:sp>
      <p:sp>
        <p:nvSpPr>
          <p:cNvPr id="8" name="Rounded Rectangle 7"/>
          <p:cNvSpPr/>
          <p:nvPr/>
        </p:nvSpPr>
        <p:spPr>
          <a:xfrm>
            <a:off x="3692377" y="1978783"/>
            <a:ext cx="2263301" cy="1528863"/>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5">
              <a:tint val="50000"/>
              <a:hueOff val="-5341183"/>
              <a:satOff val="23809"/>
              <a:lumOff val="2104"/>
              <a:alphaOff val="0"/>
            </a:schemeClr>
          </a:effectRef>
          <a:fontRef idx="minor">
            <a:schemeClr val="lt1">
              <a:hueOff val="0"/>
              <a:satOff val="0"/>
              <a:lumOff val="0"/>
              <a:alphaOff val="0"/>
            </a:schemeClr>
          </a:fontRef>
        </p:style>
      </p:sp>
      <p:sp>
        <p:nvSpPr>
          <p:cNvPr id="9" name="Freeform 8"/>
          <p:cNvSpPr/>
          <p:nvPr/>
        </p:nvSpPr>
        <p:spPr>
          <a:xfrm>
            <a:off x="3692377" y="3785620"/>
            <a:ext cx="2263301" cy="2548107"/>
          </a:xfrm>
          <a:custGeom>
            <a:avLst/>
            <a:gdLst>
              <a:gd name="connsiteX0" fmla="*/ 237647 w 2263301"/>
              <a:gd name="connsiteY0" fmla="*/ 0 h 2548106"/>
              <a:gd name="connsiteX1" fmla="*/ 2025654 w 2263301"/>
              <a:gd name="connsiteY1" fmla="*/ 0 h 2548106"/>
              <a:gd name="connsiteX2" fmla="*/ 2263301 w 2263301"/>
              <a:gd name="connsiteY2" fmla="*/ 237647 h 2548106"/>
              <a:gd name="connsiteX3" fmla="*/ 2263301 w 2263301"/>
              <a:gd name="connsiteY3" fmla="*/ 2548106 h 2548106"/>
              <a:gd name="connsiteX4" fmla="*/ 2263301 w 2263301"/>
              <a:gd name="connsiteY4" fmla="*/ 2548106 h 2548106"/>
              <a:gd name="connsiteX5" fmla="*/ 0 w 2263301"/>
              <a:gd name="connsiteY5" fmla="*/ 2548106 h 2548106"/>
              <a:gd name="connsiteX6" fmla="*/ 0 w 2263301"/>
              <a:gd name="connsiteY6" fmla="*/ 2548106 h 2548106"/>
              <a:gd name="connsiteX7" fmla="*/ 0 w 2263301"/>
              <a:gd name="connsiteY7" fmla="*/ 237647 h 2548106"/>
              <a:gd name="connsiteX8" fmla="*/ 237647 w 2263301"/>
              <a:gd name="connsiteY8" fmla="*/ 0 h 254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301" h="2548106">
                <a:moveTo>
                  <a:pt x="2025654" y="2548106"/>
                </a:moveTo>
                <a:lnTo>
                  <a:pt x="237647" y="2548106"/>
                </a:lnTo>
                <a:cubicBezTo>
                  <a:pt x="106398" y="2548106"/>
                  <a:pt x="0" y="2441708"/>
                  <a:pt x="0" y="2310459"/>
                </a:cubicBezTo>
                <a:lnTo>
                  <a:pt x="0" y="0"/>
                </a:lnTo>
                <a:lnTo>
                  <a:pt x="0" y="0"/>
                </a:lnTo>
                <a:lnTo>
                  <a:pt x="2263301" y="0"/>
                </a:lnTo>
                <a:lnTo>
                  <a:pt x="2263301" y="0"/>
                </a:lnTo>
                <a:lnTo>
                  <a:pt x="2263301" y="2310459"/>
                </a:lnTo>
                <a:cubicBezTo>
                  <a:pt x="2263301" y="2441708"/>
                  <a:pt x="2156903" y="2548106"/>
                  <a:pt x="2025654" y="2548106"/>
                </a:cubicBez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40292" tIns="170689" rIns="240292" bIns="240292" numCol="1" spcCol="1270" anchor="t" anchorCtr="0">
            <a:noAutofit/>
          </a:bodyPr>
          <a:lstStyle/>
          <a:p>
            <a:pPr lvl="0" algn="ctr" defTabSz="1066800">
              <a:lnSpc>
                <a:spcPct val="90000"/>
              </a:lnSpc>
              <a:spcBef>
                <a:spcPct val="0"/>
              </a:spcBef>
              <a:spcAft>
                <a:spcPct val="35000"/>
              </a:spcAft>
            </a:pPr>
            <a:endParaRPr lang="ar-EG" sz="1100" kern="1200" dirty="0" smtClean="0"/>
          </a:p>
          <a:p>
            <a:pPr lvl="0" algn="ctr" defTabSz="1066800">
              <a:lnSpc>
                <a:spcPct val="90000"/>
              </a:lnSpc>
              <a:spcBef>
                <a:spcPct val="0"/>
              </a:spcBef>
              <a:spcAft>
                <a:spcPct val="35000"/>
              </a:spcAft>
            </a:pPr>
            <a:r>
              <a:rPr lang="ar-EG" sz="2400" kern="1200" dirty="0" smtClean="0"/>
              <a:t>تحديد الحالات المثلى بناء على الحالات الفعلية والرسومات والمقايـيس</a:t>
            </a:r>
            <a:endParaRPr lang="ar-EG" sz="2400" kern="1200" dirty="0"/>
          </a:p>
        </p:txBody>
      </p:sp>
      <p:sp>
        <p:nvSpPr>
          <p:cNvPr id="10" name="Rounded Rectangle 9"/>
          <p:cNvSpPr/>
          <p:nvPr/>
        </p:nvSpPr>
        <p:spPr>
          <a:xfrm>
            <a:off x="6182008" y="1978783"/>
            <a:ext cx="2263301" cy="1528863"/>
          </a:xfrm>
          <a:prstGeom prst="roundRect">
            <a:avLst>
              <a:gd name="adj" fmla="val 10000"/>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sp>
        <p:nvSpPr>
          <p:cNvPr id="11" name="Freeform 10"/>
          <p:cNvSpPr/>
          <p:nvPr/>
        </p:nvSpPr>
        <p:spPr>
          <a:xfrm>
            <a:off x="6182008" y="3785621"/>
            <a:ext cx="2263302" cy="2548106"/>
          </a:xfrm>
          <a:custGeom>
            <a:avLst/>
            <a:gdLst>
              <a:gd name="connsiteX0" fmla="*/ 237647 w 2263301"/>
              <a:gd name="connsiteY0" fmla="*/ 0 h 2548106"/>
              <a:gd name="connsiteX1" fmla="*/ 2025654 w 2263301"/>
              <a:gd name="connsiteY1" fmla="*/ 0 h 2548106"/>
              <a:gd name="connsiteX2" fmla="*/ 2263301 w 2263301"/>
              <a:gd name="connsiteY2" fmla="*/ 237647 h 2548106"/>
              <a:gd name="connsiteX3" fmla="*/ 2263301 w 2263301"/>
              <a:gd name="connsiteY3" fmla="*/ 2548106 h 2548106"/>
              <a:gd name="connsiteX4" fmla="*/ 2263301 w 2263301"/>
              <a:gd name="connsiteY4" fmla="*/ 2548106 h 2548106"/>
              <a:gd name="connsiteX5" fmla="*/ 0 w 2263301"/>
              <a:gd name="connsiteY5" fmla="*/ 2548106 h 2548106"/>
              <a:gd name="connsiteX6" fmla="*/ 0 w 2263301"/>
              <a:gd name="connsiteY6" fmla="*/ 2548106 h 2548106"/>
              <a:gd name="connsiteX7" fmla="*/ 0 w 2263301"/>
              <a:gd name="connsiteY7" fmla="*/ 237647 h 2548106"/>
              <a:gd name="connsiteX8" fmla="*/ 237647 w 2263301"/>
              <a:gd name="connsiteY8" fmla="*/ 0 h 254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301" h="2548106">
                <a:moveTo>
                  <a:pt x="2025654" y="2548106"/>
                </a:moveTo>
                <a:lnTo>
                  <a:pt x="237647" y="2548106"/>
                </a:lnTo>
                <a:cubicBezTo>
                  <a:pt x="106398" y="2548106"/>
                  <a:pt x="0" y="2441708"/>
                  <a:pt x="0" y="2310459"/>
                </a:cubicBezTo>
                <a:lnTo>
                  <a:pt x="0" y="0"/>
                </a:lnTo>
                <a:lnTo>
                  <a:pt x="0" y="0"/>
                </a:lnTo>
                <a:lnTo>
                  <a:pt x="2263301" y="0"/>
                </a:lnTo>
                <a:lnTo>
                  <a:pt x="2263301" y="0"/>
                </a:lnTo>
                <a:lnTo>
                  <a:pt x="2263301" y="2310459"/>
                </a:lnTo>
                <a:cubicBezTo>
                  <a:pt x="2263301" y="2441708"/>
                  <a:pt x="2156903" y="2548106"/>
                  <a:pt x="2025654" y="2548106"/>
                </a:cubicBez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40292" tIns="170688" rIns="240293" bIns="240292" numCol="1" spcCol="1270" anchor="t" anchorCtr="0">
            <a:noAutofit/>
          </a:bodyPr>
          <a:lstStyle/>
          <a:p>
            <a:pPr lvl="0" algn="ctr" defTabSz="1066800">
              <a:lnSpc>
                <a:spcPct val="90000"/>
              </a:lnSpc>
              <a:spcBef>
                <a:spcPct val="0"/>
              </a:spcBef>
              <a:spcAft>
                <a:spcPct val="35000"/>
              </a:spcAft>
            </a:pPr>
            <a:endParaRPr lang="en-US" sz="1200" kern="1200" dirty="0" smtClean="0"/>
          </a:p>
          <a:p>
            <a:pPr lvl="0" algn="ctr" defTabSz="1066800">
              <a:lnSpc>
                <a:spcPct val="90000"/>
              </a:lnSpc>
              <a:spcBef>
                <a:spcPct val="0"/>
              </a:spcBef>
              <a:spcAft>
                <a:spcPct val="35000"/>
              </a:spcAft>
            </a:pPr>
            <a:r>
              <a:rPr lang="ar-EG" sz="2400" kern="1200" dirty="0" smtClean="0"/>
              <a:t>تحديد الحالات المثلى بناء على الحالات الفعلية والرسومات والمقايـيس</a:t>
            </a:r>
            <a:endParaRPr lang="ar-EG" sz="2400" kern="1200" dirty="0"/>
          </a:p>
        </p:txBody>
      </p:sp>
    </p:spTree>
    <p:extLst>
      <p:ext uri="{BB962C8B-B14F-4D97-AF65-F5344CB8AC3E}">
        <p14:creationId xmlns:p14="http://schemas.microsoft.com/office/powerpoint/2010/main" xmlns="" val="1188192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خطوات التحليل</a:t>
            </a:r>
          </a:p>
        </p:txBody>
      </p:sp>
      <p:sp>
        <p:nvSpPr>
          <p:cNvPr id="4" name="Rounded Rectangle 3"/>
          <p:cNvSpPr/>
          <p:nvPr/>
        </p:nvSpPr>
        <p:spPr>
          <a:xfrm>
            <a:off x="980240" y="1920240"/>
            <a:ext cx="2199844" cy="1341120"/>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980239" y="3505198"/>
            <a:ext cx="2199845" cy="2235201"/>
          </a:xfrm>
          <a:custGeom>
            <a:avLst/>
            <a:gdLst>
              <a:gd name="connsiteX0" fmla="*/ 230984 w 2199844"/>
              <a:gd name="connsiteY0" fmla="*/ 0 h 2235200"/>
              <a:gd name="connsiteX1" fmla="*/ 1968860 w 2199844"/>
              <a:gd name="connsiteY1" fmla="*/ 0 h 2235200"/>
              <a:gd name="connsiteX2" fmla="*/ 2199844 w 2199844"/>
              <a:gd name="connsiteY2" fmla="*/ 230984 h 2235200"/>
              <a:gd name="connsiteX3" fmla="*/ 2199844 w 2199844"/>
              <a:gd name="connsiteY3" fmla="*/ 2235200 h 2235200"/>
              <a:gd name="connsiteX4" fmla="*/ 2199844 w 2199844"/>
              <a:gd name="connsiteY4" fmla="*/ 2235200 h 2235200"/>
              <a:gd name="connsiteX5" fmla="*/ 0 w 2199844"/>
              <a:gd name="connsiteY5" fmla="*/ 2235200 h 2235200"/>
              <a:gd name="connsiteX6" fmla="*/ 0 w 2199844"/>
              <a:gd name="connsiteY6" fmla="*/ 2235200 h 2235200"/>
              <a:gd name="connsiteX7" fmla="*/ 0 w 2199844"/>
              <a:gd name="connsiteY7" fmla="*/ 230984 h 2235200"/>
              <a:gd name="connsiteX8" fmla="*/ 230984 w 2199844"/>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844" h="2235200">
                <a:moveTo>
                  <a:pt x="1968860" y="2235200"/>
                </a:moveTo>
                <a:lnTo>
                  <a:pt x="230984" y="2235200"/>
                </a:lnTo>
                <a:cubicBezTo>
                  <a:pt x="103415" y="2235200"/>
                  <a:pt x="0" y="2131785"/>
                  <a:pt x="0" y="2004216"/>
                </a:cubicBezTo>
                <a:lnTo>
                  <a:pt x="0" y="0"/>
                </a:lnTo>
                <a:lnTo>
                  <a:pt x="0" y="0"/>
                </a:lnTo>
                <a:lnTo>
                  <a:pt x="2199844" y="0"/>
                </a:lnTo>
                <a:lnTo>
                  <a:pt x="2199844" y="0"/>
                </a:lnTo>
                <a:lnTo>
                  <a:pt x="2199844" y="2004216"/>
                </a:lnTo>
                <a:cubicBezTo>
                  <a:pt x="2199844" y="2131785"/>
                  <a:pt x="2096429" y="2235200"/>
                  <a:pt x="1968860" y="22352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8342" tIns="170689" rIns="238341" bIns="238341" numCol="1" spcCol="1270" anchor="t" anchorCtr="0">
            <a:noAutofit/>
          </a:bodyPr>
          <a:lstStyle/>
          <a:p>
            <a:pPr lvl="0" algn="ctr" defTabSz="1066800" rtl="1">
              <a:lnSpc>
                <a:spcPct val="90000"/>
              </a:lnSpc>
              <a:spcBef>
                <a:spcPct val="0"/>
              </a:spcBef>
              <a:spcAft>
                <a:spcPct val="35000"/>
              </a:spcAft>
            </a:pPr>
            <a:endParaRPr lang="ar-EG" sz="2400" kern="1200" dirty="0" smtClean="0"/>
          </a:p>
          <a:p>
            <a:pPr lvl="0" algn="ctr" defTabSz="1066800" rtl="1">
              <a:lnSpc>
                <a:spcPct val="90000"/>
              </a:lnSpc>
              <a:spcBef>
                <a:spcPct val="0"/>
              </a:spcBef>
              <a:spcAft>
                <a:spcPct val="35000"/>
              </a:spcAft>
            </a:pPr>
            <a:endParaRPr lang="ar-EG" sz="500" kern="1200" dirty="0" smtClean="0"/>
          </a:p>
          <a:p>
            <a:pPr lvl="0" algn="ctr" defTabSz="1066800" rtl="1">
              <a:lnSpc>
                <a:spcPct val="90000"/>
              </a:lnSpc>
              <a:spcBef>
                <a:spcPct val="0"/>
              </a:spcBef>
              <a:spcAft>
                <a:spcPct val="35000"/>
              </a:spcAft>
            </a:pPr>
            <a:r>
              <a:rPr lang="ar-EG" sz="2400" kern="1200" dirty="0" smtClean="0"/>
              <a:t>تحري طريقة القياس</a:t>
            </a:r>
            <a:endParaRPr lang="ar-EG" sz="2400" kern="1200" dirty="0"/>
          </a:p>
        </p:txBody>
      </p:sp>
      <p:sp>
        <p:nvSpPr>
          <p:cNvPr id="8" name="Rounded Rectangle 7"/>
          <p:cNvSpPr/>
          <p:nvPr/>
        </p:nvSpPr>
        <p:spPr>
          <a:xfrm>
            <a:off x="3400069" y="1920240"/>
            <a:ext cx="2199844" cy="1341120"/>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2">
              <a:tint val="50000"/>
              <a:hueOff val="2501437"/>
              <a:satOff val="-2237"/>
              <a:lumOff val="6"/>
              <a:alphaOff val="0"/>
            </a:schemeClr>
          </a:effectRef>
          <a:fontRef idx="minor">
            <a:schemeClr val="lt1">
              <a:hueOff val="0"/>
              <a:satOff val="0"/>
              <a:lumOff val="0"/>
              <a:alphaOff val="0"/>
            </a:schemeClr>
          </a:fontRef>
        </p:style>
      </p:sp>
      <p:sp>
        <p:nvSpPr>
          <p:cNvPr id="9" name="Freeform 8"/>
          <p:cNvSpPr/>
          <p:nvPr/>
        </p:nvSpPr>
        <p:spPr>
          <a:xfrm>
            <a:off x="3400069" y="3505198"/>
            <a:ext cx="2199844" cy="2235201"/>
          </a:xfrm>
          <a:custGeom>
            <a:avLst/>
            <a:gdLst>
              <a:gd name="connsiteX0" fmla="*/ 230984 w 2199844"/>
              <a:gd name="connsiteY0" fmla="*/ 0 h 2235200"/>
              <a:gd name="connsiteX1" fmla="*/ 1968860 w 2199844"/>
              <a:gd name="connsiteY1" fmla="*/ 0 h 2235200"/>
              <a:gd name="connsiteX2" fmla="*/ 2199844 w 2199844"/>
              <a:gd name="connsiteY2" fmla="*/ 230984 h 2235200"/>
              <a:gd name="connsiteX3" fmla="*/ 2199844 w 2199844"/>
              <a:gd name="connsiteY3" fmla="*/ 2235200 h 2235200"/>
              <a:gd name="connsiteX4" fmla="*/ 2199844 w 2199844"/>
              <a:gd name="connsiteY4" fmla="*/ 2235200 h 2235200"/>
              <a:gd name="connsiteX5" fmla="*/ 0 w 2199844"/>
              <a:gd name="connsiteY5" fmla="*/ 2235200 h 2235200"/>
              <a:gd name="connsiteX6" fmla="*/ 0 w 2199844"/>
              <a:gd name="connsiteY6" fmla="*/ 2235200 h 2235200"/>
              <a:gd name="connsiteX7" fmla="*/ 0 w 2199844"/>
              <a:gd name="connsiteY7" fmla="*/ 230984 h 2235200"/>
              <a:gd name="connsiteX8" fmla="*/ 230984 w 2199844"/>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844" h="2235200">
                <a:moveTo>
                  <a:pt x="1968860" y="2235200"/>
                </a:moveTo>
                <a:lnTo>
                  <a:pt x="230984" y="2235200"/>
                </a:lnTo>
                <a:cubicBezTo>
                  <a:pt x="103415" y="2235200"/>
                  <a:pt x="0" y="2131785"/>
                  <a:pt x="0" y="2004216"/>
                </a:cubicBezTo>
                <a:lnTo>
                  <a:pt x="0" y="0"/>
                </a:lnTo>
                <a:lnTo>
                  <a:pt x="0" y="0"/>
                </a:lnTo>
                <a:lnTo>
                  <a:pt x="2199844" y="0"/>
                </a:lnTo>
                <a:lnTo>
                  <a:pt x="2199844" y="0"/>
                </a:lnTo>
                <a:lnTo>
                  <a:pt x="2199844" y="2004216"/>
                </a:lnTo>
                <a:cubicBezTo>
                  <a:pt x="2199844" y="2131785"/>
                  <a:pt x="2096429" y="2235200"/>
                  <a:pt x="1968860" y="2235200"/>
                </a:cubicBez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238341" tIns="170689" rIns="238341" bIns="238341" numCol="1" spcCol="1270" anchor="t" anchorCtr="0">
            <a:noAutofit/>
          </a:bodyPr>
          <a:lstStyle/>
          <a:p>
            <a:pPr lvl="0" algn="ctr" defTabSz="1066800" rtl="1">
              <a:lnSpc>
                <a:spcPct val="90000"/>
              </a:lnSpc>
              <a:spcBef>
                <a:spcPct val="0"/>
              </a:spcBef>
              <a:spcAft>
                <a:spcPct val="35000"/>
              </a:spcAft>
            </a:pPr>
            <a:endParaRPr lang="ar-EG" sz="2400" kern="1200" dirty="0" smtClean="0"/>
          </a:p>
          <a:p>
            <a:pPr lvl="0" algn="ctr" defTabSz="1066800" rtl="1">
              <a:lnSpc>
                <a:spcPct val="90000"/>
              </a:lnSpc>
              <a:spcBef>
                <a:spcPct val="0"/>
              </a:spcBef>
              <a:spcAft>
                <a:spcPct val="35000"/>
              </a:spcAft>
            </a:pPr>
            <a:endParaRPr lang="ar-EG" sz="600" kern="1200" dirty="0" smtClean="0"/>
          </a:p>
          <a:p>
            <a:pPr lvl="0" algn="ctr" defTabSz="1066800" rtl="1">
              <a:lnSpc>
                <a:spcPct val="90000"/>
              </a:lnSpc>
              <a:spcBef>
                <a:spcPct val="0"/>
              </a:spcBef>
              <a:spcAft>
                <a:spcPct val="35000"/>
              </a:spcAft>
            </a:pPr>
            <a:r>
              <a:rPr lang="ar-EG" sz="2400" kern="1200" dirty="0" smtClean="0"/>
              <a:t>تحديد وتعريف أوجه القصور</a:t>
            </a:r>
            <a:endParaRPr lang="ar-EG" sz="2400" kern="1200" dirty="0"/>
          </a:p>
        </p:txBody>
      </p:sp>
      <p:sp>
        <p:nvSpPr>
          <p:cNvPr id="10" name="Rounded Rectangle 9"/>
          <p:cNvSpPr/>
          <p:nvPr/>
        </p:nvSpPr>
        <p:spPr>
          <a:xfrm>
            <a:off x="5819898" y="1920240"/>
            <a:ext cx="2199844" cy="1341120"/>
          </a:xfrm>
          <a:prstGeom prst="roundRect">
            <a:avLst>
              <a:gd name="adj" fmla="val 10000"/>
            </a:avLst>
          </a:prstGeom>
          <a:blipFill rotWithShape="1">
            <a:blip r:embed="rId6" cstate="print"/>
            <a:stretch>
              <a:fillRect/>
            </a:stretch>
          </a:blipFill>
        </p:spPr>
        <p:style>
          <a:lnRef idx="2">
            <a:schemeClr val="lt1">
              <a:hueOff val="0"/>
              <a:satOff val="0"/>
              <a:lumOff val="0"/>
              <a:alphaOff val="0"/>
            </a:schemeClr>
          </a:lnRef>
          <a:fillRef idx="1">
            <a:scrgbClr r="0" g="0" b="0"/>
          </a:fillRef>
          <a:effectRef idx="0">
            <a:schemeClr val="accent2">
              <a:tint val="50000"/>
              <a:hueOff val="5002875"/>
              <a:satOff val="-4473"/>
              <a:lumOff val="13"/>
              <a:alphaOff val="0"/>
            </a:schemeClr>
          </a:effectRef>
          <a:fontRef idx="minor">
            <a:schemeClr val="lt1">
              <a:hueOff val="0"/>
              <a:satOff val="0"/>
              <a:lumOff val="0"/>
              <a:alphaOff val="0"/>
            </a:schemeClr>
          </a:fontRef>
        </p:style>
      </p:sp>
      <p:sp>
        <p:nvSpPr>
          <p:cNvPr id="11" name="Freeform 10"/>
          <p:cNvSpPr/>
          <p:nvPr/>
        </p:nvSpPr>
        <p:spPr>
          <a:xfrm>
            <a:off x="5819898" y="3505199"/>
            <a:ext cx="2199845" cy="2235200"/>
          </a:xfrm>
          <a:custGeom>
            <a:avLst/>
            <a:gdLst>
              <a:gd name="connsiteX0" fmla="*/ 230984 w 2199844"/>
              <a:gd name="connsiteY0" fmla="*/ 0 h 2235200"/>
              <a:gd name="connsiteX1" fmla="*/ 1968860 w 2199844"/>
              <a:gd name="connsiteY1" fmla="*/ 0 h 2235200"/>
              <a:gd name="connsiteX2" fmla="*/ 2199844 w 2199844"/>
              <a:gd name="connsiteY2" fmla="*/ 230984 h 2235200"/>
              <a:gd name="connsiteX3" fmla="*/ 2199844 w 2199844"/>
              <a:gd name="connsiteY3" fmla="*/ 2235200 h 2235200"/>
              <a:gd name="connsiteX4" fmla="*/ 2199844 w 2199844"/>
              <a:gd name="connsiteY4" fmla="*/ 2235200 h 2235200"/>
              <a:gd name="connsiteX5" fmla="*/ 0 w 2199844"/>
              <a:gd name="connsiteY5" fmla="*/ 2235200 h 2235200"/>
              <a:gd name="connsiteX6" fmla="*/ 0 w 2199844"/>
              <a:gd name="connsiteY6" fmla="*/ 2235200 h 2235200"/>
              <a:gd name="connsiteX7" fmla="*/ 0 w 2199844"/>
              <a:gd name="connsiteY7" fmla="*/ 230984 h 2235200"/>
              <a:gd name="connsiteX8" fmla="*/ 230984 w 2199844"/>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844" h="2235200">
                <a:moveTo>
                  <a:pt x="1968860" y="2235200"/>
                </a:moveTo>
                <a:lnTo>
                  <a:pt x="230984" y="2235200"/>
                </a:lnTo>
                <a:cubicBezTo>
                  <a:pt x="103415" y="2235200"/>
                  <a:pt x="0" y="2131785"/>
                  <a:pt x="0" y="2004216"/>
                </a:cubicBezTo>
                <a:lnTo>
                  <a:pt x="0" y="0"/>
                </a:lnTo>
                <a:lnTo>
                  <a:pt x="0" y="0"/>
                </a:lnTo>
                <a:lnTo>
                  <a:pt x="2199844" y="0"/>
                </a:lnTo>
                <a:lnTo>
                  <a:pt x="2199844" y="0"/>
                </a:lnTo>
                <a:lnTo>
                  <a:pt x="2199844" y="2004216"/>
                </a:lnTo>
                <a:cubicBezTo>
                  <a:pt x="2199844" y="2131785"/>
                  <a:pt x="2096429" y="2235200"/>
                  <a:pt x="1968860" y="2235200"/>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38773" tIns="71120" rIns="138774" bIns="138773" numCol="1" spcCol="1270" anchor="t" anchorCtr="0">
            <a:noAutofit/>
          </a:bodyPr>
          <a:lstStyle/>
          <a:p>
            <a:pPr lvl="0" algn="ctr" defTabSz="444500" rtl="1">
              <a:lnSpc>
                <a:spcPct val="90000"/>
              </a:lnSpc>
              <a:spcBef>
                <a:spcPct val="0"/>
              </a:spcBef>
              <a:spcAft>
                <a:spcPct val="35000"/>
              </a:spcAft>
            </a:pPr>
            <a:endParaRPr lang="ar-EG" sz="1000" kern="1200" dirty="0" smtClean="0"/>
          </a:p>
          <a:p>
            <a:pPr lvl="0" algn="ctr" defTabSz="444500" rtl="1">
              <a:lnSpc>
                <a:spcPct val="90000"/>
              </a:lnSpc>
              <a:spcBef>
                <a:spcPct val="0"/>
              </a:spcBef>
              <a:spcAft>
                <a:spcPct val="35000"/>
              </a:spcAft>
            </a:pPr>
            <a:endParaRPr lang="ar-EG" sz="2400" kern="1200" dirty="0" smtClean="0"/>
          </a:p>
          <a:p>
            <a:pPr lvl="0" algn="ctr" defTabSz="444500" rtl="1">
              <a:lnSpc>
                <a:spcPct val="90000"/>
              </a:lnSpc>
              <a:spcBef>
                <a:spcPct val="0"/>
              </a:spcBef>
              <a:spcAft>
                <a:spcPct val="35000"/>
              </a:spcAft>
            </a:pPr>
            <a:r>
              <a:rPr lang="ar-EG" sz="2400" kern="1200" dirty="0" smtClean="0"/>
              <a:t>إعداد وتنفيذ خطة التحسين</a:t>
            </a:r>
            <a:endParaRPr lang="ar-EG" sz="2400" kern="1200" dirty="0"/>
          </a:p>
        </p:txBody>
      </p:sp>
    </p:spTree>
    <p:extLst>
      <p:ext uri="{BB962C8B-B14F-4D97-AF65-F5344CB8AC3E}">
        <p14:creationId xmlns:p14="http://schemas.microsoft.com/office/powerpoint/2010/main" xmlns="" val="1685213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أسلوب الآسئلة الخمسة </a:t>
            </a:r>
          </a:p>
        </p:txBody>
      </p:sp>
      <p:graphicFrame>
        <p:nvGraphicFramePr>
          <p:cNvPr id="3" name="Diagram 2"/>
          <p:cNvGraphicFramePr/>
          <p:nvPr>
            <p:extLst>
              <p:ext uri="{D42A27DB-BD31-4B8C-83A1-F6EECF244321}">
                <p14:modId xmlns:p14="http://schemas.microsoft.com/office/powerpoint/2010/main" xmlns="" val="2154663798"/>
              </p:ext>
            </p:extLst>
          </p:nvPr>
        </p:nvGraphicFramePr>
        <p:xfrm>
          <a:off x="179512" y="1628800"/>
          <a:ext cx="8568952"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068360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تتسم </a:t>
            </a:r>
            <a:r>
              <a:rPr lang="ar-EG" sz="3200" b="1" dirty="0">
                <a:solidFill>
                  <a:schemeClr val="bg1"/>
                </a:solidFill>
              </a:rPr>
              <a:t>هذه الإستراتيجية بالعديد من السمـات التي تميزها عن غيره</a:t>
            </a:r>
          </a:p>
        </p:txBody>
      </p:sp>
      <p:sp>
        <p:nvSpPr>
          <p:cNvPr id="4" name="Freeform 3"/>
          <p:cNvSpPr/>
          <p:nvPr/>
        </p:nvSpPr>
        <p:spPr>
          <a:xfrm>
            <a:off x="6130543"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314" tIns="118114" rIns="67314" bIns="25400" numCol="1" spcCol="1270" anchor="t" anchorCtr="0">
            <a:noAutofit/>
          </a:bodyPr>
          <a:lstStyle/>
          <a:p>
            <a:pPr marL="228600" lvl="1" indent="-228600" algn="justLow" defTabSz="889000" rtl="1">
              <a:lnSpc>
                <a:spcPct val="90000"/>
              </a:lnSpc>
              <a:spcBef>
                <a:spcPct val="0"/>
              </a:spcBef>
              <a:spcAft>
                <a:spcPct val="15000"/>
              </a:spcAft>
              <a:buChar char="••"/>
            </a:pPr>
            <a:endParaRPr lang="ar-EG" sz="2000" kern="1200" dirty="0"/>
          </a:p>
          <a:p>
            <a:pPr marL="228600" lvl="1" indent="-228600" algn="justLow" defTabSz="889000" rtl="1">
              <a:lnSpc>
                <a:spcPct val="90000"/>
              </a:lnSpc>
              <a:spcBef>
                <a:spcPct val="0"/>
              </a:spcBef>
              <a:spcAft>
                <a:spcPct val="15000"/>
              </a:spcAft>
              <a:buChar char="••"/>
            </a:pPr>
            <a:r>
              <a:rPr lang="ar-EG" sz="2000" kern="1200" dirty="0" smtClean="0"/>
              <a:t>فيسهل استخدامهاوتطبيقها  دون الحاجة إلى الاستعانة بأي من الأساليب الإحصائية </a:t>
            </a:r>
            <a:endParaRPr lang="ar-EG" sz="2000" kern="1200" dirty="0"/>
          </a:p>
        </p:txBody>
      </p:sp>
      <p:sp>
        <p:nvSpPr>
          <p:cNvPr id="5" name="Freeform 4"/>
          <p:cNvSpPr/>
          <p:nvPr/>
        </p:nvSpPr>
        <p:spPr>
          <a:xfrm>
            <a:off x="6130543"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15459" tIns="0" rIns="35560" bIns="0" numCol="1" spcCol="1270" anchor="ctr" anchorCtr="0">
            <a:noAutofit/>
          </a:bodyPr>
          <a:lstStyle/>
          <a:p>
            <a:pPr lvl="0" algn="ctr" defTabSz="1244600" rtl="1">
              <a:lnSpc>
                <a:spcPct val="90000"/>
              </a:lnSpc>
              <a:spcBef>
                <a:spcPct val="0"/>
              </a:spcBef>
              <a:spcAft>
                <a:spcPct val="35000"/>
              </a:spcAft>
            </a:pPr>
            <a:r>
              <a:rPr lang="ar-EG" sz="2800" kern="1200" dirty="0" smtClean="0"/>
              <a:t>البســاطة</a:t>
            </a:r>
            <a:endParaRPr lang="ar-EG" sz="2800" kern="1200" dirty="0"/>
          </a:p>
        </p:txBody>
      </p:sp>
      <p:sp>
        <p:nvSpPr>
          <p:cNvPr id="7" name="Oval 6"/>
          <p:cNvSpPr/>
          <p:nvPr/>
        </p:nvSpPr>
        <p:spPr>
          <a:xfrm>
            <a:off x="5932811" y="4353296"/>
            <a:ext cx="838721" cy="838721"/>
          </a:xfrm>
          <a:prstGeom prst="ellipse">
            <a:avLst/>
          </a:prstGeom>
          <a:blipFill rotWithShape="1">
            <a:blip r:embed="rId4" cstate="print"/>
            <a:stretch>
              <a:fillRect/>
            </a:stretch>
          </a:blip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328675"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314" tIns="118114" rIns="67314" bIns="25400" numCol="1" spcCol="1270" anchor="t" anchorCtr="0">
            <a:noAutofit/>
          </a:bodyPr>
          <a:lstStyle/>
          <a:p>
            <a:pPr marL="228600" lvl="1" indent="-228600" algn="justLow" defTabSz="889000" rtl="1">
              <a:lnSpc>
                <a:spcPct val="90000"/>
              </a:lnSpc>
              <a:spcBef>
                <a:spcPct val="0"/>
              </a:spcBef>
              <a:spcAft>
                <a:spcPct val="15000"/>
              </a:spcAft>
              <a:buChar char="••"/>
            </a:pPr>
            <a:endParaRPr lang="ar-EG" sz="2000" kern="1200" dirty="0"/>
          </a:p>
          <a:p>
            <a:pPr marL="228600" lvl="1" indent="-228600" algn="justLow" defTabSz="889000" rtl="1">
              <a:lnSpc>
                <a:spcPct val="90000"/>
              </a:lnSpc>
              <a:spcBef>
                <a:spcPct val="0"/>
              </a:spcBef>
              <a:spcAft>
                <a:spcPct val="15000"/>
              </a:spcAft>
              <a:buChar char="••"/>
            </a:pPr>
            <a:r>
              <a:rPr lang="ar-EG" sz="2000" kern="1200" dirty="0" smtClean="0"/>
              <a:t>تساعد على الفصل والتفرقة بين " أعراض المشكلة "وبين " أسباب المشكلة "</a:t>
            </a:r>
            <a:endParaRPr lang="ar-EG" sz="2000" kern="1200" dirty="0"/>
          </a:p>
        </p:txBody>
      </p:sp>
      <p:sp>
        <p:nvSpPr>
          <p:cNvPr id="9" name="Freeform 8"/>
          <p:cNvSpPr/>
          <p:nvPr/>
        </p:nvSpPr>
        <p:spPr>
          <a:xfrm>
            <a:off x="3328675"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15459" tIns="0" rIns="35560" bIns="0" numCol="1" spcCol="1270" anchor="ctr" anchorCtr="0">
            <a:noAutofit/>
          </a:bodyPr>
          <a:lstStyle/>
          <a:p>
            <a:pPr lvl="0" algn="ctr" defTabSz="1244600" rtl="1">
              <a:lnSpc>
                <a:spcPct val="90000"/>
              </a:lnSpc>
              <a:spcBef>
                <a:spcPct val="0"/>
              </a:spcBef>
              <a:spcAft>
                <a:spcPct val="35000"/>
              </a:spcAft>
            </a:pPr>
            <a:r>
              <a:rPr lang="ar-EG" sz="2800" kern="1200" dirty="0" smtClean="0"/>
              <a:t>الفاعلية</a:t>
            </a:r>
            <a:endParaRPr lang="ar-EG" sz="2800" kern="1200" dirty="0"/>
          </a:p>
        </p:txBody>
      </p:sp>
      <p:sp>
        <p:nvSpPr>
          <p:cNvPr id="10" name="Oval 9"/>
          <p:cNvSpPr/>
          <p:nvPr/>
        </p:nvSpPr>
        <p:spPr>
          <a:xfrm>
            <a:off x="3130944" y="4353296"/>
            <a:ext cx="838721" cy="838721"/>
          </a:xfrm>
          <a:prstGeom prst="ellipse">
            <a:avLst/>
          </a:prstGeom>
          <a:blipFill rotWithShape="1">
            <a:blip r:embed="rId5" cstate="print"/>
            <a:stretch>
              <a:fillRect/>
            </a:stretch>
          </a:blip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26807"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614" tIns="80014" rIns="54614" bIns="12700" numCol="1" spcCol="1270" anchor="t" anchorCtr="0">
            <a:noAutofit/>
          </a:bodyPr>
          <a:lstStyle/>
          <a:p>
            <a:pPr marL="57150" lvl="1" indent="-57150" algn="justLow" defTabSz="444500" rtl="1">
              <a:lnSpc>
                <a:spcPct val="90000"/>
              </a:lnSpc>
              <a:spcBef>
                <a:spcPct val="0"/>
              </a:spcBef>
              <a:spcAft>
                <a:spcPct val="15000"/>
              </a:spcAft>
              <a:buChar char="••"/>
            </a:pPr>
            <a:endParaRPr lang="ar-EG" sz="1000" kern="1200" dirty="0"/>
          </a:p>
          <a:p>
            <a:pPr marL="228600" lvl="1" indent="-228600" algn="justLow" defTabSz="889000" rtl="1">
              <a:lnSpc>
                <a:spcPct val="90000"/>
              </a:lnSpc>
              <a:spcBef>
                <a:spcPct val="0"/>
              </a:spcBef>
              <a:spcAft>
                <a:spcPct val="15000"/>
              </a:spcAft>
              <a:buChar char="••"/>
            </a:pPr>
            <a:endParaRPr lang="ar-EG" sz="2000" kern="1200" dirty="0"/>
          </a:p>
          <a:p>
            <a:pPr marL="228600" lvl="1" indent="-228600" algn="justLow" defTabSz="889000" rtl="1">
              <a:lnSpc>
                <a:spcPct val="90000"/>
              </a:lnSpc>
              <a:spcBef>
                <a:spcPct val="0"/>
              </a:spcBef>
              <a:spcAft>
                <a:spcPct val="15000"/>
              </a:spcAft>
              <a:buChar char="••"/>
            </a:pPr>
            <a:r>
              <a:rPr lang="ar-EG" sz="2000" kern="1200" dirty="0" smtClean="0"/>
              <a:t>تساعد في تحديد " العلاقات " بين جميع أسباب المشكلة </a:t>
            </a:r>
            <a:endParaRPr lang="ar-EG" sz="2000" kern="1200" dirty="0"/>
          </a:p>
        </p:txBody>
      </p:sp>
      <p:sp>
        <p:nvSpPr>
          <p:cNvPr id="12" name="Freeform 11"/>
          <p:cNvSpPr/>
          <p:nvPr/>
        </p:nvSpPr>
        <p:spPr>
          <a:xfrm>
            <a:off x="526807"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15459" tIns="0" rIns="35560" bIns="0" numCol="1" spcCol="1270" anchor="ctr" anchorCtr="0">
            <a:noAutofit/>
          </a:bodyPr>
          <a:lstStyle/>
          <a:p>
            <a:pPr lvl="0" algn="ctr" defTabSz="1244600" rtl="1">
              <a:lnSpc>
                <a:spcPct val="90000"/>
              </a:lnSpc>
              <a:spcBef>
                <a:spcPct val="0"/>
              </a:spcBef>
              <a:spcAft>
                <a:spcPct val="35000"/>
              </a:spcAft>
            </a:pPr>
            <a:r>
              <a:rPr lang="ar-EG" sz="2800" kern="1200" dirty="0" smtClean="0"/>
              <a:t>الشمـولية</a:t>
            </a:r>
            <a:r>
              <a:rPr lang="ar-EG" sz="3200" kern="1200" dirty="0" smtClean="0"/>
              <a:t> </a:t>
            </a:r>
            <a:endParaRPr lang="ar-EG" sz="3200" kern="1200" dirty="0"/>
          </a:p>
        </p:txBody>
      </p:sp>
      <p:sp>
        <p:nvSpPr>
          <p:cNvPr id="13" name="Oval 12"/>
          <p:cNvSpPr/>
          <p:nvPr/>
        </p:nvSpPr>
        <p:spPr>
          <a:xfrm>
            <a:off x="329076" y="4353296"/>
            <a:ext cx="838721" cy="838721"/>
          </a:xfrm>
          <a:prstGeom prst="ellipse">
            <a:avLst/>
          </a:prstGeom>
          <a:blipFill rotWithShape="1">
            <a:blip r:embed="rId6" cstate="print"/>
            <a:stretch>
              <a:fillRect/>
            </a:stretch>
          </a:blip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219210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8"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تتسم </a:t>
            </a:r>
            <a:r>
              <a:rPr lang="ar-EG" sz="3200" b="1" dirty="0">
                <a:solidFill>
                  <a:schemeClr val="bg1"/>
                </a:solidFill>
              </a:rPr>
              <a:t>هذه الإستراتيجية بالعديد من السمـات التي تميزها عن غيره</a:t>
            </a:r>
          </a:p>
        </p:txBody>
      </p:sp>
      <p:sp>
        <p:nvSpPr>
          <p:cNvPr id="4" name="Freeform 3"/>
          <p:cNvSpPr/>
          <p:nvPr/>
        </p:nvSpPr>
        <p:spPr>
          <a:xfrm>
            <a:off x="6130543"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314" tIns="118114" rIns="67314" bIns="25400" numCol="1" spcCol="1270" anchor="t" anchorCtr="0">
            <a:noAutofit/>
          </a:bodyPr>
          <a:lstStyle/>
          <a:p>
            <a:pPr marL="228600" lvl="1" indent="-228600" algn="justLow" defTabSz="889000" rtl="1">
              <a:lnSpc>
                <a:spcPct val="90000"/>
              </a:lnSpc>
              <a:spcBef>
                <a:spcPct val="0"/>
              </a:spcBef>
              <a:spcAft>
                <a:spcPct val="15000"/>
              </a:spcAft>
              <a:buChar char="••"/>
            </a:pPr>
            <a:endParaRPr lang="ar-EG" sz="1400" kern="1200" dirty="0"/>
          </a:p>
          <a:p>
            <a:pPr marL="228600" lvl="1" indent="-228600" algn="justLow" defTabSz="889000" rtl="1">
              <a:lnSpc>
                <a:spcPct val="90000"/>
              </a:lnSpc>
              <a:spcBef>
                <a:spcPct val="0"/>
              </a:spcBef>
              <a:spcAft>
                <a:spcPct val="15000"/>
              </a:spcAft>
              <a:buChar char="••"/>
            </a:pPr>
            <a:r>
              <a:rPr lang="ar-EG" sz="2000" kern="1200" dirty="0" smtClean="0"/>
              <a:t>يمكن استخدامها بمفردها أو مع غيرها من أساليب واستراتيجيات  تحسين الجودة ومعالجة المشكلات .</a:t>
            </a:r>
            <a:endParaRPr lang="ar-EG" sz="2000" kern="1200" dirty="0"/>
          </a:p>
        </p:txBody>
      </p:sp>
      <p:sp>
        <p:nvSpPr>
          <p:cNvPr id="5" name="Freeform 4"/>
          <p:cNvSpPr/>
          <p:nvPr/>
        </p:nvSpPr>
        <p:spPr>
          <a:xfrm>
            <a:off x="6130543"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15459" tIns="0" rIns="35560" bIns="0" numCol="1" spcCol="1270" anchor="ctr" anchorCtr="0">
            <a:noAutofit/>
          </a:bodyPr>
          <a:lstStyle/>
          <a:p>
            <a:pPr lvl="0" algn="ctr" defTabSz="1244600" rtl="1">
              <a:lnSpc>
                <a:spcPct val="90000"/>
              </a:lnSpc>
              <a:spcBef>
                <a:spcPct val="0"/>
              </a:spcBef>
              <a:spcAft>
                <a:spcPct val="35000"/>
              </a:spcAft>
            </a:pPr>
            <a:r>
              <a:rPr lang="ar-EG" sz="2800" kern="1200" dirty="0" smtClean="0"/>
              <a:t>•المـــــرونة </a:t>
            </a:r>
            <a:endParaRPr lang="ar-EG" sz="2800" kern="1200" dirty="0"/>
          </a:p>
        </p:txBody>
      </p:sp>
      <p:sp>
        <p:nvSpPr>
          <p:cNvPr id="7" name="Oval 6"/>
          <p:cNvSpPr/>
          <p:nvPr/>
        </p:nvSpPr>
        <p:spPr>
          <a:xfrm>
            <a:off x="5932811" y="4353296"/>
            <a:ext cx="838721" cy="838721"/>
          </a:xfrm>
          <a:prstGeom prst="ellipse">
            <a:avLst/>
          </a:prstGeom>
          <a:blipFill rotWithShape="1">
            <a:blip r:embed="rId4" cstate="print"/>
            <a:stretch>
              <a:fillRect/>
            </a:stretch>
          </a:blipFill>
        </p:spPr>
        <p:style>
          <a:lnRef idx="2">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328675"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5">
              <a:hueOff val="-4966938"/>
              <a:satOff val="19906"/>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314" tIns="118114" rIns="67314" bIns="25400" numCol="1" spcCol="1270" anchor="t" anchorCtr="0">
            <a:noAutofit/>
          </a:bodyPr>
          <a:lstStyle/>
          <a:p>
            <a:pPr marL="228600" lvl="1" indent="-228600" algn="justLow" defTabSz="889000" rtl="1">
              <a:lnSpc>
                <a:spcPct val="90000"/>
              </a:lnSpc>
              <a:spcBef>
                <a:spcPct val="0"/>
              </a:spcBef>
              <a:spcAft>
                <a:spcPct val="15000"/>
              </a:spcAft>
              <a:buChar char="••"/>
            </a:pPr>
            <a:endParaRPr lang="ar-EG" sz="2000" kern="1200" dirty="0"/>
          </a:p>
          <a:p>
            <a:pPr marL="228600" lvl="1" indent="-228600" algn="justLow" defTabSz="889000" rtl="1">
              <a:lnSpc>
                <a:spcPct val="90000"/>
              </a:lnSpc>
              <a:spcBef>
                <a:spcPct val="0"/>
              </a:spcBef>
              <a:spcAft>
                <a:spcPct val="15000"/>
              </a:spcAft>
              <a:buChar char="••"/>
            </a:pPr>
            <a:r>
              <a:rPr lang="ar-EG" sz="2000" kern="1200" dirty="0" smtClean="0"/>
              <a:t>فهي تحفز الجميع – من داخل وخارج المنشأة - للمشاركة وتكوين  فريق عمل .</a:t>
            </a:r>
            <a:endParaRPr lang="ar-EG" sz="2000" kern="1200" dirty="0"/>
          </a:p>
        </p:txBody>
      </p:sp>
      <p:sp>
        <p:nvSpPr>
          <p:cNvPr id="9" name="Freeform 8"/>
          <p:cNvSpPr/>
          <p:nvPr/>
        </p:nvSpPr>
        <p:spPr>
          <a:xfrm>
            <a:off x="3328675"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5">
              <a:hueOff val="-4966938"/>
              <a:satOff val="19906"/>
              <a:lumOff val="4314"/>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815459" tIns="0" rIns="35560" bIns="0" numCol="1" spcCol="1270" anchor="ctr" anchorCtr="0">
            <a:noAutofit/>
          </a:bodyPr>
          <a:lstStyle/>
          <a:p>
            <a:pPr lvl="0" algn="ctr" defTabSz="1244600" rtl="1">
              <a:lnSpc>
                <a:spcPct val="90000"/>
              </a:lnSpc>
              <a:spcBef>
                <a:spcPct val="0"/>
              </a:spcBef>
              <a:spcAft>
                <a:spcPct val="35000"/>
              </a:spcAft>
            </a:pPr>
            <a:r>
              <a:rPr lang="ar-EG" sz="2800" kern="1200" dirty="0" smtClean="0"/>
              <a:t>•محفزة للمشاركة </a:t>
            </a:r>
            <a:endParaRPr lang="ar-EG" sz="2800" kern="1200" dirty="0"/>
          </a:p>
        </p:txBody>
      </p:sp>
      <p:sp>
        <p:nvSpPr>
          <p:cNvPr id="10" name="Oval 9"/>
          <p:cNvSpPr/>
          <p:nvPr/>
        </p:nvSpPr>
        <p:spPr>
          <a:xfrm>
            <a:off x="3130944" y="4353296"/>
            <a:ext cx="838721" cy="838721"/>
          </a:xfrm>
          <a:prstGeom prst="ellipse">
            <a:avLst/>
          </a:prstGeom>
          <a:blipFill rotWithShape="1">
            <a:blip r:embed="rId5" cstate="print"/>
            <a:stretch>
              <a:fillRect/>
            </a:stretch>
          </a:blipFill>
        </p:spPr>
        <p:style>
          <a:lnRef idx="2">
            <a:schemeClr val="accent5">
              <a:tint val="40000"/>
              <a:alpha val="90000"/>
              <a:hueOff val="0"/>
              <a:satOff val="0"/>
              <a:lumOff val="0"/>
              <a:alphaOff val="0"/>
            </a:schemeClr>
          </a:lnRef>
          <a:fillRef idx="1">
            <a:scrgbClr r="0" g="0" b="0"/>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sp>
      <p:sp>
        <p:nvSpPr>
          <p:cNvPr id="11" name="Freeform 10"/>
          <p:cNvSpPr/>
          <p:nvPr/>
        </p:nvSpPr>
        <p:spPr>
          <a:xfrm>
            <a:off x="526807" y="2442293"/>
            <a:ext cx="2396348" cy="1788823"/>
          </a:xfrm>
          <a:custGeom>
            <a:avLst/>
            <a:gdLst>
              <a:gd name="connsiteX0" fmla="*/ 143106 w 2396348"/>
              <a:gd name="connsiteY0" fmla="*/ 0 h 1788823"/>
              <a:gd name="connsiteX1" fmla="*/ 2253242 w 2396348"/>
              <a:gd name="connsiteY1" fmla="*/ 0 h 1788823"/>
              <a:gd name="connsiteX2" fmla="*/ 2396348 w 2396348"/>
              <a:gd name="connsiteY2" fmla="*/ 143106 h 1788823"/>
              <a:gd name="connsiteX3" fmla="*/ 2396348 w 2396348"/>
              <a:gd name="connsiteY3" fmla="*/ 1788823 h 1788823"/>
              <a:gd name="connsiteX4" fmla="*/ 2396348 w 2396348"/>
              <a:gd name="connsiteY4" fmla="*/ 1788823 h 1788823"/>
              <a:gd name="connsiteX5" fmla="*/ 0 w 2396348"/>
              <a:gd name="connsiteY5" fmla="*/ 1788823 h 1788823"/>
              <a:gd name="connsiteX6" fmla="*/ 0 w 2396348"/>
              <a:gd name="connsiteY6" fmla="*/ 1788823 h 1788823"/>
              <a:gd name="connsiteX7" fmla="*/ 0 w 2396348"/>
              <a:gd name="connsiteY7" fmla="*/ 143106 h 1788823"/>
              <a:gd name="connsiteX8" fmla="*/ 143106 w 2396348"/>
              <a:gd name="connsiteY8" fmla="*/ 0 h 17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348" h="1788823">
                <a:moveTo>
                  <a:pt x="143106" y="0"/>
                </a:moveTo>
                <a:lnTo>
                  <a:pt x="2253242" y="0"/>
                </a:lnTo>
                <a:cubicBezTo>
                  <a:pt x="2332277" y="0"/>
                  <a:pt x="2396348" y="64071"/>
                  <a:pt x="2396348" y="143106"/>
                </a:cubicBezTo>
                <a:lnTo>
                  <a:pt x="2396348" y="1788823"/>
                </a:lnTo>
                <a:lnTo>
                  <a:pt x="2396348" y="1788823"/>
                </a:lnTo>
                <a:lnTo>
                  <a:pt x="0" y="1788823"/>
                </a:lnTo>
                <a:lnTo>
                  <a:pt x="0" y="1788823"/>
                </a:lnTo>
                <a:lnTo>
                  <a:pt x="0" y="143106"/>
                </a:lnTo>
                <a:cubicBezTo>
                  <a:pt x="0" y="64071"/>
                  <a:pt x="64071" y="0"/>
                  <a:pt x="143106" y="0"/>
                </a:cubicBezTo>
                <a:close/>
              </a:path>
            </a:pathLst>
          </a:cu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614" tIns="80014" rIns="54614" bIns="12700" numCol="1" spcCol="1270" anchor="t" anchorCtr="0">
            <a:noAutofit/>
          </a:bodyPr>
          <a:lstStyle/>
          <a:p>
            <a:pPr marL="57150" lvl="1" indent="-57150" algn="justLow" defTabSz="444500" rtl="1">
              <a:lnSpc>
                <a:spcPct val="90000"/>
              </a:lnSpc>
              <a:spcBef>
                <a:spcPct val="0"/>
              </a:spcBef>
              <a:spcAft>
                <a:spcPct val="15000"/>
              </a:spcAft>
              <a:buChar char="••"/>
            </a:pPr>
            <a:endParaRPr lang="ar-EG" sz="500" kern="1200" dirty="0"/>
          </a:p>
          <a:p>
            <a:pPr marL="228600" lvl="1" indent="-228600" algn="justLow" defTabSz="889000" rtl="1">
              <a:lnSpc>
                <a:spcPct val="90000"/>
              </a:lnSpc>
              <a:spcBef>
                <a:spcPct val="0"/>
              </a:spcBef>
              <a:spcAft>
                <a:spcPct val="15000"/>
              </a:spcAft>
              <a:buChar char="••"/>
            </a:pPr>
            <a:endParaRPr lang="ar-EG" sz="2000" kern="1200" dirty="0"/>
          </a:p>
          <a:p>
            <a:pPr marL="228600" lvl="1" indent="-228600" algn="justLow" defTabSz="889000" rtl="1">
              <a:lnSpc>
                <a:spcPct val="90000"/>
              </a:lnSpc>
              <a:spcBef>
                <a:spcPct val="0"/>
              </a:spcBef>
              <a:spcAft>
                <a:spcPct val="15000"/>
              </a:spcAft>
              <a:buChar char="••"/>
            </a:pPr>
            <a:r>
              <a:rPr lang="ar-EG" sz="2000" kern="1200" dirty="0" smtClean="0"/>
              <a:t>تتركز هذه الاستراتيجية بصفة خاصة على فريق العمل ولا تتطلب توفير اي متطلبات أخرى .</a:t>
            </a:r>
            <a:endParaRPr lang="ar-EG" sz="2000" kern="1200" dirty="0"/>
          </a:p>
        </p:txBody>
      </p:sp>
      <p:sp>
        <p:nvSpPr>
          <p:cNvPr id="12" name="Freeform 11"/>
          <p:cNvSpPr/>
          <p:nvPr/>
        </p:nvSpPr>
        <p:spPr>
          <a:xfrm>
            <a:off x="526807" y="4231116"/>
            <a:ext cx="2396348" cy="769194"/>
          </a:xfrm>
          <a:custGeom>
            <a:avLst/>
            <a:gdLst>
              <a:gd name="connsiteX0" fmla="*/ 0 w 2396348"/>
              <a:gd name="connsiteY0" fmla="*/ 0 h 769194"/>
              <a:gd name="connsiteX1" fmla="*/ 2396348 w 2396348"/>
              <a:gd name="connsiteY1" fmla="*/ 0 h 769194"/>
              <a:gd name="connsiteX2" fmla="*/ 2396348 w 2396348"/>
              <a:gd name="connsiteY2" fmla="*/ 769194 h 769194"/>
              <a:gd name="connsiteX3" fmla="*/ 0 w 2396348"/>
              <a:gd name="connsiteY3" fmla="*/ 769194 h 769194"/>
              <a:gd name="connsiteX4" fmla="*/ 0 w 2396348"/>
              <a:gd name="connsiteY4" fmla="*/ 0 h 7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48" h="769194">
                <a:moveTo>
                  <a:pt x="0" y="0"/>
                </a:moveTo>
                <a:lnTo>
                  <a:pt x="2396348" y="0"/>
                </a:lnTo>
                <a:lnTo>
                  <a:pt x="2396348" y="769194"/>
                </a:lnTo>
                <a:lnTo>
                  <a:pt x="0" y="769194"/>
                </a:lnTo>
                <a:lnTo>
                  <a:pt x="0" y="0"/>
                </a:lnTo>
                <a:close/>
              </a:path>
            </a:pathLst>
          </a:custGeom>
        </p:spPr>
        <p:style>
          <a:lnRef idx="2">
            <a:schemeClr val="accent5">
              <a:hueOff val="-9933876"/>
              <a:satOff val="39811"/>
              <a:lumOff val="8628"/>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830699" tIns="0" rIns="40640" bIns="0" numCol="1" spcCol="1270" anchor="ctr" anchorCtr="0">
            <a:noAutofit/>
          </a:bodyPr>
          <a:lstStyle/>
          <a:p>
            <a:pPr lvl="0" algn="ctr" defTabSz="1422400" rtl="1">
              <a:lnSpc>
                <a:spcPct val="90000"/>
              </a:lnSpc>
              <a:spcBef>
                <a:spcPct val="0"/>
              </a:spcBef>
              <a:spcAft>
                <a:spcPct val="35000"/>
              </a:spcAft>
            </a:pPr>
            <a:r>
              <a:rPr lang="ar-EG" sz="3200" kern="1200" dirty="0" smtClean="0"/>
              <a:t>•</a:t>
            </a:r>
            <a:r>
              <a:rPr lang="ar-EG" sz="2800" kern="1200" dirty="0" smtClean="0"/>
              <a:t>انخفاض التكلفة  </a:t>
            </a:r>
            <a:endParaRPr lang="ar-EG" sz="3200" kern="1200" dirty="0"/>
          </a:p>
        </p:txBody>
      </p:sp>
      <p:sp>
        <p:nvSpPr>
          <p:cNvPr id="13" name="Oval 12"/>
          <p:cNvSpPr/>
          <p:nvPr/>
        </p:nvSpPr>
        <p:spPr>
          <a:xfrm>
            <a:off x="329076" y="4353296"/>
            <a:ext cx="838721" cy="838721"/>
          </a:xfrm>
          <a:prstGeom prst="ellipse">
            <a:avLst/>
          </a:prstGeom>
          <a:blipFill rotWithShape="1">
            <a:blip r:embed="rId6" cstate="print"/>
            <a:stretch>
              <a:fillRect/>
            </a:stretch>
          </a:blipFill>
        </p:spPr>
        <p:style>
          <a:lnRef idx="2">
            <a:schemeClr val="accent5">
              <a:tint val="40000"/>
              <a:alpha val="90000"/>
              <a:hueOff val="0"/>
              <a:satOff val="0"/>
              <a:lumOff val="0"/>
              <a:alphaOff val="0"/>
            </a:schemeClr>
          </a:lnRef>
          <a:fillRef idx="1">
            <a:scrgbClr r="0" g="0" b="0"/>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xmlns="" val="4003928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8" grpId="0" animBg="1"/>
      <p:bldP spid="9"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smtClean="0">
                <a:solidFill>
                  <a:schemeClr val="bg1"/>
                </a:solidFill>
              </a:rPr>
              <a:t>يتلخص أسلوب الآسئلة الخمسة فيما يلى </a:t>
            </a:r>
            <a:endParaRPr lang="ar-EG" sz="3200" b="1" dirty="0">
              <a:solidFill>
                <a:schemeClr val="bg1"/>
              </a:solidFill>
            </a:endParaRPr>
          </a:p>
        </p:txBody>
      </p:sp>
      <p:sp>
        <p:nvSpPr>
          <p:cNvPr id="3" name="L-Shape 2"/>
          <p:cNvSpPr/>
          <p:nvPr/>
        </p:nvSpPr>
        <p:spPr>
          <a:xfrm rot="10800000">
            <a:off x="7574771" y="3841984"/>
            <a:ext cx="1350578" cy="810033"/>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6"/>
          <p:cNvSpPr/>
          <p:nvPr/>
        </p:nvSpPr>
        <p:spPr>
          <a:xfrm>
            <a:off x="7572070" y="3975787"/>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ar-EG" sz="1600" b="1" kern="1200" dirty="0">
                <a:solidFill>
                  <a:srgbClr val="002060"/>
                </a:solidFill>
              </a:rPr>
              <a:t>قم بتحديد ووصف</a:t>
            </a:r>
          </a:p>
          <a:p>
            <a:pPr lvl="0" algn="justLow" defTabSz="711200" rtl="1">
              <a:lnSpc>
                <a:spcPct val="90000"/>
              </a:lnSpc>
              <a:spcBef>
                <a:spcPct val="0"/>
              </a:spcBef>
              <a:spcAft>
                <a:spcPct val="35000"/>
              </a:spcAft>
            </a:pPr>
            <a:r>
              <a:rPr lang="ar-EG" sz="1600" b="1" kern="1200" dirty="0">
                <a:solidFill>
                  <a:srgbClr val="002060"/>
                </a:solidFill>
              </a:rPr>
              <a:t> المشكلة .</a:t>
            </a:r>
            <a:endParaRPr lang="ar-SA" sz="1600" b="1" kern="1200" dirty="0">
              <a:solidFill>
                <a:srgbClr val="002060"/>
              </a:solidFill>
            </a:endParaRPr>
          </a:p>
        </p:txBody>
      </p:sp>
      <p:sp>
        <p:nvSpPr>
          <p:cNvPr id="8" name="Isosceles Triangle 7"/>
          <p:cNvSpPr/>
          <p:nvPr/>
        </p:nvSpPr>
        <p:spPr>
          <a:xfrm rot="5400000">
            <a:off x="7572070" y="3473830"/>
            <a:ext cx="229598" cy="229598"/>
          </a:xfrm>
          <a:prstGeom prst="triangle">
            <a:avLst>
              <a:gd name="adj" fmla="val 1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L-Shape 8"/>
          <p:cNvSpPr/>
          <p:nvPr/>
        </p:nvSpPr>
        <p:spPr>
          <a:xfrm rot="10800000">
            <a:off x="6082382" y="3473359"/>
            <a:ext cx="1350578" cy="810033"/>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9"/>
          <p:cNvSpPr/>
          <p:nvPr/>
        </p:nvSpPr>
        <p:spPr>
          <a:xfrm>
            <a:off x="6079681" y="3607162"/>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ar-EG" sz="1600" b="1" kern="1200" dirty="0">
                <a:solidFill>
                  <a:srgbClr val="002060"/>
                </a:solidFill>
              </a:rPr>
              <a:t>قم بتحديد أسباب المشكلة بسؤال : لماذا حدثت المشلكة .</a:t>
            </a:r>
            <a:endParaRPr lang="ar-SA" sz="1600" b="1" kern="1200" dirty="0">
              <a:solidFill>
                <a:srgbClr val="002060"/>
              </a:solidFill>
            </a:endParaRPr>
          </a:p>
        </p:txBody>
      </p:sp>
      <p:sp>
        <p:nvSpPr>
          <p:cNvPr id="11" name="Isosceles Triangle 10"/>
          <p:cNvSpPr/>
          <p:nvPr/>
        </p:nvSpPr>
        <p:spPr>
          <a:xfrm rot="5400000">
            <a:off x="6079681" y="3105205"/>
            <a:ext cx="229598" cy="229598"/>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L-Shape 11"/>
          <p:cNvSpPr/>
          <p:nvPr/>
        </p:nvSpPr>
        <p:spPr>
          <a:xfrm rot="10800000">
            <a:off x="4589993" y="3104734"/>
            <a:ext cx="1350578" cy="810033"/>
          </a:xfrm>
          <a:prstGeom prst="corner">
            <a:avLst>
              <a:gd name="adj1" fmla="val 16120"/>
              <a:gd name="adj2" fmla="val 161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Freeform 12"/>
          <p:cNvSpPr/>
          <p:nvPr/>
        </p:nvSpPr>
        <p:spPr>
          <a:xfrm>
            <a:off x="4587292" y="3238537"/>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ar-EG" sz="1600" b="1" kern="1200" dirty="0">
                <a:solidFill>
                  <a:srgbClr val="002060"/>
                </a:solidFill>
              </a:rPr>
              <a:t>قم بتسجيل هذا التحليل وتسجيل الآسباب فى جدول تأو رسم تخطيطى .</a:t>
            </a:r>
            <a:endParaRPr lang="ar-SA" sz="1600" b="1" kern="1200" dirty="0">
              <a:solidFill>
                <a:srgbClr val="002060"/>
              </a:solidFill>
            </a:endParaRPr>
          </a:p>
        </p:txBody>
      </p:sp>
      <p:sp>
        <p:nvSpPr>
          <p:cNvPr id="14" name="Isosceles Triangle 13"/>
          <p:cNvSpPr/>
          <p:nvPr/>
        </p:nvSpPr>
        <p:spPr>
          <a:xfrm rot="5400000">
            <a:off x="4587292" y="2736580"/>
            <a:ext cx="229598" cy="229598"/>
          </a:xfrm>
          <a:prstGeom prst="triangle">
            <a:avLst>
              <a:gd name="adj" fmla="val 1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L-Shape 14"/>
          <p:cNvSpPr/>
          <p:nvPr/>
        </p:nvSpPr>
        <p:spPr>
          <a:xfrm rot="10800000">
            <a:off x="3097604" y="2736110"/>
            <a:ext cx="1350578" cy="810033"/>
          </a:xfrm>
          <a:prstGeom prst="corner">
            <a:avLst>
              <a:gd name="adj1" fmla="val 16120"/>
              <a:gd name="adj2" fmla="val 161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Freeform 15"/>
          <p:cNvSpPr/>
          <p:nvPr/>
        </p:nvSpPr>
        <p:spPr>
          <a:xfrm>
            <a:off x="3094903" y="2869913"/>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ar-EG" sz="1600" b="1" kern="1200" dirty="0">
                <a:solidFill>
                  <a:srgbClr val="002060"/>
                </a:solidFill>
              </a:rPr>
              <a:t>قلما قمت بتسجيل سبب من الآسباب قم بأعادة السؤال : لماذا حدث هذا .</a:t>
            </a:r>
            <a:endParaRPr lang="ar-SA" sz="1600" b="1" kern="1200" dirty="0">
              <a:solidFill>
                <a:srgbClr val="002060"/>
              </a:solidFill>
            </a:endParaRPr>
          </a:p>
        </p:txBody>
      </p:sp>
      <p:sp>
        <p:nvSpPr>
          <p:cNvPr id="17" name="Isosceles Triangle 16"/>
          <p:cNvSpPr/>
          <p:nvPr/>
        </p:nvSpPr>
        <p:spPr>
          <a:xfrm rot="5400000">
            <a:off x="3094903" y="2367956"/>
            <a:ext cx="229598" cy="229598"/>
          </a:xfrm>
          <a:prstGeom prst="triangle">
            <a:avLst>
              <a:gd name="adj" fmla="val 1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L-Shape 17"/>
          <p:cNvSpPr/>
          <p:nvPr/>
        </p:nvSpPr>
        <p:spPr>
          <a:xfrm rot="10800000">
            <a:off x="1605215" y="2367485"/>
            <a:ext cx="1350578" cy="810033"/>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Freeform 18"/>
          <p:cNvSpPr/>
          <p:nvPr/>
        </p:nvSpPr>
        <p:spPr>
          <a:xfrm>
            <a:off x="1602514" y="2501288"/>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ar-EG" sz="1600" b="1" kern="1200" dirty="0">
                <a:solidFill>
                  <a:srgbClr val="002060"/>
                </a:solidFill>
              </a:rPr>
              <a:t>تأكد من انك قمت بتسجيل الآسئلة بشكل كافى  وتم التوصل إلى الآسباب المنطقية للمشكلة.</a:t>
            </a:r>
            <a:endParaRPr lang="ar-SA" sz="1800" b="1" kern="1200" dirty="0">
              <a:solidFill>
                <a:srgbClr val="002060"/>
              </a:solidFill>
            </a:endParaRPr>
          </a:p>
        </p:txBody>
      </p:sp>
      <p:sp>
        <p:nvSpPr>
          <p:cNvPr id="20" name="Isosceles Triangle 19"/>
          <p:cNvSpPr/>
          <p:nvPr/>
        </p:nvSpPr>
        <p:spPr>
          <a:xfrm rot="5400000">
            <a:off x="1602514" y="1999331"/>
            <a:ext cx="229598" cy="229598"/>
          </a:xfrm>
          <a:prstGeom prst="triangle">
            <a:avLst>
              <a:gd name="adj" fmla="val 10000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1" name="L-Shape 20"/>
          <p:cNvSpPr/>
          <p:nvPr/>
        </p:nvSpPr>
        <p:spPr>
          <a:xfrm rot="10800000">
            <a:off x="112826" y="1998860"/>
            <a:ext cx="1350578" cy="810033"/>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Freeform 21"/>
          <p:cNvSpPr/>
          <p:nvPr/>
        </p:nvSpPr>
        <p:spPr>
          <a:xfrm>
            <a:off x="110125" y="2132663"/>
            <a:ext cx="1218221" cy="1066658"/>
          </a:xfrm>
          <a:custGeom>
            <a:avLst/>
            <a:gdLst>
              <a:gd name="connsiteX0" fmla="*/ 0 w 1218221"/>
              <a:gd name="connsiteY0" fmla="*/ 0 h 1066658"/>
              <a:gd name="connsiteX1" fmla="*/ 1218221 w 1218221"/>
              <a:gd name="connsiteY1" fmla="*/ 0 h 1066658"/>
              <a:gd name="connsiteX2" fmla="*/ 1218221 w 1218221"/>
              <a:gd name="connsiteY2" fmla="*/ 1066658 h 1066658"/>
              <a:gd name="connsiteX3" fmla="*/ 0 w 1218221"/>
              <a:gd name="connsiteY3" fmla="*/ 1066658 h 1066658"/>
              <a:gd name="connsiteX4" fmla="*/ 0 w 1218221"/>
              <a:gd name="connsiteY4" fmla="*/ 0 h 1066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21" h="1066658">
                <a:moveTo>
                  <a:pt x="0" y="0"/>
                </a:moveTo>
                <a:lnTo>
                  <a:pt x="1218221" y="0"/>
                </a:lnTo>
                <a:lnTo>
                  <a:pt x="1218221" y="1066658"/>
                </a:lnTo>
                <a:lnTo>
                  <a:pt x="0" y="1066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lvl="0" algn="justLow" defTabSz="800100" rtl="1">
              <a:lnSpc>
                <a:spcPct val="90000"/>
              </a:lnSpc>
              <a:spcBef>
                <a:spcPct val="0"/>
              </a:spcBef>
              <a:spcAft>
                <a:spcPct val="35000"/>
              </a:spcAft>
            </a:pPr>
            <a:r>
              <a:rPr lang="ar-EG" sz="1800" b="1" kern="1200" dirty="0">
                <a:solidFill>
                  <a:srgbClr val="002060"/>
                </a:solidFill>
              </a:rPr>
              <a:t>قم بوضع حلول </a:t>
            </a:r>
            <a:r>
              <a:rPr lang="ar-EG" sz="1800" b="1" kern="1200" dirty="0" smtClean="0">
                <a:solidFill>
                  <a:srgbClr val="002060"/>
                </a:solidFill>
              </a:rPr>
              <a:t>وأجراءات </a:t>
            </a:r>
            <a:r>
              <a:rPr lang="ar-EG" sz="1800" b="1" kern="1200" dirty="0">
                <a:solidFill>
                  <a:srgbClr val="002060"/>
                </a:solidFill>
              </a:rPr>
              <a:t>لآزالة </a:t>
            </a:r>
            <a:r>
              <a:rPr lang="ar-EG" sz="1800" b="1" kern="1200" dirty="0" smtClean="0">
                <a:solidFill>
                  <a:srgbClr val="002060"/>
                </a:solidFill>
              </a:rPr>
              <a:t>المشكلة.</a:t>
            </a:r>
            <a:endParaRPr lang="ar-SA" sz="1800" b="1" kern="1200" dirty="0">
              <a:solidFill>
                <a:srgbClr val="002060"/>
              </a:solidFill>
            </a:endParaRPr>
          </a:p>
        </p:txBody>
      </p:sp>
      <p:pic>
        <p:nvPicPr>
          <p:cNvPr id="5" name="Picture 4"/>
          <p:cNvPicPr>
            <a:picLocks noChangeAspect="1"/>
          </p:cNvPicPr>
          <p:nvPr/>
        </p:nvPicPr>
        <p:blipFill>
          <a:blip r:embed="rId4" cstate="print"/>
          <a:stretch>
            <a:fillRect/>
          </a:stretch>
        </p:blipFill>
        <p:spPr>
          <a:xfrm>
            <a:off x="0" y="4293096"/>
            <a:ext cx="3780309" cy="2459721"/>
          </a:xfrm>
          <a:prstGeom prst="rect">
            <a:avLst/>
          </a:prstGeom>
          <a:ln>
            <a:noFill/>
          </a:ln>
          <a:effectLst>
            <a:softEdge rad="112500"/>
          </a:effectLst>
        </p:spPr>
      </p:pic>
    </p:spTree>
    <p:extLst>
      <p:ext uri="{BB962C8B-B14F-4D97-AF65-F5344CB8AC3E}">
        <p14:creationId xmlns:p14="http://schemas.microsoft.com/office/powerpoint/2010/main" xmlns="" val="4193168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par>
                                <p:cTn id="63" presetID="16" presetClass="entr" presetSubtype="21"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p:bldP spid="16" grpId="0"/>
      <p:bldP spid="19" grpId="0"/>
      <p:bldP spid="2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التحليل التسلسلي (لماذا- لماذا؟) </a:t>
            </a:r>
            <a:r>
              <a:rPr lang="en-US" sz="3200" b="1" dirty="0" smtClean="0">
                <a:solidFill>
                  <a:schemeClr val="bg1"/>
                </a:solidFill>
              </a:rPr>
              <a:t>( Why-Why </a:t>
            </a:r>
            <a:r>
              <a:rPr lang="en-US" sz="3200" b="1" dirty="0">
                <a:solidFill>
                  <a:schemeClr val="bg1"/>
                </a:solidFill>
              </a:rPr>
              <a:t>Analysis )</a:t>
            </a:r>
            <a:endParaRPr lang="ar-EG" sz="3200" b="1" dirty="0">
              <a:solidFill>
                <a:schemeClr val="bg1"/>
              </a:solidFill>
            </a:endParaRPr>
          </a:p>
        </p:txBody>
      </p:sp>
      <p:graphicFrame>
        <p:nvGraphicFramePr>
          <p:cNvPr id="4" name="Diagram 3"/>
          <p:cNvGraphicFramePr/>
          <p:nvPr>
            <p:extLst>
              <p:ext uri="{D42A27DB-BD31-4B8C-83A1-F6EECF244321}">
                <p14:modId xmlns:p14="http://schemas.microsoft.com/office/powerpoint/2010/main" xmlns="" val="244684585"/>
              </p:ext>
            </p:extLst>
          </p:nvPr>
        </p:nvGraphicFramePr>
        <p:xfrm>
          <a:off x="1835696" y="1628800"/>
          <a:ext cx="5712296"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35377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2142131" y="2796101"/>
            <a:ext cx="4859745" cy="683895"/>
          </a:xfrm>
          <a:prstGeom prst="roundRect">
            <a:avLst>
              <a:gd name="adj" fmla="val 16667"/>
            </a:avLst>
          </a:prstGeom>
          <a:solidFill>
            <a:schemeClr val="accent2">
              <a:lumMod val="75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91440" tIns="45720" rIns="91440" bIns="45720" anchor="t" anchorCtr="0" upright="1">
            <a:noAutofit/>
          </a:bodyPr>
          <a:lstStyle/>
          <a:p>
            <a:pPr algn="ctr" rtl="1">
              <a:lnSpc>
                <a:spcPct val="107000"/>
              </a:lnSpc>
              <a:spcAft>
                <a:spcPts val="800"/>
              </a:spcAft>
            </a:pPr>
            <a:r>
              <a:rPr lang="ar-EG" sz="2800" b="1" dirty="0">
                <a:solidFill>
                  <a:srgbClr val="FFFFFF"/>
                </a:solidFill>
                <a:ea typeface="Calibri"/>
                <a:cs typeface="Simplified Arabic"/>
              </a:rPr>
              <a:t>الجلسة التدريبية </a:t>
            </a:r>
            <a:r>
              <a:rPr lang="ar-EG" sz="2800" b="1" dirty="0" smtClean="0">
                <a:solidFill>
                  <a:srgbClr val="FFFFFF"/>
                </a:solidFill>
                <a:ea typeface="Calibri"/>
                <a:cs typeface="Simplified Arabic"/>
              </a:rPr>
              <a:t>الخامسة</a:t>
            </a:r>
            <a:endParaRPr lang="en-US" sz="1200" b="1" dirty="0">
              <a:ea typeface="Calibri"/>
              <a:cs typeface="Arial"/>
            </a:endParaRPr>
          </a:p>
        </p:txBody>
      </p:sp>
      <p:sp>
        <p:nvSpPr>
          <p:cNvPr id="3" name="Round Same Side Corner Rectangle 2"/>
          <p:cNvSpPr>
            <a:spLocks noChangeArrowheads="1"/>
          </p:cNvSpPr>
          <p:nvPr/>
        </p:nvSpPr>
        <p:spPr bwMode="auto">
          <a:xfrm>
            <a:off x="2142127" y="3452286"/>
            <a:ext cx="4859746" cy="683895"/>
          </a:xfrm>
          <a:prstGeom prst="round2SameRect">
            <a:avLst/>
          </a:prstGeom>
          <a:ln w="19050">
            <a:headEnd/>
            <a:tailEnd/>
          </a:ln>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upright="1">
            <a:noAutofit/>
          </a:bodyPr>
          <a:lstStyle/>
          <a:p>
            <a:pPr algn="ctr">
              <a:lnSpc>
                <a:spcPct val="107000"/>
              </a:lnSpc>
              <a:spcAft>
                <a:spcPts val="800"/>
              </a:spcAft>
            </a:pPr>
            <a:r>
              <a:rPr lang="ar-EG" sz="2400" b="1" dirty="0"/>
              <a:t>كايزن فى بيئة العمل</a:t>
            </a:r>
            <a:endParaRPr lang="en-US" sz="1100" b="1" dirty="0">
              <a:ea typeface="Calibri"/>
              <a:cs typeface="Arial"/>
            </a:endParaRPr>
          </a:p>
        </p:txBody>
      </p:sp>
    </p:spTree>
    <p:extLst>
      <p:ext uri="{BB962C8B-B14F-4D97-AF65-F5344CB8AC3E}">
        <p14:creationId xmlns:p14="http://schemas.microsoft.com/office/powerpoint/2010/main" xmlns="" val="1130016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4" y="0"/>
            <a:ext cx="9122371" cy="9087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r>
              <a:rPr lang="ar-EG" sz="3200" b="1" dirty="0">
                <a:solidFill>
                  <a:schemeClr val="bg1"/>
                </a:solidFill>
              </a:rPr>
              <a:t>التحسين في موقع العمل </a:t>
            </a:r>
            <a:r>
              <a:rPr lang="en-US" sz="3200" b="1" dirty="0" err="1">
                <a:solidFill>
                  <a:schemeClr val="bg1"/>
                </a:solidFill>
              </a:rPr>
              <a:t>Gemba</a:t>
            </a:r>
            <a:r>
              <a:rPr lang="en-US" sz="3200" b="1" dirty="0">
                <a:solidFill>
                  <a:schemeClr val="bg1"/>
                </a:solidFill>
              </a:rPr>
              <a:t> Kaizen</a:t>
            </a:r>
            <a:endParaRPr lang="ar-EG" sz="3200" b="1" dirty="0">
              <a:solidFill>
                <a:schemeClr val="bg1"/>
              </a:solidFill>
            </a:endParaRPr>
          </a:p>
        </p:txBody>
      </p:sp>
      <p:graphicFrame>
        <p:nvGraphicFramePr>
          <p:cNvPr id="3" name="Diagram 2"/>
          <p:cNvGraphicFramePr/>
          <p:nvPr>
            <p:extLst>
              <p:ext uri="{D42A27DB-BD31-4B8C-83A1-F6EECF244321}">
                <p14:modId xmlns:p14="http://schemas.microsoft.com/office/powerpoint/2010/main" xmlns="" val="319807576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992957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theme/theme1.xml><?xml version="1.0" encoding="utf-8"?>
<a:theme xmlns:a="http://schemas.openxmlformats.org/drawingml/2006/main" name="SH_radial_light_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deHunter">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2105</TotalTime>
  <Words>5383</Words>
  <Application>Microsoft Office PowerPoint</Application>
  <PresentationFormat>عرض على الشاشة (3:4)‏</PresentationFormat>
  <Paragraphs>928</Paragraphs>
  <Slides>131</Slides>
  <Notes>131</Notes>
  <HiddenSlides>0</HiddenSlides>
  <MMClips>0</MMClips>
  <ScaleCrop>false</ScaleCrop>
  <HeadingPairs>
    <vt:vector size="4" baseType="variant">
      <vt:variant>
        <vt:lpstr>سمة</vt:lpstr>
      </vt:variant>
      <vt:variant>
        <vt:i4>1</vt:i4>
      </vt:variant>
      <vt:variant>
        <vt:lpstr>عناوين الشرائح</vt:lpstr>
      </vt:variant>
      <vt:variant>
        <vt:i4>131</vt:i4>
      </vt:variant>
    </vt:vector>
  </HeadingPairs>
  <TitlesOfParts>
    <vt:vector size="132" baseType="lpstr">
      <vt:lpstr>SH_radial_light_grey</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lpstr>الشريحة 90</vt:lpstr>
      <vt:lpstr>الشريحة 91</vt:lpstr>
      <vt:lpstr>الشريحة 92</vt:lpstr>
      <vt:lpstr>الشريحة 93</vt:lpstr>
      <vt:lpstr>الشريحة 94</vt:lpstr>
      <vt:lpstr>الشريحة 95</vt:lpstr>
      <vt:lpstr>الشريحة 96</vt:lpstr>
      <vt:lpstr>الشريحة 97</vt:lpstr>
      <vt:lpstr>الشريحة 98</vt:lpstr>
      <vt:lpstr>الشريحة 99</vt:lpstr>
      <vt:lpstr>الشريحة 100</vt:lpstr>
      <vt:lpstr>الشريحة 101</vt:lpstr>
      <vt:lpstr>الشريحة 102</vt:lpstr>
      <vt:lpstr>الشريحة 103</vt:lpstr>
      <vt:lpstr>الشريحة 104</vt:lpstr>
      <vt:lpstr>الشريحة 105</vt:lpstr>
      <vt:lpstr>الشريحة 106</vt:lpstr>
      <vt:lpstr>الشريحة 107</vt:lpstr>
      <vt:lpstr>الشريحة 108</vt:lpstr>
      <vt:lpstr>الشريحة 109</vt:lpstr>
      <vt:lpstr>الشريحة 110</vt:lpstr>
      <vt:lpstr>الشريحة 111</vt:lpstr>
      <vt:lpstr>الشريحة 112</vt:lpstr>
      <vt:lpstr>الشريحة 113</vt:lpstr>
      <vt:lpstr>الشريحة 114</vt:lpstr>
      <vt:lpstr>الشريحة 115</vt:lpstr>
      <vt:lpstr>الشريحة 116</vt:lpstr>
      <vt:lpstr>الشريحة 117</vt:lpstr>
      <vt:lpstr>الشريحة 118</vt:lpstr>
      <vt:lpstr>الشريحة 119</vt:lpstr>
      <vt:lpstr>الشريحة 120</vt:lpstr>
      <vt:lpstr>الشريحة 121</vt:lpstr>
      <vt:lpstr>الشريحة 122</vt:lpstr>
      <vt:lpstr>الشريحة 123</vt:lpstr>
      <vt:lpstr>الشريحة 124</vt:lpstr>
      <vt:lpstr>الشريحة 125</vt:lpstr>
      <vt:lpstr>الشريحة 126</vt:lpstr>
      <vt:lpstr>الشريحة 127</vt:lpstr>
      <vt:lpstr>الشريحة 128</vt:lpstr>
      <vt:lpstr>الشريحة 129</vt:lpstr>
      <vt:lpstr>الشريحة 130</vt:lpstr>
      <vt:lpstr>الشريحة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SlideHunter</dc:creator>
  <cp:lastModifiedBy>User</cp:lastModifiedBy>
  <cp:revision>321</cp:revision>
  <dcterms:created xsi:type="dcterms:W3CDTF">2014-04-05T19:59:11Z</dcterms:created>
  <dcterms:modified xsi:type="dcterms:W3CDTF">2016-11-14T21:13:07Z</dcterms:modified>
</cp:coreProperties>
</file>