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0"/>
  </p:notesMasterIdLst>
  <p:sldIdLst>
    <p:sldId id="256" r:id="rId2"/>
    <p:sldId id="265" r:id="rId3"/>
    <p:sldId id="266" r:id="rId4"/>
    <p:sldId id="271" r:id="rId5"/>
    <p:sldId id="267" r:id="rId6"/>
    <p:sldId id="268" r:id="rId7"/>
    <p:sldId id="269" r:id="rId8"/>
    <p:sldId id="261" r:id="rId9"/>
    <p:sldId id="270" r:id="rId10"/>
    <p:sldId id="264" r:id="rId11"/>
    <p:sldId id="262" r:id="rId12"/>
    <p:sldId id="273" r:id="rId13"/>
    <p:sldId id="343" r:id="rId14"/>
    <p:sldId id="346" r:id="rId15"/>
    <p:sldId id="347" r:id="rId16"/>
    <p:sldId id="348" r:id="rId17"/>
    <p:sldId id="349" r:id="rId18"/>
    <p:sldId id="351" r:id="rId19"/>
    <p:sldId id="353" r:id="rId20"/>
    <p:sldId id="355" r:id="rId21"/>
    <p:sldId id="440" r:id="rId22"/>
    <p:sldId id="441" r:id="rId23"/>
    <p:sldId id="359" r:id="rId24"/>
    <p:sldId id="361" r:id="rId25"/>
    <p:sldId id="442" r:id="rId26"/>
    <p:sldId id="443" r:id="rId27"/>
    <p:sldId id="364" r:id="rId28"/>
    <p:sldId id="365" r:id="rId29"/>
    <p:sldId id="367" r:id="rId30"/>
    <p:sldId id="368" r:id="rId31"/>
    <p:sldId id="369" r:id="rId32"/>
    <p:sldId id="370" r:id="rId33"/>
    <p:sldId id="373" r:id="rId34"/>
    <p:sldId id="374" r:id="rId35"/>
    <p:sldId id="376" r:id="rId36"/>
    <p:sldId id="377" r:id="rId37"/>
    <p:sldId id="378" r:id="rId38"/>
    <p:sldId id="379" r:id="rId39"/>
    <p:sldId id="380" r:id="rId40"/>
    <p:sldId id="382" r:id="rId41"/>
    <p:sldId id="381" r:id="rId42"/>
    <p:sldId id="383" r:id="rId43"/>
    <p:sldId id="385" r:id="rId44"/>
    <p:sldId id="384" r:id="rId45"/>
    <p:sldId id="386" r:id="rId46"/>
    <p:sldId id="387" r:id="rId47"/>
    <p:sldId id="388" r:id="rId48"/>
    <p:sldId id="389" r:id="rId49"/>
    <p:sldId id="390" r:id="rId50"/>
    <p:sldId id="391" r:id="rId51"/>
    <p:sldId id="392" r:id="rId52"/>
    <p:sldId id="393" r:id="rId53"/>
    <p:sldId id="394" r:id="rId54"/>
    <p:sldId id="395" r:id="rId55"/>
    <p:sldId id="396" r:id="rId56"/>
    <p:sldId id="397" r:id="rId57"/>
    <p:sldId id="398" r:id="rId58"/>
    <p:sldId id="399" r:id="rId59"/>
    <p:sldId id="400" r:id="rId60"/>
    <p:sldId id="372" r:id="rId61"/>
    <p:sldId id="402" r:id="rId62"/>
    <p:sldId id="403" r:id="rId63"/>
    <p:sldId id="404" r:id="rId64"/>
    <p:sldId id="405" r:id="rId65"/>
    <p:sldId id="407" r:id="rId66"/>
    <p:sldId id="444" r:id="rId67"/>
    <p:sldId id="411" r:id="rId68"/>
    <p:sldId id="413" r:id="rId69"/>
    <p:sldId id="415" r:id="rId70"/>
    <p:sldId id="417" r:id="rId71"/>
    <p:sldId id="419" r:id="rId72"/>
    <p:sldId id="421" r:id="rId73"/>
    <p:sldId id="423" r:id="rId74"/>
    <p:sldId id="425" r:id="rId75"/>
    <p:sldId id="428" r:id="rId76"/>
    <p:sldId id="427" r:id="rId77"/>
    <p:sldId id="429" r:id="rId78"/>
    <p:sldId id="431" r:id="rId79"/>
    <p:sldId id="445" r:id="rId80"/>
    <p:sldId id="446" r:id="rId81"/>
    <p:sldId id="447" r:id="rId82"/>
    <p:sldId id="448" r:id="rId83"/>
    <p:sldId id="449" r:id="rId84"/>
    <p:sldId id="450" r:id="rId85"/>
    <p:sldId id="439" r:id="rId86"/>
    <p:sldId id="451" r:id="rId87"/>
    <p:sldId id="452" r:id="rId88"/>
    <p:sldId id="453" r:id="rId89"/>
    <p:sldId id="454" r:id="rId90"/>
    <p:sldId id="455" r:id="rId91"/>
    <p:sldId id="456" r:id="rId92"/>
    <p:sldId id="457" r:id="rId93"/>
    <p:sldId id="458" r:id="rId94"/>
    <p:sldId id="459" r:id="rId95"/>
    <p:sldId id="460" r:id="rId96"/>
    <p:sldId id="461" r:id="rId97"/>
    <p:sldId id="462" r:id="rId98"/>
    <p:sldId id="463" r:id="rId99"/>
    <p:sldId id="464" r:id="rId100"/>
    <p:sldId id="465" r:id="rId101"/>
    <p:sldId id="466" r:id="rId102"/>
    <p:sldId id="467" r:id="rId103"/>
    <p:sldId id="468" r:id="rId104"/>
    <p:sldId id="469" r:id="rId105"/>
    <p:sldId id="470" r:id="rId106"/>
    <p:sldId id="471" r:id="rId107"/>
    <p:sldId id="473" r:id="rId108"/>
    <p:sldId id="472" r:id="rId109"/>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99FF"/>
    <a:srgbClr val="FFFFFF"/>
    <a:srgbClr val="333333"/>
    <a:srgbClr val="FF0066"/>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062" y="-42"/>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accent2_5" csCatId="accent2" phldr="1"/>
      <dgm:spPr/>
      <dgm:t>
        <a:bodyPr/>
        <a:lstStyle/>
        <a:p>
          <a:pPr rtl="1"/>
          <a:endParaRPr lang="ar-SA"/>
        </a:p>
      </dgm:t>
    </dgm:pt>
    <dgm:pt modelId="{7D156077-FC48-4E00-9279-C0DCC50C887C}">
      <dgm:prSet custT="1"/>
      <dgm:spPr/>
      <dgm:t>
        <a:bodyPr/>
        <a:lstStyle/>
        <a:p>
          <a:pPr rtl="1"/>
          <a:r>
            <a:rPr lang="ar-EG" sz="2800" b="1" smtClean="0"/>
            <a:t>إتيكيت التعامل الرسمي والاجتماعي</a:t>
          </a:r>
          <a:endParaRPr lang="ar-SA" sz="28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800" b="1" smtClean="0"/>
            <a:t>إتيكيت الحديث </a:t>
          </a:r>
          <a:endParaRPr lang="ar-SA" sz="28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800" b="1" smtClean="0"/>
            <a:t>إتيكيت الملابس </a:t>
          </a:r>
          <a:endParaRPr lang="ar-SA" sz="28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800" b="1" dirty="0" smtClean="0">
              <a:latin typeface="Times New Roman" pitchFamily="18" charset="0"/>
              <a:cs typeface="Arial"/>
            </a:rPr>
            <a:t>إتيكيت الولائم والحفلات</a:t>
          </a:r>
          <a:endParaRPr lang="ar-SA" sz="28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5277B7AF-0055-49D3-9876-E06A95B0DBDB}">
      <dgm:prSet custT="1"/>
      <dgm:spPr>
        <a:solidFill>
          <a:schemeClr val="accent6">
            <a:lumMod val="50000"/>
          </a:schemeClr>
        </a:solidFill>
      </dgm:spPr>
      <dgm:t>
        <a:bodyPr/>
        <a:lstStyle/>
        <a:p>
          <a:pPr rtl="1"/>
          <a:r>
            <a:rPr lang="ar-SA" sz="2800" b="1" dirty="0" smtClean="0"/>
            <a:t>إتيكيت الاجتماعات والمقابلات</a:t>
          </a:r>
          <a:endParaRPr lang="ar-SA" sz="2800" b="1" dirty="0"/>
        </a:p>
      </dgm:t>
    </dgm:pt>
    <dgm:pt modelId="{9BE6A492-A6F5-438E-AEC5-9D4FA6E67A1F}" type="parTrans" cxnId="{D3C4555D-4F82-4732-8D73-9D98E8923A91}">
      <dgm:prSet/>
      <dgm:spPr/>
      <dgm:t>
        <a:bodyPr/>
        <a:lstStyle/>
        <a:p>
          <a:pPr rtl="1"/>
          <a:endParaRPr lang="ar-EG"/>
        </a:p>
      </dgm:t>
    </dgm:pt>
    <dgm:pt modelId="{EA12BEB5-B671-4BEF-99BA-CF8E59F6B7D1}" type="sibTrans" cxnId="{D3C4555D-4F82-4732-8D73-9D98E8923A91}">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5">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5"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5">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5">
        <dgm:presLayoutVars>
          <dgm:bulletEnabled val="1"/>
        </dgm:presLayoutVars>
      </dgm:prSet>
      <dgm:spPr/>
      <dgm:t>
        <a:bodyPr/>
        <a:lstStyle/>
        <a:p>
          <a:pPr rtl="1"/>
          <a:endParaRPr lang="ar-SA"/>
        </a:p>
      </dgm:t>
    </dgm:pt>
    <dgm:pt modelId="{6A5962B9-84E0-493E-A8BE-EBC032AA28F8}" type="pres">
      <dgm:prSet presAssocID="{5277B7AF-0055-49D3-9876-E06A95B0DBDB}" presName="nodeFollowingNodes" presStyleLbl="node1" presStyleIdx="4" presStyleCnt="5">
        <dgm:presLayoutVars>
          <dgm:bulletEnabled val="1"/>
        </dgm:presLayoutVars>
      </dgm:prSet>
      <dgm:spPr/>
      <dgm:t>
        <a:bodyPr/>
        <a:lstStyle/>
        <a:p>
          <a:pPr rtl="1"/>
          <a:endParaRPr lang="ar-EG"/>
        </a:p>
      </dgm:t>
    </dgm:pt>
  </dgm:ptLst>
  <dgm:cxnLst>
    <dgm:cxn modelId="{200EF2AE-0DAA-4E40-9224-F5B03CB35512}" type="presOf" srcId="{4299C8C0-9EFE-4B56-B3A8-6441731A43E1}" destId="{E4FC657D-04EC-4527-ACE7-2542C82D4137}" srcOrd="0" destOrd="0" presId="urn:microsoft.com/office/officeart/2005/8/layout/cycle3"/>
    <dgm:cxn modelId="{D3C4555D-4F82-4732-8D73-9D98E8923A91}" srcId="{683FD8ED-3092-40E8-BB3C-F36A310A3877}" destId="{5277B7AF-0055-49D3-9876-E06A95B0DBDB}" srcOrd="4" destOrd="0" parTransId="{9BE6A492-A6F5-438E-AEC5-9D4FA6E67A1F}" sibTransId="{EA12BEB5-B671-4BEF-99BA-CF8E59F6B7D1}"/>
    <dgm:cxn modelId="{534AF052-EC70-4970-8D47-07ED9D86F690}" srcId="{683FD8ED-3092-40E8-BB3C-F36A310A3877}" destId="{F611D78A-9E2D-4971-9E73-7AC2581DFC51}" srcOrd="2" destOrd="0" parTransId="{C7D607EF-6D87-4887-895C-DB14450938E9}" sibTransId="{00E21551-6CE4-4CC5-81C6-7AE7E6B63CF9}"/>
    <dgm:cxn modelId="{AB8B5A63-1F0C-4457-A741-631444C6B1B6}" type="presOf" srcId="{E2F200B1-BFB1-4055-BB5F-BAE852DBF4F3}" destId="{823B69D6-EABD-44B8-B557-A4445BE9D858}" srcOrd="0" destOrd="0" presId="urn:microsoft.com/office/officeart/2005/8/layout/cycle3"/>
    <dgm:cxn modelId="{8B001284-7BAA-4FC4-9456-162B4333CF61}" type="presOf" srcId="{F611D78A-9E2D-4971-9E73-7AC2581DFC51}" destId="{626E7E74-A943-41F9-92A5-6B86187D0915}" srcOrd="0" destOrd="0" presId="urn:microsoft.com/office/officeart/2005/8/layout/cycle3"/>
    <dgm:cxn modelId="{6905999D-F79E-45FB-9253-F75674281729}" srcId="{683FD8ED-3092-40E8-BB3C-F36A310A3877}" destId="{D29E24FC-05D5-4E97-98C7-54323AD0F0B5}" srcOrd="3" destOrd="0" parTransId="{7D0F9F06-850F-4690-AA3C-60913BB36118}" sibTransId="{75A502E1-7EE8-4F8E-9976-255DDCA81AE7}"/>
    <dgm:cxn modelId="{259809C8-7241-4A66-91A7-5531BF70AF9F}" type="presOf" srcId="{683FD8ED-3092-40E8-BB3C-F36A310A3877}" destId="{63FC5469-9CCB-4523-AE5E-3D72808BB6D2}" srcOrd="0" destOrd="0" presId="urn:microsoft.com/office/officeart/2005/8/layout/cycle3"/>
    <dgm:cxn modelId="{DE54C333-A361-479B-ADAD-84FD055DE988}" type="presOf" srcId="{D29E24FC-05D5-4E97-98C7-54323AD0F0B5}" destId="{EF6DE290-021F-4F3C-B173-582D126FA912}" srcOrd="0" destOrd="0" presId="urn:microsoft.com/office/officeart/2005/8/layout/cycle3"/>
    <dgm:cxn modelId="{73239622-025F-43ED-8EDE-065A8B6A2852}" srcId="{683FD8ED-3092-40E8-BB3C-F36A310A3877}" destId="{4299C8C0-9EFE-4B56-B3A8-6441731A43E1}" srcOrd="1" destOrd="0" parTransId="{129111F7-8952-43A1-9F45-8BD51B0F9F58}" sibTransId="{0FBAECD9-1187-40F4-BF67-7069C9A20415}"/>
    <dgm:cxn modelId="{A4FDACF4-C5F9-4D94-A351-922982085C15}" type="presOf" srcId="{7D156077-FC48-4E00-9279-C0DCC50C887C}" destId="{E23CECA5-6803-41F7-B47F-C091F357DDED}" srcOrd="0" destOrd="0" presId="urn:microsoft.com/office/officeart/2005/8/layout/cycle3"/>
    <dgm:cxn modelId="{97A8DC9B-8A83-4397-8ABA-2BAF7C0EF3F4}" type="presOf" srcId="{5277B7AF-0055-49D3-9876-E06A95B0DBDB}" destId="{6A5962B9-84E0-493E-A8BE-EBC032AA28F8}" srcOrd="0" destOrd="0" presId="urn:microsoft.com/office/officeart/2005/8/layout/cycle3"/>
    <dgm:cxn modelId="{402191C2-E456-496B-AE55-055AC3E20C21}" srcId="{683FD8ED-3092-40E8-BB3C-F36A310A3877}" destId="{7D156077-FC48-4E00-9279-C0DCC50C887C}" srcOrd="0" destOrd="0" parTransId="{AB191B58-97BE-4E0F-8C9F-3EE229426A50}" sibTransId="{E2F200B1-BFB1-4055-BB5F-BAE852DBF4F3}"/>
    <dgm:cxn modelId="{C1B1C9EE-48AD-422E-BA9F-E879F679D279}" type="presParOf" srcId="{63FC5469-9CCB-4523-AE5E-3D72808BB6D2}" destId="{14351B7A-7FA0-4103-8B91-E9F1416A4BDE}" srcOrd="0" destOrd="0" presId="urn:microsoft.com/office/officeart/2005/8/layout/cycle3"/>
    <dgm:cxn modelId="{F4A9162F-A1B2-43BD-A1FA-63FC597BCB45}" type="presParOf" srcId="{14351B7A-7FA0-4103-8B91-E9F1416A4BDE}" destId="{E23CECA5-6803-41F7-B47F-C091F357DDED}" srcOrd="0" destOrd="0" presId="urn:microsoft.com/office/officeart/2005/8/layout/cycle3"/>
    <dgm:cxn modelId="{D4195352-BFDA-40CC-B336-C2BE6B060EBC}" type="presParOf" srcId="{14351B7A-7FA0-4103-8B91-E9F1416A4BDE}" destId="{823B69D6-EABD-44B8-B557-A4445BE9D858}" srcOrd="1" destOrd="0" presId="urn:microsoft.com/office/officeart/2005/8/layout/cycle3"/>
    <dgm:cxn modelId="{0F4543F7-1391-4ECA-B1EC-27A6B0EFE7C0}" type="presParOf" srcId="{14351B7A-7FA0-4103-8B91-E9F1416A4BDE}" destId="{E4FC657D-04EC-4527-ACE7-2542C82D4137}" srcOrd="2" destOrd="0" presId="urn:microsoft.com/office/officeart/2005/8/layout/cycle3"/>
    <dgm:cxn modelId="{4D0D619E-9449-4DF8-BE5E-297B74F675EB}" type="presParOf" srcId="{14351B7A-7FA0-4103-8B91-E9F1416A4BDE}" destId="{626E7E74-A943-41F9-92A5-6B86187D0915}" srcOrd="3" destOrd="0" presId="urn:microsoft.com/office/officeart/2005/8/layout/cycle3"/>
    <dgm:cxn modelId="{5D404D5E-E82D-4F13-87AC-7480958978BB}" type="presParOf" srcId="{14351B7A-7FA0-4103-8B91-E9F1416A4BDE}" destId="{EF6DE290-021F-4F3C-B173-582D126FA912}" srcOrd="4" destOrd="0" presId="urn:microsoft.com/office/officeart/2005/8/layout/cycle3"/>
    <dgm:cxn modelId="{9D08B28D-BA3A-4D35-9E33-B950BB5C7C7D}" type="presParOf" srcId="{14351B7A-7FA0-4103-8B91-E9F1416A4BDE}" destId="{6A5962B9-84E0-493E-A8BE-EBC032AA28F8}"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accent2_5" csCatId="accent2" phldr="1"/>
      <dgm:spPr/>
      <dgm:t>
        <a:bodyPr/>
        <a:lstStyle/>
        <a:p>
          <a:pPr rtl="1"/>
          <a:endParaRPr lang="ar-SA"/>
        </a:p>
      </dgm:t>
    </dgm:pt>
    <dgm:pt modelId="{7D156077-FC48-4E00-9279-C0DCC50C887C}">
      <dgm:prSet custT="1"/>
      <dgm:spPr/>
      <dgm:t>
        <a:bodyPr/>
        <a:lstStyle/>
        <a:p>
          <a:pPr rtl="1"/>
          <a:r>
            <a:rPr lang="ar-EG" sz="2800" b="1" smtClean="0"/>
            <a:t>الزيارات الرسمية</a:t>
          </a:r>
          <a:endParaRPr lang="ar-SA" sz="28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800" b="1" smtClean="0"/>
            <a:t>الحفلات والولائم الرسمية</a:t>
          </a:r>
          <a:endParaRPr lang="ar-SA" sz="28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800" b="1" smtClean="0"/>
            <a:t>مراسم رفع الأعلام</a:t>
          </a:r>
          <a:endParaRPr lang="ar-SA" sz="28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800" b="1" dirty="0" smtClean="0">
              <a:latin typeface="Times New Roman" pitchFamily="18" charset="0"/>
              <a:cs typeface="Arial"/>
            </a:rPr>
            <a:t>مراسم المؤتمرات والاجتماعات الدولية</a:t>
          </a:r>
          <a:endParaRPr lang="ar-SA" sz="28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4">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4"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4">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4">
        <dgm:presLayoutVars>
          <dgm:bulletEnabled val="1"/>
        </dgm:presLayoutVars>
      </dgm:prSet>
      <dgm:spPr/>
      <dgm:t>
        <a:bodyPr/>
        <a:lstStyle/>
        <a:p>
          <a:pPr rtl="1"/>
          <a:endParaRPr lang="ar-SA"/>
        </a:p>
      </dgm:t>
    </dgm:pt>
  </dgm:ptLst>
  <dgm:cxnLst>
    <dgm:cxn modelId="{18846D10-9744-4673-9611-F56EF18AAFBB}" type="presOf" srcId="{F611D78A-9E2D-4971-9E73-7AC2581DFC51}" destId="{626E7E74-A943-41F9-92A5-6B86187D0915}" srcOrd="0" destOrd="0" presId="urn:microsoft.com/office/officeart/2005/8/layout/cycle3"/>
    <dgm:cxn modelId="{534AF052-EC70-4970-8D47-07ED9D86F690}" srcId="{683FD8ED-3092-40E8-BB3C-F36A310A3877}" destId="{F611D78A-9E2D-4971-9E73-7AC2581DFC51}" srcOrd="2" destOrd="0" parTransId="{C7D607EF-6D87-4887-895C-DB14450938E9}" sibTransId="{00E21551-6CE4-4CC5-81C6-7AE7E6B63CF9}"/>
    <dgm:cxn modelId="{0A2C2624-B96A-49C3-A8AB-90D409E19A12}" type="presOf" srcId="{683FD8ED-3092-40E8-BB3C-F36A310A3877}" destId="{63FC5469-9CCB-4523-AE5E-3D72808BB6D2}" srcOrd="0" destOrd="0" presId="urn:microsoft.com/office/officeart/2005/8/layout/cycle3"/>
    <dgm:cxn modelId="{6905999D-F79E-45FB-9253-F75674281729}" srcId="{683FD8ED-3092-40E8-BB3C-F36A310A3877}" destId="{D29E24FC-05D5-4E97-98C7-54323AD0F0B5}" srcOrd="3" destOrd="0" parTransId="{7D0F9F06-850F-4690-AA3C-60913BB36118}" sibTransId="{75A502E1-7EE8-4F8E-9976-255DDCA81AE7}"/>
    <dgm:cxn modelId="{98E07ECF-F77B-4ED6-A953-C17A4BEDB69B}" type="presOf" srcId="{7D156077-FC48-4E00-9279-C0DCC50C887C}" destId="{E23CECA5-6803-41F7-B47F-C091F357DDED}" srcOrd="0" destOrd="0" presId="urn:microsoft.com/office/officeart/2005/8/layout/cycle3"/>
    <dgm:cxn modelId="{D56A071A-A863-4B18-B42D-DF15EF97BC6B}" type="presOf" srcId="{D29E24FC-05D5-4E97-98C7-54323AD0F0B5}" destId="{EF6DE290-021F-4F3C-B173-582D126FA912}" srcOrd="0" destOrd="0" presId="urn:microsoft.com/office/officeart/2005/8/layout/cycle3"/>
    <dgm:cxn modelId="{73239622-025F-43ED-8EDE-065A8B6A2852}" srcId="{683FD8ED-3092-40E8-BB3C-F36A310A3877}" destId="{4299C8C0-9EFE-4B56-B3A8-6441731A43E1}" srcOrd="1" destOrd="0" parTransId="{129111F7-8952-43A1-9F45-8BD51B0F9F58}" sibTransId="{0FBAECD9-1187-40F4-BF67-7069C9A20415}"/>
    <dgm:cxn modelId="{4A4BC1C7-7319-40D5-957A-F17CFC48E00C}" type="presOf" srcId="{E2F200B1-BFB1-4055-BB5F-BAE852DBF4F3}" destId="{823B69D6-EABD-44B8-B557-A4445BE9D858}" srcOrd="0" destOrd="0" presId="urn:microsoft.com/office/officeart/2005/8/layout/cycle3"/>
    <dgm:cxn modelId="{CB264692-3D98-462D-9698-A8E8D83CB930}" type="presOf" srcId="{4299C8C0-9EFE-4B56-B3A8-6441731A43E1}" destId="{E4FC657D-04EC-4527-ACE7-2542C82D4137}" srcOrd="0" destOrd="0" presId="urn:microsoft.com/office/officeart/2005/8/layout/cycle3"/>
    <dgm:cxn modelId="{402191C2-E456-496B-AE55-055AC3E20C21}" srcId="{683FD8ED-3092-40E8-BB3C-F36A310A3877}" destId="{7D156077-FC48-4E00-9279-C0DCC50C887C}" srcOrd="0" destOrd="0" parTransId="{AB191B58-97BE-4E0F-8C9F-3EE229426A50}" sibTransId="{E2F200B1-BFB1-4055-BB5F-BAE852DBF4F3}"/>
    <dgm:cxn modelId="{B14E1B4C-EFCB-4E0A-9FC3-C939191448D7}" type="presParOf" srcId="{63FC5469-9CCB-4523-AE5E-3D72808BB6D2}" destId="{14351B7A-7FA0-4103-8B91-E9F1416A4BDE}" srcOrd="0" destOrd="0" presId="urn:microsoft.com/office/officeart/2005/8/layout/cycle3"/>
    <dgm:cxn modelId="{10D20CB8-64D8-41E6-9FDC-F3A8D5AA2186}" type="presParOf" srcId="{14351B7A-7FA0-4103-8B91-E9F1416A4BDE}" destId="{E23CECA5-6803-41F7-B47F-C091F357DDED}" srcOrd="0" destOrd="0" presId="urn:microsoft.com/office/officeart/2005/8/layout/cycle3"/>
    <dgm:cxn modelId="{0D75BB25-C45D-4E06-A53D-65355EFB2F0F}" type="presParOf" srcId="{14351B7A-7FA0-4103-8B91-E9F1416A4BDE}" destId="{823B69D6-EABD-44B8-B557-A4445BE9D858}" srcOrd="1" destOrd="0" presId="urn:microsoft.com/office/officeart/2005/8/layout/cycle3"/>
    <dgm:cxn modelId="{B796CC58-CA49-48FC-9B6A-E34530B24B88}" type="presParOf" srcId="{14351B7A-7FA0-4103-8B91-E9F1416A4BDE}" destId="{E4FC657D-04EC-4527-ACE7-2542C82D4137}" srcOrd="2" destOrd="0" presId="urn:microsoft.com/office/officeart/2005/8/layout/cycle3"/>
    <dgm:cxn modelId="{7DFB8E8F-3D60-4E28-A9C9-E795E97EA54E}" type="presParOf" srcId="{14351B7A-7FA0-4103-8B91-E9F1416A4BDE}" destId="{626E7E74-A943-41F9-92A5-6B86187D0915}" srcOrd="3" destOrd="0" presId="urn:microsoft.com/office/officeart/2005/8/layout/cycle3"/>
    <dgm:cxn modelId="{A0785F20-AA5E-4593-84F5-99879821831E}" type="presParOf" srcId="{14351B7A-7FA0-4103-8B91-E9F1416A4BDE}" destId="{EF6DE290-021F-4F3C-B173-582D126FA912}"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AF1E4E-0815-4BBE-B111-8AA4DD436624}" type="datetimeFigureOut">
              <a:rPr lang="en-US" smtClean="0"/>
              <a:pPr/>
              <a:t>9/29/2014</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F41E1D-8516-44B7-9C16-0595DEC5AB41}" type="slidenum">
              <a:rPr lang="en-US" smtClean="0"/>
              <a:pPr/>
              <a:t>‹#›</a:t>
            </a:fld>
            <a:endParaRPr lang="en-US"/>
          </a:p>
        </p:txBody>
      </p:sp>
    </p:spTree>
    <p:extLst>
      <p:ext uri="{BB962C8B-B14F-4D97-AF65-F5344CB8AC3E}">
        <p14:creationId xmlns:p14="http://schemas.microsoft.com/office/powerpoint/2010/main" val="493192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5</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409808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6</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3026285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66077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investintech.com/"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investintech.com/"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www.investintech.com/"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www.investintech.com/"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investintech.com/"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463145"/>
          </a:xfrm>
          <a:prstGeom prst="roundRect">
            <a:avLst>
              <a:gd name="adj" fmla="val 50000"/>
            </a:avLst>
          </a:prstGeom>
          <a:solidFill>
            <a:srgbClr val="CCECFF">
              <a:alpha val="69804"/>
            </a:srgbClr>
          </a:solidFill>
          <a:ln>
            <a:noFill/>
          </a:ln>
          <a:effectLst>
            <a:outerShdw blurRad="152400" dist="317500" dir="5400000" sx="90000" sy="-19000" rotWithShape="0">
              <a:schemeClr val="tx2">
                <a:alpha val="36000"/>
              </a:schemeClr>
            </a:outerShdw>
            <a:reflection blurRad="6350" stA="50000" endA="275" endPos="40000" dist="101600" dir="5400000" sy="-100000" algn="bl" rotWithShape="0"/>
          </a:effectLst>
          <a:scene3d>
            <a:camera prst="orthographicFront">
              <a:rot lat="0" lon="0" rev="0"/>
            </a:camera>
            <a:lightRig rig="balanced" dir="t">
              <a:rot lat="0" lon="0" rev="8700000"/>
            </a:lightRig>
          </a:scene3d>
          <a:sp3d>
            <a:bevelT w="190500" h="38100"/>
          </a:sp3d>
        </p:spPr>
        <p:txBody>
          <a:bodyPr vert="horz" lIns="182880" tIns="182880" rIns="91440" bIns="45720" rtlCol="0">
            <a:noAutofit/>
          </a:bodyPr>
          <a:lstStyle>
            <a:lvl1pPr>
              <a:defRPr lang="en-US" sz="3200">
                <a:solidFill>
                  <a:schemeClr val="bg1"/>
                </a:solidFill>
                <a:ea typeface="+mn-ea"/>
              </a:defRPr>
            </a:lvl1pPr>
          </a:lstStyle>
          <a:p>
            <a:pPr marL="0" lvl="0" indent="0">
              <a:spcBef>
                <a:spcPct val="20000"/>
              </a:spcBef>
              <a:buFont typeface="Arial" pitchFamily="34" charset="0"/>
            </a:pPr>
            <a:r>
              <a:rPr lang="en-US" dirty="0" smtClean="0"/>
              <a:t>Click to edit Master title style</a:t>
            </a:r>
            <a:endParaRPr lang="en-US" dirty="0"/>
          </a:p>
        </p:txBody>
      </p:sp>
      <p:sp>
        <p:nvSpPr>
          <p:cNvPr id="3" name="Subtitle 2"/>
          <p:cNvSpPr>
            <a:spLocks noGrp="1"/>
          </p:cNvSpPr>
          <p:nvPr>
            <p:ph type="subTitle" idx="1"/>
          </p:nvPr>
        </p:nvSpPr>
        <p:spPr>
          <a:xfrm>
            <a:off x="2895600" y="3238500"/>
            <a:ext cx="4876800" cy="762000"/>
          </a:xfrm>
          <a:prstGeom prst="roundRect">
            <a:avLst>
              <a:gd name="adj" fmla="val 50000"/>
            </a:avLst>
          </a:prstGeom>
          <a:solidFill>
            <a:srgbClr val="FF0066">
              <a:alpha val="69804"/>
            </a:srgbClr>
          </a:solidFill>
          <a:ln>
            <a:noFill/>
          </a:ln>
          <a:effectLst>
            <a:outerShdw blurRad="152400" dist="12700" dir="5400000" sx="90000" sy="-19000" rotWithShape="0">
              <a:schemeClr val="tx2">
                <a:lumMod val="75000"/>
                <a:alpha val="26000"/>
              </a:scheme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marL="0" indent="0" algn="ctr">
              <a:buNone/>
              <a:defRPr lang="en-US">
                <a:solidFill>
                  <a:schemeClr val="bg1"/>
                </a:solidFill>
                <a:effectLst>
                  <a:outerShdw blurRad="50800" dist="38100" dir="2700000" algn="tl" rotWithShape="0">
                    <a:prstClr val="black">
                      <a:alpha val="40000"/>
                    </a:prstClr>
                  </a:outerShdw>
                </a:effectLst>
              </a:defRPr>
            </a:lvl1pPr>
          </a:lstStyle>
          <a:p>
            <a:pPr lvl="0"/>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5A327895-FE5D-4097-A888-BA2D1FBBB369}" type="slidenum">
              <a:rPr lang="en-US" smtClean="0"/>
              <a:pPr/>
              <a:t>‹#›</a:t>
            </a:fld>
            <a:endParaRPr lang="en-US"/>
          </a:p>
        </p:txBody>
      </p:sp>
      <p:sp>
        <p:nvSpPr>
          <p:cNvPr id="8" name="Footer Placeholder 4"/>
          <p:cNvSpPr>
            <a:spLocks noGrp="1"/>
          </p:cNvSpPr>
          <p:nvPr>
            <p:ph type="ftr" sz="quarter" idx="3"/>
          </p:nvPr>
        </p:nvSpPr>
        <p:spPr>
          <a:xfrm>
            <a:off x="457200" y="5296959"/>
            <a:ext cx="3581400" cy="304271"/>
          </a:xfrm>
          <a:prstGeom prst="roundRect">
            <a:avLst/>
          </a:prstGeom>
          <a:solidFill>
            <a:srgbClr val="FFFFFF">
              <a:alpha val="69804"/>
            </a:srgbClr>
          </a:solidFill>
        </p:spPr>
        <p:txBody>
          <a:bodyPr vert="horz" lIns="91440" tIns="45720" rIns="91440" bIns="45720" rtlCol="0" anchor="ctr"/>
          <a:lstStyle>
            <a:lvl1pPr algn="l">
              <a:defRPr sz="800">
                <a:solidFill>
                  <a:schemeClr val="tx2"/>
                </a:solidFill>
              </a:defRPr>
            </a:lvl1pPr>
          </a:lstStyle>
          <a:p>
            <a:r>
              <a:rPr lang="en-US" dirty="0" smtClean="0"/>
              <a:t>Copyright©2010 </a:t>
            </a:r>
            <a:r>
              <a:rPr lang="en-US" dirty="0" err="1" smtClean="0"/>
              <a:t>Companyname</a:t>
            </a:r>
            <a:r>
              <a:rPr lang="en-US" dirty="0" smtClean="0"/>
              <a:t> | Free template by </a:t>
            </a:r>
            <a:r>
              <a:rPr lang="en-US" dirty="0" err="1" smtClean="0">
                <a:hlinkClick r:id="rId3"/>
              </a:rPr>
              <a:t>Investintech</a:t>
            </a:r>
            <a:r>
              <a:rPr lang="en-US" dirty="0" smtClean="0">
                <a:hlinkClick r:id="rId3"/>
              </a:rPr>
              <a:t> PDF Solutions</a:t>
            </a:r>
            <a:endParaRPr lang="en-US" dirty="0" smtClean="0"/>
          </a:p>
        </p:txBody>
      </p:sp>
    </p:spTree>
    <p:extLst>
      <p:ext uri="{BB962C8B-B14F-4D97-AF65-F5344CB8AC3E}">
        <p14:creationId xmlns:p14="http://schemas.microsoft.com/office/powerpoint/2010/main" val="383009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A327895-FE5D-4097-A888-BA2D1FBBB369}" type="slidenum">
              <a:rPr lang="en-US" smtClean="0"/>
              <a:pPr/>
              <a:t>‹#›</a:t>
            </a:fld>
            <a:endParaRPr lang="en-US"/>
          </a:p>
        </p:txBody>
      </p:sp>
      <p:sp>
        <p:nvSpPr>
          <p:cNvPr id="7" name="Footer Placeholder 4"/>
          <p:cNvSpPr>
            <a:spLocks noGrp="1"/>
          </p:cNvSpPr>
          <p:nvPr>
            <p:ph type="ftr" sz="quarter" idx="3"/>
          </p:nvPr>
        </p:nvSpPr>
        <p:spPr>
          <a:xfrm>
            <a:off x="457200" y="5296959"/>
            <a:ext cx="3581400" cy="304271"/>
          </a:xfrm>
          <a:prstGeom prst="roundRect">
            <a:avLst/>
          </a:prstGeom>
          <a:solidFill>
            <a:srgbClr val="FFFFFF">
              <a:alpha val="69804"/>
            </a:srgbClr>
          </a:solidFill>
        </p:spPr>
        <p:txBody>
          <a:bodyPr vert="horz" lIns="91440" tIns="45720" rIns="91440" bIns="45720" rtlCol="0" anchor="ctr"/>
          <a:lstStyle>
            <a:lvl1pPr algn="l">
              <a:defRPr sz="800">
                <a:solidFill>
                  <a:schemeClr val="tx2"/>
                </a:solidFill>
              </a:defRPr>
            </a:lvl1pPr>
          </a:lstStyle>
          <a:p>
            <a:r>
              <a:rPr lang="en-US" dirty="0" smtClean="0"/>
              <a:t>Copyright©2010 </a:t>
            </a:r>
            <a:r>
              <a:rPr lang="en-US" dirty="0" err="1" smtClean="0"/>
              <a:t>Companyname</a:t>
            </a:r>
            <a:r>
              <a:rPr lang="en-US" dirty="0" smtClean="0"/>
              <a:t> | Free template by </a:t>
            </a:r>
            <a:r>
              <a:rPr lang="en-US" dirty="0" err="1" smtClean="0">
                <a:hlinkClick r:id="rId2"/>
              </a:rPr>
              <a:t>Investintech</a:t>
            </a:r>
            <a:r>
              <a:rPr lang="en-US" dirty="0" smtClean="0">
                <a:hlinkClick r:id="rId2"/>
              </a:rPr>
              <a:t> PDF Solutions</a:t>
            </a:r>
            <a:endParaRPr lang="en-US" dirty="0" smtClean="0"/>
          </a:p>
        </p:txBody>
      </p:sp>
    </p:spTree>
    <p:extLst>
      <p:ext uri="{BB962C8B-B14F-4D97-AF65-F5344CB8AC3E}">
        <p14:creationId xmlns:p14="http://schemas.microsoft.com/office/powerpoint/2010/main" val="392905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419100"/>
            <a:ext cx="7620000" cy="762000"/>
          </a:xfrm>
          <a:prstGeom prst="round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38200" y="1279261"/>
            <a:ext cx="3352800" cy="533136"/>
          </a:xfrm>
          <a:solidFill>
            <a:srgbClr val="FF0066">
              <a:alpha val="69804"/>
            </a:srgbClr>
          </a:solidFill>
        </p:spPr>
        <p:txBody>
          <a:bodyPr anchor="b">
            <a:no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12396"/>
            <a:ext cx="4040188" cy="3292740"/>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7" y="1279261"/>
            <a:ext cx="3354117" cy="533136"/>
          </a:xfrm>
          <a:solidFill>
            <a:srgbClr val="FF0066">
              <a:alpha val="69804"/>
            </a:srgbClr>
          </a:solidFill>
        </p:spPr>
        <p:txBody>
          <a:bodyPr anchor="b">
            <a:no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812396"/>
            <a:ext cx="4041775" cy="3292740"/>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5A327895-FE5D-4097-A888-BA2D1FBBB369}" type="slidenum">
              <a:rPr lang="en-US" smtClean="0"/>
              <a:pPr/>
              <a:t>‹#›</a:t>
            </a:fld>
            <a:endParaRPr lang="en-US"/>
          </a:p>
        </p:txBody>
      </p:sp>
      <p:sp>
        <p:nvSpPr>
          <p:cNvPr id="10" name="Footer Placeholder 4"/>
          <p:cNvSpPr>
            <a:spLocks noGrp="1"/>
          </p:cNvSpPr>
          <p:nvPr>
            <p:ph type="ftr" sz="quarter" idx="13"/>
          </p:nvPr>
        </p:nvSpPr>
        <p:spPr>
          <a:xfrm>
            <a:off x="457200" y="5296959"/>
            <a:ext cx="3581400" cy="304271"/>
          </a:xfrm>
          <a:prstGeom prst="roundRect">
            <a:avLst/>
          </a:prstGeom>
          <a:solidFill>
            <a:srgbClr val="FFFFFF">
              <a:alpha val="69804"/>
            </a:srgbClr>
          </a:solidFill>
        </p:spPr>
        <p:txBody>
          <a:bodyPr vert="horz" lIns="91440" tIns="45720" rIns="91440" bIns="45720" rtlCol="0" anchor="ctr"/>
          <a:lstStyle>
            <a:lvl1pPr algn="l">
              <a:defRPr sz="800">
                <a:solidFill>
                  <a:schemeClr val="tx2"/>
                </a:solidFill>
              </a:defRPr>
            </a:lvl1pPr>
          </a:lstStyle>
          <a:p>
            <a:r>
              <a:rPr lang="en-US" dirty="0" smtClean="0"/>
              <a:t>Copyright©2010 </a:t>
            </a:r>
            <a:r>
              <a:rPr lang="en-US" dirty="0" err="1" smtClean="0"/>
              <a:t>Companyname</a:t>
            </a:r>
            <a:r>
              <a:rPr lang="en-US" dirty="0" smtClean="0"/>
              <a:t> | Free template by </a:t>
            </a:r>
            <a:r>
              <a:rPr lang="en-US" dirty="0" err="1" smtClean="0">
                <a:hlinkClick r:id="rId2"/>
              </a:rPr>
              <a:t>Investintech</a:t>
            </a:r>
            <a:r>
              <a:rPr lang="en-US" dirty="0" smtClean="0">
                <a:hlinkClick r:id="rId2"/>
              </a:rPr>
              <a:t> PDF Solutions</a:t>
            </a:r>
            <a:endParaRPr lang="en-US" dirty="0" smtClean="0"/>
          </a:p>
        </p:txBody>
      </p:sp>
    </p:spTree>
    <p:extLst>
      <p:ext uri="{BB962C8B-B14F-4D97-AF65-F5344CB8AC3E}">
        <p14:creationId xmlns:p14="http://schemas.microsoft.com/office/powerpoint/2010/main" val="281885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419099"/>
            <a:ext cx="2514600" cy="776817"/>
          </a:xfrm>
        </p:spPr>
        <p:txBody>
          <a:bodyPr anchor="b"/>
          <a:lstStyle>
            <a:lvl1pPr algn="l">
              <a:defRPr sz="1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27543"/>
            <a:ext cx="5111750" cy="4877594"/>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5A327895-FE5D-4097-A888-BA2D1FBBB369}" type="slidenum">
              <a:rPr lang="en-US" smtClean="0"/>
              <a:pPr/>
              <a:t>‹#›</a:t>
            </a:fld>
            <a:endParaRPr lang="en-US"/>
          </a:p>
        </p:txBody>
      </p:sp>
      <p:sp>
        <p:nvSpPr>
          <p:cNvPr id="8" name="Footer Placeholder 4"/>
          <p:cNvSpPr>
            <a:spLocks noGrp="1"/>
          </p:cNvSpPr>
          <p:nvPr>
            <p:ph type="ftr" sz="quarter" idx="3"/>
          </p:nvPr>
        </p:nvSpPr>
        <p:spPr>
          <a:xfrm>
            <a:off x="457200" y="5296959"/>
            <a:ext cx="3581400" cy="304271"/>
          </a:xfrm>
          <a:prstGeom prst="roundRect">
            <a:avLst/>
          </a:prstGeom>
          <a:solidFill>
            <a:srgbClr val="FFFFFF">
              <a:alpha val="69804"/>
            </a:srgbClr>
          </a:solidFill>
        </p:spPr>
        <p:txBody>
          <a:bodyPr vert="horz" lIns="91440" tIns="45720" rIns="91440" bIns="45720" rtlCol="0" anchor="ctr"/>
          <a:lstStyle>
            <a:lvl1pPr algn="l">
              <a:defRPr sz="800">
                <a:solidFill>
                  <a:schemeClr val="tx2"/>
                </a:solidFill>
              </a:defRPr>
            </a:lvl1pPr>
          </a:lstStyle>
          <a:p>
            <a:r>
              <a:rPr lang="en-US" dirty="0" smtClean="0"/>
              <a:t>Copyright©2010 </a:t>
            </a:r>
            <a:r>
              <a:rPr lang="en-US" dirty="0" err="1" smtClean="0"/>
              <a:t>Companyname</a:t>
            </a:r>
            <a:r>
              <a:rPr lang="en-US" dirty="0" smtClean="0"/>
              <a:t> | Free template by </a:t>
            </a:r>
            <a:r>
              <a:rPr lang="en-US" dirty="0" err="1" smtClean="0">
                <a:hlinkClick r:id="rId2"/>
              </a:rPr>
              <a:t>Investintech</a:t>
            </a:r>
            <a:r>
              <a:rPr lang="en-US" dirty="0" smtClean="0">
                <a:hlinkClick r:id="rId2"/>
              </a:rPr>
              <a:t> PDF Solutions</a:t>
            </a:r>
            <a:endParaRPr lang="en-US" dirty="0" smtClean="0"/>
          </a:p>
        </p:txBody>
      </p:sp>
    </p:spTree>
    <p:extLst>
      <p:ext uri="{BB962C8B-B14F-4D97-AF65-F5344CB8AC3E}">
        <p14:creationId xmlns:p14="http://schemas.microsoft.com/office/powerpoint/2010/main" val="2906596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510646"/>
            <a:ext cx="5486400" cy="3429000"/>
          </a:xfrm>
        </p:spPr>
        <p:txBody>
          <a:bodyPr>
            <a:normAutofit/>
          </a:bodyPr>
          <a:lstStyle>
            <a:lvl1pPr marL="0" indent="0">
              <a:buNone/>
              <a:defRPr sz="2800">
                <a:solidFill>
                  <a:schemeClr val="bg1"/>
                </a:solidFill>
                <a:effectLst>
                  <a:outerShdw blurRad="50800" dist="38100" dir="2700000" algn="tl" rotWithShape="0">
                    <a:prstClr val="black">
                      <a:alpha val="40000"/>
                    </a:prstClr>
                  </a:outerShdw>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71600" y="4472782"/>
            <a:ext cx="63246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5A327895-FE5D-4097-A888-BA2D1FBBB369}" type="slidenum">
              <a:rPr lang="en-US" smtClean="0"/>
              <a:pPr/>
              <a:t>‹#›</a:t>
            </a:fld>
            <a:endParaRPr lang="en-US"/>
          </a:p>
        </p:txBody>
      </p:sp>
      <p:sp>
        <p:nvSpPr>
          <p:cNvPr id="2" name="Title 1"/>
          <p:cNvSpPr>
            <a:spLocks noGrp="1"/>
          </p:cNvSpPr>
          <p:nvPr>
            <p:ph type="title"/>
          </p:nvPr>
        </p:nvSpPr>
        <p:spPr>
          <a:xfrm>
            <a:off x="1600200" y="4000500"/>
            <a:ext cx="5791200" cy="472282"/>
          </a:xfrm>
        </p:spPr>
        <p:txBody>
          <a:bodyPr anchor="b"/>
          <a:lstStyle>
            <a:lvl1pPr algn="l">
              <a:defRPr sz="2000" b="1"/>
            </a:lvl1pPr>
          </a:lstStyle>
          <a:p>
            <a:r>
              <a:rPr lang="en-US" dirty="0" smtClean="0"/>
              <a:t>Click to edit Master title style</a:t>
            </a:r>
            <a:endParaRPr lang="en-US" dirty="0"/>
          </a:p>
        </p:txBody>
      </p:sp>
      <p:sp>
        <p:nvSpPr>
          <p:cNvPr id="8" name="Footer Placeholder 4"/>
          <p:cNvSpPr>
            <a:spLocks noGrp="1"/>
          </p:cNvSpPr>
          <p:nvPr>
            <p:ph type="ftr" sz="quarter" idx="3"/>
          </p:nvPr>
        </p:nvSpPr>
        <p:spPr>
          <a:xfrm>
            <a:off x="457200" y="5296959"/>
            <a:ext cx="3581400" cy="304271"/>
          </a:xfrm>
          <a:prstGeom prst="roundRect">
            <a:avLst/>
          </a:prstGeom>
          <a:solidFill>
            <a:srgbClr val="FFFFFF">
              <a:alpha val="69804"/>
            </a:srgbClr>
          </a:solidFill>
        </p:spPr>
        <p:txBody>
          <a:bodyPr vert="horz" lIns="91440" tIns="45720" rIns="91440" bIns="45720" rtlCol="0" anchor="ctr"/>
          <a:lstStyle>
            <a:lvl1pPr algn="l">
              <a:defRPr sz="800">
                <a:solidFill>
                  <a:schemeClr val="tx2"/>
                </a:solidFill>
              </a:defRPr>
            </a:lvl1pPr>
          </a:lstStyle>
          <a:p>
            <a:r>
              <a:rPr lang="en-US" dirty="0" smtClean="0"/>
              <a:t>Copyright©2010 </a:t>
            </a:r>
            <a:r>
              <a:rPr lang="en-US" dirty="0" err="1" smtClean="0"/>
              <a:t>Companyname</a:t>
            </a:r>
            <a:r>
              <a:rPr lang="en-US" dirty="0" smtClean="0"/>
              <a:t> | Free template by </a:t>
            </a:r>
            <a:r>
              <a:rPr lang="en-US" dirty="0" err="1" smtClean="0">
                <a:hlinkClick r:id="rId2"/>
              </a:rPr>
              <a:t>Investintech</a:t>
            </a:r>
            <a:r>
              <a:rPr lang="en-US" dirty="0" smtClean="0">
                <a:hlinkClick r:id="rId2"/>
              </a:rPr>
              <a:t> PDF Solutions</a:t>
            </a:r>
            <a:endParaRPr lang="en-US" dirty="0" smtClean="0"/>
          </a:p>
        </p:txBody>
      </p:sp>
    </p:spTree>
    <p:extLst>
      <p:ext uri="{BB962C8B-B14F-4D97-AF65-F5344CB8AC3E}">
        <p14:creationId xmlns:p14="http://schemas.microsoft.com/office/powerpoint/2010/main" val="6599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52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hyperlink" Target="http://www.investintech.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1"/>
            <a:ext cx="8229600" cy="3505199"/>
          </a:xfrm>
          <a:prstGeom prst="roundRect">
            <a:avLst>
              <a:gd name="adj" fmla="val 8289"/>
            </a:avLst>
          </a:prstGeom>
          <a:gradFill flip="none" rotWithShape="1">
            <a:gsLst>
              <a:gs pos="0">
                <a:schemeClr val="accent1">
                  <a:lumMod val="40000"/>
                  <a:lumOff val="60000"/>
                </a:schemeClr>
              </a:gs>
              <a:gs pos="100000">
                <a:schemeClr val="bg1">
                  <a:alpha val="50000"/>
                </a:schemeClr>
              </a:gs>
            </a:gsLst>
            <a:lin ang="5400000" scaled="1"/>
            <a:tileRect/>
          </a:gradFill>
          <a:ln>
            <a:noFill/>
          </a:ln>
          <a:effectLst>
            <a:outerShdw blurRad="50800" dist="38100" dir="5400000" algn="t" rotWithShape="0">
              <a:prstClr val="black">
                <a:alpha val="40000"/>
              </a:prstClr>
            </a:outerShdw>
            <a:reflection blurRad="6350" stA="50000" endA="275" endPos="40000" dist="101600" dir="5400000" sy="-100000" algn="bl" rotWithShape="0"/>
          </a:effectLst>
          <a:scene3d>
            <a:camera prst="orthographicFront">
              <a:rot lat="0" lon="0" rev="0"/>
            </a:camera>
            <a:lightRig rig="balanced" dir="t">
              <a:rot lat="0" lon="0" rev="8700000"/>
            </a:lightRig>
          </a:scene3d>
          <a:sp3d>
            <a:bevelT w="190500" h="38100"/>
          </a:sp3d>
        </p:spPr>
        <p:txBody>
          <a:bodyPr vert="horz" lIns="182880" tIns="18288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5296429"/>
            <a:ext cx="3581400" cy="304271"/>
          </a:xfrm>
          <a:prstGeom prst="roundRect">
            <a:avLst/>
          </a:prstGeom>
          <a:solidFill>
            <a:srgbClr val="FFFFFF">
              <a:alpha val="69804"/>
            </a:srgbClr>
          </a:solidFill>
        </p:spPr>
        <p:txBody>
          <a:bodyPr vert="horz" lIns="91440" tIns="45720" rIns="91440" bIns="45720" rtlCol="0" anchor="ctr"/>
          <a:lstStyle>
            <a:lvl1pPr algn="l">
              <a:defRPr sz="800">
                <a:solidFill>
                  <a:schemeClr val="tx2"/>
                </a:solidFill>
              </a:defRPr>
            </a:lvl1pPr>
          </a:lstStyle>
          <a:p>
            <a:r>
              <a:rPr lang="en-US" dirty="0" smtClean="0"/>
              <a:t>Copyright©2010 </a:t>
            </a:r>
            <a:r>
              <a:rPr lang="en-US" dirty="0" err="1" smtClean="0"/>
              <a:t>Companyname</a:t>
            </a:r>
            <a:r>
              <a:rPr lang="en-US" dirty="0" smtClean="0"/>
              <a:t> | Free template by </a:t>
            </a:r>
            <a:r>
              <a:rPr lang="en-US" dirty="0" err="1" smtClean="0">
                <a:hlinkClick r:id="rId9"/>
              </a:rPr>
              <a:t>Investintech</a:t>
            </a:r>
            <a:r>
              <a:rPr lang="en-US" dirty="0" smtClean="0">
                <a:hlinkClick r:id="rId9"/>
              </a:rPr>
              <a:t> PDF Solutions</a:t>
            </a:r>
            <a:endParaRPr lang="en-US" dirty="0" smtClean="0"/>
          </a:p>
        </p:txBody>
      </p:sp>
      <p:sp>
        <p:nvSpPr>
          <p:cNvPr id="6" name="Slide Number Placeholder 5"/>
          <p:cNvSpPr>
            <a:spLocks noGrp="1"/>
          </p:cNvSpPr>
          <p:nvPr>
            <p:ph type="sldNum" sz="quarter" idx="4"/>
          </p:nvPr>
        </p:nvSpPr>
        <p:spPr>
          <a:xfrm>
            <a:off x="8001000" y="5296959"/>
            <a:ext cx="685800" cy="304271"/>
          </a:xfrm>
          <a:prstGeom prst="roundRect">
            <a:avLst/>
          </a:prstGeom>
          <a:solidFill>
            <a:srgbClr val="FFFFFF">
              <a:alpha val="69804"/>
            </a:srgbClr>
          </a:solidFill>
        </p:spPr>
        <p:txBody>
          <a:bodyPr vert="horz" lIns="91440" tIns="45720" rIns="91440" bIns="45720" rtlCol="0" anchor="ctr"/>
          <a:lstStyle>
            <a:lvl1pPr algn="r">
              <a:defRPr lang="en-US" sz="1000" smtClean="0">
                <a:solidFill>
                  <a:schemeClr val="tx2"/>
                </a:solidFill>
              </a:defRPr>
            </a:lvl1pPr>
          </a:lstStyle>
          <a:p>
            <a:fld id="{5A327895-FE5D-4097-A888-BA2D1FBBB369}" type="slidenum">
              <a:rPr lang="en-US" smtClean="0"/>
              <a:pPr/>
              <a:t>‹#›</a:t>
            </a:fld>
            <a:endParaRPr lang="en-US"/>
          </a:p>
        </p:txBody>
      </p:sp>
      <p:sp>
        <p:nvSpPr>
          <p:cNvPr id="2" name="Title Placeholder 1"/>
          <p:cNvSpPr>
            <a:spLocks noGrp="1"/>
          </p:cNvSpPr>
          <p:nvPr>
            <p:ph type="title"/>
          </p:nvPr>
        </p:nvSpPr>
        <p:spPr>
          <a:xfrm>
            <a:off x="762000" y="419100"/>
            <a:ext cx="7620000" cy="914400"/>
          </a:xfrm>
          <a:prstGeom prst="round2SameRect">
            <a:avLst/>
          </a:prstGeom>
          <a:solidFill>
            <a:srgbClr val="66FF33">
              <a:alpha val="69804"/>
            </a:srgbClr>
          </a:solidFill>
          <a:ln>
            <a:noFill/>
          </a:ln>
          <a:effectLst>
            <a:outerShdw blurRad="152400" dist="12700" dir="5400000" sx="90000" sy="-19000" rotWithShape="0">
              <a:schemeClr val="tx2">
                <a:lumMod val="75000"/>
                <a:alpha val="26000"/>
              </a:scheme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94092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6" r:id="rId4"/>
    <p:sldLayoutId id="2147483657" r:id="rId5"/>
    <p:sldLayoutId id="2147483658" r:id="rId6"/>
  </p:sldLayoutIdLst>
  <p:hf hdr="0" dt="0"/>
  <p:txStyles>
    <p:titleStyle>
      <a:lvl1pPr algn="ctr" defTabSz="914400" rtl="0" eaLnBrk="1" latinLnBrk="0" hangingPunct="1">
        <a:spcBef>
          <a:spcPct val="0"/>
        </a:spcBef>
        <a:buNone/>
        <a:defRPr sz="2800" b="1" kern="1200" spc="0">
          <a:solidFill>
            <a:schemeClr val="bg1"/>
          </a:solidFill>
          <a:effectLst>
            <a:outerShdw blurRad="50800" dist="38100" dir="2700000" algn="tl" rotWithShape="0">
              <a:prstClr val="black">
                <a:alpha val="40000"/>
              </a:prstClr>
            </a:outerShdw>
          </a:effectLst>
          <a:latin typeface="Courier New" pitchFamily="49" charset="0"/>
          <a:ea typeface="+mj-ea"/>
          <a:cs typeface="Courier New" pitchFamily="49" charset="0"/>
        </a:defRPr>
      </a:lvl1pPr>
    </p:titleStyle>
    <p:bodyStyle>
      <a:lvl1pPr marL="342900" indent="-342900" algn="l" defTabSz="914400" rtl="0" eaLnBrk="1" latinLnBrk="0" hangingPunct="1">
        <a:spcBef>
          <a:spcPct val="20000"/>
        </a:spcBef>
        <a:buClr>
          <a:schemeClr val="accent6">
            <a:lumMod val="50000"/>
          </a:schemeClr>
        </a:buClr>
        <a:buFont typeface="Arial" pitchFamily="34" charset="0"/>
        <a:buChar char="•"/>
        <a:defRPr sz="2000" b="1" kern="1200" spc="0">
          <a:solidFill>
            <a:srgbClr val="333333"/>
          </a:solidFill>
          <a:effectLst>
            <a:outerShdw blurRad="50800" dist="38100" dir="2700000" algn="tl" rotWithShape="0">
              <a:prstClr val="black">
                <a:alpha val="40000"/>
              </a:prstClr>
            </a:outerShdw>
          </a:effectLst>
          <a:latin typeface="Courier New" pitchFamily="49" charset="0"/>
          <a:ea typeface="+mn-ea"/>
          <a:cs typeface="Courier New" pitchFamily="49" charset="0"/>
        </a:defRPr>
      </a:lvl1pPr>
      <a:lvl2pPr marL="742950" indent="-285750" algn="l" defTabSz="914400" rtl="0" eaLnBrk="1" latinLnBrk="0" hangingPunct="1">
        <a:spcBef>
          <a:spcPct val="20000"/>
        </a:spcBef>
        <a:buFont typeface="Arial" pitchFamily="34" charset="0"/>
        <a:buChar char="–"/>
        <a:defRPr sz="1800" b="1" kern="1200" spc="0">
          <a:solidFill>
            <a:srgbClr val="333333"/>
          </a:solidFill>
          <a:effectLst>
            <a:outerShdw blurRad="50800" dist="38100" dir="2700000" algn="tl" rotWithShape="0">
              <a:prstClr val="black">
                <a:alpha val="40000"/>
              </a:prstClr>
            </a:outerShdw>
          </a:effectLst>
          <a:latin typeface="Courier New" pitchFamily="49" charset="0"/>
          <a:ea typeface="+mn-ea"/>
          <a:cs typeface="Courier New" pitchFamily="49" charset="0"/>
        </a:defRPr>
      </a:lvl2pPr>
      <a:lvl3pPr marL="1143000" indent="-228600" algn="l" defTabSz="914400" rtl="0" eaLnBrk="1" latinLnBrk="0" hangingPunct="1">
        <a:spcBef>
          <a:spcPct val="20000"/>
        </a:spcBef>
        <a:buClr>
          <a:srgbClr val="66FF33"/>
        </a:buClr>
        <a:buFont typeface="Arial" pitchFamily="34" charset="0"/>
        <a:buChar char="•"/>
        <a:defRPr sz="1600" b="1" kern="1200" spc="0">
          <a:solidFill>
            <a:srgbClr val="333333"/>
          </a:solidFill>
          <a:effectLst>
            <a:outerShdw blurRad="50800" dist="38100" dir="2700000" algn="tl" rotWithShape="0">
              <a:prstClr val="black">
                <a:alpha val="40000"/>
              </a:prstClr>
            </a:outerShdw>
          </a:effectLst>
          <a:latin typeface="Courier New" pitchFamily="49" charset="0"/>
          <a:ea typeface="+mn-ea"/>
          <a:cs typeface="Courier New" pitchFamily="49" charset="0"/>
        </a:defRPr>
      </a:lvl3pPr>
      <a:lvl4pPr marL="1600200" indent="-228600" algn="l" defTabSz="914400" rtl="0" eaLnBrk="1" latinLnBrk="0" hangingPunct="1">
        <a:spcBef>
          <a:spcPct val="20000"/>
        </a:spcBef>
        <a:buFont typeface="Arial" pitchFamily="34" charset="0"/>
        <a:buChar char="–"/>
        <a:defRPr sz="1400" b="1" kern="1200" spc="0">
          <a:solidFill>
            <a:srgbClr val="333333"/>
          </a:solidFill>
          <a:effectLst>
            <a:outerShdw blurRad="50800" dist="38100" dir="2700000" algn="tl" rotWithShape="0">
              <a:prstClr val="black">
                <a:alpha val="40000"/>
              </a:prstClr>
            </a:outerShdw>
          </a:effectLst>
          <a:latin typeface="Courier New" pitchFamily="49" charset="0"/>
          <a:ea typeface="+mn-ea"/>
          <a:cs typeface="Courier New" pitchFamily="49" charset="0"/>
        </a:defRPr>
      </a:lvl4pPr>
      <a:lvl5pPr marL="2057400" indent="-228600" algn="l" defTabSz="914400" rtl="0" eaLnBrk="1" latinLnBrk="0" hangingPunct="1">
        <a:spcBef>
          <a:spcPct val="20000"/>
        </a:spcBef>
        <a:buFont typeface="Arial" pitchFamily="34" charset="0"/>
        <a:buChar char="»"/>
        <a:defRPr sz="1400" b="1" kern="1200" spc="0">
          <a:solidFill>
            <a:srgbClr val="333333"/>
          </a:solidFill>
          <a:effectLst>
            <a:outerShdw blurRad="50800" dist="38100" dir="2700000" algn="tl" rotWithShape="0">
              <a:prstClr val="black">
                <a:alpha val="40000"/>
              </a:prstClr>
            </a:outerShdw>
          </a:effectLst>
          <a:latin typeface="Courier New" pitchFamily="49" charset="0"/>
          <a:ea typeface="+mn-ea"/>
          <a:cs typeface="Courier New" pitchFamily="49"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EG" sz="4000" dirty="0">
                <a:solidFill>
                  <a:srgbClr val="C00000"/>
                </a:solidFill>
                <a:latin typeface="Simplified Arabic" panose="02020603050405020304" pitchFamily="18" charset="-78"/>
                <a:cs typeface="Simplified Arabic" panose="02020603050405020304" pitchFamily="18" charset="-78"/>
              </a:rPr>
              <a:t>فن الاتيكيت والبرتوكول</a:t>
            </a:r>
            <a:endParaRPr lang="en-US" sz="4000" dirty="0">
              <a:solidFill>
                <a:srgbClr val="C00000"/>
              </a:solidFill>
              <a:latin typeface="Simplified Arabic" panose="02020603050405020304" pitchFamily="18" charset="-78"/>
              <a:cs typeface="Simplified Arabic" panose="02020603050405020304" pitchFamily="18" charset="-78"/>
            </a:endParaRPr>
          </a:p>
        </p:txBody>
      </p:sp>
      <p:sp>
        <p:nvSpPr>
          <p:cNvPr id="3" name="Subtitle 2"/>
          <p:cNvSpPr>
            <a:spLocks noGrp="1"/>
          </p:cNvSpPr>
          <p:nvPr>
            <p:ph type="subTitle" idx="1"/>
          </p:nvPr>
        </p:nvSpPr>
        <p:spPr/>
        <p:txBody>
          <a:bodyPr/>
          <a:lstStyle/>
          <a:p>
            <a:r>
              <a:rPr lang="en-US" dirty="0" smtClean="0"/>
              <a:t>Presentation Subtitle</a:t>
            </a:r>
            <a:endParaRPr lang="en-US" dirty="0"/>
          </a:p>
        </p:txBody>
      </p:sp>
    </p:spTree>
    <p:extLst>
      <p:ext uri="{BB962C8B-B14F-4D97-AF65-F5344CB8AC3E}">
        <p14:creationId xmlns:p14="http://schemas.microsoft.com/office/powerpoint/2010/main" val="3888022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مقدمــة</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10</a:t>
            </a:fld>
            <a:endParaRPr lang="en-US"/>
          </a:p>
        </p:txBody>
      </p:sp>
      <p:sp>
        <p:nvSpPr>
          <p:cNvPr id="6" name="TextBox 5"/>
          <p:cNvSpPr txBox="1"/>
          <p:nvPr/>
        </p:nvSpPr>
        <p:spPr>
          <a:xfrm>
            <a:off x="4267200" y="1562630"/>
            <a:ext cx="4076700" cy="3046988"/>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إن تطبيق مبادئ الإتيكيت والبروتوكول دليل أكيد على احترام النفس البشرية وتقديرها ، هذه النفس التي فضلها الله سبحانه وتعالى على سائر المخلوقات حيث قال سبحانه وتعالى:" ولقد كرمنا بني آدم"، فإذا ما ارتقت النفس البشرية أقامت أعظم وأرقى الحضارات، والتاريخ خير شاهد على ذلك</a:t>
            </a:r>
          </a:p>
        </p:txBody>
      </p:sp>
      <p:pic>
        <p:nvPicPr>
          <p:cNvPr id="7" name="Picture 6"/>
          <p:cNvPicPr>
            <a:picLocks noChangeAspect="1"/>
          </p:cNvPicPr>
          <p:nvPr/>
        </p:nvPicPr>
        <p:blipFill>
          <a:blip r:embed="rId2"/>
          <a:stretch>
            <a:fillRect/>
          </a:stretch>
        </p:blipFill>
        <p:spPr>
          <a:xfrm>
            <a:off x="762000" y="1811925"/>
            <a:ext cx="3505200" cy="25483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0596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ترتيب وضع الأعلام داخل المبنى</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100</a:t>
            </a:fld>
            <a:endParaRPr lang="en-US"/>
          </a:p>
        </p:txBody>
      </p:sp>
      <p:sp>
        <p:nvSpPr>
          <p:cNvPr id="6" name="TextBox 5"/>
          <p:cNvSpPr txBox="1"/>
          <p:nvPr/>
        </p:nvSpPr>
        <p:spPr>
          <a:xfrm>
            <a:off x="609600" y="1562100"/>
            <a:ext cx="7734300" cy="2677656"/>
          </a:xfrm>
          <a:prstGeom prst="rect">
            <a:avLst/>
          </a:prstGeom>
          <a:noFill/>
        </p:spPr>
        <p:txBody>
          <a:bodyPr wrap="square" rtlCol="1">
            <a:spAutoFit/>
          </a:bodyPr>
          <a:lstStyle/>
          <a:p>
            <a:pPr algn="justLow" rtl="1"/>
            <a:r>
              <a:rPr lang="ar-EG" sz="2400" b="1" u="sng" dirty="0">
                <a:solidFill>
                  <a:srgbClr val="C00000"/>
                </a:solidFill>
                <a:latin typeface="Simplified Arabic" panose="02020603050405020304" pitchFamily="18" charset="-78"/>
                <a:cs typeface="Simplified Arabic" panose="02020603050405020304" pitchFamily="18" charset="-78"/>
              </a:rPr>
              <a:t>الطريقة الأولى</a:t>
            </a:r>
            <a:r>
              <a:rPr lang="ar-EG" sz="2400" b="1" dirty="0">
                <a:solidFill>
                  <a:srgbClr val="C00000"/>
                </a:solidFill>
                <a:latin typeface="Simplified Arabic" panose="02020603050405020304" pitchFamily="18" charset="-78"/>
                <a:cs typeface="Simplified Arabic" panose="02020603050405020304" pitchFamily="18" charset="-78"/>
              </a:rPr>
              <a:t>:</a:t>
            </a:r>
          </a:p>
          <a:p>
            <a:pPr algn="justLow" rtl="1"/>
            <a:endParaRPr lang="ar-EG" sz="2400" b="1" dirty="0" smtClean="0">
              <a:solidFill>
                <a:srgbClr val="002060"/>
              </a:solidFill>
              <a:latin typeface="Simplified Arabic" panose="02020603050405020304" pitchFamily="18" charset="-78"/>
              <a:cs typeface="Simplified Arabic" panose="02020603050405020304" pitchFamily="18" charset="-78"/>
            </a:endParaRPr>
          </a:p>
          <a:p>
            <a:pPr algn="justLow" rtl="1"/>
            <a:r>
              <a:rPr lang="ar-EG" sz="2400" b="1" dirty="0" smtClean="0">
                <a:solidFill>
                  <a:srgbClr val="002060"/>
                </a:solidFill>
                <a:latin typeface="Simplified Arabic" panose="02020603050405020304" pitchFamily="18" charset="-78"/>
                <a:cs typeface="Simplified Arabic" panose="02020603050405020304" pitchFamily="18" charset="-78"/>
              </a:rPr>
              <a:t>يتم </a:t>
            </a:r>
            <a:r>
              <a:rPr lang="ar-EG" sz="2400" b="1" dirty="0">
                <a:solidFill>
                  <a:srgbClr val="002060"/>
                </a:solidFill>
                <a:latin typeface="Simplified Arabic" panose="02020603050405020304" pitchFamily="18" charset="-78"/>
                <a:cs typeface="Simplified Arabic" panose="02020603050405020304" pitchFamily="18" charset="-78"/>
              </a:rPr>
              <a:t>وضع الأعلام بدءاً من اليمين (يسار الناظر للأعلام) متجهين إلى اليسار، فإذا كان المجتمعون يمثلون دولاً عربية فيكون ترتيب الأعلام حسب الترتيب الوارد في ميثاق جامعة الدول العربية، وإذا كان الاجتماع مشترك بين دول عربية وأخرى أجنبية فيكون ترتيب الأعلام وفق الترتيب المتبع في ميثاق </a:t>
            </a:r>
            <a:r>
              <a:rPr lang="ar-EG" sz="2400" b="1" dirty="0" smtClean="0">
                <a:solidFill>
                  <a:srgbClr val="002060"/>
                </a:solidFill>
                <a:latin typeface="Simplified Arabic" panose="02020603050405020304" pitchFamily="18" charset="-78"/>
                <a:cs typeface="Simplified Arabic" panose="02020603050405020304" pitchFamily="18" charset="-78"/>
              </a:rPr>
              <a:t/>
            </a:r>
            <a:br>
              <a:rPr lang="ar-EG" sz="2400" b="1" dirty="0" smtClean="0">
                <a:solidFill>
                  <a:srgbClr val="002060"/>
                </a:solidFill>
                <a:latin typeface="Simplified Arabic" panose="02020603050405020304" pitchFamily="18" charset="-78"/>
                <a:cs typeface="Simplified Arabic" panose="02020603050405020304" pitchFamily="18" charset="-78"/>
              </a:rPr>
            </a:br>
            <a:r>
              <a:rPr lang="ar-EG" sz="2400" b="1" dirty="0" smtClean="0">
                <a:solidFill>
                  <a:srgbClr val="002060"/>
                </a:solidFill>
                <a:latin typeface="Simplified Arabic" panose="02020603050405020304" pitchFamily="18" charset="-78"/>
                <a:cs typeface="Simplified Arabic" panose="02020603050405020304" pitchFamily="18" charset="-78"/>
              </a:rPr>
              <a:t>  			الأم </a:t>
            </a:r>
            <a:r>
              <a:rPr lang="ar-EG" sz="2400" b="1" dirty="0">
                <a:solidFill>
                  <a:srgbClr val="002060"/>
                </a:solidFill>
                <a:latin typeface="Simplified Arabic" panose="02020603050405020304" pitchFamily="18" charset="-78"/>
                <a:cs typeface="Simplified Arabic" panose="02020603050405020304" pitchFamily="18" charset="-78"/>
              </a:rPr>
              <a:t>المتحدة.</a:t>
            </a:r>
          </a:p>
        </p:txBody>
      </p:sp>
    </p:spTree>
    <p:extLst>
      <p:ext uri="{BB962C8B-B14F-4D97-AF65-F5344CB8AC3E}">
        <p14:creationId xmlns:p14="http://schemas.microsoft.com/office/powerpoint/2010/main" val="403988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ترتيب وضع الأعلام داخل المبنى</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101</a:t>
            </a:fld>
            <a:endParaRPr lang="en-US"/>
          </a:p>
        </p:txBody>
      </p:sp>
      <p:sp>
        <p:nvSpPr>
          <p:cNvPr id="6" name="TextBox 5"/>
          <p:cNvSpPr txBox="1"/>
          <p:nvPr/>
        </p:nvSpPr>
        <p:spPr>
          <a:xfrm>
            <a:off x="609600" y="1562100"/>
            <a:ext cx="7734300" cy="2308324"/>
          </a:xfrm>
          <a:prstGeom prst="rect">
            <a:avLst/>
          </a:prstGeom>
          <a:noFill/>
        </p:spPr>
        <p:txBody>
          <a:bodyPr wrap="square" rtlCol="1">
            <a:spAutoFit/>
          </a:bodyPr>
          <a:lstStyle/>
          <a:p>
            <a:pPr algn="justLow" rtl="1"/>
            <a:r>
              <a:rPr lang="ar-EG" sz="2400" b="1" u="sng" dirty="0">
                <a:solidFill>
                  <a:srgbClr val="C00000"/>
                </a:solidFill>
                <a:latin typeface="Simplified Arabic" panose="02020603050405020304" pitchFamily="18" charset="-78"/>
                <a:cs typeface="Simplified Arabic" panose="02020603050405020304" pitchFamily="18" charset="-78"/>
              </a:rPr>
              <a:t>الطريقة الثانية</a:t>
            </a:r>
            <a:r>
              <a:rPr lang="ar-EG" sz="2400" b="1" u="sng" dirty="0" smtClean="0">
                <a:solidFill>
                  <a:srgbClr val="C00000"/>
                </a:solidFill>
                <a:latin typeface="Simplified Arabic" panose="02020603050405020304" pitchFamily="18" charset="-78"/>
                <a:cs typeface="Simplified Arabic" panose="02020603050405020304" pitchFamily="18" charset="-78"/>
              </a:rPr>
              <a:t>:</a:t>
            </a:r>
          </a:p>
          <a:p>
            <a:pPr algn="justLow" rtl="1"/>
            <a:endParaRPr lang="ar-EG" sz="2400" b="1" dirty="0">
              <a:solidFill>
                <a:srgbClr val="002060"/>
              </a:solidFill>
              <a:latin typeface="Simplified Arabic" panose="02020603050405020304" pitchFamily="18" charset="-78"/>
              <a:cs typeface="Simplified Arabic" panose="02020603050405020304" pitchFamily="18" charset="-78"/>
            </a:endParaRPr>
          </a:p>
          <a:p>
            <a:pPr algn="justLow" rtl="1"/>
            <a:r>
              <a:rPr lang="ar-EG" sz="2400" b="1" dirty="0">
                <a:solidFill>
                  <a:srgbClr val="002060"/>
                </a:solidFill>
                <a:latin typeface="Simplified Arabic" panose="02020603050405020304" pitchFamily="18" charset="-78"/>
                <a:cs typeface="Simplified Arabic" panose="02020603050405020304" pitchFamily="18" charset="-78"/>
              </a:rPr>
              <a:t>يوضع شعار المؤتمر في وسط الحائط المواجه للداخل إلى القاعة، ثم يبدأ وضع الأعلام بدأً من الوسط تحت الشعار يميناً ويساراً بمعنى أن يكون هناك مجموعتان كاملتان من الأعلام مجموعة منها على يمين الشعار ومجموعة </a:t>
            </a:r>
            <a:r>
              <a:rPr lang="ar-EG" sz="2400" b="1" dirty="0" smtClean="0">
                <a:solidFill>
                  <a:srgbClr val="002060"/>
                </a:solidFill>
                <a:latin typeface="Simplified Arabic" panose="02020603050405020304" pitchFamily="18" charset="-78"/>
                <a:cs typeface="Simplified Arabic" panose="02020603050405020304" pitchFamily="18" charset="-78"/>
              </a:rPr>
              <a:t> </a:t>
            </a:r>
            <a:br>
              <a:rPr lang="ar-EG" sz="2400" b="1" dirty="0" smtClean="0">
                <a:solidFill>
                  <a:srgbClr val="002060"/>
                </a:solidFill>
                <a:latin typeface="Simplified Arabic" panose="02020603050405020304" pitchFamily="18" charset="-78"/>
                <a:cs typeface="Simplified Arabic" panose="02020603050405020304" pitchFamily="18" charset="-78"/>
              </a:rPr>
            </a:br>
            <a:r>
              <a:rPr lang="ar-EG" sz="2400" b="1" dirty="0" smtClean="0">
                <a:solidFill>
                  <a:srgbClr val="002060"/>
                </a:solidFill>
                <a:latin typeface="Simplified Arabic" panose="02020603050405020304" pitchFamily="18" charset="-78"/>
                <a:cs typeface="Simplified Arabic" panose="02020603050405020304" pitchFamily="18" charset="-78"/>
              </a:rPr>
              <a:t> 		       أخرى </a:t>
            </a:r>
            <a:r>
              <a:rPr lang="ar-EG" sz="2400" b="1" dirty="0">
                <a:solidFill>
                  <a:srgbClr val="002060"/>
                </a:solidFill>
                <a:latin typeface="Simplified Arabic" panose="02020603050405020304" pitchFamily="18" charset="-78"/>
                <a:cs typeface="Simplified Arabic" panose="02020603050405020304" pitchFamily="18" charset="-78"/>
              </a:rPr>
              <a:t>على يسار الشعار.</a:t>
            </a:r>
          </a:p>
        </p:txBody>
      </p:sp>
    </p:spTree>
    <p:extLst>
      <p:ext uri="{BB962C8B-B14F-4D97-AF65-F5344CB8AC3E}">
        <p14:creationId xmlns:p14="http://schemas.microsoft.com/office/powerpoint/2010/main" val="99810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القواعد العامة عند وجود أكثر من علم</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102</a:t>
            </a:fld>
            <a:endParaRPr lang="en-US"/>
          </a:p>
        </p:txBody>
      </p:sp>
      <p:sp>
        <p:nvSpPr>
          <p:cNvPr id="6" name="TextBox 5"/>
          <p:cNvSpPr txBox="1"/>
          <p:nvPr/>
        </p:nvSpPr>
        <p:spPr>
          <a:xfrm>
            <a:off x="609600" y="1409700"/>
            <a:ext cx="7734300" cy="3416320"/>
          </a:xfrm>
          <a:prstGeom prst="rect">
            <a:avLst/>
          </a:prstGeom>
          <a:noFill/>
        </p:spPr>
        <p:txBody>
          <a:bodyPr wrap="square" rtlCol="1">
            <a:spAutoFit/>
          </a:bodyPr>
          <a:lstStyle/>
          <a:p>
            <a:pPr marL="342900" indent="-342900" algn="justLow" rtl="1">
              <a:buFont typeface="Wingdings" panose="05000000000000000000" pitchFamily="2" charset="2"/>
              <a:buChar char="ü"/>
            </a:pPr>
            <a:r>
              <a:rPr lang="ar-EG" sz="2400" b="1" dirty="0" smtClean="0">
                <a:solidFill>
                  <a:srgbClr val="002060"/>
                </a:solidFill>
                <a:latin typeface="Simplified Arabic" panose="02020603050405020304" pitchFamily="18" charset="-78"/>
                <a:cs typeface="Simplified Arabic" panose="02020603050405020304" pitchFamily="18" charset="-78"/>
              </a:rPr>
              <a:t>إذا </a:t>
            </a:r>
            <a:r>
              <a:rPr lang="ar-EG" sz="2400" b="1" dirty="0">
                <a:solidFill>
                  <a:srgbClr val="002060"/>
                </a:solidFill>
                <a:latin typeface="Simplified Arabic" panose="02020603050405020304" pitchFamily="18" charset="-78"/>
                <a:cs typeface="Simplified Arabic" panose="02020603050405020304" pitchFamily="18" charset="-78"/>
              </a:rPr>
              <a:t>كانت المناسبة عيد وطني تحتفل به دولة أجنبية داخل سفارتها، يكون علم هذه الدولة في المكان الأول من حيث أسبقية الأعلام.</a:t>
            </a:r>
          </a:p>
          <a:p>
            <a:pPr marL="342900" indent="-342900" algn="justLow" rtl="1">
              <a:buFont typeface="Wingdings" panose="05000000000000000000" pitchFamily="2" charset="2"/>
              <a:buChar char="ü"/>
            </a:pPr>
            <a:r>
              <a:rPr lang="ar-EG" sz="2400" b="1" dirty="0" smtClean="0">
                <a:solidFill>
                  <a:srgbClr val="002060"/>
                </a:solidFill>
                <a:latin typeface="Simplified Arabic" panose="02020603050405020304" pitchFamily="18" charset="-78"/>
                <a:cs typeface="Simplified Arabic" panose="02020603050405020304" pitchFamily="18" charset="-78"/>
              </a:rPr>
              <a:t>إذا </a:t>
            </a:r>
            <a:r>
              <a:rPr lang="ar-EG" sz="2400" b="1" dirty="0">
                <a:solidFill>
                  <a:srgbClr val="002060"/>
                </a:solidFill>
                <a:latin typeface="Simplified Arabic" panose="02020603050405020304" pitchFamily="18" charset="-78"/>
                <a:cs typeface="Simplified Arabic" panose="02020603050405020304" pitchFamily="18" charset="-78"/>
              </a:rPr>
              <a:t>كانت المناسبة التي تقيمها السفارة في أحد الفنادق فتعتبر القاعة المقام فيها الحفل جزء من الدولة التي تقيم الحفل ولحين الانتهاء منه، ويكون لعلم تلك الدولة الأسبقية ويوضع في المكان الأول (أي تثبيت علم الدولة التي تقيم الاحتفال يسار الناظر، وعلم الدولة التي يقام على أرضها الاحتفال إلى يمين الناظر).</a:t>
            </a:r>
          </a:p>
          <a:p>
            <a:pPr marL="342900" indent="-342900" algn="justLow" rtl="1">
              <a:buFont typeface="Wingdings" panose="05000000000000000000" pitchFamily="2" charset="2"/>
              <a:buChar char="ü"/>
            </a:pPr>
            <a:r>
              <a:rPr lang="ar-EG" sz="2400" b="1" dirty="0" smtClean="0">
                <a:solidFill>
                  <a:srgbClr val="002060"/>
                </a:solidFill>
                <a:latin typeface="Simplified Arabic" panose="02020603050405020304" pitchFamily="18" charset="-78"/>
                <a:cs typeface="Simplified Arabic" panose="02020603050405020304" pitchFamily="18" charset="-78"/>
              </a:rPr>
              <a:t>إذا </a:t>
            </a:r>
            <a:r>
              <a:rPr lang="ar-EG" sz="2400" b="1" dirty="0">
                <a:solidFill>
                  <a:srgbClr val="002060"/>
                </a:solidFill>
                <a:latin typeface="Simplified Arabic" panose="02020603050405020304" pitchFamily="18" charset="-78"/>
                <a:cs typeface="Simplified Arabic" panose="02020603050405020304" pitchFamily="18" charset="-78"/>
              </a:rPr>
              <a:t>كان هناك احتفال تقيمه أحدى الهيئات الرسمية بالدولة لمناسبة معينة فإن علم الدولة يكون في المكان الأسبق (يسار الناظر).</a:t>
            </a:r>
          </a:p>
        </p:txBody>
      </p:sp>
    </p:spTree>
    <p:extLst>
      <p:ext uri="{BB962C8B-B14F-4D97-AF65-F5344CB8AC3E}">
        <p14:creationId xmlns:p14="http://schemas.microsoft.com/office/powerpoint/2010/main" val="307237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07CD1E3675BD4affA6CA63955D31575C# #AutoShape 3"/>
          <p:cNvSpPr>
            <a:spLocks noChangeArrowheads="1"/>
          </p:cNvSpPr>
          <p:nvPr/>
        </p:nvSpPr>
        <p:spPr bwMode="auto">
          <a:xfrm>
            <a:off x="809625" y="1781175"/>
            <a:ext cx="7524750" cy="2347913"/>
          </a:xfrm>
          <a:prstGeom prst="rect">
            <a:avLst/>
          </a:prstGeom>
          <a:solidFill>
            <a:srgbClr val="C300E6">
              <a:lumMod val="60000"/>
              <a:lumOff val="40000"/>
              <a:alpha val="78000"/>
            </a:srgbClr>
          </a:solidFill>
          <a:ln w="12700">
            <a:solidFill>
              <a:srgbClr val="FFFFFF"/>
            </a:solidFill>
            <a:miter lim="800000"/>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srgbClr val="808080"/>
              </a:solidFill>
              <a:effectLst/>
              <a:uLnTx/>
              <a:uFillTx/>
            </a:endParaRPr>
          </a:p>
        </p:txBody>
      </p:sp>
      <p:sp>
        <p:nvSpPr>
          <p:cNvPr id="9" name="AutoShape 3" descr="D8FCD644EF414d608FD23FABDBB2453F# #AutoShape 3"/>
          <p:cNvSpPr>
            <a:spLocks noChangeArrowheads="1"/>
          </p:cNvSpPr>
          <p:nvPr/>
        </p:nvSpPr>
        <p:spPr bwMode="auto">
          <a:xfrm>
            <a:off x="914400" y="1638300"/>
            <a:ext cx="7315200" cy="2378075"/>
          </a:xfrm>
          <a:prstGeom prst="rect">
            <a:avLst/>
          </a:prstGeom>
          <a:solidFill>
            <a:srgbClr val="C300E6">
              <a:lumMod val="75000"/>
              <a:alpha val="80000"/>
            </a:srgbClr>
          </a:solidFill>
          <a:ln w="12700">
            <a:solidFill>
              <a:srgbClr val="FFFFFF"/>
            </a:solidFill>
            <a:miter lim="800000"/>
            <a:headEnd/>
            <a:tailEnd/>
          </a:ln>
        </p:spPr>
        <p:txBody>
          <a:bodyPr wrap="none" anchor="ctr"/>
          <a:lstStyle/>
          <a:p>
            <a:pPr algn="ctr" rtl="1"/>
            <a:r>
              <a:rPr lang="ar-EG" altLang="zh-CN" sz="4400" b="1" kern="0" dirty="0">
                <a:solidFill>
                  <a:srgbClr val="FFFFFF"/>
                </a:solidFill>
                <a:latin typeface="Arial" pitchFamily="34" charset="0"/>
                <a:ea typeface="Microsoft YaHei" pitchFamily="34" charset="-122"/>
              </a:rPr>
              <a:t>مراسم المؤتمرات والاجتماعات الدولية</a:t>
            </a:r>
            <a:endParaRPr lang="en-US" sz="4400" b="1" kern="0" dirty="0">
              <a:solidFill>
                <a:srgbClr val="FFFFFF"/>
              </a:solidFill>
              <a:latin typeface="Arial" pitchFamily="34" charset="0"/>
              <a:ea typeface="Microsoft YaHei" pitchFamily="34" charset="-122"/>
            </a:endParaRPr>
          </a:p>
        </p:txBody>
      </p:sp>
      <p:sp>
        <p:nvSpPr>
          <p:cNvPr id="10" name="Rectangle 13" descr="FD1DDF730CE4456e89755B07FE1653D0# #Rectangle 13"/>
          <p:cNvSpPr>
            <a:spLocks noChangeArrowheads="1"/>
          </p:cNvSpPr>
          <p:nvPr/>
        </p:nvSpPr>
        <p:spPr bwMode="auto">
          <a:xfrm>
            <a:off x="1081088" y="199707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401529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Bottom)">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مراسم المؤتمرات والاجتماعات الدولية</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104</a:t>
            </a:fld>
            <a:endParaRPr lang="en-US"/>
          </a:p>
        </p:txBody>
      </p:sp>
      <p:sp>
        <p:nvSpPr>
          <p:cNvPr id="6" name="TextBox 5"/>
          <p:cNvSpPr txBox="1"/>
          <p:nvPr/>
        </p:nvSpPr>
        <p:spPr>
          <a:xfrm>
            <a:off x="4572000" y="2137708"/>
            <a:ext cx="3771900" cy="1938992"/>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تعتبر المؤتمرات أو الاجتماعات أحد الوسائل المتحضرة لمعالجة قضايا أو مشكلات محلية أو إقليمية أو دولية وتبادل المعلومات بشأنها، وإصدار القرارات أو التوصيات اللازمة</a:t>
            </a:r>
          </a:p>
        </p:txBody>
      </p:sp>
      <p:pic>
        <p:nvPicPr>
          <p:cNvPr id="5" name="Picture 4"/>
          <p:cNvPicPr>
            <a:picLocks noChangeAspect="1"/>
          </p:cNvPicPr>
          <p:nvPr/>
        </p:nvPicPr>
        <p:blipFill>
          <a:blip r:embed="rId2"/>
          <a:stretch>
            <a:fillRect/>
          </a:stretch>
        </p:blipFill>
        <p:spPr>
          <a:xfrm>
            <a:off x="768096" y="1949100"/>
            <a:ext cx="3621740" cy="24050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4240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مراسم المؤتمرات الدولية </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105</a:t>
            </a:fld>
            <a:endParaRPr lang="en-US"/>
          </a:p>
        </p:txBody>
      </p:sp>
      <p:sp>
        <p:nvSpPr>
          <p:cNvPr id="6" name="TextBox 5"/>
          <p:cNvSpPr txBox="1"/>
          <p:nvPr/>
        </p:nvSpPr>
        <p:spPr>
          <a:xfrm>
            <a:off x="647700" y="1434048"/>
            <a:ext cx="7734300" cy="3785652"/>
          </a:xfrm>
          <a:prstGeom prst="rect">
            <a:avLst/>
          </a:prstGeom>
          <a:noFill/>
        </p:spPr>
        <p:txBody>
          <a:bodyPr wrap="square" rtlCol="1">
            <a:spAutoFit/>
          </a:bodyPr>
          <a:lstStyle/>
          <a:p>
            <a:pPr marL="342900" indent="-342900" algn="justLow" rtl="1">
              <a:buFont typeface="Wingdings" panose="05000000000000000000" pitchFamily="2" charset="2"/>
              <a:buChar char="ü"/>
            </a:pPr>
            <a:r>
              <a:rPr lang="ar-EG" sz="2400" b="1" dirty="0" smtClean="0">
                <a:solidFill>
                  <a:srgbClr val="002060"/>
                </a:solidFill>
                <a:latin typeface="Simplified Arabic" panose="02020603050405020304" pitchFamily="18" charset="-78"/>
                <a:cs typeface="Simplified Arabic" panose="02020603050405020304" pitchFamily="18" charset="-78"/>
              </a:rPr>
              <a:t>جرى </a:t>
            </a:r>
            <a:r>
              <a:rPr lang="ar-EG" sz="2400" b="1" dirty="0">
                <a:solidFill>
                  <a:srgbClr val="002060"/>
                </a:solidFill>
                <a:latin typeface="Simplified Arabic" panose="02020603050405020304" pitchFamily="18" charset="-78"/>
                <a:cs typeface="Simplified Arabic" panose="02020603050405020304" pitchFamily="18" charset="-78"/>
              </a:rPr>
              <a:t>العرف الدولي في بعض المؤتمرات أو الاجتماعات الدولية الهامة أن يحدد عدد أعضاء كل وفد من الوفود </a:t>
            </a:r>
            <a:r>
              <a:rPr lang="ar-EG" sz="2400" b="1" dirty="0" smtClean="0">
                <a:solidFill>
                  <a:srgbClr val="002060"/>
                </a:solidFill>
                <a:latin typeface="Simplified Arabic" panose="02020603050405020304" pitchFamily="18" charset="-78"/>
                <a:cs typeface="Simplified Arabic" panose="02020603050405020304" pitchFamily="18" charset="-78"/>
              </a:rPr>
              <a:t>المشاركة</a:t>
            </a:r>
          </a:p>
          <a:p>
            <a:pPr marL="342900" lvl="0" indent="-342900" algn="justLow" rtl="1">
              <a:buFont typeface="Wingdings" panose="05000000000000000000" pitchFamily="2" charset="2"/>
              <a:buChar char="ü"/>
            </a:pPr>
            <a:r>
              <a:rPr lang="ar-SA" sz="2400" b="1" dirty="0">
                <a:solidFill>
                  <a:srgbClr val="002060"/>
                </a:solidFill>
                <a:latin typeface="Simplified Arabic" panose="02020603050405020304" pitchFamily="18" charset="-78"/>
                <a:cs typeface="Simplified Arabic" panose="02020603050405020304" pitchFamily="18" charset="-78"/>
              </a:rPr>
              <a:t>يتوقف عدد أعضاء وفود الدول في المؤتمرات العادية على قدر النتائج التي ترغب كل دولة في تحقيقها.</a:t>
            </a:r>
            <a:endParaRPr lang="en-US" sz="2400" b="1" dirty="0">
              <a:solidFill>
                <a:srgbClr val="002060"/>
              </a:solidFill>
              <a:latin typeface="Simplified Arabic" panose="02020603050405020304" pitchFamily="18" charset="-78"/>
              <a:cs typeface="Simplified Arabic" panose="02020603050405020304" pitchFamily="18" charset="-78"/>
            </a:endParaRPr>
          </a:p>
          <a:p>
            <a:pPr marL="342900" indent="-342900" algn="justLow" rtl="1">
              <a:buFont typeface="Wingdings" panose="05000000000000000000" pitchFamily="2" charset="2"/>
              <a:buChar char="ü"/>
            </a:pPr>
            <a:r>
              <a:rPr lang="ar-SA" sz="2400" b="1" dirty="0">
                <a:solidFill>
                  <a:srgbClr val="002060"/>
                </a:solidFill>
                <a:latin typeface="Simplified Arabic" panose="02020603050405020304" pitchFamily="18" charset="-78"/>
                <a:cs typeface="Simplified Arabic" panose="02020603050405020304" pitchFamily="18" charset="-78"/>
              </a:rPr>
              <a:t>جرى العرف الدولي في بعض المؤتمرات الدولية الكبرى أن يختار وفد الدولة المضيفة من بين رؤساء الوفود شخصاً ليكون عميد السن للمؤتمر (أكبر أعضاء الوفود سناً</a:t>
            </a:r>
            <a:r>
              <a:rPr lang="ar-SA" sz="2400" b="1" dirty="0" smtClean="0">
                <a:solidFill>
                  <a:srgbClr val="002060"/>
                </a:solidFill>
                <a:latin typeface="Simplified Arabic" panose="02020603050405020304" pitchFamily="18" charset="-78"/>
                <a:cs typeface="Simplified Arabic" panose="02020603050405020304" pitchFamily="18" charset="-78"/>
              </a:rPr>
              <a:t>)</a:t>
            </a:r>
            <a:r>
              <a:rPr lang="ar-EG" sz="2400" b="1" dirty="0" smtClean="0">
                <a:solidFill>
                  <a:srgbClr val="002060"/>
                </a:solidFill>
                <a:latin typeface="Simplified Arabic" panose="02020603050405020304" pitchFamily="18" charset="-78"/>
                <a:cs typeface="Simplified Arabic" panose="02020603050405020304" pitchFamily="18" charset="-78"/>
              </a:rPr>
              <a:t> .</a:t>
            </a:r>
            <a:endParaRPr lang="ar-EG" sz="2400" b="1" dirty="0">
              <a:solidFill>
                <a:srgbClr val="002060"/>
              </a:solidFill>
              <a:latin typeface="Simplified Arabic" panose="02020603050405020304" pitchFamily="18" charset="-78"/>
              <a:cs typeface="Simplified Arabic" panose="02020603050405020304" pitchFamily="18" charset="-78"/>
            </a:endParaRPr>
          </a:p>
          <a:p>
            <a:pPr marL="342900" lvl="0" indent="-342900" algn="justLow" rtl="1">
              <a:buFont typeface="Wingdings" panose="05000000000000000000" pitchFamily="2" charset="2"/>
              <a:buChar char="ü"/>
            </a:pPr>
            <a:r>
              <a:rPr lang="ar-SA" sz="2400" b="1" dirty="0">
                <a:solidFill>
                  <a:srgbClr val="002060"/>
                </a:solidFill>
                <a:latin typeface="Simplified Arabic" panose="02020603050405020304" pitchFamily="18" charset="-78"/>
                <a:cs typeface="Simplified Arabic" panose="02020603050405020304" pitchFamily="18" charset="-78"/>
              </a:rPr>
              <a:t>يتولى رئيس المؤتمر أو نائبه – في حالة غيابه- افتتاح جلسات المؤتمر، وإدارتها وفضها حتى نهاية أعمال المؤتمر.</a:t>
            </a:r>
            <a:endParaRPr lang="en-US" sz="2400" b="1" dirty="0">
              <a:solidFill>
                <a:srgbClr val="002060"/>
              </a:solidFill>
              <a:latin typeface="Simplified Arabic" panose="02020603050405020304" pitchFamily="18" charset="-78"/>
              <a:cs typeface="Simplified Arabic" panose="02020603050405020304" pitchFamily="18" charset="-78"/>
            </a:endParaRPr>
          </a:p>
          <a:p>
            <a:pPr marL="342900" indent="-342900" algn="justLow" rtl="1">
              <a:buFont typeface="Wingdings" panose="05000000000000000000" pitchFamily="2" charset="2"/>
              <a:buChar char="ü"/>
            </a:pPr>
            <a:endParaRPr lang="ar-EG" sz="2400" b="1"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09850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مراسم المؤتمرات الدولية </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106</a:t>
            </a:fld>
            <a:endParaRPr lang="en-US"/>
          </a:p>
        </p:txBody>
      </p:sp>
      <p:sp>
        <p:nvSpPr>
          <p:cNvPr id="6" name="TextBox 5"/>
          <p:cNvSpPr txBox="1"/>
          <p:nvPr/>
        </p:nvSpPr>
        <p:spPr>
          <a:xfrm>
            <a:off x="609600" y="1562100"/>
            <a:ext cx="7734300" cy="3477875"/>
          </a:xfrm>
          <a:prstGeom prst="rect">
            <a:avLst/>
          </a:prstGeom>
          <a:noFill/>
        </p:spPr>
        <p:txBody>
          <a:bodyPr wrap="square" rtlCol="1">
            <a:spAutoFit/>
          </a:bodyPr>
          <a:lstStyle/>
          <a:p>
            <a:pPr marL="342900" indent="-342900" algn="justLow" rtl="1">
              <a:buFont typeface="Wingdings" panose="05000000000000000000" pitchFamily="2" charset="2"/>
              <a:buChar char="ü"/>
            </a:pPr>
            <a:r>
              <a:rPr lang="ar-EG" sz="2200" b="1" dirty="0" smtClean="0">
                <a:solidFill>
                  <a:srgbClr val="002060"/>
                </a:solidFill>
                <a:latin typeface="Simplified Arabic" panose="02020603050405020304" pitchFamily="18" charset="-78"/>
                <a:cs typeface="Simplified Arabic" panose="02020603050405020304" pitchFamily="18" charset="-78"/>
              </a:rPr>
              <a:t>غالباً </a:t>
            </a:r>
            <a:r>
              <a:rPr lang="ar-EG" sz="2200" b="1" dirty="0">
                <a:solidFill>
                  <a:srgbClr val="002060"/>
                </a:solidFill>
                <a:latin typeface="Simplified Arabic" panose="02020603050405020304" pitchFamily="18" charset="-78"/>
                <a:cs typeface="Simplified Arabic" panose="02020603050405020304" pitchFamily="18" charset="-78"/>
              </a:rPr>
              <a:t>تكون جلسات المؤتمرات الدولية علنية إلا إذا قرر رئيس المؤتمر بعد موافقة أغلبية الأعضاء عقد جلسات غير علنية يقتصر حضورها على رؤساء الوفود والأعضاء فقط وتسمى الجلسة في هذه الحالة اجتماع مغلق</a:t>
            </a:r>
            <a:r>
              <a:rPr lang="ar-EG" sz="2200" b="1" dirty="0" smtClean="0">
                <a:solidFill>
                  <a:srgbClr val="002060"/>
                </a:solidFill>
                <a:latin typeface="Simplified Arabic" panose="02020603050405020304" pitchFamily="18" charset="-78"/>
                <a:cs typeface="Simplified Arabic" panose="02020603050405020304" pitchFamily="18" charset="-78"/>
              </a:rPr>
              <a:t>.</a:t>
            </a:r>
          </a:p>
          <a:p>
            <a:pPr marL="342900" indent="-342900" algn="justLow" rtl="1">
              <a:buFont typeface="Wingdings" panose="05000000000000000000" pitchFamily="2" charset="2"/>
              <a:buChar char="ü"/>
            </a:pPr>
            <a:r>
              <a:rPr lang="ar-EG" sz="2200" b="1" dirty="0" smtClean="0">
                <a:solidFill>
                  <a:srgbClr val="002060"/>
                </a:solidFill>
                <a:latin typeface="Simplified Arabic" panose="02020603050405020304" pitchFamily="18" charset="-78"/>
                <a:cs typeface="Simplified Arabic" panose="02020603050405020304" pitchFamily="18" charset="-78"/>
              </a:rPr>
              <a:t>بالنسبة </a:t>
            </a:r>
            <a:r>
              <a:rPr lang="ar-EG" sz="2200" b="1" dirty="0">
                <a:solidFill>
                  <a:srgbClr val="002060"/>
                </a:solidFill>
                <a:latin typeface="Simplified Arabic" panose="02020603050405020304" pitchFamily="18" charset="-78"/>
                <a:cs typeface="Simplified Arabic" panose="02020603050405020304" pitchFamily="18" charset="-78"/>
              </a:rPr>
              <a:t>للمؤتمرات الفنية أو العلمية يقدم أعضاء الوفود أو بعضهم وقبل انعقاد المؤتمر بوقت مناسب أبحاثاً تعرض قبل المؤتمر على لجان خاصة للنظر في قبولها أو رفضها فإذا قبلت هذه الأبحاث تعرض على المؤتمر في جلساته لمناقشتها واتخاذ التوصيات المناسبة لكل منها.</a:t>
            </a:r>
          </a:p>
          <a:p>
            <a:pPr marL="342900" indent="-342900" algn="justLow" rtl="1">
              <a:buFont typeface="Wingdings" panose="05000000000000000000" pitchFamily="2" charset="2"/>
              <a:buChar char="ü"/>
            </a:pPr>
            <a:r>
              <a:rPr lang="ar-EG" sz="2200" b="1" dirty="0" smtClean="0">
                <a:solidFill>
                  <a:srgbClr val="002060"/>
                </a:solidFill>
                <a:latin typeface="Simplified Arabic" panose="02020603050405020304" pitchFamily="18" charset="-78"/>
                <a:cs typeface="Simplified Arabic" panose="02020603050405020304" pitchFamily="18" charset="-78"/>
              </a:rPr>
              <a:t>بعد </a:t>
            </a:r>
            <a:r>
              <a:rPr lang="ar-EG" sz="2200" b="1" dirty="0">
                <a:solidFill>
                  <a:srgbClr val="002060"/>
                </a:solidFill>
                <a:latin typeface="Simplified Arabic" panose="02020603050405020304" pitchFamily="18" charset="-78"/>
                <a:cs typeface="Simplified Arabic" panose="02020603050405020304" pitchFamily="18" charset="-78"/>
              </a:rPr>
              <a:t>انتهاء أعمال المؤتمر بوقتٍ قصير يصدر عن المؤتمر تقريراً ويتضمن هذا التقرير نتائج وتوصيات المؤتمر التي تم إقرارها.</a:t>
            </a:r>
          </a:p>
          <a:p>
            <a:pPr marL="342900" indent="-342900" algn="justLow" rtl="1">
              <a:buFont typeface="Wingdings" panose="05000000000000000000" pitchFamily="2" charset="2"/>
              <a:buChar char="ü"/>
            </a:pPr>
            <a:endParaRPr lang="ar-EG" sz="2200" b="1"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78149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85800" y="190500"/>
            <a:ext cx="7571428" cy="6312408"/>
          </a:xfrm>
          <a:prstGeom prst="rect">
            <a:avLst/>
          </a:prstGeom>
        </p:spPr>
      </p:pic>
    </p:spTree>
    <p:extLst>
      <p:ext uri="{BB962C8B-B14F-4D97-AF65-F5344CB8AC3E}">
        <p14:creationId xmlns:p14="http://schemas.microsoft.com/office/powerpoint/2010/main" val="301525608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EG" sz="4000" dirty="0" smtClean="0">
                <a:solidFill>
                  <a:srgbClr val="C00000"/>
                </a:solidFill>
                <a:latin typeface="Simplified Arabic" panose="02020603050405020304" pitchFamily="18" charset="-78"/>
                <a:cs typeface="Simplified Arabic" panose="02020603050405020304" pitchFamily="18" charset="-78"/>
              </a:rPr>
              <a:t>شكرا لكم</a:t>
            </a:r>
            <a:endParaRPr lang="en-US" sz="4000" dirty="0">
              <a:solidFill>
                <a:srgbClr val="C00000"/>
              </a:solidFill>
              <a:latin typeface="Simplified Arabic" panose="02020603050405020304" pitchFamily="18" charset="-78"/>
              <a:cs typeface="Simplified Arabic" panose="02020603050405020304" pitchFamily="18" charset="-78"/>
            </a:endParaRPr>
          </a:p>
        </p:txBody>
      </p:sp>
      <p:sp>
        <p:nvSpPr>
          <p:cNvPr id="3" name="Subtitle 2"/>
          <p:cNvSpPr>
            <a:spLocks noGrp="1"/>
          </p:cNvSpPr>
          <p:nvPr>
            <p:ph type="subTitle" idx="1"/>
          </p:nvPr>
        </p:nvSpPr>
        <p:spPr/>
        <p:txBody>
          <a:bodyPr/>
          <a:lstStyle/>
          <a:p>
            <a:r>
              <a:rPr lang="ar-EG" smtClean="0"/>
              <a:t>نلقاكم فى دورات اخرى</a:t>
            </a:r>
            <a:endParaRPr lang="en-US" dirty="0"/>
          </a:p>
        </p:txBody>
      </p:sp>
    </p:spTree>
    <p:extLst>
      <p:ext uri="{BB962C8B-B14F-4D97-AF65-F5344CB8AC3E}">
        <p14:creationId xmlns:p14="http://schemas.microsoft.com/office/powerpoint/2010/main" val="4141634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rtl="1"/>
            <a:r>
              <a:rPr lang="ar-SA" sz="3100" dirty="0">
                <a:solidFill>
                  <a:srgbClr val="002060"/>
                </a:solidFill>
                <a:effectLst/>
                <a:latin typeface="Simplified Arabic" panose="02020603050405020304" pitchFamily="18" charset="-78"/>
                <a:cs typeface="Simplified Arabic" panose="02020603050405020304" pitchFamily="18" charset="-78"/>
              </a:rPr>
              <a:t>مفهوم البروتوكول</a:t>
            </a:r>
            <a:endParaRPr lang="en-US" sz="3100" dirty="0">
              <a:solidFill>
                <a:srgbClr val="002060"/>
              </a:solidFill>
              <a:effectLst/>
              <a:latin typeface="Simplified Arabic" panose="02020603050405020304" pitchFamily="18" charset="-78"/>
              <a:cs typeface="Simplified Arabic" panose="02020603050405020304" pitchFamily="18" charset="-78"/>
            </a:endParaRPr>
          </a:p>
        </p:txBody>
      </p:sp>
      <p:sp>
        <p:nvSpPr>
          <p:cNvPr id="8" name="Text Placeholder 7"/>
          <p:cNvSpPr>
            <a:spLocks noGrp="1"/>
          </p:cNvSpPr>
          <p:nvPr>
            <p:ph type="body" sz="half" idx="2"/>
          </p:nvPr>
        </p:nvSpPr>
        <p:spPr/>
        <p:txBody>
          <a:bodyPr>
            <a:normAutofit/>
          </a:bodyPr>
          <a:lstStyle/>
          <a:p>
            <a:pPr algn="justLow" rtl="1"/>
            <a:r>
              <a:rPr lang="ar-SA" sz="2000" dirty="0">
                <a:solidFill>
                  <a:srgbClr val="002060"/>
                </a:solidFill>
                <a:latin typeface="Simplified Arabic" panose="02020603050405020304" pitchFamily="18" charset="-78"/>
                <a:cs typeface="Simplified Arabic" panose="02020603050405020304" pitchFamily="18" charset="-78"/>
              </a:rPr>
              <a:t>تعتبر المراسم ( البروتوكول) محصلة لمجموع الإجراءات والتقاليد وقواعد اللياقة التي تسود المعاملات والاتصالات الدولية، كما تقوم تنفيذاً للقواعد الدولية والعامة أو بناء على العرف الدولي</a:t>
            </a:r>
            <a:endParaRPr lang="en-US" sz="2000" dirty="0">
              <a:solidFill>
                <a:srgbClr val="002060"/>
              </a:solidFill>
              <a:latin typeface="Simplified Arabic" panose="02020603050405020304" pitchFamily="18" charset="-78"/>
              <a:cs typeface="Simplified Arabic" panose="02020603050405020304" pitchFamily="18" charset="-78"/>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11</a:t>
            </a:fld>
            <a:endParaRPr lang="en-US"/>
          </a:p>
        </p:txBody>
      </p:sp>
      <p:sp>
        <p:nvSpPr>
          <p:cNvPr id="10" name="Title 5"/>
          <p:cNvSpPr txBox="1">
            <a:spLocks/>
          </p:cNvSpPr>
          <p:nvPr/>
        </p:nvSpPr>
        <p:spPr>
          <a:xfrm>
            <a:off x="5486399" y="419100"/>
            <a:ext cx="2514600" cy="776817"/>
          </a:xfrm>
          <a:prstGeom prst="round2SameRect">
            <a:avLst/>
          </a:prstGeom>
          <a:solidFill>
            <a:srgbClr val="66FF33">
              <a:alpha val="69804"/>
            </a:srgbClr>
          </a:solidFill>
          <a:ln>
            <a:noFill/>
          </a:ln>
          <a:effectLst>
            <a:outerShdw blurRad="152400" dist="12700" dir="5400000" sx="90000" sy="-19000" rotWithShape="0">
              <a:schemeClr val="tx2">
                <a:lumMod val="75000"/>
                <a:alpha val="26000"/>
              </a:scheme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914400" rtl="0" eaLnBrk="1" latinLnBrk="0" hangingPunct="1">
              <a:spcBef>
                <a:spcPct val="0"/>
              </a:spcBef>
              <a:buNone/>
              <a:defRPr sz="1800" b="1" kern="1200" spc="0">
                <a:solidFill>
                  <a:schemeClr val="bg1"/>
                </a:solidFill>
                <a:effectLst>
                  <a:outerShdw blurRad="50800" dist="38100" dir="2700000" algn="tl" rotWithShape="0">
                    <a:prstClr val="black">
                      <a:alpha val="40000"/>
                    </a:prstClr>
                  </a:outerShdw>
                </a:effectLst>
                <a:latin typeface="Courier New" pitchFamily="49" charset="0"/>
                <a:ea typeface="+mj-ea"/>
                <a:cs typeface="Courier New" pitchFamily="49" charset="0"/>
              </a:defRPr>
            </a:lvl1pPr>
          </a:lstStyle>
          <a:p>
            <a:pPr algn="ctr" rtl="1"/>
            <a:r>
              <a:rPr lang="ar-SA" sz="3200" dirty="0">
                <a:solidFill>
                  <a:srgbClr val="002060"/>
                </a:solidFill>
                <a:effectLst/>
                <a:latin typeface="Simplified Arabic" panose="02020603050405020304" pitchFamily="18" charset="-78"/>
                <a:cs typeface="Simplified Arabic" panose="02020603050405020304" pitchFamily="18" charset="-78"/>
              </a:rPr>
              <a:t>مفهوم الاتيكيت</a:t>
            </a:r>
            <a:endParaRPr lang="en-US" sz="3200" dirty="0">
              <a:solidFill>
                <a:srgbClr val="002060"/>
              </a:solidFill>
              <a:effectLst/>
              <a:latin typeface="Simplified Arabic" panose="02020603050405020304" pitchFamily="18" charset="-78"/>
              <a:cs typeface="Simplified Arabic" panose="02020603050405020304" pitchFamily="18" charset="-78"/>
            </a:endParaRPr>
          </a:p>
        </p:txBody>
      </p:sp>
      <p:sp>
        <p:nvSpPr>
          <p:cNvPr id="11" name="Text Placeholder 7"/>
          <p:cNvSpPr txBox="1">
            <a:spLocks/>
          </p:cNvSpPr>
          <p:nvPr/>
        </p:nvSpPr>
        <p:spPr>
          <a:xfrm>
            <a:off x="5257800" y="1195919"/>
            <a:ext cx="3008313" cy="3909219"/>
          </a:xfrm>
          <a:prstGeom prst="roundRect">
            <a:avLst>
              <a:gd name="adj" fmla="val 8289"/>
            </a:avLst>
          </a:prstGeom>
          <a:gradFill flip="none" rotWithShape="1">
            <a:gsLst>
              <a:gs pos="0">
                <a:schemeClr val="accent1">
                  <a:lumMod val="40000"/>
                  <a:lumOff val="60000"/>
                </a:schemeClr>
              </a:gs>
              <a:gs pos="100000">
                <a:schemeClr val="bg1">
                  <a:alpha val="50000"/>
                </a:schemeClr>
              </a:gs>
            </a:gsLst>
            <a:lin ang="5400000" scaled="1"/>
            <a:tileRect/>
          </a:gradFill>
          <a:ln>
            <a:noFill/>
          </a:ln>
          <a:effectLst>
            <a:outerShdw blurRad="50800" dist="38100" dir="5400000" algn="t" rotWithShape="0">
              <a:prstClr val="black">
                <a:alpha val="40000"/>
              </a:prstClr>
            </a:outerShdw>
            <a:reflection blurRad="6350" stA="50000" endA="275" endPos="40000" dist="101600" dir="5400000" sy="-100000" algn="bl" rotWithShape="0"/>
          </a:effectLst>
          <a:scene3d>
            <a:camera prst="orthographicFront">
              <a:rot lat="0" lon="0" rev="0"/>
            </a:camera>
            <a:lightRig rig="balanced" dir="t">
              <a:rot lat="0" lon="0" rev="8700000"/>
            </a:lightRig>
          </a:scene3d>
          <a:sp3d>
            <a:bevelT w="190500" h="38100"/>
          </a:sp3d>
        </p:spPr>
        <p:txBody>
          <a:bodyPr vert="horz" lIns="182880" tIns="182880" rIns="91440" bIns="45720" rtlCol="0">
            <a:normAutofit/>
          </a:bodyPr>
          <a:lstStyle>
            <a:lvl1pPr marL="0" indent="0" algn="l" defTabSz="914400" rtl="0" eaLnBrk="1" latinLnBrk="0" hangingPunct="1">
              <a:spcBef>
                <a:spcPct val="20000"/>
              </a:spcBef>
              <a:buClr>
                <a:schemeClr val="accent6">
                  <a:lumMod val="50000"/>
                </a:schemeClr>
              </a:buClr>
              <a:buFont typeface="Arial" pitchFamily="34" charset="0"/>
              <a:buNone/>
              <a:defRPr sz="1400" b="1" kern="1200" spc="0">
                <a:solidFill>
                  <a:srgbClr val="333333"/>
                </a:solidFill>
                <a:effectLst>
                  <a:outerShdw blurRad="50800" dist="38100" dir="2700000" algn="tl" rotWithShape="0">
                    <a:prstClr val="black">
                      <a:alpha val="40000"/>
                    </a:prstClr>
                  </a:outerShdw>
                </a:effectLst>
                <a:latin typeface="Courier New" pitchFamily="49" charset="0"/>
                <a:ea typeface="+mn-ea"/>
                <a:cs typeface="Courier New" pitchFamily="49" charset="0"/>
              </a:defRPr>
            </a:lvl1pPr>
            <a:lvl2pPr marL="457200" indent="0" algn="l" defTabSz="914400" rtl="0" eaLnBrk="1" latinLnBrk="0" hangingPunct="1">
              <a:spcBef>
                <a:spcPct val="20000"/>
              </a:spcBef>
              <a:buFont typeface="Arial" pitchFamily="34" charset="0"/>
              <a:buNone/>
              <a:defRPr sz="1200" b="1" kern="1200" spc="0">
                <a:solidFill>
                  <a:srgbClr val="333333"/>
                </a:solidFill>
                <a:effectLst>
                  <a:outerShdw blurRad="50800" dist="38100" dir="2700000" algn="tl" rotWithShape="0">
                    <a:prstClr val="black">
                      <a:alpha val="40000"/>
                    </a:prstClr>
                  </a:outerShdw>
                </a:effectLst>
                <a:latin typeface="Courier New" pitchFamily="49" charset="0"/>
                <a:ea typeface="+mn-ea"/>
                <a:cs typeface="Courier New" pitchFamily="49" charset="0"/>
              </a:defRPr>
            </a:lvl2pPr>
            <a:lvl3pPr marL="914400" indent="0" algn="l" defTabSz="914400" rtl="0" eaLnBrk="1" latinLnBrk="0" hangingPunct="1">
              <a:spcBef>
                <a:spcPct val="20000"/>
              </a:spcBef>
              <a:buClr>
                <a:srgbClr val="66FF33"/>
              </a:buClr>
              <a:buFont typeface="Arial" pitchFamily="34" charset="0"/>
              <a:buNone/>
              <a:defRPr sz="1000" b="1" kern="1200" spc="0">
                <a:solidFill>
                  <a:srgbClr val="333333"/>
                </a:solidFill>
                <a:effectLst>
                  <a:outerShdw blurRad="50800" dist="38100" dir="2700000" algn="tl" rotWithShape="0">
                    <a:prstClr val="black">
                      <a:alpha val="40000"/>
                    </a:prstClr>
                  </a:outerShdw>
                </a:effectLst>
                <a:latin typeface="Courier New" pitchFamily="49" charset="0"/>
                <a:ea typeface="+mn-ea"/>
                <a:cs typeface="Courier New" pitchFamily="49" charset="0"/>
              </a:defRPr>
            </a:lvl3pPr>
            <a:lvl4pPr marL="1371600" indent="0" algn="l" defTabSz="914400" rtl="0" eaLnBrk="1" latinLnBrk="0" hangingPunct="1">
              <a:spcBef>
                <a:spcPct val="20000"/>
              </a:spcBef>
              <a:buFont typeface="Arial" pitchFamily="34" charset="0"/>
              <a:buNone/>
              <a:defRPr sz="900" b="1" kern="1200" spc="0">
                <a:solidFill>
                  <a:srgbClr val="333333"/>
                </a:solidFill>
                <a:effectLst>
                  <a:outerShdw blurRad="50800" dist="38100" dir="2700000" algn="tl" rotWithShape="0">
                    <a:prstClr val="black">
                      <a:alpha val="40000"/>
                    </a:prstClr>
                  </a:outerShdw>
                </a:effectLst>
                <a:latin typeface="Courier New" pitchFamily="49" charset="0"/>
                <a:ea typeface="+mn-ea"/>
                <a:cs typeface="Courier New" pitchFamily="49" charset="0"/>
              </a:defRPr>
            </a:lvl4pPr>
            <a:lvl5pPr marL="1828800" indent="0" algn="l" defTabSz="914400" rtl="0" eaLnBrk="1" latinLnBrk="0" hangingPunct="1">
              <a:spcBef>
                <a:spcPct val="20000"/>
              </a:spcBef>
              <a:buFont typeface="Arial" pitchFamily="34" charset="0"/>
              <a:buNone/>
              <a:defRPr sz="900" b="1" kern="1200" spc="0">
                <a:solidFill>
                  <a:srgbClr val="333333"/>
                </a:solidFill>
                <a:effectLst>
                  <a:outerShdw blurRad="50800" dist="38100" dir="2700000" algn="tl" rotWithShape="0">
                    <a:prstClr val="black">
                      <a:alpha val="40000"/>
                    </a:prstClr>
                  </a:outerShdw>
                </a:effectLst>
                <a:latin typeface="Courier New" pitchFamily="49" charset="0"/>
                <a:ea typeface="+mn-ea"/>
                <a:cs typeface="Courier New" pitchFamily="49"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justLow" rtl="1"/>
            <a:r>
              <a:rPr lang="ar-SA" sz="2000" dirty="0">
                <a:solidFill>
                  <a:srgbClr val="002060"/>
                </a:solidFill>
                <a:latin typeface="Simplified Arabic" panose="02020603050405020304" pitchFamily="18" charset="-78"/>
                <a:cs typeface="Simplified Arabic" panose="02020603050405020304" pitchFamily="18" charset="-78"/>
              </a:rPr>
              <a:t>يعرف الاتيكيت بأنه "فن الخصال الحميدة" أو "السلوك بالغ التهذيب" وتتعلق قواعد الاتيكيت بآداب السلوك، والأخلاق والصفات الحسنة</a:t>
            </a:r>
            <a:endParaRPr lang="en-US" sz="2000" dirty="0">
              <a:solidFill>
                <a:srgbClr val="002060"/>
              </a:solidFill>
              <a:latin typeface="Simplified Arabic" panose="02020603050405020304" pitchFamily="18" charset="-78"/>
              <a:cs typeface="Simplified Arabic" panose="02020603050405020304" pitchFamily="18" charset="-78"/>
            </a:endParaRP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82254" y="3555335"/>
            <a:ext cx="3321694" cy="1549802"/>
          </a:xfrm>
          <a:prstGeom prst="rect">
            <a:avLst/>
          </a:prstGeom>
          <a:ln>
            <a:noFill/>
          </a:ln>
          <a:effectLst>
            <a:softEdge rad="112500"/>
          </a:effectLst>
        </p:spPr>
      </p:pic>
      <p:pic>
        <p:nvPicPr>
          <p:cNvPr id="12" name="Picture 11" descr="http://3.bp.blogspot.com/-YP17tU9RObk/T0fgjk28O2I/AAAAAAAABJM/ltOkpjruaAE/s1600/154194_169022826462061_100000630356882_387550_5131265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6711" y="3390900"/>
            <a:ext cx="2630490" cy="1477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barn(inVertical)">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07CD1E3675BD4affA6CA63955D31575C# #AutoShape 3"/>
          <p:cNvSpPr>
            <a:spLocks noChangeArrowheads="1"/>
          </p:cNvSpPr>
          <p:nvPr/>
        </p:nvSpPr>
        <p:spPr bwMode="auto">
          <a:xfrm>
            <a:off x="809625" y="1781175"/>
            <a:ext cx="7524750" cy="2347913"/>
          </a:xfrm>
          <a:prstGeom prst="rect">
            <a:avLst/>
          </a:prstGeom>
          <a:solidFill>
            <a:srgbClr val="C300E6">
              <a:lumMod val="60000"/>
              <a:lumOff val="40000"/>
              <a:alpha val="78000"/>
            </a:srgbClr>
          </a:solidFill>
          <a:ln w="12700">
            <a:solidFill>
              <a:srgbClr val="FFFFFF"/>
            </a:solidFill>
            <a:miter lim="800000"/>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srgbClr val="808080"/>
              </a:solidFill>
              <a:effectLst/>
              <a:uLnTx/>
              <a:uFillTx/>
            </a:endParaRPr>
          </a:p>
        </p:txBody>
      </p:sp>
      <p:sp>
        <p:nvSpPr>
          <p:cNvPr id="9" name="AutoShape 3" descr="D8FCD644EF414d608FD23FABDBB2453F# #AutoShape 3"/>
          <p:cNvSpPr>
            <a:spLocks noChangeArrowheads="1"/>
          </p:cNvSpPr>
          <p:nvPr/>
        </p:nvSpPr>
        <p:spPr bwMode="auto">
          <a:xfrm>
            <a:off x="914400" y="1638300"/>
            <a:ext cx="7315200" cy="2378075"/>
          </a:xfrm>
          <a:prstGeom prst="rect">
            <a:avLst/>
          </a:prstGeom>
          <a:solidFill>
            <a:srgbClr val="C300E6">
              <a:lumMod val="75000"/>
              <a:alpha val="80000"/>
            </a:srgbClr>
          </a:solidFill>
          <a:ln w="12700">
            <a:solidFill>
              <a:srgbClr val="FFFFFF"/>
            </a:solidFill>
            <a:miter lim="800000"/>
            <a:headEnd/>
            <a:tailEnd/>
          </a:ln>
        </p:spPr>
        <p:txBody>
          <a:bodyPr wrap="none" anchor="ctr"/>
          <a:lstStyle/>
          <a:p>
            <a:pPr lvl="0" algn="ctr" rtl="1" eaLnBrk="0" fontAlgn="base" hangingPunct="0">
              <a:spcBef>
                <a:spcPct val="0"/>
              </a:spcBef>
              <a:spcAft>
                <a:spcPct val="0"/>
              </a:spcAft>
            </a:pPr>
            <a:r>
              <a:rPr lang="ar-EG" altLang="zh-CN" sz="4800" b="1" kern="0" dirty="0">
                <a:solidFill>
                  <a:srgbClr val="FFFFFF"/>
                </a:solidFill>
                <a:latin typeface="Arial" pitchFamily="34" charset="0"/>
                <a:ea typeface="Microsoft YaHei" pitchFamily="34" charset="-122"/>
              </a:rPr>
              <a:t>إتيكيت التعامل الرسمي والاجتماعي</a:t>
            </a:r>
          </a:p>
        </p:txBody>
      </p:sp>
      <p:sp>
        <p:nvSpPr>
          <p:cNvPr id="10" name="Rectangle 13" descr="FD1DDF730CE4456e89755B07FE1653D0# #Rectangle 13"/>
          <p:cNvSpPr>
            <a:spLocks noChangeArrowheads="1"/>
          </p:cNvSpPr>
          <p:nvPr/>
        </p:nvSpPr>
        <p:spPr bwMode="auto">
          <a:xfrm>
            <a:off x="1081088" y="199707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29362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Bottom)">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157809" y="148053"/>
            <a:ext cx="8909992" cy="577175"/>
          </a:xfrm>
          <a:prstGeom prst="rect">
            <a:avLst/>
          </a:prstGeom>
          <a:ln/>
          <a:extLst/>
        </p:spPr>
        <p:style>
          <a:lnRef idx="2">
            <a:schemeClr val="accent2"/>
          </a:lnRef>
          <a:fillRef idx="1">
            <a:schemeClr val="lt1"/>
          </a:fillRef>
          <a:effectRef idx="0">
            <a:schemeClr val="accent2"/>
          </a:effectRef>
          <a:fontRef idx="minor">
            <a:schemeClr val="dk1"/>
          </a:fontRef>
        </p:style>
        <p:txBody>
          <a:bodyPr wrap="square"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800" b="1" dirty="0">
                <a:solidFill>
                  <a:srgbClr val="002060"/>
                </a:solidFill>
                <a:latin typeface="Simplified Arabic" panose="02020603050405020304" pitchFamily="18" charset="-78"/>
                <a:cs typeface="Simplified Arabic" panose="02020603050405020304" pitchFamily="18" charset="-78"/>
              </a:rPr>
              <a:t>يقول خبراء الإتيكيت على أنه توجد عشرة أعمال صعبة على الإنسان</a:t>
            </a:r>
            <a:endParaRPr lang="en-US" sz="2800" b="1" dirty="0">
              <a:solidFill>
                <a:srgbClr val="002060"/>
              </a:solidFill>
              <a:latin typeface="Simplified Arabic" panose="02020603050405020304" pitchFamily="18" charset="-78"/>
              <a:cs typeface="Simplified Arabic" panose="02020603050405020304" pitchFamily="18" charset="-78"/>
            </a:endParaRPr>
          </a:p>
        </p:txBody>
      </p:sp>
      <p:sp>
        <p:nvSpPr>
          <p:cNvPr id="5" name="圆角矩形 4"/>
          <p:cNvSpPr>
            <a:spLocks noChangeArrowheads="1"/>
          </p:cNvSpPr>
          <p:nvPr/>
        </p:nvSpPr>
        <p:spPr bwMode="auto">
          <a:xfrm>
            <a:off x="3276600" y="1015120"/>
            <a:ext cx="5358713" cy="486051"/>
          </a:xfrm>
          <a:prstGeom prst="roundRect">
            <a:avLst>
              <a:gd name="adj" fmla="val 16667"/>
            </a:avLst>
          </a:prstGeom>
          <a:solidFill>
            <a:srgbClr val="0062AC"/>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eaLnBrk="1" fontAlgn="base" hangingPunct="1">
              <a:lnSpc>
                <a:spcPct val="93000"/>
              </a:lnSpc>
              <a:spcBef>
                <a:spcPct val="0"/>
              </a:spcBef>
              <a:spcAft>
                <a:spcPct val="0"/>
              </a:spcAft>
              <a:buSzPct val="100000"/>
            </a:pPr>
            <a:endParaRPr lang="zh-CN" altLang="en-US" sz="136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 name="Picture 2" descr="C:\Documents and Settings\鱼不愚\桌面\3dicon1_zcool.com.cn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l="38753" r="35728" b="62553"/>
          <a:stretch>
            <a:fillRect/>
          </a:stretch>
        </p:blipFill>
        <p:spPr bwMode="auto">
          <a:xfrm>
            <a:off x="8315928" y="723900"/>
            <a:ext cx="864091"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8482745" y="1140345"/>
            <a:ext cx="5664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339643" eaLnBrk="1" fontAlgn="base" hangingPunct="1">
              <a:lnSpc>
                <a:spcPct val="93000"/>
              </a:lnSpc>
              <a:spcBef>
                <a:spcPct val="0"/>
              </a:spcBef>
              <a:spcAft>
                <a:spcPct val="0"/>
              </a:spcAft>
              <a:buSzPct val="100000"/>
            </a:pPr>
            <a:r>
              <a:rPr lang="en-US" sz="2419"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8" name="圆角矩形 8"/>
          <p:cNvSpPr>
            <a:spLocks noChangeArrowheads="1"/>
          </p:cNvSpPr>
          <p:nvPr/>
        </p:nvSpPr>
        <p:spPr bwMode="auto">
          <a:xfrm>
            <a:off x="2895600" y="1944017"/>
            <a:ext cx="5358713" cy="486051"/>
          </a:xfrm>
          <a:prstGeom prst="roundRect">
            <a:avLst>
              <a:gd name="adj" fmla="val 16667"/>
            </a:avLst>
          </a:prstGeom>
          <a:solidFill>
            <a:srgbClr val="0062AC"/>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eaLnBrk="1" fontAlgn="base" hangingPunct="1">
              <a:lnSpc>
                <a:spcPct val="93000"/>
              </a:lnSpc>
              <a:spcBef>
                <a:spcPct val="0"/>
              </a:spcBef>
              <a:spcAft>
                <a:spcPct val="0"/>
              </a:spcAft>
              <a:buSzPct val="100000"/>
            </a:pPr>
            <a:endParaRPr lang="zh-CN" altLang="en-US" sz="136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Picture 2" descr="C:\Documents and Settings\鱼不愚\桌面\3dicon1_zcool.com.cn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l="38753" r="35728" b="62553"/>
          <a:stretch>
            <a:fillRect/>
          </a:stretch>
        </p:blipFill>
        <p:spPr bwMode="auto">
          <a:xfrm>
            <a:off x="7934928" y="1641997"/>
            <a:ext cx="864091"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8101745" y="2069243"/>
            <a:ext cx="5664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339643" eaLnBrk="1" fontAlgn="base" hangingPunct="1">
              <a:lnSpc>
                <a:spcPct val="93000"/>
              </a:lnSpc>
              <a:spcBef>
                <a:spcPct val="0"/>
              </a:spcBef>
              <a:spcAft>
                <a:spcPct val="0"/>
              </a:spcAft>
              <a:buSzPct val="100000"/>
            </a:pPr>
            <a:r>
              <a:rPr lang="en-US" sz="2419"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p>
        </p:txBody>
      </p:sp>
      <p:sp>
        <p:nvSpPr>
          <p:cNvPr id="11" name="圆角矩形 12"/>
          <p:cNvSpPr>
            <a:spLocks noChangeArrowheads="1"/>
          </p:cNvSpPr>
          <p:nvPr/>
        </p:nvSpPr>
        <p:spPr bwMode="auto">
          <a:xfrm>
            <a:off x="2438400" y="2905319"/>
            <a:ext cx="5358714" cy="486051"/>
          </a:xfrm>
          <a:prstGeom prst="roundRect">
            <a:avLst>
              <a:gd name="adj" fmla="val 16667"/>
            </a:avLst>
          </a:prstGeom>
          <a:solidFill>
            <a:srgbClr val="0062AC"/>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eaLnBrk="1" fontAlgn="base" hangingPunct="1">
              <a:lnSpc>
                <a:spcPct val="93000"/>
              </a:lnSpc>
              <a:spcBef>
                <a:spcPct val="0"/>
              </a:spcBef>
              <a:spcAft>
                <a:spcPct val="0"/>
              </a:spcAft>
              <a:buSzPct val="100000"/>
            </a:pPr>
            <a:endParaRPr lang="zh-CN" altLang="en-US" sz="1361">
              <a:solidFill>
                <a:srgbClr val="FFFFFF"/>
              </a:solidFill>
              <a:latin typeface="Calibri" panose="020F0502020204030204" pitchFamily="34" charset="0"/>
            </a:endParaRPr>
          </a:p>
        </p:txBody>
      </p:sp>
      <p:pic>
        <p:nvPicPr>
          <p:cNvPr id="12" name="Picture 2" descr="C:\Documents and Settings\鱼不愚\桌面\3dicon1_zcool.com.cn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l="38753" r="35728" b="62553"/>
          <a:stretch>
            <a:fillRect/>
          </a:stretch>
        </p:blipFill>
        <p:spPr bwMode="auto">
          <a:xfrm>
            <a:off x="7477729" y="2614099"/>
            <a:ext cx="864091"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4"/>
          <p:cNvSpPr txBox="1">
            <a:spLocks noChangeArrowheads="1"/>
          </p:cNvSpPr>
          <p:nvPr/>
        </p:nvSpPr>
        <p:spPr bwMode="auto">
          <a:xfrm>
            <a:off x="7644547" y="3030543"/>
            <a:ext cx="5664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339643" eaLnBrk="1" fontAlgn="base" hangingPunct="1">
              <a:lnSpc>
                <a:spcPct val="93000"/>
              </a:lnSpc>
              <a:spcBef>
                <a:spcPct val="0"/>
              </a:spcBef>
              <a:spcAft>
                <a:spcPct val="0"/>
              </a:spcAft>
              <a:buSzPct val="100000"/>
            </a:pPr>
            <a:r>
              <a:rPr lang="en-US" sz="2419"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p>
        </p:txBody>
      </p:sp>
      <p:sp>
        <p:nvSpPr>
          <p:cNvPr id="14" name="内容占位符 2"/>
          <p:cNvSpPr txBox="1">
            <a:spLocks/>
          </p:cNvSpPr>
          <p:nvPr/>
        </p:nvSpPr>
        <p:spPr bwMode="auto">
          <a:xfrm>
            <a:off x="3276600" y="1022320"/>
            <a:ext cx="5219498"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1337" rIns="0" bIns="0" numCol="1" anchor="t" anchorCtr="0" compatLnSpc="1">
            <a:prstTxWarp prst="textNoShape">
              <a:avLst/>
            </a:prstTxWarp>
          </a:bodyPr>
          <a:lstStyle>
            <a:lvl1pPr marL="342900" indent="-342900" algn="l" defTabSz="449263" rtl="0" eaLnBrk="0" fontAlgn="base" hangingPunct="0">
              <a:lnSpc>
                <a:spcPct val="93000"/>
              </a:lnSpc>
              <a:spcBef>
                <a:spcPct val="0"/>
              </a:spcBef>
              <a:spcAft>
                <a:spcPts val="1425"/>
              </a:spcAft>
              <a:buSzPct val="100000"/>
              <a:buFont typeface="Times New Roman" pitchFamily="18" charset="0"/>
              <a:defRPr sz="3200">
                <a:latin typeface="+mn-lt"/>
                <a:ea typeface="+mn-ea"/>
                <a:cs typeface="+mn-cs"/>
              </a:defRPr>
            </a:lvl1pPr>
            <a:lvl2pPr marL="742950" indent="-285750" algn="l" defTabSz="449263" rtl="0" eaLnBrk="0" fontAlgn="base" hangingPunct="0">
              <a:lnSpc>
                <a:spcPct val="93000"/>
              </a:lnSpc>
              <a:spcBef>
                <a:spcPct val="0"/>
              </a:spcBef>
              <a:spcAft>
                <a:spcPts val="1138"/>
              </a:spcAft>
              <a:buSzPct val="100000"/>
              <a:buFont typeface="Times New Roman" pitchFamily="18" charset="0"/>
              <a:defRPr sz="2800">
                <a:latin typeface="+mn-lt"/>
                <a:ea typeface="+mn-ea"/>
              </a:defRPr>
            </a:lvl2pPr>
            <a:lvl3pPr marL="1143000" indent="-228600" algn="l" defTabSz="449263" rtl="0" eaLnBrk="0" fontAlgn="base" hangingPunct="0">
              <a:lnSpc>
                <a:spcPct val="93000"/>
              </a:lnSpc>
              <a:spcBef>
                <a:spcPct val="0"/>
              </a:spcBef>
              <a:spcAft>
                <a:spcPts val="850"/>
              </a:spcAft>
              <a:buSzPct val="100000"/>
              <a:buFont typeface="Times New Roman" pitchFamily="18" charset="0"/>
              <a:defRPr sz="2400">
                <a:latin typeface="+mn-lt"/>
                <a:ea typeface="+mn-ea"/>
              </a:defRPr>
            </a:lvl3pPr>
            <a:lvl4pPr marL="1600200" indent="-228600" algn="l" defTabSz="449263" rtl="0" eaLnBrk="0" fontAlgn="base" hangingPunct="0">
              <a:lnSpc>
                <a:spcPct val="93000"/>
              </a:lnSpc>
              <a:spcBef>
                <a:spcPct val="0"/>
              </a:spcBef>
              <a:spcAft>
                <a:spcPts val="575"/>
              </a:spcAft>
              <a:buSzPct val="100000"/>
              <a:buFont typeface="Times New Roman" pitchFamily="18" charset="0"/>
              <a:defRPr sz="2000">
                <a:latin typeface="+mn-lt"/>
                <a:ea typeface="+mn-ea"/>
              </a:defRPr>
            </a:lvl4pPr>
            <a:lvl5pPr marL="20574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5pPr>
            <a:lvl6pPr marL="25146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6pPr>
            <a:lvl7pPr marL="29718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7pPr>
            <a:lvl8pPr marL="34290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8pPr>
            <a:lvl9pPr marL="38862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9pPr>
          </a:lstStyle>
          <a:p>
            <a:pPr marL="0" indent="0" algn="ctr" rtl="1" eaLnBrk="1" hangingPunct="1"/>
            <a:r>
              <a:rPr lang="ar-EG" altLang="zh-CN" sz="2419"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 يقلع عن عادة راسخة</a:t>
            </a:r>
            <a:endParaRPr lang="zh-CN" altLang="en-US" sz="2419"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5" name="内容占位符 2"/>
          <p:cNvSpPr txBox="1">
            <a:spLocks noChangeArrowheads="1"/>
          </p:cNvSpPr>
          <p:nvPr/>
        </p:nvSpPr>
        <p:spPr bwMode="auto">
          <a:xfrm>
            <a:off x="2895601" y="1940417"/>
            <a:ext cx="5283106"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rtl="1" eaLnBrk="1" fontAlgn="base" hangingPunct="1">
              <a:lnSpc>
                <a:spcPct val="93000"/>
              </a:lnSpc>
              <a:spcBef>
                <a:spcPct val="0"/>
              </a:spcBef>
              <a:spcAft>
                <a:spcPct val="0"/>
              </a:spcAft>
              <a:buSzPct val="100000"/>
            </a:pPr>
            <a:r>
              <a:rPr lang="ar-EG" altLang="zh-CN" sz="2419"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 يحب عدوه</a:t>
            </a:r>
            <a:endParaRPr lang="zh-CN" altLang="en-US" sz="1361"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6" name="内容占位符 2"/>
          <p:cNvSpPr txBox="1">
            <a:spLocks noChangeArrowheads="1"/>
          </p:cNvSpPr>
          <p:nvPr/>
        </p:nvSpPr>
        <p:spPr bwMode="auto">
          <a:xfrm>
            <a:off x="2438400" y="2919720"/>
            <a:ext cx="5266304"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rtl="1" eaLnBrk="1" fontAlgn="base" hangingPunct="1">
              <a:lnSpc>
                <a:spcPct val="93000"/>
              </a:lnSpc>
              <a:spcBef>
                <a:spcPct val="0"/>
              </a:spcBef>
              <a:spcAft>
                <a:spcPct val="0"/>
              </a:spcAft>
              <a:buSzPct val="100000"/>
            </a:pPr>
            <a:r>
              <a:rPr lang="ar-EG" altLang="zh-CN" sz="2419"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 يفكر بطريقة منطقية</a:t>
            </a:r>
            <a:endParaRPr lang="zh-CN" altLang="en-US" sz="1361"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4098" name="Picture 2" descr="http://us.cdn1.123rf.com/168nwm/andreykr/andreykr1201/andreykr120100118/12166699-hands-tied-up-with-ch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70" y="1306237"/>
            <a:ext cx="1635072" cy="1848794"/>
          </a:xfrm>
          <a:prstGeom prst="rect">
            <a:avLst/>
          </a:prstGeom>
          <a:noFill/>
          <a:extLst>
            <a:ext uri="{909E8E84-426E-40DD-AFC4-6F175D3DCCD1}">
              <a14:hiddenFill xmlns:a14="http://schemas.microsoft.com/office/drawing/2010/main">
                <a:solidFill>
                  <a:srgbClr val="FFFFFF"/>
                </a:solidFill>
              </a14:hiddenFill>
            </a:ext>
          </a:extLst>
        </p:spPr>
      </p:pic>
      <p:sp>
        <p:nvSpPr>
          <p:cNvPr id="17" name="圆角矩形 4"/>
          <p:cNvSpPr>
            <a:spLocks noChangeArrowheads="1"/>
          </p:cNvSpPr>
          <p:nvPr/>
        </p:nvSpPr>
        <p:spPr bwMode="auto">
          <a:xfrm>
            <a:off x="1945181" y="3758320"/>
            <a:ext cx="5358713" cy="486051"/>
          </a:xfrm>
          <a:prstGeom prst="roundRect">
            <a:avLst>
              <a:gd name="adj" fmla="val 16667"/>
            </a:avLst>
          </a:prstGeom>
          <a:solidFill>
            <a:srgbClr val="0062AC"/>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eaLnBrk="1" fontAlgn="base" hangingPunct="1">
              <a:lnSpc>
                <a:spcPct val="93000"/>
              </a:lnSpc>
              <a:spcBef>
                <a:spcPct val="0"/>
              </a:spcBef>
              <a:spcAft>
                <a:spcPct val="0"/>
              </a:spcAft>
              <a:buSzPct val="100000"/>
            </a:pPr>
            <a:endParaRPr lang="zh-CN" altLang="en-US" sz="136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8" name="Picture 2" descr="C:\Documents and Settings\鱼不愚\桌面\3dicon1_zcool.com.cn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l="38753" r="35728" b="62553"/>
          <a:stretch>
            <a:fillRect/>
          </a:stretch>
        </p:blipFill>
        <p:spPr bwMode="auto">
          <a:xfrm>
            <a:off x="6984509" y="3467100"/>
            <a:ext cx="864091"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5"/>
          <p:cNvSpPr txBox="1">
            <a:spLocks noChangeArrowheads="1"/>
          </p:cNvSpPr>
          <p:nvPr/>
        </p:nvSpPr>
        <p:spPr bwMode="auto">
          <a:xfrm>
            <a:off x="7151326" y="3883545"/>
            <a:ext cx="5664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339643" eaLnBrk="1" fontAlgn="base" hangingPunct="1">
              <a:lnSpc>
                <a:spcPct val="93000"/>
              </a:lnSpc>
              <a:spcBef>
                <a:spcPct val="0"/>
              </a:spcBef>
              <a:spcAft>
                <a:spcPct val="0"/>
              </a:spcAft>
              <a:buSzPct val="100000"/>
            </a:pPr>
            <a:r>
              <a:rPr lang="en-US" sz="2419"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p>
        </p:txBody>
      </p:sp>
      <p:sp>
        <p:nvSpPr>
          <p:cNvPr id="20" name="圆角矩形 8"/>
          <p:cNvSpPr>
            <a:spLocks noChangeArrowheads="1"/>
          </p:cNvSpPr>
          <p:nvPr/>
        </p:nvSpPr>
        <p:spPr bwMode="auto">
          <a:xfrm>
            <a:off x="1447800" y="4687217"/>
            <a:ext cx="5358713" cy="486051"/>
          </a:xfrm>
          <a:prstGeom prst="roundRect">
            <a:avLst>
              <a:gd name="adj" fmla="val 16667"/>
            </a:avLst>
          </a:prstGeom>
          <a:solidFill>
            <a:srgbClr val="0062AC"/>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eaLnBrk="1" fontAlgn="base" hangingPunct="1">
              <a:lnSpc>
                <a:spcPct val="93000"/>
              </a:lnSpc>
              <a:spcBef>
                <a:spcPct val="0"/>
              </a:spcBef>
              <a:spcAft>
                <a:spcPct val="0"/>
              </a:spcAft>
              <a:buSzPct val="100000"/>
            </a:pPr>
            <a:endParaRPr lang="zh-CN" altLang="en-US" sz="136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1" name="Picture 2" descr="C:\Documents and Settings\鱼不愚\桌面\3dicon1_zcool.com.cn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l="38753" r="35728" b="62553"/>
          <a:stretch>
            <a:fillRect/>
          </a:stretch>
        </p:blipFill>
        <p:spPr bwMode="auto">
          <a:xfrm>
            <a:off x="6487128" y="4385197"/>
            <a:ext cx="864091"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0"/>
          <p:cNvSpPr txBox="1">
            <a:spLocks noChangeArrowheads="1"/>
          </p:cNvSpPr>
          <p:nvPr/>
        </p:nvSpPr>
        <p:spPr bwMode="auto">
          <a:xfrm>
            <a:off x="6653945" y="4812443"/>
            <a:ext cx="5664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339643" eaLnBrk="1" fontAlgn="base" hangingPunct="1">
              <a:lnSpc>
                <a:spcPct val="93000"/>
              </a:lnSpc>
              <a:spcBef>
                <a:spcPct val="0"/>
              </a:spcBef>
              <a:spcAft>
                <a:spcPct val="0"/>
              </a:spcAft>
              <a:buSzPct val="100000"/>
            </a:pPr>
            <a:r>
              <a:rPr lang="en-US" sz="2419"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05</a:t>
            </a:r>
          </a:p>
        </p:txBody>
      </p:sp>
      <p:sp>
        <p:nvSpPr>
          <p:cNvPr id="23" name="内容占位符 2"/>
          <p:cNvSpPr txBox="1">
            <a:spLocks/>
          </p:cNvSpPr>
          <p:nvPr/>
        </p:nvSpPr>
        <p:spPr bwMode="auto">
          <a:xfrm>
            <a:off x="1945181" y="3765520"/>
            <a:ext cx="5219498"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1337" rIns="0" bIns="0" numCol="1" anchor="t" anchorCtr="0" compatLnSpc="1">
            <a:prstTxWarp prst="textNoShape">
              <a:avLst/>
            </a:prstTxWarp>
          </a:bodyPr>
          <a:lstStyle>
            <a:lvl1pPr marL="342900" indent="-342900" algn="l" defTabSz="449263" rtl="0" eaLnBrk="0" fontAlgn="base" hangingPunct="0">
              <a:lnSpc>
                <a:spcPct val="93000"/>
              </a:lnSpc>
              <a:spcBef>
                <a:spcPct val="0"/>
              </a:spcBef>
              <a:spcAft>
                <a:spcPts val="1425"/>
              </a:spcAft>
              <a:buSzPct val="100000"/>
              <a:buFont typeface="Times New Roman" pitchFamily="18" charset="0"/>
              <a:defRPr sz="3200">
                <a:latin typeface="+mn-lt"/>
                <a:ea typeface="+mn-ea"/>
                <a:cs typeface="+mn-cs"/>
              </a:defRPr>
            </a:lvl1pPr>
            <a:lvl2pPr marL="742950" indent="-285750" algn="l" defTabSz="449263" rtl="0" eaLnBrk="0" fontAlgn="base" hangingPunct="0">
              <a:lnSpc>
                <a:spcPct val="93000"/>
              </a:lnSpc>
              <a:spcBef>
                <a:spcPct val="0"/>
              </a:spcBef>
              <a:spcAft>
                <a:spcPts val="1138"/>
              </a:spcAft>
              <a:buSzPct val="100000"/>
              <a:buFont typeface="Times New Roman" pitchFamily="18" charset="0"/>
              <a:defRPr sz="2800">
                <a:latin typeface="+mn-lt"/>
                <a:ea typeface="+mn-ea"/>
              </a:defRPr>
            </a:lvl2pPr>
            <a:lvl3pPr marL="1143000" indent="-228600" algn="l" defTabSz="449263" rtl="0" eaLnBrk="0" fontAlgn="base" hangingPunct="0">
              <a:lnSpc>
                <a:spcPct val="93000"/>
              </a:lnSpc>
              <a:spcBef>
                <a:spcPct val="0"/>
              </a:spcBef>
              <a:spcAft>
                <a:spcPts val="850"/>
              </a:spcAft>
              <a:buSzPct val="100000"/>
              <a:buFont typeface="Times New Roman" pitchFamily="18" charset="0"/>
              <a:defRPr sz="2400">
                <a:latin typeface="+mn-lt"/>
                <a:ea typeface="+mn-ea"/>
              </a:defRPr>
            </a:lvl3pPr>
            <a:lvl4pPr marL="1600200" indent="-228600" algn="l" defTabSz="449263" rtl="0" eaLnBrk="0" fontAlgn="base" hangingPunct="0">
              <a:lnSpc>
                <a:spcPct val="93000"/>
              </a:lnSpc>
              <a:spcBef>
                <a:spcPct val="0"/>
              </a:spcBef>
              <a:spcAft>
                <a:spcPts val="575"/>
              </a:spcAft>
              <a:buSzPct val="100000"/>
              <a:buFont typeface="Times New Roman" pitchFamily="18" charset="0"/>
              <a:defRPr sz="2000">
                <a:latin typeface="+mn-lt"/>
                <a:ea typeface="+mn-ea"/>
              </a:defRPr>
            </a:lvl4pPr>
            <a:lvl5pPr marL="20574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5pPr>
            <a:lvl6pPr marL="25146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6pPr>
            <a:lvl7pPr marL="29718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7pPr>
            <a:lvl8pPr marL="34290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8pPr>
            <a:lvl9pPr marL="38862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9pPr>
          </a:lstStyle>
          <a:p>
            <a:pPr marL="0" indent="0" algn="ctr" rtl="1" eaLnBrk="1" hangingPunct="1"/>
            <a:r>
              <a:rPr lang="ar-EG" altLang="zh-CN" sz="2419"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 يعترف بجهله</a:t>
            </a:r>
            <a:endParaRPr lang="zh-CN" altLang="en-US" sz="2419"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24" name="内容占位符 2"/>
          <p:cNvSpPr txBox="1">
            <a:spLocks noChangeArrowheads="1"/>
          </p:cNvSpPr>
          <p:nvPr/>
        </p:nvSpPr>
        <p:spPr bwMode="auto">
          <a:xfrm>
            <a:off x="1447801" y="4683617"/>
            <a:ext cx="5283106"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rtl="1" eaLnBrk="1" fontAlgn="base" hangingPunct="1">
              <a:lnSpc>
                <a:spcPct val="93000"/>
              </a:lnSpc>
              <a:spcBef>
                <a:spcPct val="0"/>
              </a:spcBef>
              <a:spcAft>
                <a:spcPct val="0"/>
              </a:spcAft>
              <a:buSzPct val="100000"/>
            </a:pPr>
            <a:r>
              <a:rPr lang="ar-EG" altLang="zh-CN" sz="2419"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 يتريث في إصدار أحكامه</a:t>
            </a:r>
            <a:endParaRPr lang="zh-CN" altLang="en-US" sz="1361"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Tree>
    <p:extLst>
      <p:ext uri="{BB962C8B-B14F-4D97-AF65-F5344CB8AC3E}">
        <p14:creationId xmlns:p14="http://schemas.microsoft.com/office/powerpoint/2010/main" val="4388537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down)">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par>
                                <p:cTn id="64" presetID="22" presetClass="entr" presetSubtype="4"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down)">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0" grpId="0"/>
      <p:bldP spid="11" grpId="0" animBg="1"/>
      <p:bldP spid="13" grpId="0"/>
      <p:bldP spid="14" grpId="0"/>
      <p:bldP spid="15" grpId="0"/>
      <p:bldP spid="16" grpId="0"/>
      <p:bldP spid="17" grpId="0" animBg="1"/>
      <p:bldP spid="19" grpId="0"/>
      <p:bldP spid="20" grpId="0" animBg="1"/>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157809" y="148053"/>
            <a:ext cx="8909992" cy="577175"/>
          </a:xfrm>
          <a:prstGeom prst="rect">
            <a:avLst/>
          </a:prstGeom>
          <a:ln/>
          <a:extLst/>
        </p:spPr>
        <p:style>
          <a:lnRef idx="2">
            <a:schemeClr val="accent2"/>
          </a:lnRef>
          <a:fillRef idx="1">
            <a:schemeClr val="lt1"/>
          </a:fillRef>
          <a:effectRef idx="0">
            <a:schemeClr val="accent2"/>
          </a:effectRef>
          <a:fontRef idx="minor">
            <a:schemeClr val="dk1"/>
          </a:fontRef>
        </p:style>
        <p:txBody>
          <a:bodyPr wrap="square"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800" b="1" dirty="0">
                <a:solidFill>
                  <a:srgbClr val="002060"/>
                </a:solidFill>
                <a:latin typeface="Simplified Arabic" panose="02020603050405020304" pitchFamily="18" charset="-78"/>
                <a:cs typeface="Simplified Arabic" panose="02020603050405020304" pitchFamily="18" charset="-78"/>
              </a:rPr>
              <a:t>يقول خبراء الإتيكيت على أنه توجد عشرة أعمال صعبة على الإنسان</a:t>
            </a:r>
            <a:endParaRPr lang="en-US" sz="2800" b="1" dirty="0">
              <a:solidFill>
                <a:srgbClr val="002060"/>
              </a:solidFill>
              <a:latin typeface="Simplified Arabic" panose="02020603050405020304" pitchFamily="18" charset="-78"/>
              <a:cs typeface="Simplified Arabic" panose="02020603050405020304" pitchFamily="18" charset="-78"/>
            </a:endParaRPr>
          </a:p>
        </p:txBody>
      </p:sp>
      <p:sp>
        <p:nvSpPr>
          <p:cNvPr id="5" name="圆角矩形 4"/>
          <p:cNvSpPr>
            <a:spLocks noChangeArrowheads="1"/>
          </p:cNvSpPr>
          <p:nvPr/>
        </p:nvSpPr>
        <p:spPr bwMode="auto">
          <a:xfrm>
            <a:off x="3276600" y="1015120"/>
            <a:ext cx="5358713" cy="486051"/>
          </a:xfrm>
          <a:prstGeom prst="roundRect">
            <a:avLst>
              <a:gd name="adj" fmla="val 16667"/>
            </a:avLst>
          </a:prstGeom>
          <a:solidFill>
            <a:srgbClr val="0062AC"/>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eaLnBrk="1" fontAlgn="base" hangingPunct="1">
              <a:lnSpc>
                <a:spcPct val="93000"/>
              </a:lnSpc>
              <a:spcBef>
                <a:spcPct val="0"/>
              </a:spcBef>
              <a:spcAft>
                <a:spcPct val="0"/>
              </a:spcAft>
              <a:buSzPct val="100000"/>
            </a:pPr>
            <a:endParaRPr lang="zh-CN" altLang="en-US" sz="136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 name="Picture 2" descr="C:\Documents and Settings\鱼不愚\桌面\3dicon1_zcool.com.cn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l="38753" r="35728" b="62553"/>
          <a:stretch>
            <a:fillRect/>
          </a:stretch>
        </p:blipFill>
        <p:spPr bwMode="auto">
          <a:xfrm>
            <a:off x="8315928" y="723900"/>
            <a:ext cx="864091"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8482745" y="1140345"/>
            <a:ext cx="5664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339643" eaLnBrk="1" fontAlgn="base" hangingPunct="1">
              <a:lnSpc>
                <a:spcPct val="93000"/>
              </a:lnSpc>
              <a:spcBef>
                <a:spcPct val="0"/>
              </a:spcBef>
              <a:spcAft>
                <a:spcPct val="0"/>
              </a:spcAft>
              <a:buSzPct val="100000"/>
            </a:pPr>
            <a:r>
              <a:rPr lang="en-US" sz="2419"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06</a:t>
            </a:r>
            <a:endParaRPr lang="en-US" sz="2419"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圆角矩形 8"/>
          <p:cNvSpPr>
            <a:spLocks noChangeArrowheads="1"/>
          </p:cNvSpPr>
          <p:nvPr/>
        </p:nvSpPr>
        <p:spPr bwMode="auto">
          <a:xfrm>
            <a:off x="2895600" y="1944017"/>
            <a:ext cx="5358713" cy="486051"/>
          </a:xfrm>
          <a:prstGeom prst="roundRect">
            <a:avLst>
              <a:gd name="adj" fmla="val 16667"/>
            </a:avLst>
          </a:prstGeom>
          <a:solidFill>
            <a:srgbClr val="0062AC"/>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eaLnBrk="1" fontAlgn="base" hangingPunct="1">
              <a:lnSpc>
                <a:spcPct val="93000"/>
              </a:lnSpc>
              <a:spcBef>
                <a:spcPct val="0"/>
              </a:spcBef>
              <a:spcAft>
                <a:spcPct val="0"/>
              </a:spcAft>
              <a:buSzPct val="100000"/>
            </a:pPr>
            <a:endParaRPr lang="zh-CN" altLang="en-US" sz="136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Picture 2" descr="C:\Documents and Settings\鱼不愚\桌面\3dicon1_zcool.com.cn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l="38753" r="35728" b="62553"/>
          <a:stretch>
            <a:fillRect/>
          </a:stretch>
        </p:blipFill>
        <p:spPr bwMode="auto">
          <a:xfrm>
            <a:off x="7934928" y="1641997"/>
            <a:ext cx="864091"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8101745" y="2069243"/>
            <a:ext cx="5664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339643" eaLnBrk="1" fontAlgn="base" hangingPunct="1">
              <a:lnSpc>
                <a:spcPct val="93000"/>
              </a:lnSpc>
              <a:spcBef>
                <a:spcPct val="0"/>
              </a:spcBef>
              <a:spcAft>
                <a:spcPct val="0"/>
              </a:spcAft>
              <a:buSzPct val="100000"/>
            </a:pPr>
            <a:r>
              <a:rPr lang="en-US" sz="2419"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07</a:t>
            </a:r>
            <a:endParaRPr lang="en-US" sz="2419"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圆角矩形 12"/>
          <p:cNvSpPr>
            <a:spLocks noChangeArrowheads="1"/>
          </p:cNvSpPr>
          <p:nvPr/>
        </p:nvSpPr>
        <p:spPr bwMode="auto">
          <a:xfrm>
            <a:off x="2438400" y="2905319"/>
            <a:ext cx="5358714" cy="486051"/>
          </a:xfrm>
          <a:prstGeom prst="roundRect">
            <a:avLst>
              <a:gd name="adj" fmla="val 16667"/>
            </a:avLst>
          </a:prstGeom>
          <a:solidFill>
            <a:srgbClr val="0062AC"/>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eaLnBrk="1" fontAlgn="base" hangingPunct="1">
              <a:lnSpc>
                <a:spcPct val="93000"/>
              </a:lnSpc>
              <a:spcBef>
                <a:spcPct val="0"/>
              </a:spcBef>
              <a:spcAft>
                <a:spcPct val="0"/>
              </a:spcAft>
              <a:buSzPct val="100000"/>
            </a:pPr>
            <a:endParaRPr lang="zh-CN" altLang="en-US" sz="1361">
              <a:solidFill>
                <a:srgbClr val="FFFFFF"/>
              </a:solidFill>
              <a:latin typeface="Calibri" panose="020F0502020204030204" pitchFamily="34" charset="0"/>
            </a:endParaRPr>
          </a:p>
        </p:txBody>
      </p:sp>
      <p:pic>
        <p:nvPicPr>
          <p:cNvPr id="12" name="Picture 2" descr="C:\Documents and Settings\鱼不愚\桌面\3dicon1_zcool.com.cn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l="38753" r="35728" b="62553"/>
          <a:stretch>
            <a:fillRect/>
          </a:stretch>
        </p:blipFill>
        <p:spPr bwMode="auto">
          <a:xfrm>
            <a:off x="7477729" y="2614099"/>
            <a:ext cx="864091"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4"/>
          <p:cNvSpPr txBox="1">
            <a:spLocks noChangeArrowheads="1"/>
          </p:cNvSpPr>
          <p:nvPr/>
        </p:nvSpPr>
        <p:spPr bwMode="auto">
          <a:xfrm>
            <a:off x="7644547" y="3030543"/>
            <a:ext cx="5664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339643" eaLnBrk="1" fontAlgn="base" hangingPunct="1">
              <a:lnSpc>
                <a:spcPct val="93000"/>
              </a:lnSpc>
              <a:spcBef>
                <a:spcPct val="0"/>
              </a:spcBef>
              <a:spcAft>
                <a:spcPct val="0"/>
              </a:spcAft>
              <a:buSzPct val="100000"/>
            </a:pPr>
            <a:r>
              <a:rPr lang="en-US" sz="2419"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08</a:t>
            </a:r>
            <a:endParaRPr lang="en-US" sz="2419"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内容占位符 2"/>
          <p:cNvSpPr txBox="1">
            <a:spLocks/>
          </p:cNvSpPr>
          <p:nvPr/>
        </p:nvSpPr>
        <p:spPr bwMode="auto">
          <a:xfrm>
            <a:off x="3276600" y="1022320"/>
            <a:ext cx="5219498"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1337" rIns="0" bIns="0" numCol="1" anchor="t" anchorCtr="0" compatLnSpc="1">
            <a:prstTxWarp prst="textNoShape">
              <a:avLst/>
            </a:prstTxWarp>
          </a:bodyPr>
          <a:lstStyle>
            <a:lvl1pPr marL="342900" indent="-342900" algn="l" defTabSz="449263" rtl="0" eaLnBrk="0" fontAlgn="base" hangingPunct="0">
              <a:lnSpc>
                <a:spcPct val="93000"/>
              </a:lnSpc>
              <a:spcBef>
                <a:spcPct val="0"/>
              </a:spcBef>
              <a:spcAft>
                <a:spcPts val="1425"/>
              </a:spcAft>
              <a:buSzPct val="100000"/>
              <a:buFont typeface="Times New Roman" pitchFamily="18" charset="0"/>
              <a:defRPr sz="3200">
                <a:latin typeface="+mn-lt"/>
                <a:ea typeface="+mn-ea"/>
                <a:cs typeface="+mn-cs"/>
              </a:defRPr>
            </a:lvl1pPr>
            <a:lvl2pPr marL="742950" indent="-285750" algn="l" defTabSz="449263" rtl="0" eaLnBrk="0" fontAlgn="base" hangingPunct="0">
              <a:lnSpc>
                <a:spcPct val="93000"/>
              </a:lnSpc>
              <a:spcBef>
                <a:spcPct val="0"/>
              </a:spcBef>
              <a:spcAft>
                <a:spcPts val="1138"/>
              </a:spcAft>
              <a:buSzPct val="100000"/>
              <a:buFont typeface="Times New Roman" pitchFamily="18" charset="0"/>
              <a:defRPr sz="2800">
                <a:latin typeface="+mn-lt"/>
                <a:ea typeface="+mn-ea"/>
              </a:defRPr>
            </a:lvl2pPr>
            <a:lvl3pPr marL="1143000" indent="-228600" algn="l" defTabSz="449263" rtl="0" eaLnBrk="0" fontAlgn="base" hangingPunct="0">
              <a:lnSpc>
                <a:spcPct val="93000"/>
              </a:lnSpc>
              <a:spcBef>
                <a:spcPct val="0"/>
              </a:spcBef>
              <a:spcAft>
                <a:spcPts val="850"/>
              </a:spcAft>
              <a:buSzPct val="100000"/>
              <a:buFont typeface="Times New Roman" pitchFamily="18" charset="0"/>
              <a:defRPr sz="2400">
                <a:latin typeface="+mn-lt"/>
                <a:ea typeface="+mn-ea"/>
              </a:defRPr>
            </a:lvl3pPr>
            <a:lvl4pPr marL="1600200" indent="-228600" algn="l" defTabSz="449263" rtl="0" eaLnBrk="0" fontAlgn="base" hangingPunct="0">
              <a:lnSpc>
                <a:spcPct val="93000"/>
              </a:lnSpc>
              <a:spcBef>
                <a:spcPct val="0"/>
              </a:spcBef>
              <a:spcAft>
                <a:spcPts val="575"/>
              </a:spcAft>
              <a:buSzPct val="100000"/>
              <a:buFont typeface="Times New Roman" pitchFamily="18" charset="0"/>
              <a:defRPr sz="2000">
                <a:latin typeface="+mn-lt"/>
                <a:ea typeface="+mn-ea"/>
              </a:defRPr>
            </a:lvl4pPr>
            <a:lvl5pPr marL="20574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5pPr>
            <a:lvl6pPr marL="25146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6pPr>
            <a:lvl7pPr marL="29718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7pPr>
            <a:lvl8pPr marL="34290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8pPr>
            <a:lvl9pPr marL="38862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9pPr>
          </a:lstStyle>
          <a:p>
            <a:pPr marL="0" indent="0" algn="ctr" rtl="1" eaLnBrk="1" hangingPunct="1"/>
            <a:r>
              <a:rPr lang="ar-EG" altLang="zh-CN" sz="2419"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 ينتظر دون أن ينفذ صبره</a:t>
            </a:r>
          </a:p>
        </p:txBody>
      </p:sp>
      <p:sp>
        <p:nvSpPr>
          <p:cNvPr id="15" name="内容占位符 2"/>
          <p:cNvSpPr txBox="1">
            <a:spLocks noChangeArrowheads="1"/>
          </p:cNvSpPr>
          <p:nvPr/>
        </p:nvSpPr>
        <p:spPr bwMode="auto">
          <a:xfrm>
            <a:off x="2895601" y="1940417"/>
            <a:ext cx="5283106"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rtl="1" eaLnBrk="1" fontAlgn="base" hangingPunct="1">
              <a:lnSpc>
                <a:spcPct val="93000"/>
              </a:lnSpc>
              <a:spcBef>
                <a:spcPct val="0"/>
              </a:spcBef>
              <a:spcAft>
                <a:spcPct val="0"/>
              </a:spcAft>
              <a:buSzPct val="100000"/>
            </a:pPr>
            <a:r>
              <a:rPr lang="ar-EG" altLang="zh-CN" sz="2419"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 يعاني دون شكوى</a:t>
            </a:r>
          </a:p>
        </p:txBody>
      </p:sp>
      <p:sp>
        <p:nvSpPr>
          <p:cNvPr id="16" name="内容占位符 2"/>
          <p:cNvSpPr txBox="1">
            <a:spLocks noChangeArrowheads="1"/>
          </p:cNvSpPr>
          <p:nvPr/>
        </p:nvSpPr>
        <p:spPr bwMode="auto">
          <a:xfrm>
            <a:off x="2438400" y="2919720"/>
            <a:ext cx="5266304"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rtl="1" eaLnBrk="1" fontAlgn="base" hangingPunct="1">
              <a:lnSpc>
                <a:spcPct val="93000"/>
              </a:lnSpc>
              <a:spcBef>
                <a:spcPct val="0"/>
              </a:spcBef>
              <a:spcAft>
                <a:spcPct val="0"/>
              </a:spcAft>
              <a:buSzPct val="100000"/>
            </a:pPr>
            <a:r>
              <a:rPr lang="ar-EG" altLang="zh-CN" sz="2419"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 يصمت في الوقت المناسب</a:t>
            </a:r>
          </a:p>
        </p:txBody>
      </p:sp>
      <p:pic>
        <p:nvPicPr>
          <p:cNvPr id="4098" name="Picture 2" descr="http://us.cdn1.123rf.com/168nwm/andreykr/andreykr1201/andreykr120100118/12166699-hands-tied-up-with-ch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70" y="1306237"/>
            <a:ext cx="1635072" cy="1848794"/>
          </a:xfrm>
          <a:prstGeom prst="rect">
            <a:avLst/>
          </a:prstGeom>
          <a:noFill/>
          <a:extLst>
            <a:ext uri="{909E8E84-426E-40DD-AFC4-6F175D3DCCD1}">
              <a14:hiddenFill xmlns:a14="http://schemas.microsoft.com/office/drawing/2010/main">
                <a:solidFill>
                  <a:srgbClr val="FFFFFF"/>
                </a:solidFill>
              </a14:hiddenFill>
            </a:ext>
          </a:extLst>
        </p:spPr>
      </p:pic>
      <p:sp>
        <p:nvSpPr>
          <p:cNvPr id="17" name="圆角矩形 4"/>
          <p:cNvSpPr>
            <a:spLocks noChangeArrowheads="1"/>
          </p:cNvSpPr>
          <p:nvPr/>
        </p:nvSpPr>
        <p:spPr bwMode="auto">
          <a:xfrm>
            <a:off x="1945181" y="3758320"/>
            <a:ext cx="5358713" cy="486051"/>
          </a:xfrm>
          <a:prstGeom prst="roundRect">
            <a:avLst>
              <a:gd name="adj" fmla="val 16667"/>
            </a:avLst>
          </a:prstGeom>
          <a:solidFill>
            <a:srgbClr val="0062AC"/>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eaLnBrk="1" fontAlgn="base" hangingPunct="1">
              <a:lnSpc>
                <a:spcPct val="93000"/>
              </a:lnSpc>
              <a:spcBef>
                <a:spcPct val="0"/>
              </a:spcBef>
              <a:spcAft>
                <a:spcPct val="0"/>
              </a:spcAft>
              <a:buSzPct val="100000"/>
            </a:pPr>
            <a:endParaRPr lang="zh-CN" altLang="en-US" sz="136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8" name="Picture 2" descr="C:\Documents and Settings\鱼不愚\桌面\3dicon1_zcool.com.cn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l="38753" r="35728" b="62553"/>
          <a:stretch>
            <a:fillRect/>
          </a:stretch>
        </p:blipFill>
        <p:spPr bwMode="auto">
          <a:xfrm>
            <a:off x="6984509" y="3467100"/>
            <a:ext cx="864091"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5"/>
          <p:cNvSpPr txBox="1">
            <a:spLocks noChangeArrowheads="1"/>
          </p:cNvSpPr>
          <p:nvPr/>
        </p:nvSpPr>
        <p:spPr bwMode="auto">
          <a:xfrm>
            <a:off x="7151326" y="3883545"/>
            <a:ext cx="5664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339643" eaLnBrk="1" fontAlgn="base" hangingPunct="1">
              <a:lnSpc>
                <a:spcPct val="93000"/>
              </a:lnSpc>
              <a:spcBef>
                <a:spcPct val="0"/>
              </a:spcBef>
              <a:spcAft>
                <a:spcPct val="0"/>
              </a:spcAft>
              <a:buSzPct val="100000"/>
            </a:pPr>
            <a:r>
              <a:rPr lang="en-US" sz="2419"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09</a:t>
            </a:r>
            <a:endParaRPr lang="en-US" sz="2419"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圆角矩形 8"/>
          <p:cNvSpPr>
            <a:spLocks noChangeArrowheads="1"/>
          </p:cNvSpPr>
          <p:nvPr/>
        </p:nvSpPr>
        <p:spPr bwMode="auto">
          <a:xfrm>
            <a:off x="1447800" y="4687217"/>
            <a:ext cx="5358713" cy="486051"/>
          </a:xfrm>
          <a:prstGeom prst="roundRect">
            <a:avLst>
              <a:gd name="adj" fmla="val 16667"/>
            </a:avLst>
          </a:prstGeom>
          <a:solidFill>
            <a:srgbClr val="0062AC"/>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eaLnBrk="1" fontAlgn="base" hangingPunct="1">
              <a:lnSpc>
                <a:spcPct val="93000"/>
              </a:lnSpc>
              <a:spcBef>
                <a:spcPct val="0"/>
              </a:spcBef>
              <a:spcAft>
                <a:spcPct val="0"/>
              </a:spcAft>
              <a:buSzPct val="100000"/>
            </a:pPr>
            <a:endParaRPr lang="zh-CN" altLang="en-US" sz="136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1" name="Picture 2" descr="C:\Documents and Settings\鱼不愚\桌面\3dicon1_zcool.com.cn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l="38753" r="35728" b="62553"/>
          <a:stretch>
            <a:fillRect/>
          </a:stretch>
        </p:blipFill>
        <p:spPr bwMode="auto">
          <a:xfrm>
            <a:off x="6487128" y="4385197"/>
            <a:ext cx="864091"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0"/>
          <p:cNvSpPr txBox="1">
            <a:spLocks noChangeArrowheads="1"/>
          </p:cNvSpPr>
          <p:nvPr/>
        </p:nvSpPr>
        <p:spPr bwMode="auto">
          <a:xfrm>
            <a:off x="6653945" y="4812443"/>
            <a:ext cx="5664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339643" eaLnBrk="1" fontAlgn="base" hangingPunct="1">
              <a:lnSpc>
                <a:spcPct val="93000"/>
              </a:lnSpc>
              <a:spcBef>
                <a:spcPct val="0"/>
              </a:spcBef>
              <a:spcAft>
                <a:spcPct val="0"/>
              </a:spcAft>
              <a:buSzPct val="100000"/>
            </a:pPr>
            <a:r>
              <a:rPr lang="en-US" sz="2419"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10</a:t>
            </a:r>
            <a:endParaRPr lang="en-US" sz="2419"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内容占位符 2"/>
          <p:cNvSpPr txBox="1">
            <a:spLocks/>
          </p:cNvSpPr>
          <p:nvPr/>
        </p:nvSpPr>
        <p:spPr bwMode="auto">
          <a:xfrm>
            <a:off x="1945181" y="3765520"/>
            <a:ext cx="5219498"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1337" rIns="0" bIns="0" numCol="1" anchor="t" anchorCtr="0" compatLnSpc="1">
            <a:prstTxWarp prst="textNoShape">
              <a:avLst/>
            </a:prstTxWarp>
          </a:bodyPr>
          <a:lstStyle>
            <a:lvl1pPr marL="342900" indent="-342900" algn="l" defTabSz="449263" rtl="0" eaLnBrk="0" fontAlgn="base" hangingPunct="0">
              <a:lnSpc>
                <a:spcPct val="93000"/>
              </a:lnSpc>
              <a:spcBef>
                <a:spcPct val="0"/>
              </a:spcBef>
              <a:spcAft>
                <a:spcPts val="1425"/>
              </a:spcAft>
              <a:buSzPct val="100000"/>
              <a:buFont typeface="Times New Roman" pitchFamily="18" charset="0"/>
              <a:defRPr sz="3200">
                <a:latin typeface="+mn-lt"/>
                <a:ea typeface="+mn-ea"/>
                <a:cs typeface="+mn-cs"/>
              </a:defRPr>
            </a:lvl1pPr>
            <a:lvl2pPr marL="742950" indent="-285750" algn="l" defTabSz="449263" rtl="0" eaLnBrk="0" fontAlgn="base" hangingPunct="0">
              <a:lnSpc>
                <a:spcPct val="93000"/>
              </a:lnSpc>
              <a:spcBef>
                <a:spcPct val="0"/>
              </a:spcBef>
              <a:spcAft>
                <a:spcPts val="1138"/>
              </a:spcAft>
              <a:buSzPct val="100000"/>
              <a:buFont typeface="Times New Roman" pitchFamily="18" charset="0"/>
              <a:defRPr sz="2800">
                <a:latin typeface="+mn-lt"/>
                <a:ea typeface="+mn-ea"/>
              </a:defRPr>
            </a:lvl2pPr>
            <a:lvl3pPr marL="1143000" indent="-228600" algn="l" defTabSz="449263" rtl="0" eaLnBrk="0" fontAlgn="base" hangingPunct="0">
              <a:lnSpc>
                <a:spcPct val="93000"/>
              </a:lnSpc>
              <a:spcBef>
                <a:spcPct val="0"/>
              </a:spcBef>
              <a:spcAft>
                <a:spcPts val="850"/>
              </a:spcAft>
              <a:buSzPct val="100000"/>
              <a:buFont typeface="Times New Roman" pitchFamily="18" charset="0"/>
              <a:defRPr sz="2400">
                <a:latin typeface="+mn-lt"/>
                <a:ea typeface="+mn-ea"/>
              </a:defRPr>
            </a:lvl3pPr>
            <a:lvl4pPr marL="1600200" indent="-228600" algn="l" defTabSz="449263" rtl="0" eaLnBrk="0" fontAlgn="base" hangingPunct="0">
              <a:lnSpc>
                <a:spcPct val="93000"/>
              </a:lnSpc>
              <a:spcBef>
                <a:spcPct val="0"/>
              </a:spcBef>
              <a:spcAft>
                <a:spcPts val="575"/>
              </a:spcAft>
              <a:buSzPct val="100000"/>
              <a:buFont typeface="Times New Roman" pitchFamily="18" charset="0"/>
              <a:defRPr sz="2000">
                <a:latin typeface="+mn-lt"/>
                <a:ea typeface="+mn-ea"/>
              </a:defRPr>
            </a:lvl4pPr>
            <a:lvl5pPr marL="20574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5pPr>
            <a:lvl6pPr marL="25146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6pPr>
            <a:lvl7pPr marL="29718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7pPr>
            <a:lvl8pPr marL="34290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8pPr>
            <a:lvl9pPr marL="3886200" indent="-228600" algn="l" defTabSz="449263" rtl="0" eaLnBrk="0" fontAlgn="base" hangingPunct="0">
              <a:lnSpc>
                <a:spcPct val="93000"/>
              </a:lnSpc>
              <a:spcBef>
                <a:spcPct val="0"/>
              </a:spcBef>
              <a:spcAft>
                <a:spcPts val="288"/>
              </a:spcAft>
              <a:buSzPct val="100000"/>
              <a:buFont typeface="Times New Roman" pitchFamily="18" charset="0"/>
              <a:defRPr sz="2000">
                <a:latin typeface="+mn-lt"/>
                <a:ea typeface="+mn-ea"/>
              </a:defRPr>
            </a:lvl9pPr>
          </a:lstStyle>
          <a:p>
            <a:pPr marL="0" indent="0" algn="ctr" rtl="1" eaLnBrk="1" hangingPunct="1"/>
            <a:r>
              <a:rPr lang="ar-EG" altLang="zh-CN" sz="2419"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 يركز في ذروة المعمعة</a:t>
            </a:r>
          </a:p>
        </p:txBody>
      </p:sp>
      <p:sp>
        <p:nvSpPr>
          <p:cNvPr id="24" name="内容占位符 2"/>
          <p:cNvSpPr txBox="1">
            <a:spLocks noChangeArrowheads="1"/>
          </p:cNvSpPr>
          <p:nvPr/>
        </p:nvSpPr>
        <p:spPr bwMode="auto">
          <a:xfrm>
            <a:off x="1447801" y="4683617"/>
            <a:ext cx="5283106"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339643" rtl="1" eaLnBrk="1" fontAlgn="base" hangingPunct="1">
              <a:lnSpc>
                <a:spcPct val="93000"/>
              </a:lnSpc>
              <a:spcBef>
                <a:spcPct val="0"/>
              </a:spcBef>
              <a:spcAft>
                <a:spcPct val="0"/>
              </a:spcAft>
              <a:buSzPct val="100000"/>
            </a:pPr>
            <a:r>
              <a:rPr lang="ar-EG" altLang="zh-CN" sz="20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 يخدم دون أن ينتظر مقابلا أو مديحا أو اعترافا بالجميل</a:t>
            </a:r>
          </a:p>
        </p:txBody>
      </p:sp>
    </p:spTree>
    <p:extLst>
      <p:ext uri="{BB962C8B-B14F-4D97-AF65-F5344CB8AC3E}">
        <p14:creationId xmlns:p14="http://schemas.microsoft.com/office/powerpoint/2010/main" val="6643337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down)">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par>
                                <p:cTn id="64" presetID="22" presetClass="entr" presetSubtype="4"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down)">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0" grpId="0"/>
      <p:bldP spid="11" grpId="0" animBg="1"/>
      <p:bldP spid="13" grpId="0"/>
      <p:bldP spid="14" grpId="0"/>
      <p:bldP spid="15" grpId="0"/>
      <p:bldP spid="16" grpId="0"/>
      <p:bldP spid="17" grpId="0" animBg="1"/>
      <p:bldP spid="19" grpId="0"/>
      <p:bldP spid="20" grpId="0" animBg="1"/>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lahaonline.com/media/images/articles/ebda3/journalingjjjjjop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411" y="4990236"/>
            <a:ext cx="1127225" cy="752423"/>
          </a:xfrm>
          <a:prstGeom prst="rect">
            <a:avLst/>
          </a:prstGeom>
          <a:noFill/>
          <a:extLst>
            <a:ext uri="{909E8E84-426E-40DD-AFC4-6F175D3DCCD1}">
              <a14:hiddenFill xmlns:a14="http://schemas.microsoft.com/office/drawing/2010/main">
                <a:solidFill>
                  <a:srgbClr val="FFFFFF"/>
                </a:solidFill>
              </a14:hiddenFill>
            </a:ext>
          </a:extLst>
        </p:spPr>
      </p:pic>
      <p:sp>
        <p:nvSpPr>
          <p:cNvPr id="5122" name="Text Box 10"/>
          <p:cNvSpPr txBox="1">
            <a:spLocks noChangeArrowheads="1"/>
          </p:cNvSpPr>
          <p:nvPr/>
        </p:nvSpPr>
        <p:spPr bwMode="auto">
          <a:xfrm>
            <a:off x="1169643" y="26778"/>
            <a:ext cx="6886323" cy="947276"/>
          </a:xfrm>
          <a:prstGeom prst="rect">
            <a:avLst/>
          </a:prstGeom>
          <a:ln/>
          <a:extLst/>
        </p:spPr>
        <p:style>
          <a:lnRef idx="2">
            <a:schemeClr val="accent2"/>
          </a:lnRef>
          <a:fillRef idx="1">
            <a:schemeClr val="lt1"/>
          </a:fillRef>
          <a:effectRef idx="0">
            <a:schemeClr val="accent2"/>
          </a:effectRef>
          <a:fontRef idx="minor">
            <a:schemeClr val="dk1"/>
          </a:fontRef>
        </p:style>
        <p:txBody>
          <a:bodyPr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419" b="1" i="1" dirty="0">
                <a:solidFill>
                  <a:srgbClr val="C00000"/>
                </a:solidFill>
                <a:latin typeface="Arial Black" pitchFamily="34" charset="0"/>
              </a:rPr>
              <a:t>وصايا</a:t>
            </a:r>
            <a:r>
              <a:rPr lang="ar-EG" sz="2419" b="1" dirty="0">
                <a:solidFill>
                  <a:srgbClr val="C00000"/>
                </a:solidFill>
                <a:latin typeface="Arial Black" pitchFamily="34" charset="0"/>
              </a:rPr>
              <a:t> </a:t>
            </a:r>
            <a:r>
              <a:rPr lang="ar-EG" sz="2419" b="1" dirty="0">
                <a:solidFill>
                  <a:srgbClr val="002060"/>
                </a:solidFill>
                <a:latin typeface="Arial Black" pitchFamily="34" charset="0"/>
              </a:rPr>
              <a:t>– عليلك ان </a:t>
            </a:r>
            <a:r>
              <a:rPr lang="ar-SA" sz="2419" b="1" dirty="0">
                <a:solidFill>
                  <a:srgbClr val="002060"/>
                </a:solidFill>
                <a:latin typeface="Arial Black" pitchFamily="34" charset="0"/>
              </a:rPr>
              <a:t>تملك النظرة السليمة للأمور فسوف تتمكن من أن تحيا حياة مليئة بالرضى والسعادة</a:t>
            </a:r>
            <a:endParaRPr lang="en-US" sz="2419" b="1" dirty="0">
              <a:solidFill>
                <a:srgbClr val="002060"/>
              </a:solidFill>
              <a:latin typeface="Arial Black" pitchFamily="34" charset="0"/>
            </a:endParaRPr>
          </a:p>
        </p:txBody>
      </p:sp>
      <p:sp>
        <p:nvSpPr>
          <p:cNvPr id="2" name="Rectangle 1"/>
          <p:cNvSpPr/>
          <p:nvPr/>
        </p:nvSpPr>
        <p:spPr bwMode="auto">
          <a:xfrm>
            <a:off x="743712" y="1137332"/>
            <a:ext cx="7656203" cy="1175798"/>
          </a:xfrm>
          <a:prstGeom prst="rect">
            <a:avLst/>
          </a:prstGeom>
          <a:gradFill flip="none" rotWithShape="1">
            <a:gsLst>
              <a:gs pos="0">
                <a:srgbClr val="00B8FF">
                  <a:tint val="66000"/>
                  <a:satMod val="160000"/>
                </a:srgbClr>
              </a:gs>
              <a:gs pos="50000">
                <a:srgbClr val="00B8FF">
                  <a:tint val="44500"/>
                  <a:satMod val="160000"/>
                </a:srgbClr>
              </a:gs>
              <a:gs pos="100000">
                <a:srgbClr val="00B8FF">
                  <a:tint val="23500"/>
                  <a:satMod val="160000"/>
                </a:srgbClr>
              </a:gs>
            </a:gsLst>
            <a:path path="circle">
              <a:fillToRect t="100000" r="100000"/>
            </a:path>
            <a:tileRect l="-100000" b="-100000"/>
          </a:gradFill>
          <a:ln w="9525" cap="flat" cmpd="sng" algn="ctr">
            <a:noFill/>
            <a:prstDash val="solid"/>
            <a:round/>
            <a:headEnd type="none" w="med" len="med"/>
            <a:tailEnd type="none" w="med" len="med"/>
          </a:ln>
          <a:effectLs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150000"/>
              </a:lnSpc>
              <a:spcBef>
                <a:spcPct val="0"/>
              </a:spcBef>
              <a:spcAft>
                <a:spcPct val="0"/>
              </a:spcAft>
              <a:buSzPct val="100000"/>
            </a:pPr>
            <a:r>
              <a:rPr lang="ar-SA" sz="2117" b="1" dirty="0">
                <a:solidFill>
                  <a:srgbClr val="000000"/>
                </a:solidFill>
              </a:rPr>
              <a:t>عليك أن تتقبل نفسك كما أنت، تقبل مظهرك وأسلوبك ولكن حاول دائما تطويره، واحترم البدن الذي يحوي روحك بعدم تعريضه للإيذاء، أو القيام بأي شيء يشينك</a:t>
            </a:r>
            <a:endParaRPr lang="ar-EG" sz="2117" b="1" dirty="0">
              <a:solidFill>
                <a:srgbClr val="000000"/>
              </a:solidFill>
            </a:endParaRPr>
          </a:p>
        </p:txBody>
      </p:sp>
      <p:sp>
        <p:nvSpPr>
          <p:cNvPr id="17" name="Rectangle 16"/>
          <p:cNvSpPr/>
          <p:nvPr/>
        </p:nvSpPr>
        <p:spPr bwMode="auto">
          <a:xfrm>
            <a:off x="761413" y="2498256"/>
            <a:ext cx="7620800" cy="1175798"/>
          </a:xfrm>
          <a:prstGeom prst="rect">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93000"/>
              </a:lnSpc>
              <a:spcBef>
                <a:spcPct val="0"/>
              </a:spcBef>
              <a:spcAft>
                <a:spcPct val="0"/>
              </a:spcAft>
              <a:buSzPct val="100000"/>
            </a:pPr>
            <a:r>
              <a:rPr lang="ar-SA" sz="2117" b="1" dirty="0">
                <a:solidFill>
                  <a:srgbClr val="000000"/>
                </a:solidFill>
              </a:rPr>
              <a:t>عليك أن تقبل دروس الحياة، فأنت لم تخلق لتحيا حياة سهلة سلسة مليئة بالمتعة</a:t>
            </a:r>
            <a:r>
              <a:rPr lang="ar-EG" sz="2117" b="1" dirty="0">
                <a:solidFill>
                  <a:srgbClr val="000000"/>
                </a:solidFill>
              </a:rPr>
              <a:t> </a:t>
            </a:r>
            <a:r>
              <a:rPr lang="ar-SA" sz="2117" b="1" dirty="0">
                <a:solidFill>
                  <a:srgbClr val="000000"/>
                </a:solidFill>
              </a:rPr>
              <a:t>الخالصة بل تحتاج الحياة إلى الجد والاجتهاد والتعلم، فدروس الحياة تؤهلك لكي تعيش حياة أفضل، وأن تكون أكثر وعيا لما يدور حولك</a:t>
            </a:r>
            <a:endParaRPr lang="ar-EG" sz="2117" b="1" dirty="0">
              <a:solidFill>
                <a:srgbClr val="000000"/>
              </a:solidFill>
            </a:endParaRPr>
          </a:p>
        </p:txBody>
      </p:sp>
      <p:sp>
        <p:nvSpPr>
          <p:cNvPr id="18" name="Rectangle 17"/>
          <p:cNvSpPr/>
          <p:nvPr/>
        </p:nvSpPr>
        <p:spPr bwMode="auto">
          <a:xfrm>
            <a:off x="743712" y="3859180"/>
            <a:ext cx="7656203" cy="1175798"/>
          </a:xfrm>
          <a:prstGeom prst="rect">
            <a:avLst/>
          </a:prstGeom>
          <a:gradFill flip="none" rotWithShape="1">
            <a:gsLst>
              <a:gs pos="0">
                <a:srgbClr val="00B8FF">
                  <a:shade val="30000"/>
                  <a:satMod val="115000"/>
                </a:srgbClr>
              </a:gs>
              <a:gs pos="50000">
                <a:srgbClr val="00B8FF">
                  <a:shade val="67500"/>
                  <a:satMod val="115000"/>
                </a:srgbClr>
              </a:gs>
              <a:gs pos="100000">
                <a:srgbClr val="00B8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150000"/>
              </a:lnSpc>
              <a:spcBef>
                <a:spcPct val="0"/>
              </a:spcBef>
              <a:spcAft>
                <a:spcPct val="0"/>
              </a:spcAft>
              <a:buSzPct val="100000"/>
            </a:pPr>
            <a:r>
              <a:rPr lang="ar-SA" sz="2117" b="1" dirty="0">
                <a:solidFill>
                  <a:srgbClr val="000000"/>
                </a:solidFill>
              </a:rPr>
              <a:t>يرتكب الإنسان في حياته العديد من الأخطاء، ولكن يجب أن تكون هذه الأخطاء وسيلة لمعرفة الصواب وعدم العودة إلى الخطأ مرة أخرى</a:t>
            </a:r>
            <a:endParaRPr lang="ar-EG" sz="2117" b="1" dirty="0">
              <a:solidFill>
                <a:srgbClr val="000000"/>
              </a:solidFill>
            </a:endParaRPr>
          </a:p>
        </p:txBody>
      </p:sp>
      <p:pic>
        <p:nvPicPr>
          <p:cNvPr id="5124" name="Picture 4" descr="http://img.over-blog.com/300x260/1/81/00/60/bebe-lecture-2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01" y="4990236"/>
            <a:ext cx="1415173" cy="75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5436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1169643" y="26778"/>
            <a:ext cx="6886323" cy="947276"/>
          </a:xfrm>
          <a:prstGeom prst="rect">
            <a:avLst/>
          </a:prstGeom>
          <a:ln/>
          <a:extLst/>
        </p:spPr>
        <p:style>
          <a:lnRef idx="2">
            <a:schemeClr val="accent2"/>
          </a:lnRef>
          <a:fillRef idx="1">
            <a:schemeClr val="lt1"/>
          </a:fillRef>
          <a:effectRef idx="0">
            <a:schemeClr val="accent2"/>
          </a:effectRef>
          <a:fontRef idx="minor">
            <a:schemeClr val="dk1"/>
          </a:fontRef>
        </p:style>
        <p:txBody>
          <a:bodyPr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419" b="1" i="1" dirty="0">
                <a:solidFill>
                  <a:srgbClr val="C00000"/>
                </a:solidFill>
                <a:latin typeface="Arial Black" pitchFamily="34" charset="0"/>
              </a:rPr>
              <a:t>وصايا</a:t>
            </a:r>
            <a:r>
              <a:rPr lang="ar-EG" sz="2419" b="1" dirty="0">
                <a:solidFill>
                  <a:srgbClr val="C00000"/>
                </a:solidFill>
                <a:latin typeface="Arial Black" pitchFamily="34" charset="0"/>
              </a:rPr>
              <a:t> </a:t>
            </a:r>
            <a:r>
              <a:rPr lang="ar-EG" sz="2419" b="1" dirty="0">
                <a:solidFill>
                  <a:srgbClr val="002060"/>
                </a:solidFill>
                <a:latin typeface="Arial Black" pitchFamily="34" charset="0"/>
              </a:rPr>
              <a:t>– عليلك ان </a:t>
            </a:r>
            <a:r>
              <a:rPr lang="ar-SA" sz="2419" b="1" dirty="0">
                <a:solidFill>
                  <a:srgbClr val="002060"/>
                </a:solidFill>
                <a:latin typeface="Arial Black" pitchFamily="34" charset="0"/>
              </a:rPr>
              <a:t>تملك النظرة السليمة للأمور فسوف تتمكن من أن تحيا حياة مليئة بالرضى والسعادة</a:t>
            </a:r>
            <a:endParaRPr lang="en-US" sz="2419" b="1" dirty="0">
              <a:solidFill>
                <a:srgbClr val="002060"/>
              </a:solidFill>
              <a:latin typeface="Arial Black" pitchFamily="34" charset="0"/>
            </a:endParaRPr>
          </a:p>
        </p:txBody>
      </p:sp>
      <p:sp>
        <p:nvSpPr>
          <p:cNvPr id="2" name="Rectangle 1"/>
          <p:cNvSpPr/>
          <p:nvPr/>
        </p:nvSpPr>
        <p:spPr bwMode="auto">
          <a:xfrm>
            <a:off x="743712" y="1137332"/>
            <a:ext cx="7656203" cy="1175798"/>
          </a:xfrm>
          <a:prstGeom prst="rect">
            <a:avLst/>
          </a:prstGeom>
          <a:gradFill flip="none" rotWithShape="1">
            <a:gsLst>
              <a:gs pos="0">
                <a:srgbClr val="00B8FF">
                  <a:tint val="66000"/>
                  <a:satMod val="160000"/>
                </a:srgbClr>
              </a:gs>
              <a:gs pos="50000">
                <a:srgbClr val="00B8FF">
                  <a:tint val="44500"/>
                  <a:satMod val="160000"/>
                </a:srgbClr>
              </a:gs>
              <a:gs pos="100000">
                <a:srgbClr val="00B8FF">
                  <a:tint val="23500"/>
                  <a:satMod val="160000"/>
                </a:srgbClr>
              </a:gs>
            </a:gsLst>
            <a:path path="circle">
              <a:fillToRect t="100000" r="100000"/>
            </a:path>
            <a:tileRect l="-100000" b="-100000"/>
          </a:gradFill>
          <a:ln w="9525" cap="flat" cmpd="sng" algn="ctr">
            <a:noFill/>
            <a:prstDash val="solid"/>
            <a:round/>
            <a:headEnd type="none" w="med" len="med"/>
            <a:tailEnd type="none" w="med" len="med"/>
          </a:ln>
          <a:effectLs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150000"/>
              </a:lnSpc>
              <a:spcBef>
                <a:spcPct val="0"/>
              </a:spcBef>
              <a:spcAft>
                <a:spcPct val="0"/>
              </a:spcAft>
              <a:buSzPct val="100000"/>
            </a:pPr>
            <a:r>
              <a:rPr lang="ar-SA" sz="2117" b="1" dirty="0">
                <a:solidFill>
                  <a:srgbClr val="000000"/>
                </a:solidFill>
              </a:rPr>
              <a:t>دروس الحياة لا تنتهي، فلا تعتقد أنك تعرف كل شيء أو أنك ستعرف كل شيء </a:t>
            </a:r>
          </a:p>
          <a:p>
            <a:pPr algn="ctr" defTabSz="339643" rtl="1" fontAlgn="base" hangingPunct="0">
              <a:lnSpc>
                <a:spcPct val="150000"/>
              </a:lnSpc>
              <a:spcBef>
                <a:spcPct val="0"/>
              </a:spcBef>
              <a:spcAft>
                <a:spcPct val="0"/>
              </a:spcAft>
              <a:buSzPct val="100000"/>
            </a:pPr>
            <a:r>
              <a:rPr lang="ar-SA" sz="2117" b="1" dirty="0">
                <a:solidFill>
                  <a:srgbClr val="000000"/>
                </a:solidFill>
              </a:rPr>
              <a:t> 		في مرحلة معينة من مراحل حياتك، فاحرص دوما على التعلم من مدرسة الحياة</a:t>
            </a:r>
          </a:p>
        </p:txBody>
      </p:sp>
      <p:sp>
        <p:nvSpPr>
          <p:cNvPr id="17" name="Rectangle 16"/>
          <p:cNvSpPr/>
          <p:nvPr/>
        </p:nvSpPr>
        <p:spPr bwMode="auto">
          <a:xfrm>
            <a:off x="761413" y="2498256"/>
            <a:ext cx="7620800" cy="1175798"/>
          </a:xfrm>
          <a:prstGeom prst="rect">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93000"/>
              </a:lnSpc>
              <a:spcBef>
                <a:spcPct val="0"/>
              </a:spcBef>
              <a:spcAft>
                <a:spcPct val="0"/>
              </a:spcAft>
              <a:buSzPct val="100000"/>
            </a:pPr>
            <a:r>
              <a:rPr lang="ar-SA" sz="2117" b="1" dirty="0">
                <a:solidFill>
                  <a:srgbClr val="000000"/>
                </a:solidFill>
              </a:rPr>
              <a:t>توقف عن النظر لما لا تملك وركز انتباهك على ما تملك، أحبه وتمتع به وكن قنوعا بمكانك ومكانتك في الحياة ، وارض بما قسم الله لك تكن أسعد الناس،</a:t>
            </a:r>
            <a:r>
              <a:rPr lang="ar-EG" sz="2117" b="1" dirty="0">
                <a:solidFill>
                  <a:srgbClr val="000000"/>
                </a:solidFill>
              </a:rPr>
              <a:t> </a:t>
            </a:r>
            <a:r>
              <a:rPr lang="ar-SA" sz="2117" b="1" dirty="0">
                <a:solidFill>
                  <a:srgbClr val="000000"/>
                </a:solidFill>
              </a:rPr>
              <a:t>رغم أن الطموح مشروع ومرغوب</a:t>
            </a:r>
          </a:p>
        </p:txBody>
      </p:sp>
      <p:sp>
        <p:nvSpPr>
          <p:cNvPr id="18" name="Rectangle 17"/>
          <p:cNvSpPr/>
          <p:nvPr/>
        </p:nvSpPr>
        <p:spPr bwMode="auto">
          <a:xfrm>
            <a:off x="743712" y="3859180"/>
            <a:ext cx="7656203" cy="1175798"/>
          </a:xfrm>
          <a:prstGeom prst="rect">
            <a:avLst/>
          </a:prstGeom>
          <a:gradFill flip="none" rotWithShape="1">
            <a:gsLst>
              <a:gs pos="0">
                <a:srgbClr val="00B8FF">
                  <a:shade val="30000"/>
                  <a:satMod val="115000"/>
                </a:srgbClr>
              </a:gs>
              <a:gs pos="50000">
                <a:srgbClr val="00B8FF">
                  <a:shade val="67500"/>
                  <a:satMod val="115000"/>
                </a:srgbClr>
              </a:gs>
              <a:gs pos="100000">
                <a:srgbClr val="00B8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150000"/>
              </a:lnSpc>
              <a:spcBef>
                <a:spcPct val="0"/>
              </a:spcBef>
              <a:spcAft>
                <a:spcPct val="0"/>
              </a:spcAft>
              <a:buSzPct val="100000"/>
            </a:pPr>
            <a:r>
              <a:rPr lang="ar-SA" sz="2117" b="1" dirty="0">
                <a:solidFill>
                  <a:srgbClr val="000000"/>
                </a:solidFill>
              </a:rPr>
              <a:t>معاملة الآخرين لك انعكاس لمعاملتك لهم، فإن كنت تعاملهم بمودة فسيبادلونك   </a:t>
            </a:r>
          </a:p>
          <a:p>
            <a:pPr algn="ctr" defTabSz="339643" rtl="1" fontAlgn="base" hangingPunct="0">
              <a:lnSpc>
                <a:spcPct val="150000"/>
              </a:lnSpc>
              <a:spcBef>
                <a:spcPct val="0"/>
              </a:spcBef>
              <a:spcAft>
                <a:spcPct val="0"/>
              </a:spcAft>
              <a:buSzPct val="100000"/>
            </a:pPr>
            <a:r>
              <a:rPr lang="ar-SA" sz="2117" b="1" dirty="0">
                <a:solidFill>
                  <a:srgbClr val="000000"/>
                </a:solidFill>
              </a:rPr>
              <a:t> 		الكلمة الطيبة بمثلها والعكس صحيح</a:t>
            </a:r>
          </a:p>
        </p:txBody>
      </p:sp>
      <p:pic>
        <p:nvPicPr>
          <p:cNvPr id="6" name="Picture 5" descr="http://www.lahaonline.com/media/images/articles/ebda3/journalingjjjjjop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411" y="4990236"/>
            <a:ext cx="1127225" cy="7524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mg.over-blog.com/300x260/1/81/00/60/bebe-lecture-2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01" y="4990236"/>
            <a:ext cx="1415173" cy="75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8767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1169643" y="26778"/>
            <a:ext cx="6886323" cy="947276"/>
          </a:xfrm>
          <a:prstGeom prst="rect">
            <a:avLst/>
          </a:prstGeom>
          <a:ln/>
          <a:extLst/>
        </p:spPr>
        <p:style>
          <a:lnRef idx="2">
            <a:schemeClr val="accent2"/>
          </a:lnRef>
          <a:fillRef idx="1">
            <a:schemeClr val="lt1"/>
          </a:fillRef>
          <a:effectRef idx="0">
            <a:schemeClr val="accent2"/>
          </a:effectRef>
          <a:fontRef idx="minor">
            <a:schemeClr val="dk1"/>
          </a:fontRef>
        </p:style>
        <p:txBody>
          <a:bodyPr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419" b="1" i="1" dirty="0">
                <a:solidFill>
                  <a:srgbClr val="C00000"/>
                </a:solidFill>
                <a:latin typeface="Arial Black" pitchFamily="34" charset="0"/>
              </a:rPr>
              <a:t>وصايا</a:t>
            </a:r>
            <a:r>
              <a:rPr lang="ar-EG" sz="2419" b="1" dirty="0">
                <a:solidFill>
                  <a:srgbClr val="C00000"/>
                </a:solidFill>
                <a:latin typeface="Arial Black" pitchFamily="34" charset="0"/>
              </a:rPr>
              <a:t> </a:t>
            </a:r>
            <a:r>
              <a:rPr lang="ar-EG" sz="2419" b="1" dirty="0">
                <a:solidFill>
                  <a:srgbClr val="002060"/>
                </a:solidFill>
                <a:latin typeface="Arial Black" pitchFamily="34" charset="0"/>
              </a:rPr>
              <a:t>– عليلك ان </a:t>
            </a:r>
            <a:r>
              <a:rPr lang="ar-SA" sz="2419" b="1" dirty="0">
                <a:solidFill>
                  <a:srgbClr val="002060"/>
                </a:solidFill>
                <a:latin typeface="Arial Black" pitchFamily="34" charset="0"/>
              </a:rPr>
              <a:t>تملك النظرة السليمة للأمور فسوف تتمكن من أن تحيا حياة مليئة بالرضى والسعادة</a:t>
            </a:r>
            <a:endParaRPr lang="en-US" sz="2419" b="1" dirty="0">
              <a:solidFill>
                <a:srgbClr val="002060"/>
              </a:solidFill>
              <a:latin typeface="Arial Black" pitchFamily="34" charset="0"/>
            </a:endParaRPr>
          </a:p>
        </p:txBody>
      </p:sp>
      <p:sp>
        <p:nvSpPr>
          <p:cNvPr id="2" name="Rectangle 1"/>
          <p:cNvSpPr/>
          <p:nvPr/>
        </p:nvSpPr>
        <p:spPr bwMode="auto">
          <a:xfrm>
            <a:off x="743712" y="1137332"/>
            <a:ext cx="7656203" cy="1175798"/>
          </a:xfrm>
          <a:prstGeom prst="rect">
            <a:avLst/>
          </a:prstGeom>
          <a:gradFill flip="none" rotWithShape="1">
            <a:gsLst>
              <a:gs pos="0">
                <a:srgbClr val="00B8FF">
                  <a:tint val="66000"/>
                  <a:satMod val="160000"/>
                </a:srgbClr>
              </a:gs>
              <a:gs pos="50000">
                <a:srgbClr val="00B8FF">
                  <a:tint val="44500"/>
                  <a:satMod val="160000"/>
                </a:srgbClr>
              </a:gs>
              <a:gs pos="100000">
                <a:srgbClr val="00B8FF">
                  <a:tint val="23500"/>
                  <a:satMod val="160000"/>
                </a:srgbClr>
              </a:gs>
            </a:gsLst>
            <a:path path="circle">
              <a:fillToRect t="100000" r="100000"/>
            </a:path>
            <a:tileRect l="-100000" b="-100000"/>
          </a:gradFill>
          <a:ln w="9525" cap="flat" cmpd="sng" algn="ctr">
            <a:noFill/>
            <a:prstDash val="solid"/>
            <a:round/>
            <a:headEnd type="none" w="med" len="med"/>
            <a:tailEnd type="none" w="med" len="med"/>
          </a:ln>
          <a:effectLs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150000"/>
              </a:lnSpc>
              <a:spcBef>
                <a:spcPct val="0"/>
              </a:spcBef>
              <a:spcAft>
                <a:spcPct val="0"/>
              </a:spcAft>
              <a:buSzPct val="100000"/>
            </a:pPr>
            <a:r>
              <a:rPr lang="ar-SA" sz="2117" b="1" dirty="0">
                <a:solidFill>
                  <a:srgbClr val="000000"/>
                </a:solidFill>
              </a:rPr>
              <a:t>تعلم الاعتماد على النفس وتحمل المسئولة فذلك يكسبك المزيد من </a:t>
            </a:r>
            <a:endParaRPr lang="ar-EG" sz="2117" b="1" dirty="0">
              <a:solidFill>
                <a:srgbClr val="000000"/>
              </a:solidFill>
            </a:endParaRPr>
          </a:p>
          <a:p>
            <a:pPr algn="ctr" defTabSz="339643" rtl="1" fontAlgn="base" hangingPunct="0">
              <a:lnSpc>
                <a:spcPct val="150000"/>
              </a:lnSpc>
              <a:spcBef>
                <a:spcPct val="0"/>
              </a:spcBef>
              <a:spcAft>
                <a:spcPct val="0"/>
              </a:spcAft>
              <a:buSzPct val="100000"/>
            </a:pPr>
            <a:r>
              <a:rPr lang="ar-SA" sz="2117" b="1" dirty="0">
                <a:solidFill>
                  <a:srgbClr val="000000"/>
                </a:solidFill>
              </a:rPr>
              <a:t>التقدير والاحترام</a:t>
            </a:r>
          </a:p>
        </p:txBody>
      </p:sp>
      <p:sp>
        <p:nvSpPr>
          <p:cNvPr id="17" name="Rectangle 16"/>
          <p:cNvSpPr/>
          <p:nvPr/>
        </p:nvSpPr>
        <p:spPr bwMode="auto">
          <a:xfrm>
            <a:off x="761413" y="2498256"/>
            <a:ext cx="7620800" cy="1175798"/>
          </a:xfrm>
          <a:prstGeom prst="rect">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93000"/>
              </a:lnSpc>
              <a:spcBef>
                <a:spcPct val="0"/>
              </a:spcBef>
              <a:spcAft>
                <a:spcPct val="0"/>
              </a:spcAft>
              <a:buSzPct val="100000"/>
            </a:pPr>
            <a:endParaRPr lang="ar-EG" sz="2117" b="1" dirty="0">
              <a:solidFill>
                <a:srgbClr val="000000"/>
              </a:solidFill>
            </a:endParaRPr>
          </a:p>
          <a:p>
            <a:pPr algn="ctr" defTabSz="339643" rtl="1" fontAlgn="base" hangingPunct="0">
              <a:lnSpc>
                <a:spcPct val="93000"/>
              </a:lnSpc>
              <a:spcBef>
                <a:spcPct val="0"/>
              </a:spcBef>
              <a:spcAft>
                <a:spcPct val="0"/>
              </a:spcAft>
              <a:buSzPct val="100000"/>
            </a:pPr>
            <a:endParaRPr lang="ar-EG" sz="680" b="1" dirty="0">
              <a:solidFill>
                <a:srgbClr val="000000"/>
              </a:solidFill>
            </a:endParaRPr>
          </a:p>
          <a:p>
            <a:pPr algn="ctr" defTabSz="339643" rtl="1" fontAlgn="base" hangingPunct="0">
              <a:lnSpc>
                <a:spcPct val="93000"/>
              </a:lnSpc>
              <a:spcBef>
                <a:spcPct val="0"/>
              </a:spcBef>
              <a:spcAft>
                <a:spcPct val="0"/>
              </a:spcAft>
              <a:buSzPct val="100000"/>
            </a:pPr>
            <a:r>
              <a:rPr lang="ar-SA" sz="2117" b="1" dirty="0">
                <a:solidFill>
                  <a:srgbClr val="000000"/>
                </a:solidFill>
              </a:rPr>
              <a:t>أحسن اختيار الأصدقاء، فالصديق الوفي خير من يفهمك ويساعدك</a:t>
            </a:r>
          </a:p>
        </p:txBody>
      </p:sp>
      <p:sp>
        <p:nvSpPr>
          <p:cNvPr id="18" name="Rectangle 17"/>
          <p:cNvSpPr/>
          <p:nvPr/>
        </p:nvSpPr>
        <p:spPr bwMode="auto">
          <a:xfrm>
            <a:off x="743712" y="3859180"/>
            <a:ext cx="7656203" cy="1175798"/>
          </a:xfrm>
          <a:prstGeom prst="rect">
            <a:avLst/>
          </a:prstGeom>
          <a:gradFill flip="none" rotWithShape="1">
            <a:gsLst>
              <a:gs pos="0">
                <a:srgbClr val="00B8FF">
                  <a:shade val="30000"/>
                  <a:satMod val="115000"/>
                </a:srgbClr>
              </a:gs>
              <a:gs pos="50000">
                <a:srgbClr val="00B8FF">
                  <a:shade val="67500"/>
                  <a:satMod val="115000"/>
                </a:srgbClr>
              </a:gs>
              <a:gs pos="100000">
                <a:srgbClr val="00B8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150000"/>
              </a:lnSpc>
              <a:spcBef>
                <a:spcPct val="0"/>
              </a:spcBef>
              <a:spcAft>
                <a:spcPct val="0"/>
              </a:spcAft>
              <a:buSzPct val="100000"/>
            </a:pPr>
            <a:r>
              <a:rPr lang="ar-SA" sz="2117" b="1" dirty="0">
                <a:solidFill>
                  <a:srgbClr val="000000"/>
                </a:solidFill>
              </a:rPr>
              <a:t>إن كل ما سبق معروف لديك لكنه ينسى في غمرة الانشغال في متاعب الحياة، </a:t>
            </a:r>
            <a:r>
              <a:rPr lang="ar-EG" sz="2117" b="1" dirty="0">
                <a:solidFill>
                  <a:srgbClr val="000000"/>
                </a:solidFill>
              </a:rPr>
              <a:t>      </a:t>
            </a:r>
            <a:r>
              <a:rPr lang="ar-SA" sz="2117" b="1" dirty="0">
                <a:solidFill>
                  <a:srgbClr val="000000"/>
                </a:solidFill>
              </a:rPr>
              <a:t>فعليك دائما أن تتذكر ذلك وأن تستفيد من دروس الحياة التي لا تنتهي</a:t>
            </a:r>
          </a:p>
        </p:txBody>
      </p:sp>
      <p:pic>
        <p:nvPicPr>
          <p:cNvPr id="6" name="Picture 5" descr="http://www.lahaonline.com/media/images/articles/ebda3/journalingjjjjjop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411" y="4990236"/>
            <a:ext cx="1127225" cy="7524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mg.over-blog.com/300x260/1/81/00/60/bebe-lecture-2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01" y="4990236"/>
            <a:ext cx="1415173" cy="75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6301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2163" y="1169954"/>
            <a:ext cx="8056670" cy="871521"/>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"ولو كنت فظاً غليظ القلب لانفضوا من حولك"</a:t>
            </a:r>
            <a:endParaRPr lang="en-US" sz="2419" dirty="0">
              <a:solidFill>
                <a:srgbClr val="000000"/>
              </a:solidFill>
              <a:latin typeface="Estrangelo Edessa" pitchFamily="66" charset="0"/>
              <a:ea typeface="Times New Roman"/>
              <a:cs typeface="Estrangelo Edessa" pitchFamily="66" charset="0"/>
            </a:endParaRPr>
          </a:p>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"لا تحقرن من المعروف شيئا ولو أن تلق أخاك بوجه طلق"</a:t>
            </a:r>
            <a:endParaRPr lang="en-US" sz="2419" dirty="0">
              <a:solidFill>
                <a:srgbClr val="000000"/>
              </a:solidFill>
              <a:latin typeface="Estrangelo Edessa" pitchFamily="66" charset="0"/>
              <a:ea typeface="Times New Roman"/>
              <a:cs typeface="Estrangelo Edessa" pitchFamily="66" charset="0"/>
            </a:endParaRPr>
          </a:p>
        </p:txBody>
      </p:sp>
      <p:sp>
        <p:nvSpPr>
          <p:cNvPr id="17" name="AutoShape 3"/>
          <p:cNvSpPr>
            <a:spLocks noChangeArrowheads="1"/>
          </p:cNvSpPr>
          <p:nvPr/>
        </p:nvSpPr>
        <p:spPr bwMode="auto">
          <a:xfrm>
            <a:off x="5895343" y="2219792"/>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5932925" y="2225794"/>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5951559" y="3785957"/>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5951559" y="2242596"/>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5900144" y="4380020"/>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5951559" y="4398021"/>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6568253" y="1990606"/>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6727608" y="2056575"/>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5973175" y="2563029"/>
            <a:ext cx="1946616" cy="130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تعريف المجاملة بأنها فن الإرضاء، حيث تعطى فكرة طيبة عن صاحبها</a:t>
            </a:r>
            <a:endParaRPr lang="en-US" sz="2722" b="1" dirty="0">
              <a:solidFill>
                <a:srgbClr val="000000"/>
              </a:solidFill>
            </a:endParaRPr>
          </a:p>
        </p:txBody>
      </p:sp>
      <p:sp>
        <p:nvSpPr>
          <p:cNvPr id="31" name="AutoShape 3"/>
          <p:cNvSpPr>
            <a:spLocks noChangeArrowheads="1"/>
          </p:cNvSpPr>
          <p:nvPr/>
        </p:nvSpPr>
        <p:spPr bwMode="auto">
          <a:xfrm>
            <a:off x="3592135" y="2221451"/>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3629716" y="2227453"/>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3648350" y="3787615"/>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3648350" y="2244255"/>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3596935" y="4381679"/>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3648350" y="4399680"/>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4265044" y="1992264"/>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4424399" y="2058234"/>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3669967" y="2564688"/>
            <a:ext cx="1946616" cy="130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يستطيع الإنسان بمراعاة شعور الآخرين أن يحقق نجاحاً اجتماعياً</a:t>
            </a:r>
            <a:endParaRPr lang="en-US" sz="2722" b="1" dirty="0">
              <a:solidFill>
                <a:srgbClr val="000000"/>
              </a:solidFill>
            </a:endParaRPr>
          </a:p>
        </p:txBody>
      </p:sp>
      <p:sp>
        <p:nvSpPr>
          <p:cNvPr id="45" name="AutoShape 3"/>
          <p:cNvSpPr>
            <a:spLocks noChangeArrowheads="1"/>
          </p:cNvSpPr>
          <p:nvPr/>
        </p:nvSpPr>
        <p:spPr bwMode="auto">
          <a:xfrm>
            <a:off x="1288926" y="2223109"/>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1326508" y="2229111"/>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1345142" y="3789274"/>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1345142" y="2245913"/>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1293727" y="4383337"/>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1345142" y="4401339"/>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1961836" y="1993923"/>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2121191" y="2059892"/>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1366759" y="2566346"/>
            <a:ext cx="1946616" cy="130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تدل المجاملة والإخلاص والبساطة واللباقة على الأصل الطيب</a:t>
            </a:r>
            <a:endParaRPr lang="en-US" sz="2722" b="1" dirty="0">
              <a:solidFill>
                <a:srgbClr val="000000"/>
              </a:solidFill>
            </a:endParaRPr>
          </a:p>
        </p:txBody>
      </p:sp>
      <p:sp>
        <p:nvSpPr>
          <p:cNvPr id="2" name="Wave 1"/>
          <p:cNvSpPr/>
          <p:nvPr/>
        </p:nvSpPr>
        <p:spPr>
          <a:xfrm>
            <a:off x="3048000" y="161849"/>
            <a:ext cx="2925175"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المجاملة</a:t>
            </a:r>
          </a:p>
        </p:txBody>
      </p:sp>
    </p:spTree>
    <p:extLst>
      <p:ext uri="{BB962C8B-B14F-4D97-AF65-F5344CB8AC3E}">
        <p14:creationId xmlns:p14="http://schemas.microsoft.com/office/powerpoint/2010/main" val="14103829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2163" y="1169954"/>
            <a:ext cx="8056670" cy="481927"/>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"من تواضع لله رفعه"</a:t>
            </a:r>
            <a:endParaRPr lang="en-US" sz="2419" dirty="0">
              <a:solidFill>
                <a:srgbClr val="000000"/>
              </a:solidFill>
              <a:latin typeface="Estrangelo Edessa" pitchFamily="66" charset="0"/>
              <a:ea typeface="Times New Roman"/>
              <a:cs typeface="Estrangelo Edessa" pitchFamily="66" charset="0"/>
            </a:endParaRPr>
          </a:p>
        </p:txBody>
      </p:sp>
      <p:sp>
        <p:nvSpPr>
          <p:cNvPr id="17" name="AutoShape 3"/>
          <p:cNvSpPr>
            <a:spLocks noChangeArrowheads="1"/>
          </p:cNvSpPr>
          <p:nvPr/>
        </p:nvSpPr>
        <p:spPr bwMode="auto">
          <a:xfrm>
            <a:off x="5895343" y="2219792"/>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5932925" y="2225794"/>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5951559" y="3785957"/>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5951559" y="2242596"/>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5900144" y="4380020"/>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5951559" y="4398021"/>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6568253" y="1990606"/>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6727608" y="2056575"/>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5973175" y="2563029"/>
            <a:ext cx="1946616" cy="160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هي السلوك الذي يمنحك القدرة على التعبير عن نفسك وتعريف الآخرين بسجاياك</a:t>
            </a:r>
            <a:endParaRPr lang="en-US" sz="2722" b="1" dirty="0">
              <a:solidFill>
                <a:srgbClr val="000000"/>
              </a:solidFill>
            </a:endParaRPr>
          </a:p>
        </p:txBody>
      </p:sp>
      <p:sp>
        <p:nvSpPr>
          <p:cNvPr id="31" name="AutoShape 3"/>
          <p:cNvSpPr>
            <a:spLocks noChangeArrowheads="1"/>
          </p:cNvSpPr>
          <p:nvPr/>
        </p:nvSpPr>
        <p:spPr bwMode="auto">
          <a:xfrm>
            <a:off x="3592135" y="2221451"/>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3629716" y="2227453"/>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3648350" y="3787615"/>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3648350" y="2244255"/>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3596935" y="4381679"/>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3648350" y="4399680"/>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4265044" y="1992264"/>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4424399" y="2058234"/>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3669967" y="2564688"/>
            <a:ext cx="1946616" cy="100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التحلي بالبساطة من الأمور المحببة في كثير من المناسبات</a:t>
            </a:r>
            <a:endParaRPr lang="en-US" sz="2722" b="1" dirty="0">
              <a:solidFill>
                <a:srgbClr val="000000"/>
              </a:solidFill>
            </a:endParaRPr>
          </a:p>
        </p:txBody>
      </p:sp>
      <p:sp>
        <p:nvSpPr>
          <p:cNvPr id="45" name="AutoShape 3"/>
          <p:cNvSpPr>
            <a:spLocks noChangeArrowheads="1"/>
          </p:cNvSpPr>
          <p:nvPr/>
        </p:nvSpPr>
        <p:spPr bwMode="auto">
          <a:xfrm>
            <a:off x="1288926" y="2223109"/>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1326508" y="2229111"/>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1345142" y="3789274"/>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1345142" y="2245913"/>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1293727" y="4383337"/>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1345142" y="4401339"/>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1961836" y="1993923"/>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2121191" y="2059892"/>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1366759" y="2566346"/>
            <a:ext cx="1946616" cy="130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كلما كان الإنسان صادقاً مع نفسه اكتسب احترام الآخرين</a:t>
            </a:r>
            <a:endParaRPr lang="en-US" sz="2722" b="1" dirty="0">
              <a:solidFill>
                <a:srgbClr val="000000"/>
              </a:solidFill>
            </a:endParaRPr>
          </a:p>
        </p:txBody>
      </p:sp>
      <p:sp>
        <p:nvSpPr>
          <p:cNvPr id="59" name="Wave 58"/>
          <p:cNvSpPr/>
          <p:nvPr/>
        </p:nvSpPr>
        <p:spPr>
          <a:xfrm>
            <a:off x="3048000" y="161849"/>
            <a:ext cx="2925175"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البساطة</a:t>
            </a:r>
          </a:p>
        </p:txBody>
      </p:sp>
    </p:spTree>
    <p:extLst>
      <p:ext uri="{BB962C8B-B14F-4D97-AF65-F5344CB8AC3E}">
        <p14:creationId xmlns:p14="http://schemas.microsoft.com/office/powerpoint/2010/main" val="38804507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2667000" y="190500"/>
            <a:ext cx="3810000" cy="601945"/>
          </a:xfrm>
          <a:prstGeom prst="roundRect">
            <a:avLst/>
          </a:prstGeom>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4167" dirty="0">
                <a:solidFill>
                  <a:schemeClr val="bg2"/>
                </a:solidFill>
              </a:rPr>
              <a:t>الاتفاقيات </a:t>
            </a:r>
          </a:p>
        </p:txBody>
      </p:sp>
      <p:sp>
        <p:nvSpPr>
          <p:cNvPr id="21" name="AutoShape 7"/>
          <p:cNvSpPr>
            <a:spLocks noChangeArrowheads="1"/>
          </p:cNvSpPr>
          <p:nvPr/>
        </p:nvSpPr>
        <p:spPr bwMode="auto">
          <a:xfrm>
            <a:off x="6280175" y="1039714"/>
            <a:ext cx="1974825" cy="557493"/>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000" b="1" dirty="0">
                <a:solidFill>
                  <a:srgbClr val="292929"/>
                </a:solidFill>
                <a:latin typeface="Verdana" panose="020B0604030504040204" pitchFamily="34" charset="0"/>
                <a:ea typeface="HY헤드라인M" pitchFamily="2" charset="-127"/>
              </a:rPr>
              <a:t>الابتسامة طوال الوقت </a:t>
            </a:r>
            <a:endParaRPr lang="ar-SA" sz="2000" b="1" dirty="0">
              <a:solidFill>
                <a:srgbClr val="292929"/>
              </a:solidFill>
              <a:latin typeface="Verdana" panose="020B0604030504040204" pitchFamily="34" charset="0"/>
              <a:ea typeface="HY헤드라인M" pitchFamily="2" charset="-127"/>
            </a:endParaRPr>
          </a:p>
        </p:txBody>
      </p:sp>
      <p:sp>
        <p:nvSpPr>
          <p:cNvPr id="22" name="AutoShape 7"/>
          <p:cNvSpPr>
            <a:spLocks noChangeArrowheads="1"/>
          </p:cNvSpPr>
          <p:nvPr/>
        </p:nvSpPr>
        <p:spPr bwMode="auto">
          <a:xfrm>
            <a:off x="2406675" y="1039714"/>
            <a:ext cx="1974825" cy="557493"/>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000" b="1" dirty="0">
                <a:solidFill>
                  <a:srgbClr val="292929"/>
                </a:solidFill>
                <a:latin typeface="Verdana" panose="020B0604030504040204" pitchFamily="34" charset="0"/>
                <a:ea typeface="HY헤드라인M" pitchFamily="2" charset="-127"/>
              </a:rPr>
              <a:t>الحضور والانصراف</a:t>
            </a:r>
          </a:p>
          <a:p>
            <a:pPr algn="ctr"/>
            <a:r>
              <a:rPr lang="ar-EG" sz="2000" b="1" dirty="0">
                <a:solidFill>
                  <a:srgbClr val="292929"/>
                </a:solidFill>
                <a:latin typeface="Verdana" panose="020B0604030504040204" pitchFamily="34" charset="0"/>
                <a:ea typeface="HY헤드라인M" pitchFamily="2" charset="-127"/>
              </a:rPr>
              <a:t> في الوقت المحدد</a:t>
            </a:r>
            <a:endParaRPr lang="ar-SA" sz="2000" b="1" dirty="0">
              <a:solidFill>
                <a:srgbClr val="292929"/>
              </a:solidFill>
              <a:latin typeface="Verdana" panose="020B0604030504040204" pitchFamily="34" charset="0"/>
              <a:ea typeface="HY헤드라인M" pitchFamily="2" charset="-127"/>
            </a:endParaRPr>
          </a:p>
        </p:txBody>
      </p:sp>
      <p:sp>
        <p:nvSpPr>
          <p:cNvPr id="24" name="AutoShape 7"/>
          <p:cNvSpPr>
            <a:spLocks noChangeArrowheads="1"/>
          </p:cNvSpPr>
          <p:nvPr/>
        </p:nvSpPr>
        <p:spPr bwMode="auto">
          <a:xfrm>
            <a:off x="6271567" y="1967812"/>
            <a:ext cx="1974825" cy="557493"/>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rtl="1"/>
            <a:r>
              <a:rPr lang="ar-EG" sz="2000" b="1" dirty="0">
                <a:solidFill>
                  <a:srgbClr val="292929"/>
                </a:solidFill>
                <a:latin typeface="Verdana" panose="020B0604030504040204" pitchFamily="34" charset="0"/>
                <a:ea typeface="HY헤드라인M" pitchFamily="2" charset="-127"/>
              </a:rPr>
              <a:t>تقبل جميع </a:t>
            </a:r>
          </a:p>
          <a:p>
            <a:pPr algn="ctr" rtl="1"/>
            <a:r>
              <a:rPr lang="ar-EG" sz="2000" b="1" dirty="0">
                <a:solidFill>
                  <a:srgbClr val="292929"/>
                </a:solidFill>
                <a:latin typeface="Verdana" panose="020B0604030504040204" pitchFamily="34" charset="0"/>
                <a:ea typeface="HY헤드라인M" pitchFamily="2" charset="-127"/>
              </a:rPr>
              <a:t>الآراء بصدر رحب</a:t>
            </a:r>
            <a:endParaRPr lang="ar-SA" sz="2000" b="1" dirty="0">
              <a:solidFill>
                <a:srgbClr val="292929"/>
              </a:solidFill>
              <a:latin typeface="Verdana" panose="020B0604030504040204" pitchFamily="34" charset="0"/>
              <a:ea typeface="HY헤드라인M" pitchFamily="2" charset="-127"/>
            </a:endParaRPr>
          </a:p>
        </p:txBody>
      </p:sp>
      <p:sp>
        <p:nvSpPr>
          <p:cNvPr id="25" name="AutoShape 7"/>
          <p:cNvSpPr>
            <a:spLocks noChangeArrowheads="1"/>
          </p:cNvSpPr>
          <p:nvPr/>
        </p:nvSpPr>
        <p:spPr bwMode="auto">
          <a:xfrm>
            <a:off x="2398067" y="1967812"/>
            <a:ext cx="1974825" cy="557493"/>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000" b="1" dirty="0">
                <a:solidFill>
                  <a:srgbClr val="292929"/>
                </a:solidFill>
                <a:latin typeface="Verdana" panose="020B0604030504040204" pitchFamily="34" charset="0"/>
                <a:ea typeface="HY헤드라인M" pitchFamily="2" charset="-127"/>
              </a:rPr>
              <a:t>التفاعل مع المجموعة</a:t>
            </a:r>
            <a:endParaRPr lang="ar-SA" sz="2000" b="1" dirty="0">
              <a:solidFill>
                <a:srgbClr val="292929"/>
              </a:solidFill>
              <a:latin typeface="Verdana" panose="020B0604030504040204" pitchFamily="34" charset="0"/>
              <a:ea typeface="HY헤드라인M" pitchFamily="2" charset="-127"/>
            </a:endParaRPr>
          </a:p>
        </p:txBody>
      </p:sp>
      <p:sp>
        <p:nvSpPr>
          <p:cNvPr id="26" name="AutoShape 7"/>
          <p:cNvSpPr>
            <a:spLocks noChangeArrowheads="1"/>
          </p:cNvSpPr>
          <p:nvPr/>
        </p:nvSpPr>
        <p:spPr bwMode="auto">
          <a:xfrm>
            <a:off x="6262958" y="2895909"/>
            <a:ext cx="1974825" cy="557493"/>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000" b="1" dirty="0">
                <a:solidFill>
                  <a:srgbClr val="292929"/>
                </a:solidFill>
                <a:latin typeface="Verdana" panose="020B0604030504040204" pitchFamily="34" charset="0"/>
                <a:ea typeface="HY헤드라인M" pitchFamily="2" charset="-127"/>
              </a:rPr>
              <a:t>المحمول مغلق </a:t>
            </a:r>
            <a:endParaRPr lang="ar-SA" sz="2000" b="1" dirty="0">
              <a:solidFill>
                <a:srgbClr val="292929"/>
              </a:solidFill>
              <a:latin typeface="Verdana" panose="020B0604030504040204" pitchFamily="34" charset="0"/>
              <a:ea typeface="HY헤드라인M" pitchFamily="2" charset="-127"/>
            </a:endParaRPr>
          </a:p>
        </p:txBody>
      </p:sp>
      <p:sp>
        <p:nvSpPr>
          <p:cNvPr id="27" name="AutoShape 7"/>
          <p:cNvSpPr>
            <a:spLocks noChangeArrowheads="1"/>
          </p:cNvSpPr>
          <p:nvPr/>
        </p:nvSpPr>
        <p:spPr bwMode="auto">
          <a:xfrm>
            <a:off x="2389458" y="2895909"/>
            <a:ext cx="1974825" cy="557493"/>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000" b="1" dirty="0">
                <a:solidFill>
                  <a:srgbClr val="292929"/>
                </a:solidFill>
                <a:latin typeface="Verdana" panose="020B0604030504040204" pitchFamily="34" charset="0"/>
                <a:ea typeface="HY헤드라인M" pitchFamily="2" charset="-127"/>
              </a:rPr>
              <a:t>تنفيذ جميع التمارين</a:t>
            </a:r>
            <a:endParaRPr lang="ar-SA" sz="2000" b="1" dirty="0">
              <a:solidFill>
                <a:srgbClr val="292929"/>
              </a:solidFill>
              <a:latin typeface="Verdana" panose="020B0604030504040204" pitchFamily="34" charset="0"/>
              <a:ea typeface="HY헤드라인M" pitchFamily="2" charset="-127"/>
            </a:endParaRPr>
          </a:p>
        </p:txBody>
      </p:sp>
      <p:sp>
        <p:nvSpPr>
          <p:cNvPr id="28" name="AutoShape 7"/>
          <p:cNvSpPr>
            <a:spLocks noChangeArrowheads="1"/>
          </p:cNvSpPr>
          <p:nvPr/>
        </p:nvSpPr>
        <p:spPr bwMode="auto">
          <a:xfrm>
            <a:off x="6254350" y="3824007"/>
            <a:ext cx="1974825" cy="557493"/>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000" b="1" dirty="0">
                <a:solidFill>
                  <a:srgbClr val="292929"/>
                </a:solidFill>
                <a:latin typeface="Verdana" panose="020B0604030504040204" pitchFamily="34" charset="0"/>
                <a:ea typeface="HY헤드라인M" pitchFamily="2" charset="-127"/>
              </a:rPr>
              <a:t>المحافظة على الانظباط </a:t>
            </a:r>
            <a:endParaRPr lang="ar-SA" sz="2000" b="1" dirty="0">
              <a:solidFill>
                <a:srgbClr val="292929"/>
              </a:solidFill>
              <a:latin typeface="Verdana" panose="020B0604030504040204" pitchFamily="34" charset="0"/>
              <a:ea typeface="HY헤드라인M" pitchFamily="2" charset="-127"/>
            </a:endParaRPr>
          </a:p>
        </p:txBody>
      </p:sp>
      <p:sp>
        <p:nvSpPr>
          <p:cNvPr id="29" name="AutoShape 7"/>
          <p:cNvSpPr>
            <a:spLocks noChangeArrowheads="1"/>
          </p:cNvSpPr>
          <p:nvPr/>
        </p:nvSpPr>
        <p:spPr bwMode="auto">
          <a:xfrm>
            <a:off x="2380850" y="3824007"/>
            <a:ext cx="1974825" cy="557493"/>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000" b="1" dirty="0">
                <a:solidFill>
                  <a:srgbClr val="292929"/>
                </a:solidFill>
                <a:latin typeface="Verdana" panose="020B0604030504040204" pitchFamily="34" charset="0"/>
                <a:ea typeface="HY헤드라인M" pitchFamily="2" charset="-127"/>
              </a:rPr>
              <a:t>تقبل قرارات المدرب </a:t>
            </a:r>
            <a:endParaRPr lang="ar-SA" sz="2000" b="1" dirty="0">
              <a:solidFill>
                <a:srgbClr val="292929"/>
              </a:solidFill>
              <a:latin typeface="Verdana" panose="020B0604030504040204" pitchFamily="34" charset="0"/>
              <a:ea typeface="HY헤드라인M" pitchFamily="2" charset="-127"/>
            </a:endParaRPr>
          </a:p>
        </p:txBody>
      </p:sp>
      <p:sp>
        <p:nvSpPr>
          <p:cNvPr id="30" name="AutoShape 7"/>
          <p:cNvSpPr>
            <a:spLocks noChangeArrowheads="1"/>
          </p:cNvSpPr>
          <p:nvPr/>
        </p:nvSpPr>
        <p:spPr bwMode="auto">
          <a:xfrm>
            <a:off x="6245742" y="4752104"/>
            <a:ext cx="1974825" cy="557493"/>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000" b="1" dirty="0">
                <a:solidFill>
                  <a:srgbClr val="292929"/>
                </a:solidFill>
                <a:latin typeface="Verdana" panose="020B0604030504040204" pitchFamily="34" charset="0"/>
                <a:ea typeface="HY헤드라인M" pitchFamily="2" charset="-127"/>
              </a:rPr>
              <a:t>حسن الظن </a:t>
            </a:r>
          </a:p>
          <a:p>
            <a:pPr algn="ctr"/>
            <a:r>
              <a:rPr lang="ar-EG" sz="2000" b="1" dirty="0">
                <a:solidFill>
                  <a:srgbClr val="292929"/>
                </a:solidFill>
                <a:latin typeface="Verdana" panose="020B0604030504040204" pitchFamily="34" charset="0"/>
                <a:ea typeface="HY헤드라인M" pitchFamily="2" charset="-127"/>
              </a:rPr>
              <a:t>والثقة المتبادلة</a:t>
            </a:r>
            <a:endParaRPr lang="ar-SA" sz="2000" b="1" dirty="0">
              <a:solidFill>
                <a:srgbClr val="292929"/>
              </a:solidFill>
              <a:latin typeface="Verdana" panose="020B0604030504040204" pitchFamily="34" charset="0"/>
              <a:ea typeface="HY헤드라인M" pitchFamily="2" charset="-127"/>
            </a:endParaRPr>
          </a:p>
        </p:txBody>
      </p:sp>
      <p:sp>
        <p:nvSpPr>
          <p:cNvPr id="31" name="AutoShape 7"/>
          <p:cNvSpPr>
            <a:spLocks noChangeArrowheads="1"/>
          </p:cNvSpPr>
          <p:nvPr/>
        </p:nvSpPr>
        <p:spPr bwMode="auto">
          <a:xfrm>
            <a:off x="2372242" y="4752104"/>
            <a:ext cx="1974825" cy="557493"/>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000" b="1" dirty="0">
                <a:solidFill>
                  <a:srgbClr val="292929"/>
                </a:solidFill>
                <a:latin typeface="Verdana" panose="020B0604030504040204" pitchFamily="34" charset="0"/>
                <a:ea typeface="HY헤드라인M" pitchFamily="2" charset="-127"/>
              </a:rPr>
              <a:t>الحب بين المجموعات</a:t>
            </a:r>
            <a:endParaRPr lang="ar-SA" sz="2000" b="1" dirty="0">
              <a:solidFill>
                <a:srgbClr val="292929"/>
              </a:solidFill>
              <a:latin typeface="Verdana" panose="020B0604030504040204" pitchFamily="34" charset="0"/>
              <a:ea typeface="HY헤드라인M" pitchFamily="2" charset="-127"/>
            </a:endParaRPr>
          </a:p>
        </p:txBody>
      </p:sp>
      <p:pic>
        <p:nvPicPr>
          <p:cNvPr id="32" name="Picture 2" descr="F:\دينى\work\صور\kid-smai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8034" y="762000"/>
            <a:ext cx="1085733" cy="10734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3" name="Picture 3" descr="F:\دينى\work\صور\إدارة الوقت.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4550" y="698500"/>
            <a:ext cx="884950" cy="1079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4" descr="F:\دينى\work\صور\ثقافة-الحوار-من-أجل-سورية-افضل-297x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8034" y="1714500"/>
            <a:ext cx="1024208" cy="1079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5" name="Picture 5" descr="F:\دينى\work\صور\اختلاف مشارب.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8867" y="1651000"/>
            <a:ext cx="922633" cy="1079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6" descr="F:\دينى\work\صور\15460_IPhone_Lock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7000" y="2667000"/>
            <a:ext cx="952500" cy="1079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7" name="Picture 7" descr="F:\دينى\work\صور\larg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0000" y="2603500"/>
            <a:ext cx="1079500" cy="1079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8" name="Picture 8" descr="F:\دينى\work\صور\imagت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7067" y="3587750"/>
            <a:ext cx="963006" cy="1079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9" name="Picture 9" descr="F:\دينى\work\صور\84848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8867" y="3556000"/>
            <a:ext cx="922633" cy="1111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0" name="Picture 10" descr="F:\دينى\work\صور\zan 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74450" y="4493085"/>
            <a:ext cx="952500" cy="9679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1" name="Picture 11" descr="F:\دينى\work\صور\Love-Is-Love_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16245" y="4493085"/>
            <a:ext cx="871377" cy="9714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7074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 calcmode="lin" valueType="num">
                                      <p:cBhvr>
                                        <p:cTn id="23" dur="1000" fill="hold"/>
                                        <p:tgtEl>
                                          <p:spTgt spid="22"/>
                                        </p:tgtEl>
                                        <p:attrNameLst>
                                          <p:attrName>style.rotation</p:attrName>
                                        </p:attrNameLst>
                                      </p:cBhvr>
                                      <p:tavLst>
                                        <p:tav tm="0">
                                          <p:val>
                                            <p:fltVal val="90"/>
                                          </p:val>
                                        </p:tav>
                                        <p:tav tm="100000">
                                          <p:val>
                                            <p:fltVal val="0"/>
                                          </p:val>
                                        </p:tav>
                                      </p:tavLst>
                                    </p:anim>
                                    <p:animEffect transition="in" filter="fade">
                                      <p:cBhvr>
                                        <p:cTn id="24" dur="1000"/>
                                        <p:tgtEl>
                                          <p:spTgt spid="22"/>
                                        </p:tgtEl>
                                      </p:cBhvr>
                                    </p:animEffect>
                                  </p:childTnLst>
                                </p:cTn>
                              </p:par>
                              <p:par>
                                <p:cTn id="25" presetID="3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1000" fill="hold"/>
                                        <p:tgtEl>
                                          <p:spTgt spid="33"/>
                                        </p:tgtEl>
                                        <p:attrNameLst>
                                          <p:attrName>ppt_w</p:attrName>
                                        </p:attrNameLst>
                                      </p:cBhvr>
                                      <p:tavLst>
                                        <p:tav tm="0">
                                          <p:val>
                                            <p:fltVal val="0"/>
                                          </p:val>
                                        </p:tav>
                                        <p:tav tm="100000">
                                          <p:val>
                                            <p:strVal val="#ppt_w"/>
                                          </p:val>
                                        </p:tav>
                                      </p:tavLst>
                                    </p:anim>
                                    <p:anim calcmode="lin" valueType="num">
                                      <p:cBhvr>
                                        <p:cTn id="28" dur="1000" fill="hold"/>
                                        <p:tgtEl>
                                          <p:spTgt spid="33"/>
                                        </p:tgtEl>
                                        <p:attrNameLst>
                                          <p:attrName>ppt_h</p:attrName>
                                        </p:attrNameLst>
                                      </p:cBhvr>
                                      <p:tavLst>
                                        <p:tav tm="0">
                                          <p:val>
                                            <p:fltVal val="0"/>
                                          </p:val>
                                        </p:tav>
                                        <p:tav tm="100000">
                                          <p:val>
                                            <p:strVal val="#ppt_h"/>
                                          </p:val>
                                        </p:tav>
                                      </p:tavLst>
                                    </p:anim>
                                    <p:anim calcmode="lin" valueType="num">
                                      <p:cBhvr>
                                        <p:cTn id="29" dur="1000" fill="hold"/>
                                        <p:tgtEl>
                                          <p:spTgt spid="33"/>
                                        </p:tgtEl>
                                        <p:attrNameLst>
                                          <p:attrName>style.rotation</p:attrName>
                                        </p:attrNameLst>
                                      </p:cBhvr>
                                      <p:tavLst>
                                        <p:tav tm="0">
                                          <p:val>
                                            <p:fltVal val="90"/>
                                          </p:val>
                                        </p:tav>
                                        <p:tav tm="100000">
                                          <p:val>
                                            <p:fltVal val="0"/>
                                          </p:val>
                                        </p:tav>
                                      </p:tavLst>
                                    </p:anim>
                                    <p:animEffect transition="in" filter="fade">
                                      <p:cBhvr>
                                        <p:cTn id="30" dur="10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fltVal val="0"/>
                                          </p:val>
                                        </p:tav>
                                        <p:tav tm="100000">
                                          <p:val>
                                            <p:strVal val="#ppt_w"/>
                                          </p:val>
                                        </p:tav>
                                      </p:tavLst>
                                    </p:anim>
                                    <p:anim calcmode="lin" valueType="num">
                                      <p:cBhvr>
                                        <p:cTn id="36" dur="1000" fill="hold"/>
                                        <p:tgtEl>
                                          <p:spTgt spid="24"/>
                                        </p:tgtEl>
                                        <p:attrNameLst>
                                          <p:attrName>ppt_h</p:attrName>
                                        </p:attrNameLst>
                                      </p:cBhvr>
                                      <p:tavLst>
                                        <p:tav tm="0">
                                          <p:val>
                                            <p:fltVal val="0"/>
                                          </p:val>
                                        </p:tav>
                                        <p:tav tm="100000">
                                          <p:val>
                                            <p:strVal val="#ppt_h"/>
                                          </p:val>
                                        </p:tav>
                                      </p:tavLst>
                                    </p:anim>
                                    <p:anim calcmode="lin" valueType="num">
                                      <p:cBhvr>
                                        <p:cTn id="37" dur="1000" fill="hold"/>
                                        <p:tgtEl>
                                          <p:spTgt spid="24"/>
                                        </p:tgtEl>
                                        <p:attrNameLst>
                                          <p:attrName>style.rotation</p:attrName>
                                        </p:attrNameLst>
                                      </p:cBhvr>
                                      <p:tavLst>
                                        <p:tav tm="0">
                                          <p:val>
                                            <p:fltVal val="90"/>
                                          </p:val>
                                        </p:tav>
                                        <p:tav tm="100000">
                                          <p:val>
                                            <p:fltVal val="0"/>
                                          </p:val>
                                        </p:tav>
                                      </p:tavLst>
                                    </p:anim>
                                    <p:animEffect transition="in" filter="fade">
                                      <p:cBhvr>
                                        <p:cTn id="38" dur="1000"/>
                                        <p:tgtEl>
                                          <p:spTgt spid="24"/>
                                        </p:tgtEl>
                                      </p:cBhvr>
                                    </p:animEffect>
                                  </p:childTnLst>
                                </p:cTn>
                              </p:par>
                              <p:par>
                                <p:cTn id="39" presetID="3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p:cTn id="41" dur="1000" fill="hold"/>
                                        <p:tgtEl>
                                          <p:spTgt spid="34"/>
                                        </p:tgtEl>
                                        <p:attrNameLst>
                                          <p:attrName>ppt_w</p:attrName>
                                        </p:attrNameLst>
                                      </p:cBhvr>
                                      <p:tavLst>
                                        <p:tav tm="0">
                                          <p:val>
                                            <p:fltVal val="0"/>
                                          </p:val>
                                        </p:tav>
                                        <p:tav tm="100000">
                                          <p:val>
                                            <p:strVal val="#ppt_w"/>
                                          </p:val>
                                        </p:tav>
                                      </p:tavLst>
                                    </p:anim>
                                    <p:anim calcmode="lin" valueType="num">
                                      <p:cBhvr>
                                        <p:cTn id="42" dur="1000" fill="hold"/>
                                        <p:tgtEl>
                                          <p:spTgt spid="34"/>
                                        </p:tgtEl>
                                        <p:attrNameLst>
                                          <p:attrName>ppt_h</p:attrName>
                                        </p:attrNameLst>
                                      </p:cBhvr>
                                      <p:tavLst>
                                        <p:tav tm="0">
                                          <p:val>
                                            <p:fltVal val="0"/>
                                          </p:val>
                                        </p:tav>
                                        <p:tav tm="100000">
                                          <p:val>
                                            <p:strVal val="#ppt_h"/>
                                          </p:val>
                                        </p:tav>
                                      </p:tavLst>
                                    </p:anim>
                                    <p:anim calcmode="lin" valueType="num">
                                      <p:cBhvr>
                                        <p:cTn id="43" dur="1000" fill="hold"/>
                                        <p:tgtEl>
                                          <p:spTgt spid="34"/>
                                        </p:tgtEl>
                                        <p:attrNameLst>
                                          <p:attrName>style.rotation</p:attrName>
                                        </p:attrNameLst>
                                      </p:cBhvr>
                                      <p:tavLst>
                                        <p:tav tm="0">
                                          <p:val>
                                            <p:fltVal val="90"/>
                                          </p:val>
                                        </p:tav>
                                        <p:tav tm="100000">
                                          <p:val>
                                            <p:fltVal val="0"/>
                                          </p:val>
                                        </p:tav>
                                      </p:tavLst>
                                    </p:anim>
                                    <p:animEffect transition="in" filter="fade">
                                      <p:cBhvr>
                                        <p:cTn id="44" dur="10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par>
                                <p:cTn id="53" presetID="3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1000" fill="hold"/>
                                        <p:tgtEl>
                                          <p:spTgt spid="35"/>
                                        </p:tgtEl>
                                        <p:attrNameLst>
                                          <p:attrName>ppt_w</p:attrName>
                                        </p:attrNameLst>
                                      </p:cBhvr>
                                      <p:tavLst>
                                        <p:tav tm="0">
                                          <p:val>
                                            <p:fltVal val="0"/>
                                          </p:val>
                                        </p:tav>
                                        <p:tav tm="100000">
                                          <p:val>
                                            <p:strVal val="#ppt_w"/>
                                          </p:val>
                                        </p:tav>
                                      </p:tavLst>
                                    </p:anim>
                                    <p:anim calcmode="lin" valueType="num">
                                      <p:cBhvr>
                                        <p:cTn id="56" dur="1000" fill="hold"/>
                                        <p:tgtEl>
                                          <p:spTgt spid="35"/>
                                        </p:tgtEl>
                                        <p:attrNameLst>
                                          <p:attrName>ppt_h</p:attrName>
                                        </p:attrNameLst>
                                      </p:cBhvr>
                                      <p:tavLst>
                                        <p:tav tm="0">
                                          <p:val>
                                            <p:fltVal val="0"/>
                                          </p:val>
                                        </p:tav>
                                        <p:tav tm="100000">
                                          <p:val>
                                            <p:strVal val="#ppt_h"/>
                                          </p:val>
                                        </p:tav>
                                      </p:tavLst>
                                    </p:anim>
                                    <p:anim calcmode="lin" valueType="num">
                                      <p:cBhvr>
                                        <p:cTn id="57" dur="1000" fill="hold"/>
                                        <p:tgtEl>
                                          <p:spTgt spid="35"/>
                                        </p:tgtEl>
                                        <p:attrNameLst>
                                          <p:attrName>style.rotation</p:attrName>
                                        </p:attrNameLst>
                                      </p:cBhvr>
                                      <p:tavLst>
                                        <p:tav tm="0">
                                          <p:val>
                                            <p:fltVal val="90"/>
                                          </p:val>
                                        </p:tav>
                                        <p:tav tm="100000">
                                          <p:val>
                                            <p:fltVal val="0"/>
                                          </p:val>
                                        </p:tav>
                                      </p:tavLst>
                                    </p:anim>
                                    <p:animEffect transition="in" filter="fade">
                                      <p:cBhvr>
                                        <p:cTn id="58" dur="10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p:cTn id="69" dur="1000" fill="hold"/>
                                        <p:tgtEl>
                                          <p:spTgt spid="36"/>
                                        </p:tgtEl>
                                        <p:attrNameLst>
                                          <p:attrName>ppt_w</p:attrName>
                                        </p:attrNameLst>
                                      </p:cBhvr>
                                      <p:tavLst>
                                        <p:tav tm="0">
                                          <p:val>
                                            <p:fltVal val="0"/>
                                          </p:val>
                                        </p:tav>
                                        <p:tav tm="100000">
                                          <p:val>
                                            <p:strVal val="#ppt_w"/>
                                          </p:val>
                                        </p:tav>
                                      </p:tavLst>
                                    </p:anim>
                                    <p:anim calcmode="lin" valueType="num">
                                      <p:cBhvr>
                                        <p:cTn id="70" dur="1000" fill="hold"/>
                                        <p:tgtEl>
                                          <p:spTgt spid="36"/>
                                        </p:tgtEl>
                                        <p:attrNameLst>
                                          <p:attrName>ppt_h</p:attrName>
                                        </p:attrNameLst>
                                      </p:cBhvr>
                                      <p:tavLst>
                                        <p:tav tm="0">
                                          <p:val>
                                            <p:fltVal val="0"/>
                                          </p:val>
                                        </p:tav>
                                        <p:tav tm="100000">
                                          <p:val>
                                            <p:strVal val="#ppt_h"/>
                                          </p:val>
                                        </p:tav>
                                      </p:tavLst>
                                    </p:anim>
                                    <p:anim calcmode="lin" valueType="num">
                                      <p:cBhvr>
                                        <p:cTn id="71" dur="1000" fill="hold"/>
                                        <p:tgtEl>
                                          <p:spTgt spid="36"/>
                                        </p:tgtEl>
                                        <p:attrNameLst>
                                          <p:attrName>style.rotation</p:attrName>
                                        </p:attrNameLst>
                                      </p:cBhvr>
                                      <p:tavLst>
                                        <p:tav tm="0">
                                          <p:val>
                                            <p:fltVal val="90"/>
                                          </p:val>
                                        </p:tav>
                                        <p:tav tm="100000">
                                          <p:val>
                                            <p:fltVal val="0"/>
                                          </p:val>
                                        </p:tav>
                                      </p:tavLst>
                                    </p:anim>
                                    <p:animEffect transition="in" filter="fade">
                                      <p:cBhvr>
                                        <p:cTn id="72" dur="10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1000" fill="hold"/>
                                        <p:tgtEl>
                                          <p:spTgt spid="27"/>
                                        </p:tgtEl>
                                        <p:attrNameLst>
                                          <p:attrName>ppt_w</p:attrName>
                                        </p:attrNameLst>
                                      </p:cBhvr>
                                      <p:tavLst>
                                        <p:tav tm="0">
                                          <p:val>
                                            <p:fltVal val="0"/>
                                          </p:val>
                                        </p:tav>
                                        <p:tav tm="100000">
                                          <p:val>
                                            <p:strVal val="#ppt_w"/>
                                          </p:val>
                                        </p:tav>
                                      </p:tavLst>
                                    </p:anim>
                                    <p:anim calcmode="lin" valueType="num">
                                      <p:cBhvr>
                                        <p:cTn id="78" dur="1000" fill="hold"/>
                                        <p:tgtEl>
                                          <p:spTgt spid="27"/>
                                        </p:tgtEl>
                                        <p:attrNameLst>
                                          <p:attrName>ppt_h</p:attrName>
                                        </p:attrNameLst>
                                      </p:cBhvr>
                                      <p:tavLst>
                                        <p:tav tm="0">
                                          <p:val>
                                            <p:fltVal val="0"/>
                                          </p:val>
                                        </p:tav>
                                        <p:tav tm="100000">
                                          <p:val>
                                            <p:strVal val="#ppt_h"/>
                                          </p:val>
                                        </p:tav>
                                      </p:tavLst>
                                    </p:anim>
                                    <p:anim calcmode="lin" valueType="num">
                                      <p:cBhvr>
                                        <p:cTn id="79" dur="1000" fill="hold"/>
                                        <p:tgtEl>
                                          <p:spTgt spid="27"/>
                                        </p:tgtEl>
                                        <p:attrNameLst>
                                          <p:attrName>style.rotation</p:attrName>
                                        </p:attrNameLst>
                                      </p:cBhvr>
                                      <p:tavLst>
                                        <p:tav tm="0">
                                          <p:val>
                                            <p:fltVal val="90"/>
                                          </p:val>
                                        </p:tav>
                                        <p:tav tm="100000">
                                          <p:val>
                                            <p:fltVal val="0"/>
                                          </p:val>
                                        </p:tav>
                                      </p:tavLst>
                                    </p:anim>
                                    <p:animEffect transition="in" filter="fade">
                                      <p:cBhvr>
                                        <p:cTn id="80" dur="1000"/>
                                        <p:tgtEl>
                                          <p:spTgt spid="27"/>
                                        </p:tgtEl>
                                      </p:cBhvr>
                                    </p:animEffect>
                                  </p:childTnLst>
                                </p:cTn>
                              </p:par>
                              <p:par>
                                <p:cTn id="81" presetID="31" presetClass="entr" presetSubtype="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1000" fill="hold"/>
                                        <p:tgtEl>
                                          <p:spTgt spid="37"/>
                                        </p:tgtEl>
                                        <p:attrNameLst>
                                          <p:attrName>ppt_w</p:attrName>
                                        </p:attrNameLst>
                                      </p:cBhvr>
                                      <p:tavLst>
                                        <p:tav tm="0">
                                          <p:val>
                                            <p:fltVal val="0"/>
                                          </p:val>
                                        </p:tav>
                                        <p:tav tm="100000">
                                          <p:val>
                                            <p:strVal val="#ppt_w"/>
                                          </p:val>
                                        </p:tav>
                                      </p:tavLst>
                                    </p:anim>
                                    <p:anim calcmode="lin" valueType="num">
                                      <p:cBhvr>
                                        <p:cTn id="84" dur="1000" fill="hold"/>
                                        <p:tgtEl>
                                          <p:spTgt spid="37"/>
                                        </p:tgtEl>
                                        <p:attrNameLst>
                                          <p:attrName>ppt_h</p:attrName>
                                        </p:attrNameLst>
                                      </p:cBhvr>
                                      <p:tavLst>
                                        <p:tav tm="0">
                                          <p:val>
                                            <p:fltVal val="0"/>
                                          </p:val>
                                        </p:tav>
                                        <p:tav tm="100000">
                                          <p:val>
                                            <p:strVal val="#ppt_h"/>
                                          </p:val>
                                        </p:tav>
                                      </p:tavLst>
                                    </p:anim>
                                    <p:anim calcmode="lin" valueType="num">
                                      <p:cBhvr>
                                        <p:cTn id="85" dur="1000" fill="hold"/>
                                        <p:tgtEl>
                                          <p:spTgt spid="37"/>
                                        </p:tgtEl>
                                        <p:attrNameLst>
                                          <p:attrName>style.rotation</p:attrName>
                                        </p:attrNameLst>
                                      </p:cBhvr>
                                      <p:tavLst>
                                        <p:tav tm="0">
                                          <p:val>
                                            <p:fltVal val="90"/>
                                          </p:val>
                                        </p:tav>
                                        <p:tav tm="100000">
                                          <p:val>
                                            <p:fltVal val="0"/>
                                          </p:val>
                                        </p:tav>
                                      </p:tavLst>
                                    </p:anim>
                                    <p:animEffect transition="in" filter="fade">
                                      <p:cBhvr>
                                        <p:cTn id="86" dur="10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1000" fill="hold"/>
                                        <p:tgtEl>
                                          <p:spTgt spid="28"/>
                                        </p:tgtEl>
                                        <p:attrNameLst>
                                          <p:attrName>ppt_w</p:attrName>
                                        </p:attrNameLst>
                                      </p:cBhvr>
                                      <p:tavLst>
                                        <p:tav tm="0">
                                          <p:val>
                                            <p:fltVal val="0"/>
                                          </p:val>
                                        </p:tav>
                                        <p:tav tm="100000">
                                          <p:val>
                                            <p:strVal val="#ppt_w"/>
                                          </p:val>
                                        </p:tav>
                                      </p:tavLst>
                                    </p:anim>
                                    <p:anim calcmode="lin" valueType="num">
                                      <p:cBhvr>
                                        <p:cTn id="92" dur="1000" fill="hold"/>
                                        <p:tgtEl>
                                          <p:spTgt spid="28"/>
                                        </p:tgtEl>
                                        <p:attrNameLst>
                                          <p:attrName>ppt_h</p:attrName>
                                        </p:attrNameLst>
                                      </p:cBhvr>
                                      <p:tavLst>
                                        <p:tav tm="0">
                                          <p:val>
                                            <p:fltVal val="0"/>
                                          </p:val>
                                        </p:tav>
                                        <p:tav tm="100000">
                                          <p:val>
                                            <p:strVal val="#ppt_h"/>
                                          </p:val>
                                        </p:tav>
                                      </p:tavLst>
                                    </p:anim>
                                    <p:anim calcmode="lin" valueType="num">
                                      <p:cBhvr>
                                        <p:cTn id="93" dur="1000" fill="hold"/>
                                        <p:tgtEl>
                                          <p:spTgt spid="28"/>
                                        </p:tgtEl>
                                        <p:attrNameLst>
                                          <p:attrName>style.rotation</p:attrName>
                                        </p:attrNameLst>
                                      </p:cBhvr>
                                      <p:tavLst>
                                        <p:tav tm="0">
                                          <p:val>
                                            <p:fltVal val="90"/>
                                          </p:val>
                                        </p:tav>
                                        <p:tav tm="100000">
                                          <p:val>
                                            <p:fltVal val="0"/>
                                          </p:val>
                                        </p:tav>
                                      </p:tavLst>
                                    </p:anim>
                                    <p:animEffect transition="in" filter="fade">
                                      <p:cBhvr>
                                        <p:cTn id="94" dur="1000"/>
                                        <p:tgtEl>
                                          <p:spTgt spid="28"/>
                                        </p:tgtEl>
                                      </p:cBhvr>
                                    </p:animEffect>
                                  </p:childTnLst>
                                </p:cTn>
                              </p:par>
                              <p:par>
                                <p:cTn id="95" presetID="31" presetClass="entr" presetSubtype="0"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p:cTn id="97" dur="1000" fill="hold"/>
                                        <p:tgtEl>
                                          <p:spTgt spid="38"/>
                                        </p:tgtEl>
                                        <p:attrNameLst>
                                          <p:attrName>ppt_w</p:attrName>
                                        </p:attrNameLst>
                                      </p:cBhvr>
                                      <p:tavLst>
                                        <p:tav tm="0">
                                          <p:val>
                                            <p:fltVal val="0"/>
                                          </p:val>
                                        </p:tav>
                                        <p:tav tm="100000">
                                          <p:val>
                                            <p:strVal val="#ppt_w"/>
                                          </p:val>
                                        </p:tav>
                                      </p:tavLst>
                                    </p:anim>
                                    <p:anim calcmode="lin" valueType="num">
                                      <p:cBhvr>
                                        <p:cTn id="98" dur="1000" fill="hold"/>
                                        <p:tgtEl>
                                          <p:spTgt spid="38"/>
                                        </p:tgtEl>
                                        <p:attrNameLst>
                                          <p:attrName>ppt_h</p:attrName>
                                        </p:attrNameLst>
                                      </p:cBhvr>
                                      <p:tavLst>
                                        <p:tav tm="0">
                                          <p:val>
                                            <p:fltVal val="0"/>
                                          </p:val>
                                        </p:tav>
                                        <p:tav tm="100000">
                                          <p:val>
                                            <p:strVal val="#ppt_h"/>
                                          </p:val>
                                        </p:tav>
                                      </p:tavLst>
                                    </p:anim>
                                    <p:anim calcmode="lin" valueType="num">
                                      <p:cBhvr>
                                        <p:cTn id="99" dur="1000" fill="hold"/>
                                        <p:tgtEl>
                                          <p:spTgt spid="38"/>
                                        </p:tgtEl>
                                        <p:attrNameLst>
                                          <p:attrName>style.rotation</p:attrName>
                                        </p:attrNameLst>
                                      </p:cBhvr>
                                      <p:tavLst>
                                        <p:tav tm="0">
                                          <p:val>
                                            <p:fltVal val="90"/>
                                          </p:val>
                                        </p:tav>
                                        <p:tav tm="100000">
                                          <p:val>
                                            <p:fltVal val="0"/>
                                          </p:val>
                                        </p:tav>
                                      </p:tavLst>
                                    </p:anim>
                                    <p:animEffect transition="in" filter="fade">
                                      <p:cBhvr>
                                        <p:cTn id="100" dur="1000"/>
                                        <p:tgtEl>
                                          <p:spTgt spid="38"/>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1000" fill="hold"/>
                                        <p:tgtEl>
                                          <p:spTgt spid="29"/>
                                        </p:tgtEl>
                                        <p:attrNameLst>
                                          <p:attrName>ppt_w</p:attrName>
                                        </p:attrNameLst>
                                      </p:cBhvr>
                                      <p:tavLst>
                                        <p:tav tm="0">
                                          <p:val>
                                            <p:fltVal val="0"/>
                                          </p:val>
                                        </p:tav>
                                        <p:tav tm="100000">
                                          <p:val>
                                            <p:strVal val="#ppt_w"/>
                                          </p:val>
                                        </p:tav>
                                      </p:tavLst>
                                    </p:anim>
                                    <p:anim calcmode="lin" valueType="num">
                                      <p:cBhvr>
                                        <p:cTn id="106" dur="1000" fill="hold"/>
                                        <p:tgtEl>
                                          <p:spTgt spid="29"/>
                                        </p:tgtEl>
                                        <p:attrNameLst>
                                          <p:attrName>ppt_h</p:attrName>
                                        </p:attrNameLst>
                                      </p:cBhvr>
                                      <p:tavLst>
                                        <p:tav tm="0">
                                          <p:val>
                                            <p:fltVal val="0"/>
                                          </p:val>
                                        </p:tav>
                                        <p:tav tm="100000">
                                          <p:val>
                                            <p:strVal val="#ppt_h"/>
                                          </p:val>
                                        </p:tav>
                                      </p:tavLst>
                                    </p:anim>
                                    <p:anim calcmode="lin" valueType="num">
                                      <p:cBhvr>
                                        <p:cTn id="107" dur="1000" fill="hold"/>
                                        <p:tgtEl>
                                          <p:spTgt spid="29"/>
                                        </p:tgtEl>
                                        <p:attrNameLst>
                                          <p:attrName>style.rotation</p:attrName>
                                        </p:attrNameLst>
                                      </p:cBhvr>
                                      <p:tavLst>
                                        <p:tav tm="0">
                                          <p:val>
                                            <p:fltVal val="90"/>
                                          </p:val>
                                        </p:tav>
                                        <p:tav tm="100000">
                                          <p:val>
                                            <p:fltVal val="0"/>
                                          </p:val>
                                        </p:tav>
                                      </p:tavLst>
                                    </p:anim>
                                    <p:animEffect transition="in" filter="fade">
                                      <p:cBhvr>
                                        <p:cTn id="108" dur="1000"/>
                                        <p:tgtEl>
                                          <p:spTgt spid="29"/>
                                        </p:tgtEl>
                                      </p:cBhvr>
                                    </p:animEffect>
                                  </p:childTnLst>
                                </p:cTn>
                              </p:par>
                              <p:par>
                                <p:cTn id="109" presetID="31" presetClass="entr" presetSubtype="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p:cTn id="111" dur="1000" fill="hold"/>
                                        <p:tgtEl>
                                          <p:spTgt spid="39"/>
                                        </p:tgtEl>
                                        <p:attrNameLst>
                                          <p:attrName>ppt_w</p:attrName>
                                        </p:attrNameLst>
                                      </p:cBhvr>
                                      <p:tavLst>
                                        <p:tav tm="0">
                                          <p:val>
                                            <p:fltVal val="0"/>
                                          </p:val>
                                        </p:tav>
                                        <p:tav tm="100000">
                                          <p:val>
                                            <p:strVal val="#ppt_w"/>
                                          </p:val>
                                        </p:tav>
                                      </p:tavLst>
                                    </p:anim>
                                    <p:anim calcmode="lin" valueType="num">
                                      <p:cBhvr>
                                        <p:cTn id="112" dur="1000" fill="hold"/>
                                        <p:tgtEl>
                                          <p:spTgt spid="39"/>
                                        </p:tgtEl>
                                        <p:attrNameLst>
                                          <p:attrName>ppt_h</p:attrName>
                                        </p:attrNameLst>
                                      </p:cBhvr>
                                      <p:tavLst>
                                        <p:tav tm="0">
                                          <p:val>
                                            <p:fltVal val="0"/>
                                          </p:val>
                                        </p:tav>
                                        <p:tav tm="100000">
                                          <p:val>
                                            <p:strVal val="#ppt_h"/>
                                          </p:val>
                                        </p:tav>
                                      </p:tavLst>
                                    </p:anim>
                                    <p:anim calcmode="lin" valueType="num">
                                      <p:cBhvr>
                                        <p:cTn id="113" dur="1000" fill="hold"/>
                                        <p:tgtEl>
                                          <p:spTgt spid="39"/>
                                        </p:tgtEl>
                                        <p:attrNameLst>
                                          <p:attrName>style.rotation</p:attrName>
                                        </p:attrNameLst>
                                      </p:cBhvr>
                                      <p:tavLst>
                                        <p:tav tm="0">
                                          <p:val>
                                            <p:fltVal val="90"/>
                                          </p:val>
                                        </p:tav>
                                        <p:tav tm="100000">
                                          <p:val>
                                            <p:fltVal val="0"/>
                                          </p:val>
                                        </p:tav>
                                      </p:tavLst>
                                    </p:anim>
                                    <p:animEffect transition="in" filter="fade">
                                      <p:cBhvr>
                                        <p:cTn id="114" dur="1000"/>
                                        <p:tgtEl>
                                          <p:spTgt spid="39"/>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p:cTn id="119" dur="1000" fill="hold"/>
                                        <p:tgtEl>
                                          <p:spTgt spid="30"/>
                                        </p:tgtEl>
                                        <p:attrNameLst>
                                          <p:attrName>ppt_w</p:attrName>
                                        </p:attrNameLst>
                                      </p:cBhvr>
                                      <p:tavLst>
                                        <p:tav tm="0">
                                          <p:val>
                                            <p:fltVal val="0"/>
                                          </p:val>
                                        </p:tav>
                                        <p:tav tm="100000">
                                          <p:val>
                                            <p:strVal val="#ppt_w"/>
                                          </p:val>
                                        </p:tav>
                                      </p:tavLst>
                                    </p:anim>
                                    <p:anim calcmode="lin" valueType="num">
                                      <p:cBhvr>
                                        <p:cTn id="120" dur="1000" fill="hold"/>
                                        <p:tgtEl>
                                          <p:spTgt spid="30"/>
                                        </p:tgtEl>
                                        <p:attrNameLst>
                                          <p:attrName>ppt_h</p:attrName>
                                        </p:attrNameLst>
                                      </p:cBhvr>
                                      <p:tavLst>
                                        <p:tav tm="0">
                                          <p:val>
                                            <p:fltVal val="0"/>
                                          </p:val>
                                        </p:tav>
                                        <p:tav tm="100000">
                                          <p:val>
                                            <p:strVal val="#ppt_h"/>
                                          </p:val>
                                        </p:tav>
                                      </p:tavLst>
                                    </p:anim>
                                    <p:anim calcmode="lin" valueType="num">
                                      <p:cBhvr>
                                        <p:cTn id="121" dur="1000" fill="hold"/>
                                        <p:tgtEl>
                                          <p:spTgt spid="30"/>
                                        </p:tgtEl>
                                        <p:attrNameLst>
                                          <p:attrName>style.rotation</p:attrName>
                                        </p:attrNameLst>
                                      </p:cBhvr>
                                      <p:tavLst>
                                        <p:tav tm="0">
                                          <p:val>
                                            <p:fltVal val="90"/>
                                          </p:val>
                                        </p:tav>
                                        <p:tav tm="100000">
                                          <p:val>
                                            <p:fltVal val="0"/>
                                          </p:val>
                                        </p:tav>
                                      </p:tavLst>
                                    </p:anim>
                                    <p:animEffect transition="in" filter="fade">
                                      <p:cBhvr>
                                        <p:cTn id="122" dur="1000"/>
                                        <p:tgtEl>
                                          <p:spTgt spid="30"/>
                                        </p:tgtEl>
                                      </p:cBhvr>
                                    </p:animEffect>
                                  </p:childTnLst>
                                </p:cTn>
                              </p:par>
                              <p:par>
                                <p:cTn id="123" presetID="31" presetClass="entr" presetSubtype="0" fill="hold" nodeType="withEffect">
                                  <p:stCondLst>
                                    <p:cond delay="0"/>
                                  </p:stCondLst>
                                  <p:childTnLst>
                                    <p:set>
                                      <p:cBhvr>
                                        <p:cTn id="124" dur="1" fill="hold">
                                          <p:stCondLst>
                                            <p:cond delay="0"/>
                                          </p:stCondLst>
                                        </p:cTn>
                                        <p:tgtEl>
                                          <p:spTgt spid="40"/>
                                        </p:tgtEl>
                                        <p:attrNameLst>
                                          <p:attrName>style.visibility</p:attrName>
                                        </p:attrNameLst>
                                      </p:cBhvr>
                                      <p:to>
                                        <p:strVal val="visible"/>
                                      </p:to>
                                    </p:set>
                                    <p:anim calcmode="lin" valueType="num">
                                      <p:cBhvr>
                                        <p:cTn id="125" dur="1000" fill="hold"/>
                                        <p:tgtEl>
                                          <p:spTgt spid="40"/>
                                        </p:tgtEl>
                                        <p:attrNameLst>
                                          <p:attrName>ppt_w</p:attrName>
                                        </p:attrNameLst>
                                      </p:cBhvr>
                                      <p:tavLst>
                                        <p:tav tm="0">
                                          <p:val>
                                            <p:fltVal val="0"/>
                                          </p:val>
                                        </p:tav>
                                        <p:tav tm="100000">
                                          <p:val>
                                            <p:strVal val="#ppt_w"/>
                                          </p:val>
                                        </p:tav>
                                      </p:tavLst>
                                    </p:anim>
                                    <p:anim calcmode="lin" valueType="num">
                                      <p:cBhvr>
                                        <p:cTn id="126" dur="1000" fill="hold"/>
                                        <p:tgtEl>
                                          <p:spTgt spid="40"/>
                                        </p:tgtEl>
                                        <p:attrNameLst>
                                          <p:attrName>ppt_h</p:attrName>
                                        </p:attrNameLst>
                                      </p:cBhvr>
                                      <p:tavLst>
                                        <p:tav tm="0">
                                          <p:val>
                                            <p:fltVal val="0"/>
                                          </p:val>
                                        </p:tav>
                                        <p:tav tm="100000">
                                          <p:val>
                                            <p:strVal val="#ppt_h"/>
                                          </p:val>
                                        </p:tav>
                                      </p:tavLst>
                                    </p:anim>
                                    <p:anim calcmode="lin" valueType="num">
                                      <p:cBhvr>
                                        <p:cTn id="127" dur="1000" fill="hold"/>
                                        <p:tgtEl>
                                          <p:spTgt spid="40"/>
                                        </p:tgtEl>
                                        <p:attrNameLst>
                                          <p:attrName>style.rotation</p:attrName>
                                        </p:attrNameLst>
                                      </p:cBhvr>
                                      <p:tavLst>
                                        <p:tav tm="0">
                                          <p:val>
                                            <p:fltVal val="90"/>
                                          </p:val>
                                        </p:tav>
                                        <p:tav tm="100000">
                                          <p:val>
                                            <p:fltVal val="0"/>
                                          </p:val>
                                        </p:tav>
                                      </p:tavLst>
                                    </p:anim>
                                    <p:animEffect transition="in" filter="fade">
                                      <p:cBhvr>
                                        <p:cTn id="128" dur="1000"/>
                                        <p:tgtEl>
                                          <p:spTgt spid="40"/>
                                        </p:tgtEl>
                                      </p:cBhvr>
                                    </p:animEffec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grpId="0" nodeType="clickEffect">
                                  <p:stCondLst>
                                    <p:cond delay="0"/>
                                  </p:stCondLst>
                                  <p:childTnLst>
                                    <p:set>
                                      <p:cBhvr>
                                        <p:cTn id="132" dur="1" fill="hold">
                                          <p:stCondLst>
                                            <p:cond delay="0"/>
                                          </p:stCondLst>
                                        </p:cTn>
                                        <p:tgtEl>
                                          <p:spTgt spid="31"/>
                                        </p:tgtEl>
                                        <p:attrNameLst>
                                          <p:attrName>style.visibility</p:attrName>
                                        </p:attrNameLst>
                                      </p:cBhvr>
                                      <p:to>
                                        <p:strVal val="visible"/>
                                      </p:to>
                                    </p:set>
                                    <p:anim calcmode="lin" valueType="num">
                                      <p:cBhvr>
                                        <p:cTn id="133" dur="1000" fill="hold"/>
                                        <p:tgtEl>
                                          <p:spTgt spid="31"/>
                                        </p:tgtEl>
                                        <p:attrNameLst>
                                          <p:attrName>ppt_w</p:attrName>
                                        </p:attrNameLst>
                                      </p:cBhvr>
                                      <p:tavLst>
                                        <p:tav tm="0">
                                          <p:val>
                                            <p:fltVal val="0"/>
                                          </p:val>
                                        </p:tav>
                                        <p:tav tm="100000">
                                          <p:val>
                                            <p:strVal val="#ppt_w"/>
                                          </p:val>
                                        </p:tav>
                                      </p:tavLst>
                                    </p:anim>
                                    <p:anim calcmode="lin" valueType="num">
                                      <p:cBhvr>
                                        <p:cTn id="134" dur="1000" fill="hold"/>
                                        <p:tgtEl>
                                          <p:spTgt spid="31"/>
                                        </p:tgtEl>
                                        <p:attrNameLst>
                                          <p:attrName>ppt_h</p:attrName>
                                        </p:attrNameLst>
                                      </p:cBhvr>
                                      <p:tavLst>
                                        <p:tav tm="0">
                                          <p:val>
                                            <p:fltVal val="0"/>
                                          </p:val>
                                        </p:tav>
                                        <p:tav tm="100000">
                                          <p:val>
                                            <p:strVal val="#ppt_h"/>
                                          </p:val>
                                        </p:tav>
                                      </p:tavLst>
                                    </p:anim>
                                    <p:anim calcmode="lin" valueType="num">
                                      <p:cBhvr>
                                        <p:cTn id="135" dur="1000" fill="hold"/>
                                        <p:tgtEl>
                                          <p:spTgt spid="31"/>
                                        </p:tgtEl>
                                        <p:attrNameLst>
                                          <p:attrName>style.rotation</p:attrName>
                                        </p:attrNameLst>
                                      </p:cBhvr>
                                      <p:tavLst>
                                        <p:tav tm="0">
                                          <p:val>
                                            <p:fltVal val="90"/>
                                          </p:val>
                                        </p:tav>
                                        <p:tav tm="100000">
                                          <p:val>
                                            <p:fltVal val="0"/>
                                          </p:val>
                                        </p:tav>
                                      </p:tavLst>
                                    </p:anim>
                                    <p:animEffect transition="in" filter="fade">
                                      <p:cBhvr>
                                        <p:cTn id="136" dur="1000"/>
                                        <p:tgtEl>
                                          <p:spTgt spid="31"/>
                                        </p:tgtEl>
                                      </p:cBhvr>
                                    </p:animEffect>
                                  </p:childTnLst>
                                </p:cTn>
                              </p:par>
                              <p:par>
                                <p:cTn id="137" presetID="31" presetClass="entr" presetSubtype="0" fill="hold" nodeType="withEffect">
                                  <p:stCondLst>
                                    <p:cond delay="0"/>
                                  </p:stCondLst>
                                  <p:childTnLst>
                                    <p:set>
                                      <p:cBhvr>
                                        <p:cTn id="138" dur="1" fill="hold">
                                          <p:stCondLst>
                                            <p:cond delay="0"/>
                                          </p:stCondLst>
                                        </p:cTn>
                                        <p:tgtEl>
                                          <p:spTgt spid="41"/>
                                        </p:tgtEl>
                                        <p:attrNameLst>
                                          <p:attrName>style.visibility</p:attrName>
                                        </p:attrNameLst>
                                      </p:cBhvr>
                                      <p:to>
                                        <p:strVal val="visible"/>
                                      </p:to>
                                    </p:set>
                                    <p:anim calcmode="lin" valueType="num">
                                      <p:cBhvr>
                                        <p:cTn id="139" dur="1000" fill="hold"/>
                                        <p:tgtEl>
                                          <p:spTgt spid="41"/>
                                        </p:tgtEl>
                                        <p:attrNameLst>
                                          <p:attrName>ppt_w</p:attrName>
                                        </p:attrNameLst>
                                      </p:cBhvr>
                                      <p:tavLst>
                                        <p:tav tm="0">
                                          <p:val>
                                            <p:fltVal val="0"/>
                                          </p:val>
                                        </p:tav>
                                        <p:tav tm="100000">
                                          <p:val>
                                            <p:strVal val="#ppt_w"/>
                                          </p:val>
                                        </p:tav>
                                      </p:tavLst>
                                    </p:anim>
                                    <p:anim calcmode="lin" valueType="num">
                                      <p:cBhvr>
                                        <p:cTn id="140" dur="1000" fill="hold"/>
                                        <p:tgtEl>
                                          <p:spTgt spid="41"/>
                                        </p:tgtEl>
                                        <p:attrNameLst>
                                          <p:attrName>ppt_h</p:attrName>
                                        </p:attrNameLst>
                                      </p:cBhvr>
                                      <p:tavLst>
                                        <p:tav tm="0">
                                          <p:val>
                                            <p:fltVal val="0"/>
                                          </p:val>
                                        </p:tav>
                                        <p:tav tm="100000">
                                          <p:val>
                                            <p:strVal val="#ppt_h"/>
                                          </p:val>
                                        </p:tav>
                                      </p:tavLst>
                                    </p:anim>
                                    <p:anim calcmode="lin" valueType="num">
                                      <p:cBhvr>
                                        <p:cTn id="141" dur="1000" fill="hold"/>
                                        <p:tgtEl>
                                          <p:spTgt spid="41"/>
                                        </p:tgtEl>
                                        <p:attrNameLst>
                                          <p:attrName>style.rotation</p:attrName>
                                        </p:attrNameLst>
                                      </p:cBhvr>
                                      <p:tavLst>
                                        <p:tav tm="0">
                                          <p:val>
                                            <p:fltVal val="90"/>
                                          </p:val>
                                        </p:tav>
                                        <p:tav tm="100000">
                                          <p:val>
                                            <p:fltVal val="0"/>
                                          </p:val>
                                        </p:tav>
                                      </p:tavLst>
                                    </p:anim>
                                    <p:animEffect transition="in" filter="fade">
                                      <p:cBhvr>
                                        <p:cTn id="14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2163" y="1169954"/>
            <a:ext cx="8056670" cy="481927"/>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 وجعلنا بعضكم فوق بعض درجات"</a:t>
            </a:r>
            <a:endParaRPr lang="en-US" sz="2419" dirty="0">
              <a:solidFill>
                <a:srgbClr val="000000"/>
              </a:solidFill>
              <a:latin typeface="Estrangelo Edessa" pitchFamily="66" charset="0"/>
              <a:ea typeface="Times New Roman"/>
              <a:cs typeface="Estrangelo Edessa" pitchFamily="66" charset="0"/>
            </a:endParaRPr>
          </a:p>
        </p:txBody>
      </p:sp>
      <p:sp>
        <p:nvSpPr>
          <p:cNvPr id="59" name="Rectangle 58"/>
          <p:cNvSpPr/>
          <p:nvPr/>
        </p:nvSpPr>
        <p:spPr bwMode="auto">
          <a:xfrm>
            <a:off x="726198" y="3347433"/>
            <a:ext cx="7656203" cy="1415361"/>
          </a:xfrm>
          <a:prstGeom prst="rect">
            <a:avLst/>
          </a:prstGeom>
          <a:gradFill flip="none" rotWithShape="1">
            <a:gsLst>
              <a:gs pos="0">
                <a:srgbClr val="00B8FF">
                  <a:shade val="30000"/>
                  <a:satMod val="115000"/>
                </a:srgbClr>
              </a:gs>
              <a:gs pos="50000">
                <a:srgbClr val="00B8FF">
                  <a:shade val="67500"/>
                  <a:satMod val="115000"/>
                </a:srgbClr>
              </a:gs>
              <a:gs pos="100000">
                <a:srgbClr val="00B8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69127" tIns="34564" rIns="69127" bIns="34564" numCol="1" rtlCol="1" anchor="t" anchorCtr="0" compatLnSpc="1">
            <a:prstTxWarp prst="textNoShape">
              <a:avLst/>
            </a:prstTxWarp>
          </a:bodyPr>
          <a:lstStyle/>
          <a:p>
            <a:pPr algn="ctr" defTabSz="339643" rtl="1" fontAlgn="base" hangingPunct="0">
              <a:spcBef>
                <a:spcPct val="0"/>
              </a:spcBef>
              <a:spcAft>
                <a:spcPct val="0"/>
              </a:spcAft>
              <a:buSzPct val="100000"/>
            </a:pPr>
            <a:r>
              <a:rPr lang="ar-SA" sz="2117" b="1" dirty="0">
                <a:solidFill>
                  <a:srgbClr val="000000"/>
                </a:solidFill>
              </a:rPr>
              <a:t>ترتبط الأسبقية بما فطر عليه البشر من حب الظهور والتنافس والتسابق، وتعتبر الأسبقية من الموضوعات الشائكة بالنسبة لرجال العلاقات العامة وأعضاء السلك الدبلوماسي مما يلقى على عاتقهم مهمة حساسة في تنفيذها،وصدق الرسول عليه الصلاة والسلام: "أنزلوا الناس منازلهم"</a:t>
            </a:r>
          </a:p>
        </p:txBody>
      </p:sp>
      <p:sp>
        <p:nvSpPr>
          <p:cNvPr id="5" name="Wave 4"/>
          <p:cNvSpPr/>
          <p:nvPr/>
        </p:nvSpPr>
        <p:spPr>
          <a:xfrm>
            <a:off x="3048000" y="161849"/>
            <a:ext cx="2925175"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الأسبقية</a:t>
            </a:r>
          </a:p>
        </p:txBody>
      </p:sp>
    </p:spTree>
    <p:extLst>
      <p:ext uri="{BB962C8B-B14F-4D97-AF65-F5344CB8AC3E}">
        <p14:creationId xmlns:p14="http://schemas.microsoft.com/office/powerpoint/2010/main" val="15707203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327895-FE5D-4097-A888-BA2D1FBBB369}" type="slidenum">
              <a:rPr lang="en-US" smtClean="0"/>
              <a:pPr/>
              <a:t>21</a:t>
            </a:fld>
            <a:endParaRPr lang="en-US"/>
          </a:p>
        </p:txBody>
      </p:sp>
      <p:sp>
        <p:nvSpPr>
          <p:cNvPr id="8" name="Rectangle 7"/>
          <p:cNvSpPr/>
          <p:nvPr/>
        </p:nvSpPr>
        <p:spPr>
          <a:xfrm>
            <a:off x="838200" y="130927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011620" y="9845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الأسبقية بين الدول</a:t>
            </a:r>
          </a:p>
        </p:txBody>
      </p:sp>
      <p:sp>
        <p:nvSpPr>
          <p:cNvPr id="10" name="Rectangle 9"/>
          <p:cNvSpPr/>
          <p:nvPr/>
        </p:nvSpPr>
        <p:spPr>
          <a:xfrm>
            <a:off x="838200" y="230719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011620" y="19824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الأسبقية بين الملوك ورؤساء الدول</a:t>
            </a:r>
          </a:p>
        </p:txBody>
      </p:sp>
      <p:sp>
        <p:nvSpPr>
          <p:cNvPr id="12" name="Rectangle 11"/>
          <p:cNvSpPr/>
          <p:nvPr/>
        </p:nvSpPr>
        <p:spPr>
          <a:xfrm>
            <a:off x="838200" y="330512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011620" y="298039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الأسبقية بين رؤساء البعثات الدبلوماسية</a:t>
            </a:r>
          </a:p>
        </p:txBody>
      </p:sp>
      <p:sp>
        <p:nvSpPr>
          <p:cNvPr id="14" name="Rectangle 13"/>
          <p:cNvSpPr/>
          <p:nvPr/>
        </p:nvSpPr>
        <p:spPr>
          <a:xfrm>
            <a:off x="838200" y="4303040"/>
            <a:ext cx="7848600" cy="554400"/>
          </a:xfrm>
          <a:prstGeom prst="rect">
            <a:avLst/>
          </a:prstGeom>
        </p:spPr>
        <p:style>
          <a:lnRef idx="2">
            <a:schemeClr val="accent5">
              <a:hueOff val="6415482"/>
              <a:satOff val="48101"/>
              <a:lumOff val="1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011620" y="397831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6415482"/>
              <a:satOff val="48101"/>
              <a:lumOff val="16471"/>
              <a:alphaOff val="0"/>
            </a:schemeClr>
          </a:fillRef>
          <a:effectRef idx="0">
            <a:schemeClr val="accent5">
              <a:hueOff val="6415482"/>
              <a:satOff val="48101"/>
              <a:lumOff val="1647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الأسبقية بين رؤساء البعثات القنصلية</a:t>
            </a:r>
          </a:p>
        </p:txBody>
      </p:sp>
    </p:spTree>
    <p:extLst>
      <p:ext uri="{BB962C8B-B14F-4D97-AF65-F5344CB8AC3E}">
        <p14:creationId xmlns:p14="http://schemas.microsoft.com/office/powerpoint/2010/main" val="190267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327895-FE5D-4097-A888-BA2D1FBBB369}" type="slidenum">
              <a:rPr lang="en-US" smtClean="0"/>
              <a:pPr/>
              <a:t>22</a:t>
            </a:fld>
            <a:endParaRPr lang="en-US"/>
          </a:p>
        </p:txBody>
      </p:sp>
      <p:sp>
        <p:nvSpPr>
          <p:cNvPr id="8" name="Rectangle 7"/>
          <p:cNvSpPr/>
          <p:nvPr/>
        </p:nvSpPr>
        <p:spPr>
          <a:xfrm>
            <a:off x="838200" y="130927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011620" y="9845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أسبقية المناسبات</a:t>
            </a:r>
          </a:p>
        </p:txBody>
      </p:sp>
      <p:sp>
        <p:nvSpPr>
          <p:cNvPr id="10" name="Rectangle 9"/>
          <p:cNvSpPr/>
          <p:nvPr/>
        </p:nvSpPr>
        <p:spPr>
          <a:xfrm>
            <a:off x="838200" y="230719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011620" y="19824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الأسبقية في المجاملات </a:t>
            </a:r>
          </a:p>
        </p:txBody>
      </p:sp>
      <p:sp>
        <p:nvSpPr>
          <p:cNvPr id="12" name="Rectangle 11"/>
          <p:cNvSpPr/>
          <p:nvPr/>
        </p:nvSpPr>
        <p:spPr>
          <a:xfrm>
            <a:off x="838200" y="330512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011620" y="298039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الأسبقية في الحفلات والمآدب </a:t>
            </a:r>
          </a:p>
        </p:txBody>
      </p:sp>
    </p:spTree>
    <p:extLst>
      <p:ext uri="{BB962C8B-B14F-4D97-AF65-F5344CB8AC3E}">
        <p14:creationId xmlns:p14="http://schemas.microsoft.com/office/powerpoint/2010/main" val="93307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2163" y="1169954"/>
            <a:ext cx="8056670" cy="481927"/>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 يا أيها الناس إنا خلقناكم شعوبا وقبائل لتعارفوا إن أكرمكم عند الله أتقاكم "</a:t>
            </a:r>
            <a:endParaRPr lang="en-US" sz="2419" dirty="0">
              <a:solidFill>
                <a:srgbClr val="000000"/>
              </a:solidFill>
              <a:latin typeface="Estrangelo Edessa" pitchFamily="66" charset="0"/>
              <a:ea typeface="Times New Roman"/>
              <a:cs typeface="Estrangelo Edessa" pitchFamily="66" charset="0"/>
            </a:endParaRPr>
          </a:p>
        </p:txBody>
      </p:sp>
      <p:sp>
        <p:nvSpPr>
          <p:cNvPr id="59" name="Rectangle 58"/>
          <p:cNvSpPr/>
          <p:nvPr/>
        </p:nvSpPr>
        <p:spPr bwMode="auto">
          <a:xfrm>
            <a:off x="726198" y="3347433"/>
            <a:ext cx="7656203" cy="1415361"/>
          </a:xfrm>
          <a:prstGeom prst="rect">
            <a:avLst/>
          </a:prstGeom>
          <a:gradFill flip="none" rotWithShape="1">
            <a:gsLst>
              <a:gs pos="0">
                <a:srgbClr val="00B8FF">
                  <a:shade val="30000"/>
                  <a:satMod val="115000"/>
                </a:srgbClr>
              </a:gs>
              <a:gs pos="50000">
                <a:srgbClr val="00B8FF">
                  <a:shade val="67500"/>
                  <a:satMod val="115000"/>
                </a:srgbClr>
              </a:gs>
              <a:gs pos="100000">
                <a:srgbClr val="00B8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69127" tIns="34564" rIns="69127" bIns="34564" numCol="1" rtlCol="1" anchor="t" anchorCtr="0" compatLnSpc="1">
            <a:prstTxWarp prst="textNoShape">
              <a:avLst/>
            </a:prstTxWarp>
          </a:bodyPr>
          <a:lstStyle/>
          <a:p>
            <a:pPr algn="ctr" defTabSz="339643" rtl="1" fontAlgn="base" hangingPunct="0">
              <a:spcBef>
                <a:spcPct val="0"/>
              </a:spcBef>
              <a:spcAft>
                <a:spcPct val="0"/>
              </a:spcAft>
              <a:buSzPct val="100000"/>
            </a:pPr>
            <a:endParaRPr lang="en-US" sz="1361" b="1" dirty="0">
              <a:solidFill>
                <a:srgbClr val="000000"/>
              </a:solidFill>
            </a:endParaRPr>
          </a:p>
          <a:p>
            <a:pPr algn="ctr" defTabSz="339643" rtl="1" fontAlgn="base" hangingPunct="0">
              <a:spcBef>
                <a:spcPct val="0"/>
              </a:spcBef>
              <a:spcAft>
                <a:spcPct val="0"/>
              </a:spcAft>
              <a:buSzPct val="100000"/>
            </a:pPr>
            <a:r>
              <a:rPr lang="ar-SA" sz="2117" b="1" dirty="0">
                <a:solidFill>
                  <a:srgbClr val="000000"/>
                </a:solidFill>
              </a:rPr>
              <a:t>خلال الحفلات الرسمية أو المناسبات ذات الطابع المحلي أو الدولي، تتطلب طبيعة عمل رجل العلاقات العامة أو المراسم أو من يعمل في السلك الدبلوماسي إلى التعرف على الآخرين، أو قد يكون الوسيط في تعريف شخصيتين ببعضهما البعض</a:t>
            </a:r>
          </a:p>
        </p:txBody>
      </p:sp>
      <p:sp>
        <p:nvSpPr>
          <p:cNvPr id="7" name="Wave 6"/>
          <p:cNvSpPr/>
          <p:nvPr/>
        </p:nvSpPr>
        <p:spPr>
          <a:xfrm>
            <a:off x="3048000" y="161849"/>
            <a:ext cx="2925175"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التقديم والتعارف</a:t>
            </a:r>
          </a:p>
        </p:txBody>
      </p:sp>
    </p:spTree>
    <p:extLst>
      <p:ext uri="{BB962C8B-B14F-4D97-AF65-F5344CB8AC3E}">
        <p14:creationId xmlns:p14="http://schemas.microsoft.com/office/powerpoint/2010/main" val="35125610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2163" y="1169954"/>
            <a:ext cx="8056670" cy="481927"/>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"ما من مسلمين يلتقيان فيتصافحان إلا غفر لهما قبل أن يفترقا "</a:t>
            </a:r>
            <a:endParaRPr lang="en-US" sz="2419" dirty="0">
              <a:solidFill>
                <a:srgbClr val="000000"/>
              </a:solidFill>
              <a:latin typeface="Estrangelo Edessa" pitchFamily="66" charset="0"/>
              <a:ea typeface="Times New Roman"/>
              <a:cs typeface="Estrangelo Edessa" pitchFamily="66" charset="0"/>
            </a:endParaRPr>
          </a:p>
        </p:txBody>
      </p:sp>
      <p:sp>
        <p:nvSpPr>
          <p:cNvPr id="17" name="AutoShape 3"/>
          <p:cNvSpPr>
            <a:spLocks noChangeArrowheads="1"/>
          </p:cNvSpPr>
          <p:nvPr/>
        </p:nvSpPr>
        <p:spPr bwMode="auto">
          <a:xfrm>
            <a:off x="5895343" y="2219792"/>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5932925" y="2225794"/>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5951559" y="3785957"/>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5951559" y="2242596"/>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5900144" y="4380020"/>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5951559" y="4398021"/>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6568253" y="1990606"/>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6727608" y="2056575"/>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5973175" y="2563029"/>
            <a:ext cx="1946616" cy="160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تعتبر المصافحة عن طريق تشابك الأيدى الوسيلة المعتادة للتحية في معظم المجتمعات</a:t>
            </a:r>
            <a:endParaRPr lang="en-US" sz="2722" b="1" dirty="0">
              <a:solidFill>
                <a:srgbClr val="000000"/>
              </a:solidFill>
            </a:endParaRPr>
          </a:p>
        </p:txBody>
      </p:sp>
      <p:sp>
        <p:nvSpPr>
          <p:cNvPr id="31" name="AutoShape 3"/>
          <p:cNvSpPr>
            <a:spLocks noChangeArrowheads="1"/>
          </p:cNvSpPr>
          <p:nvPr/>
        </p:nvSpPr>
        <p:spPr bwMode="auto">
          <a:xfrm>
            <a:off x="3592135" y="2221451"/>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3629716" y="2227453"/>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3648350" y="3787615"/>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3648350" y="2244255"/>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3596935" y="4381679"/>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3648350" y="4399680"/>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4265044" y="1992264"/>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4424399" y="2058234"/>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3669967" y="2564688"/>
            <a:ext cx="1946616" cy="160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ويجب ألا تطول مدة المصافحة لأن إطالتها تبعث على الضيق عند بعض الأشخاص</a:t>
            </a:r>
            <a:endParaRPr lang="en-US" sz="2722" b="1" dirty="0">
              <a:solidFill>
                <a:srgbClr val="000000"/>
              </a:solidFill>
            </a:endParaRPr>
          </a:p>
        </p:txBody>
      </p:sp>
      <p:sp>
        <p:nvSpPr>
          <p:cNvPr id="45" name="AutoShape 3"/>
          <p:cNvSpPr>
            <a:spLocks noChangeArrowheads="1"/>
          </p:cNvSpPr>
          <p:nvPr/>
        </p:nvSpPr>
        <p:spPr bwMode="auto">
          <a:xfrm>
            <a:off x="1288926" y="2223109"/>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1326508" y="2229111"/>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1345142" y="3789274"/>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1345142" y="2245913"/>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1293727" y="4383337"/>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1345142" y="4401339"/>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1961836" y="1993923"/>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2121191" y="2059892"/>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1305782" y="2422005"/>
            <a:ext cx="1946616" cy="1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ويعتبر من أهم مقتضيات اتيكيت المصافحة أن الشخص الذي يصافح آخر يجب أن يصوب نظره إليه</a:t>
            </a:r>
            <a:endParaRPr lang="en-US" sz="2722" b="1" dirty="0">
              <a:solidFill>
                <a:srgbClr val="000000"/>
              </a:solidFill>
            </a:endParaRPr>
          </a:p>
        </p:txBody>
      </p:sp>
      <p:sp>
        <p:nvSpPr>
          <p:cNvPr id="59" name="Wave 58"/>
          <p:cNvSpPr/>
          <p:nvPr/>
        </p:nvSpPr>
        <p:spPr>
          <a:xfrm>
            <a:off x="3048000" y="161849"/>
            <a:ext cx="2925175"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المصافحة </a:t>
            </a:r>
          </a:p>
        </p:txBody>
      </p:sp>
    </p:spTree>
    <p:extLst>
      <p:ext uri="{BB962C8B-B14F-4D97-AF65-F5344CB8AC3E}">
        <p14:creationId xmlns:p14="http://schemas.microsoft.com/office/powerpoint/2010/main" val="13938810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327895-FE5D-4097-A888-BA2D1FBBB369}" type="slidenum">
              <a:rPr lang="en-US" smtClean="0"/>
              <a:pPr/>
              <a:t>25</a:t>
            </a:fld>
            <a:endParaRPr lang="en-US"/>
          </a:p>
        </p:txBody>
      </p:sp>
      <p:sp>
        <p:nvSpPr>
          <p:cNvPr id="8" name="Rectangle 7"/>
          <p:cNvSpPr/>
          <p:nvPr/>
        </p:nvSpPr>
        <p:spPr>
          <a:xfrm>
            <a:off x="838200" y="1658220"/>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011620" y="1333500"/>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الشخص الأكبر منزلة هو الذي يبادر بمد يده مصافحاً</a:t>
            </a:r>
          </a:p>
        </p:txBody>
      </p:sp>
      <p:sp>
        <p:nvSpPr>
          <p:cNvPr id="10" name="Rectangle 9"/>
          <p:cNvSpPr/>
          <p:nvPr/>
        </p:nvSpPr>
        <p:spPr>
          <a:xfrm>
            <a:off x="838200" y="2656140"/>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011620" y="2331420"/>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يعم تحية السيدات قبل الرجال</a:t>
            </a:r>
          </a:p>
        </p:txBody>
      </p:sp>
      <p:sp>
        <p:nvSpPr>
          <p:cNvPr id="12" name="Rectangle 11"/>
          <p:cNvSpPr/>
          <p:nvPr/>
        </p:nvSpPr>
        <p:spPr>
          <a:xfrm>
            <a:off x="838200" y="3654061"/>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011620" y="3329340"/>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لا يجوز المصافحة فوق يدى شخصين آخرين يتصافحان</a:t>
            </a:r>
          </a:p>
        </p:txBody>
      </p:sp>
      <p:sp>
        <p:nvSpPr>
          <p:cNvPr id="14" name="Rectangle 13"/>
          <p:cNvSpPr/>
          <p:nvPr/>
        </p:nvSpPr>
        <p:spPr>
          <a:xfrm>
            <a:off x="838200" y="4651981"/>
            <a:ext cx="7848600" cy="554400"/>
          </a:xfrm>
          <a:prstGeom prst="rect">
            <a:avLst/>
          </a:prstGeom>
        </p:spPr>
        <p:style>
          <a:lnRef idx="2">
            <a:schemeClr val="accent5">
              <a:hueOff val="6415482"/>
              <a:satOff val="48101"/>
              <a:lumOff val="1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011620" y="4327260"/>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6415482"/>
              <a:satOff val="48101"/>
              <a:lumOff val="16471"/>
              <a:alphaOff val="0"/>
            </a:schemeClr>
          </a:fillRef>
          <a:effectRef idx="0">
            <a:schemeClr val="accent5">
              <a:hueOff val="6415482"/>
              <a:satOff val="48101"/>
              <a:lumOff val="1647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يجب أن يكون السلام باليد، والانحناء سهلاً بدون تكلف</a:t>
            </a:r>
          </a:p>
        </p:txBody>
      </p:sp>
      <p:sp>
        <p:nvSpPr>
          <p:cNvPr id="16" name="Text Box 10"/>
          <p:cNvSpPr txBox="1">
            <a:spLocks noChangeArrowheads="1"/>
          </p:cNvSpPr>
          <p:nvPr/>
        </p:nvSpPr>
        <p:spPr bwMode="auto">
          <a:xfrm>
            <a:off x="1169643" y="148053"/>
            <a:ext cx="6886323" cy="477597"/>
          </a:xfrm>
          <a:prstGeom prst="rect">
            <a:avLst/>
          </a:prstGeom>
          <a:ln/>
          <a:extLst/>
        </p:spPr>
        <p:style>
          <a:lnRef idx="2">
            <a:schemeClr val="accent2"/>
          </a:lnRef>
          <a:fillRef idx="1">
            <a:schemeClr val="lt1"/>
          </a:fillRef>
          <a:effectRef idx="0">
            <a:schemeClr val="accent2"/>
          </a:effectRef>
          <a:fontRef idx="minor">
            <a:schemeClr val="dk1"/>
          </a:fontRef>
        </p:style>
        <p:txBody>
          <a:bodyPr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SA" sz="2419" b="1" dirty="0" smtClean="0">
                <a:solidFill>
                  <a:srgbClr val="002060"/>
                </a:solidFill>
                <a:latin typeface="Arial Black" pitchFamily="34" charset="0"/>
              </a:rPr>
              <a:t>يراعي </a:t>
            </a:r>
            <a:r>
              <a:rPr lang="ar-SA" sz="2419" b="1" dirty="0">
                <a:solidFill>
                  <a:srgbClr val="002060"/>
                </a:solidFill>
                <a:latin typeface="Arial Black" pitchFamily="34" charset="0"/>
              </a:rPr>
              <a:t>عند المصافحة مجموعة المبادئ التالية</a:t>
            </a:r>
            <a:endParaRPr lang="en-US" sz="2419" b="1" dirty="0">
              <a:solidFill>
                <a:srgbClr val="002060"/>
              </a:solidFill>
              <a:latin typeface="Arial Black" pitchFamily="34" charset="0"/>
            </a:endParaRPr>
          </a:p>
        </p:txBody>
      </p:sp>
      <p:sp>
        <p:nvSpPr>
          <p:cNvPr id="17" name="Rectangle 16"/>
          <p:cNvSpPr/>
          <p:nvPr/>
        </p:nvSpPr>
        <p:spPr>
          <a:xfrm>
            <a:off x="532163" y="622973"/>
            <a:ext cx="8056670" cy="481927"/>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"ما من مسلمين يلتقيان فيتصافحان إلا غفر لهما قبل أن يفترقا "</a:t>
            </a:r>
            <a:endParaRPr lang="en-US" sz="2419" dirty="0">
              <a:solidFill>
                <a:srgbClr val="000000"/>
              </a:solidFill>
              <a:latin typeface="Estrangelo Edessa" pitchFamily="66" charset="0"/>
              <a:ea typeface="Times New Roman"/>
              <a:cs typeface="Estrangelo Edessa" pitchFamily="66" charset="0"/>
            </a:endParaRPr>
          </a:p>
        </p:txBody>
      </p:sp>
    </p:spTree>
    <p:extLst>
      <p:ext uri="{BB962C8B-B14F-4D97-AF65-F5344CB8AC3E}">
        <p14:creationId xmlns:p14="http://schemas.microsoft.com/office/powerpoint/2010/main" val="76776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327895-FE5D-4097-A888-BA2D1FBBB369}" type="slidenum">
              <a:rPr lang="en-US" smtClean="0"/>
              <a:pPr/>
              <a:t>26</a:t>
            </a:fld>
            <a:endParaRPr lang="en-US"/>
          </a:p>
        </p:txBody>
      </p:sp>
      <p:sp>
        <p:nvSpPr>
          <p:cNvPr id="8" name="Rectangle 7"/>
          <p:cNvSpPr/>
          <p:nvPr/>
        </p:nvSpPr>
        <p:spPr>
          <a:xfrm>
            <a:off x="838200" y="213605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011620" y="181133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 	من غير اللائق أن تتم المصافحة مع إرتداء القفاز</a:t>
            </a:r>
          </a:p>
        </p:txBody>
      </p:sp>
      <p:sp>
        <p:nvSpPr>
          <p:cNvPr id="10" name="Rectangle 9"/>
          <p:cNvSpPr/>
          <p:nvPr/>
        </p:nvSpPr>
        <p:spPr>
          <a:xfrm>
            <a:off x="838200" y="313397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011620" y="28092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smtClean="0">
                <a:solidFill>
                  <a:schemeClr val="bg1"/>
                </a:solidFill>
                <a:latin typeface="Simplified Arabic" panose="02020603050405020304" pitchFamily="18" charset="-78"/>
                <a:cs typeface="Simplified Arabic" panose="02020603050405020304" pitchFamily="18" charset="-78"/>
              </a:rPr>
              <a:t>عندما </a:t>
            </a:r>
            <a:r>
              <a:rPr lang="ar-JO" sz="2000" b="1" dirty="0">
                <a:solidFill>
                  <a:schemeClr val="bg1"/>
                </a:solidFill>
                <a:latin typeface="Simplified Arabic" panose="02020603050405020304" pitchFamily="18" charset="-78"/>
                <a:cs typeface="Simplified Arabic" panose="02020603050405020304" pitchFamily="18" charset="-78"/>
              </a:rPr>
              <a:t>يتم تقديم ضيف الشرف أو ضيف كبير المدعويين في بعض </a:t>
            </a:r>
            <a:r>
              <a:rPr lang="ar-JO" sz="2000" b="1" dirty="0" smtClean="0">
                <a:solidFill>
                  <a:schemeClr val="bg1"/>
                </a:solidFill>
                <a:latin typeface="Simplified Arabic" panose="02020603050405020304" pitchFamily="18" charset="-78"/>
                <a:cs typeface="Simplified Arabic" panose="02020603050405020304" pitchFamily="18" charset="-78"/>
              </a:rPr>
              <a:t>المناسبات</a:t>
            </a:r>
            <a:r>
              <a:rPr lang="ar-JO" sz="2000" b="1" dirty="0">
                <a:solidFill>
                  <a:schemeClr val="bg1"/>
                </a:solidFill>
                <a:latin typeface="Simplified Arabic" panose="02020603050405020304" pitchFamily="18" charset="-78"/>
                <a:cs typeface="Simplified Arabic" panose="02020603050405020304" pitchFamily="18" charset="-78"/>
              </a:rPr>
              <a:t>، فيجب على الشخص ألا يقحم نفسه في غير دوره </a:t>
            </a:r>
          </a:p>
        </p:txBody>
      </p:sp>
      <p:sp>
        <p:nvSpPr>
          <p:cNvPr id="12" name="Rectangle 11"/>
          <p:cNvSpPr/>
          <p:nvPr/>
        </p:nvSpPr>
        <p:spPr>
          <a:xfrm>
            <a:off x="838200" y="413190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011620" y="38071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 	عند ترك مكان الحفل يجب توديع الداعين بلطف ومجاملة مع</a:t>
            </a:r>
          </a:p>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 إضافة كلمة شكر عن التمتع بالمأدبة أو الحفل</a:t>
            </a:r>
          </a:p>
        </p:txBody>
      </p:sp>
      <p:sp>
        <p:nvSpPr>
          <p:cNvPr id="16" name="Text Box 10"/>
          <p:cNvSpPr txBox="1">
            <a:spLocks noChangeArrowheads="1"/>
          </p:cNvSpPr>
          <p:nvPr/>
        </p:nvSpPr>
        <p:spPr bwMode="auto">
          <a:xfrm>
            <a:off x="1169643" y="148053"/>
            <a:ext cx="6886323" cy="477597"/>
          </a:xfrm>
          <a:prstGeom prst="rect">
            <a:avLst/>
          </a:prstGeom>
          <a:ln/>
          <a:extLst/>
        </p:spPr>
        <p:style>
          <a:lnRef idx="2">
            <a:schemeClr val="accent2"/>
          </a:lnRef>
          <a:fillRef idx="1">
            <a:schemeClr val="lt1"/>
          </a:fillRef>
          <a:effectRef idx="0">
            <a:schemeClr val="accent2"/>
          </a:effectRef>
          <a:fontRef idx="minor">
            <a:schemeClr val="dk1"/>
          </a:fontRef>
        </p:style>
        <p:txBody>
          <a:bodyPr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SA" sz="2419" b="1" dirty="0" smtClean="0">
                <a:solidFill>
                  <a:srgbClr val="002060"/>
                </a:solidFill>
                <a:latin typeface="Arial Black" pitchFamily="34" charset="0"/>
              </a:rPr>
              <a:t>يراعي </a:t>
            </a:r>
            <a:r>
              <a:rPr lang="ar-SA" sz="2419" b="1" dirty="0">
                <a:solidFill>
                  <a:srgbClr val="002060"/>
                </a:solidFill>
                <a:latin typeface="Arial Black" pitchFamily="34" charset="0"/>
              </a:rPr>
              <a:t>عند المصافحة مجموعة المبادئ التالية</a:t>
            </a:r>
            <a:endParaRPr lang="en-US" sz="2419" b="1" dirty="0">
              <a:solidFill>
                <a:srgbClr val="002060"/>
              </a:solidFill>
              <a:latin typeface="Arial Black" pitchFamily="34" charset="0"/>
            </a:endParaRPr>
          </a:p>
        </p:txBody>
      </p:sp>
      <p:sp>
        <p:nvSpPr>
          <p:cNvPr id="17" name="Rectangle 16"/>
          <p:cNvSpPr/>
          <p:nvPr/>
        </p:nvSpPr>
        <p:spPr>
          <a:xfrm>
            <a:off x="532163" y="622973"/>
            <a:ext cx="8056670" cy="481927"/>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"ما من مسلمين يلتقيان فيتصافحان إلا غفر لهما قبل أن يفترقا "</a:t>
            </a:r>
            <a:endParaRPr lang="en-US" sz="2419" dirty="0">
              <a:solidFill>
                <a:srgbClr val="000000"/>
              </a:solidFill>
              <a:latin typeface="Estrangelo Edessa" pitchFamily="66" charset="0"/>
              <a:ea typeface="Times New Roman"/>
              <a:cs typeface="Estrangelo Edessa" pitchFamily="66" charset="0"/>
            </a:endParaRPr>
          </a:p>
        </p:txBody>
      </p:sp>
    </p:spTree>
    <p:extLst>
      <p:ext uri="{BB962C8B-B14F-4D97-AF65-F5344CB8AC3E}">
        <p14:creationId xmlns:p14="http://schemas.microsoft.com/office/powerpoint/2010/main" val="297624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orizontal Scroll 7"/>
          <p:cNvSpPr/>
          <p:nvPr/>
        </p:nvSpPr>
        <p:spPr>
          <a:xfrm>
            <a:off x="1981200" y="1638300"/>
            <a:ext cx="5410200" cy="2362200"/>
          </a:xfrm>
          <a:prstGeom prst="horizontalScroll">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3200" b="1" dirty="0">
                <a:solidFill>
                  <a:srgbClr val="C00000"/>
                </a:solidFill>
                <a:latin typeface="Simplified Arabic" panose="02020603050405020304" pitchFamily="18" charset="-78"/>
                <a:cs typeface="Simplified Arabic" panose="02020603050405020304" pitchFamily="18" charset="-78"/>
              </a:rPr>
              <a:t>تمرين </a:t>
            </a:r>
          </a:p>
          <a:p>
            <a:pPr algn="ctr" rtl="1"/>
            <a:r>
              <a:rPr lang="ar-SA" sz="3200" b="1" dirty="0">
                <a:solidFill>
                  <a:srgbClr val="002060"/>
                </a:solidFill>
              </a:rPr>
              <a:t>التعبير عن العضو الواحد في </a:t>
            </a:r>
            <a:r>
              <a:rPr lang="ar-SA" sz="3200" b="1" dirty="0" smtClean="0">
                <a:solidFill>
                  <a:srgbClr val="002060"/>
                </a:solidFill>
              </a:rPr>
              <a:t>الفريق</a:t>
            </a:r>
            <a:endParaRPr lang="en-US" sz="3200" dirty="0">
              <a:solidFill>
                <a:srgbClr val="002060"/>
              </a:solidFill>
            </a:endParaRPr>
          </a:p>
        </p:txBody>
      </p:sp>
    </p:spTree>
    <p:extLst>
      <p:ext uri="{BB962C8B-B14F-4D97-AF65-F5344CB8AC3E}">
        <p14:creationId xmlns:p14="http://schemas.microsoft.com/office/powerpoint/2010/main" val="30851312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07CD1E3675BD4affA6CA63955D31575C# #AutoShape 3"/>
          <p:cNvSpPr>
            <a:spLocks noChangeArrowheads="1"/>
          </p:cNvSpPr>
          <p:nvPr/>
        </p:nvSpPr>
        <p:spPr bwMode="auto">
          <a:xfrm>
            <a:off x="809625" y="1781175"/>
            <a:ext cx="7524750" cy="2347913"/>
          </a:xfrm>
          <a:prstGeom prst="rect">
            <a:avLst/>
          </a:prstGeom>
          <a:solidFill>
            <a:srgbClr val="C300E6">
              <a:lumMod val="60000"/>
              <a:lumOff val="40000"/>
              <a:alpha val="78000"/>
            </a:srgbClr>
          </a:solidFill>
          <a:ln w="12700">
            <a:solidFill>
              <a:srgbClr val="FFFFFF"/>
            </a:solidFill>
            <a:miter lim="800000"/>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srgbClr val="808080"/>
              </a:solidFill>
              <a:effectLst/>
              <a:uLnTx/>
              <a:uFillTx/>
            </a:endParaRPr>
          </a:p>
        </p:txBody>
      </p:sp>
      <p:sp>
        <p:nvSpPr>
          <p:cNvPr id="9" name="AutoShape 3" descr="D8FCD644EF414d608FD23FABDBB2453F# #AutoShape 3"/>
          <p:cNvSpPr>
            <a:spLocks noChangeArrowheads="1"/>
          </p:cNvSpPr>
          <p:nvPr/>
        </p:nvSpPr>
        <p:spPr bwMode="auto">
          <a:xfrm>
            <a:off x="914400" y="1638300"/>
            <a:ext cx="7315200" cy="2378075"/>
          </a:xfrm>
          <a:prstGeom prst="rect">
            <a:avLst/>
          </a:prstGeom>
          <a:solidFill>
            <a:srgbClr val="C300E6">
              <a:lumMod val="75000"/>
              <a:alpha val="80000"/>
            </a:srgbClr>
          </a:solidFill>
          <a:ln w="12700">
            <a:solidFill>
              <a:srgbClr val="FFFFFF"/>
            </a:solidFill>
            <a:miter lim="800000"/>
            <a:headEnd/>
            <a:tailEnd/>
          </a:ln>
        </p:spPr>
        <p:txBody>
          <a:bodyPr wrap="none" anchor="ctr"/>
          <a:lstStyle/>
          <a:p>
            <a:pPr algn="ctr" rtl="1"/>
            <a:r>
              <a:rPr lang="ar-EG" altLang="zh-CN" sz="4800" b="1" kern="0" dirty="0">
                <a:solidFill>
                  <a:srgbClr val="FFFFFF"/>
                </a:solidFill>
                <a:latin typeface="Arial" pitchFamily="34" charset="0"/>
                <a:ea typeface="Microsoft YaHei" pitchFamily="34" charset="-122"/>
              </a:rPr>
              <a:t>إتيكيت </a:t>
            </a:r>
            <a:r>
              <a:rPr lang="ar-SA" sz="4800" b="1" kern="0" dirty="0">
                <a:solidFill>
                  <a:srgbClr val="FFFFFF"/>
                </a:solidFill>
                <a:latin typeface="Arial" pitchFamily="34" charset="0"/>
                <a:ea typeface="Microsoft YaHei" pitchFamily="34" charset="-122"/>
              </a:rPr>
              <a:t>الحديـث</a:t>
            </a:r>
            <a:endParaRPr lang="en-US" sz="4800" b="1" kern="0" dirty="0">
              <a:solidFill>
                <a:srgbClr val="FFFFFF"/>
              </a:solidFill>
              <a:latin typeface="Arial" pitchFamily="34" charset="0"/>
              <a:ea typeface="Microsoft YaHei" pitchFamily="34" charset="-122"/>
            </a:endParaRPr>
          </a:p>
        </p:txBody>
      </p:sp>
      <p:sp>
        <p:nvSpPr>
          <p:cNvPr id="10" name="Rectangle 13" descr="FD1DDF730CE4456e89755B07FE1653D0# #Rectangle 13"/>
          <p:cNvSpPr>
            <a:spLocks noChangeArrowheads="1"/>
          </p:cNvSpPr>
          <p:nvPr/>
        </p:nvSpPr>
        <p:spPr bwMode="auto">
          <a:xfrm>
            <a:off x="1081088" y="199707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83676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Bottom)">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8595" y="1169954"/>
            <a:ext cx="7643805" cy="871521"/>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"يا أيها الذين آمنوا لا ترفعوا أصواتكم فوق صوت النبي ولا تجهروا له بالقول كجهر بعضكم لبعض أن تحبط أعمالكم وأنتم لا تشعرون"</a:t>
            </a:r>
            <a:endParaRPr lang="en-US" sz="2419" dirty="0">
              <a:solidFill>
                <a:srgbClr val="000000"/>
              </a:solidFill>
              <a:latin typeface="Estrangelo Edessa" pitchFamily="66" charset="0"/>
              <a:ea typeface="Times New Roman"/>
              <a:cs typeface="Estrangelo Edessa" pitchFamily="66" charset="0"/>
            </a:endParaRPr>
          </a:p>
        </p:txBody>
      </p:sp>
      <p:sp>
        <p:nvSpPr>
          <p:cNvPr id="17" name="AutoShape 3"/>
          <p:cNvSpPr>
            <a:spLocks noChangeArrowheads="1"/>
          </p:cNvSpPr>
          <p:nvPr/>
        </p:nvSpPr>
        <p:spPr bwMode="auto">
          <a:xfrm>
            <a:off x="6863347" y="2219792"/>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6900929" y="2225794"/>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6919563" y="3785957"/>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6919563" y="2242596"/>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6868148" y="4380020"/>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6919563" y="4398021"/>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536257" y="1990606"/>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695612" y="2056575"/>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6941179" y="2422005"/>
            <a:ext cx="1946616" cy="1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يعتبر الحديث وإجادته إحدى ضرورات المجتمع المتحضر، ويتطلب فن الحديث متابعة المستمعين</a:t>
            </a:r>
            <a:endParaRPr lang="en-US" sz="2722" b="1" dirty="0">
              <a:solidFill>
                <a:srgbClr val="000000"/>
              </a:solidFill>
            </a:endParaRPr>
          </a:p>
        </p:txBody>
      </p:sp>
      <p:sp>
        <p:nvSpPr>
          <p:cNvPr id="31" name="AutoShape 3"/>
          <p:cNvSpPr>
            <a:spLocks noChangeArrowheads="1"/>
          </p:cNvSpPr>
          <p:nvPr/>
        </p:nvSpPr>
        <p:spPr bwMode="auto">
          <a:xfrm>
            <a:off x="4560139" y="2221451"/>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597720" y="2227453"/>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616354" y="3787615"/>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616354" y="2244255"/>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564939" y="4381679"/>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616354" y="4399680"/>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233048" y="1992264"/>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392403" y="2058234"/>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637971" y="2463387"/>
            <a:ext cx="1946616" cy="178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66" b="1" dirty="0">
                <a:solidFill>
                  <a:srgbClr val="000000"/>
                </a:solidFill>
              </a:rPr>
              <a:t>وإذا كان الاتيكيت هو فن السلوك المهذب، والتصرفات الراقية، فهو لا يكون بهذه الصفة إلا إذا نابعاً من أعماق النفس البشرية </a:t>
            </a:r>
            <a:endParaRPr lang="en-US" sz="1966" b="1" dirty="0">
              <a:solidFill>
                <a:srgbClr val="000000"/>
              </a:solidFill>
            </a:endParaRPr>
          </a:p>
        </p:txBody>
      </p:sp>
      <p:sp>
        <p:nvSpPr>
          <p:cNvPr id="45" name="AutoShape 3"/>
          <p:cNvSpPr>
            <a:spLocks noChangeArrowheads="1"/>
          </p:cNvSpPr>
          <p:nvPr/>
        </p:nvSpPr>
        <p:spPr bwMode="auto">
          <a:xfrm>
            <a:off x="2256930" y="2223109"/>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294512" y="2229111"/>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313146" y="3789274"/>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313146" y="2245913"/>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261731" y="4383337"/>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313146" y="4401339"/>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2929840" y="1993923"/>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089195" y="2059892"/>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273786" y="2422005"/>
            <a:ext cx="1946616" cy="160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الحديث موهبة من الله سبحانه وتعالى، وهو من المواهب التي يستطيع الإنسان تنميتها</a:t>
            </a:r>
            <a:endParaRPr lang="en-US" sz="2722" b="1" dirty="0">
              <a:solidFill>
                <a:srgbClr val="000000"/>
              </a:solidFill>
            </a:endParaRPr>
          </a:p>
        </p:txBody>
      </p:sp>
      <p:sp>
        <p:nvSpPr>
          <p:cNvPr id="59" name="Wave 58"/>
          <p:cNvSpPr/>
          <p:nvPr/>
        </p:nvSpPr>
        <p:spPr>
          <a:xfrm>
            <a:off x="3048000" y="161849"/>
            <a:ext cx="2925175"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إتيكيـت </a:t>
            </a:r>
            <a:r>
              <a:rPr lang="ar-EG" sz="3200" b="1" dirty="0" smtClean="0">
                <a:latin typeface="Simplified Arabic" panose="02020603050405020304" pitchFamily="18" charset="-78"/>
                <a:cs typeface="Simplified Arabic" panose="02020603050405020304" pitchFamily="18" charset="-78"/>
              </a:rPr>
              <a:t>الحديـث</a:t>
            </a:r>
            <a:endParaRPr lang="ar-EG" sz="3200" b="1" dirty="0">
              <a:latin typeface="Simplified Arabic" panose="02020603050405020304" pitchFamily="18" charset="-78"/>
              <a:cs typeface="Simplified Arabic" panose="02020603050405020304" pitchFamily="18" charset="-78"/>
            </a:endParaRPr>
          </a:p>
        </p:txBody>
      </p:sp>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51737" y="2056574"/>
            <a:ext cx="2112077" cy="3034999"/>
          </a:xfrm>
          <a:prstGeom prst="rect">
            <a:avLst/>
          </a:prstGeom>
        </p:spPr>
      </p:pic>
    </p:spTree>
    <p:extLst>
      <p:ext uri="{BB962C8B-B14F-4D97-AF65-F5344CB8AC3E}">
        <p14:creationId xmlns:p14="http://schemas.microsoft.com/office/powerpoint/2010/main" val="15391767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3721939182"/>
              </p:ext>
            </p:extLst>
          </p:nvPr>
        </p:nvGraphicFramePr>
        <p:xfrm>
          <a:off x="1391647" y="464258"/>
          <a:ext cx="6223000" cy="520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496676" y="37187"/>
            <a:ext cx="1883849" cy="502766"/>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rtl="1"/>
            <a:r>
              <a:rPr lang="ar-EG" sz="2667" b="1" dirty="0">
                <a:solidFill>
                  <a:schemeClr val="bg2"/>
                </a:solidFill>
              </a:rPr>
              <a:t>محاور البرنامج</a:t>
            </a:r>
          </a:p>
        </p:txBody>
      </p:sp>
      <p:sp>
        <p:nvSpPr>
          <p:cNvPr id="2" name="Wave 1"/>
          <p:cNvSpPr/>
          <p:nvPr/>
        </p:nvSpPr>
        <p:spPr>
          <a:xfrm>
            <a:off x="3124200" y="299238"/>
            <a:ext cx="2819400" cy="838200"/>
          </a:xfrm>
          <a:prstGeom prst="wav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solidFill>
                  <a:srgbClr val="7030A0"/>
                </a:solidFill>
              </a:rPr>
              <a:t>فن </a:t>
            </a:r>
            <a:r>
              <a:rPr lang="ar-EG" sz="2400" b="1" dirty="0">
                <a:solidFill>
                  <a:srgbClr val="7030A0"/>
                </a:solidFill>
              </a:rPr>
              <a:t>الاتيكيت</a:t>
            </a:r>
          </a:p>
        </p:txBody>
      </p:sp>
    </p:spTree>
    <p:extLst>
      <p:ext uri="{BB962C8B-B14F-4D97-AF65-F5344CB8AC3E}">
        <p14:creationId xmlns:p14="http://schemas.microsoft.com/office/powerpoint/2010/main" val="5470280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8595" y="1169954"/>
            <a:ext cx="7643805" cy="481927"/>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"خير الكلام ما قل ودل"</a:t>
            </a:r>
            <a:endParaRPr lang="en-US" sz="2419" dirty="0">
              <a:solidFill>
                <a:srgbClr val="000000"/>
              </a:solidFill>
              <a:latin typeface="Estrangelo Edessa" pitchFamily="66" charset="0"/>
              <a:ea typeface="Times New Roman"/>
              <a:cs typeface="Estrangelo Edessa" pitchFamily="66" charset="0"/>
            </a:endParaRPr>
          </a:p>
        </p:txBody>
      </p:sp>
      <p:sp>
        <p:nvSpPr>
          <p:cNvPr id="17" name="AutoShape 3"/>
          <p:cNvSpPr>
            <a:spLocks noChangeArrowheads="1"/>
          </p:cNvSpPr>
          <p:nvPr/>
        </p:nvSpPr>
        <p:spPr bwMode="auto">
          <a:xfrm>
            <a:off x="7044817" y="2219792"/>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7082399" y="2225794"/>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7101033" y="3785957"/>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7101033" y="2242596"/>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7049618" y="4380020"/>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7101033" y="4398021"/>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717727" y="1990606"/>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877082" y="2056575"/>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122649" y="2422005"/>
            <a:ext cx="1946616" cy="198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890" b="1" dirty="0">
                <a:solidFill>
                  <a:srgbClr val="000000"/>
                </a:solidFill>
              </a:rPr>
              <a:t>يستطيع الإنسان أن يحكم على شخصية انساناً آخر ومستوى تعليمه، والوسط الإجتماعي الذي ينتمى إليه من حديثه ومن نبرات صوته</a:t>
            </a:r>
            <a:endParaRPr lang="en-US" sz="1890" b="1" dirty="0">
              <a:solidFill>
                <a:srgbClr val="000000"/>
              </a:solidFill>
            </a:endParaRPr>
          </a:p>
        </p:txBody>
      </p:sp>
      <p:sp>
        <p:nvSpPr>
          <p:cNvPr id="31" name="AutoShape 3"/>
          <p:cNvSpPr>
            <a:spLocks noChangeArrowheads="1"/>
          </p:cNvSpPr>
          <p:nvPr/>
        </p:nvSpPr>
        <p:spPr bwMode="auto">
          <a:xfrm>
            <a:off x="4741609" y="2221451"/>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779190" y="2227453"/>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797824" y="3787615"/>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797824" y="2244255"/>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746409" y="4381679"/>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797824" y="4399680"/>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414518" y="1992264"/>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573873" y="2058234"/>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819441" y="2463387"/>
            <a:ext cx="1946616" cy="178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66" b="1" dirty="0">
                <a:solidFill>
                  <a:srgbClr val="000000"/>
                </a:solidFill>
              </a:rPr>
              <a:t>إدارة النقاش فن يزداد تعقيداً بزيادة عدد المشتركين فيه، وأن الأكثر ثقافة وإطلاعاً هو الأكثر قدرة على إدارة الحديث</a:t>
            </a:r>
            <a:endParaRPr lang="en-US" sz="1966" b="1" dirty="0">
              <a:solidFill>
                <a:srgbClr val="000000"/>
              </a:solidFill>
            </a:endParaRPr>
          </a:p>
        </p:txBody>
      </p:sp>
      <p:sp>
        <p:nvSpPr>
          <p:cNvPr id="45" name="AutoShape 3"/>
          <p:cNvSpPr>
            <a:spLocks noChangeArrowheads="1"/>
          </p:cNvSpPr>
          <p:nvPr/>
        </p:nvSpPr>
        <p:spPr bwMode="auto">
          <a:xfrm>
            <a:off x="2438400" y="2223109"/>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475982" y="2229111"/>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494616" y="3789274"/>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494616" y="2245913"/>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443201" y="4383337"/>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494616" y="4401339"/>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111310" y="1993923"/>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270665" y="2059892"/>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455256" y="2422005"/>
            <a:ext cx="1946616" cy="1834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739" b="1" dirty="0">
                <a:solidFill>
                  <a:srgbClr val="000000"/>
                </a:solidFill>
              </a:rPr>
              <a:t>يشاركك الإنسان الشرقى في بعض آلامك أو مشكلاتك إذا حدثته عنها، أما الإنسان الغربي فسيطلب منك صراحة أن تعرض متاعبك على والديك أوالطبيب النفسي</a:t>
            </a:r>
          </a:p>
        </p:txBody>
      </p:sp>
      <p:sp>
        <p:nvSpPr>
          <p:cNvPr id="59" name="Wave 58"/>
          <p:cNvSpPr/>
          <p:nvPr/>
        </p:nvSpPr>
        <p:spPr>
          <a:xfrm>
            <a:off x="3048000" y="161849"/>
            <a:ext cx="2925175"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إدارة الحديث </a:t>
            </a:r>
          </a:p>
        </p:txBody>
      </p:sp>
      <p:pic>
        <p:nvPicPr>
          <p:cNvPr id="2" name="Picture 1"/>
          <p:cNvPicPr>
            <a:picLocks noChangeAspect="1"/>
          </p:cNvPicPr>
          <p:nvPr/>
        </p:nvPicPr>
        <p:blipFill>
          <a:blip r:embed="rId2"/>
          <a:stretch>
            <a:fillRect/>
          </a:stretch>
        </p:blipFill>
        <p:spPr>
          <a:xfrm>
            <a:off x="213375" y="2183789"/>
            <a:ext cx="2030085" cy="2576696"/>
          </a:xfrm>
          <a:prstGeom prst="rect">
            <a:avLst/>
          </a:prstGeom>
        </p:spPr>
      </p:pic>
    </p:spTree>
    <p:extLst>
      <p:ext uri="{BB962C8B-B14F-4D97-AF65-F5344CB8AC3E}">
        <p14:creationId xmlns:p14="http://schemas.microsoft.com/office/powerpoint/2010/main" val="42039373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8595" y="1169954"/>
            <a:ext cx="7643805" cy="481927"/>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"خير الكلام ما قل ودل"</a:t>
            </a:r>
          </a:p>
        </p:txBody>
      </p:sp>
      <p:sp>
        <p:nvSpPr>
          <p:cNvPr id="17" name="AutoShape 3"/>
          <p:cNvSpPr>
            <a:spLocks noChangeArrowheads="1"/>
          </p:cNvSpPr>
          <p:nvPr/>
        </p:nvSpPr>
        <p:spPr bwMode="auto">
          <a:xfrm>
            <a:off x="7015747" y="2219792"/>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7053329" y="2225794"/>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7071963" y="3785957"/>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7071963" y="2242596"/>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7020548" y="4380020"/>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7071963" y="4398021"/>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688657" y="1990606"/>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848012" y="2056575"/>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093579" y="2422004"/>
            <a:ext cx="1946616" cy="20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66" b="1" dirty="0">
                <a:solidFill>
                  <a:srgbClr val="000000"/>
                </a:solidFill>
              </a:rPr>
              <a:t>من المألوف جداً لأي عربي أن يتكلم اللغة الإنجليزية أو الفرنسية أوالألمانية أو الأسبانية أو الروسية أو اليابانية بلكنة واضحة</a:t>
            </a:r>
            <a:endParaRPr lang="en-US" sz="1966" b="1" dirty="0">
              <a:solidFill>
                <a:srgbClr val="000000"/>
              </a:solidFill>
            </a:endParaRPr>
          </a:p>
        </p:txBody>
      </p:sp>
      <p:sp>
        <p:nvSpPr>
          <p:cNvPr id="31" name="AutoShape 3"/>
          <p:cNvSpPr>
            <a:spLocks noChangeArrowheads="1"/>
          </p:cNvSpPr>
          <p:nvPr/>
        </p:nvSpPr>
        <p:spPr bwMode="auto">
          <a:xfrm>
            <a:off x="4712539" y="2221451"/>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750120" y="2227453"/>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768754" y="3787615"/>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768754" y="2244255"/>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717339" y="4381679"/>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768754" y="4399680"/>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385448" y="1992264"/>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544803" y="2058234"/>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790371" y="2342877"/>
            <a:ext cx="1946616" cy="234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66" b="1" dirty="0">
                <a:solidFill>
                  <a:srgbClr val="000000"/>
                </a:solidFill>
              </a:rPr>
              <a:t>ولا يجوز عند التعارف لأول مرة، أو أثناء مقابلات العمل، أو المقابلات الرسمية أن ينادي الشخص الآخر باسمه مجرداً من ألقابه سواء العلمية</a:t>
            </a:r>
            <a:endParaRPr lang="en-US" sz="1966" b="1" dirty="0">
              <a:solidFill>
                <a:srgbClr val="000000"/>
              </a:solidFill>
            </a:endParaRPr>
          </a:p>
        </p:txBody>
      </p:sp>
      <p:sp>
        <p:nvSpPr>
          <p:cNvPr id="45" name="AutoShape 3"/>
          <p:cNvSpPr>
            <a:spLocks noChangeArrowheads="1"/>
          </p:cNvSpPr>
          <p:nvPr/>
        </p:nvSpPr>
        <p:spPr bwMode="auto">
          <a:xfrm>
            <a:off x="2409330" y="2223109"/>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446912" y="2229111"/>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465546" y="3789274"/>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465546" y="2245913"/>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414131" y="4383337"/>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465546" y="4401339"/>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082240" y="1993923"/>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241595" y="2059892"/>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426186" y="2422005"/>
            <a:ext cx="1946616" cy="1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يدل التخاطب مع الآخرين بالمناداه بالإسم الأول مجرداً من الألقاب على رفع الكلفة بين المتخاطبين</a:t>
            </a:r>
            <a:endParaRPr lang="en-US" sz="2722" b="1" dirty="0">
              <a:solidFill>
                <a:srgbClr val="000000"/>
              </a:solidFill>
            </a:endParaRPr>
          </a:p>
        </p:txBody>
      </p:sp>
      <p:sp>
        <p:nvSpPr>
          <p:cNvPr id="59" name="Wave 58"/>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الحديث باللغات الأجنبية </a:t>
            </a:r>
          </a:p>
        </p:txBody>
      </p:sp>
      <p:pic>
        <p:nvPicPr>
          <p:cNvPr id="2" name="Picture 1"/>
          <p:cNvPicPr>
            <a:picLocks noChangeAspect="1"/>
          </p:cNvPicPr>
          <p:nvPr/>
        </p:nvPicPr>
        <p:blipFill>
          <a:blip r:embed="rId2">
            <a:clrChange>
              <a:clrFrom>
                <a:srgbClr val="000000"/>
              </a:clrFrom>
              <a:clrTo>
                <a:srgbClr val="000000">
                  <a:alpha val="0"/>
                </a:srgbClr>
              </a:clrTo>
            </a:clrChange>
          </a:blip>
          <a:stretch>
            <a:fillRect/>
          </a:stretch>
        </p:blipFill>
        <p:spPr>
          <a:xfrm>
            <a:off x="62284" y="2027715"/>
            <a:ext cx="2253930" cy="2973530"/>
          </a:xfrm>
          <a:prstGeom prst="rect">
            <a:avLst/>
          </a:prstGeom>
        </p:spPr>
      </p:pic>
    </p:spTree>
    <p:extLst>
      <p:ext uri="{BB962C8B-B14F-4D97-AF65-F5344CB8AC3E}">
        <p14:creationId xmlns:p14="http://schemas.microsoft.com/office/powerpoint/2010/main" val="14501351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8595" y="1169954"/>
            <a:ext cx="7643805" cy="481927"/>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"خير الكلام ما قل ودل"</a:t>
            </a:r>
          </a:p>
        </p:txBody>
      </p:sp>
      <p:sp>
        <p:nvSpPr>
          <p:cNvPr id="17" name="AutoShape 3"/>
          <p:cNvSpPr>
            <a:spLocks noChangeArrowheads="1"/>
          </p:cNvSpPr>
          <p:nvPr/>
        </p:nvSpPr>
        <p:spPr bwMode="auto">
          <a:xfrm>
            <a:off x="7015747" y="2096086"/>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7053329" y="2102088"/>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7071963" y="3662251"/>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7071963" y="2118890"/>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7020548" y="4256314"/>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7071963" y="4274315"/>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688657" y="1866900"/>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848012" y="1932869"/>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093579" y="2298299"/>
            <a:ext cx="1946616" cy="160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يعتبر الاتصال الجيد والواعي مهارة لازمة ومكملة لفن الحديث، تستدعي التركيز وبذل الجهد</a:t>
            </a:r>
            <a:endParaRPr lang="en-US" sz="2117" b="1" dirty="0">
              <a:solidFill>
                <a:srgbClr val="000000"/>
              </a:solidFill>
            </a:endParaRPr>
          </a:p>
        </p:txBody>
      </p:sp>
      <p:sp>
        <p:nvSpPr>
          <p:cNvPr id="31" name="AutoShape 3"/>
          <p:cNvSpPr>
            <a:spLocks noChangeArrowheads="1"/>
          </p:cNvSpPr>
          <p:nvPr/>
        </p:nvSpPr>
        <p:spPr bwMode="auto">
          <a:xfrm>
            <a:off x="4712539" y="2097745"/>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750120" y="2103747"/>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768754" y="3663909"/>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768754" y="2120549"/>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717339" y="4257973"/>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768754" y="4275974"/>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385448" y="1868558"/>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544803" y="1934528"/>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790371" y="2346797"/>
            <a:ext cx="1946616" cy="160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أننا نفكر بأضعاف السرعة إلى نتكلم بها، ولذلك حين ننصت تكون عقولنا في سباق</a:t>
            </a:r>
          </a:p>
        </p:txBody>
      </p:sp>
      <p:sp>
        <p:nvSpPr>
          <p:cNvPr id="45" name="AutoShape 3"/>
          <p:cNvSpPr>
            <a:spLocks noChangeArrowheads="1"/>
          </p:cNvSpPr>
          <p:nvPr/>
        </p:nvSpPr>
        <p:spPr bwMode="auto">
          <a:xfrm>
            <a:off x="2409330" y="2099403"/>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446912" y="2105405"/>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465546" y="3665568"/>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465546" y="2122207"/>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414131" y="4259631"/>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465546" y="4277633"/>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082240" y="1870217"/>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241595" y="1936186"/>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426186" y="2298299"/>
            <a:ext cx="1946616" cy="1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أننا لا نستطيع الإنصات الجيد والفعال في الحوار لأننا كثيراً ما نطمع في "أخذ الميكروفون"</a:t>
            </a:r>
            <a:endParaRPr lang="en-US" sz="2722" b="1" dirty="0">
              <a:solidFill>
                <a:srgbClr val="000000"/>
              </a:solidFill>
            </a:endParaRPr>
          </a:p>
        </p:txBody>
      </p:sp>
      <p:sp>
        <p:nvSpPr>
          <p:cNvPr id="59" name="Wave 58"/>
          <p:cNvSpPr/>
          <p:nvPr/>
        </p:nvSpPr>
        <p:spPr>
          <a:xfrm>
            <a:off x="3048000" y="161849"/>
            <a:ext cx="2925175"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استنصت الناس</a:t>
            </a:r>
          </a:p>
        </p:txBody>
      </p:sp>
      <p:pic>
        <p:nvPicPr>
          <p:cNvPr id="2" name="Picture 1"/>
          <p:cNvPicPr>
            <a:picLocks noChangeAspect="1"/>
          </p:cNvPicPr>
          <p:nvPr/>
        </p:nvPicPr>
        <p:blipFill>
          <a:blip r:embed="rId2"/>
          <a:stretch>
            <a:fillRect/>
          </a:stretch>
        </p:blipFill>
        <p:spPr>
          <a:xfrm>
            <a:off x="81445" y="2060083"/>
            <a:ext cx="2234769" cy="2562225"/>
          </a:xfrm>
          <a:prstGeom prst="rect">
            <a:avLst/>
          </a:prstGeom>
        </p:spPr>
      </p:pic>
    </p:spTree>
    <p:extLst>
      <p:ext uri="{BB962C8B-B14F-4D97-AF65-F5344CB8AC3E}">
        <p14:creationId xmlns:p14="http://schemas.microsoft.com/office/powerpoint/2010/main" val="28311944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orizontal Scroll 7"/>
          <p:cNvSpPr/>
          <p:nvPr/>
        </p:nvSpPr>
        <p:spPr>
          <a:xfrm>
            <a:off x="1981200" y="1638300"/>
            <a:ext cx="5410200" cy="2362200"/>
          </a:xfrm>
          <a:prstGeom prst="horizontalScroll">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3200" b="1" dirty="0">
                <a:solidFill>
                  <a:srgbClr val="C00000"/>
                </a:solidFill>
                <a:latin typeface="Simplified Arabic" panose="02020603050405020304" pitchFamily="18" charset="-78"/>
                <a:cs typeface="Simplified Arabic" panose="02020603050405020304" pitchFamily="18" charset="-78"/>
              </a:rPr>
              <a:t>استقصاء</a:t>
            </a:r>
          </a:p>
          <a:p>
            <a:pPr algn="ctr" rtl="1"/>
            <a:r>
              <a:rPr lang="ar-EG" sz="3200" b="1" dirty="0" smtClean="0">
                <a:solidFill>
                  <a:srgbClr val="002060"/>
                </a:solidFill>
              </a:rPr>
              <a:t>على الانصات</a:t>
            </a:r>
            <a:endParaRPr lang="en-US" sz="3200" dirty="0">
              <a:solidFill>
                <a:srgbClr val="002060"/>
              </a:solidFill>
            </a:endParaRPr>
          </a:p>
        </p:txBody>
      </p:sp>
    </p:spTree>
    <p:extLst>
      <p:ext uri="{BB962C8B-B14F-4D97-AF65-F5344CB8AC3E}">
        <p14:creationId xmlns:p14="http://schemas.microsoft.com/office/powerpoint/2010/main" val="3569893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لغة الجسد</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34</a:t>
            </a:fld>
            <a:endParaRPr lang="en-US"/>
          </a:p>
        </p:txBody>
      </p:sp>
      <p:sp>
        <p:nvSpPr>
          <p:cNvPr id="6" name="TextBox 5"/>
          <p:cNvSpPr txBox="1"/>
          <p:nvPr/>
        </p:nvSpPr>
        <p:spPr>
          <a:xfrm>
            <a:off x="4267200" y="2324100"/>
            <a:ext cx="4076700" cy="1569660"/>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تعتبر الإيماءات والتعبيرات التي تصدر عن الإنسان بشكل إرادي أو لا إرادي في كثير من الأحيان من أقوى من الكلمات وهذا ما يسمى بلغة الجسم</a:t>
            </a:r>
          </a:p>
        </p:txBody>
      </p:sp>
      <p:pic>
        <p:nvPicPr>
          <p:cNvPr id="8" name="Picture 7"/>
          <p:cNvPicPr>
            <a:picLocks noChangeAspect="1"/>
          </p:cNvPicPr>
          <p:nvPr/>
        </p:nvPicPr>
        <p:blipFill>
          <a:blip r:embed="rId2"/>
          <a:stretch>
            <a:fillRect/>
          </a:stretch>
        </p:blipFill>
        <p:spPr>
          <a:xfrm>
            <a:off x="810039" y="1714500"/>
            <a:ext cx="3067746" cy="27888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3514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لغة الجسد</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35</a:t>
            </a:fld>
            <a:endParaRPr lang="en-US"/>
          </a:p>
        </p:txBody>
      </p:sp>
      <p:sp>
        <p:nvSpPr>
          <p:cNvPr id="6" name="TextBox 5"/>
          <p:cNvSpPr txBox="1"/>
          <p:nvPr/>
        </p:nvSpPr>
        <p:spPr>
          <a:xfrm>
            <a:off x="4267200" y="2324100"/>
            <a:ext cx="4076700" cy="1569660"/>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فكما أن الصوت يعبر عن صاحبه فإن الجسم بتعبيراته المختلفة يعكس إنطباعاتنا سواء أن كانت إيجابية </a:t>
            </a:r>
            <a:r>
              <a:rPr lang="ar-EG" sz="2400" b="1" dirty="0" smtClean="0">
                <a:solidFill>
                  <a:srgbClr val="002060"/>
                </a:solidFill>
                <a:latin typeface="Simplified Arabic" panose="02020603050405020304" pitchFamily="18" charset="-78"/>
                <a:cs typeface="Simplified Arabic" panose="02020603050405020304" pitchFamily="18" charset="-78"/>
              </a:rPr>
              <a:t/>
            </a:r>
            <a:br>
              <a:rPr lang="ar-EG" sz="2400" b="1" dirty="0" smtClean="0">
                <a:solidFill>
                  <a:srgbClr val="002060"/>
                </a:solidFill>
                <a:latin typeface="Simplified Arabic" panose="02020603050405020304" pitchFamily="18" charset="-78"/>
                <a:cs typeface="Simplified Arabic" panose="02020603050405020304" pitchFamily="18" charset="-78"/>
              </a:rPr>
            </a:br>
            <a:r>
              <a:rPr lang="ar-EG" sz="2400" b="1" dirty="0" smtClean="0">
                <a:solidFill>
                  <a:srgbClr val="002060"/>
                </a:solidFill>
                <a:latin typeface="Simplified Arabic" panose="02020603050405020304" pitchFamily="18" charset="-78"/>
                <a:cs typeface="Simplified Arabic" panose="02020603050405020304" pitchFamily="18" charset="-78"/>
              </a:rPr>
              <a:t>أو </a:t>
            </a:r>
            <a:r>
              <a:rPr lang="ar-EG" sz="2400" b="1" dirty="0">
                <a:solidFill>
                  <a:srgbClr val="002060"/>
                </a:solidFill>
                <a:latin typeface="Simplified Arabic" panose="02020603050405020304" pitchFamily="18" charset="-78"/>
                <a:cs typeface="Simplified Arabic" panose="02020603050405020304" pitchFamily="18" charset="-78"/>
              </a:rPr>
              <a:t>سلية</a:t>
            </a:r>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503152" y="1894141"/>
            <a:ext cx="4068848" cy="2447925"/>
          </a:xfrm>
          <a:prstGeom prst="rect">
            <a:avLst/>
          </a:prstGeom>
        </p:spPr>
      </p:pic>
    </p:spTree>
    <p:extLst>
      <p:ext uri="{BB962C8B-B14F-4D97-AF65-F5344CB8AC3E}">
        <p14:creationId xmlns:p14="http://schemas.microsoft.com/office/powerpoint/2010/main" val="332724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لغة الجسد</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36</a:t>
            </a:fld>
            <a:endParaRPr lang="en-US"/>
          </a:p>
        </p:txBody>
      </p:sp>
      <p:sp>
        <p:nvSpPr>
          <p:cNvPr id="6" name="TextBox 5"/>
          <p:cNvSpPr txBox="1"/>
          <p:nvPr/>
        </p:nvSpPr>
        <p:spPr>
          <a:xfrm>
            <a:off x="4267200" y="1715512"/>
            <a:ext cx="4076700" cy="3046988"/>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يعتقد علماء النفس بأن 60 % من حالات التخاطب والتواصل بين الناس تتم بصورة غير شفهية أي عن طريق الإيماءات والإيحاءات والرموز ، لا عن طريق الكلام واللسان ( ويقال إن هذه الطريقة ذات تأثير قوى ، أقوى بخمس مرات من ذلك التأثير الذي تتركه الكلمات ) </a:t>
            </a:r>
          </a:p>
        </p:txBody>
      </p:sp>
      <p:pic>
        <p:nvPicPr>
          <p:cNvPr id="8" name="Picture 7"/>
          <p:cNvPicPr>
            <a:picLocks noChangeAspect="1"/>
          </p:cNvPicPr>
          <p:nvPr/>
        </p:nvPicPr>
        <p:blipFill>
          <a:blip r:embed="rId2"/>
          <a:stretch>
            <a:fillRect/>
          </a:stretch>
        </p:blipFill>
        <p:spPr>
          <a:xfrm>
            <a:off x="737616" y="1981706"/>
            <a:ext cx="3453384"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664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327895-FE5D-4097-A888-BA2D1FBBB369}" type="slidenum">
              <a:rPr lang="en-US" smtClean="0"/>
              <a:pPr/>
              <a:t>37</a:t>
            </a:fld>
            <a:endParaRPr lang="en-US"/>
          </a:p>
        </p:txBody>
      </p:sp>
      <p:sp>
        <p:nvSpPr>
          <p:cNvPr id="8" name="Rectangle 7"/>
          <p:cNvSpPr/>
          <p:nvPr/>
        </p:nvSpPr>
        <p:spPr>
          <a:xfrm>
            <a:off x="838200" y="130927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011620" y="9845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kern="1200" dirty="0" smtClean="0">
                <a:solidFill>
                  <a:srgbClr val="002060"/>
                </a:solidFill>
                <a:latin typeface="Simplified Arabic" panose="02020603050405020304" pitchFamily="18" charset="-78"/>
                <a:cs typeface="Simplified Arabic" panose="02020603050405020304" pitchFamily="18" charset="-78"/>
              </a:rPr>
              <a:t>مس اليد للوجه أثناء الحديث </a:t>
            </a:r>
            <a:r>
              <a:rPr lang="ar-EG" sz="2000" b="1" kern="1200" dirty="0" smtClean="0">
                <a:solidFill>
                  <a:srgbClr val="002060"/>
                </a:solidFill>
                <a:latin typeface="Simplified Arabic" panose="02020603050405020304" pitchFamily="18" charset="-78"/>
                <a:cs typeface="Simplified Arabic" panose="02020603050405020304" pitchFamily="18" charset="-78"/>
              </a:rPr>
              <a:t>او الانف يدل على </a:t>
            </a:r>
            <a:r>
              <a:rPr lang="ar-JO" sz="2000" b="1" kern="1200" dirty="0" smtClean="0">
                <a:solidFill>
                  <a:srgbClr val="002060"/>
                </a:solidFill>
                <a:latin typeface="Simplified Arabic" panose="02020603050405020304" pitchFamily="18" charset="-78"/>
                <a:cs typeface="Simplified Arabic" panose="02020603050405020304" pitchFamily="18" charset="-78"/>
              </a:rPr>
              <a:t>الكذب </a:t>
            </a:r>
            <a:endParaRPr lang="ar-EG" sz="2000" b="1" kern="1200" dirty="0">
              <a:solidFill>
                <a:srgbClr val="002060"/>
              </a:solidFill>
              <a:latin typeface="Simplified Arabic" panose="02020603050405020304" pitchFamily="18" charset="-78"/>
              <a:cs typeface="Simplified Arabic" panose="02020603050405020304" pitchFamily="18" charset="-78"/>
            </a:endParaRPr>
          </a:p>
        </p:txBody>
      </p:sp>
      <p:sp>
        <p:nvSpPr>
          <p:cNvPr id="10" name="Rectangle 9"/>
          <p:cNvSpPr/>
          <p:nvPr/>
        </p:nvSpPr>
        <p:spPr>
          <a:xfrm>
            <a:off x="838200" y="230719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011620" y="19824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kern="1200" dirty="0" smtClean="0">
                <a:solidFill>
                  <a:schemeClr val="bg1"/>
                </a:solidFill>
                <a:latin typeface="Simplified Arabic" panose="02020603050405020304" pitchFamily="18" charset="-78"/>
                <a:cs typeface="Simplified Arabic" panose="02020603050405020304" pitchFamily="18" charset="-78"/>
              </a:rPr>
              <a:t>لمس الأذن </a:t>
            </a:r>
            <a:r>
              <a:rPr lang="ar-EG" sz="2000" b="1" kern="1200" dirty="0" smtClean="0">
                <a:solidFill>
                  <a:schemeClr val="bg1"/>
                </a:solidFill>
                <a:latin typeface="Simplified Arabic" panose="02020603050405020304" pitchFamily="18" charset="-78"/>
                <a:cs typeface="Simplified Arabic" panose="02020603050405020304" pitchFamily="18" charset="-78"/>
              </a:rPr>
              <a:t>يدل </a:t>
            </a:r>
            <a:r>
              <a:rPr lang="ar-JO" sz="2000" b="1" kern="1200" dirty="0" smtClean="0">
                <a:solidFill>
                  <a:schemeClr val="bg1"/>
                </a:solidFill>
                <a:latin typeface="Simplified Arabic" panose="02020603050405020304" pitchFamily="18" charset="-78"/>
                <a:cs typeface="Simplified Arabic" panose="02020603050405020304" pitchFamily="18" charset="-78"/>
              </a:rPr>
              <a:t>التشكيك بكلام يقال أمامهم </a:t>
            </a:r>
            <a:endParaRPr lang="ar-EG" sz="2000" b="1" kern="1200" dirty="0">
              <a:solidFill>
                <a:schemeClr val="bg1"/>
              </a:solidFill>
              <a:latin typeface="Simplified Arabic" panose="02020603050405020304" pitchFamily="18" charset="-78"/>
              <a:cs typeface="Simplified Arabic" panose="02020603050405020304" pitchFamily="18" charset="-78"/>
            </a:endParaRPr>
          </a:p>
        </p:txBody>
      </p:sp>
      <p:sp>
        <p:nvSpPr>
          <p:cNvPr id="12" name="Rectangle 11"/>
          <p:cNvSpPr/>
          <p:nvPr/>
        </p:nvSpPr>
        <p:spPr>
          <a:xfrm>
            <a:off x="838200" y="330512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011620" y="298039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kern="1200" dirty="0" smtClean="0">
                <a:solidFill>
                  <a:schemeClr val="bg1"/>
                </a:solidFill>
                <a:latin typeface="Simplified Arabic" panose="02020603050405020304" pitchFamily="18" charset="-78"/>
                <a:cs typeface="Simplified Arabic" panose="02020603050405020304" pitchFamily="18" charset="-78"/>
              </a:rPr>
              <a:t>إذا شبك الشخص يديه بشكل لين فهذا دليل انفتاحه على الجو المحيط به </a:t>
            </a:r>
            <a:endParaRPr lang="ar-EG" sz="2000" b="1" kern="1200" dirty="0">
              <a:solidFill>
                <a:schemeClr val="bg1"/>
              </a:solidFill>
              <a:latin typeface="Simplified Arabic" panose="02020603050405020304" pitchFamily="18" charset="-78"/>
              <a:cs typeface="Simplified Arabic" panose="02020603050405020304" pitchFamily="18" charset="-78"/>
            </a:endParaRPr>
          </a:p>
        </p:txBody>
      </p:sp>
      <p:sp>
        <p:nvSpPr>
          <p:cNvPr id="14" name="Rectangle 13"/>
          <p:cNvSpPr/>
          <p:nvPr/>
        </p:nvSpPr>
        <p:spPr>
          <a:xfrm>
            <a:off x="838200" y="4303040"/>
            <a:ext cx="7848600" cy="554400"/>
          </a:xfrm>
          <a:prstGeom prst="rect">
            <a:avLst/>
          </a:prstGeom>
        </p:spPr>
        <p:style>
          <a:lnRef idx="2">
            <a:schemeClr val="accent5">
              <a:hueOff val="6415482"/>
              <a:satOff val="48101"/>
              <a:lumOff val="1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011620" y="397831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6415482"/>
              <a:satOff val="48101"/>
              <a:lumOff val="16471"/>
              <a:alphaOff val="0"/>
            </a:schemeClr>
          </a:fillRef>
          <a:effectRef idx="0">
            <a:schemeClr val="accent5">
              <a:hueOff val="6415482"/>
              <a:satOff val="48101"/>
              <a:lumOff val="1647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kern="1200" dirty="0" smtClean="0">
                <a:solidFill>
                  <a:srgbClr val="002060"/>
                </a:solidFill>
                <a:latin typeface="Simplified Arabic" panose="02020603050405020304" pitchFamily="18" charset="-78"/>
                <a:cs typeface="Simplified Arabic" panose="02020603050405020304" pitchFamily="18" charset="-78"/>
              </a:rPr>
              <a:t>تشابك الذراعين وتباطؤ رفرفة العينين إلى الملل أو إلى عدم الموافقة </a:t>
            </a:r>
            <a:endParaRPr lang="ar-EG" sz="20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7618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327895-FE5D-4097-A888-BA2D1FBBB369}" type="slidenum">
              <a:rPr lang="en-US" smtClean="0"/>
              <a:pPr/>
              <a:t>38</a:t>
            </a:fld>
            <a:endParaRPr lang="en-US"/>
          </a:p>
        </p:txBody>
      </p:sp>
      <p:sp>
        <p:nvSpPr>
          <p:cNvPr id="8" name="Rectangle 7"/>
          <p:cNvSpPr/>
          <p:nvPr/>
        </p:nvSpPr>
        <p:spPr>
          <a:xfrm>
            <a:off x="838200" y="130927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011620" y="9845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smtClean="0">
                <a:solidFill>
                  <a:srgbClr val="002060"/>
                </a:solidFill>
                <a:latin typeface="Simplified Arabic" panose="02020603050405020304" pitchFamily="18" charset="-78"/>
                <a:cs typeface="Simplified Arabic" panose="02020603050405020304" pitchFamily="18" charset="-78"/>
              </a:rPr>
              <a:t>وضع </a:t>
            </a:r>
            <a:r>
              <a:rPr lang="ar-JO" sz="2000" b="1" dirty="0">
                <a:solidFill>
                  <a:srgbClr val="002060"/>
                </a:solidFill>
                <a:latin typeface="Simplified Arabic" panose="02020603050405020304" pitchFamily="18" charset="-78"/>
                <a:cs typeface="Simplified Arabic" panose="02020603050405020304" pitchFamily="18" charset="-78"/>
              </a:rPr>
              <a:t>اليدين على الطاولة باتجاه الشخص المتحدث فهذه بمثابة دعوة لتكوين علاقة حميمة </a:t>
            </a:r>
            <a:endParaRPr lang="ar-EG" sz="2000" b="1" kern="1200" dirty="0">
              <a:solidFill>
                <a:srgbClr val="002060"/>
              </a:solidFill>
              <a:latin typeface="Simplified Arabic" panose="02020603050405020304" pitchFamily="18" charset="-78"/>
              <a:cs typeface="Simplified Arabic" panose="02020603050405020304" pitchFamily="18" charset="-78"/>
            </a:endParaRPr>
          </a:p>
        </p:txBody>
      </p:sp>
      <p:sp>
        <p:nvSpPr>
          <p:cNvPr id="10" name="Rectangle 9"/>
          <p:cNvSpPr/>
          <p:nvPr/>
        </p:nvSpPr>
        <p:spPr>
          <a:xfrm>
            <a:off x="838200" y="230719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011620" y="19824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smtClean="0">
                <a:solidFill>
                  <a:schemeClr val="bg1"/>
                </a:solidFill>
                <a:latin typeface="Simplified Arabic" panose="02020603050405020304" pitchFamily="18" charset="-78"/>
                <a:cs typeface="Simplified Arabic" panose="02020603050405020304" pitchFamily="18" charset="-78"/>
              </a:rPr>
              <a:t>عندما </a:t>
            </a:r>
            <a:r>
              <a:rPr lang="ar-JO" sz="2000" b="1" dirty="0">
                <a:solidFill>
                  <a:schemeClr val="bg1"/>
                </a:solidFill>
                <a:latin typeface="Simplified Arabic" panose="02020603050405020304" pitchFamily="18" charset="-78"/>
                <a:cs typeface="Simplified Arabic" panose="02020603050405020304" pitchFamily="18" charset="-78"/>
              </a:rPr>
              <a:t>تكون اليد مفتوحة فهذه الإيماءة تقترن بالصدق والخضوع </a:t>
            </a:r>
            <a:endParaRPr lang="ar-EG" sz="2000" b="1" kern="1200" dirty="0">
              <a:solidFill>
                <a:schemeClr val="bg1"/>
              </a:solidFill>
              <a:latin typeface="Simplified Arabic" panose="02020603050405020304" pitchFamily="18" charset="-78"/>
              <a:cs typeface="Simplified Arabic" panose="02020603050405020304" pitchFamily="18" charset="-78"/>
            </a:endParaRPr>
          </a:p>
        </p:txBody>
      </p:sp>
      <p:sp>
        <p:nvSpPr>
          <p:cNvPr id="12" name="Rectangle 11"/>
          <p:cNvSpPr/>
          <p:nvPr/>
        </p:nvSpPr>
        <p:spPr>
          <a:xfrm>
            <a:off x="838200" y="330512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011620" y="298039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smtClean="0">
                <a:solidFill>
                  <a:schemeClr val="bg1"/>
                </a:solidFill>
                <a:latin typeface="Simplified Arabic" panose="02020603050405020304" pitchFamily="18" charset="-78"/>
                <a:cs typeface="Simplified Arabic" panose="02020603050405020304" pitchFamily="18" charset="-78"/>
              </a:rPr>
              <a:t>في </a:t>
            </a:r>
            <a:r>
              <a:rPr lang="ar-JO" sz="2000" b="1" dirty="0">
                <a:solidFill>
                  <a:schemeClr val="bg1"/>
                </a:solidFill>
                <a:latin typeface="Simplified Arabic" panose="02020603050405020304" pitchFamily="18" charset="-78"/>
                <a:cs typeface="Simplified Arabic" panose="02020603050405020304" pitchFamily="18" charset="-78"/>
              </a:rPr>
              <a:t>حال كون الذراعان متقابلتين فمعنى ذلك أن الشخص بحالة دفاعية سلبية </a:t>
            </a:r>
            <a:endParaRPr lang="ar-EG" sz="2000" b="1" kern="1200" dirty="0">
              <a:solidFill>
                <a:schemeClr val="bg1"/>
              </a:solidFill>
              <a:latin typeface="Simplified Arabic" panose="02020603050405020304" pitchFamily="18" charset="-78"/>
              <a:cs typeface="Simplified Arabic" panose="02020603050405020304" pitchFamily="18" charset="-78"/>
            </a:endParaRPr>
          </a:p>
        </p:txBody>
      </p:sp>
      <p:sp>
        <p:nvSpPr>
          <p:cNvPr id="14" name="Rectangle 13"/>
          <p:cNvSpPr/>
          <p:nvPr/>
        </p:nvSpPr>
        <p:spPr>
          <a:xfrm>
            <a:off x="838200" y="4303040"/>
            <a:ext cx="7848600" cy="554400"/>
          </a:xfrm>
          <a:prstGeom prst="rect">
            <a:avLst/>
          </a:prstGeom>
        </p:spPr>
        <p:style>
          <a:lnRef idx="2">
            <a:schemeClr val="accent5">
              <a:hueOff val="6415482"/>
              <a:satOff val="48101"/>
              <a:lumOff val="1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011620" y="397831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6415482"/>
              <a:satOff val="48101"/>
              <a:lumOff val="16471"/>
              <a:alphaOff val="0"/>
            </a:schemeClr>
          </a:fillRef>
          <a:effectRef idx="0">
            <a:schemeClr val="accent5">
              <a:hueOff val="6415482"/>
              <a:satOff val="48101"/>
              <a:lumOff val="1647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smtClean="0">
                <a:solidFill>
                  <a:srgbClr val="002060"/>
                </a:solidFill>
                <a:latin typeface="Simplified Arabic" panose="02020603050405020304" pitchFamily="18" charset="-78"/>
                <a:cs typeface="Simplified Arabic" panose="02020603050405020304" pitchFamily="18" charset="-78"/>
              </a:rPr>
              <a:t>تعمد </a:t>
            </a:r>
            <a:r>
              <a:rPr lang="ar-JO" sz="2000" b="1" dirty="0">
                <a:solidFill>
                  <a:srgbClr val="002060"/>
                </a:solidFill>
                <a:latin typeface="Simplified Arabic" panose="02020603050405020304" pitchFamily="18" charset="-78"/>
                <a:cs typeface="Simplified Arabic" panose="02020603050405020304" pitchFamily="18" charset="-78"/>
              </a:rPr>
              <a:t>مطاعم الوجبات السريعة للإكثار من الألوان الفاقعة والحادة مثل الأحمر والأصفر وذلك لكي لا يشعر الزبون بالراحة ويطيل الجلوس في المطعم </a:t>
            </a:r>
            <a:endParaRPr lang="ar-EG" sz="20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4096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327895-FE5D-4097-A888-BA2D1FBBB369}" type="slidenum">
              <a:rPr lang="en-US" smtClean="0"/>
              <a:pPr/>
              <a:t>39</a:t>
            </a:fld>
            <a:endParaRPr lang="en-US"/>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228600" y="1638300"/>
            <a:ext cx="3505200" cy="3505200"/>
          </a:xfrm>
          <a:prstGeom prst="rect">
            <a:avLst/>
          </a:prstGeom>
        </p:spPr>
      </p:pic>
      <p:sp>
        <p:nvSpPr>
          <p:cNvPr id="7" name="Cloud Callout 6"/>
          <p:cNvSpPr/>
          <p:nvPr/>
        </p:nvSpPr>
        <p:spPr>
          <a:xfrm>
            <a:off x="1143000" y="419100"/>
            <a:ext cx="4267200" cy="1066800"/>
          </a:xfrm>
          <a:prstGeom prst="cloudCallout">
            <a:avLst>
              <a:gd name="adj1" fmla="val -12547"/>
              <a:gd name="adj2" fmla="val 171072"/>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2400" b="1" dirty="0"/>
              <a:t>هل يستطيع جسدك أن يقول ما تريده منه؟ </a:t>
            </a:r>
          </a:p>
        </p:txBody>
      </p:sp>
      <p:sp>
        <p:nvSpPr>
          <p:cNvPr id="8" name="Cloud Callout 7"/>
          <p:cNvSpPr/>
          <p:nvPr/>
        </p:nvSpPr>
        <p:spPr>
          <a:xfrm>
            <a:off x="4343400" y="1333500"/>
            <a:ext cx="4267200" cy="1371600"/>
          </a:xfrm>
          <a:prstGeom prst="cloudCallout">
            <a:avLst>
              <a:gd name="adj1" fmla="val -87404"/>
              <a:gd name="adj2" fmla="val 56532"/>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2400" b="1" dirty="0"/>
              <a:t>وهل تستطيع أن تفسر لغة أجساد الآخرين؟ </a:t>
            </a:r>
          </a:p>
        </p:txBody>
      </p:sp>
    </p:spTree>
    <p:extLst>
      <p:ext uri="{BB962C8B-B14F-4D97-AF65-F5344CB8AC3E}">
        <p14:creationId xmlns:p14="http://schemas.microsoft.com/office/powerpoint/2010/main" val="275266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2763494639"/>
              </p:ext>
            </p:extLst>
          </p:nvPr>
        </p:nvGraphicFramePr>
        <p:xfrm>
          <a:off x="1995894" y="1028700"/>
          <a:ext cx="5014506" cy="4078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496676" y="37187"/>
            <a:ext cx="1883849" cy="502766"/>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rtl="1"/>
            <a:r>
              <a:rPr lang="ar-EG" sz="2667" b="1" dirty="0">
                <a:solidFill>
                  <a:schemeClr val="bg2"/>
                </a:solidFill>
              </a:rPr>
              <a:t>محاور البرنامج</a:t>
            </a:r>
          </a:p>
        </p:txBody>
      </p:sp>
      <p:sp>
        <p:nvSpPr>
          <p:cNvPr id="2" name="Wave 1"/>
          <p:cNvSpPr/>
          <p:nvPr/>
        </p:nvSpPr>
        <p:spPr>
          <a:xfrm>
            <a:off x="3124200" y="299238"/>
            <a:ext cx="2819400" cy="838200"/>
          </a:xfrm>
          <a:prstGeom prst="wav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a:solidFill>
                  <a:srgbClr val="7030A0"/>
                </a:solidFill>
              </a:rPr>
              <a:t>فن المراسم ( البروتوكول)</a:t>
            </a:r>
          </a:p>
        </p:txBody>
      </p:sp>
    </p:spTree>
    <p:extLst>
      <p:ext uri="{BB962C8B-B14F-4D97-AF65-F5344CB8AC3E}">
        <p14:creationId xmlns:p14="http://schemas.microsoft.com/office/powerpoint/2010/main" val="31840662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ded Corner 1"/>
          <p:cNvSpPr/>
          <p:nvPr/>
        </p:nvSpPr>
        <p:spPr>
          <a:xfrm>
            <a:off x="990600" y="1943100"/>
            <a:ext cx="6781800" cy="1828800"/>
          </a:xfrm>
          <a:prstGeom prst="foldedCorner">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بعض أنماط السلوك الجسدي والرسالة التي تحملها</a:t>
            </a:r>
          </a:p>
        </p:txBody>
      </p:sp>
    </p:spTree>
    <p:extLst>
      <p:ext uri="{BB962C8B-B14F-4D97-AF65-F5344CB8AC3E}">
        <p14:creationId xmlns:p14="http://schemas.microsoft.com/office/powerpoint/2010/main" val="3028602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العين</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41</a:t>
            </a:fld>
            <a:endParaRPr lang="en-US"/>
          </a:p>
        </p:txBody>
      </p:sp>
      <p:sp>
        <p:nvSpPr>
          <p:cNvPr id="6" name="TextBox 5"/>
          <p:cNvSpPr txBox="1"/>
          <p:nvPr/>
        </p:nvSpPr>
        <p:spPr>
          <a:xfrm>
            <a:off x="4267200" y="1715512"/>
            <a:ext cx="4076700" cy="3139321"/>
          </a:xfrm>
          <a:prstGeom prst="rect">
            <a:avLst/>
          </a:prstGeom>
          <a:noFill/>
        </p:spPr>
        <p:txBody>
          <a:bodyPr wrap="square" rtlCol="1">
            <a:spAutoFit/>
          </a:bodyPr>
          <a:lstStyle/>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فإذا </a:t>
            </a:r>
            <a:r>
              <a:rPr lang="ar-EG" sz="2200" b="1" dirty="0">
                <a:solidFill>
                  <a:srgbClr val="002060"/>
                </a:solidFill>
                <a:latin typeface="Simplified Arabic" panose="02020603050405020304" pitchFamily="18" charset="-78"/>
                <a:cs typeface="Simplified Arabic" panose="02020603050405020304" pitchFamily="18" charset="-78"/>
              </a:rPr>
              <a:t>اتسع بؤبؤ العين وبدا للعيان فإن ذلك دليل على أنه سمع منك توا شيئا أسعده .</a:t>
            </a:r>
          </a:p>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أما </a:t>
            </a:r>
            <a:r>
              <a:rPr lang="ar-EG" sz="2200" b="1" dirty="0">
                <a:solidFill>
                  <a:srgbClr val="002060"/>
                </a:solidFill>
                <a:latin typeface="Simplified Arabic" panose="02020603050405020304" pitchFamily="18" charset="-78"/>
                <a:cs typeface="Simplified Arabic" panose="02020603050405020304" pitchFamily="18" charset="-78"/>
              </a:rPr>
              <a:t>إذا ضاق بؤبؤ العين فالعكس هو الذي حدث . </a:t>
            </a:r>
          </a:p>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وإذا </a:t>
            </a:r>
            <a:r>
              <a:rPr lang="ar-EG" sz="2200" b="1" dirty="0">
                <a:solidFill>
                  <a:srgbClr val="002060"/>
                </a:solidFill>
                <a:latin typeface="Simplified Arabic" panose="02020603050405020304" pitchFamily="18" charset="-78"/>
                <a:cs typeface="Simplified Arabic" panose="02020603050405020304" pitchFamily="18" charset="-78"/>
              </a:rPr>
              <a:t>ضاقت عيناه ربما يدل على أنك حدثته بشيء لا يصدقه .</a:t>
            </a:r>
          </a:p>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وإذا </a:t>
            </a:r>
            <a:r>
              <a:rPr lang="ar-EG" sz="2200" b="1" dirty="0">
                <a:solidFill>
                  <a:srgbClr val="002060"/>
                </a:solidFill>
                <a:latin typeface="Simplified Arabic" panose="02020603050405020304" pitchFamily="18" charset="-78"/>
                <a:cs typeface="Simplified Arabic" panose="02020603050405020304" pitchFamily="18" charset="-78"/>
              </a:rPr>
              <a:t>اتجهت عينه إلى أعلى جهة اليمين فأنه ينشئ صورة خيالية مستقبلية </a:t>
            </a:r>
          </a:p>
        </p:txBody>
      </p:sp>
      <p:pic>
        <p:nvPicPr>
          <p:cNvPr id="8" name="Picture 7"/>
          <p:cNvPicPr>
            <a:picLocks noChangeAspect="1"/>
          </p:cNvPicPr>
          <p:nvPr/>
        </p:nvPicPr>
        <p:blipFill>
          <a:blip r:embed="rId2"/>
          <a:stretch>
            <a:fillRect/>
          </a:stretch>
        </p:blipFill>
        <p:spPr>
          <a:xfrm>
            <a:off x="685801" y="1724332"/>
            <a:ext cx="3352800" cy="27333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8769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العين</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42</a:t>
            </a:fld>
            <a:endParaRPr lang="en-US"/>
          </a:p>
        </p:txBody>
      </p:sp>
      <p:sp>
        <p:nvSpPr>
          <p:cNvPr id="6" name="TextBox 5"/>
          <p:cNvSpPr txBox="1"/>
          <p:nvPr/>
        </p:nvSpPr>
        <p:spPr>
          <a:xfrm>
            <a:off x="4267200" y="1715512"/>
            <a:ext cx="4076700" cy="3139321"/>
          </a:xfrm>
          <a:prstGeom prst="rect">
            <a:avLst/>
          </a:prstGeom>
          <a:noFill/>
        </p:spPr>
        <p:txBody>
          <a:bodyPr wrap="square" rtlCol="1">
            <a:spAutoFit/>
          </a:bodyPr>
          <a:lstStyle/>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وإذا </a:t>
            </a:r>
            <a:r>
              <a:rPr lang="ar-EG" sz="2200" b="1" dirty="0">
                <a:solidFill>
                  <a:srgbClr val="002060"/>
                </a:solidFill>
                <a:latin typeface="Simplified Arabic" panose="02020603050405020304" pitchFamily="18" charset="-78"/>
                <a:cs typeface="Simplified Arabic" panose="02020603050405020304" pitchFamily="18" charset="-78"/>
              </a:rPr>
              <a:t>اتجه بعينه إلى أعلى اليسار فإنه يتذكر شيئا من الماضي له علاقة بالواقع الذي هو فيه </a:t>
            </a:r>
          </a:p>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وإذا </a:t>
            </a:r>
            <a:r>
              <a:rPr lang="ar-EG" sz="2200" b="1" dirty="0">
                <a:solidFill>
                  <a:srgbClr val="002060"/>
                </a:solidFill>
                <a:latin typeface="Simplified Arabic" panose="02020603050405020304" pitchFamily="18" charset="-78"/>
                <a:cs typeface="Simplified Arabic" panose="02020603050405020304" pitchFamily="18" charset="-78"/>
              </a:rPr>
              <a:t>نظر إلى أسفل فإنه يتحدث مع أحاسيسه وذاته حديثا خاصا ويشاور نفسه في موضوع ما </a:t>
            </a:r>
          </a:p>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من يغلق </a:t>
            </a:r>
            <a:r>
              <a:rPr lang="ar-EG" sz="2200" b="1" dirty="0">
                <a:solidFill>
                  <a:srgbClr val="002060"/>
                </a:solidFill>
                <a:latin typeface="Simplified Arabic" panose="02020603050405020304" pitchFamily="18" charset="-78"/>
                <a:cs typeface="Simplified Arabic" panose="02020603050405020304" pitchFamily="18" charset="-78"/>
              </a:rPr>
              <a:t>عينيه أثناء المناقشة ربما كان يحاول تذكر شيء ما ويستعيد المعلومات بشكل مركز </a:t>
            </a:r>
          </a:p>
        </p:txBody>
      </p:sp>
      <p:pic>
        <p:nvPicPr>
          <p:cNvPr id="8" name="Picture 7"/>
          <p:cNvPicPr>
            <a:picLocks noChangeAspect="1"/>
          </p:cNvPicPr>
          <p:nvPr/>
        </p:nvPicPr>
        <p:blipFill>
          <a:blip r:embed="rId2"/>
          <a:stretch>
            <a:fillRect/>
          </a:stretch>
        </p:blipFill>
        <p:spPr>
          <a:xfrm>
            <a:off x="685801" y="1724332"/>
            <a:ext cx="3352800" cy="27333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81173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العين</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43</a:t>
            </a:fld>
            <a:endParaRPr lang="en-US"/>
          </a:p>
        </p:txBody>
      </p:sp>
      <p:sp>
        <p:nvSpPr>
          <p:cNvPr id="6" name="TextBox 5"/>
          <p:cNvSpPr txBox="1"/>
          <p:nvPr/>
        </p:nvSpPr>
        <p:spPr>
          <a:xfrm>
            <a:off x="4267200" y="1715512"/>
            <a:ext cx="4076700" cy="2862322"/>
          </a:xfrm>
          <a:prstGeom prst="rect">
            <a:avLst/>
          </a:prstGeom>
          <a:noFill/>
        </p:spPr>
        <p:txBody>
          <a:bodyPr wrap="square" rtlCol="1">
            <a:spAutoFit/>
          </a:bodyPr>
          <a:lstStyle/>
          <a:p>
            <a:pPr marL="342900" indent="-342900" algn="justLow" rtl="1">
              <a:buFont typeface="Wingdings" panose="05000000000000000000" pitchFamily="2" charset="2"/>
              <a:buChar char="Ø"/>
            </a:pPr>
            <a:r>
              <a:rPr lang="ar-EG" b="1" dirty="0" smtClean="0">
                <a:solidFill>
                  <a:srgbClr val="002060"/>
                </a:solidFill>
                <a:latin typeface="Simplified Arabic" panose="02020603050405020304" pitchFamily="18" charset="-78"/>
                <a:cs typeface="Simplified Arabic" panose="02020603050405020304" pitchFamily="18" charset="-78"/>
              </a:rPr>
              <a:t>العين </a:t>
            </a:r>
            <a:r>
              <a:rPr lang="ar-EG" b="1" dirty="0">
                <a:solidFill>
                  <a:srgbClr val="002060"/>
                </a:solidFill>
                <a:latin typeface="Simplified Arabic" panose="02020603050405020304" pitchFamily="18" charset="-78"/>
                <a:cs typeface="Simplified Arabic" panose="02020603050405020304" pitchFamily="18" charset="-78"/>
              </a:rPr>
              <a:t>التي تغير اتجاهها وتحملق بسرعة ذهابا وإيابا أثناء الكلام تعطي انطباعا هروبيا ومحاولة إيجاد مخرج أو كان صاحب أكثر أهمية . </a:t>
            </a:r>
          </a:p>
          <a:p>
            <a:pPr marL="342900" indent="-342900" algn="justLow" rtl="1">
              <a:buFont typeface="Wingdings" panose="05000000000000000000" pitchFamily="2" charset="2"/>
              <a:buChar char="Ø"/>
            </a:pPr>
            <a:r>
              <a:rPr lang="ar-EG" b="1" dirty="0" smtClean="0">
                <a:solidFill>
                  <a:srgbClr val="002060"/>
                </a:solidFill>
                <a:latin typeface="Simplified Arabic" panose="02020603050405020304" pitchFamily="18" charset="-78"/>
                <a:cs typeface="Simplified Arabic" panose="02020603050405020304" pitchFamily="18" charset="-78"/>
              </a:rPr>
              <a:t>العين </a:t>
            </a:r>
            <a:r>
              <a:rPr lang="ar-EG" b="1" dirty="0">
                <a:solidFill>
                  <a:srgbClr val="002060"/>
                </a:solidFill>
                <a:latin typeface="Simplified Arabic" panose="02020603050405020304" pitchFamily="18" charset="-78"/>
                <a:cs typeface="Simplified Arabic" panose="02020603050405020304" pitchFamily="18" charset="-78"/>
              </a:rPr>
              <a:t>المراوغة تحملق تارة في الهواء وتارة في الأرض </a:t>
            </a:r>
          </a:p>
          <a:p>
            <a:pPr marL="342900" indent="-342900" algn="justLow" rtl="1">
              <a:buFont typeface="Wingdings" panose="05000000000000000000" pitchFamily="2" charset="2"/>
              <a:buChar char="Ø"/>
            </a:pPr>
            <a:r>
              <a:rPr lang="ar-EG" b="1" dirty="0" smtClean="0">
                <a:solidFill>
                  <a:srgbClr val="002060"/>
                </a:solidFill>
                <a:latin typeface="Simplified Arabic" panose="02020603050405020304" pitchFamily="18" charset="-78"/>
                <a:cs typeface="Simplified Arabic" panose="02020603050405020304" pitchFamily="18" charset="-78"/>
              </a:rPr>
              <a:t>يتجنب </a:t>
            </a:r>
            <a:r>
              <a:rPr lang="ar-EG" b="1" dirty="0">
                <a:solidFill>
                  <a:srgbClr val="002060"/>
                </a:solidFill>
                <a:latin typeface="Simplified Arabic" panose="02020603050405020304" pitchFamily="18" charset="-78"/>
                <a:cs typeface="Simplified Arabic" panose="02020603050405020304" pitchFamily="18" charset="-78"/>
              </a:rPr>
              <a:t>الناس النظر الطويل إلى عيون بعضهم لان ذلك يدل على الخداع والخجل أو الحسد أو الحياء</a:t>
            </a:r>
          </a:p>
          <a:p>
            <a:pPr marL="342900" indent="-342900" algn="justLow" rtl="1">
              <a:buFont typeface="Wingdings" panose="05000000000000000000" pitchFamily="2" charset="2"/>
              <a:buChar char="Ø"/>
            </a:pPr>
            <a:r>
              <a:rPr lang="ar-EG" b="1" dirty="0" smtClean="0">
                <a:solidFill>
                  <a:srgbClr val="002060"/>
                </a:solidFill>
                <a:latin typeface="Simplified Arabic" panose="02020603050405020304" pitchFamily="18" charset="-78"/>
                <a:cs typeface="Simplified Arabic" panose="02020603050405020304" pitchFamily="18" charset="-78"/>
              </a:rPr>
              <a:t>الأصدقاء </a:t>
            </a:r>
            <a:r>
              <a:rPr lang="ar-EG" b="1" dirty="0">
                <a:solidFill>
                  <a:srgbClr val="002060"/>
                </a:solidFill>
                <a:latin typeface="Simplified Arabic" panose="02020603050405020304" pitchFamily="18" charset="-78"/>
                <a:cs typeface="Simplified Arabic" panose="02020603050405020304" pitchFamily="18" charset="-78"/>
              </a:rPr>
              <a:t>الحميمين لا يتبادلون النظرات طويلا عندما يتحدثون عن مشاعر شخصية . </a:t>
            </a:r>
          </a:p>
        </p:txBody>
      </p:sp>
      <p:pic>
        <p:nvPicPr>
          <p:cNvPr id="8" name="Picture 7"/>
          <p:cNvPicPr>
            <a:picLocks noChangeAspect="1"/>
          </p:cNvPicPr>
          <p:nvPr/>
        </p:nvPicPr>
        <p:blipFill>
          <a:blip r:embed="rId2"/>
          <a:stretch>
            <a:fillRect/>
          </a:stretch>
        </p:blipFill>
        <p:spPr>
          <a:xfrm>
            <a:off x="685801" y="1724332"/>
            <a:ext cx="3352800" cy="27333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5273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الحواجب</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44</a:t>
            </a:fld>
            <a:endParaRPr lang="en-US"/>
          </a:p>
        </p:txBody>
      </p:sp>
      <p:sp>
        <p:nvSpPr>
          <p:cNvPr id="6" name="TextBox 5"/>
          <p:cNvSpPr txBox="1"/>
          <p:nvPr/>
        </p:nvSpPr>
        <p:spPr>
          <a:xfrm>
            <a:off x="4267200" y="1715512"/>
            <a:ext cx="4076700" cy="3046988"/>
          </a:xfrm>
          <a:prstGeom prst="rect">
            <a:avLst/>
          </a:prstGeom>
          <a:noFill/>
        </p:spPr>
        <p:txBody>
          <a:bodyPr wrap="square" rtlCol="1">
            <a:spAutoFit/>
          </a:bodyPr>
          <a:lstStyle/>
          <a:p>
            <a:pPr marL="342900" indent="-342900" algn="justLow" rtl="1">
              <a:buFont typeface="Wingdings" panose="05000000000000000000" pitchFamily="2" charset="2"/>
              <a:buChar char="Ø"/>
            </a:pPr>
            <a:r>
              <a:rPr lang="ar-EG" sz="2400" b="1" dirty="0" smtClean="0">
                <a:solidFill>
                  <a:srgbClr val="002060"/>
                </a:solidFill>
                <a:latin typeface="Simplified Arabic" panose="02020603050405020304" pitchFamily="18" charset="-78"/>
                <a:cs typeface="Simplified Arabic" panose="02020603050405020304" pitchFamily="18" charset="-78"/>
              </a:rPr>
              <a:t>إذا </a:t>
            </a:r>
            <a:r>
              <a:rPr lang="ar-EG" sz="2400" b="1" dirty="0">
                <a:solidFill>
                  <a:srgbClr val="002060"/>
                </a:solidFill>
                <a:latin typeface="Simplified Arabic" panose="02020603050405020304" pitchFamily="18" charset="-78"/>
                <a:cs typeface="Simplified Arabic" panose="02020603050405020304" pitchFamily="18" charset="-78"/>
              </a:rPr>
              <a:t>رفع المرء حاجبا واحدا فإن ذلك يدل على أنك قلت له شيئا إما أنه لا يصدقه أو يراه مستحيلا</a:t>
            </a:r>
          </a:p>
          <a:p>
            <a:pPr marL="342900" indent="-342900" algn="justLow" rtl="1">
              <a:buFont typeface="Wingdings" panose="05000000000000000000" pitchFamily="2" charset="2"/>
              <a:buChar char="Ø"/>
            </a:pPr>
            <a:r>
              <a:rPr lang="ar-EG" sz="2400" b="1" dirty="0" smtClean="0">
                <a:solidFill>
                  <a:srgbClr val="002060"/>
                </a:solidFill>
                <a:latin typeface="Simplified Arabic" panose="02020603050405020304" pitchFamily="18" charset="-78"/>
                <a:cs typeface="Simplified Arabic" panose="02020603050405020304" pitchFamily="18" charset="-78"/>
              </a:rPr>
              <a:t>أما </a:t>
            </a:r>
            <a:r>
              <a:rPr lang="ar-EG" sz="2400" b="1" dirty="0">
                <a:solidFill>
                  <a:srgbClr val="002060"/>
                </a:solidFill>
                <a:latin typeface="Simplified Arabic" panose="02020603050405020304" pitchFamily="18" charset="-78"/>
                <a:cs typeface="Simplified Arabic" panose="02020603050405020304" pitchFamily="18" charset="-78"/>
              </a:rPr>
              <a:t>رفع كلا الحاجبين فإن ذلك يدل على المفاجأة </a:t>
            </a:r>
          </a:p>
          <a:p>
            <a:pPr marL="342900" indent="-342900" algn="justLow" rtl="1">
              <a:buFont typeface="Wingdings" panose="05000000000000000000" pitchFamily="2" charset="2"/>
              <a:buChar char="Ø"/>
            </a:pPr>
            <a:r>
              <a:rPr lang="ar-EG" sz="2400" b="1" dirty="0" smtClean="0">
                <a:solidFill>
                  <a:srgbClr val="002060"/>
                </a:solidFill>
                <a:latin typeface="Simplified Arabic" panose="02020603050405020304" pitchFamily="18" charset="-78"/>
                <a:cs typeface="Simplified Arabic" panose="02020603050405020304" pitchFamily="18" charset="-78"/>
              </a:rPr>
              <a:t>أما </a:t>
            </a:r>
            <a:r>
              <a:rPr lang="ar-EG" sz="2400" b="1" dirty="0">
                <a:solidFill>
                  <a:srgbClr val="002060"/>
                </a:solidFill>
                <a:latin typeface="Simplified Arabic" panose="02020603050405020304" pitchFamily="18" charset="-78"/>
                <a:cs typeface="Simplified Arabic" panose="02020603050405020304" pitchFamily="18" charset="-78"/>
              </a:rPr>
              <a:t>إذا قطب بين حاجبيه مع ابتسامة خفيفة فإنه يتعجب منك ولكنه لا يريد أن يكذبك </a:t>
            </a:r>
          </a:p>
        </p:txBody>
      </p:sp>
      <p:pic>
        <p:nvPicPr>
          <p:cNvPr id="5" name="Picture 4"/>
          <p:cNvPicPr>
            <a:picLocks noChangeAspect="1"/>
          </p:cNvPicPr>
          <p:nvPr/>
        </p:nvPicPr>
        <p:blipFill>
          <a:blip r:embed="rId2"/>
          <a:stretch>
            <a:fillRect/>
          </a:stretch>
        </p:blipFill>
        <p:spPr>
          <a:xfrm>
            <a:off x="595920" y="1943101"/>
            <a:ext cx="3532562" cy="25177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090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الأنف والأذنان</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45</a:t>
            </a:fld>
            <a:endParaRPr lang="en-US"/>
          </a:p>
        </p:txBody>
      </p:sp>
      <p:sp>
        <p:nvSpPr>
          <p:cNvPr id="6" name="TextBox 5"/>
          <p:cNvSpPr txBox="1"/>
          <p:nvPr/>
        </p:nvSpPr>
        <p:spPr>
          <a:xfrm>
            <a:off x="4267200" y="1715512"/>
            <a:ext cx="4076700" cy="2677656"/>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فإذا حك أنفه أو مرر يديه على أذنيه ساحبا إياهما بينما يقول لك إنه يفهم ما تريده فهذا يعني أنه متحير بخصوص ما تقوله ومن المحتمل انه لا يعلم مطلقا ما تريد منه أن يفعله . ووضع اليد أسفل الأنف فوق الشفة العلية دليل أنه يخفي عنك شيئا ويخاف أن يظهر منه</a:t>
            </a:r>
          </a:p>
        </p:txBody>
      </p:sp>
      <p:grpSp>
        <p:nvGrpSpPr>
          <p:cNvPr id="9" name="Group 8"/>
          <p:cNvGrpSpPr/>
          <p:nvPr/>
        </p:nvGrpSpPr>
        <p:grpSpPr>
          <a:xfrm>
            <a:off x="1066800" y="1696105"/>
            <a:ext cx="2249619" cy="2932390"/>
            <a:chOff x="1066800" y="1696105"/>
            <a:chExt cx="2249619" cy="2932390"/>
          </a:xfrm>
        </p:grpSpPr>
        <p:pic>
          <p:nvPicPr>
            <p:cNvPr id="7" name="Picture 6"/>
            <p:cNvPicPr>
              <a:picLocks noChangeAspect="1"/>
            </p:cNvPicPr>
            <p:nvPr/>
          </p:nvPicPr>
          <p:blipFill>
            <a:blip r:embed="rId2"/>
            <a:stretch>
              <a:fillRect/>
            </a:stretch>
          </p:blipFill>
          <p:spPr>
            <a:xfrm>
              <a:off x="1066800" y="3162300"/>
              <a:ext cx="2249619" cy="14661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p:cNvPicPr>
              <a:picLocks noChangeAspect="1"/>
            </p:cNvPicPr>
            <p:nvPr/>
          </p:nvPicPr>
          <p:blipFill>
            <a:blip r:embed="rId2"/>
            <a:stretch>
              <a:fillRect/>
            </a:stretch>
          </p:blipFill>
          <p:spPr>
            <a:xfrm>
              <a:off x="1066800" y="1696105"/>
              <a:ext cx="2249619" cy="14661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spTree>
    <p:extLst>
      <p:ext uri="{BB962C8B-B14F-4D97-AF65-F5344CB8AC3E}">
        <p14:creationId xmlns:p14="http://schemas.microsoft.com/office/powerpoint/2010/main" val="283125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جبين الشخص</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46</a:t>
            </a:fld>
            <a:endParaRPr lang="en-US"/>
          </a:p>
        </p:txBody>
      </p:sp>
      <p:sp>
        <p:nvSpPr>
          <p:cNvPr id="6" name="TextBox 5"/>
          <p:cNvSpPr txBox="1"/>
          <p:nvPr/>
        </p:nvSpPr>
        <p:spPr>
          <a:xfrm>
            <a:off x="4267200" y="1996976"/>
            <a:ext cx="4076700" cy="2308324"/>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فإذا قطب جبينه وطأطأ رأسه للأرض في عبوس فإن ذلك يعني أنه متحير أو مرتبك أو أنه لا يحب سماع ما قلته توا ، أما إذا قطب جبينه ورفعه إلى أعلى فإن ذلك يدل على دهشته لما سمعه منك </a:t>
            </a:r>
          </a:p>
        </p:txBody>
      </p:sp>
      <p:pic>
        <p:nvPicPr>
          <p:cNvPr id="10" name="Picture 9" descr="http://3.bp.blogspot.com/-NWyV72uzH3g/UlU1s2oKjaI/AAAAAAAAAgQ/guA-zykW38E/s1600/%D8%AA%D9%86%D8%B2%D9%8A%D9%84.jpg"/>
          <p:cNvPicPr/>
          <p:nvPr/>
        </p:nvPicPr>
        <p:blipFill>
          <a:blip r:embed="rId2">
            <a:extLst>
              <a:ext uri="{28A0092B-C50C-407E-A947-70E740481C1C}">
                <a14:useLocalDpi xmlns:a14="http://schemas.microsoft.com/office/drawing/2010/main" val="0"/>
              </a:ext>
            </a:extLst>
          </a:blip>
          <a:srcRect/>
          <a:stretch>
            <a:fillRect/>
          </a:stretch>
        </p:blipFill>
        <p:spPr bwMode="auto">
          <a:xfrm>
            <a:off x="627380" y="1805622"/>
            <a:ext cx="3469640" cy="25609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58483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sz="3200" dirty="0" smtClean="0">
                <a:solidFill>
                  <a:srgbClr val="002060"/>
                </a:solidFill>
                <a:effectLst/>
                <a:latin typeface="Simplified Arabic" panose="02020603050405020304" pitchFamily="18" charset="-78"/>
                <a:cs typeface="Simplified Arabic" panose="02020603050405020304" pitchFamily="18" charset="-78"/>
              </a:rPr>
              <a:t>ا</a:t>
            </a:r>
            <a:r>
              <a:rPr lang="ar-SA" sz="3200" dirty="0" smtClean="0">
                <a:solidFill>
                  <a:srgbClr val="002060"/>
                </a:solidFill>
                <a:effectLst/>
                <a:latin typeface="Simplified Arabic" panose="02020603050405020304" pitchFamily="18" charset="-78"/>
                <a:cs typeface="Simplified Arabic" panose="02020603050405020304" pitchFamily="18" charset="-78"/>
              </a:rPr>
              <a:t>لأكتاف</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47</a:t>
            </a:fld>
            <a:endParaRPr lang="en-US"/>
          </a:p>
        </p:txBody>
      </p:sp>
      <p:sp>
        <p:nvSpPr>
          <p:cNvPr id="6" name="TextBox 5"/>
          <p:cNvSpPr txBox="1"/>
          <p:nvPr/>
        </p:nvSpPr>
        <p:spPr>
          <a:xfrm>
            <a:off x="4267200" y="2864703"/>
            <a:ext cx="4076700" cy="830997"/>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فعندما يهز الشخص كتفه فيعني </a:t>
            </a:r>
            <a:r>
              <a:rPr lang="ar-EG" sz="2400" b="1" dirty="0" smtClean="0">
                <a:solidFill>
                  <a:srgbClr val="002060"/>
                </a:solidFill>
                <a:latin typeface="Simplified Arabic" panose="02020603050405020304" pitchFamily="18" charset="-78"/>
                <a:cs typeface="Simplified Arabic" panose="02020603050405020304" pitchFamily="18" charset="-78"/>
              </a:rPr>
              <a:t>انه</a:t>
            </a:r>
            <a:br>
              <a:rPr lang="ar-EG" sz="2400" b="1" dirty="0" smtClean="0">
                <a:solidFill>
                  <a:srgbClr val="002060"/>
                </a:solidFill>
                <a:latin typeface="Simplified Arabic" panose="02020603050405020304" pitchFamily="18" charset="-78"/>
                <a:cs typeface="Simplified Arabic" panose="02020603050405020304" pitchFamily="18" charset="-78"/>
              </a:rPr>
            </a:br>
            <a:r>
              <a:rPr lang="ar-EG" sz="2400" b="1" dirty="0" smtClean="0">
                <a:solidFill>
                  <a:srgbClr val="002060"/>
                </a:solidFill>
                <a:latin typeface="Simplified Arabic" panose="02020603050405020304" pitchFamily="18" charset="-78"/>
                <a:cs typeface="Simplified Arabic" panose="02020603050405020304" pitchFamily="18" charset="-78"/>
              </a:rPr>
              <a:t>لا </a:t>
            </a:r>
            <a:r>
              <a:rPr lang="ar-EG" sz="2400" b="1" dirty="0">
                <a:solidFill>
                  <a:srgbClr val="002060"/>
                </a:solidFill>
                <a:latin typeface="Simplified Arabic" panose="02020603050405020304" pitchFamily="18" charset="-78"/>
                <a:cs typeface="Simplified Arabic" panose="02020603050405020304" pitchFamily="18" charset="-78"/>
              </a:rPr>
              <a:t>يبالي بما تقول </a:t>
            </a:r>
          </a:p>
        </p:txBody>
      </p:sp>
      <p:pic>
        <p:nvPicPr>
          <p:cNvPr id="5" name="Picture 4"/>
          <p:cNvPicPr>
            <a:picLocks noChangeAspect="1"/>
          </p:cNvPicPr>
          <p:nvPr/>
        </p:nvPicPr>
        <p:blipFill>
          <a:blip r:embed="rId2"/>
          <a:stretch>
            <a:fillRect/>
          </a:stretch>
        </p:blipFill>
        <p:spPr>
          <a:xfrm>
            <a:off x="769621" y="1929160"/>
            <a:ext cx="3154680" cy="23595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6327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sz="3200" dirty="0" smtClean="0">
                <a:solidFill>
                  <a:srgbClr val="002060"/>
                </a:solidFill>
                <a:effectLst/>
                <a:latin typeface="Simplified Arabic" panose="02020603050405020304" pitchFamily="18" charset="-78"/>
                <a:cs typeface="Simplified Arabic" panose="02020603050405020304" pitchFamily="18" charset="-78"/>
              </a:rPr>
              <a:t>ا</a:t>
            </a:r>
            <a:r>
              <a:rPr lang="ar-SA" sz="3200" dirty="0">
                <a:solidFill>
                  <a:srgbClr val="002060"/>
                </a:solidFill>
                <a:effectLst/>
                <a:latin typeface="Simplified Arabic" panose="02020603050405020304" pitchFamily="18" charset="-78"/>
                <a:cs typeface="Simplified Arabic" panose="02020603050405020304" pitchFamily="18" charset="-78"/>
              </a:rPr>
              <a:t>لأصابع</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48</a:t>
            </a:fld>
            <a:endParaRPr lang="en-US"/>
          </a:p>
        </p:txBody>
      </p:sp>
      <p:sp>
        <p:nvSpPr>
          <p:cNvPr id="6" name="TextBox 5"/>
          <p:cNvSpPr txBox="1"/>
          <p:nvPr/>
        </p:nvSpPr>
        <p:spPr>
          <a:xfrm>
            <a:off x="4267200" y="2552700"/>
            <a:ext cx="4076700" cy="1200329"/>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نقر الشخص بأصابعه على ذراع المقعد أو على المكتب يشير إلى العصبية </a:t>
            </a:r>
            <a:r>
              <a:rPr lang="ar-EG" sz="2400" b="1" dirty="0" smtClean="0">
                <a:solidFill>
                  <a:srgbClr val="002060"/>
                </a:solidFill>
                <a:latin typeface="Simplified Arabic" panose="02020603050405020304" pitchFamily="18" charset="-78"/>
                <a:cs typeface="Simplified Arabic" panose="02020603050405020304" pitchFamily="18" charset="-78"/>
              </a:rPr>
              <a:t/>
            </a:r>
            <a:br>
              <a:rPr lang="ar-EG" sz="2400" b="1" dirty="0" smtClean="0">
                <a:solidFill>
                  <a:srgbClr val="002060"/>
                </a:solidFill>
                <a:latin typeface="Simplified Arabic" panose="02020603050405020304" pitchFamily="18" charset="-78"/>
                <a:cs typeface="Simplified Arabic" panose="02020603050405020304" pitchFamily="18" charset="-78"/>
              </a:rPr>
            </a:br>
            <a:r>
              <a:rPr lang="ar-EG" sz="2400" b="1" dirty="0" smtClean="0">
                <a:solidFill>
                  <a:srgbClr val="002060"/>
                </a:solidFill>
                <a:latin typeface="Simplified Arabic" panose="02020603050405020304" pitchFamily="18" charset="-78"/>
                <a:cs typeface="Simplified Arabic" panose="02020603050405020304" pitchFamily="18" charset="-78"/>
              </a:rPr>
              <a:t>أو </a:t>
            </a:r>
            <a:r>
              <a:rPr lang="ar-EG" sz="2400" b="1" dirty="0">
                <a:solidFill>
                  <a:srgbClr val="002060"/>
                </a:solidFill>
                <a:latin typeface="Simplified Arabic" panose="02020603050405020304" pitchFamily="18" charset="-78"/>
                <a:cs typeface="Simplified Arabic" panose="02020603050405020304" pitchFamily="18" charset="-78"/>
              </a:rPr>
              <a:t>عدم </a:t>
            </a:r>
            <a:r>
              <a:rPr lang="ar-EG" sz="2400" b="1" dirty="0" smtClean="0">
                <a:solidFill>
                  <a:srgbClr val="002060"/>
                </a:solidFill>
                <a:latin typeface="Simplified Arabic" panose="02020603050405020304" pitchFamily="18" charset="-78"/>
                <a:cs typeface="Simplified Arabic" panose="02020603050405020304" pitchFamily="18" charset="-78"/>
              </a:rPr>
              <a:t>الصبر</a:t>
            </a:r>
            <a:endParaRPr lang="ar-EG" sz="2400" b="1" dirty="0">
              <a:solidFill>
                <a:srgbClr val="002060"/>
              </a:solidFill>
              <a:latin typeface="Simplified Arabic" panose="02020603050405020304" pitchFamily="18" charset="-78"/>
              <a:cs typeface="Simplified Arabic" panose="02020603050405020304" pitchFamily="18" charset="-78"/>
            </a:endParaRPr>
          </a:p>
        </p:txBody>
      </p:sp>
      <p:pic>
        <p:nvPicPr>
          <p:cNvPr id="7" name="Picture 6" descr="http://files.myopera.com/gauden16/decuong/a-z.png"/>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66900"/>
            <a:ext cx="3352800" cy="24383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5789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smtClean="0">
                <a:solidFill>
                  <a:srgbClr val="002060"/>
                </a:solidFill>
                <a:effectLst/>
                <a:latin typeface="Simplified Arabic" panose="02020603050405020304" pitchFamily="18" charset="-78"/>
                <a:cs typeface="Simplified Arabic" panose="02020603050405020304" pitchFamily="18" charset="-78"/>
              </a:rPr>
              <a:t>يضم </a:t>
            </a:r>
            <a:r>
              <a:rPr lang="ar-SA" sz="3200" dirty="0">
                <a:solidFill>
                  <a:srgbClr val="002060"/>
                </a:solidFill>
                <a:effectLst/>
                <a:latin typeface="Simplified Arabic" panose="02020603050405020304" pitchFamily="18" charset="-78"/>
                <a:cs typeface="Simplified Arabic" panose="02020603050405020304" pitchFamily="18" charset="-78"/>
              </a:rPr>
              <a:t>الشخص ذراعيه على صدره</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49</a:t>
            </a:fld>
            <a:endParaRPr lang="en-US"/>
          </a:p>
        </p:txBody>
      </p:sp>
      <p:sp>
        <p:nvSpPr>
          <p:cNvPr id="6" name="TextBox 5"/>
          <p:cNvSpPr txBox="1"/>
          <p:nvPr/>
        </p:nvSpPr>
        <p:spPr>
          <a:xfrm>
            <a:off x="4267200" y="2552700"/>
            <a:ext cx="4076700" cy="1200329"/>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فهذا يعني أن هذا الشخص يحاول عزل نفسه عن الآخرين أو يدل على أنه خائف بالفعل منك </a:t>
            </a:r>
          </a:p>
        </p:txBody>
      </p:sp>
      <p:pic>
        <p:nvPicPr>
          <p:cNvPr id="8" name="Picture 7" descr="http://www.nawasreh.com/vb/imgcache/6832nawasreh.jpg"/>
          <p:cNvPicPr/>
          <p:nvPr/>
        </p:nvPicPr>
        <p:blipFill rotWithShape="1">
          <a:blip r:embed="rId2">
            <a:extLst>
              <a:ext uri="{28A0092B-C50C-407E-A947-70E740481C1C}">
                <a14:useLocalDpi xmlns:a14="http://schemas.microsoft.com/office/drawing/2010/main" val="0"/>
              </a:ext>
            </a:extLst>
          </a:blip>
          <a:srcRect b="5303"/>
          <a:stretch/>
        </p:blipFill>
        <p:spPr bwMode="auto">
          <a:xfrm>
            <a:off x="609600" y="1902523"/>
            <a:ext cx="3544570" cy="2367152"/>
          </a:xfrm>
          <a:prstGeom prst="rect">
            <a:avLst/>
          </a:prstGeom>
          <a:noFill/>
          <a:ln>
            <a:noFill/>
          </a:ln>
        </p:spPr>
      </p:pic>
    </p:spTree>
    <p:extLst>
      <p:ext uri="{BB962C8B-B14F-4D97-AF65-F5344CB8AC3E}">
        <p14:creationId xmlns:p14="http://schemas.microsoft.com/office/powerpoint/2010/main" val="112403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495800" y="898300"/>
            <a:ext cx="3094620" cy="596636"/>
          </a:xfrm>
        </p:spPr>
        <p:txBody>
          <a:bodyPr/>
          <a:lstStyle/>
          <a:p>
            <a:r>
              <a:rPr lang="ar-EG" sz="3333" dirty="0" smtClean="0">
                <a:solidFill>
                  <a:schemeClr val="accent2">
                    <a:lumMod val="50000"/>
                  </a:schemeClr>
                </a:solidFill>
              </a:rPr>
              <a:t>مقدمة</a:t>
            </a:r>
            <a:endParaRPr lang="en-US" sz="3333" dirty="0">
              <a:solidFill>
                <a:schemeClr val="accent2">
                  <a:lumMod val="50000"/>
                </a:schemeClr>
              </a:solidFill>
            </a:endParaRPr>
          </a:p>
        </p:txBody>
      </p:sp>
      <p:sp>
        <p:nvSpPr>
          <p:cNvPr id="4" name="Folded Corner 3"/>
          <p:cNvSpPr/>
          <p:nvPr/>
        </p:nvSpPr>
        <p:spPr bwMode="auto">
          <a:xfrm>
            <a:off x="3429000" y="1493412"/>
            <a:ext cx="5490187" cy="3192888"/>
          </a:xfrm>
          <a:prstGeom prst="foldedCorner">
            <a:avLst/>
          </a:prstGeom>
          <a:gradFill rotWithShape="1">
            <a:gsLst>
              <a:gs pos="0">
                <a:srgbClr val="FF99FF"/>
              </a:gs>
              <a:gs pos="100000">
                <a:schemeClr val="accent6">
                  <a:lumMod val="75000"/>
                </a:schemeClr>
              </a:gs>
            </a:gsLst>
            <a:lin ang="5400000" scaled="1"/>
          </a:gradFill>
          <a:ln w="9525" cap="flat" cmpd="sng" algn="ctr">
            <a:noFill/>
            <a:prstDash val="solid"/>
            <a:round/>
            <a:headEnd type="none" w="med" len="med"/>
            <a:tailEnd type="none" w="med" len="med"/>
          </a:ln>
          <a:effectLst/>
        </p:spPr>
        <p:txBody>
          <a:bodyPr vert="horz" wrap="none" lIns="76200" tIns="38100" rIns="76200" bIns="38100" numCol="1" rtlCol="1" anchor="ctr" anchorCtr="0" compatLnSpc="1">
            <a:prstTxWarp prst="textNoShape">
              <a:avLst/>
            </a:prstTxWarp>
          </a:bodyPr>
          <a:lstStyle/>
          <a:p>
            <a:pPr algn="ctr" defTabSz="761970" fontAlgn="base">
              <a:spcBef>
                <a:spcPct val="0"/>
              </a:spcBef>
              <a:spcAft>
                <a:spcPct val="0"/>
              </a:spcAft>
            </a:pPr>
            <a:endParaRPr lang="ar-EG" sz="2000" dirty="0">
              <a:latin typeface="Arial" charset="0"/>
            </a:endParaRPr>
          </a:p>
        </p:txBody>
      </p:sp>
      <p:sp>
        <p:nvSpPr>
          <p:cNvPr id="5" name="Rectangle 4"/>
          <p:cNvSpPr/>
          <p:nvPr/>
        </p:nvSpPr>
        <p:spPr>
          <a:xfrm>
            <a:off x="3428999" y="1638300"/>
            <a:ext cx="5490187" cy="2585323"/>
          </a:xfrm>
          <a:prstGeom prst="rect">
            <a:avLst/>
          </a:prstGeom>
        </p:spPr>
        <p:txBody>
          <a:bodyPr wrap="square">
            <a:spAutoFit/>
          </a:bodyPr>
          <a:lstStyle/>
          <a:p>
            <a:pPr algn="justLow" rtl="1"/>
            <a:r>
              <a:rPr lang="ar-SA" b="1" dirty="0">
                <a:solidFill>
                  <a:srgbClr val="002060"/>
                </a:solidFill>
                <a:latin typeface="Simplified Arabic" panose="02020603050405020304" pitchFamily="18" charset="-78"/>
                <a:cs typeface="Simplified Arabic" panose="02020603050405020304" pitchFamily="18" charset="-78"/>
              </a:rPr>
              <a:t>إن فن المعاملة يستمد عناصره من آداب تراث الشعوب، وتمتد جذوره إلى تقاليد وقيم أصيلة عميقة في كيان المجتمعات المختلفة، يرجع أفضلها إلى أصول دينية، وتسير في مجملها على خط مواز لمكارم الأخلاق وحميد الصفات، وكلها تهدف إلى تقوية العلاقات العامة، وسيادة المودة والانسجام بين الناس، وإنه وإن كان للمجتمعات المختلفة نماذج معاملات تختلف في بعض التفاصيل وطرق الأداء، إلا أن فن الإتيكيت هو لغة المعاملة الراقية المتفق عليها عالميا، ولا شك أننا جميعا نحتاج لأن نعرف الكثير عن مثل هذه الطرق وهذا الإسلوب من التعامل الراقي بين البشر، خاصة وأنه أصبح يدخل في جزء كبير من حياتنا اليومية.</a:t>
            </a:r>
            <a:endParaRPr lang="ar-EG" b="1" dirty="0">
              <a:solidFill>
                <a:srgbClr val="002060"/>
              </a:solidFill>
              <a:latin typeface="Simplified Arabic" panose="02020603050405020304" pitchFamily="18" charset="-78"/>
              <a:cs typeface="Simplified Arabic" panose="02020603050405020304" pitchFamily="18" charset="-78"/>
            </a:endParaRPr>
          </a:p>
        </p:txBody>
      </p:sp>
      <p:pic>
        <p:nvPicPr>
          <p:cNvPr id="2" name="Picture 1"/>
          <p:cNvPicPr>
            <a:picLocks noChangeAspect="1"/>
          </p:cNvPicPr>
          <p:nvPr/>
        </p:nvPicPr>
        <p:blipFill>
          <a:blip r:embed="rId3">
            <a:clrChange>
              <a:clrFrom>
                <a:srgbClr val="FEFEFE"/>
              </a:clrFrom>
              <a:clrTo>
                <a:srgbClr val="FEFEFE">
                  <a:alpha val="0"/>
                </a:srgbClr>
              </a:clrTo>
            </a:clrChange>
          </a:blip>
          <a:stretch>
            <a:fillRect/>
          </a:stretch>
        </p:blipFill>
        <p:spPr>
          <a:xfrm>
            <a:off x="152400" y="1618850"/>
            <a:ext cx="3381730" cy="2915050"/>
          </a:xfrm>
          <a:prstGeom prst="rect">
            <a:avLst/>
          </a:prstGeom>
          <a:ln>
            <a:noFill/>
          </a:ln>
          <a:effectLst>
            <a:softEdge rad="112500"/>
          </a:effectLst>
        </p:spPr>
      </p:pic>
    </p:spTree>
    <p:extLst>
      <p:ext uri="{BB962C8B-B14F-4D97-AF65-F5344CB8AC3E}">
        <p14:creationId xmlns:p14="http://schemas.microsoft.com/office/powerpoint/2010/main" val="7461028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وقفته</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50</a:t>
            </a:fld>
            <a:endParaRPr lang="en-US"/>
          </a:p>
        </p:txBody>
      </p:sp>
      <p:sp>
        <p:nvSpPr>
          <p:cNvPr id="6" name="TextBox 5"/>
          <p:cNvSpPr txBox="1"/>
          <p:nvPr/>
        </p:nvSpPr>
        <p:spPr>
          <a:xfrm>
            <a:off x="4267200" y="1521916"/>
            <a:ext cx="4076700" cy="3477875"/>
          </a:xfrm>
          <a:prstGeom prst="rect">
            <a:avLst/>
          </a:prstGeom>
          <a:noFill/>
        </p:spPr>
        <p:txBody>
          <a:bodyPr wrap="square" rtlCol="1">
            <a:spAutoFit/>
          </a:bodyPr>
          <a:lstStyle/>
          <a:p>
            <a:pPr marL="342900" indent="-342900" algn="justLow" rtl="1">
              <a:buFont typeface="Wingdings" panose="05000000000000000000" pitchFamily="2" charset="2"/>
              <a:buChar char="Ø"/>
            </a:pPr>
            <a:r>
              <a:rPr lang="ar-EG" sz="2150" b="1" dirty="0">
                <a:solidFill>
                  <a:srgbClr val="002060"/>
                </a:solidFill>
                <a:latin typeface="Simplified Arabic" panose="02020603050405020304" pitchFamily="18" charset="-78"/>
                <a:cs typeface="Simplified Arabic" panose="02020603050405020304" pitchFamily="18" charset="-78"/>
              </a:rPr>
              <a:t>وقفة المتقدم إلى الإمام الناظر لشيء ما موجها انتباهه إليه فذلك يظهر حنان ودفء الشخصية </a:t>
            </a:r>
          </a:p>
          <a:p>
            <a:pPr marL="342900" indent="-342900" algn="justLow" rtl="1">
              <a:buFont typeface="Wingdings" panose="05000000000000000000" pitchFamily="2" charset="2"/>
              <a:buChar char="Ø"/>
            </a:pPr>
            <a:r>
              <a:rPr lang="ar-EG" sz="2150" b="1" dirty="0" smtClean="0">
                <a:solidFill>
                  <a:srgbClr val="002060"/>
                </a:solidFill>
                <a:latin typeface="Simplified Arabic" panose="02020603050405020304" pitchFamily="18" charset="-78"/>
                <a:cs typeface="Simplified Arabic" panose="02020603050405020304" pitchFamily="18" charset="-78"/>
              </a:rPr>
              <a:t>وقفة  </a:t>
            </a:r>
            <a:r>
              <a:rPr lang="ar-EG" sz="2150" b="1" dirty="0">
                <a:solidFill>
                  <a:srgbClr val="002060"/>
                </a:solidFill>
                <a:latin typeface="Simplified Arabic" panose="02020603050405020304" pitchFamily="18" charset="-78"/>
                <a:cs typeface="Simplified Arabic" panose="02020603050405020304" pitchFamily="18" charset="-78"/>
              </a:rPr>
              <a:t>الانسحاب فهو لا يثبت على حال يدل على الخجل والملل والتردد </a:t>
            </a:r>
          </a:p>
          <a:p>
            <a:pPr marL="342900" indent="-342900" algn="justLow" rtl="1">
              <a:buFont typeface="Wingdings" panose="05000000000000000000" pitchFamily="2" charset="2"/>
              <a:buChar char="Ø"/>
            </a:pPr>
            <a:r>
              <a:rPr lang="ar-EG" sz="2150" b="1" dirty="0" smtClean="0">
                <a:solidFill>
                  <a:srgbClr val="002060"/>
                </a:solidFill>
                <a:latin typeface="Simplified Arabic" panose="02020603050405020304" pitchFamily="18" charset="-78"/>
                <a:cs typeface="Simplified Arabic" panose="02020603050405020304" pitchFamily="18" charset="-78"/>
              </a:rPr>
              <a:t>وقفة </a:t>
            </a:r>
            <a:r>
              <a:rPr lang="ar-EG" sz="2150" b="1" dirty="0">
                <a:solidFill>
                  <a:srgbClr val="002060"/>
                </a:solidFill>
                <a:latin typeface="Simplified Arabic" panose="02020603050405020304" pitchFamily="18" charset="-78"/>
                <a:cs typeface="Simplified Arabic" panose="02020603050405020304" pitchFamily="18" charset="-78"/>
              </a:rPr>
              <a:t>المنتصب وهي تشير إلى قوة التحمل وهي وقفة الفخر والزهو بالنفس والثقة </a:t>
            </a:r>
          </a:p>
          <a:p>
            <a:pPr marL="342900" indent="-342900" algn="justLow" rtl="1">
              <a:buFont typeface="Wingdings" panose="05000000000000000000" pitchFamily="2" charset="2"/>
              <a:buChar char="Ø"/>
            </a:pPr>
            <a:r>
              <a:rPr lang="ar-EG" sz="2150" b="1" dirty="0" smtClean="0">
                <a:solidFill>
                  <a:srgbClr val="002060"/>
                </a:solidFill>
                <a:latin typeface="Simplified Arabic" panose="02020603050405020304" pitchFamily="18" charset="-78"/>
                <a:cs typeface="Simplified Arabic" panose="02020603050405020304" pitchFamily="18" charset="-78"/>
              </a:rPr>
              <a:t>وقفة </a:t>
            </a:r>
            <a:r>
              <a:rPr lang="ar-EG" sz="2150" b="1" dirty="0">
                <a:solidFill>
                  <a:srgbClr val="002060"/>
                </a:solidFill>
                <a:latin typeface="Simplified Arabic" panose="02020603050405020304" pitchFamily="18" charset="-78"/>
                <a:cs typeface="Simplified Arabic" panose="02020603050405020304" pitchFamily="18" charset="-78"/>
              </a:rPr>
              <a:t>التقلص والانكماش وتدل على الإذعان والخضوع وربما الاكتئاب .</a:t>
            </a:r>
          </a:p>
        </p:txBody>
      </p:sp>
      <p:pic>
        <p:nvPicPr>
          <p:cNvPr id="7" name="Picture 6" descr="http://www.alqabas.com.kw/sites/default/files/article/original/2011/07/21/399057.jpg"/>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34997"/>
            <a:ext cx="3413760" cy="29022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722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من مشيته</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51</a:t>
            </a:fld>
            <a:endParaRPr lang="en-US"/>
          </a:p>
        </p:txBody>
      </p:sp>
      <p:sp>
        <p:nvSpPr>
          <p:cNvPr id="6" name="TextBox 5"/>
          <p:cNvSpPr txBox="1"/>
          <p:nvPr/>
        </p:nvSpPr>
        <p:spPr>
          <a:xfrm>
            <a:off x="4267200" y="1562100"/>
            <a:ext cx="4076700" cy="3323987"/>
          </a:xfrm>
          <a:prstGeom prst="rect">
            <a:avLst/>
          </a:prstGeom>
          <a:noFill/>
        </p:spPr>
        <p:txBody>
          <a:bodyPr wrap="square" rtlCol="1">
            <a:spAutoFit/>
          </a:bodyPr>
          <a:lstStyle/>
          <a:p>
            <a:pPr marL="342900" indent="-342900" algn="justLow" rtl="1">
              <a:buFont typeface="Wingdings" panose="05000000000000000000" pitchFamily="2" charset="2"/>
              <a:buChar char="Ø"/>
            </a:pPr>
            <a:r>
              <a:rPr lang="ar-EG" sz="2100" b="1" dirty="0" smtClean="0">
                <a:solidFill>
                  <a:srgbClr val="002060"/>
                </a:solidFill>
                <a:latin typeface="Simplified Arabic" panose="02020603050405020304" pitchFamily="18" charset="-78"/>
                <a:cs typeface="Simplified Arabic" panose="02020603050405020304" pitchFamily="18" charset="-78"/>
              </a:rPr>
              <a:t>الأشخاص </a:t>
            </a:r>
            <a:r>
              <a:rPr lang="ar-EG" sz="2100" b="1" dirty="0">
                <a:solidFill>
                  <a:srgbClr val="002060"/>
                </a:solidFill>
                <a:latin typeface="Simplified Arabic" panose="02020603050405020304" pitchFamily="18" charset="-78"/>
                <a:cs typeface="Simplified Arabic" panose="02020603050405020304" pitchFamily="18" charset="-78"/>
              </a:rPr>
              <a:t>السعداء يتمتعون بخطوات خفيفة .</a:t>
            </a:r>
          </a:p>
          <a:p>
            <a:pPr marL="342900" indent="-342900" algn="justLow" rtl="1">
              <a:buFont typeface="Wingdings" panose="05000000000000000000" pitchFamily="2" charset="2"/>
              <a:buChar char="Ø"/>
            </a:pPr>
            <a:r>
              <a:rPr lang="ar-EG" sz="2100" b="1" dirty="0" smtClean="0">
                <a:solidFill>
                  <a:srgbClr val="002060"/>
                </a:solidFill>
                <a:latin typeface="Simplified Arabic" panose="02020603050405020304" pitchFamily="18" charset="-78"/>
                <a:cs typeface="Simplified Arabic" panose="02020603050405020304" pitchFamily="18" charset="-78"/>
              </a:rPr>
              <a:t>أما </a:t>
            </a:r>
            <a:r>
              <a:rPr lang="ar-EG" sz="2100" b="1" dirty="0">
                <a:solidFill>
                  <a:srgbClr val="002060"/>
                </a:solidFill>
                <a:latin typeface="Simplified Arabic" panose="02020603050405020304" pitchFamily="18" charset="-78"/>
                <a:cs typeface="Simplified Arabic" panose="02020603050405020304" pitchFamily="18" charset="-78"/>
              </a:rPr>
              <a:t>الأشخاص المقهورون فإنهم يمشون ببطء وتكون وقفاتهم منحنية وأقدامهم ثقيلة. </a:t>
            </a:r>
          </a:p>
          <a:p>
            <a:pPr marL="342900" indent="-342900" algn="justLow" rtl="1">
              <a:buFont typeface="Wingdings" panose="05000000000000000000" pitchFamily="2" charset="2"/>
              <a:buChar char="Ø"/>
            </a:pPr>
            <a:r>
              <a:rPr lang="ar-EG" sz="2100" b="1" dirty="0" smtClean="0">
                <a:solidFill>
                  <a:srgbClr val="002060"/>
                </a:solidFill>
                <a:latin typeface="Simplified Arabic" panose="02020603050405020304" pitchFamily="18" charset="-78"/>
                <a:cs typeface="Simplified Arabic" panose="02020603050405020304" pitchFamily="18" charset="-78"/>
              </a:rPr>
              <a:t>من </a:t>
            </a:r>
            <a:r>
              <a:rPr lang="ar-EG" sz="2100" b="1" dirty="0">
                <a:solidFill>
                  <a:srgbClr val="002060"/>
                </a:solidFill>
                <a:latin typeface="Simplified Arabic" panose="02020603050405020304" pitchFamily="18" charset="-78"/>
                <a:cs typeface="Simplified Arabic" panose="02020603050405020304" pitchFamily="18" charset="-78"/>
              </a:rPr>
              <a:t>يضع يديه بجيوبه فانه يدل على شخصية منسحبة وغامضة ويكون عرضة لنقد الآخرين .</a:t>
            </a:r>
          </a:p>
          <a:p>
            <a:pPr marL="342900" indent="-342900" algn="justLow" rtl="1">
              <a:buFont typeface="Wingdings" panose="05000000000000000000" pitchFamily="2" charset="2"/>
              <a:buChar char="Ø"/>
            </a:pPr>
            <a:r>
              <a:rPr lang="ar-EG" sz="2100" b="1" dirty="0" smtClean="0">
                <a:solidFill>
                  <a:srgbClr val="002060"/>
                </a:solidFill>
                <a:latin typeface="Simplified Arabic" panose="02020603050405020304" pitchFamily="18" charset="-78"/>
                <a:cs typeface="Simplified Arabic" panose="02020603050405020304" pitchFamily="18" charset="-78"/>
              </a:rPr>
              <a:t>الحركة </a:t>
            </a:r>
            <a:r>
              <a:rPr lang="ar-EG" sz="2100" b="1" dirty="0">
                <a:solidFill>
                  <a:srgbClr val="002060"/>
                </a:solidFill>
                <a:latin typeface="Simplified Arabic" panose="02020603050405020304" pitchFamily="18" charset="-78"/>
                <a:cs typeface="Simplified Arabic" panose="02020603050405020304" pitchFamily="18" charset="-78"/>
              </a:rPr>
              <a:t>البطيئة وغير المنتظمة والرأس المنحني توقع منه ركل ما يعترض طريقه. </a:t>
            </a:r>
          </a:p>
        </p:txBody>
      </p:sp>
      <p:pic>
        <p:nvPicPr>
          <p:cNvPr id="5" name="Picture 4"/>
          <p:cNvPicPr>
            <a:picLocks noChangeAspect="1"/>
          </p:cNvPicPr>
          <p:nvPr/>
        </p:nvPicPr>
        <p:blipFill>
          <a:blip r:embed="rId2"/>
          <a:stretch>
            <a:fillRect/>
          </a:stretch>
        </p:blipFill>
        <p:spPr>
          <a:xfrm>
            <a:off x="762000" y="1756804"/>
            <a:ext cx="3195506" cy="2658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281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3200" dirty="0">
                <a:solidFill>
                  <a:srgbClr val="002060"/>
                </a:solidFill>
                <a:effectLst/>
                <a:latin typeface="Simplified Arabic" panose="02020603050405020304" pitchFamily="18" charset="-78"/>
                <a:cs typeface="Simplified Arabic" panose="02020603050405020304" pitchFamily="18" charset="-78"/>
              </a:rPr>
              <a:t>سلوكه وعاداته</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52</a:t>
            </a:fld>
            <a:endParaRPr lang="en-US"/>
          </a:p>
        </p:txBody>
      </p:sp>
      <p:sp>
        <p:nvSpPr>
          <p:cNvPr id="6" name="TextBox 5"/>
          <p:cNvSpPr txBox="1"/>
          <p:nvPr/>
        </p:nvSpPr>
        <p:spPr>
          <a:xfrm>
            <a:off x="4267200" y="1562100"/>
            <a:ext cx="4076700" cy="3000821"/>
          </a:xfrm>
          <a:prstGeom prst="rect">
            <a:avLst/>
          </a:prstGeom>
          <a:noFill/>
        </p:spPr>
        <p:txBody>
          <a:bodyPr wrap="square" rtlCol="1">
            <a:spAutoFit/>
          </a:bodyPr>
          <a:lstStyle/>
          <a:p>
            <a:pPr marL="342900" indent="-342900" algn="justLow" rtl="1">
              <a:buFont typeface="Wingdings" panose="05000000000000000000" pitchFamily="2" charset="2"/>
              <a:buChar char="Ø"/>
            </a:pPr>
            <a:r>
              <a:rPr lang="ar-EG" sz="2100" b="1" dirty="0" smtClean="0">
                <a:solidFill>
                  <a:srgbClr val="002060"/>
                </a:solidFill>
                <a:latin typeface="Simplified Arabic" panose="02020603050405020304" pitchFamily="18" charset="-78"/>
                <a:cs typeface="Simplified Arabic" panose="02020603050405020304" pitchFamily="18" charset="-78"/>
              </a:rPr>
              <a:t>الشخص </a:t>
            </a:r>
            <a:r>
              <a:rPr lang="ar-EG" sz="2100" b="1" dirty="0">
                <a:solidFill>
                  <a:srgbClr val="002060"/>
                </a:solidFill>
                <a:latin typeface="Simplified Arabic" panose="02020603050405020304" pitchFamily="18" charset="-78"/>
                <a:cs typeface="Simplified Arabic" panose="02020603050405020304" pitchFamily="18" charset="-78"/>
              </a:rPr>
              <a:t>المتوتر جدا يصاب بالعطش الشديد ويزيد من شرب السجائر </a:t>
            </a:r>
          </a:p>
          <a:p>
            <a:pPr marL="342900" indent="-342900" algn="justLow" rtl="1">
              <a:buFont typeface="Wingdings" panose="05000000000000000000" pitchFamily="2" charset="2"/>
              <a:buChar char="Ø"/>
            </a:pPr>
            <a:r>
              <a:rPr lang="ar-EG" sz="2100" b="1" dirty="0" smtClean="0">
                <a:solidFill>
                  <a:srgbClr val="002060"/>
                </a:solidFill>
                <a:latin typeface="Simplified Arabic" panose="02020603050405020304" pitchFamily="18" charset="-78"/>
                <a:cs typeface="Simplified Arabic" panose="02020603050405020304" pitchFamily="18" charset="-78"/>
              </a:rPr>
              <a:t>ومن </a:t>
            </a:r>
            <a:r>
              <a:rPr lang="ar-EG" sz="2100" b="1" dirty="0">
                <a:solidFill>
                  <a:srgbClr val="002060"/>
                </a:solidFill>
                <a:latin typeface="Simplified Arabic" panose="02020603050405020304" pitchFamily="18" charset="-78"/>
                <a:cs typeface="Simplified Arabic" panose="02020603050405020304" pitchFamily="18" charset="-78"/>
              </a:rPr>
              <a:t>ينفث دخانه لأعلى فدل ذلك على ثقة كبيرة بالنفس أكثر من الذي ينفثه لأسفل </a:t>
            </a:r>
          </a:p>
          <a:p>
            <a:pPr marL="342900" indent="-342900" algn="justLow" rtl="1">
              <a:buFont typeface="Wingdings" panose="05000000000000000000" pitchFamily="2" charset="2"/>
              <a:buChar char="Ø"/>
            </a:pPr>
            <a:r>
              <a:rPr lang="ar-EG" sz="2100" b="1" dirty="0" smtClean="0">
                <a:solidFill>
                  <a:srgbClr val="002060"/>
                </a:solidFill>
                <a:latin typeface="Simplified Arabic" panose="02020603050405020304" pitchFamily="18" charset="-78"/>
                <a:cs typeface="Simplified Arabic" panose="02020603050405020304" pitchFamily="18" charset="-78"/>
              </a:rPr>
              <a:t>هل </a:t>
            </a:r>
            <a:r>
              <a:rPr lang="ar-EG" sz="2100" b="1" dirty="0">
                <a:solidFill>
                  <a:srgbClr val="002060"/>
                </a:solidFill>
                <a:latin typeface="Simplified Arabic" panose="02020603050405020304" pitchFamily="18" charset="-78"/>
                <a:cs typeface="Simplified Arabic" panose="02020603050405020304" pitchFamily="18" charset="-78"/>
              </a:rPr>
              <a:t>مللت من الإنصات إلى حديث شخص ما ؟ إذن تثاءب!!! </a:t>
            </a:r>
          </a:p>
          <a:p>
            <a:pPr marL="342900" indent="-342900" algn="justLow" rtl="1">
              <a:buFont typeface="Wingdings" panose="05000000000000000000" pitchFamily="2" charset="2"/>
              <a:buChar char="Ø"/>
            </a:pPr>
            <a:r>
              <a:rPr lang="ar-EG" sz="2100" b="1" dirty="0" smtClean="0">
                <a:solidFill>
                  <a:srgbClr val="002060"/>
                </a:solidFill>
                <a:latin typeface="Simplified Arabic" panose="02020603050405020304" pitchFamily="18" charset="-78"/>
                <a:cs typeface="Simplified Arabic" panose="02020603050405020304" pitchFamily="18" charset="-78"/>
              </a:rPr>
              <a:t>الاتكاء </a:t>
            </a:r>
            <a:r>
              <a:rPr lang="ar-EG" sz="2100" b="1" dirty="0">
                <a:solidFill>
                  <a:srgbClr val="002060"/>
                </a:solidFill>
                <a:latin typeface="Simplified Arabic" panose="02020603050405020304" pitchFamily="18" charset="-78"/>
                <a:cs typeface="Simplified Arabic" panose="02020603050405020304" pitchFamily="18" charset="-78"/>
              </a:rPr>
              <a:t>على جدار أو عمود وقوفا أثناء التحدث مع أخر دل على حميمة ومعرفة تامة . </a:t>
            </a:r>
          </a:p>
        </p:txBody>
      </p:sp>
      <p:pic>
        <p:nvPicPr>
          <p:cNvPr id="12" name="Picture 11" descr="http://galileosm.galileosolutions.net/galileosm/accountsfiles/745/articles_B9E6E212-B8C4-4BB6-9055-FFB5919B1194.jpg"/>
          <p:cNvPicPr/>
          <p:nvPr/>
        </p:nvPicPr>
        <p:blipFill>
          <a:blip r:embed="rId2">
            <a:extLst>
              <a:ext uri="{28A0092B-C50C-407E-A947-70E740481C1C}">
                <a14:useLocalDpi xmlns:a14="http://schemas.microsoft.com/office/drawing/2010/main" val="0"/>
              </a:ext>
            </a:extLst>
          </a:blip>
          <a:srcRect/>
          <a:stretch>
            <a:fillRect/>
          </a:stretch>
        </p:blipFill>
        <p:spPr bwMode="auto">
          <a:xfrm>
            <a:off x="615697" y="1714501"/>
            <a:ext cx="3499104" cy="2743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875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sz="3200" dirty="0" smtClean="0">
                <a:solidFill>
                  <a:srgbClr val="002060"/>
                </a:solidFill>
                <a:effectLst/>
                <a:latin typeface="Simplified Arabic" panose="02020603050405020304" pitchFamily="18" charset="-78"/>
                <a:cs typeface="Simplified Arabic" panose="02020603050405020304" pitchFamily="18" charset="-78"/>
              </a:rPr>
              <a:t>من </a:t>
            </a:r>
            <a:r>
              <a:rPr lang="ar-SA" sz="3200" dirty="0" smtClean="0">
                <a:solidFill>
                  <a:srgbClr val="002060"/>
                </a:solidFill>
                <a:effectLst/>
                <a:latin typeface="Simplified Arabic" panose="02020603050405020304" pitchFamily="18" charset="-78"/>
                <a:cs typeface="Simplified Arabic" panose="02020603050405020304" pitchFamily="18" charset="-78"/>
              </a:rPr>
              <a:t>جلسته</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53</a:t>
            </a:fld>
            <a:endParaRPr lang="en-US"/>
          </a:p>
        </p:txBody>
      </p:sp>
      <p:sp>
        <p:nvSpPr>
          <p:cNvPr id="6" name="TextBox 5"/>
          <p:cNvSpPr txBox="1"/>
          <p:nvPr/>
        </p:nvSpPr>
        <p:spPr>
          <a:xfrm>
            <a:off x="4267200" y="1562100"/>
            <a:ext cx="4076700" cy="3139321"/>
          </a:xfrm>
          <a:prstGeom prst="rect">
            <a:avLst/>
          </a:prstGeom>
          <a:noFill/>
        </p:spPr>
        <p:txBody>
          <a:bodyPr wrap="square" rtlCol="1">
            <a:spAutoFit/>
          </a:bodyPr>
          <a:lstStyle/>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إذا </a:t>
            </a:r>
            <a:r>
              <a:rPr lang="ar-EG" sz="2200" b="1" dirty="0">
                <a:solidFill>
                  <a:srgbClr val="002060"/>
                </a:solidFill>
                <a:latin typeface="Simplified Arabic" panose="02020603050405020304" pitchFamily="18" charset="-78"/>
                <a:cs typeface="Simplified Arabic" panose="02020603050405020304" pitchFamily="18" charset="-78"/>
              </a:rPr>
              <a:t>كان الشخص جالسا ويداه ملتفتان أحداهما على الأخرى وساقاه أيضا فانه لا يشعر بالأمان . </a:t>
            </a:r>
          </a:p>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وإذا </a:t>
            </a:r>
            <a:r>
              <a:rPr lang="ar-EG" sz="2200" b="1" dirty="0">
                <a:solidFill>
                  <a:srgbClr val="002060"/>
                </a:solidFill>
                <a:latin typeface="Simplified Arabic" panose="02020603050405020304" pitchFamily="18" charset="-78"/>
                <a:cs typeface="Simplified Arabic" panose="02020603050405020304" pitchFamily="18" charset="-78"/>
              </a:rPr>
              <a:t>كان جسمه يتجه بعيدا عنك باتجاه اقرب مخرج فانه يريد الفكاك والخروج . </a:t>
            </a:r>
          </a:p>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إذا </a:t>
            </a:r>
            <a:r>
              <a:rPr lang="ar-EG" sz="2200" b="1" dirty="0">
                <a:solidFill>
                  <a:srgbClr val="002060"/>
                </a:solidFill>
                <a:latin typeface="Simplified Arabic" panose="02020603050405020304" pitchFamily="18" charset="-78"/>
                <a:cs typeface="Simplified Arabic" panose="02020603050405020304" pitchFamily="18" charset="-78"/>
              </a:rPr>
              <a:t>كان من تحدثه لأول مرة جالسا على كرسي وواضعا إحدى قدميه أو ساقه على ذراع الكرسي فلتعرف انه لا مبالي ويريد التقليل من شأنك . </a:t>
            </a:r>
          </a:p>
        </p:txBody>
      </p:sp>
      <p:pic>
        <p:nvPicPr>
          <p:cNvPr id="5" name="Picture 4"/>
          <p:cNvPicPr>
            <a:picLocks noChangeAspect="1"/>
          </p:cNvPicPr>
          <p:nvPr/>
        </p:nvPicPr>
        <p:blipFill>
          <a:blip r:embed="rId2"/>
          <a:stretch>
            <a:fillRect/>
          </a:stretch>
        </p:blipFill>
        <p:spPr>
          <a:xfrm>
            <a:off x="1089011" y="1786027"/>
            <a:ext cx="2546378" cy="26153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093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sz="3200" dirty="0" smtClean="0">
                <a:solidFill>
                  <a:srgbClr val="002060"/>
                </a:solidFill>
                <a:effectLst/>
                <a:latin typeface="Simplified Arabic" panose="02020603050405020304" pitchFamily="18" charset="-78"/>
                <a:cs typeface="Simplified Arabic" panose="02020603050405020304" pitchFamily="18" charset="-78"/>
              </a:rPr>
              <a:t>من </a:t>
            </a:r>
            <a:r>
              <a:rPr lang="ar-SA" sz="3200" dirty="0">
                <a:solidFill>
                  <a:srgbClr val="002060"/>
                </a:solidFill>
                <a:effectLst/>
                <a:latin typeface="Simplified Arabic" panose="02020603050405020304" pitchFamily="18" charset="-78"/>
                <a:cs typeface="Simplified Arabic" panose="02020603050405020304" pitchFamily="18" charset="-78"/>
              </a:rPr>
              <a:t>نومه</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54</a:t>
            </a:fld>
            <a:endParaRPr lang="en-US"/>
          </a:p>
        </p:txBody>
      </p:sp>
      <p:sp>
        <p:nvSpPr>
          <p:cNvPr id="6" name="TextBox 5"/>
          <p:cNvSpPr txBox="1"/>
          <p:nvPr/>
        </p:nvSpPr>
        <p:spPr>
          <a:xfrm>
            <a:off x="4267200" y="1562100"/>
            <a:ext cx="4076700" cy="3139321"/>
          </a:xfrm>
          <a:prstGeom prst="rect">
            <a:avLst/>
          </a:prstGeom>
          <a:noFill/>
        </p:spPr>
        <p:txBody>
          <a:bodyPr wrap="square" rtlCol="1">
            <a:spAutoFit/>
          </a:bodyPr>
          <a:lstStyle/>
          <a:p>
            <a:pPr marL="342900" indent="-342900" algn="justLow" rtl="1">
              <a:buFont typeface="Wingdings" panose="05000000000000000000" pitchFamily="2" charset="2"/>
              <a:buChar char="Ø"/>
            </a:pPr>
            <a:r>
              <a:rPr lang="ar-EG" sz="2200" b="1" dirty="0">
                <a:solidFill>
                  <a:srgbClr val="002060"/>
                </a:solidFill>
                <a:latin typeface="Simplified Arabic" panose="02020603050405020304" pitchFamily="18" charset="-78"/>
                <a:cs typeface="Simplified Arabic" panose="02020603050405020304" pitchFamily="18" charset="-78"/>
              </a:rPr>
              <a:t>النوم بوضعية الجنين في بطن أمه .. وهي وضعية دفاع عن النفس ووقاية الجسم وبها لا يشعر بالأمان </a:t>
            </a:r>
            <a:r>
              <a:rPr lang="ar-EG" sz="2200" b="1" dirty="0" smtClean="0">
                <a:solidFill>
                  <a:srgbClr val="002060"/>
                </a:solidFill>
                <a:latin typeface="Simplified Arabic" panose="02020603050405020304" pitchFamily="18" charset="-78"/>
                <a:cs typeface="Simplified Arabic" panose="02020603050405020304" pitchFamily="18" charset="-78"/>
              </a:rPr>
              <a:t>.</a:t>
            </a:r>
            <a:endParaRPr lang="ar-EG" sz="2200" b="1" dirty="0">
              <a:solidFill>
                <a:srgbClr val="002060"/>
              </a:solidFill>
              <a:latin typeface="Simplified Arabic" panose="02020603050405020304" pitchFamily="18" charset="-78"/>
              <a:cs typeface="Simplified Arabic" panose="02020603050405020304" pitchFamily="18" charset="-78"/>
            </a:endParaRPr>
          </a:p>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وضع الساق </a:t>
            </a:r>
            <a:r>
              <a:rPr lang="ar-EG" sz="2200" b="1" dirty="0">
                <a:solidFill>
                  <a:srgbClr val="002060"/>
                </a:solidFill>
                <a:latin typeface="Simplified Arabic" panose="02020603050405020304" pitchFamily="18" charset="-78"/>
                <a:cs typeface="Simplified Arabic" panose="02020603050405020304" pitchFamily="18" charset="-78"/>
              </a:rPr>
              <a:t>ممدودة والأخرى مثنية من ينام هكذا فان له شخصية مزدوجة وربما يكون الشخص واثقا من نفسه وخجولا في نفس الوقت </a:t>
            </a:r>
          </a:p>
          <a:p>
            <a:pPr marL="342900" indent="-342900" algn="justLow" rtl="1">
              <a:buFont typeface="Wingdings" panose="05000000000000000000" pitchFamily="2" charset="2"/>
              <a:buChar char="Ø"/>
            </a:pPr>
            <a:r>
              <a:rPr lang="ar-EG" sz="2200" b="1" dirty="0" smtClean="0">
                <a:solidFill>
                  <a:srgbClr val="002060"/>
                </a:solidFill>
                <a:latin typeface="Simplified Arabic" panose="02020603050405020304" pitchFamily="18" charset="-78"/>
                <a:cs typeface="Simplified Arabic" panose="02020603050405020304" pitchFamily="18" charset="-78"/>
              </a:rPr>
              <a:t>المنبطح </a:t>
            </a:r>
            <a:r>
              <a:rPr lang="ar-EG" sz="2200" b="1" dirty="0">
                <a:solidFill>
                  <a:srgbClr val="002060"/>
                </a:solidFill>
                <a:latin typeface="Simplified Arabic" panose="02020603050405020304" pitchFamily="18" charset="-78"/>
                <a:cs typeface="Simplified Arabic" panose="02020603050405020304" pitchFamily="18" charset="-78"/>
              </a:rPr>
              <a:t>وجها دقيق ونظامي ومقاتل شرس في سبيل الدفاع عن وجهة نظره </a:t>
            </a:r>
          </a:p>
        </p:txBody>
      </p:sp>
      <p:pic>
        <p:nvPicPr>
          <p:cNvPr id="7" name="Picture 6"/>
          <p:cNvPicPr>
            <a:picLocks noChangeAspect="1"/>
          </p:cNvPicPr>
          <p:nvPr/>
        </p:nvPicPr>
        <p:blipFill>
          <a:blip r:embed="rId2"/>
          <a:stretch>
            <a:fillRect/>
          </a:stretch>
        </p:blipFill>
        <p:spPr>
          <a:xfrm>
            <a:off x="809244" y="1943100"/>
            <a:ext cx="3374332"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76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sz="3200" dirty="0">
                <a:solidFill>
                  <a:srgbClr val="002060"/>
                </a:solidFill>
                <a:effectLst/>
                <a:latin typeface="Simplified Arabic" panose="02020603050405020304" pitchFamily="18" charset="-78"/>
                <a:cs typeface="Simplified Arabic" panose="02020603050405020304" pitchFamily="18" charset="-78"/>
              </a:rPr>
              <a:t>الابتسامته</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55</a:t>
            </a:fld>
            <a:endParaRPr lang="en-US"/>
          </a:p>
        </p:txBody>
      </p:sp>
      <p:sp>
        <p:nvSpPr>
          <p:cNvPr id="6" name="TextBox 5"/>
          <p:cNvSpPr txBox="1"/>
          <p:nvPr/>
        </p:nvSpPr>
        <p:spPr>
          <a:xfrm>
            <a:off x="4267200" y="1562100"/>
            <a:ext cx="4076700" cy="3046988"/>
          </a:xfrm>
          <a:prstGeom prst="rect">
            <a:avLst/>
          </a:prstGeom>
          <a:noFill/>
        </p:spPr>
        <p:txBody>
          <a:bodyPr wrap="square" rtlCol="1">
            <a:spAutoFit/>
          </a:bodyPr>
          <a:lstStyle/>
          <a:p>
            <a:pPr marL="342900" indent="-342900" algn="justLow" rtl="1">
              <a:buFont typeface="Wingdings" panose="05000000000000000000" pitchFamily="2" charset="2"/>
              <a:buChar char="Ø"/>
            </a:pPr>
            <a:r>
              <a:rPr lang="ar-EG" sz="2400" b="1" dirty="0">
                <a:solidFill>
                  <a:srgbClr val="002060"/>
                </a:solidFill>
                <a:latin typeface="Simplified Arabic" panose="02020603050405020304" pitchFamily="18" charset="-78"/>
                <a:cs typeface="Simplified Arabic" panose="02020603050405020304" pitchFamily="18" charset="-78"/>
              </a:rPr>
              <a:t>من يبتسم طويلا يكون تأثيره على الآخرين أكثر من نقيضه الجدي .</a:t>
            </a:r>
          </a:p>
          <a:p>
            <a:pPr marL="342900" indent="-342900" algn="justLow" rtl="1">
              <a:buFont typeface="Wingdings" panose="05000000000000000000" pitchFamily="2" charset="2"/>
              <a:buChar char="Ø"/>
            </a:pPr>
            <a:r>
              <a:rPr lang="ar-EG" sz="2400" b="1" dirty="0" smtClean="0">
                <a:solidFill>
                  <a:srgbClr val="002060"/>
                </a:solidFill>
                <a:latin typeface="Simplified Arabic" panose="02020603050405020304" pitchFamily="18" charset="-78"/>
                <a:cs typeface="Simplified Arabic" panose="02020603050405020304" pitchFamily="18" charset="-78"/>
              </a:rPr>
              <a:t>العابس </a:t>
            </a:r>
            <a:r>
              <a:rPr lang="ar-EG" sz="2400" b="1" dirty="0">
                <a:solidFill>
                  <a:srgbClr val="002060"/>
                </a:solidFill>
                <a:latin typeface="Simplified Arabic" panose="02020603050405020304" pitchFamily="18" charset="-78"/>
                <a:cs typeface="Simplified Arabic" panose="02020603050405020304" pitchFamily="18" charset="-78"/>
              </a:rPr>
              <a:t>تجد وجهه متجعدا .. فلا هو سعيدا ولا من يقابله كذلك . </a:t>
            </a:r>
          </a:p>
          <a:p>
            <a:pPr marL="342900" indent="-342900" algn="justLow" rtl="1">
              <a:buFont typeface="Wingdings" panose="05000000000000000000" pitchFamily="2" charset="2"/>
              <a:buChar char="Ø"/>
            </a:pPr>
            <a:r>
              <a:rPr lang="ar-EG" sz="2400" b="1" dirty="0" smtClean="0">
                <a:solidFill>
                  <a:srgbClr val="002060"/>
                </a:solidFill>
                <a:latin typeface="Simplified Arabic" panose="02020603050405020304" pitchFamily="18" charset="-78"/>
                <a:cs typeface="Simplified Arabic" panose="02020603050405020304" pitchFamily="18" charset="-78"/>
              </a:rPr>
              <a:t>ذي </a:t>
            </a:r>
            <a:r>
              <a:rPr lang="ar-EG" sz="2400" b="1" dirty="0">
                <a:solidFill>
                  <a:srgbClr val="002060"/>
                </a:solidFill>
                <a:latin typeface="Simplified Arabic" panose="02020603050405020304" pitchFamily="18" charset="-78"/>
                <a:cs typeface="Simplified Arabic" panose="02020603050405020304" pitchFamily="18" charset="-78"/>
              </a:rPr>
              <a:t>الابتسامة البسيطة التي تحصل عندما يتحول الفم بحركته إلى أعلى مع بقاء الشفاه مغلقة هي ابتسامة مزيفة </a:t>
            </a:r>
          </a:p>
        </p:txBody>
      </p:sp>
      <p:pic>
        <p:nvPicPr>
          <p:cNvPr id="8" name="Picture 7" descr="http://im2.gulfup.com/2011-03-15/1300146258613.jpg"/>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14500"/>
            <a:ext cx="3236596" cy="2743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5777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sz="3200" dirty="0">
                <a:solidFill>
                  <a:srgbClr val="002060"/>
                </a:solidFill>
                <a:effectLst/>
                <a:latin typeface="Simplified Arabic" panose="02020603050405020304" pitchFamily="18" charset="-78"/>
                <a:cs typeface="Simplified Arabic" panose="02020603050405020304" pitchFamily="18" charset="-78"/>
              </a:rPr>
              <a:t>المظهر</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56</a:t>
            </a:fld>
            <a:endParaRPr lang="en-US"/>
          </a:p>
        </p:txBody>
      </p:sp>
      <p:sp>
        <p:nvSpPr>
          <p:cNvPr id="6" name="TextBox 5"/>
          <p:cNvSpPr txBox="1"/>
          <p:nvPr/>
        </p:nvSpPr>
        <p:spPr>
          <a:xfrm>
            <a:off x="4267200" y="1562100"/>
            <a:ext cx="4076700" cy="2677656"/>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نحن أيضا نستخدم الملابس للتدليل على أهمية وثقافة مرتديها فمثلا نظن أن مرتدي البدلة قد يكون رجل أعمال أو موظف كبير ومرتدي الروب الأسود هو محام أو قاض أما البالطو الأبيض والسماعة فتدل على الطبيب والعديد من المناصب التي تحتاج لارتداء زى رسمي</a:t>
            </a:r>
          </a:p>
        </p:txBody>
      </p:sp>
      <p:pic>
        <p:nvPicPr>
          <p:cNvPr id="5" name="Picture 4"/>
          <p:cNvPicPr>
            <a:picLocks noChangeAspect="1"/>
          </p:cNvPicPr>
          <p:nvPr/>
        </p:nvPicPr>
        <p:blipFill>
          <a:blip r:embed="rId2"/>
          <a:stretch>
            <a:fillRect/>
          </a:stretch>
        </p:blipFill>
        <p:spPr>
          <a:xfrm>
            <a:off x="762000" y="1790700"/>
            <a:ext cx="3288396" cy="2589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965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sz="3200" dirty="0" smtClean="0">
                <a:solidFill>
                  <a:srgbClr val="002060"/>
                </a:solidFill>
                <a:effectLst/>
                <a:latin typeface="Simplified Arabic" panose="02020603050405020304" pitchFamily="18" charset="-78"/>
                <a:cs typeface="Simplified Arabic" panose="02020603050405020304" pitchFamily="18" charset="-78"/>
              </a:rPr>
              <a:t>التحية والمصافحة</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57</a:t>
            </a:fld>
            <a:endParaRPr lang="en-US"/>
          </a:p>
        </p:txBody>
      </p:sp>
      <p:sp>
        <p:nvSpPr>
          <p:cNvPr id="6" name="TextBox 5"/>
          <p:cNvSpPr txBox="1"/>
          <p:nvPr/>
        </p:nvSpPr>
        <p:spPr>
          <a:xfrm>
            <a:off x="4267200" y="1562100"/>
            <a:ext cx="4076700" cy="3170099"/>
          </a:xfrm>
          <a:prstGeom prst="rect">
            <a:avLst/>
          </a:prstGeom>
          <a:noFill/>
        </p:spPr>
        <p:txBody>
          <a:bodyPr wrap="square" rtlCol="1">
            <a:spAutoFit/>
          </a:bodyPr>
          <a:lstStyle/>
          <a:p>
            <a:pPr marL="342900" indent="-342900" algn="justLow" rtl="1">
              <a:buFont typeface="Wingdings" panose="05000000000000000000" pitchFamily="2" charset="2"/>
              <a:buChar char="Ø"/>
            </a:pPr>
            <a:r>
              <a:rPr lang="ar-EG" sz="2000" b="1" dirty="0" smtClean="0">
                <a:solidFill>
                  <a:srgbClr val="002060"/>
                </a:solidFill>
                <a:latin typeface="Simplified Arabic" panose="02020603050405020304" pitchFamily="18" charset="-78"/>
                <a:cs typeface="Simplified Arabic" panose="02020603050405020304" pitchFamily="18" charset="-78"/>
              </a:rPr>
              <a:t>اليد </a:t>
            </a:r>
            <a:r>
              <a:rPr lang="ar-EG" sz="2000" b="1" dirty="0">
                <a:solidFill>
                  <a:srgbClr val="002060"/>
                </a:solidFill>
                <a:latin typeface="Simplified Arabic" panose="02020603050405020304" pitchFamily="18" charset="-78"/>
                <a:cs typeface="Simplified Arabic" panose="02020603050405020304" pitchFamily="18" charset="-78"/>
              </a:rPr>
              <a:t>نظيفة والأظافر مقلمة . </a:t>
            </a:r>
          </a:p>
          <a:p>
            <a:pPr marL="342900" indent="-342900" algn="justLow" rtl="1">
              <a:buFont typeface="Wingdings" panose="05000000000000000000" pitchFamily="2" charset="2"/>
              <a:buChar char="Ø"/>
            </a:pPr>
            <a:r>
              <a:rPr lang="ar-EG" sz="2000" b="1" dirty="0" smtClean="0">
                <a:solidFill>
                  <a:srgbClr val="002060"/>
                </a:solidFill>
                <a:latin typeface="Simplified Arabic" panose="02020603050405020304" pitchFamily="18" charset="-78"/>
                <a:cs typeface="Simplified Arabic" panose="02020603050405020304" pitchFamily="18" charset="-78"/>
              </a:rPr>
              <a:t>يدك </a:t>
            </a:r>
            <a:r>
              <a:rPr lang="ar-EG" sz="2000" b="1" dirty="0">
                <a:solidFill>
                  <a:srgbClr val="002060"/>
                </a:solidFill>
                <a:latin typeface="Simplified Arabic" panose="02020603050405020304" pitchFamily="18" charset="-78"/>
                <a:cs typeface="Simplified Arabic" panose="02020603050405020304" pitchFamily="18" charset="-78"/>
              </a:rPr>
              <a:t>دافئة وخالية ( لا تسلم وفى يدك مفاتيح أو قلم ) ولا يوجد بها ماء أو عرق. </a:t>
            </a:r>
          </a:p>
          <a:p>
            <a:pPr marL="342900" indent="-342900" algn="justLow" rtl="1">
              <a:buFont typeface="Wingdings" panose="05000000000000000000" pitchFamily="2" charset="2"/>
              <a:buChar char="Ø"/>
            </a:pPr>
            <a:r>
              <a:rPr lang="ar-EG" sz="2000" b="1" dirty="0" smtClean="0">
                <a:solidFill>
                  <a:srgbClr val="002060"/>
                </a:solidFill>
                <a:latin typeface="Simplified Arabic" panose="02020603050405020304" pitchFamily="18" charset="-78"/>
                <a:cs typeface="Simplified Arabic" panose="02020603050405020304" pitchFamily="18" charset="-78"/>
              </a:rPr>
              <a:t>المصافحة </a:t>
            </a:r>
            <a:r>
              <a:rPr lang="ar-EG" sz="2000" b="1" dirty="0">
                <a:solidFill>
                  <a:srgbClr val="002060"/>
                </a:solidFill>
                <a:latin typeface="Simplified Arabic" panose="02020603050405020304" pitchFamily="18" charset="-78"/>
                <a:cs typeface="Simplified Arabic" panose="02020603050405020304" pitchFamily="18" charset="-78"/>
              </a:rPr>
              <a:t>تكون بأدب بكل الكف وبقليل من الضغط على يد الآخر مع ابتسامة دافئة. </a:t>
            </a:r>
          </a:p>
          <a:p>
            <a:pPr marL="342900" indent="-342900" algn="justLow" rtl="1">
              <a:buFont typeface="Wingdings" panose="05000000000000000000" pitchFamily="2" charset="2"/>
              <a:buChar char="Ø"/>
            </a:pPr>
            <a:r>
              <a:rPr lang="ar-EG" sz="2000" b="1" dirty="0" smtClean="0">
                <a:solidFill>
                  <a:srgbClr val="002060"/>
                </a:solidFill>
                <a:latin typeface="Simplified Arabic" panose="02020603050405020304" pitchFamily="18" charset="-78"/>
                <a:cs typeface="Simplified Arabic" panose="02020603050405020304" pitchFamily="18" charset="-78"/>
              </a:rPr>
              <a:t>استخدم </a:t>
            </a:r>
            <a:r>
              <a:rPr lang="ar-EG" sz="2000" b="1" dirty="0">
                <a:solidFill>
                  <a:srgbClr val="002060"/>
                </a:solidFill>
                <a:latin typeface="Simplified Arabic" panose="02020603050405020304" pitchFamily="18" charset="-78"/>
                <a:cs typeface="Simplified Arabic" panose="02020603050405020304" pitchFamily="18" charset="-78"/>
              </a:rPr>
              <a:t>يد واحدة في المصافحة وهز يدك عموديا وليس أفقيا ولا تمد يدك بمحاذاة كتفك كخط مواز للأرضية كأنك نخلة ولا تشد راحة يدك كثيرا لان هذا يعطى انطباع بأنك عدواني . </a:t>
            </a:r>
          </a:p>
        </p:txBody>
      </p:sp>
      <p:pic>
        <p:nvPicPr>
          <p:cNvPr id="11" name="Picture 10"/>
          <p:cNvPicPr>
            <a:picLocks noChangeAspect="1"/>
          </p:cNvPicPr>
          <p:nvPr/>
        </p:nvPicPr>
        <p:blipFill>
          <a:blip r:embed="rId2"/>
          <a:stretch>
            <a:fillRect/>
          </a:stretch>
        </p:blipFill>
        <p:spPr>
          <a:xfrm>
            <a:off x="704760" y="1714500"/>
            <a:ext cx="3278306" cy="27431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66149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هناك قائمة من سبع اقتراحات عامة تؤدى للغة جسد متميزة وهى </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58</a:t>
            </a:fld>
            <a:endParaRPr lang="en-US"/>
          </a:p>
        </p:txBody>
      </p:sp>
      <p:sp>
        <p:nvSpPr>
          <p:cNvPr id="6" name="TextBox 5"/>
          <p:cNvSpPr txBox="1"/>
          <p:nvPr/>
        </p:nvSpPr>
        <p:spPr>
          <a:xfrm>
            <a:off x="457200" y="1562100"/>
            <a:ext cx="7886700" cy="3170099"/>
          </a:xfrm>
          <a:prstGeom prst="rect">
            <a:avLst/>
          </a:prstGeom>
          <a:noFill/>
        </p:spPr>
        <p:txBody>
          <a:bodyPr wrap="square" rtlCol="1">
            <a:spAutoFit/>
          </a:bodyPr>
          <a:lstStyle/>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امش </a:t>
            </a:r>
            <a:r>
              <a:rPr lang="ar-EG" sz="2000" b="1" dirty="0">
                <a:solidFill>
                  <a:srgbClr val="002060"/>
                </a:solidFill>
                <a:latin typeface="Simplified Arabic" panose="02020603050405020304" pitchFamily="18" charset="-78"/>
                <a:cs typeface="Simplified Arabic" panose="02020603050405020304" pitchFamily="18" charset="-78"/>
              </a:rPr>
              <a:t>ببطء وتأن بخطوات واسعة . </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عند </a:t>
            </a:r>
            <a:r>
              <a:rPr lang="ar-EG" sz="2000" b="1" dirty="0">
                <a:solidFill>
                  <a:srgbClr val="002060"/>
                </a:solidFill>
                <a:latin typeface="Simplified Arabic" panose="02020603050405020304" pitchFamily="18" charset="-78"/>
                <a:cs typeface="Simplified Arabic" panose="02020603050405020304" pitchFamily="18" charset="-78"/>
              </a:rPr>
              <a:t>المصافحة أعط من أمامك نظرة صديق خاطفة ترفع فيها الحاجبان وتخفضهم سريعا مع اتصال بصري وابتسامة طبيعية. </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استعمل </a:t>
            </a:r>
            <a:r>
              <a:rPr lang="ar-EG" sz="2000" b="1" dirty="0">
                <a:solidFill>
                  <a:srgbClr val="002060"/>
                </a:solidFill>
                <a:latin typeface="Simplified Arabic" panose="02020603050405020304" pitchFamily="18" charset="-78"/>
                <a:cs typeface="Simplified Arabic" panose="02020603050405020304" pitchFamily="18" charset="-78"/>
              </a:rPr>
              <a:t>أسلوب المرايا . اعكس الإشارات الجيدة من محدثك ولا تعكس الإشارات السلبية إذا مال محدثك للأمام مل معه كأنك تريد أن تسمع أكثر. أما إذا مال إلى الخلف فلا تفعل مثله </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إذا </a:t>
            </a:r>
            <a:r>
              <a:rPr lang="ar-EG" sz="2000" b="1" dirty="0">
                <a:solidFill>
                  <a:srgbClr val="002060"/>
                </a:solidFill>
                <a:latin typeface="Simplified Arabic" panose="02020603050405020304" pitchFamily="18" charset="-78"/>
                <a:cs typeface="Simplified Arabic" panose="02020603050405020304" pitchFamily="18" charset="-78"/>
              </a:rPr>
              <a:t>ضحك ابتسم أنت أو اضحك بنبرة اقل منه. </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كن </a:t>
            </a:r>
            <a:r>
              <a:rPr lang="ar-EG" sz="2000" b="1" dirty="0">
                <a:solidFill>
                  <a:srgbClr val="002060"/>
                </a:solidFill>
                <a:latin typeface="Simplified Arabic" panose="02020603050405020304" pitchFamily="18" charset="-78"/>
                <a:cs typeface="Simplified Arabic" panose="02020603050405020304" pitchFamily="18" charset="-78"/>
              </a:rPr>
              <a:t>يقظا لوضع رأسك أبقه عاليا وعيناك إلى الأمام دائما.  </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تذكر </a:t>
            </a:r>
            <a:r>
              <a:rPr lang="ar-EG" sz="2000" b="1" dirty="0">
                <a:solidFill>
                  <a:srgbClr val="002060"/>
                </a:solidFill>
                <a:latin typeface="Simplified Arabic" panose="02020603050405020304" pitchFamily="18" charset="-78"/>
                <a:cs typeface="Simplified Arabic" panose="02020603050405020304" pitchFamily="18" charset="-78"/>
              </a:rPr>
              <a:t>أن تحول بصرك من وقت إلى أخر حتى تتجنب الانطباع بأنك تحدق وعندما تفعل هذا لا تنظر أبداً للأسفل بل انظر لليمين أو اليسار ببطء لا تتعجل القيام بأي حركة .  </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استرخ </a:t>
            </a:r>
            <a:r>
              <a:rPr lang="ar-EG" sz="2000" b="1" dirty="0">
                <a:solidFill>
                  <a:srgbClr val="002060"/>
                </a:solidFill>
                <a:latin typeface="Simplified Arabic" panose="02020603050405020304" pitchFamily="18" charset="-78"/>
                <a:cs typeface="Simplified Arabic" panose="02020603050405020304" pitchFamily="18" charset="-78"/>
              </a:rPr>
              <a:t>مع كل نفس .</a:t>
            </a:r>
          </a:p>
        </p:txBody>
      </p:sp>
    </p:spTree>
    <p:extLst>
      <p:ext uri="{BB962C8B-B14F-4D97-AF65-F5344CB8AC3E}">
        <p14:creationId xmlns:p14="http://schemas.microsoft.com/office/powerpoint/2010/main" val="246205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orizontal Scroll 7"/>
          <p:cNvSpPr/>
          <p:nvPr/>
        </p:nvSpPr>
        <p:spPr>
          <a:xfrm>
            <a:off x="1981200" y="1638300"/>
            <a:ext cx="5410200" cy="2362200"/>
          </a:xfrm>
          <a:prstGeom prst="horizontalScroll">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3200" b="1" dirty="0">
                <a:solidFill>
                  <a:srgbClr val="C00000"/>
                </a:solidFill>
                <a:latin typeface="Simplified Arabic" panose="02020603050405020304" pitchFamily="18" charset="-78"/>
                <a:cs typeface="Simplified Arabic" panose="02020603050405020304" pitchFamily="18" charset="-78"/>
              </a:rPr>
              <a:t>تمرين </a:t>
            </a:r>
          </a:p>
          <a:p>
            <a:pPr algn="ctr" rtl="1"/>
            <a:r>
              <a:rPr lang="ar-EG" sz="3200" b="1" dirty="0" smtClean="0">
                <a:solidFill>
                  <a:srgbClr val="002060"/>
                </a:solidFill>
              </a:rPr>
              <a:t>الفصل </a:t>
            </a:r>
            <a:r>
              <a:rPr lang="ar-EG" sz="3200" b="1" dirty="0">
                <a:solidFill>
                  <a:srgbClr val="002060"/>
                </a:solidFill>
              </a:rPr>
              <a:t>703</a:t>
            </a:r>
            <a:endParaRPr lang="en-US" sz="3200" dirty="0">
              <a:solidFill>
                <a:srgbClr val="002060"/>
              </a:solidFill>
            </a:endParaRPr>
          </a:p>
        </p:txBody>
      </p:sp>
    </p:spTree>
    <p:extLst>
      <p:ext uri="{BB962C8B-B14F-4D97-AF65-F5344CB8AC3E}">
        <p14:creationId xmlns:p14="http://schemas.microsoft.com/office/powerpoint/2010/main" val="8513350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73920" y="97194"/>
            <a:ext cx="5778500" cy="596636"/>
          </a:xfrm>
        </p:spPr>
        <p:txBody>
          <a:bodyPr/>
          <a:lstStyle/>
          <a:p>
            <a:pPr algn="r"/>
            <a:r>
              <a:rPr lang="ar-EG" sz="3333" b="0" dirty="0">
                <a:solidFill>
                  <a:schemeClr val="accent2">
                    <a:lumMod val="50000"/>
                  </a:schemeClr>
                </a:solidFill>
                <a:latin typeface="Simplified Arabic" panose="02020603050405020304" pitchFamily="18" charset="-78"/>
                <a:cs typeface="Simplified Arabic" panose="02020603050405020304" pitchFamily="18" charset="-78"/>
              </a:rPr>
              <a:t>الأهداف التفصيلية للبرنامج التدريبي </a:t>
            </a:r>
            <a:endParaRPr lang="en-US" sz="3333" b="0" dirty="0">
              <a:solidFill>
                <a:schemeClr val="accent2">
                  <a:lumMod val="50000"/>
                </a:schemeClr>
              </a:solidFill>
              <a:latin typeface="Simplified Arabic" panose="02020603050405020304" pitchFamily="18" charset="-78"/>
              <a:cs typeface="Simplified Arabic" panose="02020603050405020304" pitchFamily="18" charset="-78"/>
            </a:endParaRPr>
          </a:p>
        </p:txBody>
      </p:sp>
      <p:sp>
        <p:nvSpPr>
          <p:cNvPr id="2" name="Rectangle 1"/>
          <p:cNvSpPr/>
          <p:nvPr/>
        </p:nvSpPr>
        <p:spPr>
          <a:xfrm>
            <a:off x="3071834" y="997294"/>
            <a:ext cx="5010133" cy="55399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Low" rtl="1"/>
            <a:r>
              <a:rPr lang="ar-EG" sz="1500" b="1" dirty="0">
                <a:solidFill>
                  <a:srgbClr val="C00000"/>
                </a:solidFill>
              </a:rPr>
              <a:t>بنهاية هذا البرنامج التدريبي نتوقع أن المشاركون قد حققوا النتائج الآتية (بمشيئة الله ) </a:t>
            </a:r>
          </a:p>
        </p:txBody>
      </p:sp>
      <p:sp>
        <p:nvSpPr>
          <p:cNvPr id="7" name="Rectangle 4"/>
          <p:cNvSpPr>
            <a:spLocks noChangeArrowheads="1"/>
          </p:cNvSpPr>
          <p:nvPr/>
        </p:nvSpPr>
        <p:spPr bwMode="auto">
          <a:xfrm>
            <a:off x="762000" y="3810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t" anchorCtr="0" compatLnSpc="1">
            <a:prstTxWarp prst="textNoShape">
              <a:avLst/>
            </a:prstTxWarp>
          </a:bodyPr>
          <a:lstStyle/>
          <a:p>
            <a:endParaRPr lang="ar-EG" sz="1500"/>
          </a:p>
        </p:txBody>
      </p:sp>
      <p:sp>
        <p:nvSpPr>
          <p:cNvPr id="8" name="Folded Corner 7"/>
          <p:cNvSpPr/>
          <p:nvPr/>
        </p:nvSpPr>
        <p:spPr bwMode="auto">
          <a:xfrm>
            <a:off x="3429000" y="1874412"/>
            <a:ext cx="5490187" cy="3192888"/>
          </a:xfrm>
          <a:prstGeom prst="foldedCorner">
            <a:avLst/>
          </a:prstGeom>
          <a:gradFill rotWithShape="1">
            <a:gsLst>
              <a:gs pos="0">
                <a:srgbClr val="FF99FF"/>
              </a:gs>
              <a:gs pos="100000">
                <a:schemeClr val="accent6">
                  <a:lumMod val="75000"/>
                </a:schemeClr>
              </a:gs>
            </a:gsLst>
            <a:lin ang="5400000" scaled="1"/>
          </a:gradFill>
          <a:ln w="9525" cap="flat" cmpd="sng" algn="ctr">
            <a:noFill/>
            <a:prstDash val="solid"/>
            <a:round/>
            <a:headEnd type="none" w="med" len="med"/>
            <a:tailEnd type="none" w="med" len="med"/>
          </a:ln>
          <a:effectLst/>
        </p:spPr>
        <p:txBody>
          <a:bodyPr vert="horz" wrap="none" lIns="76200" tIns="38100" rIns="76200" bIns="38100" numCol="1" rtlCol="1" anchor="ctr" anchorCtr="0" compatLnSpc="1">
            <a:prstTxWarp prst="textNoShape">
              <a:avLst/>
            </a:prstTxWarp>
          </a:bodyPr>
          <a:lstStyle/>
          <a:p>
            <a:pPr algn="ctr" defTabSz="761970" fontAlgn="base">
              <a:spcBef>
                <a:spcPct val="0"/>
              </a:spcBef>
              <a:spcAft>
                <a:spcPct val="0"/>
              </a:spcAft>
            </a:pPr>
            <a:endParaRPr lang="ar-EG" sz="2000" dirty="0">
              <a:latin typeface="Arial" charset="0"/>
            </a:endParaRPr>
          </a:p>
        </p:txBody>
      </p:sp>
      <p:sp>
        <p:nvSpPr>
          <p:cNvPr id="9" name="Rectangle 8"/>
          <p:cNvSpPr/>
          <p:nvPr/>
        </p:nvSpPr>
        <p:spPr>
          <a:xfrm>
            <a:off x="3428999" y="2019300"/>
            <a:ext cx="5490187" cy="2677656"/>
          </a:xfrm>
          <a:prstGeom prst="rect">
            <a:avLst/>
          </a:prstGeom>
        </p:spPr>
        <p:txBody>
          <a:bodyPr wrap="square">
            <a:spAutoFit/>
          </a:bodyPr>
          <a:lstStyle/>
          <a:p>
            <a:pPr marL="342900" indent="-342900" algn="justLow" rtl="1">
              <a:buFont typeface="Wingdings" panose="05000000000000000000" pitchFamily="2" charset="2"/>
              <a:buChar char="Ø"/>
            </a:pPr>
            <a:r>
              <a:rPr lang="ar-SA" sz="2400" b="1" dirty="0" smtClean="0">
                <a:solidFill>
                  <a:srgbClr val="002060"/>
                </a:solidFill>
                <a:latin typeface="Simplified Arabic" panose="02020603050405020304" pitchFamily="18" charset="-78"/>
                <a:cs typeface="Simplified Arabic" panose="02020603050405020304" pitchFamily="18" charset="-78"/>
              </a:rPr>
              <a:t>استيضاح </a:t>
            </a:r>
            <a:r>
              <a:rPr lang="ar-SA" sz="2400" b="1" dirty="0">
                <a:solidFill>
                  <a:srgbClr val="002060"/>
                </a:solidFill>
                <a:latin typeface="Simplified Arabic" panose="02020603050405020304" pitchFamily="18" charset="-78"/>
                <a:cs typeface="Simplified Arabic" panose="02020603050405020304" pitchFamily="18" charset="-78"/>
              </a:rPr>
              <a:t>معنى ومنشأ كلمة "إتيكيت".</a:t>
            </a:r>
          </a:p>
          <a:p>
            <a:pPr marL="342900" indent="-342900" algn="justLow" rtl="1">
              <a:buFont typeface="Wingdings" panose="05000000000000000000" pitchFamily="2" charset="2"/>
              <a:buChar char="Ø"/>
            </a:pPr>
            <a:r>
              <a:rPr lang="ar-SA" sz="2400" b="1" dirty="0" smtClean="0">
                <a:solidFill>
                  <a:srgbClr val="002060"/>
                </a:solidFill>
                <a:latin typeface="Simplified Arabic" panose="02020603050405020304" pitchFamily="18" charset="-78"/>
                <a:cs typeface="Simplified Arabic" panose="02020603050405020304" pitchFamily="18" charset="-78"/>
              </a:rPr>
              <a:t>فهم </a:t>
            </a:r>
            <a:r>
              <a:rPr lang="ar-SA" sz="2400" b="1" dirty="0">
                <a:solidFill>
                  <a:srgbClr val="002060"/>
                </a:solidFill>
                <a:latin typeface="Simplified Arabic" panose="02020603050405020304" pitchFamily="18" charset="-78"/>
                <a:cs typeface="Simplified Arabic" panose="02020603050405020304" pitchFamily="18" charset="-78"/>
              </a:rPr>
              <a:t>أصول التعارف والتقديم.</a:t>
            </a:r>
          </a:p>
          <a:p>
            <a:pPr marL="342900" indent="-342900" algn="justLow" rtl="1">
              <a:buFont typeface="Wingdings" panose="05000000000000000000" pitchFamily="2" charset="2"/>
              <a:buChar char="Ø"/>
            </a:pPr>
            <a:r>
              <a:rPr lang="ar-SA" sz="2400" b="1" dirty="0" smtClean="0">
                <a:solidFill>
                  <a:srgbClr val="002060"/>
                </a:solidFill>
                <a:latin typeface="Simplified Arabic" panose="02020603050405020304" pitchFamily="18" charset="-78"/>
                <a:cs typeface="Simplified Arabic" panose="02020603050405020304" pitchFamily="18" charset="-78"/>
              </a:rPr>
              <a:t>التعرف </a:t>
            </a:r>
            <a:r>
              <a:rPr lang="ar-SA" sz="2400" b="1" dirty="0">
                <a:solidFill>
                  <a:srgbClr val="002060"/>
                </a:solidFill>
                <a:latin typeface="Simplified Arabic" panose="02020603050405020304" pitchFamily="18" charset="-78"/>
                <a:cs typeface="Simplified Arabic" panose="02020603050405020304" pitchFamily="18" charset="-78"/>
              </a:rPr>
              <a:t>على اتيكيت دعوات الطعام  .</a:t>
            </a:r>
          </a:p>
          <a:p>
            <a:pPr marL="342900" indent="-342900" algn="justLow" rtl="1">
              <a:buFont typeface="Wingdings" panose="05000000000000000000" pitchFamily="2" charset="2"/>
              <a:buChar char="Ø"/>
            </a:pPr>
            <a:r>
              <a:rPr lang="ar-SA" sz="2400" b="1" dirty="0" smtClean="0">
                <a:solidFill>
                  <a:srgbClr val="002060"/>
                </a:solidFill>
                <a:latin typeface="Simplified Arabic" panose="02020603050405020304" pitchFamily="18" charset="-78"/>
                <a:cs typeface="Simplified Arabic" panose="02020603050405020304" pitchFamily="18" charset="-78"/>
              </a:rPr>
              <a:t>تعلم </a:t>
            </a:r>
            <a:r>
              <a:rPr lang="ar-SA" sz="2400" b="1" dirty="0">
                <a:solidFill>
                  <a:srgbClr val="002060"/>
                </a:solidFill>
                <a:latin typeface="Simplified Arabic" panose="02020603050405020304" pitchFamily="18" charset="-78"/>
                <a:cs typeface="Simplified Arabic" panose="02020603050405020304" pitchFamily="18" charset="-78"/>
              </a:rPr>
              <a:t>إتيكيت المناسبات والبطاقات.</a:t>
            </a:r>
          </a:p>
          <a:p>
            <a:pPr marL="342900" indent="-342900" algn="justLow" rtl="1">
              <a:buFont typeface="Wingdings" panose="05000000000000000000" pitchFamily="2" charset="2"/>
              <a:buChar char="Ø"/>
            </a:pPr>
            <a:r>
              <a:rPr lang="ar-SA" sz="2400" b="1" dirty="0" smtClean="0">
                <a:solidFill>
                  <a:srgbClr val="002060"/>
                </a:solidFill>
                <a:latin typeface="Simplified Arabic" panose="02020603050405020304" pitchFamily="18" charset="-78"/>
                <a:cs typeface="Simplified Arabic" panose="02020603050405020304" pitchFamily="18" charset="-78"/>
              </a:rPr>
              <a:t>التعرف </a:t>
            </a:r>
            <a:r>
              <a:rPr lang="ar-SA" sz="2400" b="1" dirty="0">
                <a:solidFill>
                  <a:srgbClr val="002060"/>
                </a:solidFill>
                <a:latin typeface="Simplified Arabic" panose="02020603050405020304" pitchFamily="18" charset="-78"/>
                <a:cs typeface="Simplified Arabic" panose="02020603050405020304" pitchFamily="18" charset="-78"/>
              </a:rPr>
              <a:t>على إتيكيت الزيارات.</a:t>
            </a:r>
          </a:p>
          <a:p>
            <a:pPr marL="342900" indent="-342900" algn="justLow" rtl="1">
              <a:buFont typeface="Wingdings" panose="05000000000000000000" pitchFamily="2" charset="2"/>
              <a:buChar char="Ø"/>
            </a:pPr>
            <a:r>
              <a:rPr lang="ar-SA" sz="2400" b="1" dirty="0" smtClean="0">
                <a:solidFill>
                  <a:srgbClr val="002060"/>
                </a:solidFill>
                <a:latin typeface="Simplified Arabic" panose="02020603050405020304" pitchFamily="18" charset="-78"/>
                <a:cs typeface="Simplified Arabic" panose="02020603050405020304" pitchFamily="18" charset="-78"/>
              </a:rPr>
              <a:t>فهم </a:t>
            </a:r>
            <a:r>
              <a:rPr lang="ar-SA" sz="2400" b="1" dirty="0">
                <a:solidFill>
                  <a:srgbClr val="002060"/>
                </a:solidFill>
                <a:latin typeface="Simplified Arabic" panose="02020603050405020304" pitchFamily="18" charset="-78"/>
                <a:cs typeface="Simplified Arabic" panose="02020603050405020304" pitchFamily="18" charset="-78"/>
              </a:rPr>
              <a:t>آداب المسير .</a:t>
            </a:r>
          </a:p>
          <a:p>
            <a:pPr marL="342900" indent="-342900" algn="justLow" rtl="1">
              <a:buFont typeface="Wingdings" panose="05000000000000000000" pitchFamily="2" charset="2"/>
              <a:buChar char="Ø"/>
            </a:pPr>
            <a:r>
              <a:rPr lang="ar-SA" sz="2400" b="1" dirty="0" smtClean="0">
                <a:solidFill>
                  <a:srgbClr val="002060"/>
                </a:solidFill>
                <a:latin typeface="Simplified Arabic" panose="02020603050405020304" pitchFamily="18" charset="-78"/>
                <a:cs typeface="Simplified Arabic" panose="02020603050405020304" pitchFamily="18" charset="-78"/>
              </a:rPr>
              <a:t>تحديد </a:t>
            </a:r>
            <a:r>
              <a:rPr lang="ar-SA" sz="2400" b="1" dirty="0">
                <a:solidFill>
                  <a:srgbClr val="002060"/>
                </a:solidFill>
                <a:latin typeface="Simplified Arabic" panose="02020603050405020304" pitchFamily="18" charset="-78"/>
                <a:cs typeface="Simplified Arabic" panose="02020603050405020304" pitchFamily="18" charset="-78"/>
              </a:rPr>
              <a:t>بعض أصول آداب التعامل داخل الأسرة.</a:t>
            </a:r>
          </a:p>
        </p:txBody>
      </p:sp>
      <p:pic>
        <p:nvPicPr>
          <p:cNvPr id="3" name="Picture 2"/>
          <p:cNvPicPr>
            <a:picLocks noChangeAspect="1"/>
          </p:cNvPicPr>
          <p:nvPr/>
        </p:nvPicPr>
        <p:blipFill>
          <a:blip r:embed="rId3"/>
          <a:stretch>
            <a:fillRect/>
          </a:stretch>
        </p:blipFill>
        <p:spPr>
          <a:xfrm rot="10800000" flipV="1">
            <a:off x="228600" y="2158117"/>
            <a:ext cx="3048000" cy="2625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91300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barn(inVertical)">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barn(inVertical)">
                                      <p:cBhvr>
                                        <p:cTn id="31" dur="500"/>
                                        <p:tgtEl>
                                          <p:spTgt spid="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barn(inVertical)">
                                      <p:cBhvr>
                                        <p:cTn id="36" dur="500"/>
                                        <p:tgtEl>
                                          <p:spTgt spid="9">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animEffect transition="in" filter="barn(inVertical)">
                                      <p:cBhvr>
                                        <p:cTn id="41" dur="500"/>
                                        <p:tgtEl>
                                          <p:spTgt spid="9">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xEl>
                                              <p:pRg st="6" end="6"/>
                                            </p:txEl>
                                          </p:spTgt>
                                        </p:tgtEl>
                                        <p:attrNameLst>
                                          <p:attrName>style.visibility</p:attrName>
                                        </p:attrNameLst>
                                      </p:cBhvr>
                                      <p:to>
                                        <p:strVal val="visible"/>
                                      </p:to>
                                    </p:set>
                                    <p:animEffect transition="in" filter="barn(inVertical)">
                                      <p:cBhvr>
                                        <p:cTn id="46"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07CD1E3675BD4affA6CA63955D31575C# #AutoShape 3"/>
          <p:cNvSpPr>
            <a:spLocks noChangeArrowheads="1"/>
          </p:cNvSpPr>
          <p:nvPr/>
        </p:nvSpPr>
        <p:spPr bwMode="auto">
          <a:xfrm>
            <a:off x="809625" y="1781175"/>
            <a:ext cx="7524750" cy="2347913"/>
          </a:xfrm>
          <a:prstGeom prst="rect">
            <a:avLst/>
          </a:prstGeom>
          <a:solidFill>
            <a:srgbClr val="C300E6">
              <a:lumMod val="60000"/>
              <a:lumOff val="40000"/>
              <a:alpha val="78000"/>
            </a:srgbClr>
          </a:solidFill>
          <a:ln w="12700">
            <a:solidFill>
              <a:srgbClr val="FFFFFF"/>
            </a:solidFill>
            <a:miter lim="800000"/>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srgbClr val="808080"/>
              </a:solidFill>
              <a:effectLst/>
              <a:uLnTx/>
              <a:uFillTx/>
            </a:endParaRPr>
          </a:p>
        </p:txBody>
      </p:sp>
      <p:sp>
        <p:nvSpPr>
          <p:cNvPr id="9" name="AutoShape 3" descr="D8FCD644EF414d608FD23FABDBB2453F# #AutoShape 3"/>
          <p:cNvSpPr>
            <a:spLocks noChangeArrowheads="1"/>
          </p:cNvSpPr>
          <p:nvPr/>
        </p:nvSpPr>
        <p:spPr bwMode="auto">
          <a:xfrm>
            <a:off x="914400" y="1638300"/>
            <a:ext cx="7315200" cy="2378075"/>
          </a:xfrm>
          <a:prstGeom prst="rect">
            <a:avLst/>
          </a:prstGeom>
          <a:solidFill>
            <a:srgbClr val="C300E6">
              <a:lumMod val="75000"/>
              <a:alpha val="80000"/>
            </a:srgbClr>
          </a:solidFill>
          <a:ln w="12700">
            <a:solidFill>
              <a:srgbClr val="FFFFFF"/>
            </a:solidFill>
            <a:miter lim="800000"/>
            <a:headEnd/>
            <a:tailEnd/>
          </a:ln>
        </p:spPr>
        <p:txBody>
          <a:bodyPr wrap="none" anchor="ctr"/>
          <a:lstStyle/>
          <a:p>
            <a:pPr algn="ctr" rtl="1"/>
            <a:r>
              <a:rPr lang="ar-EG" altLang="zh-CN" sz="4800" b="1" kern="0" dirty="0">
                <a:solidFill>
                  <a:srgbClr val="FFFFFF"/>
                </a:solidFill>
                <a:latin typeface="Arial" pitchFamily="34" charset="0"/>
                <a:ea typeface="Microsoft YaHei" pitchFamily="34" charset="-122"/>
              </a:rPr>
              <a:t>إتيكيت </a:t>
            </a:r>
            <a:r>
              <a:rPr lang="ar-EG" sz="4800" b="1" kern="0" dirty="0" smtClean="0">
                <a:solidFill>
                  <a:srgbClr val="FFFFFF"/>
                </a:solidFill>
                <a:latin typeface="Arial" pitchFamily="34" charset="0"/>
                <a:ea typeface="Microsoft YaHei" pitchFamily="34" charset="-122"/>
              </a:rPr>
              <a:t>الملابس</a:t>
            </a:r>
            <a:endParaRPr lang="en-US" sz="4800" b="1" kern="0" dirty="0">
              <a:solidFill>
                <a:srgbClr val="FFFFFF"/>
              </a:solidFill>
              <a:latin typeface="Arial" pitchFamily="34" charset="0"/>
              <a:ea typeface="Microsoft YaHei" pitchFamily="34" charset="-122"/>
            </a:endParaRPr>
          </a:p>
        </p:txBody>
      </p:sp>
      <p:sp>
        <p:nvSpPr>
          <p:cNvPr id="10" name="Rectangle 13" descr="FD1DDF730CE4456e89755B07FE1653D0# #Rectangle 13"/>
          <p:cNvSpPr>
            <a:spLocks noChangeArrowheads="1"/>
          </p:cNvSpPr>
          <p:nvPr/>
        </p:nvSpPr>
        <p:spPr bwMode="auto">
          <a:xfrm>
            <a:off x="1081088" y="199707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292401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Bottom)">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3"/>
          <p:cNvSpPr>
            <a:spLocks noChangeArrowheads="1"/>
          </p:cNvSpPr>
          <p:nvPr/>
        </p:nvSpPr>
        <p:spPr bwMode="auto">
          <a:xfrm>
            <a:off x="5895343" y="2219792"/>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5932925" y="2225794"/>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5951559" y="3785957"/>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5951559" y="2242596"/>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5900144" y="4380020"/>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5951559" y="4398021"/>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6568253" y="1990606"/>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6727608" y="2056575"/>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5973175" y="2422005"/>
            <a:ext cx="1946616" cy="190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814" b="1" dirty="0">
                <a:solidFill>
                  <a:srgbClr val="000000"/>
                </a:solidFill>
              </a:rPr>
              <a:t>تتطلب الحياة المتحضرة أن يعطي الشخص أهمية للقواعد المنظمة والسائدة في المجتمع الذي يعيش فيه بالنسبة للملابس خاصة في المناسبات الرسمية</a:t>
            </a:r>
            <a:endParaRPr lang="en-US" sz="1814" b="1" dirty="0">
              <a:solidFill>
                <a:srgbClr val="000000"/>
              </a:solidFill>
            </a:endParaRPr>
          </a:p>
        </p:txBody>
      </p:sp>
      <p:sp>
        <p:nvSpPr>
          <p:cNvPr id="31" name="AutoShape 3"/>
          <p:cNvSpPr>
            <a:spLocks noChangeArrowheads="1"/>
          </p:cNvSpPr>
          <p:nvPr/>
        </p:nvSpPr>
        <p:spPr bwMode="auto">
          <a:xfrm>
            <a:off x="3592135" y="2221451"/>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3629716" y="2227453"/>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3648350" y="3787615"/>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3648350" y="2244255"/>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3596935" y="4381679"/>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3648350" y="4399680"/>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4265044" y="1992264"/>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4424399" y="2058234"/>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3669967" y="2463387"/>
            <a:ext cx="1946616" cy="178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66" b="1" dirty="0">
                <a:solidFill>
                  <a:srgbClr val="000000"/>
                </a:solidFill>
              </a:rPr>
              <a:t>وفي الدول العربية مثلاً لا توجد ملابس رسمية خاصة لأي المناسبات، ويكتفي بالملابس العادية الداكنة</a:t>
            </a:r>
            <a:endParaRPr lang="en-US" sz="1966" b="1" dirty="0">
              <a:solidFill>
                <a:srgbClr val="000000"/>
              </a:solidFill>
            </a:endParaRPr>
          </a:p>
        </p:txBody>
      </p:sp>
      <p:sp>
        <p:nvSpPr>
          <p:cNvPr id="45" name="AutoShape 3"/>
          <p:cNvSpPr>
            <a:spLocks noChangeArrowheads="1"/>
          </p:cNvSpPr>
          <p:nvPr/>
        </p:nvSpPr>
        <p:spPr bwMode="auto">
          <a:xfrm>
            <a:off x="1288926" y="2223109"/>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1326508" y="2229111"/>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1345142" y="3789274"/>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1345142" y="2245913"/>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1293727" y="4383337"/>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1345142" y="4401339"/>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1961836" y="1993923"/>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2121191" y="2059892"/>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1305782" y="2555717"/>
            <a:ext cx="1946616" cy="128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000" b="1" dirty="0">
                <a:solidFill>
                  <a:srgbClr val="000000"/>
                </a:solidFill>
              </a:rPr>
              <a:t>تنقسم الملابس الى :</a:t>
            </a:r>
          </a:p>
          <a:p>
            <a:pPr algn="justLow" defTabSz="339643" rtl="1" fontAlgn="base" hangingPunct="0">
              <a:lnSpc>
                <a:spcPct val="93000"/>
              </a:lnSpc>
              <a:spcBef>
                <a:spcPct val="0"/>
              </a:spcBef>
              <a:spcAft>
                <a:spcPct val="0"/>
              </a:spcAft>
              <a:buSzPct val="100000"/>
            </a:pPr>
            <a:r>
              <a:rPr lang="ar-EG" sz="2117" b="1" dirty="0">
                <a:solidFill>
                  <a:srgbClr val="000000"/>
                </a:solidFill>
              </a:rPr>
              <a:t>* الملابس الرسمية</a:t>
            </a:r>
          </a:p>
          <a:p>
            <a:pPr algn="justLow" defTabSz="339643" rtl="1" fontAlgn="base" hangingPunct="0">
              <a:lnSpc>
                <a:spcPct val="93000"/>
              </a:lnSpc>
              <a:spcBef>
                <a:spcPct val="0"/>
              </a:spcBef>
              <a:spcAft>
                <a:spcPct val="0"/>
              </a:spcAft>
              <a:buSzPct val="100000"/>
            </a:pPr>
            <a:r>
              <a:rPr lang="ar-EG" sz="2117" b="1" dirty="0">
                <a:solidFill>
                  <a:srgbClr val="000000"/>
                </a:solidFill>
              </a:rPr>
              <a:t>* الملابس الغير   </a:t>
            </a:r>
            <a:br>
              <a:rPr lang="ar-EG" sz="2117" b="1" dirty="0">
                <a:solidFill>
                  <a:srgbClr val="000000"/>
                </a:solidFill>
              </a:rPr>
            </a:br>
            <a:r>
              <a:rPr lang="ar-EG" sz="2117" b="1" dirty="0">
                <a:solidFill>
                  <a:srgbClr val="000000"/>
                </a:solidFill>
              </a:rPr>
              <a:t>   رسمية</a:t>
            </a:r>
            <a:endParaRPr lang="en-US" sz="2117" b="1" dirty="0">
              <a:solidFill>
                <a:srgbClr val="000000"/>
              </a:solidFill>
            </a:endParaRPr>
          </a:p>
        </p:txBody>
      </p:sp>
      <p:sp>
        <p:nvSpPr>
          <p:cNvPr id="59" name="Wave 58"/>
          <p:cNvSpPr/>
          <p:nvPr/>
        </p:nvSpPr>
        <p:spPr>
          <a:xfrm>
            <a:off x="3048000" y="161849"/>
            <a:ext cx="2925175"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الملابس</a:t>
            </a:r>
          </a:p>
        </p:txBody>
      </p:sp>
    </p:spTree>
    <p:extLst>
      <p:ext uri="{BB962C8B-B14F-4D97-AF65-F5344CB8AC3E}">
        <p14:creationId xmlns:p14="http://schemas.microsoft.com/office/powerpoint/2010/main" val="42375719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3"/>
          <p:cNvSpPr>
            <a:spLocks noChangeArrowheads="1"/>
          </p:cNvSpPr>
          <p:nvPr/>
        </p:nvSpPr>
        <p:spPr bwMode="auto">
          <a:xfrm>
            <a:off x="7044817" y="2019886"/>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7082399" y="2025888"/>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7101033" y="3586051"/>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7101033" y="2042690"/>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7049618" y="4180114"/>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7101033" y="4198115"/>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717727" y="1790700"/>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877082" y="1856669"/>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122649" y="2222098"/>
            <a:ext cx="1946616" cy="20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66" b="1" dirty="0">
                <a:solidFill>
                  <a:srgbClr val="000000"/>
                </a:solidFill>
              </a:rPr>
              <a:t>في مآدب العشاء الرسمية والحفلات الرسمية الكبرى بأنواعها قد يرتدي الرجال البدلة السموكن أو الفرك أو البونجور</a:t>
            </a:r>
            <a:endParaRPr lang="en-US" sz="1966" b="1" dirty="0">
              <a:solidFill>
                <a:srgbClr val="000000"/>
              </a:solidFill>
            </a:endParaRPr>
          </a:p>
        </p:txBody>
      </p:sp>
      <p:sp>
        <p:nvSpPr>
          <p:cNvPr id="31" name="AutoShape 3"/>
          <p:cNvSpPr>
            <a:spLocks noChangeArrowheads="1"/>
          </p:cNvSpPr>
          <p:nvPr/>
        </p:nvSpPr>
        <p:spPr bwMode="auto">
          <a:xfrm>
            <a:off x="4741609" y="2021545"/>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779190" y="2027547"/>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797824" y="3587709"/>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797824" y="2044349"/>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746409" y="4181773"/>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797824" y="4199774"/>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414518" y="1792358"/>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573873" y="1858328"/>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819441" y="2263482"/>
            <a:ext cx="1946616" cy="190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814" b="1" dirty="0">
                <a:solidFill>
                  <a:srgbClr val="000000"/>
                </a:solidFill>
              </a:rPr>
              <a:t>يجوز في معظم البلدان إرتداء بدلة داكنة اللون حيث لا تلبس الملابس الرسمية (الفراك والسموكن أو البنجور) إلا في بعض الدول الملكية</a:t>
            </a:r>
            <a:endParaRPr lang="en-US" sz="1814" b="1" dirty="0">
              <a:solidFill>
                <a:srgbClr val="000000"/>
              </a:solidFill>
            </a:endParaRPr>
          </a:p>
        </p:txBody>
      </p:sp>
      <p:sp>
        <p:nvSpPr>
          <p:cNvPr id="45" name="AutoShape 3"/>
          <p:cNvSpPr>
            <a:spLocks noChangeArrowheads="1"/>
          </p:cNvSpPr>
          <p:nvPr/>
        </p:nvSpPr>
        <p:spPr bwMode="auto">
          <a:xfrm>
            <a:off x="2438400" y="2023203"/>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475982" y="2029205"/>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494616" y="3589368"/>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494616" y="2046007"/>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443201" y="4183431"/>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494616" y="4201433"/>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111310" y="1794017"/>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270665" y="1859986"/>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455256" y="2239869"/>
            <a:ext cx="1946616" cy="190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814" b="1" dirty="0">
                <a:solidFill>
                  <a:srgbClr val="000000"/>
                </a:solidFill>
              </a:rPr>
              <a:t>ولا يجوز في الاحتفالات الرسمية عدم ارتداء البدلة الكاملة ويستثنى من ذلك رجال الدين والدبلوماسيين المحافظون على أزياء وطنية خاصة </a:t>
            </a:r>
            <a:endParaRPr lang="en-US" sz="1814" b="1" dirty="0">
              <a:solidFill>
                <a:srgbClr val="000000"/>
              </a:solidFill>
            </a:endParaRPr>
          </a:p>
        </p:txBody>
      </p:sp>
      <p:sp>
        <p:nvSpPr>
          <p:cNvPr id="59" name="Wave 58"/>
          <p:cNvSpPr/>
          <p:nvPr/>
        </p:nvSpPr>
        <p:spPr>
          <a:xfrm>
            <a:off x="3048000" y="161849"/>
            <a:ext cx="2925175"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الملابس </a:t>
            </a:r>
            <a:r>
              <a:rPr lang="ar-EG" sz="3200" b="1" dirty="0" smtClean="0">
                <a:latin typeface="Simplified Arabic" panose="02020603050405020304" pitchFamily="18" charset="-78"/>
                <a:cs typeface="Simplified Arabic" panose="02020603050405020304" pitchFamily="18" charset="-78"/>
              </a:rPr>
              <a:t>الرسمية</a:t>
            </a:r>
            <a:endParaRPr lang="ar-EG" sz="3200" b="1" dirty="0">
              <a:latin typeface="Simplified Arabic" panose="02020603050405020304" pitchFamily="18" charset="-78"/>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63131" y="1790700"/>
            <a:ext cx="2302188" cy="3222340"/>
          </a:xfrm>
          <a:prstGeom prst="rect">
            <a:avLst/>
          </a:prstGeom>
        </p:spPr>
      </p:pic>
    </p:spTree>
    <p:extLst>
      <p:ext uri="{BB962C8B-B14F-4D97-AF65-F5344CB8AC3E}">
        <p14:creationId xmlns:p14="http://schemas.microsoft.com/office/powerpoint/2010/main" val="27503115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3"/>
          <p:cNvSpPr>
            <a:spLocks noChangeArrowheads="1"/>
          </p:cNvSpPr>
          <p:nvPr/>
        </p:nvSpPr>
        <p:spPr bwMode="auto">
          <a:xfrm>
            <a:off x="7015747" y="2019886"/>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7053329" y="2025888"/>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7071963" y="3586051"/>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7071963" y="2042690"/>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7020548" y="4180114"/>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7071963" y="4198115"/>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688657" y="1790700"/>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848012" y="1856669"/>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093579" y="2222099"/>
            <a:ext cx="1946616" cy="149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66" b="1" dirty="0">
                <a:solidFill>
                  <a:srgbClr val="000000"/>
                </a:solidFill>
              </a:rPr>
              <a:t>انتشرت الملابس الغير رسمية (الكاجول) بشكل لافت منذ أوائل التسعينات القرن الماضي</a:t>
            </a:r>
            <a:endParaRPr lang="en-US" sz="1966" b="1" dirty="0">
              <a:solidFill>
                <a:srgbClr val="000000"/>
              </a:solidFill>
            </a:endParaRPr>
          </a:p>
        </p:txBody>
      </p:sp>
      <p:sp>
        <p:nvSpPr>
          <p:cNvPr id="31" name="AutoShape 3"/>
          <p:cNvSpPr>
            <a:spLocks noChangeArrowheads="1"/>
          </p:cNvSpPr>
          <p:nvPr/>
        </p:nvSpPr>
        <p:spPr bwMode="auto">
          <a:xfrm>
            <a:off x="4712539" y="2021545"/>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750120" y="2027547"/>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768754" y="3587709"/>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768754" y="2044349"/>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717339" y="4181773"/>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768754" y="4199774"/>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385448" y="1792358"/>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544803" y="1858328"/>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790371" y="2263482"/>
            <a:ext cx="1946616" cy="190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814" b="1" dirty="0">
                <a:solidFill>
                  <a:srgbClr val="000000"/>
                </a:solidFill>
              </a:rPr>
              <a:t>وتتطلب كثير من الوظائف الرسمية ضرورة ارتداء الملابس الرسمية ولكن الاتجاة إلى ارتداء الملابس الغير رسمية تخطى ذلك أيضاً</a:t>
            </a:r>
            <a:endParaRPr lang="en-US" sz="1814" b="1" dirty="0">
              <a:solidFill>
                <a:srgbClr val="000000"/>
              </a:solidFill>
            </a:endParaRPr>
          </a:p>
        </p:txBody>
      </p:sp>
      <p:sp>
        <p:nvSpPr>
          <p:cNvPr id="45" name="AutoShape 3"/>
          <p:cNvSpPr>
            <a:spLocks noChangeArrowheads="1"/>
          </p:cNvSpPr>
          <p:nvPr/>
        </p:nvSpPr>
        <p:spPr bwMode="auto">
          <a:xfrm>
            <a:off x="2409330" y="2023203"/>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446912" y="2029205"/>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465546" y="3589368"/>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465546" y="2046007"/>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414131" y="4183431"/>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465546" y="4201433"/>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082240" y="1794017"/>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241595" y="1859986"/>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426186" y="2239869"/>
            <a:ext cx="1946616" cy="190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814" b="1" dirty="0">
                <a:solidFill>
                  <a:srgbClr val="000000"/>
                </a:solidFill>
              </a:rPr>
              <a:t>في كل الأحوال يجب على الإنسان أن يكون أنيقاً وأكثر هنداماً وأن يراعي اختيار الزي المناسب سواء في العمل أو البيت وغير ذلك</a:t>
            </a:r>
            <a:endParaRPr lang="en-US" sz="1814" b="1" dirty="0">
              <a:solidFill>
                <a:srgbClr val="000000"/>
              </a:solidFill>
            </a:endParaRPr>
          </a:p>
        </p:txBody>
      </p:sp>
      <p:sp>
        <p:nvSpPr>
          <p:cNvPr id="59" name="Wave 58"/>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smtClean="0">
                <a:latin typeface="Simplified Arabic" panose="02020603050405020304" pitchFamily="18" charset="-78"/>
                <a:cs typeface="Simplified Arabic" panose="02020603050405020304" pitchFamily="18" charset="-78"/>
              </a:rPr>
              <a:t>الملابس الغير الرسمية</a:t>
            </a:r>
            <a:endParaRPr lang="ar-EG" sz="3200" b="1" dirty="0">
              <a:latin typeface="Simplified Arabic" panose="02020603050405020304" pitchFamily="18" charset="-78"/>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136984" y="1964071"/>
            <a:ext cx="2077405" cy="2918410"/>
          </a:xfrm>
          <a:prstGeom prst="rect">
            <a:avLst/>
          </a:prstGeom>
        </p:spPr>
      </p:pic>
    </p:spTree>
    <p:extLst>
      <p:ext uri="{BB962C8B-B14F-4D97-AF65-F5344CB8AC3E}">
        <p14:creationId xmlns:p14="http://schemas.microsoft.com/office/powerpoint/2010/main" val="8419104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07CD1E3675BD4affA6CA63955D31575C# #AutoShape 3"/>
          <p:cNvSpPr>
            <a:spLocks noChangeArrowheads="1"/>
          </p:cNvSpPr>
          <p:nvPr/>
        </p:nvSpPr>
        <p:spPr bwMode="auto">
          <a:xfrm>
            <a:off x="809625" y="1781175"/>
            <a:ext cx="7524750" cy="2347913"/>
          </a:xfrm>
          <a:prstGeom prst="rect">
            <a:avLst/>
          </a:prstGeom>
          <a:solidFill>
            <a:srgbClr val="C300E6">
              <a:lumMod val="60000"/>
              <a:lumOff val="40000"/>
              <a:alpha val="78000"/>
            </a:srgbClr>
          </a:solidFill>
          <a:ln w="12700">
            <a:solidFill>
              <a:srgbClr val="FFFFFF"/>
            </a:solidFill>
            <a:miter lim="800000"/>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srgbClr val="808080"/>
              </a:solidFill>
              <a:effectLst/>
              <a:uLnTx/>
              <a:uFillTx/>
            </a:endParaRPr>
          </a:p>
        </p:txBody>
      </p:sp>
      <p:sp>
        <p:nvSpPr>
          <p:cNvPr id="9" name="AutoShape 3" descr="D8FCD644EF414d608FD23FABDBB2453F# #AutoShape 3"/>
          <p:cNvSpPr>
            <a:spLocks noChangeArrowheads="1"/>
          </p:cNvSpPr>
          <p:nvPr/>
        </p:nvSpPr>
        <p:spPr bwMode="auto">
          <a:xfrm>
            <a:off x="914400" y="1638300"/>
            <a:ext cx="7315200" cy="2378075"/>
          </a:xfrm>
          <a:prstGeom prst="rect">
            <a:avLst/>
          </a:prstGeom>
          <a:solidFill>
            <a:srgbClr val="C300E6">
              <a:lumMod val="75000"/>
              <a:alpha val="80000"/>
            </a:srgbClr>
          </a:solidFill>
          <a:ln w="12700">
            <a:solidFill>
              <a:srgbClr val="FFFFFF"/>
            </a:solidFill>
            <a:miter lim="800000"/>
            <a:headEnd/>
            <a:tailEnd/>
          </a:ln>
        </p:spPr>
        <p:txBody>
          <a:bodyPr wrap="none" anchor="ctr"/>
          <a:lstStyle/>
          <a:p>
            <a:pPr algn="ctr" rtl="1"/>
            <a:r>
              <a:rPr lang="ar-EG" altLang="zh-CN" sz="4800" b="1" kern="0" dirty="0">
                <a:solidFill>
                  <a:srgbClr val="FFFFFF"/>
                </a:solidFill>
                <a:latin typeface="Arial" pitchFamily="34" charset="0"/>
                <a:ea typeface="Microsoft YaHei" pitchFamily="34" charset="-122"/>
              </a:rPr>
              <a:t>إتيكيت </a:t>
            </a:r>
            <a:r>
              <a:rPr lang="ar-EG" sz="4800" b="1" kern="0" dirty="0" smtClean="0">
                <a:solidFill>
                  <a:srgbClr val="FFFFFF"/>
                </a:solidFill>
                <a:latin typeface="Arial" pitchFamily="34" charset="0"/>
                <a:ea typeface="Microsoft YaHei" pitchFamily="34" charset="-122"/>
              </a:rPr>
              <a:t>الحفلات </a:t>
            </a:r>
            <a:r>
              <a:rPr lang="ar-EG" sz="4800" b="1" kern="0" dirty="0">
                <a:solidFill>
                  <a:srgbClr val="FFFFFF"/>
                </a:solidFill>
                <a:latin typeface="Arial" pitchFamily="34" charset="0"/>
                <a:ea typeface="Microsoft YaHei" pitchFamily="34" charset="-122"/>
              </a:rPr>
              <a:t>والولائم</a:t>
            </a:r>
            <a:endParaRPr lang="en-US" sz="4800" b="1" kern="0" dirty="0">
              <a:solidFill>
                <a:srgbClr val="FFFFFF"/>
              </a:solidFill>
              <a:latin typeface="Arial" pitchFamily="34" charset="0"/>
              <a:ea typeface="Microsoft YaHei" pitchFamily="34" charset="-122"/>
            </a:endParaRPr>
          </a:p>
        </p:txBody>
      </p:sp>
      <p:sp>
        <p:nvSpPr>
          <p:cNvPr id="10" name="Rectangle 13" descr="FD1DDF730CE4456e89755B07FE1653D0# #Rectangle 13"/>
          <p:cNvSpPr>
            <a:spLocks noChangeArrowheads="1"/>
          </p:cNvSpPr>
          <p:nvPr/>
        </p:nvSpPr>
        <p:spPr bwMode="auto">
          <a:xfrm>
            <a:off x="1081088" y="199707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398984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Bottom)">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bwMode="auto">
          <a:xfrm>
            <a:off x="726198" y="1659887"/>
            <a:ext cx="7656203" cy="1687546"/>
          </a:xfrm>
          <a:prstGeom prst="rect">
            <a:avLst/>
          </a:prstGeom>
          <a:gradFill flip="none" rotWithShape="1">
            <a:gsLst>
              <a:gs pos="0">
                <a:srgbClr val="00B8FF">
                  <a:shade val="30000"/>
                  <a:satMod val="115000"/>
                </a:srgbClr>
              </a:gs>
              <a:gs pos="50000">
                <a:srgbClr val="00B8FF">
                  <a:shade val="67500"/>
                  <a:satMod val="115000"/>
                </a:srgbClr>
              </a:gs>
              <a:gs pos="100000">
                <a:srgbClr val="00B8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69127" tIns="34564" rIns="69127" bIns="34564" numCol="1" rtlCol="1" anchor="t" anchorCtr="0" compatLnSpc="1">
            <a:prstTxWarp prst="textNoShape">
              <a:avLst/>
            </a:prstTxWarp>
          </a:bodyPr>
          <a:lstStyle/>
          <a:p>
            <a:pPr algn="ctr" defTabSz="339643" rtl="1" fontAlgn="base" hangingPunct="0">
              <a:spcBef>
                <a:spcPct val="0"/>
              </a:spcBef>
              <a:spcAft>
                <a:spcPct val="0"/>
              </a:spcAft>
              <a:buSzPct val="100000"/>
            </a:pPr>
            <a:r>
              <a:rPr lang="ar-SA" sz="2117" b="1" dirty="0">
                <a:solidFill>
                  <a:srgbClr val="000000"/>
                </a:solidFill>
              </a:rPr>
              <a:t>يعتبر سلوك الشخص في الحفلات والولائم، وبصفة خاصة على المائدة انعكاساً للمجتمع والطبقة التي ينتمي إليها هذا الشخص، وتعتبر الحفلات والولائم مدخلاً هاماً للحياة الرسمية والاجتماعية ويحرص رجال المجتمع كما رجال السياسة والدبلوماسية </a:t>
            </a:r>
            <a:r>
              <a:rPr lang="ar-EG" sz="2117" b="1" dirty="0">
                <a:solidFill>
                  <a:srgbClr val="000000"/>
                </a:solidFill>
              </a:rPr>
              <a:t>        </a:t>
            </a:r>
            <a:r>
              <a:rPr lang="ar-SA" sz="2117" b="1" dirty="0">
                <a:solidFill>
                  <a:srgbClr val="000000"/>
                </a:solidFill>
              </a:rPr>
              <a:t>على إقامة هذه الحفلات والمآدب من أجل كسب عدد من الصداقات وتسهيل </a:t>
            </a:r>
            <a:r>
              <a:rPr lang="ar-EG" sz="2117" b="1" dirty="0">
                <a:solidFill>
                  <a:srgbClr val="000000"/>
                </a:solidFill>
              </a:rPr>
              <a:t>         </a:t>
            </a:r>
            <a:r>
              <a:rPr lang="ar-SA" sz="2117" b="1" dirty="0">
                <a:solidFill>
                  <a:srgbClr val="000000"/>
                </a:solidFill>
              </a:rPr>
              <a:t>عملية الاتصال بالناس</a:t>
            </a:r>
          </a:p>
        </p:txBody>
      </p:sp>
      <p:sp>
        <p:nvSpPr>
          <p:cNvPr id="60" name="Rectangle 59"/>
          <p:cNvSpPr/>
          <p:nvPr/>
        </p:nvSpPr>
        <p:spPr bwMode="auto">
          <a:xfrm>
            <a:off x="761413" y="3695869"/>
            <a:ext cx="7620800" cy="1175798"/>
          </a:xfrm>
          <a:prstGeom prst="rect">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93000"/>
              </a:lnSpc>
              <a:spcBef>
                <a:spcPct val="0"/>
              </a:spcBef>
              <a:spcAft>
                <a:spcPct val="0"/>
              </a:spcAft>
              <a:buSzPct val="100000"/>
            </a:pPr>
            <a:endParaRPr lang="ar-EG" sz="680" b="1" dirty="0">
              <a:solidFill>
                <a:srgbClr val="000000"/>
              </a:solidFill>
            </a:endParaRPr>
          </a:p>
          <a:p>
            <a:pPr algn="ctr" defTabSz="339643" rtl="1" fontAlgn="base" hangingPunct="0">
              <a:lnSpc>
                <a:spcPct val="93000"/>
              </a:lnSpc>
              <a:spcBef>
                <a:spcPct val="0"/>
              </a:spcBef>
              <a:spcAft>
                <a:spcPct val="0"/>
              </a:spcAft>
              <a:buSzPct val="100000"/>
            </a:pPr>
            <a:r>
              <a:rPr lang="ar-SA" sz="2117" b="1" dirty="0">
                <a:solidFill>
                  <a:srgbClr val="000000"/>
                </a:solidFill>
              </a:rPr>
              <a:t>وقد أجمع خبراء الاتيكيت على أن هناك قائمة واضحة لعشرين سلوك لا يجب </a:t>
            </a:r>
            <a:r>
              <a:rPr lang="ar-EG" sz="2117" b="1" dirty="0">
                <a:solidFill>
                  <a:srgbClr val="000000"/>
                </a:solidFill>
              </a:rPr>
              <a:t> </a:t>
            </a:r>
            <a:r>
              <a:rPr lang="ar-SA" sz="2117" b="1" dirty="0">
                <a:solidFill>
                  <a:srgbClr val="000000"/>
                </a:solidFill>
              </a:rPr>
              <a:t>ممارستها أمام الناس وخاصة في المناسبات المختلفة والمآدب والحفلات وهذه السلوكيات الغير مقبوله </a:t>
            </a:r>
          </a:p>
        </p:txBody>
      </p:sp>
      <p:sp>
        <p:nvSpPr>
          <p:cNvPr id="5" name="Wave 4"/>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اتيكيت الحفلات والولائم</a:t>
            </a:r>
          </a:p>
        </p:txBody>
      </p:sp>
    </p:spTree>
    <p:extLst>
      <p:ext uri="{BB962C8B-B14F-4D97-AF65-F5344CB8AC3E}">
        <p14:creationId xmlns:p14="http://schemas.microsoft.com/office/powerpoint/2010/main" val="11565444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عشرين سلوك لا يجب  ممارستها أمام الناس </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66</a:t>
            </a:fld>
            <a:endParaRPr lang="en-US"/>
          </a:p>
        </p:txBody>
      </p:sp>
      <p:sp>
        <p:nvSpPr>
          <p:cNvPr id="6" name="TextBox 5"/>
          <p:cNvSpPr txBox="1"/>
          <p:nvPr/>
        </p:nvSpPr>
        <p:spPr>
          <a:xfrm>
            <a:off x="4572000" y="1562100"/>
            <a:ext cx="3771900" cy="3170099"/>
          </a:xfrm>
          <a:prstGeom prst="rect">
            <a:avLst/>
          </a:prstGeom>
          <a:noFill/>
        </p:spPr>
        <p:txBody>
          <a:bodyPr wrap="square" rtlCol="1">
            <a:spAutoFit/>
          </a:bodyPr>
          <a:lstStyle/>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تخليل الأسنان.</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حك الجسم.</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وضع المكياج في الأماكن العامة.</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مضغ اللبان (العلكة</a:t>
            </a:r>
            <a:r>
              <a:rPr lang="ar-EG" sz="2000" b="1" dirty="0" smtClean="0">
                <a:solidFill>
                  <a:srgbClr val="002060"/>
                </a:solidFill>
                <a:latin typeface="Simplified Arabic" panose="02020603050405020304" pitchFamily="18" charset="-78"/>
                <a:cs typeface="Simplified Arabic" panose="02020603050405020304" pitchFamily="18" charset="-78"/>
              </a:rPr>
              <a:t>)</a:t>
            </a:r>
            <a:endParaRPr lang="ar-EG" sz="2000" b="1" dirty="0">
              <a:solidFill>
                <a:srgbClr val="002060"/>
              </a:solidFill>
              <a:latin typeface="Simplified Arabic" panose="02020603050405020304" pitchFamily="18" charset="-78"/>
              <a:cs typeface="Simplified Arabic" panose="02020603050405020304" pitchFamily="18" charset="-78"/>
            </a:endParaRP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العبث في الأنف.</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خلع الحذاء في المناسبات الرسمية.</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التمخط في كم الملابس.</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الحفر في أذنيك والنظر إلى ما </a:t>
            </a:r>
            <a:r>
              <a:rPr lang="ar-EG" sz="2000" b="1" dirty="0" smtClean="0">
                <a:solidFill>
                  <a:srgbClr val="002060"/>
                </a:solidFill>
                <a:latin typeface="Simplified Arabic" panose="02020603050405020304" pitchFamily="18" charset="-78"/>
                <a:cs typeface="Simplified Arabic" panose="02020603050405020304" pitchFamily="18" charset="-78"/>
              </a:rPr>
              <a:t>تخرجه.</a:t>
            </a:r>
            <a:endParaRPr lang="ar-EG" sz="2000" b="1" dirty="0">
              <a:solidFill>
                <a:srgbClr val="002060"/>
              </a:solidFill>
              <a:latin typeface="Simplified Arabic" panose="02020603050405020304" pitchFamily="18" charset="-78"/>
              <a:cs typeface="Simplified Arabic" panose="02020603050405020304" pitchFamily="18" charset="-78"/>
            </a:endParaRP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البصق.</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التجشأ.</a:t>
            </a:r>
          </a:p>
        </p:txBody>
      </p:sp>
      <p:sp>
        <p:nvSpPr>
          <p:cNvPr id="7" name="TextBox 6"/>
          <p:cNvSpPr txBox="1"/>
          <p:nvPr/>
        </p:nvSpPr>
        <p:spPr>
          <a:xfrm>
            <a:off x="685800" y="1562100"/>
            <a:ext cx="3962400" cy="2831544"/>
          </a:xfrm>
          <a:prstGeom prst="rect">
            <a:avLst/>
          </a:prstGeom>
          <a:noFill/>
        </p:spPr>
        <p:txBody>
          <a:bodyPr wrap="square" rtlCol="1">
            <a:spAutoFit/>
          </a:bodyPr>
          <a:lstStyle/>
          <a:p>
            <a:pPr marL="342900" indent="-342900" algn="justLow" rtl="1">
              <a:buFont typeface="Wingdings" panose="05000000000000000000" pitchFamily="2" charset="2"/>
              <a:buChar char="ü"/>
            </a:pPr>
            <a:r>
              <a:rPr lang="ar-EG" b="1" dirty="0" smtClean="0">
                <a:solidFill>
                  <a:srgbClr val="002060"/>
                </a:solidFill>
                <a:latin typeface="Simplified Arabic" panose="02020603050405020304" pitchFamily="18" charset="-78"/>
                <a:cs typeface="Simplified Arabic" panose="02020603050405020304" pitchFamily="18" charset="-78"/>
              </a:rPr>
              <a:t>السعال </a:t>
            </a:r>
            <a:r>
              <a:rPr lang="ar-EG" b="1" dirty="0">
                <a:solidFill>
                  <a:srgbClr val="002060"/>
                </a:solidFill>
                <a:latin typeface="Simplified Arabic" panose="02020603050405020304" pitchFamily="18" charset="-78"/>
                <a:cs typeface="Simplified Arabic" panose="02020603050405020304" pitchFamily="18" charset="-78"/>
              </a:rPr>
              <a:t>والعطس دون أن تغطي فمك أو أنفك.</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 </a:t>
            </a:r>
            <a:r>
              <a:rPr lang="ar-EG" sz="2000" b="1" dirty="0" smtClean="0">
                <a:solidFill>
                  <a:srgbClr val="002060"/>
                </a:solidFill>
                <a:latin typeface="Simplified Arabic" panose="02020603050405020304" pitchFamily="18" charset="-78"/>
                <a:cs typeface="Simplified Arabic" panose="02020603050405020304" pitchFamily="18" charset="-78"/>
              </a:rPr>
              <a:t>شد </a:t>
            </a:r>
            <a:r>
              <a:rPr lang="ar-EG" sz="2000" b="1" dirty="0">
                <a:solidFill>
                  <a:srgbClr val="002060"/>
                </a:solidFill>
                <a:latin typeface="Simplified Arabic" panose="02020603050405020304" pitchFamily="18" charset="-78"/>
                <a:cs typeface="Simplified Arabic" panose="02020603050405020304" pitchFamily="18" charset="-78"/>
              </a:rPr>
              <a:t>ملابسك الداخلية.</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 </a:t>
            </a:r>
            <a:r>
              <a:rPr lang="ar-EG" sz="2000" b="1" dirty="0" smtClean="0">
                <a:solidFill>
                  <a:srgbClr val="002060"/>
                </a:solidFill>
                <a:latin typeface="Simplified Arabic" panose="02020603050405020304" pitchFamily="18" charset="-78"/>
                <a:cs typeface="Simplified Arabic" panose="02020603050405020304" pitchFamily="18" charset="-78"/>
              </a:rPr>
              <a:t>الاستمرار </a:t>
            </a:r>
            <a:r>
              <a:rPr lang="ar-EG" sz="2000" b="1" dirty="0">
                <a:solidFill>
                  <a:srgbClr val="002060"/>
                </a:solidFill>
                <a:latin typeface="Simplified Arabic" panose="02020603050405020304" pitchFamily="18" charset="-78"/>
                <a:cs typeface="Simplified Arabic" panose="02020603050405020304" pitchFamily="18" charset="-78"/>
              </a:rPr>
              <a:t>في غلق وإصلاح ملابسك بعد الخروج من الحمام.</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 </a:t>
            </a:r>
            <a:r>
              <a:rPr lang="ar-EG" sz="2000" b="1" dirty="0" smtClean="0">
                <a:solidFill>
                  <a:srgbClr val="002060"/>
                </a:solidFill>
                <a:latin typeface="Simplified Arabic" panose="02020603050405020304" pitchFamily="18" charset="-78"/>
                <a:cs typeface="Simplified Arabic" panose="02020603050405020304" pitchFamily="18" charset="-78"/>
              </a:rPr>
              <a:t>تمشيط </a:t>
            </a:r>
            <a:r>
              <a:rPr lang="ar-EG" sz="2000" b="1" dirty="0">
                <a:solidFill>
                  <a:srgbClr val="002060"/>
                </a:solidFill>
                <a:latin typeface="Simplified Arabic" panose="02020603050405020304" pitchFamily="18" charset="-78"/>
                <a:cs typeface="Simplified Arabic" panose="02020603050405020304" pitchFamily="18" charset="-78"/>
              </a:rPr>
              <a:t>شعرك بالقرب من أحد.</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قضم </a:t>
            </a:r>
            <a:r>
              <a:rPr lang="ar-EG" sz="2000" b="1" dirty="0">
                <a:solidFill>
                  <a:srgbClr val="002060"/>
                </a:solidFill>
                <a:latin typeface="Simplified Arabic" panose="02020603050405020304" pitchFamily="18" charset="-78"/>
                <a:cs typeface="Simplified Arabic" panose="02020603050405020304" pitchFamily="18" charset="-78"/>
              </a:rPr>
              <a:t>الأظافر وشد الجلد الميت.</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 </a:t>
            </a:r>
            <a:r>
              <a:rPr lang="ar-EG" sz="2000" b="1" dirty="0" smtClean="0">
                <a:solidFill>
                  <a:srgbClr val="002060"/>
                </a:solidFill>
                <a:latin typeface="Simplified Arabic" panose="02020603050405020304" pitchFamily="18" charset="-78"/>
                <a:cs typeface="Simplified Arabic" panose="02020603050405020304" pitchFamily="18" charset="-78"/>
              </a:rPr>
              <a:t>إزالة </a:t>
            </a:r>
            <a:r>
              <a:rPr lang="ar-EG" sz="2000" b="1" dirty="0">
                <a:solidFill>
                  <a:srgbClr val="002060"/>
                </a:solidFill>
                <a:latin typeface="Simplified Arabic" panose="02020603050405020304" pitchFamily="18" charset="-78"/>
                <a:cs typeface="Simplified Arabic" panose="02020603050405020304" pitchFamily="18" charset="-78"/>
              </a:rPr>
              <a:t>طلاء الأظافر.</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 </a:t>
            </a:r>
            <a:r>
              <a:rPr lang="ar-EG" sz="2000" b="1" dirty="0" smtClean="0">
                <a:solidFill>
                  <a:srgbClr val="002060"/>
                </a:solidFill>
                <a:latin typeface="Simplified Arabic" panose="02020603050405020304" pitchFamily="18" charset="-78"/>
                <a:cs typeface="Simplified Arabic" panose="02020603050405020304" pitchFamily="18" charset="-78"/>
              </a:rPr>
              <a:t>التحدث </a:t>
            </a:r>
            <a:r>
              <a:rPr lang="ar-EG" sz="2000" b="1" dirty="0">
                <a:solidFill>
                  <a:srgbClr val="002060"/>
                </a:solidFill>
                <a:latin typeface="Simplified Arabic" panose="02020603050405020304" pitchFamily="18" charset="-78"/>
                <a:cs typeface="Simplified Arabic" panose="02020603050405020304" pitchFamily="18" charset="-78"/>
              </a:rPr>
              <a:t>أثناء وجود طعام في فمك.</a:t>
            </a:r>
          </a:p>
          <a:p>
            <a:pPr marL="342900" indent="-342900" algn="justLow" rtl="1">
              <a:buFont typeface="Wingdings" panose="05000000000000000000" pitchFamily="2" charset="2"/>
              <a:buChar char="ü"/>
            </a:pPr>
            <a:r>
              <a:rPr lang="ar-EG" sz="2000" b="1" dirty="0">
                <a:solidFill>
                  <a:srgbClr val="002060"/>
                </a:solidFill>
                <a:latin typeface="Simplified Arabic" panose="02020603050405020304" pitchFamily="18" charset="-78"/>
                <a:cs typeface="Simplified Arabic" panose="02020603050405020304" pitchFamily="18" charset="-78"/>
              </a:rPr>
              <a:t> </a:t>
            </a:r>
            <a:r>
              <a:rPr lang="ar-EG" sz="2000" b="1" dirty="0" smtClean="0">
                <a:solidFill>
                  <a:srgbClr val="002060"/>
                </a:solidFill>
                <a:latin typeface="Simplified Arabic" panose="02020603050405020304" pitchFamily="18" charset="-78"/>
                <a:cs typeface="Simplified Arabic" panose="02020603050405020304" pitchFamily="18" charset="-78"/>
              </a:rPr>
              <a:t>الضغط </a:t>
            </a:r>
            <a:r>
              <a:rPr lang="ar-EG" sz="2000" b="1" dirty="0">
                <a:solidFill>
                  <a:srgbClr val="002060"/>
                </a:solidFill>
                <a:latin typeface="Simplified Arabic" panose="02020603050405020304" pitchFamily="18" charset="-78"/>
                <a:cs typeface="Simplified Arabic" panose="02020603050405020304" pitchFamily="18" charset="-78"/>
              </a:rPr>
              <a:t>على البثور.</a:t>
            </a:r>
          </a:p>
        </p:txBody>
      </p:sp>
    </p:spTree>
    <p:extLst>
      <p:ext uri="{BB962C8B-B14F-4D97-AF65-F5344CB8AC3E}">
        <p14:creationId xmlns:p14="http://schemas.microsoft.com/office/powerpoint/2010/main" val="144665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arn(inVertic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arn(inVertical)">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arn(inVertical)">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barn(inVertical)">
                                      <p:cBhvr>
                                        <p:cTn id="57" dur="500"/>
                                        <p:tgtEl>
                                          <p:spTgt spid="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
                                            <p:txEl>
                                              <p:pRg st="1" end="1"/>
                                            </p:txEl>
                                          </p:spTgt>
                                        </p:tgtEl>
                                        <p:attrNameLst>
                                          <p:attrName>style.visibility</p:attrName>
                                        </p:attrNameLst>
                                      </p:cBhvr>
                                      <p:to>
                                        <p:strVal val="visible"/>
                                      </p:to>
                                    </p:set>
                                    <p:animEffect transition="in" filter="barn(inVertical)">
                                      <p:cBhvr>
                                        <p:cTn id="62" dur="500"/>
                                        <p:tgtEl>
                                          <p:spTgt spid="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Effect transition="in" filter="barn(inVertical)">
                                      <p:cBhvr>
                                        <p:cTn id="67" dur="500"/>
                                        <p:tgtEl>
                                          <p:spTgt spid="7">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xEl>
                                              <p:pRg st="3" end="3"/>
                                            </p:txEl>
                                          </p:spTgt>
                                        </p:tgtEl>
                                        <p:attrNameLst>
                                          <p:attrName>style.visibility</p:attrName>
                                        </p:attrNameLst>
                                      </p:cBhvr>
                                      <p:to>
                                        <p:strVal val="visible"/>
                                      </p:to>
                                    </p:set>
                                    <p:animEffect transition="in" filter="barn(inVertical)">
                                      <p:cBhvr>
                                        <p:cTn id="72" dur="500"/>
                                        <p:tgtEl>
                                          <p:spTgt spid="7">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7">
                                            <p:txEl>
                                              <p:pRg st="4" end="4"/>
                                            </p:txEl>
                                          </p:spTgt>
                                        </p:tgtEl>
                                        <p:attrNameLst>
                                          <p:attrName>style.visibility</p:attrName>
                                        </p:attrNameLst>
                                      </p:cBhvr>
                                      <p:to>
                                        <p:strVal val="visible"/>
                                      </p:to>
                                    </p:set>
                                    <p:animEffect transition="in" filter="barn(inVertical)">
                                      <p:cBhvr>
                                        <p:cTn id="77" dur="500"/>
                                        <p:tgtEl>
                                          <p:spTgt spid="7">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7">
                                            <p:txEl>
                                              <p:pRg st="5" end="5"/>
                                            </p:txEl>
                                          </p:spTgt>
                                        </p:tgtEl>
                                        <p:attrNameLst>
                                          <p:attrName>style.visibility</p:attrName>
                                        </p:attrNameLst>
                                      </p:cBhvr>
                                      <p:to>
                                        <p:strVal val="visible"/>
                                      </p:to>
                                    </p:set>
                                    <p:animEffect transition="in" filter="barn(inVertical)">
                                      <p:cBhvr>
                                        <p:cTn id="82" dur="500"/>
                                        <p:tgtEl>
                                          <p:spTgt spid="7">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7">
                                            <p:txEl>
                                              <p:pRg st="6" end="6"/>
                                            </p:txEl>
                                          </p:spTgt>
                                        </p:tgtEl>
                                        <p:attrNameLst>
                                          <p:attrName>style.visibility</p:attrName>
                                        </p:attrNameLst>
                                      </p:cBhvr>
                                      <p:to>
                                        <p:strVal val="visible"/>
                                      </p:to>
                                    </p:set>
                                    <p:animEffect transition="in" filter="barn(inVertical)">
                                      <p:cBhvr>
                                        <p:cTn id="87" dur="500"/>
                                        <p:tgtEl>
                                          <p:spTgt spid="7">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7">
                                            <p:txEl>
                                              <p:pRg st="7" end="7"/>
                                            </p:txEl>
                                          </p:spTgt>
                                        </p:tgtEl>
                                        <p:attrNameLst>
                                          <p:attrName>style.visibility</p:attrName>
                                        </p:attrNameLst>
                                      </p:cBhvr>
                                      <p:to>
                                        <p:strVal val="visible"/>
                                      </p:to>
                                    </p:set>
                                    <p:animEffect transition="in" filter="barn(inVertical)">
                                      <p:cBhvr>
                                        <p:cTn id="9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2163" y="1169954"/>
            <a:ext cx="8056670" cy="481927"/>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"وأوفوا بالعهد إن العهد كان مسئولا"</a:t>
            </a:r>
            <a:endParaRPr lang="en-US" sz="2419" dirty="0">
              <a:solidFill>
                <a:srgbClr val="000000"/>
              </a:solidFill>
              <a:latin typeface="Estrangelo Edessa" pitchFamily="66" charset="0"/>
              <a:ea typeface="Times New Roman"/>
              <a:cs typeface="Estrangelo Edessa" pitchFamily="66" charset="0"/>
            </a:endParaRPr>
          </a:p>
        </p:txBody>
      </p:sp>
      <p:sp>
        <p:nvSpPr>
          <p:cNvPr id="17" name="AutoShape 3"/>
          <p:cNvSpPr>
            <a:spLocks noChangeArrowheads="1"/>
          </p:cNvSpPr>
          <p:nvPr/>
        </p:nvSpPr>
        <p:spPr bwMode="auto">
          <a:xfrm>
            <a:off x="7044817" y="2076292"/>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7082399" y="2082294"/>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7101033" y="3642457"/>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7101033" y="2099096"/>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7049618" y="4236520"/>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7101033" y="4254521"/>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717727" y="1847106"/>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877082" y="1913075"/>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122649" y="2278505"/>
            <a:ext cx="1946616" cy="1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عدم الدقة في المواعيد ليس مجرد إحدى الصفات التي تتنافي مع الذوق السليم بل تتعارض مع الأخلاق الحميدة </a:t>
            </a:r>
            <a:endParaRPr lang="en-US" sz="2722" b="1" dirty="0">
              <a:solidFill>
                <a:srgbClr val="000000"/>
              </a:solidFill>
            </a:endParaRPr>
          </a:p>
        </p:txBody>
      </p:sp>
      <p:sp>
        <p:nvSpPr>
          <p:cNvPr id="31" name="AutoShape 3"/>
          <p:cNvSpPr>
            <a:spLocks noChangeArrowheads="1"/>
          </p:cNvSpPr>
          <p:nvPr/>
        </p:nvSpPr>
        <p:spPr bwMode="auto">
          <a:xfrm>
            <a:off x="4741609" y="2077951"/>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779190" y="2083953"/>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797824" y="3644115"/>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797824" y="2100755"/>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746409" y="4238179"/>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797824" y="4256180"/>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414518" y="1848764"/>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573873" y="1914734"/>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819441" y="2421188"/>
            <a:ext cx="1946616" cy="160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يعتبر من قبيل عدم احترام المواعيد لدخول مكان المناسبة قبل الموعد بوقت كبير</a:t>
            </a:r>
            <a:endParaRPr lang="en-US" sz="2722" b="1" dirty="0">
              <a:solidFill>
                <a:srgbClr val="000000"/>
              </a:solidFill>
            </a:endParaRPr>
          </a:p>
        </p:txBody>
      </p:sp>
      <p:sp>
        <p:nvSpPr>
          <p:cNvPr id="45" name="AutoShape 3"/>
          <p:cNvSpPr>
            <a:spLocks noChangeArrowheads="1"/>
          </p:cNvSpPr>
          <p:nvPr/>
        </p:nvSpPr>
        <p:spPr bwMode="auto">
          <a:xfrm>
            <a:off x="2438400" y="2079609"/>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475982" y="2085611"/>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494616" y="3645774"/>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494616" y="2102413"/>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443201" y="4239837"/>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494616" y="4257839"/>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111310" y="1850423"/>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270665" y="1916392"/>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455256" y="2278505"/>
            <a:ext cx="1946616" cy="1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وقد يتأخر بعض المدعوين عن الموعد المحدد ليكون الجميع في شرف استقباله من قبيل التدلل أو الدلال</a:t>
            </a:r>
            <a:endParaRPr lang="en-US" sz="2722" b="1" dirty="0">
              <a:solidFill>
                <a:srgbClr val="000000"/>
              </a:solidFill>
            </a:endParaRPr>
          </a:p>
        </p:txBody>
      </p:sp>
      <p:sp>
        <p:nvSpPr>
          <p:cNvPr id="59" name="Wave 58"/>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احترام المواعيد</a:t>
            </a:r>
          </a:p>
        </p:txBody>
      </p:sp>
      <p:pic>
        <p:nvPicPr>
          <p:cNvPr id="2" name="Picture 1"/>
          <p:cNvPicPr>
            <a:picLocks noChangeAspect="1"/>
          </p:cNvPicPr>
          <p:nvPr/>
        </p:nvPicPr>
        <p:blipFill>
          <a:blip r:embed="rId2"/>
          <a:stretch>
            <a:fillRect/>
          </a:stretch>
        </p:blipFill>
        <p:spPr>
          <a:xfrm>
            <a:off x="66510" y="2083953"/>
            <a:ext cx="2278774" cy="2816496"/>
          </a:xfrm>
          <a:prstGeom prst="rect">
            <a:avLst/>
          </a:prstGeom>
        </p:spPr>
      </p:pic>
    </p:spTree>
    <p:extLst>
      <p:ext uri="{BB962C8B-B14F-4D97-AF65-F5344CB8AC3E}">
        <p14:creationId xmlns:p14="http://schemas.microsoft.com/office/powerpoint/2010/main" val="35506731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2163" y="1169954"/>
            <a:ext cx="8056670" cy="481927"/>
          </a:xfrm>
          <a:prstGeom prst="rect">
            <a:avLst/>
          </a:prstGeom>
        </p:spPr>
        <p:txBody>
          <a:bodyPr wrap="square">
            <a:spAutoFit/>
          </a:bodyPr>
          <a:lstStyle/>
          <a:p>
            <a:pPr marL="12482" indent="172822" algn="ctr" defTabSz="339643" rtl="1" fontAlgn="base" hangingPunct="0">
              <a:lnSpc>
                <a:spcPct val="93000"/>
              </a:lnSpc>
              <a:spcBef>
                <a:spcPct val="0"/>
              </a:spcBef>
              <a:buSzPct val="100000"/>
            </a:pPr>
            <a:r>
              <a:rPr lang="ar-EG" sz="2722" b="1" dirty="0">
                <a:solidFill>
                  <a:srgbClr val="FF0000"/>
                </a:solidFill>
                <a:latin typeface="Estrangelo Edessa" pitchFamily="66" charset="0"/>
                <a:ea typeface="Times New Roman"/>
                <a:cs typeface="Estrangelo Edessa" pitchFamily="66" charset="0"/>
              </a:rPr>
              <a:t>"كل ابن آدم خطاء وخير الخطائين التوابون"</a:t>
            </a:r>
            <a:endParaRPr lang="en-US" sz="2419" dirty="0">
              <a:solidFill>
                <a:srgbClr val="000000"/>
              </a:solidFill>
              <a:latin typeface="Estrangelo Edessa" pitchFamily="66" charset="0"/>
              <a:ea typeface="Times New Roman"/>
              <a:cs typeface="Estrangelo Edessa" pitchFamily="66" charset="0"/>
            </a:endParaRPr>
          </a:p>
        </p:txBody>
      </p:sp>
      <p:sp>
        <p:nvSpPr>
          <p:cNvPr id="17" name="AutoShape 3"/>
          <p:cNvSpPr>
            <a:spLocks noChangeArrowheads="1"/>
          </p:cNvSpPr>
          <p:nvPr/>
        </p:nvSpPr>
        <p:spPr bwMode="auto">
          <a:xfrm>
            <a:off x="7091947" y="2219792"/>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7129529" y="2225794"/>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7148163" y="3785957"/>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7148163" y="2242596"/>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7096748" y="4380020"/>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7148163" y="4398021"/>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764857" y="1990606"/>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924212" y="2056575"/>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169779" y="2422005"/>
            <a:ext cx="1946616" cy="1809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000" b="1" dirty="0">
                <a:solidFill>
                  <a:srgbClr val="000000"/>
                </a:solidFill>
              </a:rPr>
              <a:t>يرتبط السلوك المتحضر للإنسان حين يصدر منه أي خطأ أو نقد تجاه الآخرين ضرورة الاعتذار عما بدر منه</a:t>
            </a:r>
            <a:endParaRPr lang="en-US" sz="2000" b="1" dirty="0">
              <a:solidFill>
                <a:srgbClr val="000000"/>
              </a:solidFill>
            </a:endParaRPr>
          </a:p>
        </p:txBody>
      </p:sp>
      <p:sp>
        <p:nvSpPr>
          <p:cNvPr id="31" name="AutoShape 3"/>
          <p:cNvSpPr>
            <a:spLocks noChangeArrowheads="1"/>
          </p:cNvSpPr>
          <p:nvPr/>
        </p:nvSpPr>
        <p:spPr bwMode="auto">
          <a:xfrm>
            <a:off x="4788739" y="2221451"/>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826320" y="2227453"/>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844954" y="3787615"/>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844954" y="2244255"/>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793539" y="4381679"/>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844954" y="4399680"/>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461648" y="1992264"/>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621003" y="2058234"/>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866571" y="2422004"/>
            <a:ext cx="1946616" cy="202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28" b="1" dirty="0">
                <a:solidFill>
                  <a:srgbClr val="000000"/>
                </a:solidFill>
              </a:rPr>
              <a:t>وقد يرى البعض أن هناك بعض الأمور التي يعتبرها بسيطة لا تستوجب الاعتذار بينما يرى الإنسان المتحضر أنها تستوجب ذلك</a:t>
            </a:r>
            <a:endParaRPr lang="en-US" sz="1928" b="1" dirty="0">
              <a:solidFill>
                <a:srgbClr val="000000"/>
              </a:solidFill>
            </a:endParaRPr>
          </a:p>
        </p:txBody>
      </p:sp>
      <p:sp>
        <p:nvSpPr>
          <p:cNvPr id="45" name="AutoShape 3"/>
          <p:cNvSpPr>
            <a:spLocks noChangeArrowheads="1"/>
          </p:cNvSpPr>
          <p:nvPr/>
        </p:nvSpPr>
        <p:spPr bwMode="auto">
          <a:xfrm>
            <a:off x="2485530" y="2223109"/>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523112" y="2229111"/>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541746" y="3789274"/>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541746" y="2245913"/>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490331" y="4383337"/>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541746" y="4401339"/>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158440" y="1993923"/>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317795" y="2059892"/>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502386" y="2422005"/>
            <a:ext cx="1946616" cy="1845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750" b="1" dirty="0">
                <a:solidFill>
                  <a:srgbClr val="000000"/>
                </a:solidFill>
              </a:rPr>
              <a:t>فإذا وجهت لشخص دعوة لحضور إحدى المناسبات فعليه المبادرة </a:t>
            </a:r>
            <a:r>
              <a:rPr lang="ar-EG" sz="1750" b="1" dirty="0" smtClean="0">
                <a:solidFill>
                  <a:srgbClr val="000000"/>
                </a:solidFill>
              </a:rPr>
              <a:t>القرار</a:t>
            </a:r>
            <a:r>
              <a:rPr lang="ar-EG" sz="1750" b="1" dirty="0">
                <a:solidFill>
                  <a:srgbClr val="000000"/>
                </a:solidFill>
              </a:rPr>
              <a:t>، والبت فيمواتخاذ ا إذا كان سيحضر هذه المناسبة أو سيعتذر عن عدم الحضور</a:t>
            </a:r>
            <a:endParaRPr lang="en-US" sz="1750" b="1" dirty="0">
              <a:solidFill>
                <a:srgbClr val="000000"/>
              </a:solidFill>
            </a:endParaRPr>
          </a:p>
        </p:txBody>
      </p:sp>
      <p:sp>
        <p:nvSpPr>
          <p:cNvPr id="59" name="Wave 58"/>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الخطأ والاعتذار </a:t>
            </a:r>
          </a:p>
        </p:txBody>
      </p:sp>
      <p:pic>
        <p:nvPicPr>
          <p:cNvPr id="2" name="Picture 1"/>
          <p:cNvPicPr>
            <a:picLocks noChangeAspect="1"/>
          </p:cNvPicPr>
          <p:nvPr/>
        </p:nvPicPr>
        <p:blipFill>
          <a:blip r:embed="rId2"/>
          <a:stretch>
            <a:fillRect/>
          </a:stretch>
        </p:blipFill>
        <p:spPr>
          <a:xfrm>
            <a:off x="111010" y="1998025"/>
            <a:ext cx="2288956" cy="2980858"/>
          </a:xfrm>
          <a:prstGeom prst="rect">
            <a:avLst/>
          </a:prstGeom>
        </p:spPr>
      </p:pic>
    </p:spTree>
    <p:extLst>
      <p:ext uri="{BB962C8B-B14F-4D97-AF65-F5344CB8AC3E}">
        <p14:creationId xmlns:p14="http://schemas.microsoft.com/office/powerpoint/2010/main" val="10433876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bwMode="auto">
          <a:xfrm>
            <a:off x="761413" y="2803063"/>
            <a:ext cx="7620800" cy="1175798"/>
          </a:xfrm>
          <a:prstGeom prst="rect">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93000"/>
              </a:lnSpc>
              <a:spcBef>
                <a:spcPct val="0"/>
              </a:spcBef>
              <a:spcAft>
                <a:spcPct val="0"/>
              </a:spcAft>
              <a:buSzPct val="100000"/>
            </a:pPr>
            <a:endParaRPr lang="ar-EG" sz="680" b="1" dirty="0">
              <a:solidFill>
                <a:srgbClr val="000000"/>
              </a:solidFill>
            </a:endParaRPr>
          </a:p>
          <a:p>
            <a:pPr algn="ctr" defTabSz="339643" rtl="1" fontAlgn="base" hangingPunct="0">
              <a:lnSpc>
                <a:spcPct val="93000"/>
              </a:lnSpc>
              <a:spcBef>
                <a:spcPct val="0"/>
              </a:spcBef>
              <a:spcAft>
                <a:spcPct val="0"/>
              </a:spcAft>
              <a:buSzPct val="100000"/>
            </a:pPr>
            <a:endParaRPr lang="ar-EG" sz="1210" b="1" dirty="0">
              <a:solidFill>
                <a:srgbClr val="000000"/>
              </a:solidFill>
            </a:endParaRPr>
          </a:p>
          <a:p>
            <a:pPr algn="ctr" defTabSz="339643" rtl="1" fontAlgn="base" hangingPunct="0">
              <a:lnSpc>
                <a:spcPct val="93000"/>
              </a:lnSpc>
              <a:spcBef>
                <a:spcPct val="0"/>
              </a:spcBef>
              <a:spcAft>
                <a:spcPct val="0"/>
              </a:spcAft>
              <a:buSzPct val="100000"/>
            </a:pPr>
            <a:r>
              <a:rPr lang="ar-SA" sz="2117" b="1" dirty="0">
                <a:solidFill>
                  <a:srgbClr val="000000"/>
                </a:solidFill>
              </a:rPr>
              <a:t>تعتبر ولائم العشاء إحدى المناسبات الاجتماعية، والتي تدل على الاحترام والتقدير من الداعي للمدعوين، وذلك أكثر من أي دعوة لحفل آخر</a:t>
            </a:r>
          </a:p>
        </p:txBody>
      </p:sp>
      <p:sp>
        <p:nvSpPr>
          <p:cNvPr id="4" name="Wave 3"/>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حفلات العشاء</a:t>
            </a:r>
          </a:p>
        </p:txBody>
      </p:sp>
    </p:spTree>
    <p:extLst>
      <p:ext uri="{BB962C8B-B14F-4D97-AF65-F5344CB8AC3E}">
        <p14:creationId xmlns:p14="http://schemas.microsoft.com/office/powerpoint/2010/main" val="4260740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13000" y="397227"/>
            <a:ext cx="4064000" cy="1150442"/>
          </a:xfrm>
          <a:prstGeom prst="rect">
            <a:avLst/>
          </a:prstGeom>
          <a:noFill/>
        </p:spPr>
        <p:txBody>
          <a:bodyPr wrap="none">
            <a:prstTxWarp prst="textWave1">
              <a:avLst>
                <a:gd name="adj1" fmla="val 6386"/>
                <a:gd name="adj2" fmla="val 0"/>
              </a:avLst>
            </a:prstTxWarp>
            <a:spAutoFit/>
          </a:bodyPr>
          <a:lstStyle/>
          <a:p>
            <a:pPr algn="ctr">
              <a:defRPr/>
            </a:pPr>
            <a:r>
              <a:rPr lang="ar-EG" sz="4000" b="1" dirty="0">
                <a:solidFill>
                  <a:srgbClr val="FF0000"/>
                </a:solidFill>
                <a:latin typeface="+mj-lt"/>
                <a:ea typeface="+mj-ea"/>
                <a:cs typeface="+mj-cs"/>
              </a:rPr>
              <a:t>لنبدأ البرنامج</a:t>
            </a:r>
            <a:endParaRPr lang="en-US" sz="4000" b="1" dirty="0">
              <a:solidFill>
                <a:srgbClr val="FF0000"/>
              </a:solidFill>
              <a:latin typeface="+mj-lt"/>
              <a:ea typeface="+mj-ea"/>
              <a:cs typeface="+mj-cs"/>
            </a:endParaRPr>
          </a:p>
        </p:txBody>
      </p:sp>
      <p:grpSp>
        <p:nvGrpSpPr>
          <p:cNvPr id="9" name="مجموعة 7"/>
          <p:cNvGrpSpPr>
            <a:grpSpLocks/>
          </p:cNvGrpSpPr>
          <p:nvPr/>
        </p:nvGrpSpPr>
        <p:grpSpPr bwMode="auto">
          <a:xfrm>
            <a:off x="2170927" y="1596761"/>
            <a:ext cx="4741333" cy="3721364"/>
            <a:chOff x="1726959" y="1916832"/>
            <a:chExt cx="5690081" cy="4464496"/>
          </a:xfrm>
        </p:grpSpPr>
        <p:pic>
          <p:nvPicPr>
            <p:cNvPr id="10" name="Picture 2" descr="F:\work\Sonia Sayari\lets_go_showeps.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6959" y="1916832"/>
              <a:ext cx="5690081"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4149080"/>
              <a:ext cx="136815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3487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02  E" pathEditMode="relative" ptsTypes="">
                                      <p:cBhvr>
                                        <p:cTn id="6" dur="5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bwMode="auto">
          <a:xfrm>
            <a:off x="761413" y="1169954"/>
            <a:ext cx="7620800" cy="816554"/>
          </a:xfrm>
          <a:prstGeom prst="rect">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93000"/>
              </a:lnSpc>
              <a:spcBef>
                <a:spcPct val="0"/>
              </a:spcBef>
              <a:spcAft>
                <a:spcPct val="0"/>
              </a:spcAft>
              <a:buSzPct val="100000"/>
            </a:pPr>
            <a:endParaRPr lang="ar-EG" sz="680" b="1" dirty="0">
              <a:solidFill>
                <a:srgbClr val="000000"/>
              </a:solidFill>
            </a:endParaRPr>
          </a:p>
          <a:p>
            <a:pPr algn="ctr" defTabSz="339643" rtl="1" fontAlgn="base" hangingPunct="0">
              <a:lnSpc>
                <a:spcPct val="93000"/>
              </a:lnSpc>
              <a:spcBef>
                <a:spcPct val="0"/>
              </a:spcBef>
              <a:spcAft>
                <a:spcPct val="0"/>
              </a:spcAft>
              <a:buSzPct val="100000"/>
            </a:pPr>
            <a:r>
              <a:rPr lang="ar-SA" sz="2117" b="1" dirty="0">
                <a:solidFill>
                  <a:srgbClr val="000000"/>
                </a:solidFill>
              </a:rPr>
              <a:t>يعتبر الاتيكيت الخاص بمآدب الغذاء أقل وأبسط منه في مآدب العشاء، وتتركز أهم قواعد الاتيكيت لهذا النوع من المآدب في النقاط التالية</a:t>
            </a:r>
          </a:p>
        </p:txBody>
      </p:sp>
      <p:sp>
        <p:nvSpPr>
          <p:cNvPr id="3" name="Rectangle 2"/>
          <p:cNvSpPr/>
          <p:nvPr/>
        </p:nvSpPr>
        <p:spPr>
          <a:xfrm>
            <a:off x="924724" y="2191202"/>
            <a:ext cx="7457489" cy="221310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6027" indent="-216027" algn="r" defTabSz="339643" rtl="1" fontAlgn="base" hangingPunct="0">
              <a:lnSpc>
                <a:spcPct val="93000"/>
              </a:lnSpc>
              <a:spcBef>
                <a:spcPct val="0"/>
              </a:spcBef>
              <a:spcAft>
                <a:spcPct val="0"/>
              </a:spcAft>
              <a:buSzPct val="100000"/>
              <a:buFont typeface="Wingdings" pitchFamily="2" charset="2"/>
              <a:buChar char="ü"/>
            </a:pPr>
            <a:r>
              <a:rPr lang="ar-SA" sz="2117" b="1" dirty="0">
                <a:solidFill>
                  <a:srgbClr val="FF0000"/>
                </a:solidFill>
              </a:rPr>
              <a:t>يقود المضيف السيدة الأولى فقط إلى مقعدها، ويتبعها باقي المدعوين، ثم السيدات المتزوجات، ثم السيدات غير المتزوجات أولاً فالرجال. </a:t>
            </a:r>
            <a:endParaRPr lang="en-US" sz="2117" b="1" dirty="0">
              <a:solidFill>
                <a:srgbClr val="FF0000"/>
              </a:solidFill>
            </a:endParaRPr>
          </a:p>
          <a:p>
            <a:pPr marL="216027" indent="-216027" algn="r" defTabSz="339643" rtl="1" fontAlgn="base" hangingPunct="0">
              <a:lnSpc>
                <a:spcPct val="93000"/>
              </a:lnSpc>
              <a:spcBef>
                <a:spcPct val="0"/>
              </a:spcBef>
              <a:spcAft>
                <a:spcPct val="0"/>
              </a:spcAft>
              <a:buSzPct val="100000"/>
              <a:buFont typeface="Wingdings" pitchFamily="2" charset="2"/>
              <a:buChar char="ü"/>
            </a:pPr>
            <a:r>
              <a:rPr lang="ar-SA" sz="2117" b="1" dirty="0">
                <a:solidFill>
                  <a:srgbClr val="FF0000"/>
                </a:solidFill>
              </a:rPr>
              <a:t> تلبس الملابس العادية في ولائم الغذاء.</a:t>
            </a:r>
            <a:endParaRPr lang="en-US" sz="2117" b="1" dirty="0">
              <a:solidFill>
                <a:srgbClr val="FF0000"/>
              </a:solidFill>
            </a:endParaRPr>
          </a:p>
          <a:p>
            <a:pPr marL="216027" indent="-216027" algn="r" defTabSz="339643" rtl="1" fontAlgn="base" hangingPunct="0">
              <a:lnSpc>
                <a:spcPct val="93000"/>
              </a:lnSpc>
              <a:spcBef>
                <a:spcPct val="0"/>
              </a:spcBef>
              <a:spcAft>
                <a:spcPct val="0"/>
              </a:spcAft>
              <a:buSzPct val="100000"/>
              <a:buFont typeface="Wingdings" pitchFamily="2" charset="2"/>
              <a:buChar char="ü"/>
            </a:pPr>
            <a:r>
              <a:rPr lang="ar-SA" sz="2117" b="1" dirty="0">
                <a:solidFill>
                  <a:srgbClr val="FF0000"/>
                </a:solidFill>
              </a:rPr>
              <a:t> تكون قائمة الطعام في الغذاء أبسط من قائمة الطعام في العشاء . </a:t>
            </a:r>
            <a:endParaRPr lang="en-US" sz="2117" b="1" dirty="0">
              <a:solidFill>
                <a:srgbClr val="FF0000"/>
              </a:solidFill>
            </a:endParaRPr>
          </a:p>
          <a:p>
            <a:pPr marL="216027" indent="-216027" algn="r" defTabSz="339643" rtl="1" fontAlgn="base" hangingPunct="0">
              <a:lnSpc>
                <a:spcPct val="93000"/>
              </a:lnSpc>
              <a:spcBef>
                <a:spcPct val="0"/>
              </a:spcBef>
              <a:spcAft>
                <a:spcPct val="0"/>
              </a:spcAft>
              <a:buSzPct val="100000"/>
              <a:buFont typeface="Wingdings" pitchFamily="2" charset="2"/>
              <a:buChar char="ü"/>
            </a:pPr>
            <a:r>
              <a:rPr lang="ar-SA" sz="2117" b="1" dirty="0">
                <a:solidFill>
                  <a:srgbClr val="FF0000"/>
                </a:solidFill>
              </a:rPr>
              <a:t>تقدم القهوة والسجائر في نهاية الطعام سواء على المائدة أو في الصالون.</a:t>
            </a:r>
            <a:endParaRPr lang="en-US" sz="2117" b="1" dirty="0">
              <a:solidFill>
                <a:srgbClr val="FF0000"/>
              </a:solidFill>
            </a:endParaRPr>
          </a:p>
          <a:p>
            <a:pPr marL="216027" indent="-216027" algn="r" defTabSz="339643" rtl="1" fontAlgn="base" hangingPunct="0">
              <a:lnSpc>
                <a:spcPct val="93000"/>
              </a:lnSpc>
              <a:spcBef>
                <a:spcPct val="0"/>
              </a:spcBef>
              <a:spcAft>
                <a:spcPct val="0"/>
              </a:spcAft>
              <a:buSzPct val="100000"/>
              <a:buFont typeface="Wingdings" pitchFamily="2" charset="2"/>
              <a:buChar char="ü"/>
            </a:pPr>
            <a:r>
              <a:rPr lang="ar-SA" sz="2117" b="1" dirty="0">
                <a:solidFill>
                  <a:srgbClr val="FF0000"/>
                </a:solidFill>
              </a:rPr>
              <a:t> يبقي المدعوون حوالي 20دقيقة أو نصف ساعة على الأكثر بعد الغذاء ثم يستأذنون للانصراف من الداعين كالمعتاد.</a:t>
            </a:r>
            <a:endParaRPr lang="en-US" sz="2117" b="1" dirty="0">
              <a:solidFill>
                <a:srgbClr val="FF0000"/>
              </a:solidFill>
            </a:endParaRPr>
          </a:p>
        </p:txBody>
      </p:sp>
      <p:sp>
        <p:nvSpPr>
          <p:cNvPr id="5" name="Wave 4"/>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حفلات العشاء</a:t>
            </a:r>
          </a:p>
        </p:txBody>
      </p:sp>
    </p:spTree>
    <p:extLst>
      <p:ext uri="{BB962C8B-B14F-4D97-AF65-F5344CB8AC3E}">
        <p14:creationId xmlns:p14="http://schemas.microsoft.com/office/powerpoint/2010/main" val="179132852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3"/>
          <p:cNvSpPr>
            <a:spLocks noChangeArrowheads="1"/>
          </p:cNvSpPr>
          <p:nvPr/>
        </p:nvSpPr>
        <p:spPr bwMode="auto">
          <a:xfrm>
            <a:off x="7044817" y="2019886"/>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7082399" y="2025888"/>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7101033" y="3586051"/>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7101033" y="2042690"/>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7049618" y="4180114"/>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7101033" y="4198115"/>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717727" y="1790700"/>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877082" y="1856669"/>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122649" y="2222099"/>
            <a:ext cx="1946616" cy="160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عندما يكون الطقس مناسباً، ومع توافر حديقة ملائمة يمكن عمل مثل هذا النوع من الحفلات</a:t>
            </a:r>
            <a:endParaRPr lang="en-US" sz="2722" b="1" dirty="0">
              <a:solidFill>
                <a:srgbClr val="000000"/>
              </a:solidFill>
            </a:endParaRPr>
          </a:p>
        </p:txBody>
      </p:sp>
      <p:sp>
        <p:nvSpPr>
          <p:cNvPr id="31" name="AutoShape 3"/>
          <p:cNvSpPr>
            <a:spLocks noChangeArrowheads="1"/>
          </p:cNvSpPr>
          <p:nvPr/>
        </p:nvSpPr>
        <p:spPr bwMode="auto">
          <a:xfrm>
            <a:off x="4741609" y="2021545"/>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779190" y="2027547"/>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797824" y="3587709"/>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797824" y="2044349"/>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746409" y="4181773"/>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797824" y="4199774"/>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414518" y="1792358"/>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573873" y="1858328"/>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796046" y="2167661"/>
            <a:ext cx="1946616" cy="202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28" b="1" dirty="0">
                <a:solidFill>
                  <a:srgbClr val="000000"/>
                </a:solidFill>
              </a:rPr>
              <a:t>يمكن دعوة عدد أكبر في حفلات الحديقة من الحفلات التي يتم إعدادها داخل المنازل، ويجب أن يشار في بطاقة الدعوة أن الحفل في الحديقة</a:t>
            </a:r>
            <a:endParaRPr lang="en-US" sz="1928" b="1" dirty="0">
              <a:solidFill>
                <a:srgbClr val="000000"/>
              </a:solidFill>
            </a:endParaRPr>
          </a:p>
        </p:txBody>
      </p:sp>
      <p:sp>
        <p:nvSpPr>
          <p:cNvPr id="45" name="AutoShape 3"/>
          <p:cNvSpPr>
            <a:spLocks noChangeArrowheads="1"/>
          </p:cNvSpPr>
          <p:nvPr/>
        </p:nvSpPr>
        <p:spPr bwMode="auto">
          <a:xfrm>
            <a:off x="2438400" y="2023203"/>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475982" y="2029205"/>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494616" y="3589368"/>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494616" y="2046007"/>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443201" y="4183431"/>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494616" y="4201433"/>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111310" y="1794017"/>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270665" y="1859986"/>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455256" y="2222098"/>
            <a:ext cx="1946616" cy="178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66" b="1" dirty="0">
                <a:solidFill>
                  <a:srgbClr val="000000"/>
                </a:solidFill>
              </a:rPr>
              <a:t>يوضع البوفيه ومكان تقديم المشروبات في الحديقة، وإذا كانت الحديقة صغيرة نسبياً يمكن عمل البوفيه في غرفة مجاورة للحديقة</a:t>
            </a:r>
            <a:endParaRPr lang="en-US" sz="1966" b="1" dirty="0">
              <a:solidFill>
                <a:srgbClr val="000000"/>
              </a:solidFill>
            </a:endParaRPr>
          </a:p>
        </p:txBody>
      </p:sp>
      <p:sp>
        <p:nvSpPr>
          <p:cNvPr id="59" name="Wave 58"/>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حفلات الحديقة</a:t>
            </a:r>
          </a:p>
        </p:txBody>
      </p:sp>
      <p:pic>
        <p:nvPicPr>
          <p:cNvPr id="2" name="Picture 1"/>
          <p:cNvPicPr>
            <a:picLocks noChangeAspect="1"/>
          </p:cNvPicPr>
          <p:nvPr/>
        </p:nvPicPr>
        <p:blipFill>
          <a:blip r:embed="rId2"/>
          <a:stretch>
            <a:fillRect/>
          </a:stretch>
        </p:blipFill>
        <p:spPr>
          <a:xfrm>
            <a:off x="100335" y="2138456"/>
            <a:ext cx="2244949" cy="2319244"/>
          </a:xfrm>
          <a:prstGeom prst="rect">
            <a:avLst/>
          </a:prstGeom>
        </p:spPr>
      </p:pic>
    </p:spTree>
    <p:extLst>
      <p:ext uri="{BB962C8B-B14F-4D97-AF65-F5344CB8AC3E}">
        <p14:creationId xmlns:p14="http://schemas.microsoft.com/office/powerpoint/2010/main" val="19415375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3"/>
          <p:cNvSpPr>
            <a:spLocks noChangeArrowheads="1"/>
          </p:cNvSpPr>
          <p:nvPr/>
        </p:nvSpPr>
        <p:spPr bwMode="auto">
          <a:xfrm>
            <a:off x="7044817" y="1943686"/>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7082399" y="1949688"/>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7101033" y="3509851"/>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7101033" y="1966490"/>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7049618" y="4103914"/>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7101033" y="4121915"/>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717727" y="1714500"/>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877082" y="1780469"/>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122649" y="2637010"/>
            <a:ext cx="1946616" cy="100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انتظر إشارة الداعي إيذاناً بالجلوس إلى المائدة</a:t>
            </a:r>
            <a:endParaRPr lang="en-US" sz="2722" b="1" dirty="0">
              <a:solidFill>
                <a:srgbClr val="000000"/>
              </a:solidFill>
            </a:endParaRPr>
          </a:p>
        </p:txBody>
      </p:sp>
      <p:sp>
        <p:nvSpPr>
          <p:cNvPr id="31" name="AutoShape 3"/>
          <p:cNvSpPr>
            <a:spLocks noChangeArrowheads="1"/>
          </p:cNvSpPr>
          <p:nvPr/>
        </p:nvSpPr>
        <p:spPr bwMode="auto">
          <a:xfrm>
            <a:off x="4741609" y="1945345"/>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779190" y="1951347"/>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797824" y="3511509"/>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797824" y="1968149"/>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746409" y="4105573"/>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797824" y="4123574"/>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414518" y="1716158"/>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573873" y="1782128"/>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796046" y="2303271"/>
            <a:ext cx="1946616" cy="160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عندما يضع الدعي الفوطة على ركبتيه ويبداً في تناول الطعام يفعل المدعوين مثله</a:t>
            </a:r>
            <a:endParaRPr lang="en-US" sz="2117" b="1" dirty="0">
              <a:solidFill>
                <a:srgbClr val="000000"/>
              </a:solidFill>
            </a:endParaRPr>
          </a:p>
        </p:txBody>
      </p:sp>
      <p:sp>
        <p:nvSpPr>
          <p:cNvPr id="45" name="AutoShape 3"/>
          <p:cNvSpPr>
            <a:spLocks noChangeArrowheads="1"/>
          </p:cNvSpPr>
          <p:nvPr/>
        </p:nvSpPr>
        <p:spPr bwMode="auto">
          <a:xfrm>
            <a:off x="2438400" y="1947003"/>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475982" y="1953005"/>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494616" y="3513168"/>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494616" y="1969807"/>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443201" y="4107231"/>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494616" y="4125233"/>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111310" y="1717817"/>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270665" y="1783786"/>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455256" y="2667786"/>
            <a:ext cx="1946616" cy="69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339643" rtl="1" fontAlgn="base" hangingPunct="0">
              <a:lnSpc>
                <a:spcPct val="93000"/>
              </a:lnSpc>
              <a:spcBef>
                <a:spcPct val="0"/>
              </a:spcBef>
              <a:spcAft>
                <a:spcPct val="0"/>
              </a:spcAft>
              <a:buSzPct val="100000"/>
            </a:pPr>
            <a:r>
              <a:rPr lang="ar-EG" sz="2117" b="1" dirty="0">
                <a:solidFill>
                  <a:srgbClr val="000000"/>
                </a:solidFill>
              </a:rPr>
              <a:t>لا يستحسن البدء بتناول الخبز</a:t>
            </a:r>
            <a:endParaRPr lang="en-US" sz="2117" b="1" dirty="0">
              <a:solidFill>
                <a:srgbClr val="000000"/>
              </a:solidFill>
            </a:endParaRPr>
          </a:p>
        </p:txBody>
      </p:sp>
      <p:sp>
        <p:nvSpPr>
          <p:cNvPr id="59" name="Wave 58"/>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إيتكيت المائدة</a:t>
            </a:r>
          </a:p>
        </p:txBody>
      </p:sp>
      <p:pic>
        <p:nvPicPr>
          <p:cNvPr id="2" name="Picture 1"/>
          <p:cNvPicPr>
            <a:picLocks noChangeAspect="1"/>
          </p:cNvPicPr>
          <p:nvPr/>
        </p:nvPicPr>
        <p:blipFill>
          <a:blip r:embed="rId2"/>
          <a:stretch>
            <a:fillRect/>
          </a:stretch>
        </p:blipFill>
        <p:spPr>
          <a:xfrm>
            <a:off x="26348" y="1780470"/>
            <a:ext cx="2318936" cy="2854920"/>
          </a:xfrm>
          <a:prstGeom prst="rect">
            <a:avLst/>
          </a:prstGeom>
        </p:spPr>
      </p:pic>
    </p:spTree>
    <p:extLst>
      <p:ext uri="{BB962C8B-B14F-4D97-AF65-F5344CB8AC3E}">
        <p14:creationId xmlns:p14="http://schemas.microsoft.com/office/powerpoint/2010/main" val="41679497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3"/>
          <p:cNvSpPr>
            <a:spLocks noChangeArrowheads="1"/>
          </p:cNvSpPr>
          <p:nvPr/>
        </p:nvSpPr>
        <p:spPr bwMode="auto">
          <a:xfrm>
            <a:off x="6968617" y="2076292"/>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7006199" y="2082294"/>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7024833" y="3642457"/>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7024833" y="2099096"/>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6973418" y="4236520"/>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7024833" y="4254521"/>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641527" y="1847106"/>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800882" y="1913075"/>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046449" y="2278505"/>
            <a:ext cx="1946616" cy="1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التدخين لا يصيب المدخن فقط، ولكن ينعكس أثره على الأشخاص الموجودين في حيز المدخن</a:t>
            </a:r>
            <a:endParaRPr lang="en-US" sz="2722" b="1" dirty="0">
              <a:solidFill>
                <a:srgbClr val="000000"/>
              </a:solidFill>
            </a:endParaRPr>
          </a:p>
        </p:txBody>
      </p:sp>
      <p:sp>
        <p:nvSpPr>
          <p:cNvPr id="31" name="AutoShape 3"/>
          <p:cNvSpPr>
            <a:spLocks noChangeArrowheads="1"/>
          </p:cNvSpPr>
          <p:nvPr/>
        </p:nvSpPr>
        <p:spPr bwMode="auto">
          <a:xfrm>
            <a:off x="4665409" y="2077951"/>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702990" y="2083953"/>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721624" y="3644115"/>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721624" y="2100755"/>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670209" y="4238179"/>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721624" y="4256180"/>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338318" y="1848764"/>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497673" y="1914734"/>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719846" y="2575528"/>
            <a:ext cx="1946616" cy="130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2117" b="1" dirty="0">
                <a:solidFill>
                  <a:srgbClr val="000000"/>
                </a:solidFill>
              </a:rPr>
              <a:t>لذلك يجب على الشخص الامتناع عن التدخين في المآدب الرسمية</a:t>
            </a:r>
            <a:endParaRPr lang="en-US" sz="2117" b="1" dirty="0">
              <a:solidFill>
                <a:srgbClr val="000000"/>
              </a:solidFill>
            </a:endParaRPr>
          </a:p>
        </p:txBody>
      </p:sp>
      <p:sp>
        <p:nvSpPr>
          <p:cNvPr id="45" name="AutoShape 3"/>
          <p:cNvSpPr>
            <a:spLocks noChangeArrowheads="1"/>
          </p:cNvSpPr>
          <p:nvPr/>
        </p:nvSpPr>
        <p:spPr bwMode="auto">
          <a:xfrm>
            <a:off x="2362200" y="2079609"/>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399782" y="2085611"/>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418416" y="3645774"/>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418416" y="2102413"/>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367001" y="4239837"/>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418416" y="4257839"/>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035110" y="1850423"/>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194465" y="1916392"/>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379056" y="2224067"/>
            <a:ext cx="1946616" cy="20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66" b="1" dirty="0">
                <a:solidFill>
                  <a:srgbClr val="000000"/>
                </a:solidFill>
              </a:rPr>
              <a:t>من العادات السيئة إطفاء السجائر في فناجين القهوة أو الشاي أو على الأرض، أو ترك رماد السجائر يتساقط على أرض المكان</a:t>
            </a:r>
            <a:endParaRPr lang="en-US" sz="1966" b="1" dirty="0">
              <a:solidFill>
                <a:srgbClr val="000000"/>
              </a:solidFill>
            </a:endParaRPr>
          </a:p>
        </p:txBody>
      </p:sp>
      <p:sp>
        <p:nvSpPr>
          <p:cNvPr id="59" name="Wave 58"/>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التدخين</a:t>
            </a:r>
          </a:p>
        </p:txBody>
      </p:sp>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94370" y="1599933"/>
            <a:ext cx="2218751" cy="3200398"/>
          </a:xfrm>
          <a:prstGeom prst="rect">
            <a:avLst/>
          </a:prstGeom>
        </p:spPr>
      </p:pic>
    </p:spTree>
    <p:extLst>
      <p:ext uri="{BB962C8B-B14F-4D97-AF65-F5344CB8AC3E}">
        <p14:creationId xmlns:p14="http://schemas.microsoft.com/office/powerpoint/2010/main" val="27498134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3"/>
          <p:cNvSpPr>
            <a:spLocks noChangeArrowheads="1"/>
          </p:cNvSpPr>
          <p:nvPr/>
        </p:nvSpPr>
        <p:spPr bwMode="auto">
          <a:xfrm>
            <a:off x="7015747" y="1943686"/>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7053329" y="1949688"/>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7071963" y="3509851"/>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7071963" y="1966490"/>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7020548" y="4103914"/>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7071963" y="4121915"/>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688657" y="1714500"/>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848012" y="1780469"/>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093579" y="2145899"/>
            <a:ext cx="1946616" cy="190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814" b="1" dirty="0">
                <a:solidFill>
                  <a:srgbClr val="000000"/>
                </a:solidFill>
              </a:rPr>
              <a:t>مراعاة آلا تقل المسافة بين كل شخص والآخر عن 55سم، وحتى يتمكن كل مدعو من تحريك ذراعية، واستخدام أدوات الطعام والشراب بسهوله</a:t>
            </a:r>
            <a:endParaRPr lang="en-US" sz="1814" b="1" dirty="0">
              <a:solidFill>
                <a:srgbClr val="000000"/>
              </a:solidFill>
            </a:endParaRPr>
          </a:p>
        </p:txBody>
      </p:sp>
      <p:sp>
        <p:nvSpPr>
          <p:cNvPr id="31" name="AutoShape 3"/>
          <p:cNvSpPr>
            <a:spLocks noChangeArrowheads="1"/>
          </p:cNvSpPr>
          <p:nvPr/>
        </p:nvSpPr>
        <p:spPr bwMode="auto">
          <a:xfrm>
            <a:off x="4712539" y="1945345"/>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750120" y="1951347"/>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768754" y="3511509"/>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768754" y="1968149"/>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717339" y="4105573"/>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768754" y="4123574"/>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385448" y="1716158"/>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544803" y="1782128"/>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766976" y="2091461"/>
            <a:ext cx="1946616" cy="174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28" b="1" dirty="0">
                <a:solidFill>
                  <a:srgbClr val="000000"/>
                </a:solidFill>
              </a:rPr>
              <a:t>لا تستخدم الملعقة الكبيرة المخصصة للحساء إلا في تناوله فقط، ولا تستخدم لتناول أي مأكولات أخرى</a:t>
            </a:r>
            <a:endParaRPr lang="en-US" sz="1928" b="1" dirty="0">
              <a:solidFill>
                <a:srgbClr val="000000"/>
              </a:solidFill>
            </a:endParaRPr>
          </a:p>
        </p:txBody>
      </p:sp>
      <p:sp>
        <p:nvSpPr>
          <p:cNvPr id="45" name="AutoShape 3"/>
          <p:cNvSpPr>
            <a:spLocks noChangeArrowheads="1"/>
          </p:cNvSpPr>
          <p:nvPr/>
        </p:nvSpPr>
        <p:spPr bwMode="auto">
          <a:xfrm>
            <a:off x="2409330" y="1947003"/>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446912" y="1953005"/>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465546" y="3513168"/>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465546" y="1969807"/>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414131" y="4107231"/>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465546" y="4125233"/>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082240" y="1717817"/>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241595" y="1783786"/>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426186" y="2145898"/>
            <a:ext cx="1946616" cy="199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663" b="1" dirty="0">
                <a:solidFill>
                  <a:srgbClr val="000000"/>
                </a:solidFill>
              </a:rPr>
              <a:t>يوضع الخبز دائماً على يسار الجالس في الطبق الصغير المخصص لذلك، وأحذر الخطأ بتناول الخبز الموضوع على يمين الطبق المخصص لك لأنه يخص المدعو الجالس إلى يمينك </a:t>
            </a:r>
            <a:endParaRPr lang="en-US" sz="1663" b="1" dirty="0">
              <a:solidFill>
                <a:srgbClr val="000000"/>
              </a:solidFill>
            </a:endParaRPr>
          </a:p>
        </p:txBody>
      </p:sp>
      <p:sp>
        <p:nvSpPr>
          <p:cNvPr id="59" name="Wave 58"/>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تجهيز </a:t>
            </a:r>
            <a:r>
              <a:rPr lang="ar-EG" sz="3200" b="1" dirty="0" smtClean="0">
                <a:latin typeface="Simplified Arabic" panose="02020603050405020304" pitchFamily="18" charset="-78"/>
                <a:cs typeface="Simplified Arabic" panose="02020603050405020304" pitchFamily="18" charset="-78"/>
              </a:rPr>
              <a:t>المائدة</a:t>
            </a:r>
            <a:endParaRPr lang="ar-EG" sz="3200" b="1" dirty="0">
              <a:latin typeface="Simplified Arabic" panose="02020603050405020304" pitchFamily="18" charset="-78"/>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136513" y="1909207"/>
            <a:ext cx="2199735" cy="2533650"/>
          </a:xfrm>
          <a:prstGeom prst="rect">
            <a:avLst/>
          </a:prstGeom>
        </p:spPr>
      </p:pic>
    </p:spTree>
    <p:extLst>
      <p:ext uri="{BB962C8B-B14F-4D97-AF65-F5344CB8AC3E}">
        <p14:creationId xmlns:p14="http://schemas.microsoft.com/office/powerpoint/2010/main" val="42741884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07CD1E3675BD4affA6CA63955D31575C# #AutoShape 3"/>
          <p:cNvSpPr>
            <a:spLocks noChangeArrowheads="1"/>
          </p:cNvSpPr>
          <p:nvPr/>
        </p:nvSpPr>
        <p:spPr bwMode="auto">
          <a:xfrm>
            <a:off x="809625" y="1781175"/>
            <a:ext cx="7524750" cy="2347913"/>
          </a:xfrm>
          <a:prstGeom prst="rect">
            <a:avLst/>
          </a:prstGeom>
          <a:solidFill>
            <a:srgbClr val="C300E6">
              <a:lumMod val="60000"/>
              <a:lumOff val="40000"/>
              <a:alpha val="78000"/>
            </a:srgbClr>
          </a:solidFill>
          <a:ln w="12700">
            <a:solidFill>
              <a:srgbClr val="FFFFFF"/>
            </a:solidFill>
            <a:miter lim="800000"/>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srgbClr val="808080"/>
              </a:solidFill>
              <a:effectLst/>
              <a:uLnTx/>
              <a:uFillTx/>
            </a:endParaRPr>
          </a:p>
        </p:txBody>
      </p:sp>
      <p:sp>
        <p:nvSpPr>
          <p:cNvPr id="9" name="AutoShape 3" descr="D8FCD644EF414d608FD23FABDBB2453F# #AutoShape 3"/>
          <p:cNvSpPr>
            <a:spLocks noChangeArrowheads="1"/>
          </p:cNvSpPr>
          <p:nvPr/>
        </p:nvSpPr>
        <p:spPr bwMode="auto">
          <a:xfrm>
            <a:off x="914400" y="1638300"/>
            <a:ext cx="7315200" cy="2378075"/>
          </a:xfrm>
          <a:prstGeom prst="rect">
            <a:avLst/>
          </a:prstGeom>
          <a:solidFill>
            <a:srgbClr val="C300E6">
              <a:lumMod val="75000"/>
              <a:alpha val="80000"/>
            </a:srgbClr>
          </a:solidFill>
          <a:ln w="12700">
            <a:solidFill>
              <a:srgbClr val="FFFFFF"/>
            </a:solidFill>
            <a:miter lim="800000"/>
            <a:headEnd/>
            <a:tailEnd/>
          </a:ln>
        </p:spPr>
        <p:txBody>
          <a:bodyPr wrap="none" anchor="ctr"/>
          <a:lstStyle/>
          <a:p>
            <a:pPr algn="ctr" rtl="1"/>
            <a:r>
              <a:rPr lang="ar-EG" altLang="zh-CN" sz="4800" b="1" kern="0" dirty="0">
                <a:solidFill>
                  <a:srgbClr val="FFFFFF"/>
                </a:solidFill>
                <a:latin typeface="Arial" pitchFamily="34" charset="0"/>
                <a:ea typeface="Microsoft YaHei" pitchFamily="34" charset="-122"/>
              </a:rPr>
              <a:t>إتيكيت </a:t>
            </a:r>
            <a:r>
              <a:rPr lang="ar-EG" sz="4800" b="1" kern="0" dirty="0">
                <a:solidFill>
                  <a:srgbClr val="FFFFFF"/>
                </a:solidFill>
                <a:latin typeface="Arial" pitchFamily="34" charset="0"/>
                <a:ea typeface="Microsoft YaHei" pitchFamily="34" charset="-122"/>
              </a:rPr>
              <a:t>الاجتماعات والمقابلات</a:t>
            </a:r>
            <a:endParaRPr lang="en-US" sz="4800" b="1" kern="0" dirty="0">
              <a:solidFill>
                <a:srgbClr val="FFFFFF"/>
              </a:solidFill>
              <a:latin typeface="Arial" pitchFamily="34" charset="0"/>
              <a:ea typeface="Microsoft YaHei" pitchFamily="34" charset="-122"/>
            </a:endParaRPr>
          </a:p>
        </p:txBody>
      </p:sp>
      <p:sp>
        <p:nvSpPr>
          <p:cNvPr id="10" name="Rectangle 13" descr="FD1DDF730CE4456e89755B07FE1653D0# #Rectangle 13"/>
          <p:cNvSpPr>
            <a:spLocks noChangeArrowheads="1"/>
          </p:cNvSpPr>
          <p:nvPr/>
        </p:nvSpPr>
        <p:spPr bwMode="auto">
          <a:xfrm>
            <a:off x="1081088" y="199707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427934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Bottom)">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3"/>
          <p:cNvSpPr>
            <a:spLocks noChangeArrowheads="1"/>
          </p:cNvSpPr>
          <p:nvPr/>
        </p:nvSpPr>
        <p:spPr bwMode="auto">
          <a:xfrm>
            <a:off x="6939547" y="1943686"/>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8" name="AutoShape 4"/>
          <p:cNvSpPr>
            <a:spLocks noChangeArrowheads="1"/>
          </p:cNvSpPr>
          <p:nvPr/>
        </p:nvSpPr>
        <p:spPr bwMode="auto">
          <a:xfrm>
            <a:off x="6977129" y="1949688"/>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19" name="AutoShape 5"/>
          <p:cNvSpPr>
            <a:spLocks noChangeArrowheads="1"/>
          </p:cNvSpPr>
          <p:nvPr/>
        </p:nvSpPr>
        <p:spPr bwMode="auto">
          <a:xfrm>
            <a:off x="6995763" y="3509851"/>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0" name="AutoShape 6"/>
          <p:cNvSpPr>
            <a:spLocks noChangeArrowheads="1"/>
          </p:cNvSpPr>
          <p:nvPr/>
        </p:nvSpPr>
        <p:spPr bwMode="auto">
          <a:xfrm>
            <a:off x="6995763" y="1966490"/>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1" name="AutoShape 7"/>
          <p:cNvSpPr>
            <a:spLocks noChangeArrowheads="1"/>
          </p:cNvSpPr>
          <p:nvPr/>
        </p:nvSpPr>
        <p:spPr bwMode="auto">
          <a:xfrm>
            <a:off x="6944348" y="4103914"/>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2" name="AutoShape 8"/>
          <p:cNvSpPr>
            <a:spLocks noChangeArrowheads="1"/>
          </p:cNvSpPr>
          <p:nvPr/>
        </p:nvSpPr>
        <p:spPr bwMode="auto">
          <a:xfrm>
            <a:off x="6995763" y="4121915"/>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23" name="Group 9"/>
          <p:cNvGrpSpPr>
            <a:grpSpLocks/>
          </p:cNvGrpSpPr>
          <p:nvPr/>
        </p:nvGrpSpPr>
        <p:grpSpPr bwMode="auto">
          <a:xfrm>
            <a:off x="7612457" y="1714500"/>
            <a:ext cx="608317" cy="470771"/>
            <a:chOff x="0" y="5"/>
            <a:chExt cx="668" cy="647"/>
          </a:xfrm>
        </p:grpSpPr>
        <p:sp>
          <p:nvSpPr>
            <p:cNvPr id="24"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5"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6"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7"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28"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29" name="Text Box 15"/>
          <p:cNvSpPr txBox="1">
            <a:spLocks noChangeArrowheads="1"/>
          </p:cNvSpPr>
          <p:nvPr/>
        </p:nvSpPr>
        <p:spPr bwMode="auto">
          <a:xfrm>
            <a:off x="7771812" y="1780469"/>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1</a:t>
            </a:r>
            <a:endParaRPr lang="en-US" sz="1361" dirty="0">
              <a:solidFill>
                <a:srgbClr val="000000"/>
              </a:solidFill>
            </a:endParaRPr>
          </a:p>
        </p:txBody>
      </p:sp>
      <p:sp>
        <p:nvSpPr>
          <p:cNvPr id="30" name="Text Box 16"/>
          <p:cNvSpPr txBox="1">
            <a:spLocks noChangeArrowheads="1"/>
          </p:cNvSpPr>
          <p:nvPr/>
        </p:nvSpPr>
        <p:spPr bwMode="auto">
          <a:xfrm>
            <a:off x="7017379" y="2145899"/>
            <a:ext cx="1946616" cy="2126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777" b="1" dirty="0">
                <a:solidFill>
                  <a:srgbClr val="000000"/>
                </a:solidFill>
              </a:rPr>
              <a:t>تعتبر الاجتماعات بكافة أشكالها أداة ااتصال فعالة تستعين بها الإدارة في حل مشكلات العمل أو الحصول على البيانات والمعلومات لاتخاذ القرارات ورسم الخطط</a:t>
            </a:r>
            <a:endParaRPr lang="en-US" sz="1777" b="1" dirty="0">
              <a:solidFill>
                <a:srgbClr val="000000"/>
              </a:solidFill>
            </a:endParaRPr>
          </a:p>
        </p:txBody>
      </p:sp>
      <p:sp>
        <p:nvSpPr>
          <p:cNvPr id="31" name="AutoShape 3"/>
          <p:cNvSpPr>
            <a:spLocks noChangeArrowheads="1"/>
          </p:cNvSpPr>
          <p:nvPr/>
        </p:nvSpPr>
        <p:spPr bwMode="auto">
          <a:xfrm>
            <a:off x="4636339" y="1945345"/>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2" name="AutoShape 4"/>
          <p:cNvSpPr>
            <a:spLocks noChangeArrowheads="1"/>
          </p:cNvSpPr>
          <p:nvPr/>
        </p:nvSpPr>
        <p:spPr bwMode="auto">
          <a:xfrm>
            <a:off x="4673920" y="1951347"/>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3" name="AutoShape 5"/>
          <p:cNvSpPr>
            <a:spLocks noChangeArrowheads="1"/>
          </p:cNvSpPr>
          <p:nvPr/>
        </p:nvSpPr>
        <p:spPr bwMode="auto">
          <a:xfrm>
            <a:off x="4692554" y="3511509"/>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4" name="AutoShape 6"/>
          <p:cNvSpPr>
            <a:spLocks noChangeArrowheads="1"/>
          </p:cNvSpPr>
          <p:nvPr/>
        </p:nvSpPr>
        <p:spPr bwMode="auto">
          <a:xfrm>
            <a:off x="4692554" y="1968149"/>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5" name="AutoShape 7"/>
          <p:cNvSpPr>
            <a:spLocks noChangeArrowheads="1"/>
          </p:cNvSpPr>
          <p:nvPr/>
        </p:nvSpPr>
        <p:spPr bwMode="auto">
          <a:xfrm>
            <a:off x="4641139" y="4105573"/>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6" name="AutoShape 8"/>
          <p:cNvSpPr>
            <a:spLocks noChangeArrowheads="1"/>
          </p:cNvSpPr>
          <p:nvPr/>
        </p:nvSpPr>
        <p:spPr bwMode="auto">
          <a:xfrm>
            <a:off x="4692554" y="4123574"/>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37" name="Group 9"/>
          <p:cNvGrpSpPr>
            <a:grpSpLocks/>
          </p:cNvGrpSpPr>
          <p:nvPr/>
        </p:nvGrpSpPr>
        <p:grpSpPr bwMode="auto">
          <a:xfrm>
            <a:off x="5309248" y="1716158"/>
            <a:ext cx="608317" cy="470771"/>
            <a:chOff x="0" y="5"/>
            <a:chExt cx="668" cy="647"/>
          </a:xfrm>
        </p:grpSpPr>
        <p:sp>
          <p:nvSpPr>
            <p:cNvPr id="38"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39"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0"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1"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2"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43" name="Text Box 15"/>
          <p:cNvSpPr txBox="1">
            <a:spLocks noChangeArrowheads="1"/>
          </p:cNvSpPr>
          <p:nvPr/>
        </p:nvSpPr>
        <p:spPr bwMode="auto">
          <a:xfrm>
            <a:off x="5468603" y="1782128"/>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2</a:t>
            </a:r>
            <a:endParaRPr lang="en-US" sz="1361" dirty="0">
              <a:solidFill>
                <a:srgbClr val="000000"/>
              </a:solidFill>
            </a:endParaRPr>
          </a:p>
        </p:txBody>
      </p:sp>
      <p:sp>
        <p:nvSpPr>
          <p:cNvPr id="44" name="Text Box 16"/>
          <p:cNvSpPr txBox="1">
            <a:spLocks noChangeArrowheads="1"/>
          </p:cNvSpPr>
          <p:nvPr/>
        </p:nvSpPr>
        <p:spPr bwMode="auto">
          <a:xfrm>
            <a:off x="4690776" y="2091461"/>
            <a:ext cx="1946616" cy="202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928" b="1" dirty="0">
                <a:solidFill>
                  <a:srgbClr val="000000"/>
                </a:solidFill>
              </a:rPr>
              <a:t>ولكي يحقق الاجتماع أهدافه يجب أن يخطط له بحيث يحدد الغرض منه، فلا يطالب من العضو التوجه إلى اجتماع دون أن لا يعرف الغرض منه</a:t>
            </a:r>
            <a:endParaRPr lang="en-US" sz="1928" b="1" dirty="0">
              <a:solidFill>
                <a:srgbClr val="000000"/>
              </a:solidFill>
            </a:endParaRPr>
          </a:p>
        </p:txBody>
      </p:sp>
      <p:sp>
        <p:nvSpPr>
          <p:cNvPr id="45" name="AutoShape 3"/>
          <p:cNvSpPr>
            <a:spLocks noChangeArrowheads="1"/>
          </p:cNvSpPr>
          <p:nvPr/>
        </p:nvSpPr>
        <p:spPr bwMode="auto">
          <a:xfrm>
            <a:off x="2333130" y="1947003"/>
            <a:ext cx="2047252" cy="216022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6" name="AutoShape 4"/>
          <p:cNvSpPr>
            <a:spLocks noChangeArrowheads="1"/>
          </p:cNvSpPr>
          <p:nvPr/>
        </p:nvSpPr>
        <p:spPr bwMode="auto">
          <a:xfrm>
            <a:off x="2370712" y="1953005"/>
            <a:ext cx="1985668" cy="2119423"/>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7" name="AutoShape 5"/>
          <p:cNvSpPr>
            <a:spLocks noChangeArrowheads="1"/>
          </p:cNvSpPr>
          <p:nvPr/>
        </p:nvSpPr>
        <p:spPr bwMode="auto">
          <a:xfrm>
            <a:off x="2389346" y="3513168"/>
            <a:ext cx="1958632" cy="536456"/>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8" name="AutoShape 6"/>
          <p:cNvSpPr>
            <a:spLocks noChangeArrowheads="1"/>
          </p:cNvSpPr>
          <p:nvPr/>
        </p:nvSpPr>
        <p:spPr bwMode="auto">
          <a:xfrm>
            <a:off x="2389346" y="1969807"/>
            <a:ext cx="1958632" cy="53525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49" name="AutoShape 7"/>
          <p:cNvSpPr>
            <a:spLocks noChangeArrowheads="1"/>
          </p:cNvSpPr>
          <p:nvPr/>
        </p:nvSpPr>
        <p:spPr bwMode="auto">
          <a:xfrm>
            <a:off x="2337931" y="4107231"/>
            <a:ext cx="2047252" cy="598863"/>
          </a:xfrm>
          <a:prstGeom prst="roundRect">
            <a:avLst>
              <a:gd name="adj" fmla="val 40389"/>
            </a:avLst>
          </a:prstGeom>
          <a:gradFill rotWithShape="1">
            <a:gsLst>
              <a:gs pos="0">
                <a:schemeClr val="bg2"/>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0" name="AutoShape 8"/>
          <p:cNvSpPr>
            <a:spLocks noChangeArrowheads="1"/>
          </p:cNvSpPr>
          <p:nvPr/>
        </p:nvSpPr>
        <p:spPr bwMode="auto">
          <a:xfrm>
            <a:off x="2389346" y="4125233"/>
            <a:ext cx="1958632" cy="531655"/>
          </a:xfrm>
          <a:prstGeom prst="roundRect">
            <a:avLst>
              <a:gd name="adj" fmla="val 50000"/>
            </a:avLst>
          </a:prstGeom>
          <a:gradFill rotWithShape="1">
            <a:gsLst>
              <a:gs pos="0">
                <a:srgbClr val="72A7F6"/>
              </a:gs>
              <a:gs pos="100000">
                <a:srgbClr val="002A7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nvGrpSpPr>
          <p:cNvPr id="51" name="Group 9"/>
          <p:cNvGrpSpPr>
            <a:grpSpLocks/>
          </p:cNvGrpSpPr>
          <p:nvPr/>
        </p:nvGrpSpPr>
        <p:grpSpPr bwMode="auto">
          <a:xfrm>
            <a:off x="3006040" y="1717817"/>
            <a:ext cx="608317" cy="470771"/>
            <a:chOff x="0" y="5"/>
            <a:chExt cx="668" cy="647"/>
          </a:xfrm>
        </p:grpSpPr>
        <p:sp>
          <p:nvSpPr>
            <p:cNvPr id="52" name="Oval 10"/>
            <p:cNvSpPr>
              <a:spLocks noChangeArrowheads="1"/>
            </p:cNvSpPr>
            <p:nvPr/>
          </p:nvSpPr>
          <p:spPr bwMode="auto">
            <a:xfrm>
              <a:off x="0" y="56"/>
              <a:ext cx="668" cy="555"/>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3" name="Oval 11"/>
            <p:cNvSpPr>
              <a:spLocks noChangeArrowheads="1"/>
            </p:cNvSpPr>
            <p:nvPr/>
          </p:nvSpPr>
          <p:spPr bwMode="auto">
            <a:xfrm>
              <a:off x="7" y="5"/>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4" name="Oval 12"/>
            <p:cNvSpPr>
              <a:spLocks noChangeArrowheads="1"/>
            </p:cNvSpPr>
            <p:nvPr/>
          </p:nvSpPr>
          <p:spPr bwMode="auto">
            <a:xfrm>
              <a:off x="15" y="9"/>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5" name="Oval 13"/>
            <p:cNvSpPr>
              <a:spLocks noChangeArrowheads="1"/>
            </p:cNvSpPr>
            <p:nvPr/>
          </p:nvSpPr>
          <p:spPr bwMode="auto">
            <a:xfrm>
              <a:off x="22" y="15"/>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sp>
          <p:nvSpPr>
            <p:cNvPr id="56" name="Oval 14"/>
            <p:cNvSpPr>
              <a:spLocks noChangeArrowheads="1"/>
            </p:cNvSpPr>
            <p:nvPr/>
          </p:nvSpPr>
          <p:spPr bwMode="auto">
            <a:xfrm>
              <a:off x="57" y="31"/>
              <a:ext cx="533" cy="479"/>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339643" fontAlgn="base" hangingPunct="0">
                <a:lnSpc>
                  <a:spcPct val="93000"/>
                </a:lnSpc>
                <a:spcBef>
                  <a:spcPct val="0"/>
                </a:spcBef>
                <a:spcAft>
                  <a:spcPct val="0"/>
                </a:spcAft>
                <a:buSzPct val="100000"/>
              </a:pPr>
              <a:endParaRPr lang="ar-EG" sz="1361">
                <a:solidFill>
                  <a:srgbClr val="B1E2FB"/>
                </a:solidFill>
              </a:endParaRPr>
            </a:p>
          </p:txBody>
        </p:sp>
      </p:grpSp>
      <p:sp>
        <p:nvSpPr>
          <p:cNvPr id="57" name="Text Box 15"/>
          <p:cNvSpPr txBox="1">
            <a:spLocks noChangeArrowheads="1"/>
          </p:cNvSpPr>
          <p:nvPr/>
        </p:nvSpPr>
        <p:spPr bwMode="auto">
          <a:xfrm>
            <a:off x="3165395" y="1783786"/>
            <a:ext cx="334950" cy="3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39643" fontAlgn="base" hangingPunct="0">
              <a:lnSpc>
                <a:spcPct val="93000"/>
              </a:lnSpc>
              <a:spcBef>
                <a:spcPct val="0"/>
              </a:spcBef>
              <a:spcAft>
                <a:spcPct val="0"/>
              </a:spcAft>
              <a:buSzPct val="100000"/>
            </a:pPr>
            <a:r>
              <a:rPr lang="en-US" sz="1814" dirty="0">
                <a:solidFill>
                  <a:srgbClr val="000000"/>
                </a:solidFill>
              </a:rPr>
              <a:t>3</a:t>
            </a:r>
            <a:endParaRPr lang="en-US" sz="1361" dirty="0">
              <a:solidFill>
                <a:srgbClr val="000000"/>
              </a:solidFill>
            </a:endParaRPr>
          </a:p>
        </p:txBody>
      </p:sp>
      <p:sp>
        <p:nvSpPr>
          <p:cNvPr id="58" name="Text Box 16"/>
          <p:cNvSpPr txBox="1">
            <a:spLocks noChangeArrowheads="1"/>
          </p:cNvSpPr>
          <p:nvPr/>
        </p:nvSpPr>
        <p:spPr bwMode="auto">
          <a:xfrm>
            <a:off x="2404423" y="2309209"/>
            <a:ext cx="1946616" cy="165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Low" defTabSz="339643" rtl="1" fontAlgn="base" hangingPunct="0">
              <a:lnSpc>
                <a:spcPct val="93000"/>
              </a:lnSpc>
              <a:spcBef>
                <a:spcPct val="0"/>
              </a:spcBef>
              <a:spcAft>
                <a:spcPct val="0"/>
              </a:spcAft>
              <a:buSzPct val="100000"/>
            </a:pPr>
            <a:r>
              <a:rPr lang="ar-EG" sz="1814" b="1" dirty="0">
                <a:solidFill>
                  <a:srgbClr val="000000"/>
                </a:solidFill>
              </a:rPr>
              <a:t>أما المقابلات واللقاءات الرسمية فتعتمد بصفة أساسية على عملية تبادل الآراء والأخذ والرد بين طرفي المقابلة </a:t>
            </a:r>
            <a:endParaRPr lang="en-US" sz="1814" b="1" dirty="0">
              <a:solidFill>
                <a:srgbClr val="000000"/>
              </a:solidFill>
            </a:endParaRPr>
          </a:p>
        </p:txBody>
      </p:sp>
      <p:sp>
        <p:nvSpPr>
          <p:cNvPr id="59" name="Wave 58"/>
          <p:cNvSpPr/>
          <p:nvPr/>
        </p:nvSpPr>
        <p:spPr>
          <a:xfrm>
            <a:off x="2401016" y="161849"/>
            <a:ext cx="4219144"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إيتكيت الاجتماعات والمقابلات</a:t>
            </a:r>
          </a:p>
        </p:txBody>
      </p:sp>
      <p:pic>
        <p:nvPicPr>
          <p:cNvPr id="2" name="Picture 1"/>
          <p:cNvPicPr>
            <a:picLocks noChangeAspect="1"/>
          </p:cNvPicPr>
          <p:nvPr/>
        </p:nvPicPr>
        <p:blipFill>
          <a:blip r:embed="rId2"/>
          <a:stretch>
            <a:fillRect/>
          </a:stretch>
        </p:blipFill>
        <p:spPr>
          <a:xfrm>
            <a:off x="171512" y="1943686"/>
            <a:ext cx="2007866" cy="2686050"/>
          </a:xfrm>
          <a:prstGeom prst="rect">
            <a:avLst/>
          </a:prstGeom>
        </p:spPr>
      </p:pic>
    </p:spTree>
    <p:extLst>
      <p:ext uri="{BB962C8B-B14F-4D97-AF65-F5344CB8AC3E}">
        <p14:creationId xmlns:p14="http://schemas.microsoft.com/office/powerpoint/2010/main" val="3448343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Effect transition="in" filter="fade">
                                      <p:cBhvr>
                                        <p:cTn id="118" dur="500"/>
                                        <p:tgtEl>
                                          <p:spTgt spid="4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500" fill="hold"/>
                                        <p:tgtEl>
                                          <p:spTgt spid="49"/>
                                        </p:tgtEl>
                                        <p:attrNameLst>
                                          <p:attrName>ppt_w</p:attrName>
                                        </p:attrNameLst>
                                      </p:cBhvr>
                                      <p:tavLst>
                                        <p:tav tm="0">
                                          <p:val>
                                            <p:fltVal val="0"/>
                                          </p:val>
                                        </p:tav>
                                        <p:tav tm="100000">
                                          <p:val>
                                            <p:strVal val="#ppt_w"/>
                                          </p:val>
                                        </p:tav>
                                      </p:tavLst>
                                    </p:anim>
                                    <p:anim calcmode="lin" valueType="num">
                                      <p:cBhvr>
                                        <p:cTn id="122" dur="500" fill="hold"/>
                                        <p:tgtEl>
                                          <p:spTgt spid="49"/>
                                        </p:tgtEl>
                                        <p:attrNameLst>
                                          <p:attrName>ppt_h</p:attrName>
                                        </p:attrNameLst>
                                      </p:cBhvr>
                                      <p:tavLst>
                                        <p:tav tm="0">
                                          <p:val>
                                            <p:fltVal val="0"/>
                                          </p:val>
                                        </p:tav>
                                        <p:tav tm="100000">
                                          <p:val>
                                            <p:strVal val="#ppt_h"/>
                                          </p:val>
                                        </p:tav>
                                      </p:tavLst>
                                    </p:anim>
                                    <p:animEffect transition="in" filter="fade">
                                      <p:cBhvr>
                                        <p:cTn id="123" dur="500"/>
                                        <p:tgtEl>
                                          <p:spTgt spid="4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p:cTn id="126" dur="500" fill="hold"/>
                                        <p:tgtEl>
                                          <p:spTgt spid="50"/>
                                        </p:tgtEl>
                                        <p:attrNameLst>
                                          <p:attrName>ppt_w</p:attrName>
                                        </p:attrNameLst>
                                      </p:cBhvr>
                                      <p:tavLst>
                                        <p:tav tm="0">
                                          <p:val>
                                            <p:fltVal val="0"/>
                                          </p:val>
                                        </p:tav>
                                        <p:tav tm="100000">
                                          <p:val>
                                            <p:strVal val="#ppt_w"/>
                                          </p:val>
                                        </p:tav>
                                      </p:tavLst>
                                    </p:anim>
                                    <p:anim calcmode="lin" valueType="num">
                                      <p:cBhvr>
                                        <p:cTn id="127" dur="500" fill="hold"/>
                                        <p:tgtEl>
                                          <p:spTgt spid="50"/>
                                        </p:tgtEl>
                                        <p:attrNameLst>
                                          <p:attrName>ppt_h</p:attrName>
                                        </p:attrNameLst>
                                      </p:cBhvr>
                                      <p:tavLst>
                                        <p:tav tm="0">
                                          <p:val>
                                            <p:fltVal val="0"/>
                                          </p:val>
                                        </p:tav>
                                        <p:tav tm="100000">
                                          <p:val>
                                            <p:strVal val="#ppt_h"/>
                                          </p:val>
                                        </p:tav>
                                      </p:tavLst>
                                    </p:anim>
                                    <p:animEffect transition="in" filter="fade">
                                      <p:cBhvr>
                                        <p:cTn id="128" dur="500"/>
                                        <p:tgtEl>
                                          <p:spTgt spid="50"/>
                                        </p:tgtEl>
                                      </p:cBhvr>
                                    </p:animEffect>
                                  </p:childTnLst>
                                </p:cTn>
                              </p:par>
                              <p:par>
                                <p:cTn id="129" presetID="53" presetClass="entr" presetSubtype="16"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p:cTn id="141" dur="500" fill="hold"/>
                                        <p:tgtEl>
                                          <p:spTgt spid="58"/>
                                        </p:tgtEl>
                                        <p:attrNameLst>
                                          <p:attrName>ppt_w</p:attrName>
                                        </p:attrNameLst>
                                      </p:cBhvr>
                                      <p:tavLst>
                                        <p:tav tm="0">
                                          <p:val>
                                            <p:fltVal val="0"/>
                                          </p:val>
                                        </p:tav>
                                        <p:tav tm="100000">
                                          <p:val>
                                            <p:strVal val="#ppt_w"/>
                                          </p:val>
                                        </p:tav>
                                      </p:tavLst>
                                    </p:anim>
                                    <p:anim calcmode="lin" valueType="num">
                                      <p:cBhvr>
                                        <p:cTn id="142" dur="500" fill="hold"/>
                                        <p:tgtEl>
                                          <p:spTgt spid="58"/>
                                        </p:tgtEl>
                                        <p:attrNameLst>
                                          <p:attrName>ppt_h</p:attrName>
                                        </p:attrNameLst>
                                      </p:cBhvr>
                                      <p:tavLst>
                                        <p:tav tm="0">
                                          <p:val>
                                            <p:fltVal val="0"/>
                                          </p:val>
                                        </p:tav>
                                        <p:tav tm="100000">
                                          <p:val>
                                            <p:strVal val="#ppt_h"/>
                                          </p:val>
                                        </p:tav>
                                      </p:tavLst>
                                    </p:anim>
                                    <p:animEffect transition="in" filter="fade">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p:bldP spid="30" grpId="0"/>
      <p:bldP spid="31" grpId="0" animBg="1"/>
      <p:bldP spid="32" grpId="0" animBg="1"/>
      <p:bldP spid="33" grpId="0" animBg="1"/>
      <p:bldP spid="34" grpId="0" animBg="1"/>
      <p:bldP spid="35" grpId="0" animBg="1"/>
      <p:bldP spid="36" grpId="0" animBg="1"/>
      <p:bldP spid="43" grpId="0"/>
      <p:bldP spid="44" grpId="0"/>
      <p:bldP spid="45" grpId="0" animBg="1"/>
      <p:bldP spid="46" grpId="0" animBg="1"/>
      <p:bldP spid="47" grpId="0" animBg="1"/>
      <p:bldP spid="48" grpId="0" animBg="1"/>
      <p:bldP spid="49" grpId="0" animBg="1"/>
      <p:bldP spid="50" grpId="0" animBg="1"/>
      <p:bldP spid="57" grpId="0"/>
      <p:bldP spid="5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bwMode="auto">
          <a:xfrm>
            <a:off x="761413" y="3695869"/>
            <a:ext cx="7620800" cy="1175798"/>
          </a:xfrm>
          <a:prstGeom prst="rect">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127" tIns="34564" rIns="69127" bIns="34564" numCol="1" rtlCol="1" anchor="t" anchorCtr="0" compatLnSpc="1">
            <a:prstTxWarp prst="textNoShape">
              <a:avLst/>
            </a:prstTxWarp>
          </a:bodyPr>
          <a:lstStyle/>
          <a:p>
            <a:pPr algn="ctr" defTabSz="339643" rtl="1" fontAlgn="base" hangingPunct="0">
              <a:lnSpc>
                <a:spcPct val="93000"/>
              </a:lnSpc>
              <a:spcBef>
                <a:spcPct val="0"/>
              </a:spcBef>
              <a:spcAft>
                <a:spcPct val="0"/>
              </a:spcAft>
              <a:buSzPct val="100000"/>
            </a:pPr>
            <a:endParaRPr lang="ar-EG" sz="680" b="1" dirty="0">
              <a:solidFill>
                <a:srgbClr val="000000"/>
              </a:solidFill>
            </a:endParaRPr>
          </a:p>
          <a:p>
            <a:pPr algn="ctr" defTabSz="339643" rtl="1" fontAlgn="base" hangingPunct="0">
              <a:lnSpc>
                <a:spcPct val="93000"/>
              </a:lnSpc>
              <a:spcBef>
                <a:spcPct val="0"/>
              </a:spcBef>
              <a:spcAft>
                <a:spcPct val="0"/>
              </a:spcAft>
              <a:buSzPct val="100000"/>
            </a:pPr>
            <a:endParaRPr lang="ar-EG" sz="1210" b="1" dirty="0">
              <a:solidFill>
                <a:srgbClr val="000000"/>
              </a:solidFill>
            </a:endParaRPr>
          </a:p>
          <a:p>
            <a:pPr algn="ctr" defTabSz="339643" rtl="1" fontAlgn="base" hangingPunct="0">
              <a:lnSpc>
                <a:spcPct val="93000"/>
              </a:lnSpc>
              <a:spcBef>
                <a:spcPct val="0"/>
              </a:spcBef>
              <a:spcAft>
                <a:spcPct val="0"/>
              </a:spcAft>
              <a:buSzPct val="100000"/>
            </a:pPr>
            <a:r>
              <a:rPr lang="ar-SA" sz="2117" b="1" dirty="0">
                <a:solidFill>
                  <a:srgbClr val="000000"/>
                </a:solidFill>
              </a:rPr>
              <a:t>عند إدارة اجتماع يصبح من يرأسه في دائرة الضوء فبجانب المهارات الإدارية يجب أن</a:t>
            </a:r>
          </a:p>
          <a:p>
            <a:pPr algn="ctr" defTabSz="339643" rtl="1" fontAlgn="base" hangingPunct="0">
              <a:lnSpc>
                <a:spcPct val="93000"/>
              </a:lnSpc>
              <a:spcBef>
                <a:spcPct val="0"/>
              </a:spcBef>
              <a:spcAft>
                <a:spcPct val="0"/>
              </a:spcAft>
              <a:buSzPct val="100000"/>
            </a:pPr>
            <a:r>
              <a:rPr lang="ar-SA" sz="2117" b="1" dirty="0">
                <a:solidFill>
                  <a:srgbClr val="000000"/>
                </a:solidFill>
              </a:rPr>
              <a:t>يتمتع من يدير الاجتماع بالمعرفة التامة لإتيكيت وبروتوكول إدارة الاجتماعات</a:t>
            </a:r>
          </a:p>
        </p:txBody>
      </p:sp>
      <p:sp>
        <p:nvSpPr>
          <p:cNvPr id="4" name="Wave 3"/>
          <p:cNvSpPr/>
          <p:nvPr/>
        </p:nvSpPr>
        <p:spPr>
          <a:xfrm>
            <a:off x="2696575" y="161849"/>
            <a:ext cx="3628026" cy="957629"/>
          </a:xfrm>
          <a:prstGeom prst="wave">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r>
              <a:rPr lang="ar-EG" sz="3200" b="1" dirty="0">
                <a:latin typeface="Simplified Arabic" panose="02020603050405020304" pitchFamily="18" charset="-78"/>
                <a:cs typeface="Simplified Arabic" panose="02020603050405020304" pitchFamily="18" charset="-78"/>
              </a:rPr>
              <a:t>إدارة الاجتماع</a:t>
            </a:r>
          </a:p>
        </p:txBody>
      </p:sp>
    </p:spTree>
    <p:extLst>
      <p:ext uri="{BB962C8B-B14F-4D97-AF65-F5344CB8AC3E}">
        <p14:creationId xmlns:p14="http://schemas.microsoft.com/office/powerpoint/2010/main" val="37154639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1060768" y="148053"/>
            <a:ext cx="7104072" cy="507990"/>
          </a:xfrm>
          <a:prstGeom prst="rect">
            <a:avLst/>
          </a:prstGeom>
          <a:ln/>
          <a:extLst/>
        </p:spPr>
        <p:style>
          <a:lnRef idx="2">
            <a:schemeClr val="accent2"/>
          </a:lnRef>
          <a:fillRef idx="1">
            <a:schemeClr val="lt1"/>
          </a:fillRef>
          <a:effectRef idx="0">
            <a:schemeClr val="accent2"/>
          </a:effectRef>
          <a:fontRef idx="minor">
            <a:schemeClr val="dk1"/>
          </a:fontRef>
        </p:style>
        <p:txBody>
          <a:bodyPr wrap="square"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419" b="1" dirty="0">
                <a:solidFill>
                  <a:srgbClr val="002060"/>
                </a:solidFill>
                <a:latin typeface="Simplified Arabic" panose="02020603050405020304" pitchFamily="18" charset="-78"/>
                <a:cs typeface="Simplified Arabic" panose="02020603050405020304" pitchFamily="18" charset="-78"/>
              </a:rPr>
              <a:t>أهم قواعد الاتيكيت والبروتوكول الواجب مراعاتها عند إدارة الاجتماع </a:t>
            </a:r>
            <a:endParaRPr lang="en-US" sz="2419" b="1"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838200" y="130927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011620" y="9845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التفكير الجيد في موعد الاجتماع</a:t>
            </a:r>
          </a:p>
        </p:txBody>
      </p:sp>
      <p:sp>
        <p:nvSpPr>
          <p:cNvPr id="13" name="Rectangle 12"/>
          <p:cNvSpPr/>
          <p:nvPr/>
        </p:nvSpPr>
        <p:spPr>
          <a:xfrm>
            <a:off x="838200" y="230719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011620" y="19824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إخطار المشاركين في الاجتماع قبل عقده بوقتاٍ كافياً</a:t>
            </a:r>
          </a:p>
        </p:txBody>
      </p:sp>
      <p:sp>
        <p:nvSpPr>
          <p:cNvPr id="15" name="Rectangle 14"/>
          <p:cNvSpPr/>
          <p:nvPr/>
        </p:nvSpPr>
        <p:spPr>
          <a:xfrm>
            <a:off x="838200" y="330512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011620" y="298039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تقديم الاعتذار في حالة عدم إخطار المشاركين قبل الاجتماع بوقتاً كافٍ</a:t>
            </a:r>
          </a:p>
        </p:txBody>
      </p:sp>
      <p:sp>
        <p:nvSpPr>
          <p:cNvPr id="17" name="Rectangle 16"/>
          <p:cNvSpPr/>
          <p:nvPr/>
        </p:nvSpPr>
        <p:spPr>
          <a:xfrm>
            <a:off x="838200" y="4303040"/>
            <a:ext cx="7848600" cy="554400"/>
          </a:xfrm>
          <a:prstGeom prst="rect">
            <a:avLst/>
          </a:prstGeom>
        </p:spPr>
        <p:style>
          <a:lnRef idx="2">
            <a:schemeClr val="accent5">
              <a:hueOff val="6415482"/>
              <a:satOff val="48101"/>
              <a:lumOff val="1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2011620" y="397831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6415482"/>
              <a:satOff val="48101"/>
              <a:lumOff val="16471"/>
              <a:alphaOff val="0"/>
            </a:schemeClr>
          </a:fillRef>
          <a:effectRef idx="0">
            <a:schemeClr val="accent5">
              <a:hueOff val="6415482"/>
              <a:satOff val="48101"/>
              <a:lumOff val="1647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انتقاء المشاركين في الاجتماع بعد تأني وتفكير عميق</a:t>
            </a:r>
          </a:p>
        </p:txBody>
      </p:sp>
    </p:spTree>
    <p:extLst>
      <p:ext uri="{BB962C8B-B14F-4D97-AF65-F5344CB8AC3E}">
        <p14:creationId xmlns:p14="http://schemas.microsoft.com/office/powerpoint/2010/main" val="399404732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1060768" y="148053"/>
            <a:ext cx="7104072" cy="507990"/>
          </a:xfrm>
          <a:prstGeom prst="rect">
            <a:avLst/>
          </a:prstGeom>
          <a:ln/>
          <a:extLst/>
        </p:spPr>
        <p:style>
          <a:lnRef idx="2">
            <a:schemeClr val="accent2"/>
          </a:lnRef>
          <a:fillRef idx="1">
            <a:schemeClr val="lt1"/>
          </a:fillRef>
          <a:effectRef idx="0">
            <a:schemeClr val="accent2"/>
          </a:effectRef>
          <a:fontRef idx="minor">
            <a:schemeClr val="dk1"/>
          </a:fontRef>
        </p:style>
        <p:txBody>
          <a:bodyPr wrap="square"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419" b="1" dirty="0">
                <a:solidFill>
                  <a:srgbClr val="002060"/>
                </a:solidFill>
                <a:latin typeface="Simplified Arabic" panose="02020603050405020304" pitchFamily="18" charset="-78"/>
                <a:cs typeface="Simplified Arabic" panose="02020603050405020304" pitchFamily="18" charset="-78"/>
              </a:rPr>
              <a:t>أهم قواعد الاتيكيت والبروتوكول الواجب مراعاتها عند إدارة الاجتماع </a:t>
            </a:r>
            <a:endParaRPr lang="en-US" sz="2419" b="1"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838200" y="130927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011620" y="9845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توزيع جدول أعمال الاجتماع قبل موعده بوقت كافٍ</a:t>
            </a:r>
          </a:p>
        </p:txBody>
      </p:sp>
      <p:sp>
        <p:nvSpPr>
          <p:cNvPr id="13" name="Rectangle 12"/>
          <p:cNvSpPr/>
          <p:nvPr/>
        </p:nvSpPr>
        <p:spPr>
          <a:xfrm>
            <a:off x="838200" y="230719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011620" y="19824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يقرر الداعي للإجتماع مسبقاً الوقت المناسب لانتظار المشاركين</a:t>
            </a:r>
          </a:p>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 المتأخرين عن الحضور</a:t>
            </a:r>
          </a:p>
        </p:txBody>
      </p:sp>
      <p:sp>
        <p:nvSpPr>
          <p:cNvPr id="15" name="Rectangle 14"/>
          <p:cNvSpPr/>
          <p:nvPr/>
        </p:nvSpPr>
        <p:spPr>
          <a:xfrm>
            <a:off x="838200" y="330512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011620" y="298039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تقديم المشاركون الجدد إلى الاجتماع بسلوك مجامل</a:t>
            </a:r>
          </a:p>
        </p:txBody>
      </p:sp>
      <p:sp>
        <p:nvSpPr>
          <p:cNvPr id="17" name="Rectangle 16"/>
          <p:cNvSpPr/>
          <p:nvPr/>
        </p:nvSpPr>
        <p:spPr>
          <a:xfrm>
            <a:off x="838200" y="4303040"/>
            <a:ext cx="7848600" cy="554400"/>
          </a:xfrm>
          <a:prstGeom prst="rect">
            <a:avLst/>
          </a:prstGeom>
        </p:spPr>
        <p:style>
          <a:lnRef idx="2">
            <a:schemeClr val="accent5">
              <a:hueOff val="6415482"/>
              <a:satOff val="48101"/>
              <a:lumOff val="1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2011620" y="397831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6415482"/>
              <a:satOff val="48101"/>
              <a:lumOff val="16471"/>
              <a:alphaOff val="0"/>
            </a:schemeClr>
          </a:fillRef>
          <a:effectRef idx="0">
            <a:schemeClr val="accent5">
              <a:hueOff val="6415482"/>
              <a:satOff val="48101"/>
              <a:lumOff val="1647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معاملة المسئولين التنفيذيين الأصغر سناً بطريقة إنسانية</a:t>
            </a:r>
          </a:p>
        </p:txBody>
      </p:sp>
    </p:spTree>
    <p:extLst>
      <p:ext uri="{BB962C8B-B14F-4D97-AF65-F5344CB8AC3E}">
        <p14:creationId xmlns:p14="http://schemas.microsoft.com/office/powerpoint/2010/main" val="27231690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orizontal Scroll 7"/>
          <p:cNvSpPr/>
          <p:nvPr/>
        </p:nvSpPr>
        <p:spPr>
          <a:xfrm>
            <a:off x="1981200" y="1638300"/>
            <a:ext cx="5410200" cy="2362200"/>
          </a:xfrm>
          <a:prstGeom prst="horizontalScroll">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3200" b="1" dirty="0">
                <a:solidFill>
                  <a:srgbClr val="002060"/>
                </a:solidFill>
                <a:latin typeface="Simplified Arabic" panose="02020603050405020304" pitchFamily="18" charset="-78"/>
                <a:cs typeface="Simplified Arabic" panose="02020603050405020304" pitchFamily="18" charset="-78"/>
              </a:rPr>
              <a:t>تمرين مقايضة البطاقات</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1060768" y="148053"/>
            <a:ext cx="7104072" cy="507990"/>
          </a:xfrm>
          <a:prstGeom prst="rect">
            <a:avLst/>
          </a:prstGeom>
          <a:ln/>
          <a:extLst/>
        </p:spPr>
        <p:style>
          <a:lnRef idx="2">
            <a:schemeClr val="accent2"/>
          </a:lnRef>
          <a:fillRef idx="1">
            <a:schemeClr val="lt1"/>
          </a:fillRef>
          <a:effectRef idx="0">
            <a:schemeClr val="accent2"/>
          </a:effectRef>
          <a:fontRef idx="minor">
            <a:schemeClr val="dk1"/>
          </a:fontRef>
        </p:style>
        <p:txBody>
          <a:bodyPr wrap="square"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419" b="1" dirty="0">
                <a:solidFill>
                  <a:srgbClr val="002060"/>
                </a:solidFill>
                <a:latin typeface="Simplified Arabic" panose="02020603050405020304" pitchFamily="18" charset="-78"/>
                <a:cs typeface="Simplified Arabic" panose="02020603050405020304" pitchFamily="18" charset="-78"/>
              </a:rPr>
              <a:t>أهم قواعد الاتيكيت والبروتوكول الواجب مراعاتها عند إدارة الاجتماع </a:t>
            </a:r>
            <a:endParaRPr lang="en-US" sz="2419" b="1"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838200" y="130927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011620" y="9845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الوعي والإدراك لأي توتر يمكن حدوثه أثناء المناقشات والعمل على إزالته</a:t>
            </a:r>
          </a:p>
        </p:txBody>
      </p:sp>
      <p:sp>
        <p:nvSpPr>
          <p:cNvPr id="13" name="Rectangle 12"/>
          <p:cNvSpPr/>
          <p:nvPr/>
        </p:nvSpPr>
        <p:spPr>
          <a:xfrm>
            <a:off x="838200" y="230719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011620" y="19824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أن يضع رئيس الاجتماع عيناً على الساعة</a:t>
            </a:r>
          </a:p>
        </p:txBody>
      </p:sp>
      <p:sp>
        <p:nvSpPr>
          <p:cNvPr id="15" name="Rectangle 14"/>
          <p:cNvSpPr/>
          <p:nvPr/>
        </p:nvSpPr>
        <p:spPr>
          <a:xfrm>
            <a:off x="838200" y="330512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011620" y="298039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عدم التدخين إذا كان ذلك غير مسموح به في غرفة الاجتماعات</a:t>
            </a:r>
          </a:p>
        </p:txBody>
      </p:sp>
      <p:sp>
        <p:nvSpPr>
          <p:cNvPr id="17" name="Rectangle 16"/>
          <p:cNvSpPr/>
          <p:nvPr/>
        </p:nvSpPr>
        <p:spPr>
          <a:xfrm>
            <a:off x="838200" y="4303040"/>
            <a:ext cx="7848600" cy="554400"/>
          </a:xfrm>
          <a:prstGeom prst="rect">
            <a:avLst/>
          </a:prstGeom>
        </p:spPr>
        <p:style>
          <a:lnRef idx="2">
            <a:schemeClr val="accent5">
              <a:hueOff val="6415482"/>
              <a:satOff val="48101"/>
              <a:lumOff val="1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2011620" y="397831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6415482"/>
              <a:satOff val="48101"/>
              <a:lumOff val="16471"/>
              <a:alphaOff val="0"/>
            </a:schemeClr>
          </a:fillRef>
          <a:effectRef idx="0">
            <a:schemeClr val="accent5">
              <a:hueOff val="6415482"/>
              <a:satOff val="48101"/>
              <a:lumOff val="1647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أن يتعامل رئيس الاجتماع منع من يحاولون أخذ أكثر من حقهم بذكاء </a:t>
            </a:r>
          </a:p>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وسرعة بديهة</a:t>
            </a:r>
          </a:p>
        </p:txBody>
      </p:sp>
    </p:spTree>
    <p:extLst>
      <p:ext uri="{BB962C8B-B14F-4D97-AF65-F5344CB8AC3E}">
        <p14:creationId xmlns:p14="http://schemas.microsoft.com/office/powerpoint/2010/main" val="29734140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1060768" y="148053"/>
            <a:ext cx="7104072" cy="507990"/>
          </a:xfrm>
          <a:prstGeom prst="rect">
            <a:avLst/>
          </a:prstGeom>
          <a:ln/>
          <a:extLst/>
        </p:spPr>
        <p:style>
          <a:lnRef idx="2">
            <a:schemeClr val="accent2"/>
          </a:lnRef>
          <a:fillRef idx="1">
            <a:schemeClr val="lt1"/>
          </a:fillRef>
          <a:effectRef idx="0">
            <a:schemeClr val="accent2"/>
          </a:effectRef>
          <a:fontRef idx="minor">
            <a:schemeClr val="dk1"/>
          </a:fontRef>
        </p:style>
        <p:txBody>
          <a:bodyPr wrap="square"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419" b="1" dirty="0">
                <a:solidFill>
                  <a:srgbClr val="002060"/>
                </a:solidFill>
                <a:latin typeface="Simplified Arabic" panose="02020603050405020304" pitchFamily="18" charset="-78"/>
                <a:cs typeface="Simplified Arabic" panose="02020603050405020304" pitchFamily="18" charset="-78"/>
              </a:rPr>
              <a:t>أهم قواعد الاتيكيت والبروتوكول الواجب مراعاتها عند إدارة الاجتماع </a:t>
            </a:r>
            <a:endParaRPr lang="en-US" sz="2419" b="1"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838200" y="130927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011620" y="9845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العمل على أن يكون مكان الاجتماع مريحاً للجميع</a:t>
            </a:r>
          </a:p>
        </p:txBody>
      </p:sp>
      <p:sp>
        <p:nvSpPr>
          <p:cNvPr id="13" name="Rectangle 12"/>
          <p:cNvSpPr/>
          <p:nvPr/>
        </p:nvSpPr>
        <p:spPr>
          <a:xfrm>
            <a:off x="838200" y="230719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011620" y="19824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إذا كان زمن الاجتاع طويلاً جداً فمن المناسب أن يتخلله فترة راحة</a:t>
            </a:r>
          </a:p>
        </p:txBody>
      </p:sp>
      <p:sp>
        <p:nvSpPr>
          <p:cNvPr id="15" name="Rectangle 14"/>
          <p:cNvSpPr/>
          <p:nvPr/>
        </p:nvSpPr>
        <p:spPr>
          <a:xfrm>
            <a:off x="838200" y="330512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011620" y="298039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الثناء على كل من يقدم إيضاحات أو عرضاً أو كلمة في الاجتماع </a:t>
            </a:r>
          </a:p>
          <a:p>
            <a:pPr lvl="0" algn="ctr" defTabSz="889000" rtl="1">
              <a:lnSpc>
                <a:spcPct val="90000"/>
              </a:lnSpc>
              <a:spcBef>
                <a:spcPct val="0"/>
              </a:spcBef>
              <a:spcAft>
                <a:spcPct val="35000"/>
              </a:spcAft>
            </a:pPr>
            <a:r>
              <a:rPr lang="ar-JO" sz="2000" b="1" dirty="0">
                <a:solidFill>
                  <a:schemeClr val="bg1"/>
                </a:solidFill>
                <a:latin typeface="Simplified Arabic" panose="02020603050405020304" pitchFamily="18" charset="-78"/>
                <a:cs typeface="Simplified Arabic" panose="02020603050405020304" pitchFamily="18" charset="-78"/>
              </a:rPr>
              <a:t>والثناء على كل من  ساعد في الإعداد للإجتماع</a:t>
            </a:r>
          </a:p>
        </p:txBody>
      </p:sp>
      <p:sp>
        <p:nvSpPr>
          <p:cNvPr id="17" name="Rectangle 16"/>
          <p:cNvSpPr/>
          <p:nvPr/>
        </p:nvSpPr>
        <p:spPr>
          <a:xfrm>
            <a:off x="838200" y="4303040"/>
            <a:ext cx="7848600" cy="554400"/>
          </a:xfrm>
          <a:prstGeom prst="rect">
            <a:avLst/>
          </a:prstGeom>
        </p:spPr>
        <p:style>
          <a:lnRef idx="2">
            <a:schemeClr val="accent5">
              <a:hueOff val="6415482"/>
              <a:satOff val="48101"/>
              <a:lumOff val="1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2011620" y="397831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6415482"/>
              <a:satOff val="48101"/>
              <a:lumOff val="16471"/>
              <a:alphaOff val="0"/>
            </a:schemeClr>
          </a:fillRef>
          <a:effectRef idx="0">
            <a:schemeClr val="accent5">
              <a:hueOff val="6415482"/>
              <a:satOff val="48101"/>
              <a:lumOff val="1647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إبلاغ المجتمعين بموعد الاجتماع المقبل</a:t>
            </a:r>
          </a:p>
        </p:txBody>
      </p:sp>
    </p:spTree>
    <p:extLst>
      <p:ext uri="{BB962C8B-B14F-4D97-AF65-F5344CB8AC3E}">
        <p14:creationId xmlns:p14="http://schemas.microsoft.com/office/powerpoint/2010/main" val="13939866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2672408" y="148053"/>
            <a:ext cx="3880792" cy="507990"/>
          </a:xfrm>
          <a:prstGeom prst="rect">
            <a:avLst/>
          </a:prstGeom>
          <a:ln/>
          <a:extLst/>
        </p:spPr>
        <p:style>
          <a:lnRef idx="2">
            <a:schemeClr val="accent2"/>
          </a:lnRef>
          <a:fillRef idx="1">
            <a:schemeClr val="lt1"/>
          </a:fillRef>
          <a:effectRef idx="0">
            <a:schemeClr val="accent2"/>
          </a:effectRef>
          <a:fontRef idx="minor">
            <a:schemeClr val="dk1"/>
          </a:fontRef>
        </p:style>
        <p:txBody>
          <a:bodyPr wrap="square"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419" b="1" dirty="0">
                <a:solidFill>
                  <a:srgbClr val="002060"/>
                </a:solidFill>
                <a:latin typeface="Simplified Arabic" panose="02020603050405020304" pitchFamily="18" charset="-78"/>
                <a:cs typeface="Simplified Arabic" panose="02020603050405020304" pitchFamily="18" charset="-78"/>
              </a:rPr>
              <a:t>دليل إتيكيت حضور الاجتماعات</a:t>
            </a:r>
          </a:p>
        </p:txBody>
      </p:sp>
      <p:sp>
        <p:nvSpPr>
          <p:cNvPr id="11" name="Rectangle 10"/>
          <p:cNvSpPr/>
          <p:nvPr/>
        </p:nvSpPr>
        <p:spPr>
          <a:xfrm>
            <a:off x="838200" y="130927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011620" y="9845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الوصول إلى مكان الاجتماع في الموعد المحدد </a:t>
            </a:r>
          </a:p>
        </p:txBody>
      </p:sp>
      <p:sp>
        <p:nvSpPr>
          <p:cNvPr id="13" name="Rectangle 12"/>
          <p:cNvSpPr/>
          <p:nvPr/>
        </p:nvSpPr>
        <p:spPr>
          <a:xfrm>
            <a:off x="838200" y="230719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011620" y="19824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1900" b="1" dirty="0">
                <a:solidFill>
                  <a:schemeClr val="bg1"/>
                </a:solidFill>
                <a:latin typeface="Simplified Arabic" panose="02020603050405020304" pitchFamily="18" charset="-78"/>
                <a:cs typeface="Simplified Arabic" panose="02020603050405020304" pitchFamily="18" charset="-78"/>
              </a:rPr>
              <a:t>في حالة الحضور إلى اجتماع لأول مرة ويكون المدعو غير معروف للمجتمعين </a:t>
            </a:r>
            <a:r>
              <a:rPr lang="ar-JO" sz="1900" b="1" dirty="0" smtClean="0">
                <a:solidFill>
                  <a:schemeClr val="bg1"/>
                </a:solidFill>
                <a:latin typeface="Simplified Arabic" panose="02020603050405020304" pitchFamily="18" charset="-78"/>
                <a:cs typeface="Simplified Arabic" panose="02020603050405020304" pitchFamily="18" charset="-78"/>
              </a:rPr>
              <a:t>أو </a:t>
            </a:r>
            <a:r>
              <a:rPr lang="ar-JO" sz="1900" b="1" dirty="0">
                <a:solidFill>
                  <a:schemeClr val="bg1"/>
                </a:solidFill>
                <a:latin typeface="Simplified Arabic" panose="02020603050405020304" pitchFamily="18" charset="-78"/>
                <a:cs typeface="Simplified Arabic" panose="02020603050405020304" pitchFamily="18" charset="-78"/>
              </a:rPr>
              <a:t>لرئيس الاجتماع فعليه تقديم نفسه للمجتمعين بطريقة ودية قصيرة</a:t>
            </a:r>
          </a:p>
        </p:txBody>
      </p:sp>
      <p:sp>
        <p:nvSpPr>
          <p:cNvPr id="15" name="Rectangle 14"/>
          <p:cNvSpPr/>
          <p:nvPr/>
        </p:nvSpPr>
        <p:spPr>
          <a:xfrm>
            <a:off x="838200" y="330512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011620" y="298039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algn="ctr" defTabSz="889000" rtl="1">
              <a:lnSpc>
                <a:spcPct val="90000"/>
              </a:lnSpc>
              <a:spcBef>
                <a:spcPct val="0"/>
              </a:spcBef>
              <a:spcAft>
                <a:spcPct val="35000"/>
              </a:spcAft>
            </a:pPr>
            <a:r>
              <a:rPr lang="ar-JO" sz="1900" b="1" dirty="0">
                <a:solidFill>
                  <a:schemeClr val="bg1"/>
                </a:solidFill>
                <a:latin typeface="Simplified Arabic" panose="02020603050405020304" pitchFamily="18" charset="-78"/>
                <a:cs typeface="Simplified Arabic" panose="02020603050405020304" pitchFamily="18" charset="-78"/>
              </a:rPr>
              <a:t>إذا تأخر موعد بدء الاجتماع لأي سبب من الأسباب فيمكن الدخول </a:t>
            </a:r>
            <a:r>
              <a:rPr lang="ar-EG" sz="1900" b="1" dirty="0" smtClean="0">
                <a:solidFill>
                  <a:schemeClr val="bg1"/>
                </a:solidFill>
                <a:latin typeface="Simplified Arabic" panose="02020603050405020304" pitchFamily="18" charset="-78"/>
                <a:cs typeface="Simplified Arabic" panose="02020603050405020304" pitchFamily="18" charset="-78"/>
              </a:rPr>
              <a:t/>
            </a:r>
            <a:br>
              <a:rPr lang="ar-EG" sz="1900" b="1" dirty="0" smtClean="0">
                <a:solidFill>
                  <a:schemeClr val="bg1"/>
                </a:solidFill>
                <a:latin typeface="Simplified Arabic" panose="02020603050405020304" pitchFamily="18" charset="-78"/>
                <a:cs typeface="Simplified Arabic" panose="02020603050405020304" pitchFamily="18" charset="-78"/>
              </a:rPr>
            </a:br>
            <a:r>
              <a:rPr lang="ar-JO" sz="1900" b="1" dirty="0" smtClean="0">
                <a:solidFill>
                  <a:schemeClr val="bg1"/>
                </a:solidFill>
                <a:latin typeface="Simplified Arabic" panose="02020603050405020304" pitchFamily="18" charset="-78"/>
                <a:cs typeface="Simplified Arabic" panose="02020603050405020304" pitchFamily="18" charset="-78"/>
              </a:rPr>
              <a:t>في </a:t>
            </a:r>
            <a:r>
              <a:rPr lang="ar-JO" sz="1900" b="1" dirty="0">
                <a:solidFill>
                  <a:schemeClr val="bg1"/>
                </a:solidFill>
                <a:latin typeface="Simplified Arabic" panose="02020603050405020304" pitchFamily="18" charset="-78"/>
                <a:cs typeface="Simplified Arabic" panose="02020603050405020304" pitchFamily="18" charset="-78"/>
              </a:rPr>
              <a:t>حوار ودي مع الجالسين</a:t>
            </a:r>
          </a:p>
        </p:txBody>
      </p:sp>
      <p:sp>
        <p:nvSpPr>
          <p:cNvPr id="17" name="Rectangle 16"/>
          <p:cNvSpPr/>
          <p:nvPr/>
        </p:nvSpPr>
        <p:spPr>
          <a:xfrm>
            <a:off x="838200" y="4303040"/>
            <a:ext cx="7848600" cy="554400"/>
          </a:xfrm>
          <a:prstGeom prst="rect">
            <a:avLst/>
          </a:prstGeom>
        </p:spPr>
        <p:style>
          <a:lnRef idx="2">
            <a:schemeClr val="accent5">
              <a:hueOff val="6415482"/>
              <a:satOff val="48101"/>
              <a:lumOff val="1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2011620" y="397831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6415482"/>
              <a:satOff val="48101"/>
              <a:lumOff val="16471"/>
              <a:alphaOff val="0"/>
            </a:schemeClr>
          </a:fillRef>
          <a:effectRef idx="0">
            <a:schemeClr val="accent5">
              <a:hueOff val="6415482"/>
              <a:satOff val="48101"/>
              <a:lumOff val="1647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أن يكون المدعو إلى الاجتماع مستعداً للحضور إلى </a:t>
            </a:r>
            <a:r>
              <a:rPr lang="ar-JO" sz="2000" b="1" dirty="0" smtClean="0">
                <a:solidFill>
                  <a:srgbClr val="002060"/>
                </a:solidFill>
                <a:latin typeface="Simplified Arabic" panose="02020603050405020304" pitchFamily="18" charset="-78"/>
                <a:cs typeface="Simplified Arabic" panose="02020603050405020304" pitchFamily="18" charset="-78"/>
              </a:rPr>
              <a:t>الاجتماع</a:t>
            </a:r>
            <a:r>
              <a:rPr lang="ar-EG" sz="2000" b="1" dirty="0" smtClean="0">
                <a:solidFill>
                  <a:srgbClr val="002060"/>
                </a:solidFill>
                <a:latin typeface="Simplified Arabic" panose="02020603050405020304" pitchFamily="18" charset="-78"/>
                <a:cs typeface="Simplified Arabic" panose="02020603050405020304" pitchFamily="18" charset="-78"/>
              </a:rPr>
              <a:t/>
            </a:r>
            <a:br>
              <a:rPr lang="ar-EG" sz="2000" b="1" dirty="0" smtClean="0">
                <a:solidFill>
                  <a:srgbClr val="002060"/>
                </a:solidFill>
                <a:latin typeface="Simplified Arabic" panose="02020603050405020304" pitchFamily="18" charset="-78"/>
                <a:cs typeface="Simplified Arabic" panose="02020603050405020304" pitchFamily="18" charset="-78"/>
              </a:rPr>
            </a:br>
            <a:r>
              <a:rPr lang="ar-JO" sz="2000" b="1" dirty="0" smtClean="0">
                <a:solidFill>
                  <a:srgbClr val="002060"/>
                </a:solidFill>
                <a:latin typeface="Simplified Arabic" panose="02020603050405020304" pitchFamily="18" charset="-78"/>
                <a:cs typeface="Simplified Arabic" panose="02020603050405020304" pitchFamily="18" charset="-78"/>
              </a:rPr>
              <a:t> </a:t>
            </a:r>
            <a:r>
              <a:rPr lang="ar-JO" sz="2000" b="1" dirty="0">
                <a:solidFill>
                  <a:srgbClr val="002060"/>
                </a:solidFill>
                <a:latin typeface="Simplified Arabic" panose="02020603050405020304" pitchFamily="18" charset="-78"/>
                <a:cs typeface="Simplified Arabic" panose="02020603050405020304" pitchFamily="18" charset="-78"/>
              </a:rPr>
              <a:t>ومناقشة موضوعاته، وذلك قبل الدخول للاجتماع</a:t>
            </a:r>
          </a:p>
        </p:txBody>
      </p:sp>
    </p:spTree>
    <p:extLst>
      <p:ext uri="{BB962C8B-B14F-4D97-AF65-F5344CB8AC3E}">
        <p14:creationId xmlns:p14="http://schemas.microsoft.com/office/powerpoint/2010/main" val="32417515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2672408" y="148053"/>
            <a:ext cx="3880792" cy="507990"/>
          </a:xfrm>
          <a:prstGeom prst="rect">
            <a:avLst/>
          </a:prstGeom>
          <a:ln/>
          <a:extLst/>
        </p:spPr>
        <p:style>
          <a:lnRef idx="2">
            <a:schemeClr val="accent2"/>
          </a:lnRef>
          <a:fillRef idx="1">
            <a:schemeClr val="lt1"/>
          </a:fillRef>
          <a:effectRef idx="0">
            <a:schemeClr val="accent2"/>
          </a:effectRef>
          <a:fontRef idx="minor">
            <a:schemeClr val="dk1"/>
          </a:fontRef>
        </p:style>
        <p:txBody>
          <a:bodyPr wrap="square"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419" b="1" dirty="0">
                <a:solidFill>
                  <a:srgbClr val="002060"/>
                </a:solidFill>
                <a:latin typeface="Simplified Arabic" panose="02020603050405020304" pitchFamily="18" charset="-78"/>
                <a:cs typeface="Simplified Arabic" panose="02020603050405020304" pitchFamily="18" charset="-78"/>
              </a:rPr>
              <a:t>دليل إتيكيت حضور الاجتماعات</a:t>
            </a:r>
          </a:p>
        </p:txBody>
      </p:sp>
      <p:sp>
        <p:nvSpPr>
          <p:cNvPr id="11" name="Rectangle 10"/>
          <p:cNvSpPr/>
          <p:nvPr/>
        </p:nvSpPr>
        <p:spPr>
          <a:xfrm>
            <a:off x="838200" y="130927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011620" y="9845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إذا رغب أحد المجتمعين استخدام جهاز لتسجيل حوار الاجتماع، </a:t>
            </a:r>
            <a:r>
              <a:rPr lang="ar-EG" sz="2000" b="1" dirty="0" smtClean="0">
                <a:solidFill>
                  <a:srgbClr val="002060"/>
                </a:solidFill>
                <a:latin typeface="Simplified Arabic" panose="02020603050405020304" pitchFamily="18" charset="-78"/>
                <a:cs typeface="Simplified Arabic" panose="02020603050405020304" pitchFamily="18" charset="-78"/>
              </a:rPr>
              <a:t/>
            </a:r>
            <a:br>
              <a:rPr lang="ar-EG" sz="2000" b="1" dirty="0" smtClean="0">
                <a:solidFill>
                  <a:srgbClr val="002060"/>
                </a:solidFill>
                <a:latin typeface="Simplified Arabic" panose="02020603050405020304" pitchFamily="18" charset="-78"/>
                <a:cs typeface="Simplified Arabic" panose="02020603050405020304" pitchFamily="18" charset="-78"/>
              </a:rPr>
            </a:br>
            <a:r>
              <a:rPr lang="ar-JO" sz="2000" b="1" dirty="0" smtClean="0">
                <a:solidFill>
                  <a:srgbClr val="002060"/>
                </a:solidFill>
                <a:latin typeface="Simplified Arabic" panose="02020603050405020304" pitchFamily="18" charset="-78"/>
                <a:cs typeface="Simplified Arabic" panose="02020603050405020304" pitchFamily="18" charset="-78"/>
              </a:rPr>
              <a:t>فيجب </a:t>
            </a:r>
            <a:r>
              <a:rPr lang="ar-JO" sz="2000" b="1" dirty="0">
                <a:solidFill>
                  <a:srgbClr val="002060"/>
                </a:solidFill>
                <a:latin typeface="Simplified Arabic" panose="02020603050405020304" pitchFamily="18" charset="-78"/>
                <a:cs typeface="Simplified Arabic" panose="02020603050405020304" pitchFamily="18" charset="-78"/>
              </a:rPr>
              <a:t>الاستئذان مسبقاً من رئيس الاجتماع</a:t>
            </a:r>
          </a:p>
        </p:txBody>
      </p:sp>
      <p:sp>
        <p:nvSpPr>
          <p:cNvPr id="13" name="Rectangle 12"/>
          <p:cNvSpPr/>
          <p:nvPr/>
        </p:nvSpPr>
        <p:spPr>
          <a:xfrm>
            <a:off x="838200" y="230719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011620" y="19824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1900" b="1" dirty="0">
                <a:solidFill>
                  <a:schemeClr val="bg1"/>
                </a:solidFill>
                <a:latin typeface="Simplified Arabic" panose="02020603050405020304" pitchFamily="18" charset="-78"/>
                <a:cs typeface="Simplified Arabic" panose="02020603050405020304" pitchFamily="18" charset="-78"/>
              </a:rPr>
              <a:t>ألا يستغل وقت مناقشات الآخرين في الرسم بطريقة (نصف واعية) </a:t>
            </a:r>
            <a:r>
              <a:rPr lang="ar-EG" sz="1900" b="1" dirty="0" smtClean="0">
                <a:solidFill>
                  <a:schemeClr val="bg1"/>
                </a:solidFill>
                <a:latin typeface="Simplified Arabic" panose="02020603050405020304" pitchFamily="18" charset="-78"/>
                <a:cs typeface="Simplified Arabic" panose="02020603050405020304" pitchFamily="18" charset="-78"/>
              </a:rPr>
              <a:t/>
            </a:r>
            <a:br>
              <a:rPr lang="ar-EG" sz="1900" b="1" dirty="0" smtClean="0">
                <a:solidFill>
                  <a:schemeClr val="bg1"/>
                </a:solidFill>
                <a:latin typeface="Simplified Arabic" panose="02020603050405020304" pitchFamily="18" charset="-78"/>
                <a:cs typeface="Simplified Arabic" panose="02020603050405020304" pitchFamily="18" charset="-78"/>
              </a:rPr>
            </a:br>
            <a:r>
              <a:rPr lang="ar-JO" sz="1900" b="1" dirty="0" smtClean="0">
                <a:solidFill>
                  <a:schemeClr val="bg1"/>
                </a:solidFill>
                <a:latin typeface="Simplified Arabic" panose="02020603050405020304" pitchFamily="18" charset="-78"/>
                <a:cs typeface="Simplified Arabic" panose="02020603050405020304" pitchFamily="18" charset="-78"/>
              </a:rPr>
              <a:t>على </a:t>
            </a:r>
            <a:r>
              <a:rPr lang="ar-JO" sz="1900" b="1" dirty="0">
                <a:solidFill>
                  <a:schemeClr val="bg1"/>
                </a:solidFill>
                <a:latin typeface="Simplified Arabic" panose="02020603050405020304" pitchFamily="18" charset="-78"/>
                <a:cs typeface="Simplified Arabic" panose="02020603050405020304" pitchFamily="18" charset="-78"/>
              </a:rPr>
              <a:t>الأوراق الموجودة أمامه</a:t>
            </a:r>
          </a:p>
        </p:txBody>
      </p:sp>
      <p:sp>
        <p:nvSpPr>
          <p:cNvPr id="15" name="Rectangle 14"/>
          <p:cNvSpPr/>
          <p:nvPr/>
        </p:nvSpPr>
        <p:spPr>
          <a:xfrm>
            <a:off x="838200" y="330512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011620" y="298039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algn="ctr" defTabSz="889000" rtl="1">
              <a:lnSpc>
                <a:spcPct val="90000"/>
              </a:lnSpc>
              <a:spcBef>
                <a:spcPct val="0"/>
              </a:spcBef>
              <a:spcAft>
                <a:spcPct val="35000"/>
              </a:spcAft>
            </a:pPr>
            <a:r>
              <a:rPr lang="ar-JO" sz="1900" b="1" dirty="0">
                <a:solidFill>
                  <a:schemeClr val="bg1"/>
                </a:solidFill>
                <a:latin typeface="Simplified Arabic" panose="02020603050405020304" pitchFamily="18" charset="-78"/>
                <a:cs typeface="Simplified Arabic" panose="02020603050405020304" pitchFamily="18" charset="-78"/>
              </a:rPr>
              <a:t>عدم مقاطعة الآخرين أثناء الحديث</a:t>
            </a:r>
          </a:p>
        </p:txBody>
      </p:sp>
      <p:sp>
        <p:nvSpPr>
          <p:cNvPr id="17" name="Rectangle 16"/>
          <p:cNvSpPr/>
          <p:nvPr/>
        </p:nvSpPr>
        <p:spPr>
          <a:xfrm>
            <a:off x="838200" y="4303040"/>
            <a:ext cx="7848600" cy="554400"/>
          </a:xfrm>
          <a:prstGeom prst="rect">
            <a:avLst/>
          </a:prstGeom>
        </p:spPr>
        <p:style>
          <a:lnRef idx="2">
            <a:schemeClr val="accent5">
              <a:hueOff val="6415482"/>
              <a:satOff val="48101"/>
              <a:lumOff val="1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2011620" y="397831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6415482"/>
              <a:satOff val="48101"/>
              <a:lumOff val="16471"/>
              <a:alphaOff val="0"/>
            </a:schemeClr>
          </a:fillRef>
          <a:effectRef idx="0">
            <a:schemeClr val="accent5">
              <a:hueOff val="6415482"/>
              <a:satOff val="48101"/>
              <a:lumOff val="1647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عدم الاستحواذ على المناقشة أو الإطالة في عرض وجهات النظر</a:t>
            </a:r>
          </a:p>
        </p:txBody>
      </p:sp>
    </p:spTree>
    <p:extLst>
      <p:ext uri="{BB962C8B-B14F-4D97-AF65-F5344CB8AC3E}">
        <p14:creationId xmlns:p14="http://schemas.microsoft.com/office/powerpoint/2010/main" val="26539498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2672408" y="148053"/>
            <a:ext cx="3880792" cy="507990"/>
          </a:xfrm>
          <a:prstGeom prst="rect">
            <a:avLst/>
          </a:prstGeom>
          <a:ln/>
          <a:extLst/>
        </p:spPr>
        <p:style>
          <a:lnRef idx="2">
            <a:schemeClr val="accent2"/>
          </a:lnRef>
          <a:fillRef idx="1">
            <a:schemeClr val="lt1"/>
          </a:fillRef>
          <a:effectRef idx="0">
            <a:schemeClr val="accent2"/>
          </a:effectRef>
          <a:fontRef idx="minor">
            <a:schemeClr val="dk1"/>
          </a:fontRef>
        </p:style>
        <p:txBody>
          <a:bodyPr wrap="square" lIns="68039" tIns="34019" rIns="68039" bIns="340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defTabSz="339643" rtl="1" eaLnBrk="1" fontAlgn="base" hangingPunct="0">
              <a:lnSpc>
                <a:spcPct val="118000"/>
              </a:lnSpc>
              <a:spcBef>
                <a:spcPct val="0"/>
              </a:spcBef>
              <a:spcAft>
                <a:spcPct val="0"/>
              </a:spcAft>
              <a:buSzPct val="100000"/>
            </a:pPr>
            <a:r>
              <a:rPr lang="ar-EG" sz="2419" b="1" dirty="0">
                <a:solidFill>
                  <a:srgbClr val="002060"/>
                </a:solidFill>
                <a:latin typeface="Simplified Arabic" panose="02020603050405020304" pitchFamily="18" charset="-78"/>
                <a:cs typeface="Simplified Arabic" panose="02020603050405020304" pitchFamily="18" charset="-78"/>
              </a:rPr>
              <a:t>دليل إتيكيت حضور الاجتماعات</a:t>
            </a:r>
          </a:p>
        </p:txBody>
      </p:sp>
      <p:sp>
        <p:nvSpPr>
          <p:cNvPr id="11" name="Rectangle 10"/>
          <p:cNvSpPr/>
          <p:nvPr/>
        </p:nvSpPr>
        <p:spPr>
          <a:xfrm>
            <a:off x="838200" y="1309279"/>
            <a:ext cx="7848600"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011620" y="98455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من الأمور الطبيعية الاستفسار عن أي نقطة غامضة خلال المناقشة</a:t>
            </a:r>
          </a:p>
        </p:txBody>
      </p:sp>
      <p:sp>
        <p:nvSpPr>
          <p:cNvPr id="13" name="Rectangle 12"/>
          <p:cNvSpPr/>
          <p:nvPr/>
        </p:nvSpPr>
        <p:spPr>
          <a:xfrm>
            <a:off x="838200" y="2307199"/>
            <a:ext cx="7848600" cy="554400"/>
          </a:xfrm>
          <a:prstGeom prst="rect">
            <a:avLst/>
          </a:prstGeom>
        </p:spPr>
        <p:style>
          <a:lnRef idx="2">
            <a:schemeClr val="accent5">
              <a:hueOff val="2138494"/>
              <a:satOff val="16034"/>
              <a:lumOff val="549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011620" y="198247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2138494"/>
              <a:satOff val="16034"/>
              <a:lumOff val="5490"/>
              <a:alphaOff val="0"/>
            </a:schemeClr>
          </a:fillRef>
          <a:effectRef idx="0">
            <a:schemeClr val="accent5">
              <a:hueOff val="2138494"/>
              <a:satOff val="16034"/>
              <a:lumOff val="5490"/>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1900" b="1" dirty="0">
                <a:solidFill>
                  <a:schemeClr val="bg1"/>
                </a:solidFill>
                <a:latin typeface="Simplified Arabic" panose="02020603050405020304" pitchFamily="18" charset="-78"/>
                <a:cs typeface="Simplified Arabic" panose="02020603050405020304" pitchFamily="18" charset="-78"/>
              </a:rPr>
              <a:t>الإظهار الدائم للمشاعر الودية الطيبة، مع تجنب الخلاف العنيف </a:t>
            </a:r>
            <a:r>
              <a:rPr lang="ar-JO" sz="1900" b="1" dirty="0" smtClean="0">
                <a:solidFill>
                  <a:schemeClr val="bg1"/>
                </a:solidFill>
                <a:latin typeface="Simplified Arabic" panose="02020603050405020304" pitchFamily="18" charset="-78"/>
                <a:cs typeface="Simplified Arabic" panose="02020603050405020304" pitchFamily="18" charset="-78"/>
              </a:rPr>
              <a:t>في </a:t>
            </a:r>
            <a:r>
              <a:rPr lang="ar-JO" sz="1900" b="1" dirty="0">
                <a:solidFill>
                  <a:schemeClr val="bg1"/>
                </a:solidFill>
                <a:latin typeface="Simplified Arabic" panose="02020603050405020304" pitchFamily="18" charset="-78"/>
                <a:cs typeface="Simplified Arabic" panose="02020603050405020304" pitchFamily="18" charset="-78"/>
              </a:rPr>
              <a:t>أي مناقشة</a:t>
            </a:r>
          </a:p>
        </p:txBody>
      </p:sp>
      <p:sp>
        <p:nvSpPr>
          <p:cNvPr id="15" name="Rectangle 14"/>
          <p:cNvSpPr/>
          <p:nvPr/>
        </p:nvSpPr>
        <p:spPr>
          <a:xfrm>
            <a:off x="838200" y="3305120"/>
            <a:ext cx="7848600" cy="554400"/>
          </a:xfrm>
          <a:prstGeom prst="rect">
            <a:avLst/>
          </a:prstGeom>
        </p:spPr>
        <p:style>
          <a:lnRef idx="2">
            <a:schemeClr val="accent5">
              <a:hueOff val="4276988"/>
              <a:satOff val="32067"/>
              <a:lumOff val="10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011620" y="298039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4276988"/>
              <a:satOff val="32067"/>
              <a:lumOff val="10981"/>
              <a:alphaOff val="0"/>
            </a:schemeClr>
          </a:fillRef>
          <a:effectRef idx="0">
            <a:schemeClr val="accent5">
              <a:hueOff val="4276988"/>
              <a:satOff val="32067"/>
              <a:lumOff val="10981"/>
              <a:alphaOff val="0"/>
            </a:schemeClr>
          </a:effectRef>
          <a:fontRef idx="minor">
            <a:schemeClr val="lt1"/>
          </a:fontRef>
        </p:style>
        <p:txBody>
          <a:bodyPr spcFirstLastPara="0" vert="horz" wrap="square" lIns="239364" tIns="31703" rIns="239364" bIns="31703" numCol="1" spcCol="1270" anchor="ctr" anchorCtr="0">
            <a:noAutofit/>
          </a:bodyPr>
          <a:lstStyle/>
          <a:p>
            <a:pPr algn="ctr" defTabSz="889000" rtl="1">
              <a:lnSpc>
                <a:spcPct val="90000"/>
              </a:lnSpc>
              <a:spcBef>
                <a:spcPct val="0"/>
              </a:spcBef>
              <a:spcAft>
                <a:spcPct val="35000"/>
              </a:spcAft>
            </a:pPr>
            <a:r>
              <a:rPr lang="ar-JO" sz="1900" b="1" dirty="0">
                <a:solidFill>
                  <a:schemeClr val="bg1"/>
                </a:solidFill>
                <a:latin typeface="Simplified Arabic" panose="02020603050405020304" pitchFamily="18" charset="-78"/>
                <a:cs typeface="Simplified Arabic" panose="02020603050405020304" pitchFamily="18" charset="-78"/>
              </a:rPr>
              <a:t>أن يفكر عضو الاجتماع قبل أن يتكلم</a:t>
            </a:r>
          </a:p>
        </p:txBody>
      </p:sp>
      <p:sp>
        <p:nvSpPr>
          <p:cNvPr id="17" name="Rectangle 16"/>
          <p:cNvSpPr/>
          <p:nvPr/>
        </p:nvSpPr>
        <p:spPr>
          <a:xfrm>
            <a:off x="838200" y="4303040"/>
            <a:ext cx="7848600" cy="554400"/>
          </a:xfrm>
          <a:prstGeom prst="rect">
            <a:avLst/>
          </a:prstGeom>
        </p:spPr>
        <p:style>
          <a:lnRef idx="2">
            <a:schemeClr val="accent5">
              <a:hueOff val="6415482"/>
              <a:satOff val="48101"/>
              <a:lumOff val="1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2011620" y="3978319"/>
            <a:ext cx="6675179" cy="649440"/>
          </a:xfrm>
          <a:custGeom>
            <a:avLst/>
            <a:gdLst>
              <a:gd name="connsiteX0" fmla="*/ 0 w 6675179"/>
              <a:gd name="connsiteY0" fmla="*/ 108242 h 649440"/>
              <a:gd name="connsiteX1" fmla="*/ 108242 w 6675179"/>
              <a:gd name="connsiteY1" fmla="*/ 0 h 649440"/>
              <a:gd name="connsiteX2" fmla="*/ 6566937 w 6675179"/>
              <a:gd name="connsiteY2" fmla="*/ 0 h 649440"/>
              <a:gd name="connsiteX3" fmla="*/ 6675179 w 6675179"/>
              <a:gd name="connsiteY3" fmla="*/ 108242 h 649440"/>
              <a:gd name="connsiteX4" fmla="*/ 6675179 w 6675179"/>
              <a:gd name="connsiteY4" fmla="*/ 541198 h 649440"/>
              <a:gd name="connsiteX5" fmla="*/ 6566937 w 6675179"/>
              <a:gd name="connsiteY5" fmla="*/ 649440 h 649440"/>
              <a:gd name="connsiteX6" fmla="*/ 108242 w 6675179"/>
              <a:gd name="connsiteY6" fmla="*/ 649440 h 649440"/>
              <a:gd name="connsiteX7" fmla="*/ 0 w 6675179"/>
              <a:gd name="connsiteY7" fmla="*/ 541198 h 649440"/>
              <a:gd name="connsiteX8" fmla="*/ 0 w 667517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179" h="649440">
                <a:moveTo>
                  <a:pt x="0" y="108242"/>
                </a:moveTo>
                <a:cubicBezTo>
                  <a:pt x="0" y="48462"/>
                  <a:pt x="48462" y="0"/>
                  <a:pt x="108242" y="0"/>
                </a:cubicBezTo>
                <a:lnTo>
                  <a:pt x="6566937" y="0"/>
                </a:lnTo>
                <a:cubicBezTo>
                  <a:pt x="6626717" y="0"/>
                  <a:pt x="6675179" y="48462"/>
                  <a:pt x="6675179" y="108242"/>
                </a:cubicBezTo>
                <a:lnTo>
                  <a:pt x="6675179" y="541198"/>
                </a:lnTo>
                <a:cubicBezTo>
                  <a:pt x="6675179" y="600978"/>
                  <a:pt x="6626717" y="649440"/>
                  <a:pt x="656693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6415482"/>
              <a:satOff val="48101"/>
              <a:lumOff val="16471"/>
              <a:alphaOff val="0"/>
            </a:schemeClr>
          </a:fillRef>
          <a:effectRef idx="0">
            <a:schemeClr val="accent5">
              <a:hueOff val="6415482"/>
              <a:satOff val="48101"/>
              <a:lumOff val="16471"/>
              <a:alphaOff val="0"/>
            </a:schemeClr>
          </a:effectRef>
          <a:fontRef idx="minor">
            <a:schemeClr val="lt1"/>
          </a:fontRef>
        </p:style>
        <p:txBody>
          <a:bodyPr spcFirstLastPara="0" vert="horz" wrap="square" lIns="239364" tIns="31703" rIns="239364" bIns="31703" numCol="1" spcCol="1270" anchor="ctr" anchorCtr="0">
            <a:noAutofit/>
          </a:bodyPr>
          <a:lstStyle/>
          <a:p>
            <a:pPr lvl="0" algn="ctr" defTabSz="889000" rtl="1">
              <a:lnSpc>
                <a:spcPct val="90000"/>
              </a:lnSpc>
              <a:spcBef>
                <a:spcPct val="0"/>
              </a:spcBef>
              <a:spcAft>
                <a:spcPct val="35000"/>
              </a:spcAft>
            </a:pPr>
            <a:r>
              <a:rPr lang="ar-JO" sz="2000" b="1" dirty="0">
                <a:solidFill>
                  <a:srgbClr val="002060"/>
                </a:solidFill>
                <a:latin typeface="Simplified Arabic" panose="02020603050405020304" pitchFamily="18" charset="-78"/>
                <a:cs typeface="Simplified Arabic" panose="02020603050405020304" pitchFamily="18" charset="-78"/>
              </a:rPr>
              <a:t>يجب شكر رئيس الاجتماع في نهاية الجلسة</a:t>
            </a:r>
          </a:p>
        </p:txBody>
      </p:sp>
    </p:spTree>
    <p:extLst>
      <p:ext uri="{BB962C8B-B14F-4D97-AF65-F5344CB8AC3E}">
        <p14:creationId xmlns:p14="http://schemas.microsoft.com/office/powerpoint/2010/main" val="18149042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orizontal Scroll 7"/>
          <p:cNvSpPr/>
          <p:nvPr/>
        </p:nvSpPr>
        <p:spPr>
          <a:xfrm>
            <a:off x="1981200" y="1638300"/>
            <a:ext cx="5410200" cy="2362200"/>
          </a:xfrm>
          <a:prstGeom prst="horizontalScroll">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3200" b="1" dirty="0">
                <a:solidFill>
                  <a:srgbClr val="C00000"/>
                </a:solidFill>
                <a:latin typeface="Simplified Arabic" panose="02020603050405020304" pitchFamily="18" charset="-78"/>
                <a:cs typeface="Simplified Arabic" panose="02020603050405020304" pitchFamily="18" charset="-78"/>
              </a:rPr>
              <a:t>تمرين </a:t>
            </a:r>
          </a:p>
          <a:p>
            <a:pPr algn="ctr" rtl="1"/>
            <a:r>
              <a:rPr lang="ar-EG" sz="3200" b="1" dirty="0">
                <a:solidFill>
                  <a:srgbClr val="002060"/>
                </a:solidFill>
              </a:rPr>
              <a:t>مهارة الصندوق</a:t>
            </a:r>
            <a:endParaRPr lang="en-US" sz="3200" dirty="0">
              <a:solidFill>
                <a:srgbClr val="002060"/>
              </a:solidFill>
            </a:endParaRPr>
          </a:p>
        </p:txBody>
      </p:sp>
    </p:spTree>
    <p:extLst>
      <p:ext uri="{BB962C8B-B14F-4D97-AF65-F5344CB8AC3E}">
        <p14:creationId xmlns:p14="http://schemas.microsoft.com/office/powerpoint/2010/main" val="35947959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07CD1E3675BD4affA6CA63955D31575C# #AutoShape 3"/>
          <p:cNvSpPr>
            <a:spLocks noChangeArrowheads="1"/>
          </p:cNvSpPr>
          <p:nvPr/>
        </p:nvSpPr>
        <p:spPr bwMode="auto">
          <a:xfrm>
            <a:off x="809625" y="1781175"/>
            <a:ext cx="7524750" cy="2347913"/>
          </a:xfrm>
          <a:prstGeom prst="rect">
            <a:avLst/>
          </a:prstGeom>
          <a:solidFill>
            <a:srgbClr val="C300E6">
              <a:lumMod val="60000"/>
              <a:lumOff val="40000"/>
              <a:alpha val="78000"/>
            </a:srgbClr>
          </a:solidFill>
          <a:ln w="12700">
            <a:solidFill>
              <a:srgbClr val="FFFFFF"/>
            </a:solidFill>
            <a:miter lim="800000"/>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srgbClr val="808080"/>
              </a:solidFill>
              <a:effectLst/>
              <a:uLnTx/>
              <a:uFillTx/>
            </a:endParaRPr>
          </a:p>
        </p:txBody>
      </p:sp>
      <p:sp>
        <p:nvSpPr>
          <p:cNvPr id="9" name="AutoShape 3" descr="D8FCD644EF414d608FD23FABDBB2453F# #AutoShape 3"/>
          <p:cNvSpPr>
            <a:spLocks noChangeArrowheads="1"/>
          </p:cNvSpPr>
          <p:nvPr/>
        </p:nvSpPr>
        <p:spPr bwMode="auto">
          <a:xfrm>
            <a:off x="914400" y="1638300"/>
            <a:ext cx="7315200" cy="2378075"/>
          </a:xfrm>
          <a:prstGeom prst="rect">
            <a:avLst/>
          </a:prstGeom>
          <a:solidFill>
            <a:srgbClr val="C300E6">
              <a:lumMod val="75000"/>
              <a:alpha val="80000"/>
            </a:srgbClr>
          </a:solidFill>
          <a:ln w="12700">
            <a:solidFill>
              <a:srgbClr val="FFFFFF"/>
            </a:solidFill>
            <a:miter lim="800000"/>
            <a:headEnd/>
            <a:tailEnd/>
          </a:ln>
        </p:spPr>
        <p:txBody>
          <a:bodyPr wrap="none" anchor="ctr"/>
          <a:lstStyle/>
          <a:p>
            <a:pPr lvl="0" algn="ctr" rtl="1" eaLnBrk="0" fontAlgn="base" hangingPunct="0">
              <a:spcBef>
                <a:spcPct val="0"/>
              </a:spcBef>
              <a:spcAft>
                <a:spcPct val="0"/>
              </a:spcAft>
            </a:pPr>
            <a:r>
              <a:rPr lang="ar-EG" altLang="zh-CN" sz="4800" b="1" kern="0" dirty="0" smtClean="0">
                <a:solidFill>
                  <a:srgbClr val="FFFFFF"/>
                </a:solidFill>
                <a:latin typeface="Arial" pitchFamily="34" charset="0"/>
                <a:ea typeface="Microsoft YaHei" pitchFamily="34" charset="-122"/>
              </a:rPr>
              <a:t>ثانياً</a:t>
            </a:r>
            <a:endParaRPr lang="ar-EG" altLang="zh-CN" sz="4800" b="1" kern="0" dirty="0">
              <a:solidFill>
                <a:srgbClr val="FFFFFF"/>
              </a:solidFill>
              <a:latin typeface="Arial" pitchFamily="34" charset="0"/>
              <a:ea typeface="Microsoft YaHei" pitchFamily="34" charset="-122"/>
            </a:endParaRPr>
          </a:p>
          <a:p>
            <a:pPr lvl="0" algn="ctr" rtl="1" eaLnBrk="0" fontAlgn="base" hangingPunct="0">
              <a:spcBef>
                <a:spcPct val="0"/>
              </a:spcBef>
              <a:spcAft>
                <a:spcPct val="0"/>
              </a:spcAft>
            </a:pPr>
            <a:r>
              <a:rPr lang="ar-EG" altLang="zh-CN" sz="4800" b="1" kern="0" dirty="0" smtClean="0">
                <a:solidFill>
                  <a:srgbClr val="FFFFFF"/>
                </a:solidFill>
                <a:latin typeface="Arial" pitchFamily="34" charset="0"/>
                <a:ea typeface="Microsoft YaHei" pitchFamily="34" charset="-122"/>
              </a:rPr>
              <a:t>البروتوكول</a:t>
            </a:r>
            <a:endParaRPr lang="ar-EG" altLang="zh-CN" sz="4800" b="1" kern="0" dirty="0">
              <a:solidFill>
                <a:srgbClr val="FFFFFF"/>
              </a:solidFill>
              <a:latin typeface="Arial" pitchFamily="34" charset="0"/>
              <a:ea typeface="Microsoft YaHei" pitchFamily="34" charset="-122"/>
            </a:endParaRPr>
          </a:p>
        </p:txBody>
      </p:sp>
      <p:sp>
        <p:nvSpPr>
          <p:cNvPr id="10" name="Rectangle 13" descr="FD1DDF730CE4456e89755B07FE1653D0# #Rectangle 13"/>
          <p:cNvSpPr>
            <a:spLocks noChangeArrowheads="1"/>
          </p:cNvSpPr>
          <p:nvPr/>
        </p:nvSpPr>
        <p:spPr bwMode="auto">
          <a:xfrm>
            <a:off x="1081088" y="199707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26248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Bottom)">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07CD1E3675BD4affA6CA63955D31575C# #AutoShape 3"/>
          <p:cNvSpPr>
            <a:spLocks noChangeArrowheads="1"/>
          </p:cNvSpPr>
          <p:nvPr/>
        </p:nvSpPr>
        <p:spPr bwMode="auto">
          <a:xfrm>
            <a:off x="809625" y="1781175"/>
            <a:ext cx="7524750" cy="2347913"/>
          </a:xfrm>
          <a:prstGeom prst="rect">
            <a:avLst/>
          </a:prstGeom>
          <a:solidFill>
            <a:srgbClr val="C300E6">
              <a:lumMod val="60000"/>
              <a:lumOff val="40000"/>
              <a:alpha val="78000"/>
            </a:srgbClr>
          </a:solidFill>
          <a:ln w="12700">
            <a:solidFill>
              <a:srgbClr val="FFFFFF"/>
            </a:solidFill>
            <a:miter lim="800000"/>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srgbClr val="808080"/>
              </a:solidFill>
              <a:effectLst/>
              <a:uLnTx/>
              <a:uFillTx/>
            </a:endParaRPr>
          </a:p>
        </p:txBody>
      </p:sp>
      <p:sp>
        <p:nvSpPr>
          <p:cNvPr id="9" name="AutoShape 3" descr="D8FCD644EF414d608FD23FABDBB2453F# #AutoShape 3"/>
          <p:cNvSpPr>
            <a:spLocks noChangeArrowheads="1"/>
          </p:cNvSpPr>
          <p:nvPr/>
        </p:nvSpPr>
        <p:spPr bwMode="auto">
          <a:xfrm>
            <a:off x="914400" y="1638300"/>
            <a:ext cx="7315200" cy="2378075"/>
          </a:xfrm>
          <a:prstGeom prst="rect">
            <a:avLst/>
          </a:prstGeom>
          <a:solidFill>
            <a:srgbClr val="C300E6">
              <a:lumMod val="75000"/>
              <a:alpha val="80000"/>
            </a:srgbClr>
          </a:solidFill>
          <a:ln w="12700">
            <a:solidFill>
              <a:srgbClr val="FFFFFF"/>
            </a:solidFill>
            <a:miter lim="800000"/>
            <a:headEnd/>
            <a:tailEnd/>
          </a:ln>
        </p:spPr>
        <p:txBody>
          <a:bodyPr wrap="none" anchor="ctr"/>
          <a:lstStyle/>
          <a:p>
            <a:pPr algn="ctr" rtl="1"/>
            <a:r>
              <a:rPr lang="ar-EG" altLang="zh-CN" sz="4800" b="1" kern="0" dirty="0">
                <a:solidFill>
                  <a:srgbClr val="FFFFFF"/>
                </a:solidFill>
                <a:latin typeface="Arial" pitchFamily="34" charset="0"/>
                <a:ea typeface="Microsoft YaHei" pitchFamily="34" charset="-122"/>
              </a:rPr>
              <a:t>الزيارات الرسمية</a:t>
            </a:r>
            <a:endParaRPr lang="en-US" sz="4800" b="1" kern="0" dirty="0">
              <a:solidFill>
                <a:srgbClr val="FFFFFF"/>
              </a:solidFill>
              <a:latin typeface="Arial" pitchFamily="34" charset="0"/>
              <a:ea typeface="Microsoft YaHei" pitchFamily="34" charset="-122"/>
            </a:endParaRPr>
          </a:p>
        </p:txBody>
      </p:sp>
      <p:sp>
        <p:nvSpPr>
          <p:cNvPr id="10" name="Rectangle 13" descr="FD1DDF730CE4456e89755B07FE1653D0# #Rectangle 13"/>
          <p:cNvSpPr>
            <a:spLocks noChangeArrowheads="1"/>
          </p:cNvSpPr>
          <p:nvPr/>
        </p:nvSpPr>
        <p:spPr bwMode="auto">
          <a:xfrm>
            <a:off x="1081088" y="199707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276316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Bottom)">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sz="3200" dirty="0">
                <a:solidFill>
                  <a:srgbClr val="002060"/>
                </a:solidFill>
                <a:effectLst/>
                <a:latin typeface="Simplified Arabic" panose="02020603050405020304" pitchFamily="18" charset="-78"/>
                <a:cs typeface="Simplified Arabic" panose="02020603050405020304" pitchFamily="18" charset="-78"/>
              </a:rPr>
              <a:t>الزيارات الرسمية</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88</a:t>
            </a:fld>
            <a:endParaRPr lang="en-US"/>
          </a:p>
        </p:txBody>
      </p:sp>
      <p:sp>
        <p:nvSpPr>
          <p:cNvPr id="6" name="TextBox 5"/>
          <p:cNvSpPr txBox="1"/>
          <p:nvPr/>
        </p:nvSpPr>
        <p:spPr>
          <a:xfrm>
            <a:off x="4267200" y="1562100"/>
            <a:ext cx="4076700" cy="2677656"/>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ترتبط الزيارات الرسمية للضيوف الأجانب بأهمية الأعباء الملقاة على عاتق القائمين بعمل ترتيبات الزيارات على كافة المستويات من وإلى الدولة (زيارة كبار الشخصيات الرسمية الأجنبية) للدولة </a:t>
            </a:r>
            <a:r>
              <a:rPr lang="ar-EG" sz="2400" b="1" dirty="0" smtClean="0">
                <a:solidFill>
                  <a:srgbClr val="002060"/>
                </a:solidFill>
                <a:latin typeface="Simplified Arabic" panose="02020603050405020304" pitchFamily="18" charset="-78"/>
                <a:cs typeface="Simplified Arabic" panose="02020603050405020304" pitchFamily="18" charset="-78"/>
              </a:rPr>
              <a:t>أو </a:t>
            </a:r>
            <a:r>
              <a:rPr lang="ar-EG" sz="2400" b="1" dirty="0">
                <a:solidFill>
                  <a:srgbClr val="002060"/>
                </a:solidFill>
                <a:latin typeface="Simplified Arabic" panose="02020603050405020304" pitchFamily="18" charset="-78"/>
                <a:cs typeface="Simplified Arabic" panose="02020603050405020304" pitchFamily="18" charset="-78"/>
              </a:rPr>
              <a:t>زيارة نظرائهم في الدولة لدولاً أخرى</a:t>
            </a:r>
          </a:p>
        </p:txBody>
      </p:sp>
      <p:pic>
        <p:nvPicPr>
          <p:cNvPr id="5" name="Picture 4"/>
          <p:cNvPicPr>
            <a:picLocks noChangeAspect="1"/>
          </p:cNvPicPr>
          <p:nvPr/>
        </p:nvPicPr>
        <p:blipFill>
          <a:blip r:embed="rId2"/>
          <a:stretch>
            <a:fillRect/>
          </a:stretch>
        </p:blipFill>
        <p:spPr>
          <a:xfrm>
            <a:off x="904875" y="1943101"/>
            <a:ext cx="3019426" cy="2322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609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07CD1E3675BD4affA6CA63955D31575C# #AutoShape 3"/>
          <p:cNvSpPr>
            <a:spLocks noChangeArrowheads="1"/>
          </p:cNvSpPr>
          <p:nvPr/>
        </p:nvSpPr>
        <p:spPr bwMode="auto">
          <a:xfrm>
            <a:off x="809625" y="1781175"/>
            <a:ext cx="7524750" cy="2347913"/>
          </a:xfrm>
          <a:prstGeom prst="rect">
            <a:avLst/>
          </a:prstGeom>
          <a:solidFill>
            <a:srgbClr val="C300E6">
              <a:lumMod val="60000"/>
              <a:lumOff val="40000"/>
              <a:alpha val="78000"/>
            </a:srgbClr>
          </a:solidFill>
          <a:ln w="12700">
            <a:solidFill>
              <a:srgbClr val="FFFFFF"/>
            </a:solidFill>
            <a:miter lim="800000"/>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srgbClr val="808080"/>
              </a:solidFill>
              <a:effectLst/>
              <a:uLnTx/>
              <a:uFillTx/>
            </a:endParaRPr>
          </a:p>
        </p:txBody>
      </p:sp>
      <p:sp>
        <p:nvSpPr>
          <p:cNvPr id="9" name="AutoShape 3" descr="D8FCD644EF414d608FD23FABDBB2453F# #AutoShape 3"/>
          <p:cNvSpPr>
            <a:spLocks noChangeArrowheads="1"/>
          </p:cNvSpPr>
          <p:nvPr/>
        </p:nvSpPr>
        <p:spPr bwMode="auto">
          <a:xfrm>
            <a:off x="914400" y="1638300"/>
            <a:ext cx="7315200" cy="2378075"/>
          </a:xfrm>
          <a:prstGeom prst="rect">
            <a:avLst/>
          </a:prstGeom>
          <a:solidFill>
            <a:srgbClr val="C300E6">
              <a:lumMod val="75000"/>
              <a:alpha val="80000"/>
            </a:srgbClr>
          </a:solidFill>
          <a:ln w="12700">
            <a:solidFill>
              <a:srgbClr val="FFFFFF"/>
            </a:solidFill>
            <a:miter lim="800000"/>
            <a:headEnd/>
            <a:tailEnd/>
          </a:ln>
        </p:spPr>
        <p:txBody>
          <a:bodyPr wrap="none" anchor="ctr"/>
          <a:lstStyle/>
          <a:p>
            <a:pPr algn="ctr" rtl="1"/>
            <a:r>
              <a:rPr lang="ar-EG" altLang="zh-CN" sz="4800" b="1" kern="0" dirty="0">
                <a:solidFill>
                  <a:srgbClr val="FFFFFF"/>
                </a:solidFill>
                <a:latin typeface="Arial" pitchFamily="34" charset="0"/>
                <a:ea typeface="Microsoft YaHei" pitchFamily="34" charset="-122"/>
              </a:rPr>
              <a:t>الحفلات والولائم الرسمية</a:t>
            </a:r>
            <a:endParaRPr lang="en-US" sz="4800" b="1" kern="0" dirty="0">
              <a:solidFill>
                <a:srgbClr val="FFFFFF"/>
              </a:solidFill>
              <a:latin typeface="Arial" pitchFamily="34" charset="0"/>
              <a:ea typeface="Microsoft YaHei" pitchFamily="34" charset="-122"/>
            </a:endParaRPr>
          </a:p>
        </p:txBody>
      </p:sp>
      <p:sp>
        <p:nvSpPr>
          <p:cNvPr id="10" name="Rectangle 13" descr="FD1DDF730CE4456e89755B07FE1653D0# #Rectangle 13"/>
          <p:cNvSpPr>
            <a:spLocks noChangeArrowheads="1"/>
          </p:cNvSpPr>
          <p:nvPr/>
        </p:nvSpPr>
        <p:spPr bwMode="auto">
          <a:xfrm>
            <a:off x="1081088" y="199707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28141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Bottom)">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07CD1E3675BD4affA6CA63955D31575C# #AutoShape 3"/>
          <p:cNvSpPr>
            <a:spLocks noChangeArrowheads="1"/>
          </p:cNvSpPr>
          <p:nvPr/>
        </p:nvSpPr>
        <p:spPr bwMode="auto">
          <a:xfrm>
            <a:off x="809625" y="1781175"/>
            <a:ext cx="7524750" cy="2347913"/>
          </a:xfrm>
          <a:prstGeom prst="rect">
            <a:avLst/>
          </a:prstGeom>
          <a:solidFill>
            <a:srgbClr val="C300E6">
              <a:lumMod val="60000"/>
              <a:lumOff val="40000"/>
              <a:alpha val="78000"/>
            </a:srgbClr>
          </a:solidFill>
          <a:ln w="12700">
            <a:solidFill>
              <a:srgbClr val="FFFFFF"/>
            </a:solidFill>
            <a:miter lim="800000"/>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srgbClr val="808080"/>
              </a:solidFill>
              <a:effectLst/>
              <a:uLnTx/>
              <a:uFillTx/>
            </a:endParaRPr>
          </a:p>
        </p:txBody>
      </p:sp>
      <p:sp>
        <p:nvSpPr>
          <p:cNvPr id="9" name="AutoShape 3" descr="D8FCD644EF414d608FD23FABDBB2453F# #AutoShape 3"/>
          <p:cNvSpPr>
            <a:spLocks noChangeArrowheads="1"/>
          </p:cNvSpPr>
          <p:nvPr/>
        </p:nvSpPr>
        <p:spPr bwMode="auto">
          <a:xfrm>
            <a:off x="914400" y="1638300"/>
            <a:ext cx="7315200" cy="2378075"/>
          </a:xfrm>
          <a:prstGeom prst="rect">
            <a:avLst/>
          </a:prstGeom>
          <a:solidFill>
            <a:srgbClr val="C300E6">
              <a:lumMod val="75000"/>
              <a:alpha val="80000"/>
            </a:srgbClr>
          </a:solidFill>
          <a:ln w="12700">
            <a:solidFill>
              <a:srgbClr val="FFFFFF"/>
            </a:solidFill>
            <a:miter lim="800000"/>
            <a:headEnd/>
            <a:tailEnd/>
          </a:ln>
        </p:spPr>
        <p:txBody>
          <a:bodyPr wrap="none" anchor="ctr"/>
          <a:lstStyle/>
          <a:p>
            <a:pPr lvl="0" algn="ctr" rtl="1" eaLnBrk="0" fontAlgn="base" hangingPunct="0">
              <a:spcBef>
                <a:spcPct val="0"/>
              </a:spcBef>
              <a:spcAft>
                <a:spcPct val="0"/>
              </a:spcAft>
            </a:pPr>
            <a:r>
              <a:rPr lang="ar-EG" altLang="zh-CN" sz="4800" b="1" kern="0" dirty="0">
                <a:solidFill>
                  <a:srgbClr val="FFFFFF"/>
                </a:solidFill>
                <a:latin typeface="Arial" pitchFamily="34" charset="0"/>
                <a:ea typeface="Microsoft YaHei" pitchFamily="34" charset="-122"/>
              </a:rPr>
              <a:t>اولاً</a:t>
            </a:r>
          </a:p>
          <a:p>
            <a:pPr lvl="0" algn="ctr" rtl="1" eaLnBrk="0" fontAlgn="base" hangingPunct="0">
              <a:spcBef>
                <a:spcPct val="0"/>
              </a:spcBef>
              <a:spcAft>
                <a:spcPct val="0"/>
              </a:spcAft>
            </a:pPr>
            <a:r>
              <a:rPr lang="ar-EG" altLang="zh-CN" sz="4800" b="1" kern="0" dirty="0">
                <a:solidFill>
                  <a:srgbClr val="FFFFFF"/>
                </a:solidFill>
                <a:latin typeface="Arial" pitchFamily="34" charset="0"/>
                <a:ea typeface="Microsoft YaHei" pitchFamily="34" charset="-122"/>
              </a:rPr>
              <a:t>فن الاتيكيت</a:t>
            </a:r>
          </a:p>
        </p:txBody>
      </p:sp>
      <p:sp>
        <p:nvSpPr>
          <p:cNvPr id="10" name="Rectangle 13" descr="FD1DDF730CE4456e89755B07FE1653D0# #Rectangle 13"/>
          <p:cNvSpPr>
            <a:spLocks noChangeArrowheads="1"/>
          </p:cNvSpPr>
          <p:nvPr/>
        </p:nvSpPr>
        <p:spPr bwMode="auto">
          <a:xfrm>
            <a:off x="1081088" y="199707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405409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Bottom)">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sz="3200" dirty="0">
                <a:solidFill>
                  <a:srgbClr val="002060"/>
                </a:solidFill>
                <a:effectLst/>
                <a:latin typeface="Simplified Arabic" panose="02020603050405020304" pitchFamily="18" charset="-78"/>
                <a:cs typeface="Simplified Arabic" panose="02020603050405020304" pitchFamily="18" charset="-78"/>
              </a:rPr>
              <a:t>الحفلات والولائم الرسمية</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90</a:t>
            </a:fld>
            <a:endParaRPr lang="en-US"/>
          </a:p>
        </p:txBody>
      </p:sp>
      <p:sp>
        <p:nvSpPr>
          <p:cNvPr id="6" name="TextBox 5"/>
          <p:cNvSpPr txBox="1"/>
          <p:nvPr/>
        </p:nvSpPr>
        <p:spPr>
          <a:xfrm>
            <a:off x="4267200" y="1562100"/>
            <a:ext cx="4076700" cy="2677656"/>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يعتبر الإعداد للحفلات أو الولائم الرسمية وتنفيذها من الأمور الحيوية والهامة والأساسية لرجل المراسم أو العلاقات العامة بصفة عامة، ويتطلب الإعداد والتخطيط لها جهداً ودراسة تنعكس في النهاية حصيلتها على نجاح الحفل أو المأدبة </a:t>
            </a:r>
            <a:r>
              <a:rPr lang="ar-EG" sz="2400" b="1" dirty="0" smtClean="0">
                <a:solidFill>
                  <a:srgbClr val="002060"/>
                </a:solidFill>
                <a:latin typeface="Simplified Arabic" panose="02020603050405020304" pitchFamily="18" charset="-78"/>
                <a:cs typeface="Simplified Arabic" panose="02020603050405020304" pitchFamily="18" charset="-78"/>
              </a:rPr>
              <a:t>الرسمية</a:t>
            </a:r>
            <a:endParaRPr lang="ar-EG" sz="2400" b="1" dirty="0">
              <a:solidFill>
                <a:srgbClr val="002060"/>
              </a:solidFill>
              <a:latin typeface="Simplified Arabic" panose="02020603050405020304" pitchFamily="18" charset="-78"/>
              <a:cs typeface="Simplified Arabic" panose="02020603050405020304" pitchFamily="18" charset="-78"/>
            </a:endParaRPr>
          </a:p>
        </p:txBody>
      </p:sp>
      <p:pic>
        <p:nvPicPr>
          <p:cNvPr id="5" name="Picture 4"/>
          <p:cNvPicPr>
            <a:picLocks noChangeAspect="1"/>
          </p:cNvPicPr>
          <p:nvPr/>
        </p:nvPicPr>
        <p:blipFill>
          <a:blip r:embed="rId2"/>
          <a:stretch>
            <a:fillRect/>
          </a:stretch>
        </p:blipFill>
        <p:spPr>
          <a:xfrm>
            <a:off x="780289" y="1714501"/>
            <a:ext cx="3486912" cy="2764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1428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327895-FE5D-4097-A888-BA2D1FBBB369}" type="slidenum">
              <a:rPr lang="en-US" smtClean="0"/>
              <a:pPr/>
              <a:t>91</a:t>
            </a:fld>
            <a:endParaRPr lang="en-US"/>
          </a:p>
        </p:txBody>
      </p:sp>
      <p:sp>
        <p:nvSpPr>
          <p:cNvPr id="6" name="Round Diagonal Corner Rectangle 5"/>
          <p:cNvSpPr/>
          <p:nvPr/>
        </p:nvSpPr>
        <p:spPr>
          <a:xfrm>
            <a:off x="3200400" y="266700"/>
            <a:ext cx="2819400" cy="609600"/>
          </a:xfrm>
          <a:prstGeom prst="round2Diag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800" b="1" dirty="0">
                <a:solidFill>
                  <a:srgbClr val="002060"/>
                </a:solidFill>
                <a:latin typeface="Simplified Arabic" panose="02020603050405020304" pitchFamily="18" charset="-78"/>
                <a:cs typeface="Simplified Arabic" panose="02020603050405020304" pitchFamily="18" charset="-78"/>
              </a:rPr>
              <a:t>بطاقات </a:t>
            </a:r>
            <a:r>
              <a:rPr lang="ar-EG" sz="2800" b="1" dirty="0" smtClean="0">
                <a:solidFill>
                  <a:srgbClr val="002060"/>
                </a:solidFill>
                <a:latin typeface="Simplified Arabic" panose="02020603050405020304" pitchFamily="18" charset="-78"/>
                <a:cs typeface="Simplified Arabic" panose="02020603050405020304" pitchFamily="18" charset="-78"/>
              </a:rPr>
              <a:t>الدعوة</a:t>
            </a:r>
            <a:endParaRPr lang="en-US" sz="2800" b="1" dirty="0">
              <a:solidFill>
                <a:srgbClr val="00206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2743200" y="1257300"/>
            <a:ext cx="60960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Low" rtl="1"/>
            <a:r>
              <a:rPr lang="ar-EG" b="1" dirty="0">
                <a:solidFill>
                  <a:srgbClr val="C00000"/>
                </a:solidFill>
                <a:latin typeface="Simplified Arabic" panose="02020603050405020304" pitchFamily="18" charset="-78"/>
                <a:cs typeface="Simplified Arabic" panose="02020603050405020304" pitchFamily="18" charset="-78"/>
              </a:rPr>
              <a:t>توجد مجموعة من العناصر تعتبر من المقومات الضرورية والأساسية التي تتضمنها بطاقة الدعوة، وذلك على النحو التالي:</a:t>
            </a:r>
          </a:p>
        </p:txBody>
      </p:sp>
      <p:sp>
        <p:nvSpPr>
          <p:cNvPr id="8" name="Folded Corner 7"/>
          <p:cNvSpPr/>
          <p:nvPr/>
        </p:nvSpPr>
        <p:spPr>
          <a:xfrm>
            <a:off x="6400800" y="2324100"/>
            <a:ext cx="2590800" cy="685800"/>
          </a:xfrm>
          <a:prstGeom prst="foldedCorner">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lnSpc>
                <a:spcPct val="150000"/>
              </a:lnSpc>
            </a:pPr>
            <a:r>
              <a:rPr lang="ar-EG" sz="2400" b="1" dirty="0" smtClean="0">
                <a:solidFill>
                  <a:srgbClr val="002060"/>
                </a:solidFill>
              </a:rPr>
              <a:t>اسم </a:t>
            </a:r>
            <a:r>
              <a:rPr lang="ar-EG" sz="2400" b="1" dirty="0">
                <a:solidFill>
                  <a:srgbClr val="002060"/>
                </a:solidFill>
              </a:rPr>
              <a:t>المنظمة</a:t>
            </a:r>
          </a:p>
        </p:txBody>
      </p:sp>
      <p:sp>
        <p:nvSpPr>
          <p:cNvPr id="9" name="Folded Corner 8"/>
          <p:cNvSpPr/>
          <p:nvPr/>
        </p:nvSpPr>
        <p:spPr>
          <a:xfrm>
            <a:off x="3276600" y="2324100"/>
            <a:ext cx="2590800" cy="685800"/>
          </a:xfrm>
          <a:prstGeom prst="foldedCorner">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lnSpc>
                <a:spcPct val="150000"/>
              </a:lnSpc>
            </a:pPr>
            <a:r>
              <a:rPr lang="ar-EG" sz="2400" b="1" dirty="0" smtClean="0">
                <a:solidFill>
                  <a:srgbClr val="002060"/>
                </a:solidFill>
              </a:rPr>
              <a:t>الغرض </a:t>
            </a:r>
            <a:r>
              <a:rPr lang="ar-EG" sz="2400" b="1" dirty="0">
                <a:solidFill>
                  <a:srgbClr val="002060"/>
                </a:solidFill>
              </a:rPr>
              <a:t>من الحفل</a:t>
            </a:r>
          </a:p>
        </p:txBody>
      </p:sp>
      <p:sp>
        <p:nvSpPr>
          <p:cNvPr id="10" name="Folded Corner 9"/>
          <p:cNvSpPr/>
          <p:nvPr/>
        </p:nvSpPr>
        <p:spPr>
          <a:xfrm>
            <a:off x="152400" y="2324100"/>
            <a:ext cx="2590800" cy="685800"/>
          </a:xfrm>
          <a:prstGeom prst="foldedCorner">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lnSpc>
                <a:spcPct val="150000"/>
              </a:lnSpc>
            </a:pPr>
            <a:r>
              <a:rPr lang="ar-EG" sz="2400" b="1" dirty="0" smtClean="0">
                <a:solidFill>
                  <a:srgbClr val="002060"/>
                </a:solidFill>
              </a:rPr>
              <a:t>المكان</a:t>
            </a:r>
            <a:endParaRPr lang="ar-EG" sz="2400" b="1" dirty="0">
              <a:solidFill>
                <a:srgbClr val="002060"/>
              </a:solidFill>
            </a:endParaRPr>
          </a:p>
        </p:txBody>
      </p:sp>
      <p:sp>
        <p:nvSpPr>
          <p:cNvPr id="11" name="Folded Corner 10"/>
          <p:cNvSpPr/>
          <p:nvPr/>
        </p:nvSpPr>
        <p:spPr>
          <a:xfrm>
            <a:off x="6400800" y="3390900"/>
            <a:ext cx="2590800" cy="685800"/>
          </a:xfrm>
          <a:prstGeom prst="foldedCorner">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lnSpc>
                <a:spcPct val="150000"/>
              </a:lnSpc>
            </a:pPr>
            <a:r>
              <a:rPr lang="ar-EG" sz="2400" b="1" dirty="0" smtClean="0">
                <a:solidFill>
                  <a:srgbClr val="002060"/>
                </a:solidFill>
              </a:rPr>
              <a:t>جملة </a:t>
            </a:r>
            <a:r>
              <a:rPr lang="ar-EG" sz="2400" b="1" dirty="0">
                <a:solidFill>
                  <a:srgbClr val="002060"/>
                </a:solidFill>
              </a:rPr>
              <a:t>ترحيب</a:t>
            </a:r>
          </a:p>
        </p:txBody>
      </p:sp>
      <p:sp>
        <p:nvSpPr>
          <p:cNvPr id="12" name="Folded Corner 11"/>
          <p:cNvSpPr/>
          <p:nvPr/>
        </p:nvSpPr>
        <p:spPr>
          <a:xfrm>
            <a:off x="3276600" y="3390900"/>
            <a:ext cx="2590800" cy="685800"/>
          </a:xfrm>
          <a:prstGeom prst="foldedCorner">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lnSpc>
                <a:spcPct val="150000"/>
              </a:lnSpc>
            </a:pPr>
            <a:r>
              <a:rPr lang="ar-EG" sz="2000" b="1" dirty="0" smtClean="0">
                <a:solidFill>
                  <a:srgbClr val="002060"/>
                </a:solidFill>
              </a:rPr>
              <a:t>تحديد </a:t>
            </a:r>
            <a:r>
              <a:rPr lang="ar-EG" sz="2000" b="1" dirty="0">
                <a:solidFill>
                  <a:srgbClr val="002060"/>
                </a:solidFill>
              </a:rPr>
              <a:t>اليوم، التاريخ، والشهر</a:t>
            </a:r>
          </a:p>
        </p:txBody>
      </p:sp>
      <p:sp>
        <p:nvSpPr>
          <p:cNvPr id="13" name="Folded Corner 12"/>
          <p:cNvSpPr/>
          <p:nvPr/>
        </p:nvSpPr>
        <p:spPr>
          <a:xfrm>
            <a:off x="152400" y="3390900"/>
            <a:ext cx="2590800" cy="685800"/>
          </a:xfrm>
          <a:prstGeom prst="foldedCorner">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lnSpc>
                <a:spcPct val="150000"/>
              </a:lnSpc>
            </a:pPr>
            <a:r>
              <a:rPr lang="ar-EG" sz="2400" b="1" dirty="0" smtClean="0">
                <a:solidFill>
                  <a:srgbClr val="002060"/>
                </a:solidFill>
              </a:rPr>
              <a:t>إرشادات </a:t>
            </a:r>
            <a:r>
              <a:rPr lang="ar-EG" sz="2400" b="1" dirty="0">
                <a:solidFill>
                  <a:srgbClr val="002060"/>
                </a:solidFill>
              </a:rPr>
              <a:t>الاعتذار</a:t>
            </a:r>
          </a:p>
        </p:txBody>
      </p:sp>
      <p:sp>
        <p:nvSpPr>
          <p:cNvPr id="14" name="Folded Corner 13"/>
          <p:cNvSpPr/>
          <p:nvPr/>
        </p:nvSpPr>
        <p:spPr>
          <a:xfrm>
            <a:off x="6400800" y="4457700"/>
            <a:ext cx="2590800" cy="685800"/>
          </a:xfrm>
          <a:prstGeom prst="foldedCorner">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lnSpc>
                <a:spcPct val="150000"/>
              </a:lnSpc>
            </a:pPr>
            <a:r>
              <a:rPr lang="ar-EG" sz="2400" b="1" dirty="0" smtClean="0">
                <a:solidFill>
                  <a:srgbClr val="002060"/>
                </a:solidFill>
              </a:rPr>
              <a:t>نوعية </a:t>
            </a:r>
            <a:r>
              <a:rPr lang="ar-EG" sz="2400" b="1" dirty="0">
                <a:solidFill>
                  <a:srgbClr val="002060"/>
                </a:solidFill>
              </a:rPr>
              <a:t>الحفل</a:t>
            </a:r>
          </a:p>
        </p:txBody>
      </p:sp>
      <p:sp>
        <p:nvSpPr>
          <p:cNvPr id="15" name="Folded Corner 14"/>
          <p:cNvSpPr/>
          <p:nvPr/>
        </p:nvSpPr>
        <p:spPr>
          <a:xfrm>
            <a:off x="3276600" y="4457700"/>
            <a:ext cx="2590800" cy="685800"/>
          </a:xfrm>
          <a:prstGeom prst="foldedCorner">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lnSpc>
                <a:spcPct val="150000"/>
              </a:lnSpc>
            </a:pPr>
            <a:r>
              <a:rPr lang="ar-EG" sz="2400" b="1" dirty="0" smtClean="0">
                <a:solidFill>
                  <a:srgbClr val="002060"/>
                </a:solidFill>
              </a:rPr>
              <a:t>الساعة</a:t>
            </a:r>
            <a:endParaRPr lang="ar-EG" sz="2400" b="1" dirty="0">
              <a:solidFill>
                <a:srgbClr val="002060"/>
              </a:solidFill>
            </a:endParaRPr>
          </a:p>
        </p:txBody>
      </p:sp>
      <p:sp>
        <p:nvSpPr>
          <p:cNvPr id="16" name="Folded Corner 15"/>
          <p:cNvSpPr/>
          <p:nvPr/>
        </p:nvSpPr>
        <p:spPr>
          <a:xfrm>
            <a:off x="152400" y="4457700"/>
            <a:ext cx="2590800" cy="685800"/>
          </a:xfrm>
          <a:prstGeom prst="foldedCorner">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lnSpc>
                <a:spcPct val="150000"/>
              </a:lnSpc>
            </a:pPr>
            <a:r>
              <a:rPr lang="ar-EG" sz="2400" b="1" dirty="0" smtClean="0">
                <a:solidFill>
                  <a:srgbClr val="002060"/>
                </a:solidFill>
              </a:rPr>
              <a:t>تفاصيل </a:t>
            </a:r>
            <a:r>
              <a:rPr lang="ar-EG" sz="2400" b="1" dirty="0">
                <a:solidFill>
                  <a:srgbClr val="002060"/>
                </a:solidFill>
              </a:rPr>
              <a:t>خاصة</a:t>
            </a:r>
          </a:p>
        </p:txBody>
      </p:sp>
    </p:spTree>
    <p:extLst>
      <p:ext uri="{BB962C8B-B14F-4D97-AF65-F5344CB8AC3E}">
        <p14:creationId xmlns:p14="http://schemas.microsoft.com/office/powerpoint/2010/main" val="30780097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sz="3200" dirty="0">
                <a:solidFill>
                  <a:srgbClr val="002060"/>
                </a:solidFill>
                <a:effectLst/>
                <a:latin typeface="Simplified Arabic" panose="02020603050405020304" pitchFamily="18" charset="-78"/>
                <a:cs typeface="Simplified Arabic" panose="02020603050405020304" pitchFamily="18" charset="-78"/>
              </a:rPr>
              <a:t>قائمة الطعام</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92</a:t>
            </a:fld>
            <a:endParaRPr lang="en-US"/>
          </a:p>
        </p:txBody>
      </p:sp>
      <p:sp>
        <p:nvSpPr>
          <p:cNvPr id="6" name="TextBox 5"/>
          <p:cNvSpPr txBox="1"/>
          <p:nvPr/>
        </p:nvSpPr>
        <p:spPr>
          <a:xfrm>
            <a:off x="4267200" y="2061508"/>
            <a:ext cx="4076700" cy="1938992"/>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تتطلب الولائم الرسمية في المناسبات والحفلات الكبرى ضرورة وجود قائمة للطعام الذي سيقدم في الوليمة (عشاء أو غذاء ) إذا كانت المأدبة جلوساً، وتوضع عادة على يسار طبق الطعام</a:t>
            </a:r>
          </a:p>
        </p:txBody>
      </p:sp>
      <p:pic>
        <p:nvPicPr>
          <p:cNvPr id="5" name="Picture 4"/>
          <p:cNvPicPr>
            <a:picLocks noChangeAspect="1"/>
          </p:cNvPicPr>
          <p:nvPr/>
        </p:nvPicPr>
        <p:blipFill>
          <a:blip r:embed="rId2"/>
          <a:stretch>
            <a:fillRect/>
          </a:stretch>
        </p:blipFill>
        <p:spPr>
          <a:xfrm>
            <a:off x="762000" y="1748408"/>
            <a:ext cx="3370284" cy="2647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58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07CD1E3675BD4affA6CA63955D31575C# #AutoShape 3"/>
          <p:cNvSpPr>
            <a:spLocks noChangeArrowheads="1"/>
          </p:cNvSpPr>
          <p:nvPr/>
        </p:nvSpPr>
        <p:spPr bwMode="auto">
          <a:xfrm>
            <a:off x="809625" y="1781175"/>
            <a:ext cx="7524750" cy="2347913"/>
          </a:xfrm>
          <a:prstGeom prst="rect">
            <a:avLst/>
          </a:prstGeom>
          <a:solidFill>
            <a:srgbClr val="C300E6">
              <a:lumMod val="60000"/>
              <a:lumOff val="40000"/>
              <a:alpha val="78000"/>
            </a:srgbClr>
          </a:solidFill>
          <a:ln w="12700">
            <a:solidFill>
              <a:srgbClr val="FFFFFF"/>
            </a:solidFill>
            <a:miter lim="800000"/>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srgbClr val="808080"/>
              </a:solidFill>
              <a:effectLst/>
              <a:uLnTx/>
              <a:uFillTx/>
            </a:endParaRPr>
          </a:p>
        </p:txBody>
      </p:sp>
      <p:sp>
        <p:nvSpPr>
          <p:cNvPr id="9" name="AutoShape 3" descr="D8FCD644EF414d608FD23FABDBB2453F# #AutoShape 3"/>
          <p:cNvSpPr>
            <a:spLocks noChangeArrowheads="1"/>
          </p:cNvSpPr>
          <p:nvPr/>
        </p:nvSpPr>
        <p:spPr bwMode="auto">
          <a:xfrm>
            <a:off x="914400" y="1638300"/>
            <a:ext cx="7315200" cy="2378075"/>
          </a:xfrm>
          <a:prstGeom prst="rect">
            <a:avLst/>
          </a:prstGeom>
          <a:solidFill>
            <a:srgbClr val="C300E6">
              <a:lumMod val="75000"/>
              <a:alpha val="80000"/>
            </a:srgbClr>
          </a:solidFill>
          <a:ln w="12700">
            <a:solidFill>
              <a:srgbClr val="FFFFFF"/>
            </a:solidFill>
            <a:miter lim="800000"/>
            <a:headEnd/>
            <a:tailEnd/>
          </a:ln>
        </p:spPr>
        <p:txBody>
          <a:bodyPr wrap="none" anchor="ctr"/>
          <a:lstStyle/>
          <a:p>
            <a:pPr algn="ctr" rtl="1"/>
            <a:r>
              <a:rPr lang="ar-EG" altLang="zh-CN" sz="4800" b="1" kern="0" dirty="0">
                <a:solidFill>
                  <a:srgbClr val="FFFFFF"/>
                </a:solidFill>
                <a:latin typeface="Arial" pitchFamily="34" charset="0"/>
                <a:ea typeface="Microsoft YaHei" pitchFamily="34" charset="-122"/>
              </a:rPr>
              <a:t>مراسم رفع الأعلام</a:t>
            </a:r>
            <a:endParaRPr lang="en-US" sz="4800" b="1" kern="0" dirty="0">
              <a:solidFill>
                <a:srgbClr val="FFFFFF"/>
              </a:solidFill>
              <a:latin typeface="Arial" pitchFamily="34" charset="0"/>
              <a:ea typeface="Microsoft YaHei" pitchFamily="34" charset="-122"/>
            </a:endParaRPr>
          </a:p>
        </p:txBody>
      </p:sp>
      <p:sp>
        <p:nvSpPr>
          <p:cNvPr id="10" name="Rectangle 13" descr="FD1DDF730CE4456e89755B07FE1653D0# #Rectangle 13"/>
          <p:cNvSpPr>
            <a:spLocks noChangeArrowheads="1"/>
          </p:cNvSpPr>
          <p:nvPr/>
        </p:nvSpPr>
        <p:spPr bwMode="auto">
          <a:xfrm>
            <a:off x="1081088" y="199707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329639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Bottom)">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sz="3200" dirty="0">
                <a:solidFill>
                  <a:srgbClr val="002060"/>
                </a:solidFill>
                <a:effectLst/>
                <a:latin typeface="Simplified Arabic" panose="02020603050405020304" pitchFamily="18" charset="-78"/>
                <a:cs typeface="Simplified Arabic" panose="02020603050405020304" pitchFamily="18" charset="-78"/>
              </a:rPr>
              <a:t>مراسم رفع الأعلام</a:t>
            </a:r>
            <a:endParaRPr lang="en-US"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94</a:t>
            </a:fld>
            <a:endParaRPr lang="en-US"/>
          </a:p>
        </p:txBody>
      </p:sp>
      <p:sp>
        <p:nvSpPr>
          <p:cNvPr id="6" name="TextBox 5"/>
          <p:cNvSpPr txBox="1"/>
          <p:nvPr/>
        </p:nvSpPr>
        <p:spPr>
          <a:xfrm>
            <a:off x="4267200" y="1920776"/>
            <a:ext cx="4076700" cy="2308324"/>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يعتبر علم الدولة هو الشعار المميز لها، والذي يرمز إلى استقلاها وسيادتها، وتصدر كل دولة قانون خاص بإنشاء العلم الوطني لها، تحدد فيه أبعاد العلم وألوانه بما يتفق وما تراه مميزاً لفكرة وطنية معينة</a:t>
            </a:r>
          </a:p>
        </p:txBody>
      </p:sp>
      <p:pic>
        <p:nvPicPr>
          <p:cNvPr id="5" name="Picture 4"/>
          <p:cNvPicPr>
            <a:picLocks noChangeAspect="1"/>
          </p:cNvPicPr>
          <p:nvPr/>
        </p:nvPicPr>
        <p:blipFill>
          <a:blip r:embed="rId2"/>
          <a:stretch>
            <a:fillRect/>
          </a:stretch>
        </p:blipFill>
        <p:spPr>
          <a:xfrm>
            <a:off x="990601" y="1714500"/>
            <a:ext cx="3124200" cy="2905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63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المبادئ العامة لمراسم رفع العلم الوطني</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95</a:t>
            </a:fld>
            <a:endParaRPr lang="en-US"/>
          </a:p>
        </p:txBody>
      </p:sp>
      <p:sp>
        <p:nvSpPr>
          <p:cNvPr id="6" name="TextBox 5"/>
          <p:cNvSpPr txBox="1"/>
          <p:nvPr/>
        </p:nvSpPr>
        <p:spPr>
          <a:xfrm>
            <a:off x="457200" y="1562100"/>
            <a:ext cx="7886700" cy="3477875"/>
          </a:xfrm>
          <a:prstGeom prst="rect">
            <a:avLst/>
          </a:prstGeom>
          <a:noFill/>
        </p:spPr>
        <p:txBody>
          <a:bodyPr wrap="square" rtlCol="1">
            <a:spAutoFit/>
          </a:bodyPr>
          <a:lstStyle/>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العلم </a:t>
            </a:r>
            <a:r>
              <a:rPr lang="ar-EG" sz="2000" b="1" dirty="0">
                <a:solidFill>
                  <a:srgbClr val="002060"/>
                </a:solidFill>
                <a:latin typeface="Simplified Arabic" panose="02020603050405020304" pitchFamily="18" charset="-78"/>
                <a:cs typeface="Simplified Arabic" panose="02020603050405020304" pitchFamily="18" charset="-78"/>
              </a:rPr>
              <a:t>الوطني جزء من الوطن، ويرفع يومياً من شروق الشمس حتى غروبها على جميع دور الحكومة، وعلى مباني مراكز الحدود. </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يرفع </a:t>
            </a:r>
            <a:r>
              <a:rPr lang="ar-EG" sz="2000" b="1" dirty="0">
                <a:solidFill>
                  <a:srgbClr val="002060"/>
                </a:solidFill>
                <a:latin typeface="Simplified Arabic" panose="02020603050405020304" pitchFamily="18" charset="-78"/>
                <a:cs typeface="Simplified Arabic" panose="02020603050405020304" pitchFamily="18" charset="-78"/>
              </a:rPr>
              <a:t>العلم الوطني يومياً على دور البعثات الدبلوماسية والقنصلية.</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يحظر </a:t>
            </a:r>
            <a:r>
              <a:rPr lang="ar-EG" sz="2000" b="1" dirty="0">
                <a:solidFill>
                  <a:srgbClr val="002060"/>
                </a:solidFill>
                <a:latin typeface="Simplified Arabic" panose="02020603050405020304" pitchFamily="18" charset="-78"/>
                <a:cs typeface="Simplified Arabic" panose="02020603050405020304" pitchFamily="18" charset="-78"/>
              </a:rPr>
              <a:t>رفع أعلام باهتة اللون أو في حالة سيئة، نتيجة العوامل الجوية، لأن العلم جزء من الوطن، ومن اللائق أن يكون في أكمل صورة</a:t>
            </a:r>
            <a:r>
              <a:rPr lang="ar-EG" sz="2000" b="1" dirty="0" smtClean="0">
                <a:solidFill>
                  <a:srgbClr val="002060"/>
                </a:solidFill>
                <a:latin typeface="Simplified Arabic" panose="02020603050405020304" pitchFamily="18" charset="-78"/>
                <a:cs typeface="Simplified Arabic" panose="02020603050405020304" pitchFamily="18" charset="-78"/>
              </a:rPr>
              <a:t>.</a:t>
            </a:r>
          </a:p>
          <a:p>
            <a:pPr marL="342900" indent="-342900" algn="justLow" rtl="1">
              <a:buFont typeface="Wingdings" panose="05000000000000000000" pitchFamily="2" charset="2"/>
              <a:buChar char="ü"/>
            </a:pPr>
            <a:r>
              <a:rPr lang="ar-SA" sz="2000" b="1" dirty="0">
                <a:solidFill>
                  <a:srgbClr val="002060"/>
                </a:solidFill>
                <a:latin typeface="Simplified Arabic" panose="02020603050405020304" pitchFamily="18" charset="-78"/>
                <a:cs typeface="Simplified Arabic" panose="02020603050405020304" pitchFamily="18" charset="-78"/>
              </a:rPr>
              <a:t>يرفع علم الدولة خارج حدودها على مباني السفارات والقنصليات طوال أيام الأسبوع، وقد جرى العرف الدبلوماسي في الماضي على رفع علم الدولة إلى جوار علم الدولة التي يوجد بها السفارة أو القنصلية</a:t>
            </a:r>
            <a:endParaRPr lang="ar-EG" sz="2000" b="1" dirty="0">
              <a:solidFill>
                <a:srgbClr val="002060"/>
              </a:solidFill>
              <a:latin typeface="Simplified Arabic" panose="02020603050405020304" pitchFamily="18" charset="-78"/>
              <a:cs typeface="Simplified Arabic" panose="02020603050405020304" pitchFamily="18" charset="-78"/>
            </a:endParaRPr>
          </a:p>
          <a:p>
            <a:pPr marL="342900" lvl="0" indent="-342900" algn="justLow" rtl="1">
              <a:buFont typeface="Wingdings" panose="05000000000000000000" pitchFamily="2" charset="2"/>
              <a:buChar char="ü"/>
            </a:pPr>
            <a:r>
              <a:rPr lang="ar-SA" sz="2000" b="1" dirty="0">
                <a:solidFill>
                  <a:srgbClr val="002060"/>
                </a:solidFill>
                <a:latin typeface="Simplified Arabic" panose="02020603050405020304" pitchFamily="18" charset="-78"/>
                <a:cs typeface="Simplified Arabic" panose="02020603050405020304" pitchFamily="18" charset="-78"/>
              </a:rPr>
              <a:t>عند رفع وإنزال الأعلام وبينها علم الدولة، يجب رفع علم الدولة أولاً، ثم ينزل علم الدولة أخر الأعلام.</a:t>
            </a:r>
            <a:endParaRPr lang="en-US" sz="2000" b="1" dirty="0">
              <a:solidFill>
                <a:srgbClr val="002060"/>
              </a:solidFill>
              <a:latin typeface="Simplified Arabic" panose="02020603050405020304" pitchFamily="18" charset="-78"/>
              <a:cs typeface="Simplified Arabic" panose="02020603050405020304" pitchFamily="18" charset="-78"/>
            </a:endParaRPr>
          </a:p>
          <a:p>
            <a:pPr marL="342900" indent="-342900" algn="justLow" rtl="1">
              <a:buFont typeface="Wingdings" panose="05000000000000000000" pitchFamily="2" charset="2"/>
              <a:buChar char="ü"/>
            </a:pPr>
            <a:endParaRPr lang="ar-EG" sz="2000" b="1"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63869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المبادئ العامة لمراسم رفع العلم الوطني</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96</a:t>
            </a:fld>
            <a:endParaRPr lang="en-US"/>
          </a:p>
        </p:txBody>
      </p:sp>
      <p:sp>
        <p:nvSpPr>
          <p:cNvPr id="6" name="TextBox 5"/>
          <p:cNvSpPr txBox="1"/>
          <p:nvPr/>
        </p:nvSpPr>
        <p:spPr>
          <a:xfrm>
            <a:off x="457200" y="1562100"/>
            <a:ext cx="7886700" cy="2862322"/>
          </a:xfrm>
          <a:prstGeom prst="rect">
            <a:avLst/>
          </a:prstGeom>
          <a:noFill/>
        </p:spPr>
        <p:txBody>
          <a:bodyPr wrap="square" rtlCol="1">
            <a:spAutoFit/>
          </a:bodyPr>
          <a:lstStyle/>
          <a:p>
            <a:pPr marL="342900" indent="-342900" algn="r"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يمكن </a:t>
            </a:r>
            <a:r>
              <a:rPr lang="ar-EG" sz="2000" b="1" dirty="0">
                <a:solidFill>
                  <a:srgbClr val="002060"/>
                </a:solidFill>
                <a:latin typeface="Simplified Arabic" panose="02020603050405020304" pitchFamily="18" charset="-78"/>
                <a:cs typeface="Simplified Arabic" panose="02020603050405020304" pitchFamily="18" charset="-78"/>
              </a:rPr>
              <a:t>في بعض الأحوال رفع علم الدولة أو علم رئيس الدولة مطوياً في أعلى الصاري، بحيث يتم رفع العلم بمجرد جذب الحبل فينتشر العلم ويرفرف.</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عند </a:t>
            </a:r>
            <a:r>
              <a:rPr lang="ar-EG" sz="2000" b="1" dirty="0">
                <a:solidFill>
                  <a:srgbClr val="002060"/>
                </a:solidFill>
                <a:latin typeface="Simplified Arabic" panose="02020603050405020304" pitchFamily="18" charset="-78"/>
                <a:cs typeface="Simplified Arabic" panose="02020603050405020304" pitchFamily="18" charset="-78"/>
              </a:rPr>
              <a:t>أداء التحية أثناء مرور طابور العرض يخفض العلم أمام المنصة بحيث </a:t>
            </a:r>
            <a:r>
              <a:rPr lang="ar-EG" sz="2000" b="1" dirty="0" smtClean="0">
                <a:solidFill>
                  <a:srgbClr val="002060"/>
                </a:solidFill>
                <a:latin typeface="Simplified Arabic" panose="02020603050405020304" pitchFamily="18" charset="-78"/>
                <a:cs typeface="Simplified Arabic" panose="02020603050405020304" pitchFamily="18" charset="-78"/>
              </a:rPr>
              <a:t/>
            </a:r>
            <a:br>
              <a:rPr lang="ar-EG" sz="2000" b="1" dirty="0" smtClean="0">
                <a:solidFill>
                  <a:srgbClr val="002060"/>
                </a:solidFill>
                <a:latin typeface="Simplified Arabic" panose="02020603050405020304" pitchFamily="18" charset="-78"/>
                <a:cs typeface="Simplified Arabic" panose="02020603050405020304" pitchFamily="18" charset="-78"/>
              </a:rPr>
            </a:br>
            <a:r>
              <a:rPr lang="ar-EG" sz="2000" b="1" dirty="0" smtClean="0">
                <a:solidFill>
                  <a:srgbClr val="002060"/>
                </a:solidFill>
                <a:latin typeface="Simplified Arabic" panose="02020603050405020304" pitchFamily="18" charset="-78"/>
                <a:cs typeface="Simplified Arabic" panose="02020603050405020304" pitchFamily="18" charset="-78"/>
              </a:rPr>
              <a:t>لا </a:t>
            </a:r>
            <a:r>
              <a:rPr lang="ar-EG" sz="2000" b="1" dirty="0">
                <a:solidFill>
                  <a:srgbClr val="002060"/>
                </a:solidFill>
                <a:latin typeface="Simplified Arabic" panose="02020603050405020304" pitchFamily="18" charset="-78"/>
                <a:cs typeface="Simplified Arabic" panose="02020603050405020304" pitchFamily="18" charset="-78"/>
              </a:rPr>
              <a:t>يلامس الأرض.</a:t>
            </a:r>
          </a:p>
          <a:p>
            <a:pPr marL="342900" indent="-342900" algn="r"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يحمل </a:t>
            </a:r>
            <a:r>
              <a:rPr lang="ar-EG" sz="2000" b="1" dirty="0">
                <a:solidFill>
                  <a:srgbClr val="002060"/>
                </a:solidFill>
                <a:latin typeface="Simplified Arabic" panose="02020603050405020304" pitchFamily="18" charset="-78"/>
                <a:cs typeface="Simplified Arabic" panose="02020603050405020304" pitchFamily="18" charset="-78"/>
              </a:rPr>
              <a:t>العلم على صاري، ولا يحمل باليد</a:t>
            </a:r>
            <a:r>
              <a:rPr lang="ar-EG" sz="2000" b="1" dirty="0" smtClean="0">
                <a:solidFill>
                  <a:srgbClr val="002060"/>
                </a:solidFill>
                <a:latin typeface="Simplified Arabic" panose="02020603050405020304" pitchFamily="18" charset="-78"/>
                <a:cs typeface="Simplified Arabic" panose="02020603050405020304" pitchFamily="18" charset="-78"/>
              </a:rPr>
              <a:t>.</a:t>
            </a:r>
          </a:p>
          <a:p>
            <a:pPr marL="342900" lvl="0" indent="-342900" algn="r" rtl="1">
              <a:buFont typeface="Wingdings" panose="05000000000000000000" pitchFamily="2" charset="2"/>
              <a:buChar char="ü"/>
            </a:pPr>
            <a:r>
              <a:rPr lang="ar-SA" sz="2000" b="1" dirty="0" smtClean="0">
                <a:solidFill>
                  <a:srgbClr val="002060"/>
                </a:solidFill>
                <a:latin typeface="Simplified Arabic" panose="02020603050405020304" pitchFamily="18" charset="-78"/>
                <a:cs typeface="Simplified Arabic" panose="02020603050405020304" pitchFamily="18" charset="-78"/>
              </a:rPr>
              <a:t>في </a:t>
            </a:r>
            <a:r>
              <a:rPr lang="ar-SA" sz="2000" b="1" dirty="0">
                <a:solidFill>
                  <a:srgbClr val="002060"/>
                </a:solidFill>
                <a:latin typeface="Simplified Arabic" panose="02020603050405020304" pitchFamily="18" charset="-78"/>
                <a:cs typeface="Simplified Arabic" panose="02020603050405020304" pitchFamily="18" charset="-78"/>
              </a:rPr>
              <a:t>بعض الدول إذا رفع العلم مقلوباً يدل ذلك على الاحتجاج والتمرد.</a:t>
            </a:r>
            <a:endParaRPr lang="en-US" sz="2000" b="1" dirty="0">
              <a:solidFill>
                <a:srgbClr val="002060"/>
              </a:solidFill>
              <a:latin typeface="Simplified Arabic" panose="02020603050405020304" pitchFamily="18" charset="-78"/>
              <a:cs typeface="Simplified Arabic" panose="02020603050405020304" pitchFamily="18" charset="-78"/>
            </a:endParaRPr>
          </a:p>
          <a:p>
            <a:pPr marL="342900" lvl="0" indent="-342900" algn="r" rtl="1">
              <a:buFont typeface="Wingdings" panose="05000000000000000000" pitchFamily="2" charset="2"/>
              <a:buChar char="ü"/>
            </a:pPr>
            <a:r>
              <a:rPr lang="ar-SA" sz="2000" b="1" dirty="0">
                <a:solidFill>
                  <a:srgbClr val="002060"/>
                </a:solidFill>
                <a:latin typeface="Simplified Arabic" panose="02020603050405020304" pitchFamily="18" charset="-78"/>
                <a:cs typeface="Simplified Arabic" panose="02020603050405020304" pitchFamily="18" charset="-78"/>
              </a:rPr>
              <a:t>عند رفع علم لضيف الدولة في المطار، أو بمكان الزيارة، يراعي أن يرفع أولاً علم الدولة قبل رفع علم أخر.</a:t>
            </a:r>
            <a:endParaRPr lang="en-US" sz="2000" b="1" dirty="0">
              <a:solidFill>
                <a:srgbClr val="002060"/>
              </a:solidFill>
              <a:latin typeface="Simplified Arabic" panose="02020603050405020304" pitchFamily="18" charset="-78"/>
              <a:cs typeface="Simplified Arabic" panose="02020603050405020304" pitchFamily="18" charset="-78"/>
            </a:endParaRPr>
          </a:p>
          <a:p>
            <a:pPr marL="342900" indent="-342900" algn="r" rtl="1">
              <a:buFont typeface="Wingdings" panose="05000000000000000000" pitchFamily="2" charset="2"/>
              <a:buChar char="ü"/>
            </a:pPr>
            <a:endParaRPr lang="ar-EG" sz="2000" b="1"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44443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المبادئ العامة لمراسم رفع العلم الوطني</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97</a:t>
            </a:fld>
            <a:endParaRPr lang="en-US"/>
          </a:p>
        </p:txBody>
      </p:sp>
      <p:sp>
        <p:nvSpPr>
          <p:cNvPr id="6" name="TextBox 5"/>
          <p:cNvSpPr txBox="1"/>
          <p:nvPr/>
        </p:nvSpPr>
        <p:spPr>
          <a:xfrm>
            <a:off x="457200" y="1562100"/>
            <a:ext cx="7886700" cy="2246769"/>
          </a:xfrm>
          <a:prstGeom prst="rect">
            <a:avLst/>
          </a:prstGeom>
          <a:noFill/>
        </p:spPr>
        <p:txBody>
          <a:bodyPr wrap="square" rtlCol="1">
            <a:spAutoFit/>
          </a:bodyPr>
          <a:lstStyle/>
          <a:p>
            <a:pPr marL="342900" indent="-342900" algn="r"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عند </a:t>
            </a:r>
            <a:r>
              <a:rPr lang="ar-EG" sz="2000" b="1" dirty="0">
                <a:solidFill>
                  <a:srgbClr val="002060"/>
                </a:solidFill>
                <a:latin typeface="Simplified Arabic" panose="02020603050405020304" pitchFamily="18" charset="-78"/>
                <a:cs typeface="Simplified Arabic" panose="02020603050405020304" pitchFamily="18" charset="-78"/>
              </a:rPr>
              <a:t>إنزال العلم يراعى عدم ملامسته الأرض أو أي شيء موجود على الأرض.</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تشير </a:t>
            </a:r>
            <a:r>
              <a:rPr lang="ar-EG" sz="2000" b="1" dirty="0">
                <a:solidFill>
                  <a:srgbClr val="002060"/>
                </a:solidFill>
                <a:latin typeface="Simplified Arabic" panose="02020603050405020304" pitchFamily="18" charset="-78"/>
                <a:cs typeface="Simplified Arabic" panose="02020603050405020304" pitchFamily="18" charset="-78"/>
              </a:rPr>
              <a:t>القواعد الدولية إلى عدم رفع أعلام الدولة في موقع أعلى من دولة أخرى في </a:t>
            </a:r>
            <a:r>
              <a:rPr lang="ar-EG" sz="2000" b="1" dirty="0" smtClean="0">
                <a:solidFill>
                  <a:srgbClr val="002060"/>
                </a:solidFill>
                <a:latin typeface="Simplified Arabic" panose="02020603050405020304" pitchFamily="18" charset="-78"/>
                <a:cs typeface="Simplified Arabic" panose="02020603050405020304" pitchFamily="18" charset="-78"/>
              </a:rPr>
              <a:t/>
            </a:r>
            <a:br>
              <a:rPr lang="ar-EG" sz="2000" b="1" dirty="0" smtClean="0">
                <a:solidFill>
                  <a:srgbClr val="002060"/>
                </a:solidFill>
                <a:latin typeface="Simplified Arabic" panose="02020603050405020304" pitchFamily="18" charset="-78"/>
                <a:cs typeface="Simplified Arabic" panose="02020603050405020304" pitchFamily="18" charset="-78"/>
              </a:rPr>
            </a:br>
            <a:r>
              <a:rPr lang="ar-EG" sz="2000" b="1" dirty="0" smtClean="0">
                <a:solidFill>
                  <a:srgbClr val="002060"/>
                </a:solidFill>
                <a:latin typeface="Simplified Arabic" panose="02020603050405020304" pitchFamily="18" charset="-78"/>
                <a:cs typeface="Simplified Arabic" panose="02020603050405020304" pitchFamily="18" charset="-78"/>
              </a:rPr>
              <a:t>زمن </a:t>
            </a:r>
            <a:r>
              <a:rPr lang="ar-EG" sz="2000" b="1" dirty="0">
                <a:solidFill>
                  <a:srgbClr val="002060"/>
                </a:solidFill>
                <a:latin typeface="Simplified Arabic" panose="02020603050405020304" pitchFamily="18" charset="-78"/>
                <a:cs typeface="Simplified Arabic" panose="02020603050405020304" pitchFamily="18" charset="-78"/>
              </a:rPr>
              <a:t>السلم.</a:t>
            </a:r>
          </a:p>
          <a:p>
            <a:pPr marL="342900" indent="-342900" algn="r"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لا </a:t>
            </a:r>
            <a:r>
              <a:rPr lang="ar-EG" sz="2000" b="1" dirty="0">
                <a:solidFill>
                  <a:srgbClr val="002060"/>
                </a:solidFill>
                <a:latin typeface="Simplified Arabic" panose="02020603050405020304" pitchFamily="18" charset="-78"/>
                <a:cs typeface="Simplified Arabic" panose="02020603050405020304" pitchFamily="18" charset="-78"/>
              </a:rPr>
              <a:t>يجوز أن يرفع علم أجنبي في مستوى أعلى من المستوى المرفوع عليه علم الدولة.</a:t>
            </a:r>
          </a:p>
          <a:p>
            <a:pPr marL="342900" indent="-342900" algn="r"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لا </a:t>
            </a:r>
            <a:r>
              <a:rPr lang="ar-EG" sz="2000" b="1" dirty="0">
                <a:solidFill>
                  <a:srgbClr val="002060"/>
                </a:solidFill>
                <a:latin typeface="Simplified Arabic" panose="02020603050405020304" pitchFamily="18" charset="-78"/>
                <a:cs typeface="Simplified Arabic" panose="02020603050405020304" pitchFamily="18" charset="-78"/>
              </a:rPr>
              <a:t>يجوز رفع علم أجنبي في الدولة على أي مبنى إلا إذا كان مرفوعاً إلى جواره علم الدولة (عدا السفارات، القنصليات، والمباني التابعة لها).</a:t>
            </a:r>
          </a:p>
          <a:p>
            <a:pPr marL="342900" indent="-342900" algn="r"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يرفع </a:t>
            </a:r>
            <a:r>
              <a:rPr lang="ar-EG" sz="2000" b="1" dirty="0">
                <a:solidFill>
                  <a:srgbClr val="002060"/>
                </a:solidFill>
                <a:latin typeface="Simplified Arabic" panose="02020603050405020304" pitchFamily="18" charset="-78"/>
                <a:cs typeface="Simplified Arabic" panose="02020603050405020304" pitchFamily="18" charset="-78"/>
              </a:rPr>
              <a:t>العلم دائماً في مكان الصدارة أعلى أو أمام المبنى.</a:t>
            </a:r>
          </a:p>
        </p:txBody>
      </p:sp>
    </p:spTree>
    <p:extLst>
      <p:ext uri="{BB962C8B-B14F-4D97-AF65-F5344CB8AC3E}">
        <p14:creationId xmlns:p14="http://schemas.microsoft.com/office/powerpoint/2010/main" val="240919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رفع العلم الوطني مع الأعلام الأجنبية</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98</a:t>
            </a:fld>
            <a:endParaRPr lang="en-US"/>
          </a:p>
        </p:txBody>
      </p:sp>
      <p:sp>
        <p:nvSpPr>
          <p:cNvPr id="6" name="TextBox 5"/>
          <p:cNvSpPr txBox="1"/>
          <p:nvPr/>
        </p:nvSpPr>
        <p:spPr>
          <a:xfrm>
            <a:off x="457200" y="1562100"/>
            <a:ext cx="7886700" cy="2554545"/>
          </a:xfrm>
          <a:prstGeom prst="rect">
            <a:avLst/>
          </a:prstGeom>
          <a:noFill/>
        </p:spPr>
        <p:txBody>
          <a:bodyPr wrap="square" rtlCol="1">
            <a:spAutoFit/>
          </a:bodyPr>
          <a:lstStyle/>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إذا </a:t>
            </a:r>
            <a:r>
              <a:rPr lang="ar-EG" sz="2000" b="1" dirty="0">
                <a:solidFill>
                  <a:srgbClr val="002060"/>
                </a:solidFill>
                <a:latin typeface="Simplified Arabic" panose="02020603050405020304" pitchFamily="18" charset="-78"/>
                <a:cs typeface="Simplified Arabic" panose="02020603050405020304" pitchFamily="18" charset="-78"/>
              </a:rPr>
              <a:t>رفع العلم الوطني مع أعلام دولة أجنبية أخرى يكون له مكان الصدارة في الوسط إذا كان عدد الأعلام مفرداً، وفي اتجاه اليمين إذا كان عددها زوجياً.</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إذا </a:t>
            </a:r>
            <a:r>
              <a:rPr lang="ar-EG" sz="2000" b="1" dirty="0">
                <a:solidFill>
                  <a:srgbClr val="002060"/>
                </a:solidFill>
                <a:latin typeface="Simplified Arabic" panose="02020603050405020304" pitchFamily="18" charset="-78"/>
                <a:cs typeface="Simplified Arabic" panose="02020603050405020304" pitchFamily="18" charset="-78"/>
              </a:rPr>
              <a:t>لم يكن بجانب العلم الوطني سوى علم واحد أجنبي يرفع العلم الوطني على يمين المبنى (أي يسار الناظر إلى المبنى).</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لا </a:t>
            </a:r>
            <a:r>
              <a:rPr lang="ar-EG" sz="2000" b="1" dirty="0">
                <a:solidFill>
                  <a:srgbClr val="002060"/>
                </a:solidFill>
                <a:latin typeface="Simplified Arabic" panose="02020603050405020304" pitchFamily="18" charset="-78"/>
                <a:cs typeface="Simplified Arabic" panose="02020603050405020304" pitchFamily="18" charset="-78"/>
              </a:rPr>
              <a:t>يجوز رفع علم أو راية في مكان يعلو فيه على العلم الوطني الذي يحتل دائماً </a:t>
            </a:r>
            <a:r>
              <a:rPr lang="ar-EG" sz="2000" b="1" dirty="0" smtClean="0">
                <a:solidFill>
                  <a:srgbClr val="002060"/>
                </a:solidFill>
                <a:latin typeface="Simplified Arabic" panose="02020603050405020304" pitchFamily="18" charset="-78"/>
                <a:cs typeface="Simplified Arabic" panose="02020603050405020304" pitchFamily="18" charset="-78"/>
              </a:rPr>
              <a:t/>
            </a:r>
            <a:br>
              <a:rPr lang="ar-EG" sz="2000" b="1" dirty="0" smtClean="0">
                <a:solidFill>
                  <a:srgbClr val="002060"/>
                </a:solidFill>
                <a:latin typeface="Simplified Arabic" panose="02020603050405020304" pitchFamily="18" charset="-78"/>
                <a:cs typeface="Simplified Arabic" panose="02020603050405020304" pitchFamily="18" charset="-78"/>
              </a:rPr>
            </a:br>
            <a:r>
              <a:rPr lang="ar-EG" sz="2000" b="1" dirty="0" smtClean="0">
                <a:solidFill>
                  <a:srgbClr val="002060"/>
                </a:solidFill>
                <a:latin typeface="Simplified Arabic" panose="02020603050405020304" pitchFamily="18" charset="-78"/>
                <a:cs typeface="Simplified Arabic" panose="02020603050405020304" pitchFamily="18" charset="-78"/>
              </a:rPr>
              <a:t>مكان </a:t>
            </a:r>
            <a:r>
              <a:rPr lang="ar-EG" sz="2000" b="1" dirty="0">
                <a:solidFill>
                  <a:srgbClr val="002060"/>
                </a:solidFill>
                <a:latin typeface="Simplified Arabic" panose="02020603050405020304" pitchFamily="18" charset="-78"/>
                <a:cs typeface="Simplified Arabic" panose="02020603050405020304" pitchFamily="18" charset="-78"/>
              </a:rPr>
              <a:t>الصدارة.</a:t>
            </a:r>
          </a:p>
          <a:p>
            <a:pPr marL="342900" indent="-342900" algn="justLow" rtl="1">
              <a:buFont typeface="Wingdings" panose="05000000000000000000" pitchFamily="2" charset="2"/>
              <a:buChar char="ü"/>
            </a:pPr>
            <a:r>
              <a:rPr lang="ar-EG" sz="2000" b="1" dirty="0" smtClean="0">
                <a:solidFill>
                  <a:srgbClr val="002060"/>
                </a:solidFill>
                <a:latin typeface="Simplified Arabic" panose="02020603050405020304" pitchFamily="18" charset="-78"/>
                <a:cs typeface="Simplified Arabic" panose="02020603050405020304" pitchFamily="18" charset="-78"/>
              </a:rPr>
              <a:t>لا </a:t>
            </a:r>
            <a:r>
              <a:rPr lang="ar-EG" sz="2000" b="1" dirty="0">
                <a:solidFill>
                  <a:srgbClr val="002060"/>
                </a:solidFill>
                <a:latin typeface="Simplified Arabic" panose="02020603050405020304" pitchFamily="18" charset="-78"/>
                <a:cs typeface="Simplified Arabic" panose="02020603050405020304" pitchFamily="18" charset="-78"/>
              </a:rPr>
              <a:t>يحق للأفراد أو الهيئات الأجنبية رفع اعلام دولهم إلا في الأعياد والمناسبات الرسمية، ويشترط أن يكون العلم الوطني إلى جانبها وفي مكان الصدارة.</a:t>
            </a:r>
          </a:p>
        </p:txBody>
      </p:sp>
    </p:spTree>
    <p:extLst>
      <p:ext uri="{BB962C8B-B14F-4D97-AF65-F5344CB8AC3E}">
        <p14:creationId xmlns:p14="http://schemas.microsoft.com/office/powerpoint/2010/main" val="30696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EG" dirty="0">
                <a:solidFill>
                  <a:srgbClr val="002060"/>
                </a:solidFill>
                <a:effectLst/>
                <a:latin typeface="Simplified Arabic" panose="02020603050405020304" pitchFamily="18" charset="-78"/>
                <a:cs typeface="Simplified Arabic" panose="02020603050405020304" pitchFamily="18" charset="-78"/>
              </a:rPr>
              <a:t>رفع الأعلام على المباني</a:t>
            </a:r>
            <a:endParaRPr lang="en-US" sz="2400" dirty="0">
              <a:solidFill>
                <a:srgbClr val="002060"/>
              </a:solidFill>
              <a:effectLst/>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57200" y="1333500"/>
            <a:ext cx="8229600" cy="3505199"/>
          </a:xfrm>
        </p:spPr>
        <p:txBody>
          <a:bodyPr/>
          <a:lstStyle/>
          <a:p>
            <a:pPr marL="0" indent="0" algn="r" rtl="1">
              <a:buNone/>
            </a:pPr>
            <a:r>
              <a:rPr lang="ar-EG" dirty="0" smtClean="0">
                <a:solidFill>
                  <a:srgbClr val="CCECFF"/>
                </a:solidFill>
              </a:rPr>
              <a:t>.</a:t>
            </a:r>
            <a:endParaRPr lang="en-US" dirty="0">
              <a:solidFill>
                <a:srgbClr val="CCECFF"/>
              </a:solidFill>
            </a:endParaRPr>
          </a:p>
        </p:txBody>
      </p:sp>
      <p:sp>
        <p:nvSpPr>
          <p:cNvPr id="4" name="Slide Number Placeholder 3"/>
          <p:cNvSpPr>
            <a:spLocks noGrp="1"/>
          </p:cNvSpPr>
          <p:nvPr>
            <p:ph type="sldNum" sz="quarter" idx="12"/>
          </p:nvPr>
        </p:nvSpPr>
        <p:spPr/>
        <p:txBody>
          <a:bodyPr/>
          <a:lstStyle/>
          <a:p>
            <a:fld id="{5A327895-FE5D-4097-A888-BA2D1FBBB369}" type="slidenum">
              <a:rPr lang="en-US" smtClean="0"/>
              <a:pPr/>
              <a:t>99</a:t>
            </a:fld>
            <a:endParaRPr lang="en-US"/>
          </a:p>
        </p:txBody>
      </p:sp>
      <p:sp>
        <p:nvSpPr>
          <p:cNvPr id="6" name="TextBox 5"/>
          <p:cNvSpPr txBox="1"/>
          <p:nvPr/>
        </p:nvSpPr>
        <p:spPr>
          <a:xfrm>
            <a:off x="4572000" y="2095500"/>
            <a:ext cx="3771900" cy="1938992"/>
          </a:xfrm>
          <a:prstGeom prst="rect">
            <a:avLst/>
          </a:prstGeom>
          <a:noFill/>
        </p:spPr>
        <p:txBody>
          <a:bodyPr wrap="square" rtlCol="1">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إذا كان علم الدولة هو العلم الوحيد المرفوع يكون في وسط المبنى أو على أبرز مكان فيه بحيث يمكن رؤيته بسهولة للقادم، ويكون تثبيته في جهة المدخل الرئيسي للمبنى.</a:t>
            </a:r>
          </a:p>
        </p:txBody>
      </p:sp>
      <p:pic>
        <p:nvPicPr>
          <p:cNvPr id="5" name="Picture 4"/>
          <p:cNvPicPr>
            <a:picLocks noChangeAspect="1"/>
          </p:cNvPicPr>
          <p:nvPr/>
        </p:nvPicPr>
        <p:blipFill>
          <a:blip r:embed="rId2"/>
          <a:stretch>
            <a:fillRect/>
          </a:stretch>
        </p:blipFill>
        <p:spPr>
          <a:xfrm>
            <a:off x="914400" y="1819274"/>
            <a:ext cx="3505200" cy="2533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4158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Hyaluronan">
      <a:dk1>
        <a:srgbClr val="FFFFFF"/>
      </a:dk1>
      <a:lt1>
        <a:srgbClr val="FFFFFF"/>
      </a:lt1>
      <a:dk2>
        <a:srgbClr val="5F497A"/>
      </a:dk2>
      <a:lt2>
        <a:srgbClr val="EBF1DD"/>
      </a:lt2>
      <a:accent1>
        <a:srgbClr val="548DD4"/>
      </a:accent1>
      <a:accent2>
        <a:srgbClr val="FE19FF"/>
      </a:accent2>
      <a:accent3>
        <a:srgbClr val="6565FF"/>
      </a:accent3>
      <a:accent4>
        <a:srgbClr val="49385E"/>
      </a:accent4>
      <a:accent5>
        <a:srgbClr val="4BACC6"/>
      </a:accent5>
      <a:accent6>
        <a:srgbClr val="FE66FF"/>
      </a:accent6>
      <a:hlink>
        <a:srgbClr val="36FF91"/>
      </a:hlink>
      <a:folHlink>
        <a:srgbClr val="66FF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713</TotalTime>
  <Words>4825</Words>
  <Application>Microsoft Office PowerPoint</Application>
  <PresentationFormat>On-screen Show (16:10)</PresentationFormat>
  <Paragraphs>587</Paragraphs>
  <Slides>108</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108</vt:i4>
      </vt:variant>
    </vt:vector>
  </HeadingPairs>
  <TitlesOfParts>
    <vt:vector size="123" baseType="lpstr">
      <vt:lpstr>Arial Unicode MS</vt:lpstr>
      <vt:lpstr>Microsoft YaHei</vt:lpstr>
      <vt:lpstr>宋体</vt:lpstr>
      <vt:lpstr>宋体</vt:lpstr>
      <vt:lpstr>Arial</vt:lpstr>
      <vt:lpstr>Arial Black</vt:lpstr>
      <vt:lpstr>Calibri</vt:lpstr>
      <vt:lpstr>Courier New</vt:lpstr>
      <vt:lpstr>Estrangelo Edessa</vt:lpstr>
      <vt:lpstr>HY헤드라인M</vt:lpstr>
      <vt:lpstr>Simplified Arabic</vt:lpstr>
      <vt:lpstr>Times New Roman</vt:lpstr>
      <vt:lpstr>Verdana</vt:lpstr>
      <vt:lpstr>Wingdings</vt:lpstr>
      <vt:lpstr>Office Theme</vt:lpstr>
      <vt:lpstr>فن الاتيكيت والبرتوكول</vt:lpstr>
      <vt:lpstr>PowerPoint Presentation</vt:lpstr>
      <vt:lpstr>PowerPoint Presentation</vt:lpstr>
      <vt:lpstr>PowerPoint Presentation</vt:lpstr>
      <vt:lpstr>مقدمة</vt:lpstr>
      <vt:lpstr>الأهداف التفصيلية للبرنامج التدريبي </vt:lpstr>
      <vt:lpstr>PowerPoint Presentation</vt:lpstr>
      <vt:lpstr>PowerPoint Presentation</vt:lpstr>
      <vt:lpstr>PowerPoint Presentation</vt:lpstr>
      <vt:lpstr>مقدمــة</vt:lpstr>
      <vt:lpstr>مفهوم البروتوكول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لغة الجسد</vt:lpstr>
      <vt:lpstr>لغة الجسد</vt:lpstr>
      <vt:lpstr>لغة الجسد</vt:lpstr>
      <vt:lpstr>PowerPoint Presentation</vt:lpstr>
      <vt:lpstr>PowerPoint Presentation</vt:lpstr>
      <vt:lpstr>PowerPoint Presentation</vt:lpstr>
      <vt:lpstr>PowerPoint Presentation</vt:lpstr>
      <vt:lpstr>العين</vt:lpstr>
      <vt:lpstr>العين</vt:lpstr>
      <vt:lpstr>العين</vt:lpstr>
      <vt:lpstr>الحواجب</vt:lpstr>
      <vt:lpstr>الأنف والأذنان</vt:lpstr>
      <vt:lpstr>جبين الشخص</vt:lpstr>
      <vt:lpstr>الأكتاف</vt:lpstr>
      <vt:lpstr>الأصابع</vt:lpstr>
      <vt:lpstr>يضم الشخص ذراعيه على صدره</vt:lpstr>
      <vt:lpstr>وقفته</vt:lpstr>
      <vt:lpstr>من مشيته</vt:lpstr>
      <vt:lpstr>سلوكه وعاداته</vt:lpstr>
      <vt:lpstr>من جلسته</vt:lpstr>
      <vt:lpstr>من نومه</vt:lpstr>
      <vt:lpstr>الابتسامته</vt:lpstr>
      <vt:lpstr>المظهر</vt:lpstr>
      <vt:lpstr>التحية والمصافحة</vt:lpstr>
      <vt:lpstr>هناك قائمة من سبع اقتراحات عامة تؤدى للغة جسد متميزة وهى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عشرين سلوك لا يجب  ممارستها أمام الناس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الزيارات الرسمية</vt:lpstr>
      <vt:lpstr>PowerPoint Presentation</vt:lpstr>
      <vt:lpstr>الحفلات والولائم الرسمية</vt:lpstr>
      <vt:lpstr>PowerPoint Presentation</vt:lpstr>
      <vt:lpstr>قائمة الطعام</vt:lpstr>
      <vt:lpstr>PowerPoint Presentation</vt:lpstr>
      <vt:lpstr>مراسم رفع الأعلام</vt:lpstr>
      <vt:lpstr>المبادئ العامة لمراسم رفع العلم الوطني</vt:lpstr>
      <vt:lpstr>المبادئ العامة لمراسم رفع العلم الوطني</vt:lpstr>
      <vt:lpstr>المبادئ العامة لمراسم رفع العلم الوطني</vt:lpstr>
      <vt:lpstr>رفع العلم الوطني مع الأعلام الأجنبية</vt:lpstr>
      <vt:lpstr>رفع الأعلام على المباني</vt:lpstr>
      <vt:lpstr>ترتيب وضع الأعلام داخل المبنى</vt:lpstr>
      <vt:lpstr>ترتيب وضع الأعلام داخل المبنى</vt:lpstr>
      <vt:lpstr>القواعد العامة عند وجود أكثر من علم</vt:lpstr>
      <vt:lpstr>PowerPoint Presentation</vt:lpstr>
      <vt:lpstr>مراسم المؤتمرات والاجتماعات الدولية</vt:lpstr>
      <vt:lpstr>مراسم المؤتمرات الدولية </vt:lpstr>
      <vt:lpstr>مراسم المؤتمرات الدولية </vt:lpstr>
      <vt:lpstr>PowerPoint Presentation</vt:lpstr>
      <vt:lpstr>شكرا لكم</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dc:creator>
  <cp:lastModifiedBy>aly mostafa</cp:lastModifiedBy>
  <cp:revision>112</cp:revision>
  <dcterms:created xsi:type="dcterms:W3CDTF">2010-04-29T08:27:21Z</dcterms:created>
  <dcterms:modified xsi:type="dcterms:W3CDTF">2014-09-29T21:42:02Z</dcterms:modified>
</cp:coreProperties>
</file>